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E7ACF7-355E-478D-A929-6E1A1BBD5526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AB2511-B1E5-4327-8F17-5B10828B7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rman_language" TargetMode="External"/><Relationship Id="rId4" Type="http://schemas.openxmlformats.org/officeDocument/2006/relationships/hyperlink" Target="http://en.wikipedia.org/wiki/German_grammar" TargetMode="External"/><Relationship Id="rId5" Type="http://schemas.openxmlformats.org/officeDocument/2006/relationships/hyperlink" Target="http://www.statmt.org/europarl/" TargetMode="External"/><Relationship Id="rId6" Type="http://schemas.openxmlformats.org/officeDocument/2006/relationships/hyperlink" Target="http://nlp.stanford.edu/links/statnl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tic.mil/dtic/tr/fulltext/u2/74331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German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 affirmative sentences </a:t>
            </a:r>
          </a:p>
          <a:p>
            <a:pPr lvl="1"/>
            <a:r>
              <a:rPr lang="en-US" dirty="0" smtClean="0"/>
              <a:t>The inflected verb always has position 2</a:t>
            </a:r>
          </a:p>
          <a:p>
            <a:r>
              <a:rPr lang="en-US" dirty="0" smtClean="0"/>
              <a:t>Polar questions, exclamations, and wishes</a:t>
            </a:r>
          </a:p>
          <a:p>
            <a:pPr lvl="1"/>
            <a:r>
              <a:rPr lang="en-US" dirty="0" smtClean="0"/>
              <a:t> The inflected verb always has position1</a:t>
            </a:r>
          </a:p>
          <a:p>
            <a:r>
              <a:rPr lang="en-US" dirty="0" smtClean="0"/>
              <a:t>Subordinate clauses </a:t>
            </a:r>
          </a:p>
          <a:p>
            <a:pPr lvl="1"/>
            <a:r>
              <a:rPr lang="en-US" dirty="0" smtClean="0"/>
              <a:t>The verb occurs at the very end (not always in speech)</a:t>
            </a:r>
          </a:p>
          <a:p>
            <a:r>
              <a:rPr lang="en-US" dirty="0" smtClean="0"/>
              <a:t>Main verb or auxiliary verb </a:t>
            </a:r>
          </a:p>
          <a:p>
            <a:pPr lvl="1"/>
            <a:r>
              <a:rPr lang="en-US" dirty="0" smtClean="0"/>
              <a:t>Always appear second in the sentence</a:t>
            </a:r>
          </a:p>
          <a:p>
            <a:pPr lvl="2"/>
            <a:r>
              <a:rPr lang="en-US" dirty="0" smtClean="0"/>
              <a:t>With auxiliary, main goes to end of sentence</a:t>
            </a:r>
          </a:p>
          <a:p>
            <a:pPr lvl="1"/>
            <a:r>
              <a:rPr lang="en-US" dirty="0" smtClean="0"/>
              <a:t>Preceded by the topic</a:t>
            </a:r>
          </a:p>
          <a:p>
            <a:pPr lvl="1"/>
            <a:r>
              <a:rPr lang="en-US" dirty="0" smtClean="0"/>
              <a:t>The element in focus is at the end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order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COSMAS Corpus</a:t>
            </a:r>
          </a:p>
          <a:p>
            <a:pPr lvl="1"/>
            <a:r>
              <a:rPr lang="en-US" dirty="0" smtClean="0"/>
              <a:t>Over a billion words, online-searchable German and Austrian corpora</a:t>
            </a:r>
          </a:p>
          <a:p>
            <a:r>
              <a:rPr lang="en-US" dirty="0" smtClean="0"/>
              <a:t>NEGRA Corpus</a:t>
            </a:r>
          </a:p>
          <a:p>
            <a:pPr lvl="1"/>
            <a:r>
              <a:rPr lang="en-US" dirty="0" smtClean="0"/>
              <a:t>Saarland University Syntactically Annotated Corpus of German Newspaper Texts</a:t>
            </a:r>
          </a:p>
          <a:p>
            <a:r>
              <a:rPr lang="en-US" dirty="0" smtClean="0"/>
              <a:t>QTAG Part of speech tagger for German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largest number of Wikipedia pages (1355000 pages)</a:t>
            </a:r>
          </a:p>
          <a:p>
            <a:r>
              <a:rPr lang="en-US" dirty="0" err="1" smtClean="0"/>
              <a:t>Europarl</a:t>
            </a:r>
            <a:r>
              <a:rPr lang="en-US" dirty="0" smtClean="0"/>
              <a:t> German-English parallel corpus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data/resources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Difficulties:</a:t>
            </a:r>
          </a:p>
          <a:p>
            <a:pPr lvl="1"/>
            <a:r>
              <a:rPr lang="en-US" dirty="0" smtClean="0"/>
              <a:t>Different syntactic structure at the clause level</a:t>
            </a:r>
          </a:p>
          <a:p>
            <a:pPr lvl="1"/>
            <a:r>
              <a:rPr lang="en-US" dirty="0" smtClean="0"/>
              <a:t>Rich German morphology</a:t>
            </a:r>
          </a:p>
          <a:p>
            <a:pPr lvl="1"/>
            <a:r>
              <a:rPr lang="en-US" dirty="0" smtClean="0"/>
              <a:t>Specific problems with compound words</a:t>
            </a:r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Lots of work on German due to its popularity/relation to English</a:t>
            </a:r>
          </a:p>
          <a:p>
            <a:pPr lvl="1"/>
            <a:r>
              <a:rPr lang="en-US" dirty="0" smtClean="0"/>
              <a:t>As early as 1972 from UT</a:t>
            </a:r>
          </a:p>
          <a:p>
            <a:pPr lvl="1"/>
            <a:r>
              <a:rPr lang="en-US" dirty="0" smtClean="0"/>
              <a:t>Many MT systems now exist for German including Google translate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 and MT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Sources:</a:t>
            </a:r>
          </a:p>
          <a:p>
            <a:pPr lvl="1"/>
            <a:r>
              <a:rPr lang="en-US" sz="1400" dirty="0" smtClean="0"/>
              <a:t>Statistical Machine Translation of German Compound Words, </a:t>
            </a:r>
            <a:r>
              <a:rPr lang="de-DE" sz="1400" dirty="0" smtClean="0"/>
              <a:t>Maja Popovi´c, Daniel Stein, Hermann Ney</a:t>
            </a:r>
          </a:p>
          <a:p>
            <a:pPr lvl="1"/>
            <a:r>
              <a:rPr lang="en-US" sz="1400" dirty="0" smtClean="0"/>
              <a:t>Durrell, Martin; Hammer, A.E. (2002), </a:t>
            </a:r>
            <a:r>
              <a:rPr lang="en-US" sz="1400" i="1" dirty="0" smtClean="0"/>
              <a:t>Hammer's German Grammar and Usage</a:t>
            </a:r>
            <a:r>
              <a:rPr lang="en-US" sz="1400" dirty="0" smtClean="0"/>
              <a:t> (Fourth ed.)</a:t>
            </a:r>
          </a:p>
          <a:p>
            <a:pPr lvl="1"/>
            <a:r>
              <a:rPr lang="en-US" sz="1400" dirty="0" smtClean="0"/>
              <a:t>Towards better Machine Translation Quality for the German–English Language Pairs, Philipp Koehn </a:t>
            </a:r>
            <a:r>
              <a:rPr lang="en-US" sz="1400" dirty="0" err="1" smtClean="0"/>
              <a:t>Abhishek</a:t>
            </a:r>
            <a:r>
              <a:rPr lang="en-US" sz="1400" dirty="0" smtClean="0"/>
              <a:t> </a:t>
            </a:r>
            <a:r>
              <a:rPr lang="en-US" sz="1400" dirty="0" err="1" smtClean="0"/>
              <a:t>Arun</a:t>
            </a:r>
            <a:r>
              <a:rPr lang="en-US" sz="1400" dirty="0" smtClean="0"/>
              <a:t> </a:t>
            </a:r>
            <a:r>
              <a:rPr lang="en-US" sz="1400" dirty="0" err="1" smtClean="0"/>
              <a:t>Hieu</a:t>
            </a:r>
            <a:r>
              <a:rPr lang="en-US" sz="1400" dirty="0" smtClean="0"/>
              <a:t> </a:t>
            </a:r>
            <a:r>
              <a:rPr lang="en-US" sz="1400" dirty="0" err="1" smtClean="0"/>
              <a:t>Hoan</a:t>
            </a:r>
            <a:endParaRPr lang="en-US" sz="1400" dirty="0" smtClean="0"/>
          </a:p>
          <a:p>
            <a:pPr lvl="1"/>
            <a:r>
              <a:rPr lang="en-US" sz="1400" dirty="0" smtClean="0"/>
              <a:t>Development of German-English machine translation system: </a:t>
            </a:r>
            <a:r>
              <a:rPr lang="en-US" sz="1400" dirty="0" smtClean="0">
                <a:hlinkClick r:id="rId2"/>
              </a:rPr>
              <a:t>http://www.dtic.mil/dtic/tr/fulltext/u2/743319.pdf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3"/>
              </a:rPr>
              <a:t>http://en.wikipedia.org/wiki/German_language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4"/>
              </a:rPr>
              <a:t>http://en.wikipedia.org/wiki/German_grammar</a:t>
            </a:r>
            <a:endParaRPr lang="en-US" sz="1400" dirty="0" smtClean="0"/>
          </a:p>
          <a:p>
            <a:pPr lvl="1"/>
            <a:r>
              <a:rPr lang="en-US" sz="1400" dirty="0" smtClean="0"/>
              <a:t>European Parliament Proceedings Parallel Corpus 1996-2011, </a:t>
            </a:r>
            <a:r>
              <a:rPr lang="en-US" sz="1400" dirty="0" smtClean="0">
                <a:hlinkClick r:id="rId5"/>
              </a:rPr>
              <a:t>http://www.statmt.org/europarl/</a:t>
            </a:r>
            <a:endParaRPr lang="en-US" sz="1400" dirty="0" smtClean="0"/>
          </a:p>
          <a:p>
            <a:pPr lvl="1"/>
            <a:r>
              <a:rPr lang="en-US" sz="1400" dirty="0" smtClean="0"/>
              <a:t>Statistical natural language processing and corpus-based computational linguistics: An annotated list of resources, </a:t>
            </a:r>
            <a:r>
              <a:rPr lang="en-US" sz="1400" dirty="0" smtClean="0">
                <a:hlinkClick r:id="rId6"/>
              </a:rPr>
              <a:t>http://nlp.stanford.edu/links/statnlp.html</a:t>
            </a:r>
            <a:endParaRPr lang="en-US" sz="1400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</a:t>
            </a:r>
            <a:r>
              <a:rPr lang="en-US" dirty="0"/>
              <a:t>G</a:t>
            </a:r>
            <a:r>
              <a:rPr lang="en-US" dirty="0" smtClean="0"/>
              <a:t>erman </a:t>
            </a:r>
          </a:p>
          <a:p>
            <a:pPr lvl="1"/>
            <a:r>
              <a:rPr lang="en-US" dirty="0" smtClean="0"/>
              <a:t>Dates back to as early as the 6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pPr lvl="1"/>
            <a:r>
              <a:rPr lang="en-US" dirty="0" smtClean="0"/>
              <a:t>Started with old high German, as it split from Old Saxon</a:t>
            </a:r>
          </a:p>
          <a:p>
            <a:r>
              <a:rPr lang="en-US" dirty="0" smtClean="0"/>
              <a:t>Modern German</a:t>
            </a:r>
          </a:p>
          <a:p>
            <a:pPr lvl="1"/>
            <a:r>
              <a:rPr lang="en-US" dirty="0" smtClean="0"/>
              <a:t>Started out as a purely written language</a:t>
            </a:r>
          </a:p>
          <a:p>
            <a:pPr lvl="1"/>
            <a:r>
              <a:rPr lang="en-US" dirty="0" smtClean="0"/>
              <a:t>Became standardized in both written and spoken forms in 1901</a:t>
            </a:r>
          </a:p>
          <a:p>
            <a:pPr lvl="1"/>
            <a:r>
              <a:rPr lang="en-US" dirty="0" smtClean="0"/>
              <a:t>Written spelling was reformed in 1996</a:t>
            </a:r>
          </a:p>
          <a:p>
            <a:r>
              <a:rPr lang="en-US" dirty="0" smtClean="0"/>
              <a:t>Most widely spoken first language in the EU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history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 Geography</a:t>
            </a:r>
            <a:endParaRPr lang="en-US" dirty="0"/>
          </a:p>
        </p:txBody>
      </p:sp>
      <p:pic>
        <p:nvPicPr>
          <p:cNvPr id="11268" name="Picture 4" descr="http://www.mapsofworld.com/world-top-ten/maps/countries-with-most-german-language-speaker-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0627"/>
            <a:ext cx="8382000" cy="5647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8153400" cy="561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Knowledge of German EU map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0"/>
            <a:ext cx="6248400" cy="6397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Complex variation between dialects</a:t>
            </a:r>
          </a:p>
          <a:p>
            <a:r>
              <a:rPr lang="en-US" dirty="0" smtClean="0"/>
              <a:t>All German dialects belong to the dialect continuum of High German and Low Saxon</a:t>
            </a:r>
          </a:p>
          <a:p>
            <a:r>
              <a:rPr lang="en-US" dirty="0" smtClean="0"/>
              <a:t>Low German</a:t>
            </a:r>
          </a:p>
          <a:p>
            <a:pPr lvl="1"/>
            <a:r>
              <a:rPr lang="en-US" dirty="0" smtClean="0"/>
              <a:t>Less common, not often spoken</a:t>
            </a:r>
          </a:p>
          <a:p>
            <a:pPr lvl="1"/>
            <a:r>
              <a:rPr lang="en-US" dirty="0" smtClean="0"/>
              <a:t>Maintained by some newspapers in northern Germany</a:t>
            </a:r>
          </a:p>
          <a:p>
            <a:r>
              <a:rPr lang="en-US" dirty="0" smtClean="0"/>
              <a:t>High German</a:t>
            </a:r>
          </a:p>
          <a:p>
            <a:pPr lvl="1"/>
            <a:r>
              <a:rPr lang="en-US" dirty="0" smtClean="0"/>
              <a:t>Various different branches</a:t>
            </a:r>
          </a:p>
          <a:p>
            <a:pPr lvl="1"/>
            <a:r>
              <a:rPr lang="en-US" dirty="0" smtClean="0"/>
              <a:t>Yiddish is the only one that doesn’t use Latin 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 Dialects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26 standard Latin letters</a:t>
            </a:r>
          </a:p>
          <a:p>
            <a:r>
              <a:rPr lang="en-US" dirty="0" smtClean="0"/>
              <a:t> German has three vowels with Umlaut</a:t>
            </a:r>
          </a:p>
          <a:p>
            <a:pPr lvl="1"/>
            <a:r>
              <a:rPr lang="en-US" i="1" dirty="0" smtClean="0"/>
              <a:t>ä</a:t>
            </a:r>
            <a:r>
              <a:rPr lang="en-US" dirty="0" smtClean="0"/>
              <a:t>, </a:t>
            </a:r>
            <a:r>
              <a:rPr lang="en-US" i="1" dirty="0" smtClean="0"/>
              <a:t>ö</a:t>
            </a:r>
            <a:r>
              <a:rPr lang="en-US" dirty="0" smtClean="0"/>
              <a:t> and </a:t>
            </a:r>
            <a:r>
              <a:rPr lang="en-US" i="1" dirty="0" smtClean="0"/>
              <a:t>ü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ae</a:t>
            </a:r>
            <a:r>
              <a:rPr lang="en-US" dirty="0" smtClean="0"/>
              <a:t>, </a:t>
            </a:r>
            <a:r>
              <a:rPr lang="en-US" dirty="0" err="1" smtClean="0"/>
              <a:t>oe</a:t>
            </a:r>
            <a:r>
              <a:rPr lang="en-US" dirty="0" smtClean="0"/>
              <a:t> and </a:t>
            </a:r>
            <a:r>
              <a:rPr lang="en-US" dirty="0" err="1" smtClean="0"/>
              <a:t>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Eszett</a:t>
            </a:r>
            <a:r>
              <a:rPr lang="en-US" dirty="0" smtClean="0"/>
              <a:t> or </a:t>
            </a:r>
            <a:r>
              <a:rPr lang="en-US" i="1" dirty="0" err="1" smtClean="0"/>
              <a:t>scharfes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 s</a:t>
            </a:r>
            <a:r>
              <a:rPr lang="en-US" dirty="0" smtClean="0"/>
              <a:t> (sharp s), </a:t>
            </a:r>
            <a:r>
              <a:rPr lang="en-US" i="1" dirty="0" smtClean="0"/>
              <a:t>ß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Orthography</a:t>
            </a:r>
            <a:endParaRPr lang="en-US" dirty="0"/>
          </a:p>
        </p:txBody>
      </p:sp>
      <p:pic>
        <p:nvPicPr>
          <p:cNvPr id="18434" name="Picture 2" descr="File:Vereinfachte Ausgangsschri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438400"/>
            <a:ext cx="503530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Declension of nouns and adjectives</a:t>
            </a:r>
          </a:p>
          <a:p>
            <a:pPr lvl="1"/>
            <a:r>
              <a:rPr lang="en-US" dirty="0" smtClean="0"/>
              <a:t>nominative(</a:t>
            </a:r>
            <a:r>
              <a:rPr lang="en-US" dirty="0" err="1" smtClean="0"/>
              <a:t>Nominativ</a:t>
            </a:r>
            <a:r>
              <a:rPr lang="en-US" dirty="0" smtClean="0"/>
              <a:t>/</a:t>
            </a:r>
            <a:r>
              <a:rPr lang="en-US" dirty="0" err="1" smtClean="0"/>
              <a:t>Werfall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genitive (</a:t>
            </a:r>
            <a:r>
              <a:rPr lang="en-US" dirty="0" err="1" smtClean="0"/>
              <a:t>Genitiv</a:t>
            </a:r>
            <a:r>
              <a:rPr lang="en-US" dirty="0" smtClean="0"/>
              <a:t>/</a:t>
            </a:r>
            <a:r>
              <a:rPr lang="en-US" dirty="0" err="1" smtClean="0"/>
              <a:t>Wesfall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dative (</a:t>
            </a:r>
            <a:r>
              <a:rPr lang="en-US" dirty="0" err="1" smtClean="0"/>
              <a:t>Dativ</a:t>
            </a:r>
            <a:r>
              <a:rPr lang="en-US" dirty="0" smtClean="0"/>
              <a:t>/</a:t>
            </a:r>
            <a:r>
              <a:rPr lang="en-US" dirty="0" err="1" smtClean="0"/>
              <a:t>Wemfall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accusative (</a:t>
            </a:r>
            <a:r>
              <a:rPr lang="en-US" dirty="0" err="1" smtClean="0"/>
              <a:t>Akkusativ</a:t>
            </a:r>
            <a:r>
              <a:rPr lang="en-US" dirty="0" smtClean="0"/>
              <a:t>/</a:t>
            </a:r>
            <a:r>
              <a:rPr lang="en-US" dirty="0" err="1" smtClean="0"/>
              <a:t>Wenfall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Masculine</a:t>
            </a:r>
          </a:p>
          <a:p>
            <a:pPr lvl="1"/>
            <a:r>
              <a:rPr lang="en-US" dirty="0" smtClean="0"/>
              <a:t>Feminine</a:t>
            </a:r>
          </a:p>
          <a:p>
            <a:pPr lvl="1"/>
            <a:r>
              <a:rPr lang="en-US" dirty="0" smtClean="0"/>
              <a:t>Neuter</a:t>
            </a:r>
          </a:p>
          <a:p>
            <a:r>
              <a:rPr lang="en-US" dirty="0" smtClean="0"/>
              <a:t>Numerical representations</a:t>
            </a:r>
          </a:p>
          <a:p>
            <a:pPr lvl="1"/>
            <a:r>
              <a:rPr lang="en-US" dirty="0" smtClean="0"/>
              <a:t>Singular and plural</a:t>
            </a:r>
          </a:p>
          <a:p>
            <a:r>
              <a:rPr lang="en-US" dirty="0" smtClean="0"/>
              <a:t>Verb tenses</a:t>
            </a:r>
          </a:p>
          <a:p>
            <a:pPr lvl="1"/>
            <a:r>
              <a:rPr lang="en-US" dirty="0" smtClean="0"/>
              <a:t>Present and present perfect</a:t>
            </a:r>
          </a:p>
          <a:p>
            <a:pPr lvl="1"/>
            <a:r>
              <a:rPr lang="en-US" dirty="0" smtClean="0"/>
              <a:t>Simple past and past perfect</a:t>
            </a:r>
          </a:p>
          <a:p>
            <a:pPr lvl="1"/>
            <a:r>
              <a:rPr lang="en-US" dirty="0" smtClean="0"/>
              <a:t>Future and future perfect</a:t>
            </a:r>
          </a:p>
          <a:p>
            <a:r>
              <a:rPr lang="en-US" dirty="0" smtClean="0"/>
              <a:t>Lack of auxiliary verb in negation and question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 Grammatical elements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5334000"/>
            <a:ext cx="64198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Long concatenation of words</a:t>
            </a:r>
          </a:p>
          <a:p>
            <a:r>
              <a:rPr lang="en-US" dirty="0" smtClean="0"/>
              <a:t>The last word that determines the word type</a:t>
            </a:r>
          </a:p>
          <a:p>
            <a:r>
              <a:rPr lang="en-US" dirty="0" smtClean="0"/>
              <a:t>The last noun of the compound word determines its gender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b="1" dirty="0" smtClean="0"/>
              <a:t>Noun + noun</a:t>
            </a:r>
            <a:r>
              <a:rPr lang="en-US" dirty="0" smtClean="0"/>
              <a:t> (</a:t>
            </a:r>
            <a:r>
              <a:rPr lang="en-US" i="1" dirty="0" err="1" smtClean="0"/>
              <a:t>der</a:t>
            </a:r>
            <a:r>
              <a:rPr lang="en-US" i="1" dirty="0" smtClean="0"/>
              <a:t> </a:t>
            </a:r>
            <a:r>
              <a:rPr lang="en-US" i="1" dirty="0" err="1" smtClean="0"/>
              <a:t>Mülleimer</a:t>
            </a:r>
            <a:r>
              <a:rPr lang="en-US" dirty="0" smtClean="0"/>
              <a:t>/ the garbage pail)</a:t>
            </a:r>
            <a:br>
              <a:rPr lang="en-US" dirty="0" smtClean="0"/>
            </a:br>
            <a:r>
              <a:rPr lang="en-US" b="1" dirty="0" smtClean="0"/>
              <a:t>Adjective + noun</a:t>
            </a:r>
            <a:r>
              <a:rPr lang="en-US" dirty="0" smtClean="0"/>
              <a:t> (</a:t>
            </a:r>
            <a:r>
              <a:rPr lang="en-US" i="1" dirty="0" smtClean="0"/>
              <a:t>die </a:t>
            </a:r>
            <a:r>
              <a:rPr lang="en-US" i="1" dirty="0" err="1" smtClean="0"/>
              <a:t>Großeltern</a:t>
            </a:r>
            <a:r>
              <a:rPr lang="en-US" dirty="0" smtClean="0"/>
              <a:t>/ grandparents)</a:t>
            </a:r>
            <a:br>
              <a:rPr lang="en-US" dirty="0" smtClean="0"/>
            </a:br>
            <a:r>
              <a:rPr lang="en-US" b="1" dirty="0" smtClean="0"/>
              <a:t>Noun + adjective</a:t>
            </a:r>
            <a:r>
              <a:rPr lang="en-US" dirty="0" smtClean="0"/>
              <a:t> (</a:t>
            </a:r>
            <a:r>
              <a:rPr lang="en-US" i="1" dirty="0" err="1" smtClean="0"/>
              <a:t>luftleer</a:t>
            </a:r>
            <a:r>
              <a:rPr lang="en-US" dirty="0" smtClean="0"/>
              <a:t>/ airless)</a:t>
            </a:r>
            <a:br>
              <a:rPr lang="en-US" dirty="0" smtClean="0"/>
            </a:br>
            <a:r>
              <a:rPr lang="en-US" b="1" dirty="0" smtClean="0"/>
              <a:t>Verb stem + noun</a:t>
            </a:r>
            <a:r>
              <a:rPr lang="en-US" dirty="0" smtClean="0"/>
              <a:t> (</a:t>
            </a:r>
            <a:r>
              <a:rPr lang="en-US" i="1" dirty="0" smtClean="0"/>
              <a:t>die </a:t>
            </a:r>
            <a:r>
              <a:rPr lang="en-US" i="1" dirty="0" err="1" smtClean="0"/>
              <a:t>Waschmaschine</a:t>
            </a:r>
            <a:r>
              <a:rPr lang="en-US" dirty="0" smtClean="0"/>
              <a:t>/ washing machine)</a:t>
            </a:r>
            <a:br>
              <a:rPr lang="en-US" dirty="0" smtClean="0"/>
            </a:br>
            <a:r>
              <a:rPr lang="en-US" b="1" dirty="0" smtClean="0"/>
              <a:t>Preposition + noun</a:t>
            </a:r>
            <a:r>
              <a:rPr lang="en-US" dirty="0" smtClean="0"/>
              <a:t> (</a:t>
            </a:r>
            <a:r>
              <a:rPr lang="en-US" i="1" dirty="0" err="1" smtClean="0"/>
              <a:t>der</a:t>
            </a:r>
            <a:r>
              <a:rPr lang="en-US" i="1" dirty="0" smtClean="0"/>
              <a:t> </a:t>
            </a:r>
            <a:r>
              <a:rPr lang="en-US" i="1" dirty="0" err="1" smtClean="0"/>
              <a:t>Vorort</a:t>
            </a:r>
            <a:r>
              <a:rPr lang="en-US" dirty="0" smtClean="0"/>
              <a:t>/ suburb)</a:t>
            </a:r>
            <a:br>
              <a:rPr lang="en-US" dirty="0" smtClean="0"/>
            </a:br>
            <a:r>
              <a:rPr lang="en-US" b="1" dirty="0" smtClean="0"/>
              <a:t>Preposition + verb</a:t>
            </a:r>
            <a:r>
              <a:rPr lang="en-US" dirty="0" smtClean="0"/>
              <a:t> (</a:t>
            </a:r>
            <a:r>
              <a:rPr lang="en-US" i="1" dirty="0" err="1" smtClean="0"/>
              <a:t>runterspringen</a:t>
            </a:r>
            <a:r>
              <a:rPr lang="en-US" dirty="0" smtClean="0"/>
              <a:t>/ to jump down)</a:t>
            </a:r>
            <a:br>
              <a:rPr lang="en-US" dirty="0" smtClean="0"/>
            </a:br>
            <a:r>
              <a:rPr lang="en-US" b="1" dirty="0" smtClean="0"/>
              <a:t>Adjective + adjective</a:t>
            </a:r>
            <a:r>
              <a:rPr lang="en-US" dirty="0" smtClean="0"/>
              <a:t> (</a:t>
            </a:r>
            <a:r>
              <a:rPr lang="en-US" i="1" dirty="0" err="1" smtClean="0"/>
              <a:t>hellblau</a:t>
            </a:r>
            <a:r>
              <a:rPr lang="en-US" dirty="0" smtClean="0"/>
              <a:t>/ light blue)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words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539</TotalTime>
  <Words>236</Words>
  <Application>Microsoft Macintosh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German</vt:lpstr>
      <vt:lpstr>Background and history</vt:lpstr>
      <vt:lpstr>German Geography</vt:lpstr>
      <vt:lpstr>PowerPoint Presentation</vt:lpstr>
      <vt:lpstr>PowerPoint Presentation</vt:lpstr>
      <vt:lpstr>German Dialects</vt:lpstr>
      <vt:lpstr>Orthography</vt:lpstr>
      <vt:lpstr> Grammatical elements</vt:lpstr>
      <vt:lpstr>Compound words</vt:lpstr>
      <vt:lpstr>Word order</vt:lpstr>
      <vt:lpstr>Linguistic data/resources </vt:lpstr>
      <vt:lpstr>German and MT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</dc:title>
  <dc:creator>Michael</dc:creator>
  <cp:lastModifiedBy>Matt Post</cp:lastModifiedBy>
  <cp:revision>59</cp:revision>
  <dcterms:created xsi:type="dcterms:W3CDTF">2012-02-18T20:58:05Z</dcterms:created>
  <dcterms:modified xsi:type="dcterms:W3CDTF">2012-02-23T21:02:42Z</dcterms:modified>
</cp:coreProperties>
</file>