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sldIdLst>
    <p:sldId id="256" r:id="rId2"/>
    <p:sldId id="264" r:id="rId3"/>
    <p:sldId id="261" r:id="rId4"/>
    <p:sldId id="257" r:id="rId5"/>
    <p:sldId id="259" r:id="rId6"/>
    <p:sldId id="260" r:id="rId7"/>
    <p:sldId id="262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530EC-E41D-9F4D-A337-A89BD299DEC6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0878BB-B466-2D4D-9B37-FA1BF62DDA7E}">
      <dgm:prSet phldrT="[Text]"/>
      <dgm:spPr/>
      <dgm:t>
        <a:bodyPr/>
        <a:lstStyle/>
        <a:p>
          <a:r>
            <a:rPr lang="en-US" dirty="0" smtClean="0"/>
            <a:t>Lucky Peak Dam Discharge</a:t>
          </a:r>
          <a:endParaRPr lang="en-US" dirty="0"/>
        </a:p>
      </dgm:t>
    </dgm:pt>
    <dgm:pt modelId="{FCE935C6-145C-1D42-9BE3-5CD4999F8DAE}" type="parTrans" cxnId="{71435F3C-EFB1-B645-B50E-E92768F88F51}">
      <dgm:prSet/>
      <dgm:spPr/>
      <dgm:t>
        <a:bodyPr/>
        <a:lstStyle/>
        <a:p>
          <a:endParaRPr lang="en-US"/>
        </a:p>
      </dgm:t>
    </dgm:pt>
    <dgm:pt modelId="{7E020860-CC74-E64E-B86A-8EE36715BF92}" type="sibTrans" cxnId="{71435F3C-EFB1-B645-B50E-E92768F88F51}">
      <dgm:prSet/>
      <dgm:spPr/>
      <dgm:t>
        <a:bodyPr/>
        <a:lstStyle/>
        <a:p>
          <a:endParaRPr lang="en-US"/>
        </a:p>
      </dgm:t>
    </dgm:pt>
    <dgm:pt modelId="{4ACD1696-C9AF-6F49-84B6-F6735F074068}">
      <dgm:prSet phldrT="[Text]"/>
      <dgm:spPr/>
      <dgm:t>
        <a:bodyPr/>
        <a:lstStyle/>
        <a:p>
          <a:r>
            <a:rPr lang="en-US" dirty="0" smtClean="0"/>
            <a:t>“Local Knowledge” of dam operators does not match rule curve: infer behavior statistically and in relationship to climate change</a:t>
          </a:r>
          <a:endParaRPr lang="en-US" dirty="0"/>
        </a:p>
      </dgm:t>
    </dgm:pt>
    <dgm:pt modelId="{CE5E2F96-7672-DD46-8055-E0C825D42ECC}" type="parTrans" cxnId="{57B2EEE2-F997-5B4D-B993-F38B3C6C26A3}">
      <dgm:prSet/>
      <dgm:spPr/>
      <dgm:t>
        <a:bodyPr/>
        <a:lstStyle/>
        <a:p>
          <a:endParaRPr lang="en-US"/>
        </a:p>
      </dgm:t>
    </dgm:pt>
    <dgm:pt modelId="{50197DB4-F0EE-064B-9543-866BA17EE801}" type="sibTrans" cxnId="{57B2EEE2-F997-5B4D-B993-F38B3C6C26A3}">
      <dgm:prSet/>
      <dgm:spPr/>
      <dgm:t>
        <a:bodyPr/>
        <a:lstStyle/>
        <a:p>
          <a:endParaRPr lang="en-US"/>
        </a:p>
      </dgm:t>
    </dgm:pt>
    <dgm:pt modelId="{F9CAD3BF-80CD-9B40-ABFD-5C420042132A}">
      <dgm:prSet phldrT="[Text]"/>
      <dgm:spPr/>
      <dgm:t>
        <a:bodyPr/>
        <a:lstStyle/>
        <a:p>
          <a:r>
            <a:rPr lang="en-US" dirty="0" smtClean="0"/>
            <a:t>NY Canal</a:t>
          </a:r>
          <a:endParaRPr lang="en-US" dirty="0"/>
        </a:p>
      </dgm:t>
    </dgm:pt>
    <dgm:pt modelId="{F494760A-CCAA-9B45-8790-6841288F00B1}" type="parTrans" cxnId="{BB7F8E51-C0EF-5543-BC85-7648E9EB867F}">
      <dgm:prSet/>
      <dgm:spPr/>
      <dgm:t>
        <a:bodyPr/>
        <a:lstStyle/>
        <a:p>
          <a:endParaRPr lang="en-US"/>
        </a:p>
      </dgm:t>
    </dgm:pt>
    <dgm:pt modelId="{185BFE8D-1BCC-7140-8608-557DE18B8C64}" type="sibTrans" cxnId="{BB7F8E51-C0EF-5543-BC85-7648E9EB867F}">
      <dgm:prSet/>
      <dgm:spPr/>
      <dgm:t>
        <a:bodyPr/>
        <a:lstStyle/>
        <a:p>
          <a:endParaRPr lang="en-US"/>
        </a:p>
      </dgm:t>
    </dgm:pt>
    <dgm:pt modelId="{B1795A44-FCFA-F24E-B2A0-5861925AA7EC}">
      <dgm:prSet phldrT="[Text]"/>
      <dgm:spPr/>
      <dgm:t>
        <a:bodyPr/>
        <a:lstStyle/>
        <a:p>
          <a:r>
            <a:rPr lang="en-US" dirty="0" smtClean="0"/>
            <a:t>Relate discharge of NY Canal to inflow and discharge of dam plus climate factors that influence </a:t>
          </a:r>
          <a:r>
            <a:rPr lang="en-US" dirty="0" err="1" smtClean="0"/>
            <a:t>ag</a:t>
          </a:r>
          <a:r>
            <a:rPr lang="en-US" dirty="0" smtClean="0"/>
            <a:t> use in the valley</a:t>
          </a:r>
          <a:endParaRPr lang="en-US" dirty="0"/>
        </a:p>
      </dgm:t>
    </dgm:pt>
    <dgm:pt modelId="{1E13B37E-678D-EE4E-B1ED-170DE0345C17}" type="parTrans" cxnId="{B559E0FA-0532-DF4B-B574-247F3802605A}">
      <dgm:prSet/>
      <dgm:spPr/>
      <dgm:t>
        <a:bodyPr/>
        <a:lstStyle/>
        <a:p>
          <a:endParaRPr lang="en-US"/>
        </a:p>
      </dgm:t>
    </dgm:pt>
    <dgm:pt modelId="{8E5A5EE1-3095-1A42-A9F7-79080DF3D427}" type="sibTrans" cxnId="{B559E0FA-0532-DF4B-B574-247F3802605A}">
      <dgm:prSet/>
      <dgm:spPr/>
      <dgm:t>
        <a:bodyPr/>
        <a:lstStyle/>
        <a:p>
          <a:endParaRPr lang="en-US"/>
        </a:p>
      </dgm:t>
    </dgm:pt>
    <dgm:pt modelId="{D06A8F07-16A8-7A4D-87C8-F93CE20DD76A}">
      <dgm:prSet phldrT="[Text]"/>
      <dgm:spPr/>
      <dgm:t>
        <a:bodyPr/>
        <a:lstStyle/>
        <a:p>
          <a:r>
            <a:rPr lang="en-US" dirty="0" smtClean="0"/>
            <a:t>Supply/Demand</a:t>
          </a:r>
          <a:endParaRPr lang="en-US" dirty="0"/>
        </a:p>
      </dgm:t>
    </dgm:pt>
    <dgm:pt modelId="{7A8A1A5A-91CD-0C4B-AF7F-FAD8D2B62FEC}" type="parTrans" cxnId="{BCAF6532-ED49-3440-9FDE-E08B21AD6254}">
      <dgm:prSet/>
      <dgm:spPr/>
      <dgm:t>
        <a:bodyPr/>
        <a:lstStyle/>
        <a:p>
          <a:endParaRPr lang="en-US"/>
        </a:p>
      </dgm:t>
    </dgm:pt>
    <dgm:pt modelId="{E3EB7A0E-AD27-C248-B0AB-078FFBDB4939}" type="sibTrans" cxnId="{BCAF6532-ED49-3440-9FDE-E08B21AD6254}">
      <dgm:prSet/>
      <dgm:spPr/>
      <dgm:t>
        <a:bodyPr/>
        <a:lstStyle/>
        <a:p>
          <a:endParaRPr lang="en-US"/>
        </a:p>
      </dgm:t>
    </dgm:pt>
    <dgm:pt modelId="{B4A4C786-3E2B-F34D-BFF6-16279011E70F}">
      <dgm:prSet phldrT="[Text]"/>
      <dgm:spPr/>
      <dgm:t>
        <a:bodyPr/>
        <a:lstStyle/>
        <a:p>
          <a:r>
            <a:rPr lang="en-US" dirty="0" smtClean="0"/>
            <a:t>Estimate historical then project </a:t>
          </a:r>
          <a:r>
            <a:rPr lang="en-US" dirty="0" err="1" smtClean="0"/>
            <a:t>ag</a:t>
          </a:r>
          <a:r>
            <a:rPr lang="en-US" dirty="0" smtClean="0"/>
            <a:t>/</a:t>
          </a:r>
          <a:r>
            <a:rPr lang="en-US" dirty="0" err="1" smtClean="0"/>
            <a:t>urb</a:t>
          </a:r>
          <a:r>
            <a:rPr lang="en-US" dirty="0" smtClean="0"/>
            <a:t> land use ratio to predict future demand.</a:t>
          </a:r>
          <a:endParaRPr lang="en-US" dirty="0"/>
        </a:p>
      </dgm:t>
    </dgm:pt>
    <dgm:pt modelId="{5C78799E-FE7B-AF4D-963C-5476B0AFABF7}" type="parTrans" cxnId="{E29FFF2F-C041-AF4E-ACA1-52539DE7384D}">
      <dgm:prSet/>
      <dgm:spPr/>
      <dgm:t>
        <a:bodyPr/>
        <a:lstStyle/>
        <a:p>
          <a:endParaRPr lang="en-US"/>
        </a:p>
      </dgm:t>
    </dgm:pt>
    <dgm:pt modelId="{49A1072A-069D-FC4F-BB51-17A5546D3E33}" type="sibTrans" cxnId="{E29FFF2F-C041-AF4E-ACA1-52539DE7384D}">
      <dgm:prSet/>
      <dgm:spPr/>
      <dgm:t>
        <a:bodyPr/>
        <a:lstStyle/>
        <a:p>
          <a:endParaRPr lang="en-US"/>
        </a:p>
      </dgm:t>
    </dgm:pt>
    <dgm:pt modelId="{6E6F0FB6-A610-7242-B16E-5063B1C8C534}" type="pres">
      <dgm:prSet presAssocID="{B7E530EC-E41D-9F4D-A337-A89BD299DEC6}" presName="rootnode" presStyleCnt="0">
        <dgm:presLayoutVars>
          <dgm:chMax/>
          <dgm:chPref/>
          <dgm:dir/>
          <dgm:animLvl val="lvl"/>
        </dgm:presLayoutVars>
      </dgm:prSet>
      <dgm:spPr/>
    </dgm:pt>
    <dgm:pt modelId="{AFD12804-F66C-7646-B2CF-F1E61FE0B01C}" type="pres">
      <dgm:prSet presAssocID="{490878BB-B466-2D4D-9B37-FA1BF62DDA7E}" presName="composite" presStyleCnt="0"/>
      <dgm:spPr/>
    </dgm:pt>
    <dgm:pt modelId="{048F0699-829F-384D-A2D1-7216C283B029}" type="pres">
      <dgm:prSet presAssocID="{490878BB-B466-2D4D-9B37-FA1BF62DDA7E}" presName="bentUpArrow1" presStyleLbl="alignImgPlace1" presStyleIdx="0" presStyleCnt="2"/>
      <dgm:spPr/>
    </dgm:pt>
    <dgm:pt modelId="{5CA40F60-236E-0244-BC0B-8F5A76B2F50C}" type="pres">
      <dgm:prSet presAssocID="{490878BB-B466-2D4D-9B37-FA1BF62DDA7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9BA115-CE46-7449-90BB-7E065EB3DDD3}" type="pres">
      <dgm:prSet presAssocID="{490878BB-B466-2D4D-9B37-FA1BF62DDA7E}" presName="ChildText" presStyleLbl="revTx" presStyleIdx="0" presStyleCnt="3" custScaleX="469828" custLinFactX="89177" custLinFactNeighborX="100000" custLinFactNeighborY="-24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9B948-6118-D94A-8684-6BFB26996295}" type="pres">
      <dgm:prSet presAssocID="{7E020860-CC74-E64E-B86A-8EE36715BF92}" presName="sibTrans" presStyleCnt="0"/>
      <dgm:spPr/>
    </dgm:pt>
    <dgm:pt modelId="{9B5F0012-B287-CA4E-8E5F-2303ACA8588E}" type="pres">
      <dgm:prSet presAssocID="{F9CAD3BF-80CD-9B40-ABFD-5C420042132A}" presName="composite" presStyleCnt="0"/>
      <dgm:spPr/>
    </dgm:pt>
    <dgm:pt modelId="{76A9AC48-5110-4D47-BE40-FAB4A2EEE314}" type="pres">
      <dgm:prSet presAssocID="{F9CAD3BF-80CD-9B40-ABFD-5C420042132A}" presName="bentUpArrow1" presStyleLbl="alignImgPlace1" presStyleIdx="1" presStyleCnt="2"/>
      <dgm:spPr/>
    </dgm:pt>
    <dgm:pt modelId="{296CAB05-F8EA-BD4B-BE20-8F883E0B7544}" type="pres">
      <dgm:prSet presAssocID="{F9CAD3BF-80CD-9B40-ABFD-5C420042132A}" presName="ParentText" presStyleLbl="node1" presStyleIdx="1" presStyleCnt="3" custLinFactNeighborX="-38730">
        <dgm:presLayoutVars>
          <dgm:chMax val="1"/>
          <dgm:chPref val="1"/>
          <dgm:bulletEnabled val="1"/>
        </dgm:presLayoutVars>
      </dgm:prSet>
      <dgm:spPr/>
    </dgm:pt>
    <dgm:pt modelId="{907285E8-8B8A-CD48-8AE8-41C7DBCE3EB2}" type="pres">
      <dgm:prSet presAssocID="{F9CAD3BF-80CD-9B40-ABFD-5C420042132A}" presName="ChildText" presStyleLbl="revTx" presStyleIdx="1" presStyleCnt="3" custAng="0" custScaleX="355841" custLinFactNeighborX="81817" custLinFactNeighborY="14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899B6-7580-D34F-A44D-6F5707CB0555}" type="pres">
      <dgm:prSet presAssocID="{185BFE8D-1BCC-7140-8608-557DE18B8C64}" presName="sibTrans" presStyleCnt="0"/>
      <dgm:spPr/>
    </dgm:pt>
    <dgm:pt modelId="{F77E744C-25C7-B045-B0CE-D9ABD25CA73C}" type="pres">
      <dgm:prSet presAssocID="{D06A8F07-16A8-7A4D-87C8-F93CE20DD76A}" presName="composite" presStyleCnt="0"/>
      <dgm:spPr/>
    </dgm:pt>
    <dgm:pt modelId="{40406EB3-C8E8-DC49-987A-0760215924B1}" type="pres">
      <dgm:prSet presAssocID="{D06A8F07-16A8-7A4D-87C8-F93CE20DD76A}" presName="ParentText" presStyleLbl="node1" presStyleIdx="2" presStyleCnt="3" custLinFactNeighborX="-7069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92922-DA53-7B4C-9256-701FAA2F7871}" type="pres">
      <dgm:prSet presAssocID="{D06A8F07-16A8-7A4D-87C8-F93CE20DD76A}" presName="FinalChildText" presStyleLbl="revTx" presStyleIdx="2" presStyleCnt="3" custScaleX="208984" custLinFactNeighborX="-281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59E0FA-0532-DF4B-B574-247F3802605A}" srcId="{F9CAD3BF-80CD-9B40-ABFD-5C420042132A}" destId="{B1795A44-FCFA-F24E-B2A0-5861925AA7EC}" srcOrd="0" destOrd="0" parTransId="{1E13B37E-678D-EE4E-B1ED-170DE0345C17}" sibTransId="{8E5A5EE1-3095-1A42-A9F7-79080DF3D427}"/>
    <dgm:cxn modelId="{587160E5-9D6F-C740-B73B-1A39CABA32BB}" type="presOf" srcId="{B4A4C786-3E2B-F34D-BFF6-16279011E70F}" destId="{70692922-DA53-7B4C-9256-701FAA2F7871}" srcOrd="0" destOrd="0" presId="urn:microsoft.com/office/officeart/2005/8/layout/StepDownProcess"/>
    <dgm:cxn modelId="{83A56DB1-4632-664E-82FB-E399EC48A6E1}" type="presOf" srcId="{4ACD1696-C9AF-6F49-84B6-F6735F074068}" destId="{E59BA115-CE46-7449-90BB-7E065EB3DDD3}" srcOrd="0" destOrd="0" presId="urn:microsoft.com/office/officeart/2005/8/layout/StepDownProcess"/>
    <dgm:cxn modelId="{3104CAB5-D94F-EC40-A9B7-75A505ADBD51}" type="presOf" srcId="{F9CAD3BF-80CD-9B40-ABFD-5C420042132A}" destId="{296CAB05-F8EA-BD4B-BE20-8F883E0B7544}" srcOrd="0" destOrd="0" presId="urn:microsoft.com/office/officeart/2005/8/layout/StepDownProcess"/>
    <dgm:cxn modelId="{48BEB12D-1461-BE49-B4C5-FBE2AFE755F7}" type="presOf" srcId="{490878BB-B466-2D4D-9B37-FA1BF62DDA7E}" destId="{5CA40F60-236E-0244-BC0B-8F5A76B2F50C}" srcOrd="0" destOrd="0" presId="urn:microsoft.com/office/officeart/2005/8/layout/StepDownProcess"/>
    <dgm:cxn modelId="{7E563BE6-A3DD-AE40-AA04-416E4CBFE763}" type="presOf" srcId="{D06A8F07-16A8-7A4D-87C8-F93CE20DD76A}" destId="{40406EB3-C8E8-DC49-987A-0760215924B1}" srcOrd="0" destOrd="0" presId="urn:microsoft.com/office/officeart/2005/8/layout/StepDownProcess"/>
    <dgm:cxn modelId="{71435F3C-EFB1-B645-B50E-E92768F88F51}" srcId="{B7E530EC-E41D-9F4D-A337-A89BD299DEC6}" destId="{490878BB-B466-2D4D-9B37-FA1BF62DDA7E}" srcOrd="0" destOrd="0" parTransId="{FCE935C6-145C-1D42-9BE3-5CD4999F8DAE}" sibTransId="{7E020860-CC74-E64E-B86A-8EE36715BF92}"/>
    <dgm:cxn modelId="{BB7F8E51-C0EF-5543-BC85-7648E9EB867F}" srcId="{B7E530EC-E41D-9F4D-A337-A89BD299DEC6}" destId="{F9CAD3BF-80CD-9B40-ABFD-5C420042132A}" srcOrd="1" destOrd="0" parTransId="{F494760A-CCAA-9B45-8790-6841288F00B1}" sibTransId="{185BFE8D-1BCC-7140-8608-557DE18B8C64}"/>
    <dgm:cxn modelId="{57B2EEE2-F997-5B4D-B993-F38B3C6C26A3}" srcId="{490878BB-B466-2D4D-9B37-FA1BF62DDA7E}" destId="{4ACD1696-C9AF-6F49-84B6-F6735F074068}" srcOrd="0" destOrd="0" parTransId="{CE5E2F96-7672-DD46-8055-E0C825D42ECC}" sibTransId="{50197DB4-F0EE-064B-9543-866BA17EE801}"/>
    <dgm:cxn modelId="{69B1D2EC-C391-BF44-B009-DC47E13AACDD}" type="presOf" srcId="{B1795A44-FCFA-F24E-B2A0-5861925AA7EC}" destId="{907285E8-8B8A-CD48-8AE8-41C7DBCE3EB2}" srcOrd="0" destOrd="0" presId="urn:microsoft.com/office/officeart/2005/8/layout/StepDownProcess"/>
    <dgm:cxn modelId="{DA4731AA-71FA-4E44-ABF1-C18EA8EF14D4}" type="presOf" srcId="{B7E530EC-E41D-9F4D-A337-A89BD299DEC6}" destId="{6E6F0FB6-A610-7242-B16E-5063B1C8C534}" srcOrd="0" destOrd="0" presId="urn:microsoft.com/office/officeart/2005/8/layout/StepDownProcess"/>
    <dgm:cxn modelId="{BCAF6532-ED49-3440-9FDE-E08B21AD6254}" srcId="{B7E530EC-E41D-9F4D-A337-A89BD299DEC6}" destId="{D06A8F07-16A8-7A4D-87C8-F93CE20DD76A}" srcOrd="2" destOrd="0" parTransId="{7A8A1A5A-91CD-0C4B-AF7F-FAD8D2B62FEC}" sibTransId="{E3EB7A0E-AD27-C248-B0AB-078FFBDB4939}"/>
    <dgm:cxn modelId="{E29FFF2F-C041-AF4E-ACA1-52539DE7384D}" srcId="{D06A8F07-16A8-7A4D-87C8-F93CE20DD76A}" destId="{B4A4C786-3E2B-F34D-BFF6-16279011E70F}" srcOrd="0" destOrd="0" parTransId="{5C78799E-FE7B-AF4D-963C-5476B0AFABF7}" sibTransId="{49A1072A-069D-FC4F-BB51-17A5546D3E33}"/>
    <dgm:cxn modelId="{30FB8DF1-D7EB-E34C-A940-DA83B5F66AB8}" type="presParOf" srcId="{6E6F0FB6-A610-7242-B16E-5063B1C8C534}" destId="{AFD12804-F66C-7646-B2CF-F1E61FE0B01C}" srcOrd="0" destOrd="0" presId="urn:microsoft.com/office/officeart/2005/8/layout/StepDownProcess"/>
    <dgm:cxn modelId="{8A95C91E-A209-B846-89F5-E141C27A43C3}" type="presParOf" srcId="{AFD12804-F66C-7646-B2CF-F1E61FE0B01C}" destId="{048F0699-829F-384D-A2D1-7216C283B029}" srcOrd="0" destOrd="0" presId="urn:microsoft.com/office/officeart/2005/8/layout/StepDownProcess"/>
    <dgm:cxn modelId="{1D1E0E2A-54A0-CD42-B19C-3DA66504066E}" type="presParOf" srcId="{AFD12804-F66C-7646-B2CF-F1E61FE0B01C}" destId="{5CA40F60-236E-0244-BC0B-8F5A76B2F50C}" srcOrd="1" destOrd="0" presId="urn:microsoft.com/office/officeart/2005/8/layout/StepDownProcess"/>
    <dgm:cxn modelId="{C9E3E6B8-1C0B-824C-AD57-B1B06CED4200}" type="presParOf" srcId="{AFD12804-F66C-7646-B2CF-F1E61FE0B01C}" destId="{E59BA115-CE46-7449-90BB-7E065EB3DDD3}" srcOrd="2" destOrd="0" presId="urn:microsoft.com/office/officeart/2005/8/layout/StepDownProcess"/>
    <dgm:cxn modelId="{68229267-A456-9544-92B1-5FD860D8538F}" type="presParOf" srcId="{6E6F0FB6-A610-7242-B16E-5063B1C8C534}" destId="{1369B948-6118-D94A-8684-6BFB26996295}" srcOrd="1" destOrd="0" presId="urn:microsoft.com/office/officeart/2005/8/layout/StepDownProcess"/>
    <dgm:cxn modelId="{B76EE3FF-1294-0B44-BA3D-B63790AC4B0A}" type="presParOf" srcId="{6E6F0FB6-A610-7242-B16E-5063B1C8C534}" destId="{9B5F0012-B287-CA4E-8E5F-2303ACA8588E}" srcOrd="2" destOrd="0" presId="urn:microsoft.com/office/officeart/2005/8/layout/StepDownProcess"/>
    <dgm:cxn modelId="{F62D4C5E-192B-CA41-9C60-DA18AEDCC372}" type="presParOf" srcId="{9B5F0012-B287-CA4E-8E5F-2303ACA8588E}" destId="{76A9AC48-5110-4D47-BE40-FAB4A2EEE314}" srcOrd="0" destOrd="0" presId="urn:microsoft.com/office/officeart/2005/8/layout/StepDownProcess"/>
    <dgm:cxn modelId="{60617D6E-6AE3-AB4D-871D-DF17E840A058}" type="presParOf" srcId="{9B5F0012-B287-CA4E-8E5F-2303ACA8588E}" destId="{296CAB05-F8EA-BD4B-BE20-8F883E0B7544}" srcOrd="1" destOrd="0" presId="urn:microsoft.com/office/officeart/2005/8/layout/StepDownProcess"/>
    <dgm:cxn modelId="{7E778B7A-D7B5-5E4C-8BBC-2C1C816C62B3}" type="presParOf" srcId="{9B5F0012-B287-CA4E-8E5F-2303ACA8588E}" destId="{907285E8-8B8A-CD48-8AE8-41C7DBCE3EB2}" srcOrd="2" destOrd="0" presId="urn:microsoft.com/office/officeart/2005/8/layout/StepDownProcess"/>
    <dgm:cxn modelId="{79C5EA40-473F-DD4D-B4F1-463512FED144}" type="presParOf" srcId="{6E6F0FB6-A610-7242-B16E-5063B1C8C534}" destId="{6E1899B6-7580-D34F-A44D-6F5707CB0555}" srcOrd="3" destOrd="0" presId="urn:microsoft.com/office/officeart/2005/8/layout/StepDownProcess"/>
    <dgm:cxn modelId="{E38F5CA1-73CC-4F40-96FA-16FEE7A6A062}" type="presParOf" srcId="{6E6F0FB6-A610-7242-B16E-5063B1C8C534}" destId="{F77E744C-25C7-B045-B0CE-D9ABD25CA73C}" srcOrd="4" destOrd="0" presId="urn:microsoft.com/office/officeart/2005/8/layout/StepDownProcess"/>
    <dgm:cxn modelId="{467BF397-E2B9-5F40-9DCA-418788938D1A}" type="presParOf" srcId="{F77E744C-25C7-B045-B0CE-D9ABD25CA73C}" destId="{40406EB3-C8E8-DC49-987A-0760215924B1}" srcOrd="0" destOrd="0" presId="urn:microsoft.com/office/officeart/2005/8/layout/StepDownProcess"/>
    <dgm:cxn modelId="{DF735005-D0A4-E346-88B6-DB86F972BC5F}" type="presParOf" srcId="{F77E744C-25C7-B045-B0CE-D9ABD25CA73C}" destId="{70692922-DA53-7B4C-9256-701FAA2F787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F0699-829F-384D-A2D1-7216C283B029}">
      <dsp:nvSpPr>
        <dsp:cNvPr id="0" name=""/>
        <dsp:cNvSpPr/>
      </dsp:nvSpPr>
      <dsp:spPr>
        <a:xfrm rot="5400000">
          <a:off x="729270" y="1475420"/>
          <a:ext cx="857999" cy="9768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A40F60-236E-0244-BC0B-8F5A76B2F50C}">
      <dsp:nvSpPr>
        <dsp:cNvPr id="0" name=""/>
        <dsp:cNvSpPr/>
      </dsp:nvSpPr>
      <dsp:spPr>
        <a:xfrm>
          <a:off x="501952" y="524310"/>
          <a:ext cx="1444366" cy="101100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Lucky Peak Dam Discharge</a:t>
          </a:r>
          <a:endParaRPr lang="en-US" sz="1800" kern="1200" dirty="0"/>
        </a:p>
      </dsp:txBody>
      <dsp:txXfrm>
        <a:off x="551314" y="573672"/>
        <a:ext cx="1345642" cy="912285"/>
      </dsp:txXfrm>
    </dsp:sp>
    <dsp:sp modelId="{E59BA115-CE46-7449-90BB-7E065EB3DDD3}">
      <dsp:nvSpPr>
        <dsp:cNvPr id="0" name=""/>
        <dsp:cNvSpPr/>
      </dsp:nvSpPr>
      <dsp:spPr>
        <a:xfrm>
          <a:off x="1991101" y="600843"/>
          <a:ext cx="4935518" cy="817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“Local Knowledge” of dam operators does not match rule curve: infer behavior statistically and in relationship to climate change</a:t>
          </a:r>
          <a:endParaRPr lang="en-US" sz="1300" kern="1200" dirty="0"/>
        </a:p>
      </dsp:txBody>
      <dsp:txXfrm>
        <a:off x="1991101" y="600843"/>
        <a:ext cx="4935518" cy="817142"/>
      </dsp:txXfrm>
    </dsp:sp>
    <dsp:sp modelId="{76A9AC48-5110-4D47-BE40-FAB4A2EEE314}">
      <dsp:nvSpPr>
        <dsp:cNvPr id="0" name=""/>
        <dsp:cNvSpPr/>
      </dsp:nvSpPr>
      <dsp:spPr>
        <a:xfrm rot="5400000">
          <a:off x="2600174" y="2611118"/>
          <a:ext cx="857999" cy="97680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6CAB05-F8EA-BD4B-BE20-8F883E0B7544}">
      <dsp:nvSpPr>
        <dsp:cNvPr id="0" name=""/>
        <dsp:cNvSpPr/>
      </dsp:nvSpPr>
      <dsp:spPr>
        <a:xfrm>
          <a:off x="1813453" y="1660008"/>
          <a:ext cx="1444366" cy="101100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NY Canal</a:t>
          </a:r>
          <a:endParaRPr lang="en-US" sz="1800" kern="1200" dirty="0"/>
        </a:p>
      </dsp:txBody>
      <dsp:txXfrm>
        <a:off x="1862815" y="1709370"/>
        <a:ext cx="1345642" cy="912285"/>
      </dsp:txXfrm>
    </dsp:sp>
    <dsp:sp modelId="{907285E8-8B8A-CD48-8AE8-41C7DBCE3EB2}">
      <dsp:nvSpPr>
        <dsp:cNvPr id="0" name=""/>
        <dsp:cNvSpPr/>
      </dsp:nvSpPr>
      <dsp:spPr>
        <a:xfrm>
          <a:off x="3332908" y="1768377"/>
          <a:ext cx="3738091" cy="817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Relate discharge of NY Canal to inflow and discharge of dam plus climate factors that influence </a:t>
          </a:r>
          <a:r>
            <a:rPr lang="en-US" sz="1300" kern="1200" dirty="0" err="1" smtClean="0"/>
            <a:t>ag</a:t>
          </a:r>
          <a:r>
            <a:rPr lang="en-US" sz="1300" kern="1200" dirty="0" smtClean="0"/>
            <a:t> use in the valley</a:t>
          </a:r>
          <a:endParaRPr lang="en-US" sz="1300" kern="1200" dirty="0"/>
        </a:p>
      </dsp:txBody>
      <dsp:txXfrm>
        <a:off x="3332908" y="1768377"/>
        <a:ext cx="3738091" cy="817142"/>
      </dsp:txXfrm>
    </dsp:sp>
    <dsp:sp modelId="{40406EB3-C8E8-DC49-987A-0760215924B1}">
      <dsp:nvSpPr>
        <dsp:cNvPr id="0" name=""/>
        <dsp:cNvSpPr/>
      </dsp:nvSpPr>
      <dsp:spPr>
        <a:xfrm>
          <a:off x="3720810" y="2795705"/>
          <a:ext cx="1444366" cy="101100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Supply/Demand</a:t>
          </a:r>
          <a:endParaRPr lang="en-US" sz="1800" kern="1200" dirty="0"/>
        </a:p>
      </dsp:txBody>
      <dsp:txXfrm>
        <a:off x="3770172" y="2845067"/>
        <a:ext cx="1345642" cy="912285"/>
      </dsp:txXfrm>
    </dsp:sp>
    <dsp:sp modelId="{70692922-DA53-7B4C-9256-701FAA2F7871}">
      <dsp:nvSpPr>
        <dsp:cNvPr id="0" name=""/>
        <dsp:cNvSpPr/>
      </dsp:nvSpPr>
      <dsp:spPr>
        <a:xfrm>
          <a:off x="5318017" y="2892128"/>
          <a:ext cx="2195366" cy="817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Estimate historical then project </a:t>
          </a:r>
          <a:r>
            <a:rPr lang="en-US" sz="1200" kern="1200" dirty="0" err="1" smtClean="0"/>
            <a:t>ag</a:t>
          </a:r>
          <a:r>
            <a:rPr lang="en-US" sz="1200" kern="1200" dirty="0" smtClean="0"/>
            <a:t>/</a:t>
          </a:r>
          <a:r>
            <a:rPr lang="en-US" sz="1200" kern="1200" dirty="0" err="1" smtClean="0"/>
            <a:t>urb</a:t>
          </a:r>
          <a:r>
            <a:rPr lang="en-US" sz="1200" kern="1200" dirty="0" smtClean="0"/>
            <a:t> land use ratio to predict future demand.</a:t>
          </a:r>
          <a:endParaRPr lang="en-US" sz="1200" kern="1200" dirty="0"/>
        </a:p>
      </dsp:txBody>
      <dsp:txXfrm>
        <a:off x="5318017" y="2892128"/>
        <a:ext cx="2195366" cy="817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D0065BE-0657-4A47-90AD-C21C55E16B19}" type="datetime4">
              <a:rPr lang="en-US" smtClean="0"/>
              <a:pPr/>
              <a:t>June 7, 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June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June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June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June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June 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June 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June 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June 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June 7,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June 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June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-58531"/>
            <a:ext cx="3313355" cy="232497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Water (Boise River?) Sustainability</a:t>
            </a:r>
            <a:br>
              <a:rPr lang="en-US" sz="2800" dirty="0" smtClean="0"/>
            </a:br>
            <a:r>
              <a:rPr lang="en-US" sz="2800" dirty="0" smtClean="0"/>
              <a:t>in the Treasure </a:t>
            </a:r>
            <a:r>
              <a:rPr lang="en-US" sz="2800" dirty="0"/>
              <a:t>V</a:t>
            </a:r>
            <a:r>
              <a:rPr lang="en-US" sz="2800" dirty="0" smtClean="0"/>
              <a:t>alley	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2971136"/>
            <a:ext cx="3309803" cy="1043558"/>
          </a:xfrm>
        </p:spPr>
        <p:txBody>
          <a:bodyPr/>
          <a:lstStyle/>
          <a:p>
            <a:pPr algn="ctr"/>
            <a:r>
              <a:rPr lang="en-US" dirty="0" err="1" smtClean="0"/>
              <a:t>EPSCoR</a:t>
            </a:r>
            <a:r>
              <a:rPr lang="en-US" dirty="0" smtClean="0"/>
              <a:t> Interdisciplinary Modeling Course 2015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3459" y="4037109"/>
            <a:ext cx="30002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Jennifer Van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Osdel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Christopher Velasco,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Kazi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Tamaddun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Elijah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Mlawsky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Chao Chen,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Matthew Turner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8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7171" y="2426353"/>
            <a:ext cx="7540859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 Develop </a:t>
            </a:r>
            <a:r>
              <a:rPr lang="en-US" dirty="0"/>
              <a:t>a prototypical low-dimensional model </a:t>
            </a:r>
            <a:r>
              <a:rPr lang="en-US" dirty="0" smtClean="0"/>
              <a:t>that can </a:t>
            </a:r>
            <a:r>
              <a:rPr lang="en-US" dirty="0"/>
              <a:t>be used to engage stakeholders throughout the Treasure Valley in participatory </a:t>
            </a:r>
            <a:r>
              <a:rPr lang="en-US" dirty="0" smtClean="0"/>
              <a:t>modeling exercises.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The model should be able to be </a:t>
            </a:r>
            <a:r>
              <a:rPr lang="en-US" dirty="0"/>
              <a:t>refined, re-run</a:t>
            </a:r>
            <a:r>
              <a:rPr lang="en-US" dirty="0" smtClean="0"/>
              <a:t>, and </a:t>
            </a:r>
            <a:r>
              <a:rPr lang="en-US" dirty="0"/>
              <a:t>revised during the </a:t>
            </a:r>
            <a:r>
              <a:rPr lang="en-US" dirty="0" smtClean="0"/>
              <a:t>course </a:t>
            </a:r>
            <a:r>
              <a:rPr lang="en-US" dirty="0"/>
              <a:t>of a single </a:t>
            </a:r>
            <a:r>
              <a:rPr lang="en-US" dirty="0" smtClean="0"/>
              <a:t>day stakeholder group </a:t>
            </a:r>
            <a:r>
              <a:rPr lang="en-US" dirty="0"/>
              <a:t>meeting.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9722" y="1009480"/>
            <a:ext cx="7024744" cy="725574"/>
          </a:xfrm>
        </p:spPr>
        <p:txBody>
          <a:bodyPr/>
          <a:lstStyle/>
          <a:p>
            <a:pPr algn="ctr"/>
            <a:r>
              <a:rPr lang="en-US" dirty="0" smtClean="0"/>
              <a:t>Main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2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57" y="-133520"/>
            <a:ext cx="7024744" cy="1143000"/>
          </a:xfrm>
        </p:spPr>
        <p:txBody>
          <a:bodyPr/>
          <a:lstStyle/>
          <a:p>
            <a:r>
              <a:rPr lang="en-US" dirty="0" smtClean="0"/>
              <a:t>Treasure Valley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884" y="1059152"/>
            <a:ext cx="6777317" cy="16452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Where we are!</a:t>
            </a:r>
          </a:p>
          <a:p>
            <a:r>
              <a:rPr lang="en-US" sz="2000" dirty="0" smtClean="0"/>
              <a:t>Balance of water use is changing: </a:t>
            </a:r>
            <a:r>
              <a:rPr lang="en-US" sz="2000" dirty="0" err="1" smtClean="0"/>
              <a:t>ag</a:t>
            </a:r>
            <a:r>
              <a:rPr lang="en-US" sz="2000" dirty="0" smtClean="0"/>
              <a:t> lands being taken over by “hipster </a:t>
            </a:r>
            <a:r>
              <a:rPr lang="en-US" sz="2000" dirty="0" err="1" smtClean="0"/>
              <a:t>fixie</a:t>
            </a:r>
            <a:r>
              <a:rPr lang="en-US" sz="2000" dirty="0" smtClean="0"/>
              <a:t> riding software developers” </a:t>
            </a:r>
            <a:r>
              <a:rPr lang="en-US" sz="2000" dirty="0"/>
              <a:t>and/or subdivisions and strip malls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 descr="http://www.buildidaho.com/Documents%20and%20Settings/54/Site%20Documents/Directory/Homepage/Homepage/Boise_ID_Idah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57" y="2399420"/>
            <a:ext cx="1932074" cy="40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679" y="2411983"/>
            <a:ext cx="5767375" cy="4063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871" y="2579642"/>
            <a:ext cx="3910874" cy="32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0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2457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Benjamin Turner: Ask why 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1881383"/>
            <a:ext cx="6777317" cy="412893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 smtClean="0"/>
              <a:t>Engage stakeholders: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John Wilson: “War story” where no one argued with a model because all were involved</a:t>
            </a:r>
          </a:p>
          <a:p>
            <a:pPr>
              <a:buFont typeface="Arial"/>
              <a:buChar char="•"/>
            </a:pPr>
            <a:r>
              <a:rPr lang="en-US" b="1" dirty="0" smtClean="0"/>
              <a:t>Simple model all can understand: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Econ 101: supply and demand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Dam discharge and New York Canal opening determine supply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Constantly evolving urban/agricultural mix determines demand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1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830" y="301890"/>
            <a:ext cx="7024744" cy="1143000"/>
          </a:xfrm>
        </p:spPr>
        <p:txBody>
          <a:bodyPr/>
          <a:lstStyle/>
          <a:p>
            <a:r>
              <a:rPr lang="en-US" dirty="0" smtClean="0"/>
              <a:t>Low-dimensional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84" y="1610312"/>
            <a:ext cx="3957533" cy="4694853"/>
          </a:xfrm>
        </p:spPr>
        <p:txBody>
          <a:bodyPr>
            <a:normAutofit/>
          </a:bodyPr>
          <a:lstStyle/>
          <a:p>
            <a:r>
              <a:rPr lang="en-US" dirty="0" smtClean="0"/>
              <a:t>Two-scale: </a:t>
            </a:r>
          </a:p>
          <a:p>
            <a:pPr marL="617220" lvl="2"/>
            <a:r>
              <a:rPr lang="en-US" dirty="0"/>
              <a:t>Water </a:t>
            </a:r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Water use</a:t>
            </a:r>
          </a:p>
          <a:p>
            <a:r>
              <a:rPr lang="en-US" dirty="0" smtClean="0"/>
              <a:t>Water supply:</a:t>
            </a:r>
          </a:p>
          <a:p>
            <a:pPr lvl="1"/>
            <a:r>
              <a:rPr lang="en-US" dirty="0" smtClean="0"/>
              <a:t>Timing, magnitude of dam and canal discharge</a:t>
            </a:r>
          </a:p>
          <a:p>
            <a:r>
              <a:rPr lang="en-US" dirty="0" smtClean="0"/>
              <a:t>Water use:</a:t>
            </a:r>
          </a:p>
          <a:p>
            <a:pPr lvl="1"/>
            <a:r>
              <a:rPr lang="en-US" dirty="0" smtClean="0"/>
              <a:t>Demand as a function of </a:t>
            </a:r>
            <a:r>
              <a:rPr lang="en-US" dirty="0" err="1" smtClean="0"/>
              <a:t>urban:agricultural</a:t>
            </a:r>
            <a:r>
              <a:rPr lang="en-US" dirty="0" smtClean="0"/>
              <a:t> land use</a:t>
            </a:r>
          </a:p>
          <a:p>
            <a:pPr lvl="1"/>
            <a:r>
              <a:rPr lang="en-US" dirty="0" smtClean="0"/>
              <a:t>Timing of </a:t>
            </a:r>
            <a:r>
              <a:rPr lang="en-US" dirty="0" err="1" smtClean="0"/>
              <a:t>ag</a:t>
            </a:r>
            <a:r>
              <a:rPr lang="en-US" dirty="0" smtClean="0"/>
              <a:t> irrigation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1403" y="2108192"/>
            <a:ext cx="3146831" cy="3539431"/>
          </a:xfrm>
          <a:prstGeom prst="rect">
            <a:avLst/>
          </a:prstGeom>
          <a:noFill/>
          <a:ln>
            <a:solidFill>
              <a:srgbClr val="797B7E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 modularizing the model, later users may modify either the supply or demand part of the model to suit their needs.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989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58604"/>
            <a:ext cx="7024744" cy="1143000"/>
          </a:xfrm>
        </p:spPr>
        <p:txBody>
          <a:bodyPr/>
          <a:lstStyle/>
          <a:p>
            <a:pPr algn="ctr"/>
            <a:r>
              <a:rPr lang="en-US" dirty="0" smtClean="0"/>
              <a:t>Model Details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03092"/>
              </p:ext>
            </p:extLst>
          </p:nvPr>
        </p:nvGraphicFramePr>
        <p:xfrm>
          <a:off x="646360" y="1501604"/>
          <a:ext cx="7813010" cy="4331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91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297401"/>
            <a:ext cx="7024744" cy="1143000"/>
          </a:xfrm>
        </p:spPr>
        <p:txBody>
          <a:bodyPr/>
          <a:lstStyle/>
          <a:p>
            <a:r>
              <a:rPr lang="en-US" dirty="0" smtClean="0"/>
              <a:t>Stakeholder 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03090"/>
            <a:ext cx="6777317" cy="4592795"/>
          </a:xfrm>
        </p:spPr>
        <p:txBody>
          <a:bodyPr>
            <a:normAutofit fontScale="92500"/>
          </a:bodyPr>
          <a:lstStyle/>
          <a:p>
            <a:r>
              <a:rPr lang="en-US" dirty="0"/>
              <a:t>Web app to educate the public including allowing them to “turn knobs” that represent the few dimensions of our simple model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Can bring to public meetings as well as be a persistent location for public to engage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Can gather statistics on what scenarios users choose and at least get a sense of the scenarios on people’s minds</a:t>
            </a:r>
          </a:p>
        </p:txBody>
      </p:sp>
    </p:spTree>
    <p:extLst>
      <p:ext uri="{BB962C8B-B14F-4D97-AF65-F5344CB8AC3E}">
        <p14:creationId xmlns:p14="http://schemas.microsoft.com/office/powerpoint/2010/main" val="377905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12" y="93281"/>
            <a:ext cx="7024744" cy="1143000"/>
          </a:xfrm>
        </p:spPr>
        <p:txBody>
          <a:bodyPr/>
          <a:lstStyle/>
          <a:p>
            <a:r>
              <a:rPr lang="en-US" dirty="0" smtClean="0"/>
              <a:t>Stakeholder Engagement</a:t>
            </a:r>
            <a:endParaRPr lang="en-US" dirty="0"/>
          </a:p>
        </p:txBody>
      </p:sp>
      <p:pic>
        <p:nvPicPr>
          <p:cNvPr id="4" name="Picture 3" descr="app_screensho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13" y="2626528"/>
            <a:ext cx="7472821" cy="42314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14" y="1383701"/>
            <a:ext cx="8039802" cy="4592795"/>
          </a:xfrm>
        </p:spPr>
        <p:txBody>
          <a:bodyPr>
            <a:normAutofit/>
          </a:bodyPr>
          <a:lstStyle/>
          <a:p>
            <a:r>
              <a:rPr lang="en-US" dirty="0" smtClean="0"/>
              <a:t>Web app to educate the public including allowing them to “turn knobs” that represent the few dimensions of our simple model </a:t>
            </a:r>
          </a:p>
        </p:txBody>
      </p:sp>
    </p:spTree>
    <p:extLst>
      <p:ext uri="{BB962C8B-B14F-4D97-AF65-F5344CB8AC3E}">
        <p14:creationId xmlns:p14="http://schemas.microsoft.com/office/powerpoint/2010/main" val="247163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172661"/>
            <a:ext cx="7024744" cy="1143000"/>
          </a:xfrm>
        </p:spPr>
        <p:txBody>
          <a:bodyPr/>
          <a:lstStyle/>
          <a:p>
            <a:r>
              <a:rPr lang="en-US" dirty="0" smtClean="0"/>
              <a:t>Stakeholder 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74233"/>
            <a:ext cx="6777317" cy="1213404"/>
          </a:xfrm>
        </p:spPr>
        <p:txBody>
          <a:bodyPr>
            <a:normAutofit/>
          </a:bodyPr>
          <a:lstStyle/>
          <a:p>
            <a:r>
              <a:rPr lang="en-US" dirty="0"/>
              <a:t>Can get estimates of location of users based on IP address to further resolve social “scale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 descr="google_maps_ip_loo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37" y="2687632"/>
            <a:ext cx="4839422" cy="3504130"/>
          </a:xfrm>
          <a:prstGeom prst="rect">
            <a:avLst/>
          </a:prstGeom>
        </p:spPr>
      </p:pic>
      <p:pic>
        <p:nvPicPr>
          <p:cNvPr id="5" name="Picture 4" descr="ip_lookup_freegeoi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0" y="2857737"/>
            <a:ext cx="3242486" cy="30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77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323</TotalTime>
  <Words>412</Words>
  <Application>Microsoft Macintosh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Water (Boise River?) Sustainability in the Treasure Valley </vt:lpstr>
      <vt:lpstr>Main Objectives</vt:lpstr>
      <vt:lpstr>Treasure Valley</vt:lpstr>
      <vt:lpstr>Benjamin Turner: Ask why fast</vt:lpstr>
      <vt:lpstr>Low-dimensional model</vt:lpstr>
      <vt:lpstr>Model Details</vt:lpstr>
      <vt:lpstr>Stakeholder Engagement</vt:lpstr>
      <vt:lpstr>Stakeholder Engagement</vt:lpstr>
      <vt:lpstr>Stakeholder Engagement</vt:lpstr>
    </vt:vector>
  </TitlesOfParts>
  <Company>Northwest Knowledge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sustainability in the treasure valley </dc:title>
  <dc:creator>Matt Turner</dc:creator>
  <cp:lastModifiedBy>Matt Turner</cp:lastModifiedBy>
  <cp:revision>11</cp:revision>
  <dcterms:created xsi:type="dcterms:W3CDTF">2015-06-08T03:05:55Z</dcterms:created>
  <dcterms:modified xsi:type="dcterms:W3CDTF">2015-06-08T08:29:30Z</dcterms:modified>
</cp:coreProperties>
</file>