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314" r:id="rId2"/>
    <p:sldId id="312" r:id="rId3"/>
    <p:sldId id="341" r:id="rId4"/>
    <p:sldId id="338" r:id="rId5"/>
    <p:sldId id="335" r:id="rId6"/>
    <p:sldId id="342" r:id="rId7"/>
    <p:sldId id="336" r:id="rId8"/>
    <p:sldId id="309" r:id="rId9"/>
    <p:sldId id="317" r:id="rId10"/>
    <p:sldId id="331" r:id="rId11"/>
    <p:sldId id="330" r:id="rId12"/>
    <p:sldId id="340" r:id="rId13"/>
    <p:sldId id="339" r:id="rId14"/>
    <p:sldId id="343" r:id="rId15"/>
    <p:sldId id="332" r:id="rId16"/>
    <p:sldId id="333" r:id="rId17"/>
    <p:sldId id="334" r:id="rId18"/>
    <p:sldId id="344" r:id="rId19"/>
    <p:sldId id="337" r:id="rId20"/>
    <p:sldId id="310" r:id="rId21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7994A9"/>
    <a:srgbClr val="008000"/>
    <a:srgbClr val="FF8888"/>
    <a:srgbClr val="E7F0F8"/>
    <a:srgbClr val="E3E9ED"/>
    <a:srgbClr val="3F8AAF"/>
    <a:srgbClr val="2970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CD7D6F-4E81-4D5B-9EF3-98B3E8AB5584}" v="579" dt="2023-04-11T15:26:45.531"/>
    <p1510:client id="{56D920D4-FF97-4AAD-AFF6-8A9E7B333CC5}" v="63" dt="2023-04-11T15:30:53.205"/>
    <p1510:client id="{EEB259F8-D9BE-4779-B198-52B28EC6C000}" v="2" dt="2023-04-11T15:30:47.903"/>
    <p1510:client id="{FAA5935D-8BD4-41B3-AD12-633A90493EFD}" v="10" dt="2023-04-11T15:24:29.7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0" autoAdjust="0"/>
    <p:restoredTop sz="83291" autoAdjust="0"/>
  </p:normalViewPr>
  <p:slideViewPr>
    <p:cSldViewPr snapToGrid="0">
      <p:cViewPr varScale="1">
        <p:scale>
          <a:sx n="67" d="100"/>
          <a:sy n="67" d="100"/>
        </p:scale>
        <p:origin x="821" y="5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574"/>
    </p:cViewPr>
  </p:sorterViewPr>
  <p:notesViewPr>
    <p:cSldViewPr snapToGrid="0">
      <p:cViewPr varScale="1">
        <p:scale>
          <a:sx n="63" d="100"/>
          <a:sy n="63" d="100"/>
        </p:scale>
        <p:origin x="313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9BBC8-49CB-420A-B111-0686B02E5C18}" type="datetimeFigureOut">
              <a:rPr lang="zh-HK" altLang="en-US" smtClean="0"/>
              <a:t>25/4/2023</a:t>
            </a:fld>
            <a:endParaRPr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E5AD0-77BF-4675-AD08-9C7CE238FAB0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g8c0bf7f92c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7" name="Google Shape;1837;g8c0bf7f92c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g8da6cdce42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1" name="Google Shape;2011;g8da6cdce42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8da6cdce4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8da6cdce4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E5AD0-77BF-4675-AD08-9C7CE238FAB0}" type="slidenum">
              <a:rPr lang="zh-HK" altLang="en-US" smtClean="0"/>
              <a:t>9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15297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E5AD0-77BF-4675-AD08-9C7CE238FAB0}" type="slidenum">
              <a:rPr lang="zh-HK" altLang="en-US" smtClean="0"/>
              <a:t>10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06857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E5AD0-77BF-4675-AD08-9C7CE238FAB0}" type="slidenum">
              <a:rPr lang="zh-HK" altLang="en-US" smtClean="0"/>
              <a:t>11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71766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8da6cdce4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8da6cdce4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1903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給付價金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E5AD0-77BF-4675-AD08-9C7CE238FAB0}" type="slidenum">
              <a:rPr lang="zh-HK" altLang="en-US" smtClean="0"/>
              <a:t>13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95924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8da6cdce4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8da6cdce4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9463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8da6cdce4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8da6cdce4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3152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 slid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 rot="19558379">
            <a:off x="11682300" y="5293574"/>
            <a:ext cx="1507543" cy="1411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panose="020B0604020202020204"/>
              <a:sym typeface="Arial" panose="020B0604020202020204"/>
            </a:endParaRPr>
          </a:p>
        </p:txBody>
      </p:sp>
      <p:sp>
        <p:nvSpPr>
          <p:cNvPr id="69" name="Google Shape;69;p2"/>
          <p:cNvSpPr/>
          <p:nvPr/>
        </p:nvSpPr>
        <p:spPr>
          <a:xfrm rot="2048893">
            <a:off x="-669276" y="5947477"/>
            <a:ext cx="7380965" cy="44117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panose="020B0604020202020204"/>
              <a:sym typeface="Arial" panose="020B0604020202020204"/>
            </a:endParaRPr>
          </a:p>
        </p:txBody>
      </p:sp>
      <p:sp>
        <p:nvSpPr>
          <p:cNvPr id="70" name="Google Shape;70;p2"/>
          <p:cNvSpPr txBox="1">
            <a:spLocks noGrp="1"/>
          </p:cNvSpPr>
          <p:nvPr>
            <p:ph type="ctrTitle"/>
          </p:nvPr>
        </p:nvSpPr>
        <p:spPr>
          <a:xfrm>
            <a:off x="2420400" y="2607497"/>
            <a:ext cx="73512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IBM Plex Sans"/>
              <a:buNone/>
              <a:defRPr sz="5400" b="1">
                <a:solidFill>
                  <a:schemeClr val="bg1">
                    <a:lumMod val="75000"/>
                  </a:schemeClr>
                </a:solidFill>
                <a:latin typeface="+mj-lt"/>
                <a:ea typeface="IBM Plex Sans"/>
                <a:cs typeface="IBM Plex Sans"/>
                <a:sym typeface="IBM Plex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9pPr>
          </a:lstStyle>
          <a:p>
            <a:endParaRPr dirty="0"/>
          </a:p>
        </p:txBody>
      </p:sp>
      <p:sp>
        <p:nvSpPr>
          <p:cNvPr id="71" name="Google Shape;71;p2"/>
          <p:cNvSpPr txBox="1">
            <a:spLocks noGrp="1"/>
          </p:cNvSpPr>
          <p:nvPr>
            <p:ph type="subTitle" idx="1"/>
          </p:nvPr>
        </p:nvSpPr>
        <p:spPr>
          <a:xfrm>
            <a:off x="2028333" y="3913200"/>
            <a:ext cx="8135200" cy="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  <a:latin typeface="+mj-lt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9pPr>
          </a:lstStyle>
          <a:p>
            <a:endParaRPr dirty="0"/>
          </a:p>
        </p:txBody>
      </p:sp>
      <p:sp>
        <p:nvSpPr>
          <p:cNvPr id="72" name="Google Shape;72;p2"/>
          <p:cNvSpPr/>
          <p:nvPr/>
        </p:nvSpPr>
        <p:spPr>
          <a:xfrm>
            <a:off x="10575400" y="-686500"/>
            <a:ext cx="2353200" cy="218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73" name="Google Shape;73;p2"/>
          <p:cNvGrpSpPr/>
          <p:nvPr/>
        </p:nvGrpSpPr>
        <p:grpSpPr>
          <a:xfrm rot="2120665">
            <a:off x="711849" y="4411055"/>
            <a:ext cx="513555" cy="476995"/>
            <a:chOff x="2797467" y="161118"/>
            <a:chExt cx="1396959" cy="1297507"/>
          </a:xfrm>
        </p:grpSpPr>
        <p:sp>
          <p:nvSpPr>
            <p:cNvPr id="74" name="Google Shape;74;p2"/>
            <p:cNvSpPr/>
            <p:nvPr/>
          </p:nvSpPr>
          <p:spPr>
            <a:xfrm>
              <a:off x="2797467" y="161118"/>
              <a:ext cx="256200" cy="262500"/>
            </a:xfrm>
            <a:prstGeom prst="ellipse">
              <a:avLst/>
            </a:prstGeom>
            <a:solidFill>
              <a:srgbClr val="2970B1">
                <a:alpha val="5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367846" y="161118"/>
              <a:ext cx="256200" cy="262500"/>
            </a:xfrm>
            <a:prstGeom prst="ellipse">
              <a:avLst/>
            </a:prstGeom>
            <a:solidFill>
              <a:srgbClr val="2970B1">
                <a:alpha val="5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38226" y="161118"/>
              <a:ext cx="256200" cy="262500"/>
            </a:xfrm>
            <a:prstGeom prst="ellipse">
              <a:avLst/>
            </a:prstGeom>
            <a:solidFill>
              <a:srgbClr val="2970B1">
                <a:alpha val="5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797467" y="678550"/>
              <a:ext cx="256200" cy="262500"/>
            </a:xfrm>
            <a:prstGeom prst="ellipse">
              <a:avLst/>
            </a:prstGeom>
            <a:solidFill>
              <a:srgbClr val="2970B1">
                <a:alpha val="5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367821" y="678550"/>
              <a:ext cx="256200" cy="262500"/>
            </a:xfrm>
            <a:prstGeom prst="ellipse">
              <a:avLst/>
            </a:prstGeom>
            <a:solidFill>
              <a:srgbClr val="2970B1">
                <a:alpha val="5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938201" y="678550"/>
              <a:ext cx="256200" cy="262500"/>
            </a:xfrm>
            <a:prstGeom prst="ellipse">
              <a:avLst/>
            </a:prstGeom>
            <a:solidFill>
              <a:srgbClr val="2970B1">
                <a:alpha val="5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797467" y="1196125"/>
              <a:ext cx="256200" cy="262500"/>
            </a:xfrm>
            <a:prstGeom prst="ellipse">
              <a:avLst/>
            </a:prstGeom>
            <a:solidFill>
              <a:srgbClr val="2970B1">
                <a:alpha val="5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67821" y="1196125"/>
              <a:ext cx="256200" cy="262500"/>
            </a:xfrm>
            <a:prstGeom prst="ellipse">
              <a:avLst/>
            </a:prstGeom>
            <a:solidFill>
              <a:srgbClr val="2970B1">
                <a:alpha val="5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938201" y="1196125"/>
              <a:ext cx="256200" cy="262500"/>
            </a:xfrm>
            <a:prstGeom prst="ellipse">
              <a:avLst/>
            </a:prstGeom>
            <a:solidFill>
              <a:srgbClr val="2970B1">
                <a:alpha val="5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621202" y="524855"/>
            <a:ext cx="1461199" cy="536544"/>
            <a:chOff x="571942" y="402375"/>
            <a:chExt cx="571376" cy="209795"/>
          </a:xfrm>
        </p:grpSpPr>
        <p:sp>
          <p:nvSpPr>
            <p:cNvPr id="84" name="Google Shape;84;p2"/>
            <p:cNvSpPr/>
            <p:nvPr/>
          </p:nvSpPr>
          <p:spPr>
            <a:xfrm>
              <a:off x="571942" y="402375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7601" y="402375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903260" y="402375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068919" y="402375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71942" y="535970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37601" y="535970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903260" y="535970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068919" y="535970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63185C-8334-4C04-947B-1BA28DAD91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0314" y="4804728"/>
            <a:ext cx="3551237" cy="905191"/>
          </a:xfrm>
        </p:spPr>
        <p:txBody>
          <a:bodyPr/>
          <a:lstStyle>
            <a:lvl1pPr marL="139700" indent="0" algn="ctr">
              <a:buFontTx/>
              <a:buNone/>
              <a:defRPr>
                <a:latin typeface="+mn-lt"/>
              </a:defRPr>
            </a:lvl1pPr>
            <a:lvl2pPr marL="596900" indent="0">
              <a:buNone/>
              <a:defRPr/>
            </a:lvl2pPr>
          </a:lstStyle>
          <a:p>
            <a:pPr lvl="0"/>
            <a:r>
              <a:rPr lang="zh-CN" altLang="en-US" dirty="0"/>
              <a:t>報告人</a:t>
            </a:r>
            <a:endParaRPr lang="en-US" altLang="zh-CN" dirty="0"/>
          </a:p>
          <a:p>
            <a:pPr lvl="0"/>
            <a:r>
              <a:rPr lang="zh-CN" altLang="en-US" dirty="0"/>
              <a:t>報告時間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Thanks"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2" name="Google Shape;1022;p18"/>
          <p:cNvGrpSpPr/>
          <p:nvPr userDrawn="1"/>
        </p:nvGrpSpPr>
        <p:grpSpPr>
          <a:xfrm>
            <a:off x="108400" y="-52600"/>
            <a:ext cx="11936400" cy="6963200"/>
            <a:chOff x="81300" y="-39450"/>
            <a:chExt cx="8952300" cy="5222400"/>
          </a:xfrm>
        </p:grpSpPr>
        <p:cxnSp>
          <p:nvCxnSpPr>
            <p:cNvPr id="1023" name="Google Shape;1023;p18"/>
            <p:cNvCxnSpPr/>
            <p:nvPr/>
          </p:nvCxnSpPr>
          <p:spPr>
            <a:xfrm flipH="1">
              <a:off x="81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4" name="Google Shape;1024;p18"/>
            <p:cNvCxnSpPr/>
            <p:nvPr/>
          </p:nvCxnSpPr>
          <p:spPr>
            <a:xfrm flipH="1">
              <a:off x="235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5" name="Google Shape;1025;p18"/>
            <p:cNvCxnSpPr/>
            <p:nvPr/>
          </p:nvCxnSpPr>
          <p:spPr>
            <a:xfrm flipH="1">
              <a:off x="389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6" name="Google Shape;1026;p18"/>
            <p:cNvCxnSpPr/>
            <p:nvPr/>
          </p:nvCxnSpPr>
          <p:spPr>
            <a:xfrm flipH="1">
              <a:off x="543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7" name="Google Shape;1027;p18"/>
            <p:cNvCxnSpPr/>
            <p:nvPr/>
          </p:nvCxnSpPr>
          <p:spPr>
            <a:xfrm flipH="1">
              <a:off x="6981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8" name="Google Shape;1028;p18"/>
            <p:cNvCxnSpPr/>
            <p:nvPr/>
          </p:nvCxnSpPr>
          <p:spPr>
            <a:xfrm flipH="1">
              <a:off x="852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9" name="Google Shape;1029;p18"/>
            <p:cNvCxnSpPr/>
            <p:nvPr/>
          </p:nvCxnSpPr>
          <p:spPr>
            <a:xfrm flipH="1">
              <a:off x="1006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0" name="Google Shape;1030;p18"/>
            <p:cNvCxnSpPr/>
            <p:nvPr/>
          </p:nvCxnSpPr>
          <p:spPr>
            <a:xfrm flipH="1">
              <a:off x="1160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1" name="Google Shape;1031;p18"/>
            <p:cNvCxnSpPr/>
            <p:nvPr/>
          </p:nvCxnSpPr>
          <p:spPr>
            <a:xfrm flipH="1">
              <a:off x="1314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18"/>
            <p:cNvCxnSpPr/>
            <p:nvPr/>
          </p:nvCxnSpPr>
          <p:spPr>
            <a:xfrm flipH="1">
              <a:off x="14691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18"/>
            <p:cNvCxnSpPr/>
            <p:nvPr/>
          </p:nvCxnSpPr>
          <p:spPr>
            <a:xfrm flipH="1">
              <a:off x="1623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18"/>
            <p:cNvCxnSpPr/>
            <p:nvPr/>
          </p:nvCxnSpPr>
          <p:spPr>
            <a:xfrm flipH="1">
              <a:off x="1777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18"/>
            <p:cNvCxnSpPr/>
            <p:nvPr/>
          </p:nvCxnSpPr>
          <p:spPr>
            <a:xfrm flipH="1">
              <a:off x="1931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6" name="Google Shape;1036;p18"/>
            <p:cNvCxnSpPr/>
            <p:nvPr/>
          </p:nvCxnSpPr>
          <p:spPr>
            <a:xfrm flipH="1">
              <a:off x="2085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7" name="Google Shape;1037;p18"/>
            <p:cNvCxnSpPr/>
            <p:nvPr/>
          </p:nvCxnSpPr>
          <p:spPr>
            <a:xfrm flipH="1">
              <a:off x="22401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8" name="Google Shape;1038;p18"/>
            <p:cNvCxnSpPr/>
            <p:nvPr/>
          </p:nvCxnSpPr>
          <p:spPr>
            <a:xfrm flipH="1">
              <a:off x="2394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9" name="Google Shape;1039;p18"/>
            <p:cNvCxnSpPr/>
            <p:nvPr/>
          </p:nvCxnSpPr>
          <p:spPr>
            <a:xfrm flipH="1">
              <a:off x="2548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0" name="Google Shape;1040;p18"/>
            <p:cNvCxnSpPr/>
            <p:nvPr/>
          </p:nvCxnSpPr>
          <p:spPr>
            <a:xfrm flipH="1">
              <a:off x="2702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1" name="Google Shape;1041;p18"/>
            <p:cNvCxnSpPr/>
            <p:nvPr/>
          </p:nvCxnSpPr>
          <p:spPr>
            <a:xfrm flipH="1">
              <a:off x="2856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2" name="Google Shape;1042;p18"/>
            <p:cNvCxnSpPr/>
            <p:nvPr/>
          </p:nvCxnSpPr>
          <p:spPr>
            <a:xfrm flipH="1">
              <a:off x="30111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3" name="Google Shape;1043;p18"/>
            <p:cNvCxnSpPr/>
            <p:nvPr/>
          </p:nvCxnSpPr>
          <p:spPr>
            <a:xfrm flipH="1">
              <a:off x="3165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4" name="Google Shape;1044;p18"/>
            <p:cNvCxnSpPr/>
            <p:nvPr/>
          </p:nvCxnSpPr>
          <p:spPr>
            <a:xfrm flipH="1">
              <a:off x="3319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5" name="Google Shape;1045;p18"/>
            <p:cNvCxnSpPr/>
            <p:nvPr/>
          </p:nvCxnSpPr>
          <p:spPr>
            <a:xfrm flipH="1">
              <a:off x="3473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6" name="Google Shape;1046;p18"/>
            <p:cNvCxnSpPr/>
            <p:nvPr/>
          </p:nvCxnSpPr>
          <p:spPr>
            <a:xfrm flipH="1">
              <a:off x="3627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7" name="Google Shape;1047;p18"/>
            <p:cNvCxnSpPr/>
            <p:nvPr/>
          </p:nvCxnSpPr>
          <p:spPr>
            <a:xfrm flipH="1">
              <a:off x="37821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8" name="Google Shape;1048;p18"/>
            <p:cNvCxnSpPr/>
            <p:nvPr/>
          </p:nvCxnSpPr>
          <p:spPr>
            <a:xfrm flipH="1">
              <a:off x="3936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9" name="Google Shape;1049;p18"/>
            <p:cNvCxnSpPr/>
            <p:nvPr/>
          </p:nvCxnSpPr>
          <p:spPr>
            <a:xfrm flipH="1">
              <a:off x="4090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0" name="Google Shape;1050;p18"/>
            <p:cNvCxnSpPr/>
            <p:nvPr/>
          </p:nvCxnSpPr>
          <p:spPr>
            <a:xfrm flipH="1">
              <a:off x="4244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1" name="Google Shape;1051;p18"/>
            <p:cNvCxnSpPr/>
            <p:nvPr/>
          </p:nvCxnSpPr>
          <p:spPr>
            <a:xfrm flipH="1">
              <a:off x="4398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2" name="Google Shape;1052;p18"/>
            <p:cNvCxnSpPr/>
            <p:nvPr/>
          </p:nvCxnSpPr>
          <p:spPr>
            <a:xfrm flipH="1">
              <a:off x="45531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3" name="Google Shape;1053;p18"/>
            <p:cNvCxnSpPr/>
            <p:nvPr/>
          </p:nvCxnSpPr>
          <p:spPr>
            <a:xfrm flipH="1">
              <a:off x="4707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4" name="Google Shape;1054;p18"/>
            <p:cNvCxnSpPr/>
            <p:nvPr/>
          </p:nvCxnSpPr>
          <p:spPr>
            <a:xfrm flipH="1">
              <a:off x="4861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5" name="Google Shape;1055;p18"/>
            <p:cNvCxnSpPr/>
            <p:nvPr/>
          </p:nvCxnSpPr>
          <p:spPr>
            <a:xfrm flipH="1">
              <a:off x="5015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6" name="Google Shape;1056;p18"/>
            <p:cNvCxnSpPr/>
            <p:nvPr/>
          </p:nvCxnSpPr>
          <p:spPr>
            <a:xfrm flipH="1">
              <a:off x="5169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7" name="Google Shape;1057;p18"/>
            <p:cNvCxnSpPr/>
            <p:nvPr/>
          </p:nvCxnSpPr>
          <p:spPr>
            <a:xfrm flipH="1">
              <a:off x="53241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18"/>
            <p:cNvCxnSpPr/>
            <p:nvPr/>
          </p:nvCxnSpPr>
          <p:spPr>
            <a:xfrm flipH="1">
              <a:off x="5478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18"/>
            <p:cNvCxnSpPr/>
            <p:nvPr/>
          </p:nvCxnSpPr>
          <p:spPr>
            <a:xfrm flipH="1">
              <a:off x="5632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18"/>
            <p:cNvCxnSpPr/>
            <p:nvPr/>
          </p:nvCxnSpPr>
          <p:spPr>
            <a:xfrm flipH="1">
              <a:off x="5786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18"/>
            <p:cNvCxnSpPr/>
            <p:nvPr/>
          </p:nvCxnSpPr>
          <p:spPr>
            <a:xfrm flipH="1">
              <a:off x="5940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18"/>
            <p:cNvCxnSpPr/>
            <p:nvPr/>
          </p:nvCxnSpPr>
          <p:spPr>
            <a:xfrm flipH="1">
              <a:off x="60951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18"/>
            <p:cNvCxnSpPr/>
            <p:nvPr/>
          </p:nvCxnSpPr>
          <p:spPr>
            <a:xfrm flipH="1">
              <a:off x="6249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18"/>
            <p:cNvCxnSpPr/>
            <p:nvPr/>
          </p:nvCxnSpPr>
          <p:spPr>
            <a:xfrm flipH="1">
              <a:off x="6403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18"/>
            <p:cNvCxnSpPr/>
            <p:nvPr/>
          </p:nvCxnSpPr>
          <p:spPr>
            <a:xfrm flipH="1">
              <a:off x="6557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18"/>
            <p:cNvCxnSpPr/>
            <p:nvPr/>
          </p:nvCxnSpPr>
          <p:spPr>
            <a:xfrm flipH="1">
              <a:off x="6711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18"/>
            <p:cNvCxnSpPr/>
            <p:nvPr/>
          </p:nvCxnSpPr>
          <p:spPr>
            <a:xfrm flipH="1">
              <a:off x="68661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18"/>
            <p:cNvCxnSpPr/>
            <p:nvPr/>
          </p:nvCxnSpPr>
          <p:spPr>
            <a:xfrm flipH="1">
              <a:off x="7020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18"/>
            <p:cNvCxnSpPr/>
            <p:nvPr/>
          </p:nvCxnSpPr>
          <p:spPr>
            <a:xfrm flipH="1">
              <a:off x="7174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18"/>
            <p:cNvCxnSpPr/>
            <p:nvPr/>
          </p:nvCxnSpPr>
          <p:spPr>
            <a:xfrm flipH="1">
              <a:off x="7328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18"/>
            <p:cNvCxnSpPr/>
            <p:nvPr/>
          </p:nvCxnSpPr>
          <p:spPr>
            <a:xfrm flipH="1">
              <a:off x="7482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18"/>
            <p:cNvCxnSpPr/>
            <p:nvPr/>
          </p:nvCxnSpPr>
          <p:spPr>
            <a:xfrm flipH="1">
              <a:off x="76371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3" name="Google Shape;1073;p18"/>
            <p:cNvCxnSpPr/>
            <p:nvPr/>
          </p:nvCxnSpPr>
          <p:spPr>
            <a:xfrm flipH="1">
              <a:off x="7791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4" name="Google Shape;1074;p18"/>
            <p:cNvCxnSpPr/>
            <p:nvPr/>
          </p:nvCxnSpPr>
          <p:spPr>
            <a:xfrm flipH="1">
              <a:off x="7945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5" name="Google Shape;1075;p18"/>
            <p:cNvCxnSpPr/>
            <p:nvPr/>
          </p:nvCxnSpPr>
          <p:spPr>
            <a:xfrm flipH="1">
              <a:off x="8099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6" name="Google Shape;1076;p18"/>
            <p:cNvCxnSpPr/>
            <p:nvPr/>
          </p:nvCxnSpPr>
          <p:spPr>
            <a:xfrm flipH="1">
              <a:off x="8253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7" name="Google Shape;1077;p18"/>
            <p:cNvCxnSpPr/>
            <p:nvPr/>
          </p:nvCxnSpPr>
          <p:spPr>
            <a:xfrm flipH="1">
              <a:off x="84081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8" name="Google Shape;1078;p18"/>
            <p:cNvCxnSpPr/>
            <p:nvPr/>
          </p:nvCxnSpPr>
          <p:spPr>
            <a:xfrm flipH="1">
              <a:off x="8562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9" name="Google Shape;1079;p18"/>
            <p:cNvCxnSpPr/>
            <p:nvPr/>
          </p:nvCxnSpPr>
          <p:spPr>
            <a:xfrm flipH="1">
              <a:off x="8716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0" name="Google Shape;1080;p18"/>
            <p:cNvCxnSpPr/>
            <p:nvPr/>
          </p:nvCxnSpPr>
          <p:spPr>
            <a:xfrm flipH="1">
              <a:off x="8870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1" name="Google Shape;1081;p18"/>
            <p:cNvCxnSpPr/>
            <p:nvPr/>
          </p:nvCxnSpPr>
          <p:spPr>
            <a:xfrm flipH="1">
              <a:off x="9024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82" name="Google Shape;1082;p18"/>
          <p:cNvGrpSpPr/>
          <p:nvPr/>
        </p:nvGrpSpPr>
        <p:grpSpPr>
          <a:xfrm>
            <a:off x="2640461" y="126602"/>
            <a:ext cx="7355537" cy="6604883"/>
            <a:chOff x="2037293" y="146100"/>
            <a:chExt cx="5402657" cy="4851300"/>
          </a:xfrm>
        </p:grpSpPr>
        <p:sp>
          <p:nvSpPr>
            <p:cNvPr id="1083" name="Google Shape;1083;p18"/>
            <p:cNvSpPr/>
            <p:nvPr/>
          </p:nvSpPr>
          <p:spPr>
            <a:xfrm rot="1076513">
              <a:off x="2342000" y="405300"/>
              <a:ext cx="826808" cy="7519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18"/>
            <p:cNvSpPr/>
            <p:nvPr/>
          </p:nvSpPr>
          <p:spPr>
            <a:xfrm rot="-1026807">
              <a:off x="5994364" y="3404925"/>
              <a:ext cx="1295772" cy="12135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18"/>
            <p:cNvSpPr/>
            <p:nvPr/>
          </p:nvSpPr>
          <p:spPr>
            <a:xfrm>
              <a:off x="2037300" y="146100"/>
              <a:ext cx="5069400" cy="48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86" name="Google Shape;1086;p18"/>
            <p:cNvGrpSpPr/>
            <p:nvPr/>
          </p:nvGrpSpPr>
          <p:grpSpPr>
            <a:xfrm>
              <a:off x="2037293" y="668728"/>
              <a:ext cx="613029" cy="225089"/>
              <a:chOff x="571942" y="402375"/>
              <a:chExt cx="571376" cy="209795"/>
            </a:xfrm>
          </p:grpSpPr>
          <p:sp>
            <p:nvSpPr>
              <p:cNvPr id="1087" name="Google Shape;1087;p18"/>
              <p:cNvSpPr/>
              <p:nvPr/>
            </p:nvSpPr>
            <p:spPr>
              <a:xfrm>
                <a:off x="571942" y="402375"/>
                <a:ext cx="74400" cy="7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8" name="Google Shape;1088;p18"/>
              <p:cNvSpPr/>
              <p:nvPr/>
            </p:nvSpPr>
            <p:spPr>
              <a:xfrm>
                <a:off x="737601" y="402375"/>
                <a:ext cx="74400" cy="7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9" name="Google Shape;1089;p18"/>
              <p:cNvSpPr/>
              <p:nvPr/>
            </p:nvSpPr>
            <p:spPr>
              <a:xfrm>
                <a:off x="903260" y="402375"/>
                <a:ext cx="74400" cy="7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0" name="Google Shape;1090;p18"/>
              <p:cNvSpPr/>
              <p:nvPr/>
            </p:nvSpPr>
            <p:spPr>
              <a:xfrm>
                <a:off x="1068919" y="402375"/>
                <a:ext cx="74400" cy="7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1" name="Google Shape;1091;p18"/>
              <p:cNvSpPr/>
              <p:nvPr/>
            </p:nvSpPr>
            <p:spPr>
              <a:xfrm>
                <a:off x="571942" y="535970"/>
                <a:ext cx="74400" cy="7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2" name="Google Shape;1092;p18"/>
              <p:cNvSpPr/>
              <p:nvPr/>
            </p:nvSpPr>
            <p:spPr>
              <a:xfrm>
                <a:off x="737601" y="535970"/>
                <a:ext cx="74400" cy="7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3" name="Google Shape;1093;p18"/>
              <p:cNvSpPr/>
              <p:nvPr/>
            </p:nvSpPr>
            <p:spPr>
              <a:xfrm>
                <a:off x="903260" y="535970"/>
                <a:ext cx="74400" cy="7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4" name="Google Shape;1094;p18"/>
              <p:cNvSpPr/>
              <p:nvPr/>
            </p:nvSpPr>
            <p:spPr>
              <a:xfrm>
                <a:off x="1068919" y="535970"/>
                <a:ext cx="74400" cy="7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5" name="Google Shape;1095;p18"/>
            <p:cNvGrpSpPr/>
            <p:nvPr/>
          </p:nvGrpSpPr>
          <p:grpSpPr>
            <a:xfrm rot="-4419002">
              <a:off x="6192289" y="3858605"/>
              <a:ext cx="570686" cy="530058"/>
              <a:chOff x="2797467" y="161118"/>
              <a:chExt cx="1396959" cy="1297507"/>
            </a:xfrm>
          </p:grpSpPr>
          <p:sp>
            <p:nvSpPr>
              <p:cNvPr id="1096" name="Google Shape;1096;p18"/>
              <p:cNvSpPr/>
              <p:nvPr/>
            </p:nvSpPr>
            <p:spPr>
              <a:xfrm>
                <a:off x="2797467" y="161118"/>
                <a:ext cx="256200" cy="26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7" name="Google Shape;1097;p18"/>
              <p:cNvSpPr/>
              <p:nvPr/>
            </p:nvSpPr>
            <p:spPr>
              <a:xfrm>
                <a:off x="3367846" y="161118"/>
                <a:ext cx="256200" cy="26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8" name="Google Shape;1098;p18"/>
              <p:cNvSpPr/>
              <p:nvPr/>
            </p:nvSpPr>
            <p:spPr>
              <a:xfrm>
                <a:off x="3938226" y="161118"/>
                <a:ext cx="256200" cy="26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9" name="Google Shape;1099;p18"/>
              <p:cNvSpPr/>
              <p:nvPr/>
            </p:nvSpPr>
            <p:spPr>
              <a:xfrm>
                <a:off x="2797467" y="678550"/>
                <a:ext cx="256200" cy="26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0" name="Google Shape;1100;p18"/>
              <p:cNvSpPr/>
              <p:nvPr/>
            </p:nvSpPr>
            <p:spPr>
              <a:xfrm>
                <a:off x="3367821" y="678550"/>
                <a:ext cx="256200" cy="26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1" name="Google Shape;1101;p18"/>
              <p:cNvSpPr/>
              <p:nvPr/>
            </p:nvSpPr>
            <p:spPr>
              <a:xfrm>
                <a:off x="3938201" y="678550"/>
                <a:ext cx="256200" cy="26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2" name="Google Shape;1102;p18"/>
              <p:cNvSpPr/>
              <p:nvPr/>
            </p:nvSpPr>
            <p:spPr>
              <a:xfrm>
                <a:off x="2797467" y="1196125"/>
                <a:ext cx="256200" cy="26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3" name="Google Shape;1103;p18"/>
              <p:cNvSpPr/>
              <p:nvPr/>
            </p:nvSpPr>
            <p:spPr>
              <a:xfrm>
                <a:off x="3367821" y="1196125"/>
                <a:ext cx="256200" cy="26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4" name="Google Shape;1104;p18"/>
              <p:cNvSpPr/>
              <p:nvPr/>
            </p:nvSpPr>
            <p:spPr>
              <a:xfrm>
                <a:off x="3938201" y="1196125"/>
                <a:ext cx="256200" cy="26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105" name="Google Shape;1105;p18"/>
          <p:cNvSpPr txBox="1">
            <a:spLocks noGrp="1"/>
          </p:cNvSpPr>
          <p:nvPr>
            <p:ph type="title" hasCustomPrompt="1"/>
          </p:nvPr>
        </p:nvSpPr>
        <p:spPr>
          <a:xfrm>
            <a:off x="1776400" y="1825801"/>
            <a:ext cx="8639200" cy="3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135" b="1">
                <a:latin typeface="Eras Bold ITC" panose="020B0907030504020204" pitchFamily="34" charset="0"/>
                <a:ea typeface="Eras Bold ITC" panose="020B0907030504020204" pitchFamily="34" charset="0"/>
                <a:cs typeface="Eras Bold ITC" panose="020B0907030504020204" pitchFamily="34" charset="0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altLang="zh-CN" dirty="0"/>
              <a:t>Thanks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1085;p18">
            <a:extLst>
              <a:ext uri="{FF2B5EF4-FFF2-40B4-BE49-F238E27FC236}">
                <a16:creationId xmlns:a16="http://schemas.microsoft.com/office/drawing/2014/main" id="{39243D2B-8AFE-45F6-AEC0-5E50B7CD2175}"/>
              </a:ext>
            </a:extLst>
          </p:cNvPr>
          <p:cNvSpPr/>
          <p:nvPr userDrawn="1"/>
        </p:nvSpPr>
        <p:spPr>
          <a:xfrm>
            <a:off x="970300" y="2362167"/>
            <a:ext cx="2880000" cy="28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" name="Google Shape;250;p4"/>
          <p:cNvSpPr/>
          <p:nvPr/>
        </p:nvSpPr>
        <p:spPr>
          <a:xfrm rot="10800000">
            <a:off x="11000" y="-5600"/>
            <a:ext cx="12292800" cy="6869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+mj-ea"/>
              <a:ea typeface="+mj-ea"/>
            </a:endParaRPr>
          </a:p>
        </p:txBody>
      </p:sp>
      <p:sp>
        <p:nvSpPr>
          <p:cNvPr id="251" name="Google Shape;251;p4"/>
          <p:cNvSpPr txBox="1">
            <a:spLocks noGrp="1"/>
          </p:cNvSpPr>
          <p:nvPr>
            <p:ph type="title"/>
          </p:nvPr>
        </p:nvSpPr>
        <p:spPr>
          <a:xfrm>
            <a:off x="4238867" y="2362167"/>
            <a:ext cx="5625200" cy="17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335" b="1">
                <a:latin typeface="+mj-ea"/>
                <a:ea typeface="+mj-ea"/>
                <a:cs typeface="Microsoft YaHei" panose="020B0503020204020204" pitchFamily="34" charset="-122"/>
                <a:sym typeface="IBM Plex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 dirty="0"/>
          </a:p>
        </p:txBody>
      </p:sp>
      <p:sp>
        <p:nvSpPr>
          <p:cNvPr id="252" name="Google Shape;252;p4"/>
          <p:cNvSpPr txBox="1">
            <a:spLocks noGrp="1"/>
          </p:cNvSpPr>
          <p:nvPr>
            <p:ph type="title" idx="2" hasCustomPrompt="1"/>
          </p:nvPr>
        </p:nvSpPr>
        <p:spPr>
          <a:xfrm>
            <a:off x="634700" y="1919500"/>
            <a:ext cx="3551200" cy="26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 b="1">
                <a:solidFill>
                  <a:schemeClr val="dk1"/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rPr dirty="0"/>
              <a:t>xx%</a:t>
            </a:r>
          </a:p>
        </p:txBody>
      </p:sp>
      <p:sp>
        <p:nvSpPr>
          <p:cNvPr id="253" name="Google Shape;253;p4"/>
          <p:cNvSpPr txBox="1">
            <a:spLocks noGrp="1"/>
          </p:cNvSpPr>
          <p:nvPr>
            <p:ph type="subTitle" idx="1"/>
          </p:nvPr>
        </p:nvSpPr>
        <p:spPr>
          <a:xfrm>
            <a:off x="4238867" y="4095433"/>
            <a:ext cx="7001600" cy="4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35">
                <a:solidFill>
                  <a:schemeClr val="lt1"/>
                </a:solidFill>
                <a:latin typeface="+mj-ea"/>
                <a:ea typeface="+mj-ea"/>
              </a:defRPr>
            </a:lvl1pPr>
            <a:lvl2pPr lvl="1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5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5"/>
              </a:spcBef>
              <a:spcAft>
                <a:spcPts val="2135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4" name="Google Shape;254;p4"/>
          <p:cNvSpPr/>
          <p:nvPr/>
        </p:nvSpPr>
        <p:spPr>
          <a:xfrm rot="1340483">
            <a:off x="10788083" y="202030"/>
            <a:ext cx="2348704" cy="15241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+mj-ea"/>
              <a:ea typeface="+mj-ea"/>
            </a:endParaRPr>
          </a:p>
        </p:txBody>
      </p:sp>
      <p:grpSp>
        <p:nvGrpSpPr>
          <p:cNvPr id="255" name="Google Shape;255;p4"/>
          <p:cNvGrpSpPr/>
          <p:nvPr/>
        </p:nvGrpSpPr>
        <p:grpSpPr>
          <a:xfrm>
            <a:off x="10651750" y="506939"/>
            <a:ext cx="1160503" cy="426136"/>
            <a:chOff x="571942" y="402375"/>
            <a:chExt cx="571376" cy="209795"/>
          </a:xfrm>
        </p:grpSpPr>
        <p:sp>
          <p:nvSpPr>
            <p:cNvPr id="256" name="Google Shape;256;p4"/>
            <p:cNvSpPr/>
            <p:nvPr/>
          </p:nvSpPr>
          <p:spPr>
            <a:xfrm>
              <a:off x="571942" y="402375"/>
              <a:ext cx="74400" cy="7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737601" y="402375"/>
              <a:ext cx="74400" cy="7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903260" y="402375"/>
              <a:ext cx="74400" cy="7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1068919" y="402375"/>
              <a:ext cx="74400" cy="7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71942" y="535970"/>
              <a:ext cx="74400" cy="7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737601" y="535970"/>
              <a:ext cx="74400" cy="7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903260" y="535970"/>
              <a:ext cx="74400" cy="7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1068919" y="535970"/>
              <a:ext cx="74400" cy="7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7996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 userDrawn="1">
  <p:cSld name="1_Title and four columns "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24"/>
          <p:cNvSpPr txBox="1">
            <a:spLocks noGrp="1"/>
          </p:cNvSpPr>
          <p:nvPr>
            <p:ph type="title"/>
          </p:nvPr>
        </p:nvSpPr>
        <p:spPr>
          <a:xfrm flipH="1">
            <a:off x="3262100" y="2050200"/>
            <a:ext cx="2972400" cy="54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400" b="1">
                <a:solidFill>
                  <a:schemeClr val="bg1"/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315" name="Google Shape;1315;p24"/>
          <p:cNvSpPr txBox="1">
            <a:spLocks noGrp="1"/>
          </p:cNvSpPr>
          <p:nvPr>
            <p:ph type="title" idx="2"/>
          </p:nvPr>
        </p:nvSpPr>
        <p:spPr>
          <a:xfrm flipH="1">
            <a:off x="3375100" y="2527600"/>
            <a:ext cx="27464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solidFill>
                  <a:schemeClr val="bg1"/>
                </a:solidFill>
                <a:latin typeface="+mj-ea"/>
                <a:ea typeface="+mj-ea"/>
                <a:cs typeface="Roboto Slab"/>
                <a:sym typeface="Roboto Sla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316" name="Google Shape;1316;p24"/>
          <p:cNvSpPr txBox="1">
            <a:spLocks noGrp="1"/>
          </p:cNvSpPr>
          <p:nvPr>
            <p:ph type="title" idx="3"/>
          </p:nvPr>
        </p:nvSpPr>
        <p:spPr>
          <a:xfrm flipH="1">
            <a:off x="7464367" y="2050200"/>
            <a:ext cx="2972400" cy="54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400" b="1">
                <a:solidFill>
                  <a:schemeClr val="bg1"/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317" name="Google Shape;1317;p24"/>
          <p:cNvSpPr txBox="1">
            <a:spLocks noGrp="1"/>
          </p:cNvSpPr>
          <p:nvPr>
            <p:ph type="title" idx="4"/>
          </p:nvPr>
        </p:nvSpPr>
        <p:spPr>
          <a:xfrm flipH="1">
            <a:off x="7577367" y="2527600"/>
            <a:ext cx="27464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solidFill>
                  <a:schemeClr val="bg1"/>
                </a:solidFill>
                <a:latin typeface="+mj-ea"/>
                <a:ea typeface="+mj-ea"/>
                <a:cs typeface="Roboto Slab"/>
                <a:sym typeface="Roboto Sla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318" name="Google Shape;1318;p24"/>
          <p:cNvSpPr txBox="1">
            <a:spLocks noGrp="1"/>
          </p:cNvSpPr>
          <p:nvPr>
            <p:ph type="title" idx="5"/>
          </p:nvPr>
        </p:nvSpPr>
        <p:spPr>
          <a:xfrm flipH="1">
            <a:off x="3262100" y="3741289"/>
            <a:ext cx="2972400" cy="54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400" b="1">
                <a:solidFill>
                  <a:schemeClr val="bg1"/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 dirty="0"/>
          </a:p>
        </p:txBody>
      </p:sp>
      <p:sp>
        <p:nvSpPr>
          <p:cNvPr id="1319" name="Google Shape;1319;p24"/>
          <p:cNvSpPr txBox="1">
            <a:spLocks noGrp="1"/>
          </p:cNvSpPr>
          <p:nvPr>
            <p:ph type="title" idx="6"/>
          </p:nvPr>
        </p:nvSpPr>
        <p:spPr>
          <a:xfrm flipH="1">
            <a:off x="3375100" y="4218689"/>
            <a:ext cx="27464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solidFill>
                  <a:schemeClr val="bg1"/>
                </a:solidFill>
                <a:latin typeface="+mj-ea"/>
                <a:ea typeface="+mj-ea"/>
                <a:cs typeface="Roboto Slab"/>
                <a:sym typeface="Roboto Sla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 dirty="0"/>
          </a:p>
        </p:txBody>
      </p:sp>
      <p:sp>
        <p:nvSpPr>
          <p:cNvPr id="1320" name="Google Shape;1320;p24"/>
          <p:cNvSpPr txBox="1">
            <a:spLocks noGrp="1"/>
          </p:cNvSpPr>
          <p:nvPr>
            <p:ph type="title" idx="7"/>
          </p:nvPr>
        </p:nvSpPr>
        <p:spPr>
          <a:xfrm flipH="1">
            <a:off x="7464367" y="3741289"/>
            <a:ext cx="2972400" cy="54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400" b="1">
                <a:solidFill>
                  <a:schemeClr val="bg1"/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 dirty="0"/>
          </a:p>
        </p:txBody>
      </p:sp>
      <p:sp>
        <p:nvSpPr>
          <p:cNvPr id="1321" name="Google Shape;1321;p24"/>
          <p:cNvSpPr txBox="1">
            <a:spLocks noGrp="1"/>
          </p:cNvSpPr>
          <p:nvPr>
            <p:ph type="title" idx="8"/>
          </p:nvPr>
        </p:nvSpPr>
        <p:spPr>
          <a:xfrm flipH="1">
            <a:off x="7577367" y="4209160"/>
            <a:ext cx="27464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solidFill>
                  <a:schemeClr val="bg1"/>
                </a:solidFill>
                <a:latin typeface="+mj-ea"/>
                <a:ea typeface="+mj-ea"/>
                <a:cs typeface="Roboto Slab"/>
                <a:sym typeface="Roboto Sla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 dirty="0"/>
          </a:p>
        </p:txBody>
      </p:sp>
      <p:sp>
        <p:nvSpPr>
          <p:cNvPr id="1322" name="Google Shape;1322;p24"/>
          <p:cNvSpPr/>
          <p:nvPr/>
        </p:nvSpPr>
        <p:spPr>
          <a:xfrm>
            <a:off x="0" y="-12700"/>
            <a:ext cx="2174400" cy="692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+mj-ea"/>
              <a:ea typeface="+mj-ea"/>
            </a:endParaRPr>
          </a:p>
        </p:txBody>
      </p:sp>
      <p:sp>
        <p:nvSpPr>
          <p:cNvPr id="1323" name="Google Shape;1323;p24"/>
          <p:cNvSpPr txBox="1">
            <a:spLocks noGrp="1"/>
          </p:cNvSpPr>
          <p:nvPr>
            <p:ph type="title" idx="9"/>
          </p:nvPr>
        </p:nvSpPr>
        <p:spPr>
          <a:xfrm flipH="1">
            <a:off x="2286000" y="505321"/>
            <a:ext cx="8954600" cy="7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4265" b="1">
                <a:solidFill>
                  <a:schemeClr val="tx1"/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 dirty="0"/>
          </a:p>
        </p:txBody>
      </p:sp>
      <p:sp>
        <p:nvSpPr>
          <p:cNvPr id="32" name="文字版面配置區 31">
            <a:extLst>
              <a:ext uri="{FF2B5EF4-FFF2-40B4-BE49-F238E27FC236}">
                <a16:creationId xmlns:a16="http://schemas.microsoft.com/office/drawing/2014/main" id="{39605B75-FB2C-43AC-A63D-10E5FF801F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62100" y="5292725"/>
            <a:ext cx="2972400" cy="546000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139700" indent="0" algn="ctr">
              <a:buNone/>
              <a:defRPr lang="zh-TW" altLang="en-US" sz="2400" b="1" dirty="0" smtClean="0">
                <a:solidFill>
                  <a:schemeClr val="bg1"/>
                </a:solidFill>
                <a:latin typeface="+mj-ea"/>
                <a:ea typeface="+mj-ea"/>
                <a:cs typeface="IBM Plex Sans"/>
                <a:sym typeface="IBM Plex Sans SemiBold"/>
              </a:defRPr>
            </a:lvl1pPr>
            <a:lvl2pPr>
              <a:defRPr lang="zh-TW" altLang="en-US" sz="2800" dirty="0" smtClean="0">
                <a:latin typeface="Bitter"/>
                <a:ea typeface="Bitter"/>
                <a:cs typeface="Bitter"/>
                <a:sym typeface="Arial" panose="020B0604020202020204"/>
              </a:defRPr>
            </a:lvl2pPr>
            <a:lvl3pPr>
              <a:defRPr lang="zh-TW" altLang="en-US" sz="2800" dirty="0" smtClean="0">
                <a:latin typeface="Bitter"/>
                <a:ea typeface="Bitter"/>
                <a:cs typeface="Bitter"/>
                <a:sym typeface="Arial" panose="020B0604020202020204"/>
              </a:defRPr>
            </a:lvl3pPr>
            <a:lvl4pPr>
              <a:defRPr lang="zh-TW" altLang="en-US" sz="2800" dirty="0" smtClean="0">
                <a:latin typeface="Bitter"/>
                <a:ea typeface="Bitter"/>
                <a:cs typeface="Bitter"/>
                <a:sym typeface="Arial" panose="020B0604020202020204"/>
              </a:defRPr>
            </a:lvl4pPr>
            <a:lvl5pPr>
              <a:defRPr lang="zh-TW" altLang="en-US" sz="2800" dirty="0">
                <a:latin typeface="Bitter"/>
                <a:ea typeface="Bitter"/>
                <a:cs typeface="Bitter"/>
                <a:sym typeface="Arial" panose="020B0604020202020204"/>
              </a:defRPr>
            </a:lvl5pPr>
          </a:lstStyle>
          <a:p>
            <a:pPr marL="457200" lvl="0" indent="-317500" algn="ctr">
              <a:lnSpc>
                <a:spcPct val="100000"/>
              </a:lnSpc>
              <a:buSzPts val="2000"/>
            </a:pPr>
            <a:endParaRPr lang="zh-TW" altLang="en-US" dirty="0"/>
          </a:p>
        </p:txBody>
      </p:sp>
      <p:sp>
        <p:nvSpPr>
          <p:cNvPr id="46" name="文字版面配置區 31">
            <a:extLst>
              <a:ext uri="{FF2B5EF4-FFF2-40B4-BE49-F238E27FC236}">
                <a16:creationId xmlns:a16="http://schemas.microsoft.com/office/drawing/2014/main" id="{B474181B-947D-4253-BAAC-AD93E731FB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4367" y="5312520"/>
            <a:ext cx="2972400" cy="542400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139700" indent="0" algn="ctr">
              <a:buNone/>
              <a:defRPr lang="zh-TW" altLang="en-US" sz="2400" b="1" dirty="0" smtClean="0">
                <a:solidFill>
                  <a:schemeClr val="bg1"/>
                </a:solidFill>
                <a:latin typeface="+mj-ea"/>
                <a:ea typeface="+mj-ea"/>
                <a:cs typeface="IBM Plex Sans"/>
                <a:sym typeface="IBM Plex Sans SemiBold"/>
              </a:defRPr>
            </a:lvl1pPr>
            <a:lvl2pPr>
              <a:defRPr lang="zh-TW" altLang="en-US" sz="2800" dirty="0" smtClean="0">
                <a:latin typeface="Bitter"/>
                <a:ea typeface="Bitter"/>
                <a:cs typeface="Bitter"/>
                <a:sym typeface="Arial" panose="020B0604020202020204"/>
              </a:defRPr>
            </a:lvl2pPr>
            <a:lvl3pPr>
              <a:defRPr lang="zh-TW" altLang="en-US" sz="2800" dirty="0" smtClean="0">
                <a:latin typeface="Bitter"/>
                <a:ea typeface="Bitter"/>
                <a:cs typeface="Bitter"/>
                <a:sym typeface="Arial" panose="020B0604020202020204"/>
              </a:defRPr>
            </a:lvl3pPr>
            <a:lvl4pPr>
              <a:defRPr lang="zh-TW" altLang="en-US" sz="2800" dirty="0" smtClean="0">
                <a:latin typeface="Bitter"/>
                <a:ea typeface="Bitter"/>
                <a:cs typeface="Bitter"/>
                <a:sym typeface="Arial" panose="020B0604020202020204"/>
              </a:defRPr>
            </a:lvl4pPr>
            <a:lvl5pPr>
              <a:defRPr lang="zh-TW" altLang="en-US" sz="2800" dirty="0">
                <a:latin typeface="Bitter"/>
                <a:ea typeface="Bitter"/>
                <a:cs typeface="Bitter"/>
                <a:sym typeface="Arial" panose="020B0604020202020204"/>
              </a:defRPr>
            </a:lvl5pPr>
          </a:lstStyle>
          <a:p>
            <a:pPr marL="457200" lvl="0" indent="-317500" algn="ctr">
              <a:lnSpc>
                <a:spcPct val="100000"/>
              </a:lnSpc>
              <a:buSzPts val="2000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883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 preserve="1" userDrawn="1">
  <p:cSld name="1_Title and four columns "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24"/>
          <p:cNvSpPr/>
          <p:nvPr/>
        </p:nvSpPr>
        <p:spPr>
          <a:xfrm>
            <a:off x="0" y="-12700"/>
            <a:ext cx="2174400" cy="692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+mj-ea"/>
              <a:ea typeface="+mj-ea"/>
            </a:endParaRPr>
          </a:p>
        </p:txBody>
      </p:sp>
      <p:sp>
        <p:nvSpPr>
          <p:cNvPr id="1323" name="Google Shape;1323;p24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2570480" y="994916"/>
            <a:ext cx="5487193" cy="821605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200" b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rPr lang="zh-CN" altLang="en-US" dirty="0"/>
              <a:t>原告 訴之聲明</a:t>
            </a:r>
            <a:endParaRPr dirty="0"/>
          </a:p>
        </p:txBody>
      </p:sp>
      <p:sp>
        <p:nvSpPr>
          <p:cNvPr id="16" name="文字版面配置區 3">
            <a:extLst>
              <a:ext uri="{FF2B5EF4-FFF2-40B4-BE49-F238E27FC236}">
                <a16:creationId xmlns:a16="http://schemas.microsoft.com/office/drawing/2014/main" id="{1B4770FF-2743-44BC-AE4D-FA161C1982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70480" y="2763615"/>
            <a:ext cx="6430963" cy="670242"/>
          </a:xfrm>
          <a:prstGeom prst="snip1Rect">
            <a:avLst/>
          </a:prstGeom>
          <a:solidFill>
            <a:srgbClr val="E7F0F8"/>
          </a:solidFill>
        </p:spPr>
        <p:txBody>
          <a:bodyPr/>
          <a:lstStyle>
            <a:lvl1pPr marL="139700" indent="0">
              <a:buFont typeface="Arial" panose="020B0604020202020204" pitchFamily="34" charset="0"/>
              <a:buNone/>
              <a:defRPr>
                <a:latin typeface="+mj-ea"/>
                <a:ea typeface="+mj-ea"/>
              </a:defRPr>
            </a:lvl1pPr>
            <a:lvl2pPr marL="596900" indent="0">
              <a:buNone/>
              <a:defRPr>
                <a:latin typeface="+mj-ea"/>
                <a:ea typeface="+mj-ea"/>
              </a:defRPr>
            </a:lvl2pPr>
            <a:lvl3pPr marL="1054100" indent="0">
              <a:buNone/>
              <a:defRPr>
                <a:latin typeface="+mj-ea"/>
                <a:ea typeface="+mj-ea"/>
              </a:defRPr>
            </a:lvl3pPr>
            <a:lvl4pPr marL="1511300" indent="0">
              <a:buNone/>
              <a:defRPr>
                <a:latin typeface="+mj-ea"/>
                <a:ea typeface="+mj-ea"/>
              </a:defRPr>
            </a:lvl4pPr>
            <a:lvl5pPr marL="19685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7" name="文字版面配置區 3">
            <a:extLst>
              <a:ext uri="{FF2B5EF4-FFF2-40B4-BE49-F238E27FC236}">
                <a16:creationId xmlns:a16="http://schemas.microsoft.com/office/drawing/2014/main" id="{48ABACD5-C042-44CF-9402-69B34C529F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0480" y="3703295"/>
            <a:ext cx="6430963" cy="670242"/>
          </a:xfrm>
          <a:prstGeom prst="snip1Rect">
            <a:avLst/>
          </a:prstGeom>
          <a:solidFill>
            <a:srgbClr val="E7F0F8"/>
          </a:solidFill>
        </p:spPr>
        <p:txBody>
          <a:bodyPr/>
          <a:lstStyle>
            <a:lvl1pPr marL="139700" indent="0">
              <a:buFont typeface="Arial" panose="020B0604020202020204" pitchFamily="34" charset="0"/>
              <a:buNone/>
              <a:defRPr>
                <a:latin typeface="+mj-ea"/>
                <a:ea typeface="+mj-ea"/>
              </a:defRPr>
            </a:lvl1pPr>
            <a:lvl2pPr marL="596900" indent="0">
              <a:buNone/>
              <a:defRPr>
                <a:latin typeface="+mj-ea"/>
                <a:ea typeface="+mj-ea"/>
              </a:defRPr>
            </a:lvl2pPr>
            <a:lvl3pPr marL="1054100" indent="0">
              <a:buNone/>
              <a:defRPr>
                <a:latin typeface="+mj-ea"/>
                <a:ea typeface="+mj-ea"/>
              </a:defRPr>
            </a:lvl3pPr>
            <a:lvl4pPr marL="1511300" indent="0">
              <a:buNone/>
              <a:defRPr>
                <a:latin typeface="+mj-ea"/>
                <a:ea typeface="+mj-ea"/>
              </a:defRPr>
            </a:lvl4pPr>
            <a:lvl5pPr marL="19685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32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 preserve="1" userDrawn="1">
  <p:cSld name="1_Title and four columns "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24"/>
          <p:cNvSpPr/>
          <p:nvPr/>
        </p:nvSpPr>
        <p:spPr>
          <a:xfrm>
            <a:off x="0" y="-12700"/>
            <a:ext cx="2174400" cy="692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+mj-ea"/>
              <a:ea typeface="+mj-ea"/>
            </a:endParaRPr>
          </a:p>
        </p:txBody>
      </p:sp>
      <p:sp>
        <p:nvSpPr>
          <p:cNvPr id="1323" name="Google Shape;1323;p24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2570480" y="994916"/>
            <a:ext cx="5487193" cy="821605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200" b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rPr lang="zh-CN" altLang="en-US" dirty="0"/>
              <a:t>被告 答辯聲明</a:t>
            </a:r>
            <a:endParaRPr dirty="0"/>
          </a:p>
        </p:txBody>
      </p:sp>
      <p:sp>
        <p:nvSpPr>
          <p:cNvPr id="6" name="文字版面配置區 3">
            <a:extLst>
              <a:ext uri="{FF2B5EF4-FFF2-40B4-BE49-F238E27FC236}">
                <a16:creationId xmlns:a16="http://schemas.microsoft.com/office/drawing/2014/main" id="{25D4EBA8-B172-432A-9FE9-0238B27DE2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70480" y="2763615"/>
            <a:ext cx="6430963" cy="670242"/>
          </a:xfrm>
          <a:prstGeom prst="snip1Rect">
            <a:avLst/>
          </a:prstGeom>
          <a:solidFill>
            <a:srgbClr val="E7F0F8"/>
          </a:solidFill>
        </p:spPr>
        <p:txBody>
          <a:bodyPr/>
          <a:lstStyle>
            <a:lvl1pPr marL="139700" indent="0">
              <a:buFont typeface="Arial" panose="020B0604020202020204" pitchFamily="34" charset="0"/>
              <a:buNone/>
              <a:defRPr>
                <a:latin typeface="+mj-ea"/>
                <a:ea typeface="+mj-ea"/>
              </a:defRPr>
            </a:lvl1pPr>
            <a:lvl2pPr marL="596900" indent="0">
              <a:buNone/>
              <a:defRPr>
                <a:latin typeface="+mj-ea"/>
                <a:ea typeface="+mj-ea"/>
              </a:defRPr>
            </a:lvl2pPr>
            <a:lvl3pPr marL="1054100" indent="0">
              <a:buNone/>
              <a:defRPr>
                <a:latin typeface="+mj-ea"/>
                <a:ea typeface="+mj-ea"/>
              </a:defRPr>
            </a:lvl3pPr>
            <a:lvl4pPr marL="1511300" indent="0">
              <a:buNone/>
              <a:defRPr>
                <a:latin typeface="+mj-ea"/>
                <a:ea typeface="+mj-ea"/>
              </a:defRPr>
            </a:lvl4pPr>
            <a:lvl5pPr marL="19685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7" name="文字版面配置區 3">
            <a:extLst>
              <a:ext uri="{FF2B5EF4-FFF2-40B4-BE49-F238E27FC236}">
                <a16:creationId xmlns:a16="http://schemas.microsoft.com/office/drawing/2014/main" id="{78350B31-B447-4698-8DF6-48102E4421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0480" y="3703295"/>
            <a:ext cx="6430963" cy="670242"/>
          </a:xfrm>
          <a:prstGeom prst="snip1Rect">
            <a:avLst/>
          </a:prstGeom>
          <a:solidFill>
            <a:srgbClr val="E7F0F8"/>
          </a:solidFill>
        </p:spPr>
        <p:txBody>
          <a:bodyPr/>
          <a:lstStyle>
            <a:lvl1pPr marL="139700" indent="0">
              <a:buFont typeface="Arial" panose="020B0604020202020204" pitchFamily="34" charset="0"/>
              <a:buNone/>
              <a:defRPr>
                <a:latin typeface="+mj-ea"/>
                <a:ea typeface="+mj-ea"/>
              </a:defRPr>
            </a:lvl1pPr>
            <a:lvl2pPr marL="596900" indent="0">
              <a:buNone/>
              <a:defRPr>
                <a:latin typeface="+mj-ea"/>
                <a:ea typeface="+mj-ea"/>
              </a:defRPr>
            </a:lvl2pPr>
            <a:lvl3pPr marL="1054100" indent="0">
              <a:buNone/>
              <a:defRPr>
                <a:latin typeface="+mj-ea"/>
                <a:ea typeface="+mj-ea"/>
              </a:defRPr>
            </a:lvl3pPr>
            <a:lvl4pPr marL="1511300" indent="0">
              <a:buNone/>
              <a:defRPr>
                <a:latin typeface="+mj-ea"/>
                <a:ea typeface="+mj-ea"/>
              </a:defRPr>
            </a:lvl4pPr>
            <a:lvl5pPr marL="19685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242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accent2"/>
        </a:solidFill>
        <a:effectLst/>
      </p:bgPr>
    </p:bg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28"/>
          <p:cNvSpPr txBox="1">
            <a:spLocks noGrp="1"/>
          </p:cNvSpPr>
          <p:nvPr>
            <p:ph type="title" hasCustomPrompt="1"/>
          </p:nvPr>
        </p:nvSpPr>
        <p:spPr>
          <a:xfrm flipH="1">
            <a:off x="696749" y="2224388"/>
            <a:ext cx="1093200" cy="6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ans"/>
              <a:buNone/>
              <a:defRPr sz="2665" b="1">
                <a:solidFill>
                  <a:schemeClr val="dk1"/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t>xx%</a:t>
            </a:r>
          </a:p>
        </p:txBody>
      </p:sp>
      <p:sp>
        <p:nvSpPr>
          <p:cNvPr id="1645" name="Google Shape;1645;p28"/>
          <p:cNvSpPr txBox="1">
            <a:spLocks noGrp="1"/>
          </p:cNvSpPr>
          <p:nvPr>
            <p:ph type="title" idx="2"/>
          </p:nvPr>
        </p:nvSpPr>
        <p:spPr>
          <a:xfrm flipH="1">
            <a:off x="1924765" y="2195644"/>
            <a:ext cx="34300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665" b="1">
                <a:latin typeface="+mj-ea"/>
                <a:ea typeface="+mj-ea"/>
                <a:cs typeface="IBM Plex Sans"/>
                <a:sym typeface="IBM Plex Sans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 dirty="0"/>
          </a:p>
        </p:txBody>
      </p:sp>
      <p:sp>
        <p:nvSpPr>
          <p:cNvPr id="1646" name="Google Shape;1646;p28"/>
          <p:cNvSpPr txBox="1">
            <a:spLocks noGrp="1"/>
          </p:cNvSpPr>
          <p:nvPr>
            <p:ph type="title" idx="3"/>
          </p:nvPr>
        </p:nvSpPr>
        <p:spPr>
          <a:xfrm flipH="1">
            <a:off x="1924765" y="3062612"/>
            <a:ext cx="3643200" cy="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latin typeface="+mj-ea"/>
                <a:ea typeface="+mj-ea"/>
                <a:cs typeface="Roboto Slab"/>
                <a:sym typeface="Roboto Slab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 dirty="0"/>
          </a:p>
        </p:txBody>
      </p:sp>
      <p:sp>
        <p:nvSpPr>
          <p:cNvPr id="1647" name="Google Shape;1647;p28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696749" y="4268309"/>
            <a:ext cx="1093200" cy="6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ans"/>
              <a:buNone/>
              <a:defRPr sz="2665" b="1">
                <a:solidFill>
                  <a:schemeClr val="dk1"/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t>xx%</a:t>
            </a:r>
          </a:p>
        </p:txBody>
      </p:sp>
      <p:sp>
        <p:nvSpPr>
          <p:cNvPr id="1648" name="Google Shape;1648;p28"/>
          <p:cNvSpPr txBox="1">
            <a:spLocks noGrp="1"/>
          </p:cNvSpPr>
          <p:nvPr>
            <p:ph type="title" idx="5"/>
          </p:nvPr>
        </p:nvSpPr>
        <p:spPr>
          <a:xfrm flipH="1">
            <a:off x="1924765" y="4244243"/>
            <a:ext cx="34300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665" b="1"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649" name="Google Shape;1649;p28"/>
          <p:cNvSpPr txBox="1">
            <a:spLocks noGrp="1"/>
          </p:cNvSpPr>
          <p:nvPr>
            <p:ph type="title" idx="6"/>
          </p:nvPr>
        </p:nvSpPr>
        <p:spPr>
          <a:xfrm flipH="1">
            <a:off x="1924765" y="5117560"/>
            <a:ext cx="3643200" cy="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latin typeface="+mj-ea"/>
                <a:ea typeface="+mj-ea"/>
                <a:cs typeface="Roboto Slab"/>
                <a:sym typeface="Roboto Slab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650" name="Google Shape;1650;p28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5577499" y="2224388"/>
            <a:ext cx="1093200" cy="6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ans"/>
              <a:buNone/>
              <a:defRPr sz="2665" b="1">
                <a:solidFill>
                  <a:schemeClr val="dk1"/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t>xx%</a:t>
            </a:r>
          </a:p>
        </p:txBody>
      </p:sp>
      <p:sp>
        <p:nvSpPr>
          <p:cNvPr id="1651" name="Google Shape;1651;p28"/>
          <p:cNvSpPr txBox="1">
            <a:spLocks noGrp="1"/>
          </p:cNvSpPr>
          <p:nvPr>
            <p:ph type="title" idx="8"/>
          </p:nvPr>
        </p:nvSpPr>
        <p:spPr>
          <a:xfrm flipH="1">
            <a:off x="6832317" y="2195643"/>
            <a:ext cx="3430000" cy="9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665" b="1"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652" name="Google Shape;1652;p28"/>
          <p:cNvSpPr txBox="1">
            <a:spLocks noGrp="1"/>
          </p:cNvSpPr>
          <p:nvPr>
            <p:ph type="title" idx="9"/>
          </p:nvPr>
        </p:nvSpPr>
        <p:spPr>
          <a:xfrm flipH="1">
            <a:off x="6832317" y="3062612"/>
            <a:ext cx="3643200" cy="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latin typeface="+mj-ea"/>
                <a:ea typeface="+mj-ea"/>
                <a:cs typeface="Roboto Slab"/>
                <a:sym typeface="Roboto Slab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653" name="Google Shape;1653;p28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5577499" y="4268309"/>
            <a:ext cx="1093200" cy="6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ans"/>
              <a:buNone/>
              <a:defRPr sz="2665" b="1">
                <a:solidFill>
                  <a:schemeClr val="dk1"/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t>xx%</a:t>
            </a:r>
          </a:p>
        </p:txBody>
      </p:sp>
      <p:sp>
        <p:nvSpPr>
          <p:cNvPr id="1654" name="Google Shape;1654;p28"/>
          <p:cNvSpPr txBox="1">
            <a:spLocks noGrp="1"/>
          </p:cNvSpPr>
          <p:nvPr>
            <p:ph type="title" idx="14"/>
          </p:nvPr>
        </p:nvSpPr>
        <p:spPr>
          <a:xfrm flipH="1">
            <a:off x="6832317" y="4244241"/>
            <a:ext cx="3430000" cy="9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665" b="1"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655" name="Google Shape;1655;p28"/>
          <p:cNvSpPr txBox="1">
            <a:spLocks noGrp="1"/>
          </p:cNvSpPr>
          <p:nvPr>
            <p:ph type="title" idx="15"/>
          </p:nvPr>
        </p:nvSpPr>
        <p:spPr>
          <a:xfrm flipH="1">
            <a:off x="6832317" y="5117560"/>
            <a:ext cx="3643200" cy="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latin typeface="+mj-ea"/>
                <a:ea typeface="+mj-ea"/>
                <a:cs typeface="Roboto Slab"/>
                <a:sym typeface="Roboto Slab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665" name="Google Shape;1665;p28"/>
          <p:cNvSpPr txBox="1">
            <a:spLocks noGrp="1"/>
          </p:cNvSpPr>
          <p:nvPr>
            <p:ph type="title" idx="16"/>
          </p:nvPr>
        </p:nvSpPr>
        <p:spPr>
          <a:xfrm flipH="1">
            <a:off x="2923883" y="896295"/>
            <a:ext cx="6344233" cy="7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4265" b="1">
                <a:solidFill>
                  <a:schemeClr val="dk1"/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 dirty="0"/>
          </a:p>
        </p:txBody>
      </p:sp>
      <p:sp>
        <p:nvSpPr>
          <p:cNvPr id="88" name="Google Shape;1398;p25">
            <a:extLst>
              <a:ext uri="{FF2B5EF4-FFF2-40B4-BE49-F238E27FC236}">
                <a16:creationId xmlns:a16="http://schemas.microsoft.com/office/drawing/2014/main" id="{FBF802AE-12BD-458E-A3E1-C300CD2809B1}"/>
              </a:ext>
            </a:extLst>
          </p:cNvPr>
          <p:cNvSpPr/>
          <p:nvPr userDrawn="1"/>
        </p:nvSpPr>
        <p:spPr>
          <a:xfrm rot="780264">
            <a:off x="1251983" y="-292261"/>
            <a:ext cx="1228303" cy="122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+mj-ea"/>
              <a:ea typeface="+mj-ea"/>
            </a:endParaRPr>
          </a:p>
        </p:txBody>
      </p:sp>
      <p:sp>
        <p:nvSpPr>
          <p:cNvPr id="89" name="Google Shape;1399;p25">
            <a:extLst>
              <a:ext uri="{FF2B5EF4-FFF2-40B4-BE49-F238E27FC236}">
                <a16:creationId xmlns:a16="http://schemas.microsoft.com/office/drawing/2014/main" id="{A509EFB7-40C1-444B-8C53-74FE757212BC}"/>
              </a:ext>
            </a:extLst>
          </p:cNvPr>
          <p:cNvSpPr/>
          <p:nvPr userDrawn="1"/>
        </p:nvSpPr>
        <p:spPr>
          <a:xfrm>
            <a:off x="10256800" y="-935467"/>
            <a:ext cx="2895200" cy="2830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+mj-ea"/>
              <a:ea typeface="+mj-ea"/>
            </a:endParaRPr>
          </a:p>
        </p:txBody>
      </p:sp>
      <p:grpSp>
        <p:nvGrpSpPr>
          <p:cNvPr id="90" name="Google Shape;1400;p25">
            <a:extLst>
              <a:ext uri="{FF2B5EF4-FFF2-40B4-BE49-F238E27FC236}">
                <a16:creationId xmlns:a16="http://schemas.microsoft.com/office/drawing/2014/main" id="{1E3E249F-AD49-4516-9B62-DD8435193054}"/>
              </a:ext>
            </a:extLst>
          </p:cNvPr>
          <p:cNvGrpSpPr/>
          <p:nvPr userDrawn="1"/>
        </p:nvGrpSpPr>
        <p:grpSpPr>
          <a:xfrm>
            <a:off x="2219213" y="382509"/>
            <a:ext cx="951760" cy="349547"/>
            <a:chOff x="571942" y="402375"/>
            <a:chExt cx="571376" cy="209795"/>
          </a:xfrm>
        </p:grpSpPr>
        <p:sp>
          <p:nvSpPr>
            <p:cNvPr id="91" name="Google Shape;1401;p25">
              <a:extLst>
                <a:ext uri="{FF2B5EF4-FFF2-40B4-BE49-F238E27FC236}">
                  <a16:creationId xmlns:a16="http://schemas.microsoft.com/office/drawing/2014/main" id="{971879B7-8FE8-4A55-BDE8-4757C1A7B8B5}"/>
                </a:ext>
              </a:extLst>
            </p:cNvPr>
            <p:cNvSpPr/>
            <p:nvPr/>
          </p:nvSpPr>
          <p:spPr>
            <a:xfrm>
              <a:off x="571942" y="402375"/>
              <a:ext cx="74400" cy="76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92" name="Google Shape;1402;p25">
              <a:extLst>
                <a:ext uri="{FF2B5EF4-FFF2-40B4-BE49-F238E27FC236}">
                  <a16:creationId xmlns:a16="http://schemas.microsoft.com/office/drawing/2014/main" id="{8D0FB474-A9A5-4E28-A708-B7C040DE2436}"/>
                </a:ext>
              </a:extLst>
            </p:cNvPr>
            <p:cNvSpPr/>
            <p:nvPr/>
          </p:nvSpPr>
          <p:spPr>
            <a:xfrm>
              <a:off x="737601" y="402375"/>
              <a:ext cx="74400" cy="76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93" name="Google Shape;1403;p25">
              <a:extLst>
                <a:ext uri="{FF2B5EF4-FFF2-40B4-BE49-F238E27FC236}">
                  <a16:creationId xmlns:a16="http://schemas.microsoft.com/office/drawing/2014/main" id="{5671A2AC-4EE4-4F77-8AA8-2020AA920702}"/>
                </a:ext>
              </a:extLst>
            </p:cNvPr>
            <p:cNvSpPr/>
            <p:nvPr/>
          </p:nvSpPr>
          <p:spPr>
            <a:xfrm>
              <a:off x="903260" y="402375"/>
              <a:ext cx="74400" cy="76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94" name="Google Shape;1404;p25">
              <a:extLst>
                <a:ext uri="{FF2B5EF4-FFF2-40B4-BE49-F238E27FC236}">
                  <a16:creationId xmlns:a16="http://schemas.microsoft.com/office/drawing/2014/main" id="{7E226C67-8A14-4E1D-A9AA-CEE9A3B84FAC}"/>
                </a:ext>
              </a:extLst>
            </p:cNvPr>
            <p:cNvSpPr/>
            <p:nvPr/>
          </p:nvSpPr>
          <p:spPr>
            <a:xfrm>
              <a:off x="1068919" y="402375"/>
              <a:ext cx="74400" cy="76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95" name="Google Shape;1405;p25">
              <a:extLst>
                <a:ext uri="{FF2B5EF4-FFF2-40B4-BE49-F238E27FC236}">
                  <a16:creationId xmlns:a16="http://schemas.microsoft.com/office/drawing/2014/main" id="{19629C35-F0F7-4496-9524-7AC780C2E83B}"/>
                </a:ext>
              </a:extLst>
            </p:cNvPr>
            <p:cNvSpPr/>
            <p:nvPr/>
          </p:nvSpPr>
          <p:spPr>
            <a:xfrm>
              <a:off x="571942" y="535970"/>
              <a:ext cx="74400" cy="76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96" name="Google Shape;1406;p25">
              <a:extLst>
                <a:ext uri="{FF2B5EF4-FFF2-40B4-BE49-F238E27FC236}">
                  <a16:creationId xmlns:a16="http://schemas.microsoft.com/office/drawing/2014/main" id="{2F9C8A29-451B-4889-87D6-E214B7561239}"/>
                </a:ext>
              </a:extLst>
            </p:cNvPr>
            <p:cNvSpPr/>
            <p:nvPr/>
          </p:nvSpPr>
          <p:spPr>
            <a:xfrm>
              <a:off x="737601" y="535970"/>
              <a:ext cx="74400" cy="76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97" name="Google Shape;1407;p25">
              <a:extLst>
                <a:ext uri="{FF2B5EF4-FFF2-40B4-BE49-F238E27FC236}">
                  <a16:creationId xmlns:a16="http://schemas.microsoft.com/office/drawing/2014/main" id="{E26E45D0-D908-42C1-8CEA-3083925D41D3}"/>
                </a:ext>
              </a:extLst>
            </p:cNvPr>
            <p:cNvSpPr/>
            <p:nvPr/>
          </p:nvSpPr>
          <p:spPr>
            <a:xfrm>
              <a:off x="903260" y="535970"/>
              <a:ext cx="74400" cy="76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98" name="Google Shape;1408;p25">
              <a:extLst>
                <a:ext uri="{FF2B5EF4-FFF2-40B4-BE49-F238E27FC236}">
                  <a16:creationId xmlns:a16="http://schemas.microsoft.com/office/drawing/2014/main" id="{4C97D81A-E470-4D59-8261-1F14F2CF95BC}"/>
                </a:ext>
              </a:extLst>
            </p:cNvPr>
            <p:cNvSpPr/>
            <p:nvPr/>
          </p:nvSpPr>
          <p:spPr>
            <a:xfrm>
              <a:off x="1068919" y="535970"/>
              <a:ext cx="74400" cy="76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</p:grpSp>
      <p:sp>
        <p:nvSpPr>
          <p:cNvPr id="99" name="Google Shape;1322;p24">
            <a:extLst>
              <a:ext uri="{FF2B5EF4-FFF2-40B4-BE49-F238E27FC236}">
                <a16:creationId xmlns:a16="http://schemas.microsoft.com/office/drawing/2014/main" id="{102D11C8-E3C9-4C47-9349-ED755698D94E}"/>
              </a:ext>
            </a:extLst>
          </p:cNvPr>
          <p:cNvSpPr/>
          <p:nvPr userDrawn="1"/>
        </p:nvSpPr>
        <p:spPr>
          <a:xfrm>
            <a:off x="0" y="6158098"/>
            <a:ext cx="10692882" cy="7556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964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 preserve="1">
  <p:cSld name="1_Title and four columns "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24"/>
          <p:cNvSpPr txBox="1">
            <a:spLocks noGrp="1"/>
          </p:cNvSpPr>
          <p:nvPr>
            <p:ph type="title"/>
          </p:nvPr>
        </p:nvSpPr>
        <p:spPr>
          <a:xfrm flipH="1">
            <a:off x="3262100" y="2367469"/>
            <a:ext cx="29724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665" b="1">
                <a:latin typeface="+mj-ea"/>
                <a:ea typeface="+mj-ea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 dirty="0"/>
          </a:p>
        </p:txBody>
      </p:sp>
      <p:sp>
        <p:nvSpPr>
          <p:cNvPr id="1315" name="Google Shape;1315;p24"/>
          <p:cNvSpPr txBox="1">
            <a:spLocks noGrp="1"/>
          </p:cNvSpPr>
          <p:nvPr>
            <p:ph type="title" idx="2"/>
          </p:nvPr>
        </p:nvSpPr>
        <p:spPr>
          <a:xfrm flipH="1">
            <a:off x="3375100" y="2844869"/>
            <a:ext cx="27464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latin typeface="+mj-ea"/>
                <a:ea typeface="+mj-ea"/>
                <a:cs typeface="Roboto Slab"/>
                <a:sym typeface="Roboto Sla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316" name="Google Shape;1316;p24"/>
          <p:cNvSpPr txBox="1">
            <a:spLocks noGrp="1"/>
          </p:cNvSpPr>
          <p:nvPr>
            <p:ph type="title" idx="3"/>
          </p:nvPr>
        </p:nvSpPr>
        <p:spPr>
          <a:xfrm flipH="1">
            <a:off x="7464367" y="2366200"/>
            <a:ext cx="29724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665" b="1">
                <a:latin typeface="+mj-ea"/>
                <a:ea typeface="+mj-ea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317" name="Google Shape;1317;p24"/>
          <p:cNvSpPr txBox="1">
            <a:spLocks noGrp="1"/>
          </p:cNvSpPr>
          <p:nvPr>
            <p:ph type="title" idx="4"/>
          </p:nvPr>
        </p:nvSpPr>
        <p:spPr>
          <a:xfrm flipH="1">
            <a:off x="7577367" y="2843600"/>
            <a:ext cx="27464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latin typeface="+mj-ea"/>
                <a:ea typeface="+mj-ea"/>
                <a:cs typeface="Roboto Slab"/>
                <a:sym typeface="Roboto Sla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318" name="Google Shape;1318;p24"/>
          <p:cNvSpPr txBox="1">
            <a:spLocks noGrp="1"/>
          </p:cNvSpPr>
          <p:nvPr>
            <p:ph type="title" idx="5"/>
          </p:nvPr>
        </p:nvSpPr>
        <p:spPr>
          <a:xfrm flipH="1">
            <a:off x="3262100" y="4713800"/>
            <a:ext cx="29724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665" b="1">
                <a:latin typeface="+mj-ea"/>
                <a:ea typeface="+mj-ea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319" name="Google Shape;1319;p24"/>
          <p:cNvSpPr txBox="1">
            <a:spLocks noGrp="1"/>
          </p:cNvSpPr>
          <p:nvPr>
            <p:ph type="title" idx="6"/>
          </p:nvPr>
        </p:nvSpPr>
        <p:spPr>
          <a:xfrm flipH="1">
            <a:off x="3375100" y="5191200"/>
            <a:ext cx="27464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latin typeface="+mj-ea"/>
                <a:ea typeface="+mj-ea"/>
                <a:cs typeface="Roboto Slab"/>
                <a:sym typeface="Roboto Sla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320" name="Google Shape;1320;p24"/>
          <p:cNvSpPr txBox="1">
            <a:spLocks noGrp="1"/>
          </p:cNvSpPr>
          <p:nvPr>
            <p:ph type="title" idx="7"/>
          </p:nvPr>
        </p:nvSpPr>
        <p:spPr>
          <a:xfrm flipH="1">
            <a:off x="7464367" y="4712529"/>
            <a:ext cx="2972400" cy="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665" b="1">
                <a:latin typeface="+mj-ea"/>
                <a:ea typeface="+mj-ea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321" name="Google Shape;1321;p24"/>
          <p:cNvSpPr txBox="1">
            <a:spLocks noGrp="1"/>
          </p:cNvSpPr>
          <p:nvPr>
            <p:ph type="title" idx="8"/>
          </p:nvPr>
        </p:nvSpPr>
        <p:spPr>
          <a:xfrm flipH="1">
            <a:off x="7577367" y="5180400"/>
            <a:ext cx="27464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latin typeface="+mj-ea"/>
                <a:ea typeface="+mj-ea"/>
                <a:cs typeface="Roboto Slab"/>
                <a:sym typeface="Roboto Sla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322" name="Google Shape;1322;p24"/>
          <p:cNvSpPr/>
          <p:nvPr/>
        </p:nvSpPr>
        <p:spPr>
          <a:xfrm>
            <a:off x="0" y="-12700"/>
            <a:ext cx="2174400" cy="692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+mj-ea"/>
              <a:ea typeface="+mj-ea"/>
            </a:endParaRPr>
          </a:p>
        </p:txBody>
      </p:sp>
      <p:sp>
        <p:nvSpPr>
          <p:cNvPr id="1323" name="Google Shape;1323;p24"/>
          <p:cNvSpPr txBox="1">
            <a:spLocks noGrp="1"/>
          </p:cNvSpPr>
          <p:nvPr>
            <p:ph type="title" idx="9"/>
          </p:nvPr>
        </p:nvSpPr>
        <p:spPr>
          <a:xfrm flipH="1">
            <a:off x="2286000" y="505321"/>
            <a:ext cx="8954600" cy="7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4265" b="1">
                <a:solidFill>
                  <a:schemeClr val="tx1"/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149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 preserve="1" userDrawn="1">
  <p:cSld name="Title and main points"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24"/>
          <p:cNvSpPr/>
          <p:nvPr/>
        </p:nvSpPr>
        <p:spPr>
          <a:xfrm>
            <a:off x="0" y="-12700"/>
            <a:ext cx="2174400" cy="692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+mj-ea"/>
              <a:ea typeface="+mj-ea"/>
            </a:endParaRPr>
          </a:p>
        </p:txBody>
      </p:sp>
      <p:sp>
        <p:nvSpPr>
          <p:cNvPr id="1323" name="Google Shape;1323;p24"/>
          <p:cNvSpPr txBox="1">
            <a:spLocks noGrp="1"/>
          </p:cNvSpPr>
          <p:nvPr>
            <p:ph type="title" idx="9"/>
          </p:nvPr>
        </p:nvSpPr>
        <p:spPr>
          <a:xfrm flipH="1">
            <a:off x="1146873" y="1131397"/>
            <a:ext cx="721360" cy="4595205"/>
          </a:xfrm>
          <a:prstGeom prst="rect">
            <a:avLst/>
          </a:prstGeom>
        </p:spPr>
        <p:txBody>
          <a:bodyPr spcFirstLastPara="1" vert="eaVert" wrap="square" lIns="91425" tIns="91425" rIns="91425" bIns="91425" anchor="t" anchorCtr="0">
            <a:noAutofit/>
          </a:bodyPr>
          <a:lstStyle>
            <a:lvl1pPr lvl="0" algn="di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200" b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BFD1B3-CA85-466C-B825-0D59504ED6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70480" y="1282760"/>
            <a:ext cx="6430963" cy="670242"/>
          </a:xfrm>
          <a:prstGeom prst="snip1Rect">
            <a:avLst/>
          </a:prstGeom>
          <a:solidFill>
            <a:srgbClr val="E7F0F8"/>
          </a:solidFill>
        </p:spPr>
        <p:txBody>
          <a:bodyPr/>
          <a:lstStyle>
            <a:lvl1pPr marL="139700" indent="0">
              <a:buFont typeface="Arial" panose="020B0604020202020204" pitchFamily="34" charset="0"/>
              <a:buNone/>
              <a:defRPr>
                <a:latin typeface="+mj-ea"/>
                <a:ea typeface="+mj-ea"/>
              </a:defRPr>
            </a:lvl1pPr>
            <a:lvl2pPr marL="596900" indent="0">
              <a:buNone/>
              <a:defRPr>
                <a:latin typeface="+mj-ea"/>
                <a:ea typeface="+mj-ea"/>
              </a:defRPr>
            </a:lvl2pPr>
            <a:lvl3pPr marL="1054100" indent="0">
              <a:buNone/>
              <a:defRPr>
                <a:latin typeface="+mj-ea"/>
                <a:ea typeface="+mj-ea"/>
              </a:defRPr>
            </a:lvl3pPr>
            <a:lvl4pPr marL="1511300" indent="0">
              <a:buNone/>
              <a:defRPr>
                <a:latin typeface="+mj-ea"/>
                <a:ea typeface="+mj-ea"/>
              </a:defRPr>
            </a:lvl4pPr>
            <a:lvl5pPr marL="19685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6" name="文字版面配置區 3">
            <a:extLst>
              <a:ext uri="{FF2B5EF4-FFF2-40B4-BE49-F238E27FC236}">
                <a16:creationId xmlns:a16="http://schemas.microsoft.com/office/drawing/2014/main" id="{1B4770FF-2743-44BC-AE4D-FA161C1982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70480" y="2222440"/>
            <a:ext cx="6430963" cy="670242"/>
          </a:xfrm>
          <a:prstGeom prst="snip1Rect">
            <a:avLst/>
          </a:prstGeom>
          <a:solidFill>
            <a:srgbClr val="E7F0F8"/>
          </a:solidFill>
        </p:spPr>
        <p:txBody>
          <a:bodyPr/>
          <a:lstStyle>
            <a:lvl1pPr marL="139700" indent="0">
              <a:buFont typeface="Arial" panose="020B0604020202020204" pitchFamily="34" charset="0"/>
              <a:buNone/>
              <a:defRPr>
                <a:latin typeface="+mj-ea"/>
                <a:ea typeface="+mj-ea"/>
              </a:defRPr>
            </a:lvl1pPr>
            <a:lvl2pPr marL="596900" indent="0">
              <a:buNone/>
              <a:defRPr>
                <a:latin typeface="+mj-ea"/>
                <a:ea typeface="+mj-ea"/>
              </a:defRPr>
            </a:lvl2pPr>
            <a:lvl3pPr marL="1054100" indent="0">
              <a:buNone/>
              <a:defRPr>
                <a:latin typeface="+mj-ea"/>
                <a:ea typeface="+mj-ea"/>
              </a:defRPr>
            </a:lvl3pPr>
            <a:lvl4pPr marL="1511300" indent="0">
              <a:buNone/>
              <a:defRPr>
                <a:latin typeface="+mj-ea"/>
                <a:ea typeface="+mj-ea"/>
              </a:defRPr>
            </a:lvl4pPr>
            <a:lvl5pPr marL="19685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7" name="文字版面配置區 3">
            <a:extLst>
              <a:ext uri="{FF2B5EF4-FFF2-40B4-BE49-F238E27FC236}">
                <a16:creationId xmlns:a16="http://schemas.microsoft.com/office/drawing/2014/main" id="{48ABACD5-C042-44CF-9402-69B34C529F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0480" y="3162120"/>
            <a:ext cx="6430963" cy="670242"/>
          </a:xfrm>
          <a:prstGeom prst="snip1Rect">
            <a:avLst/>
          </a:prstGeom>
          <a:solidFill>
            <a:srgbClr val="E7F0F8"/>
          </a:solidFill>
        </p:spPr>
        <p:txBody>
          <a:bodyPr/>
          <a:lstStyle>
            <a:lvl1pPr marL="139700" indent="0">
              <a:buFont typeface="Arial" panose="020B0604020202020204" pitchFamily="34" charset="0"/>
              <a:buNone/>
              <a:defRPr>
                <a:latin typeface="+mj-ea"/>
                <a:ea typeface="+mj-ea"/>
              </a:defRPr>
            </a:lvl1pPr>
            <a:lvl2pPr marL="596900" indent="0">
              <a:buNone/>
              <a:defRPr>
                <a:latin typeface="+mj-ea"/>
                <a:ea typeface="+mj-ea"/>
              </a:defRPr>
            </a:lvl2pPr>
            <a:lvl3pPr marL="1054100" indent="0">
              <a:buNone/>
              <a:defRPr>
                <a:latin typeface="+mj-ea"/>
                <a:ea typeface="+mj-ea"/>
              </a:defRPr>
            </a:lvl3pPr>
            <a:lvl4pPr marL="1511300" indent="0">
              <a:buNone/>
              <a:defRPr>
                <a:latin typeface="+mj-ea"/>
                <a:ea typeface="+mj-ea"/>
              </a:defRPr>
            </a:lvl4pPr>
            <a:lvl5pPr marL="19685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8" name="文字版面配置區 3">
            <a:extLst>
              <a:ext uri="{FF2B5EF4-FFF2-40B4-BE49-F238E27FC236}">
                <a16:creationId xmlns:a16="http://schemas.microsoft.com/office/drawing/2014/main" id="{84279B82-75D3-40DA-9FE7-F948454D3F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0480" y="4101800"/>
            <a:ext cx="6430963" cy="670242"/>
          </a:xfrm>
          <a:prstGeom prst="snip1Rect">
            <a:avLst/>
          </a:prstGeom>
          <a:solidFill>
            <a:srgbClr val="E7F0F8"/>
          </a:solidFill>
        </p:spPr>
        <p:txBody>
          <a:bodyPr/>
          <a:lstStyle>
            <a:lvl1pPr marL="139700" indent="0">
              <a:buFont typeface="Arial" panose="020B0604020202020204" pitchFamily="34" charset="0"/>
              <a:buNone/>
              <a:defRPr>
                <a:latin typeface="+mj-ea"/>
                <a:ea typeface="+mj-ea"/>
              </a:defRPr>
            </a:lvl1pPr>
            <a:lvl2pPr marL="596900" indent="0">
              <a:buNone/>
              <a:defRPr>
                <a:latin typeface="+mj-ea"/>
                <a:ea typeface="+mj-ea"/>
              </a:defRPr>
            </a:lvl2pPr>
            <a:lvl3pPr marL="1054100" indent="0">
              <a:buNone/>
              <a:defRPr>
                <a:latin typeface="+mj-ea"/>
                <a:ea typeface="+mj-ea"/>
              </a:defRPr>
            </a:lvl3pPr>
            <a:lvl4pPr marL="1511300" indent="0">
              <a:buNone/>
              <a:defRPr>
                <a:latin typeface="+mj-ea"/>
                <a:ea typeface="+mj-ea"/>
              </a:defRPr>
            </a:lvl4pPr>
            <a:lvl5pPr marL="19685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9" name="文字版面配置區 3">
            <a:extLst>
              <a:ext uri="{FF2B5EF4-FFF2-40B4-BE49-F238E27FC236}">
                <a16:creationId xmlns:a16="http://schemas.microsoft.com/office/drawing/2014/main" id="{75A92678-9016-4EC6-8ADA-72C83889CC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70480" y="5041479"/>
            <a:ext cx="6430963" cy="670242"/>
          </a:xfrm>
          <a:prstGeom prst="snip1Rect">
            <a:avLst/>
          </a:prstGeom>
          <a:solidFill>
            <a:srgbClr val="E7F0F8"/>
          </a:solidFill>
        </p:spPr>
        <p:txBody>
          <a:bodyPr/>
          <a:lstStyle>
            <a:lvl1pPr marL="139700" indent="0">
              <a:buFont typeface="Arial" panose="020B0604020202020204" pitchFamily="34" charset="0"/>
              <a:buNone/>
              <a:defRPr>
                <a:latin typeface="+mj-ea"/>
                <a:ea typeface="+mj-ea"/>
              </a:defRPr>
            </a:lvl1pPr>
            <a:lvl2pPr marL="596900" indent="0">
              <a:buNone/>
              <a:defRPr>
                <a:latin typeface="+mj-ea"/>
                <a:ea typeface="+mj-ea"/>
              </a:defRPr>
            </a:lvl2pPr>
            <a:lvl3pPr marL="1054100" indent="0">
              <a:buNone/>
              <a:defRPr>
                <a:latin typeface="+mj-ea"/>
                <a:ea typeface="+mj-ea"/>
              </a:defRPr>
            </a:lvl3pPr>
            <a:lvl4pPr marL="1511300" indent="0">
              <a:buNone/>
              <a:defRPr>
                <a:latin typeface="+mj-ea"/>
                <a:ea typeface="+mj-ea"/>
              </a:defRPr>
            </a:lvl4pPr>
            <a:lvl5pPr marL="19685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2685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 preserve="1" userDrawn="1">
  <p:cSld name="Title and text"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25"/>
          <p:cNvSpPr/>
          <p:nvPr userDrawn="1"/>
        </p:nvSpPr>
        <p:spPr>
          <a:xfrm rot="20735883">
            <a:off x="8806748" y="-547557"/>
            <a:ext cx="1228303" cy="12208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+mj-ea"/>
              <a:ea typeface="+mj-ea"/>
            </a:endParaRPr>
          </a:p>
        </p:txBody>
      </p:sp>
      <p:grpSp>
        <p:nvGrpSpPr>
          <p:cNvPr id="1400" name="Google Shape;1400;p25"/>
          <p:cNvGrpSpPr/>
          <p:nvPr/>
        </p:nvGrpSpPr>
        <p:grpSpPr>
          <a:xfrm>
            <a:off x="2219213" y="382509"/>
            <a:ext cx="951760" cy="349547"/>
            <a:chOff x="571942" y="402375"/>
            <a:chExt cx="571376" cy="209795"/>
          </a:xfrm>
          <a:solidFill>
            <a:schemeClr val="accent4"/>
          </a:solidFill>
        </p:grpSpPr>
        <p:sp>
          <p:nvSpPr>
            <p:cNvPr id="1401" name="Google Shape;1401;p25"/>
            <p:cNvSpPr/>
            <p:nvPr/>
          </p:nvSpPr>
          <p:spPr>
            <a:xfrm>
              <a:off x="571942" y="402375"/>
              <a:ext cx="74400" cy="762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1402" name="Google Shape;1402;p25"/>
            <p:cNvSpPr/>
            <p:nvPr/>
          </p:nvSpPr>
          <p:spPr>
            <a:xfrm>
              <a:off x="737601" y="402375"/>
              <a:ext cx="74400" cy="762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1403" name="Google Shape;1403;p25"/>
            <p:cNvSpPr/>
            <p:nvPr/>
          </p:nvSpPr>
          <p:spPr>
            <a:xfrm>
              <a:off x="903260" y="402375"/>
              <a:ext cx="74400" cy="762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1404" name="Google Shape;1404;p25"/>
            <p:cNvSpPr/>
            <p:nvPr/>
          </p:nvSpPr>
          <p:spPr>
            <a:xfrm>
              <a:off x="1068919" y="402375"/>
              <a:ext cx="74400" cy="762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1405" name="Google Shape;1405;p25"/>
            <p:cNvSpPr/>
            <p:nvPr/>
          </p:nvSpPr>
          <p:spPr>
            <a:xfrm>
              <a:off x="571942" y="535970"/>
              <a:ext cx="74400" cy="762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1406" name="Google Shape;1406;p25"/>
            <p:cNvSpPr/>
            <p:nvPr/>
          </p:nvSpPr>
          <p:spPr>
            <a:xfrm>
              <a:off x="737601" y="535970"/>
              <a:ext cx="74400" cy="762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1407" name="Google Shape;1407;p25"/>
            <p:cNvSpPr/>
            <p:nvPr/>
          </p:nvSpPr>
          <p:spPr>
            <a:xfrm>
              <a:off x="903260" y="535970"/>
              <a:ext cx="74400" cy="762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1408" name="Google Shape;1408;p25"/>
            <p:cNvSpPr/>
            <p:nvPr/>
          </p:nvSpPr>
          <p:spPr>
            <a:xfrm>
              <a:off x="1068919" y="535970"/>
              <a:ext cx="74400" cy="762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</p:grpSp>
      <p:sp>
        <p:nvSpPr>
          <p:cNvPr id="1409" name="Google Shape;1409;p25"/>
          <p:cNvSpPr txBox="1">
            <a:spLocks noGrp="1"/>
          </p:cNvSpPr>
          <p:nvPr>
            <p:ph type="title" idx="16"/>
          </p:nvPr>
        </p:nvSpPr>
        <p:spPr>
          <a:xfrm flipH="1">
            <a:off x="1596000" y="1431403"/>
            <a:ext cx="9000000" cy="726400"/>
          </a:xfrm>
          <a:prstGeom prst="roundRect">
            <a:avLst/>
          </a:prstGeom>
          <a:solidFill>
            <a:srgbClr val="7994A9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600" b="1" u="none">
                <a:solidFill>
                  <a:schemeClr val="accent2"/>
                </a:solidFill>
                <a:latin typeface="+mj-ea"/>
                <a:ea typeface="+mj-ea"/>
                <a:cs typeface="Microsoft YaHei" panose="020B0503020204020204" pitchFamily="34" charset="-122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5E742169-19E9-42A5-86C3-2EEEF87A25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46000" y="2428558"/>
            <a:ext cx="9900000" cy="3586162"/>
          </a:xfrm>
          <a:prstGeom prst="roundRect">
            <a:avLst/>
          </a:prstGeom>
          <a:solidFill>
            <a:srgbClr val="E7F0F8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>
            <a:lvl1pPr>
              <a:defRPr b="1"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5" name="Google Shape;1815;p30">
            <a:extLst>
              <a:ext uri="{FF2B5EF4-FFF2-40B4-BE49-F238E27FC236}">
                <a16:creationId xmlns:a16="http://schemas.microsoft.com/office/drawing/2014/main" id="{9E8AA563-831E-41E7-984E-500DEA4D9588}"/>
              </a:ext>
            </a:extLst>
          </p:cNvPr>
          <p:cNvSpPr/>
          <p:nvPr userDrawn="1"/>
        </p:nvSpPr>
        <p:spPr>
          <a:xfrm rot="1459658">
            <a:off x="-1073195" y="5505006"/>
            <a:ext cx="2398680" cy="1519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631521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subtitle2"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29"/>
          <p:cNvSpPr/>
          <p:nvPr/>
        </p:nvSpPr>
        <p:spPr>
          <a:xfrm>
            <a:off x="-12700" y="-12700"/>
            <a:ext cx="112268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8" name="Google Shape;1728;p29"/>
          <p:cNvSpPr/>
          <p:nvPr/>
        </p:nvSpPr>
        <p:spPr>
          <a:xfrm>
            <a:off x="-495300" y="12700"/>
            <a:ext cx="12192000" cy="6858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9" name="Google Shape;1729;p29"/>
          <p:cNvSpPr txBox="1">
            <a:spLocks noGrp="1"/>
          </p:cNvSpPr>
          <p:nvPr>
            <p:ph type="title"/>
          </p:nvPr>
        </p:nvSpPr>
        <p:spPr>
          <a:xfrm>
            <a:off x="960000" y="1744951"/>
            <a:ext cx="5720400" cy="19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Font typeface="IBM Plex Sans"/>
              <a:buNone/>
              <a:defRPr b="1">
                <a:latin typeface="+mj-ea"/>
                <a:ea typeface="+mj-ea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730" name="Google Shape;1730;p29"/>
          <p:cNvSpPr txBox="1">
            <a:spLocks noGrp="1"/>
          </p:cNvSpPr>
          <p:nvPr>
            <p:ph type="subTitle" idx="1"/>
          </p:nvPr>
        </p:nvSpPr>
        <p:spPr>
          <a:xfrm>
            <a:off x="960000" y="3866733"/>
            <a:ext cx="4422400" cy="1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5">
                <a:solidFill>
                  <a:schemeClr val="lt1"/>
                </a:solidFill>
                <a:latin typeface="+mj-ea"/>
                <a:ea typeface="+mj-e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731" name="Google Shape;1731;p29"/>
          <p:cNvSpPr/>
          <p:nvPr/>
        </p:nvSpPr>
        <p:spPr>
          <a:xfrm rot="-1069847" flipH="1">
            <a:off x="8359413" y="-636643"/>
            <a:ext cx="3538785" cy="12878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732" name="Google Shape;1732;p29"/>
          <p:cNvGrpSpPr/>
          <p:nvPr/>
        </p:nvGrpSpPr>
        <p:grpSpPr>
          <a:xfrm flipH="1">
            <a:off x="8087601" y="181951"/>
            <a:ext cx="513523" cy="476964"/>
            <a:chOff x="2797467" y="161118"/>
            <a:chExt cx="1396959" cy="1297507"/>
          </a:xfrm>
        </p:grpSpPr>
        <p:sp>
          <p:nvSpPr>
            <p:cNvPr id="1733" name="Google Shape;1733;p29"/>
            <p:cNvSpPr/>
            <p:nvPr/>
          </p:nvSpPr>
          <p:spPr>
            <a:xfrm>
              <a:off x="2797467" y="161118"/>
              <a:ext cx="256200" cy="26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4" name="Google Shape;1734;p29"/>
            <p:cNvSpPr/>
            <p:nvPr/>
          </p:nvSpPr>
          <p:spPr>
            <a:xfrm>
              <a:off x="3367846" y="161118"/>
              <a:ext cx="256200" cy="26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5" name="Google Shape;1735;p29"/>
            <p:cNvSpPr/>
            <p:nvPr/>
          </p:nvSpPr>
          <p:spPr>
            <a:xfrm>
              <a:off x="3938226" y="161118"/>
              <a:ext cx="256200" cy="26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6" name="Google Shape;1736;p29"/>
            <p:cNvSpPr/>
            <p:nvPr/>
          </p:nvSpPr>
          <p:spPr>
            <a:xfrm>
              <a:off x="2797467" y="678550"/>
              <a:ext cx="256200" cy="26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7" name="Google Shape;1737;p29"/>
            <p:cNvSpPr/>
            <p:nvPr/>
          </p:nvSpPr>
          <p:spPr>
            <a:xfrm>
              <a:off x="3367821" y="678550"/>
              <a:ext cx="256200" cy="26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8" name="Google Shape;1738;p29"/>
            <p:cNvSpPr/>
            <p:nvPr/>
          </p:nvSpPr>
          <p:spPr>
            <a:xfrm>
              <a:off x="3938201" y="678550"/>
              <a:ext cx="256200" cy="26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9" name="Google Shape;1739;p29"/>
            <p:cNvSpPr/>
            <p:nvPr/>
          </p:nvSpPr>
          <p:spPr>
            <a:xfrm>
              <a:off x="2797467" y="1196125"/>
              <a:ext cx="256200" cy="26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40" name="Google Shape;1740;p29"/>
            <p:cNvSpPr/>
            <p:nvPr/>
          </p:nvSpPr>
          <p:spPr>
            <a:xfrm>
              <a:off x="3367821" y="1196125"/>
              <a:ext cx="256200" cy="26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41" name="Google Shape;1741;p29"/>
            <p:cNvSpPr/>
            <p:nvPr/>
          </p:nvSpPr>
          <p:spPr>
            <a:xfrm>
              <a:off x="3938201" y="1196125"/>
              <a:ext cx="256200" cy="26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0"/>
          <p:cNvSpPr txBox="1">
            <a:spLocks noGrp="1"/>
          </p:cNvSpPr>
          <p:nvPr>
            <p:ph type="title"/>
          </p:nvPr>
        </p:nvSpPr>
        <p:spPr>
          <a:xfrm>
            <a:off x="1666800" y="2397000"/>
            <a:ext cx="8858400" cy="20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804" name="Google Shape;1804;p30"/>
          <p:cNvSpPr txBox="1">
            <a:spLocks noGrp="1"/>
          </p:cNvSpPr>
          <p:nvPr>
            <p:ph type="subTitle" idx="1"/>
          </p:nvPr>
        </p:nvSpPr>
        <p:spPr>
          <a:xfrm>
            <a:off x="6207200" y="4588000"/>
            <a:ext cx="4318000" cy="8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"/>
              <a:buNone/>
              <a:defRPr sz="2665" b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IBM Plex Sans"/>
              </a:defRPr>
            </a:lvl1pPr>
            <a:lvl2pPr lvl="1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5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5"/>
              </a:spcBef>
              <a:spcAft>
                <a:spcPts val="2135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05" name="Google Shape;1805;p30"/>
          <p:cNvGrpSpPr/>
          <p:nvPr/>
        </p:nvGrpSpPr>
        <p:grpSpPr>
          <a:xfrm flipH="1">
            <a:off x="260605" y="166319"/>
            <a:ext cx="1406195" cy="516376"/>
            <a:chOff x="571942" y="402375"/>
            <a:chExt cx="571376" cy="209795"/>
          </a:xfrm>
        </p:grpSpPr>
        <p:sp>
          <p:nvSpPr>
            <p:cNvPr id="1806" name="Google Shape;1806;p30"/>
            <p:cNvSpPr/>
            <p:nvPr/>
          </p:nvSpPr>
          <p:spPr>
            <a:xfrm>
              <a:off x="571942" y="402375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7" name="Google Shape;1807;p30"/>
            <p:cNvSpPr/>
            <p:nvPr/>
          </p:nvSpPr>
          <p:spPr>
            <a:xfrm>
              <a:off x="737601" y="402375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8" name="Google Shape;1808;p30"/>
            <p:cNvSpPr/>
            <p:nvPr/>
          </p:nvSpPr>
          <p:spPr>
            <a:xfrm>
              <a:off x="903260" y="402375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9" name="Google Shape;1809;p30"/>
            <p:cNvSpPr/>
            <p:nvPr/>
          </p:nvSpPr>
          <p:spPr>
            <a:xfrm>
              <a:off x="1068919" y="402375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10" name="Google Shape;1810;p30"/>
            <p:cNvSpPr/>
            <p:nvPr/>
          </p:nvSpPr>
          <p:spPr>
            <a:xfrm>
              <a:off x="571942" y="535970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11" name="Google Shape;1811;p30"/>
            <p:cNvSpPr/>
            <p:nvPr/>
          </p:nvSpPr>
          <p:spPr>
            <a:xfrm>
              <a:off x="737601" y="535970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12" name="Google Shape;1812;p30"/>
            <p:cNvSpPr/>
            <p:nvPr/>
          </p:nvSpPr>
          <p:spPr>
            <a:xfrm>
              <a:off x="903260" y="535970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13" name="Google Shape;1813;p30"/>
            <p:cNvSpPr/>
            <p:nvPr/>
          </p:nvSpPr>
          <p:spPr>
            <a:xfrm>
              <a:off x="1068919" y="535970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814" name="Google Shape;1814;p30"/>
          <p:cNvSpPr/>
          <p:nvPr/>
        </p:nvSpPr>
        <p:spPr>
          <a:xfrm rot="-738420">
            <a:off x="8326205" y="-972377"/>
            <a:ext cx="2398315" cy="15191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5" name="Google Shape;1815;p30"/>
          <p:cNvSpPr/>
          <p:nvPr/>
        </p:nvSpPr>
        <p:spPr>
          <a:xfrm rot="1459658">
            <a:off x="-1073195" y="5505006"/>
            <a:ext cx="2398680" cy="1519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ans SemiBold"/>
              <a:buNone/>
              <a:defRPr sz="2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●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○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■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●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○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■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Slab"/>
              <a:buChar char="●"/>
              <a:defRPr sz="1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5" name="投影片編號版面配置區 1"/>
          <p:cNvSpPr txBox="1"/>
          <p:nvPr userDrawn="1"/>
        </p:nvSpPr>
        <p:spPr>
          <a:xfrm>
            <a:off x="10123055" y="63635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HK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A3ADCC3-FC35-42DB-8B77-F5BEAF3618C6}" type="slidenum">
              <a:rPr lang="zh-HK" altLang="en-US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‹#›</a:t>
            </a:fld>
            <a:endParaRPr lang="zh-HK" altLang="en-US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9" r:id="rId3"/>
    <p:sldLayoutId id="2147483664" r:id="rId4"/>
    <p:sldLayoutId id="2147483670" r:id="rId5"/>
    <p:sldLayoutId id="2147483667" r:id="rId6"/>
    <p:sldLayoutId id="2147483666" r:id="rId7"/>
    <p:sldLayoutId id="2147483650" r:id="rId8"/>
    <p:sldLayoutId id="2147483651" r:id="rId9"/>
    <p:sldLayoutId id="2147483654" r:id="rId10"/>
    <p:sldLayoutId id="2147483671" r:id="rId11"/>
    <p:sldLayoutId id="2147483672" r:id="rId12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+mj-ea"/>
          <a:ea typeface="+mj-ea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1397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buNone/>
        <a:defRPr sz="1865" b="0" i="0" u="none" strike="noStrike" cap="none">
          <a:solidFill>
            <a:srgbClr val="000000"/>
          </a:solidFill>
          <a:latin typeface="+mj-ea"/>
          <a:ea typeface="+mj-ea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0369F1A-B394-479C-84BA-8829CA8C8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524" y="2607497"/>
            <a:ext cx="8894952" cy="1056800"/>
          </a:xfrm>
        </p:spPr>
        <p:txBody>
          <a:bodyPr/>
          <a:lstStyle/>
          <a:p>
            <a:r>
              <a:rPr lang="zh-CN" altLang="en-US" dirty="0">
                <a:latin typeface="Microsoft YaHei"/>
                <a:ea typeface="Microsoft YaHei"/>
              </a:rPr>
              <a:t>固定污染源</a:t>
            </a:r>
            <a:r>
              <a:rPr lang="zh-TW" altLang="en-US" dirty="0">
                <a:latin typeface="Microsoft YaHei"/>
                <a:ea typeface="Microsoft YaHei"/>
              </a:rPr>
              <a:t>空氣污染</a:t>
            </a:r>
            <a:r>
              <a:rPr lang="zh-CN" altLang="en-US" dirty="0">
                <a:latin typeface="Microsoft YaHei"/>
                <a:ea typeface="Microsoft YaHei"/>
              </a:rPr>
              <a:t>防制</a:t>
            </a:r>
            <a:r>
              <a:rPr lang="zh-TW" altLang="en-US" dirty="0">
                <a:latin typeface="Microsoft YaHei"/>
                <a:ea typeface="Microsoft YaHei"/>
              </a:rPr>
              <a:t>費</a:t>
            </a:r>
            <a:br>
              <a:rPr lang="en-US" altLang="zh-TW" dirty="0">
                <a:latin typeface="Microsoft YaHei"/>
                <a:ea typeface="Microsoft YaHei"/>
              </a:rPr>
            </a:br>
            <a:r>
              <a:rPr lang="zh-TW" altLang="en-US" dirty="0">
                <a:latin typeface="Microsoft YaHei"/>
                <a:ea typeface="Microsoft YaHei"/>
              </a:rPr>
              <a:t>之核課期間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43E6674B-8B71-4711-A75F-BADE66F67C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47616" y="4816273"/>
            <a:ext cx="3706368" cy="905191"/>
          </a:xfrm>
        </p:spPr>
        <p:txBody>
          <a:bodyPr/>
          <a:lstStyle/>
          <a:p>
            <a:pPr marL="0" algn="l"/>
            <a:r>
              <a:rPr lang="zh-TW" altLang="en-US" sz="1850" dirty="0">
                <a:ea typeface="+mn-lt"/>
                <a:cs typeface="+mn-lt"/>
              </a:rPr>
              <a:t>授課教師：柯格鐘教授</a:t>
            </a:r>
            <a:endParaRPr lang="en-US" altLang="zh-TW" sz="1850" dirty="0">
              <a:ea typeface="+mn-lt"/>
              <a:cs typeface="+mn-lt"/>
            </a:endParaRPr>
          </a:p>
          <a:p>
            <a:pPr marL="0" algn="l"/>
            <a:r>
              <a:rPr lang="zh-CN" altLang="en-US" sz="1850" dirty="0">
                <a:ea typeface="+mn-lt"/>
                <a:cs typeface="+mn-lt"/>
              </a:rPr>
              <a:t>報告人：   </a:t>
            </a:r>
            <a:r>
              <a:rPr lang="zh-TW" sz="1850" dirty="0">
                <a:ea typeface="+mn-lt"/>
                <a:cs typeface="+mn-lt"/>
              </a:rPr>
              <a:t>王逸帆</a:t>
            </a:r>
            <a:r>
              <a:rPr lang="en-US" altLang="zh-TW" sz="1850" dirty="0">
                <a:ea typeface="+mn-lt"/>
                <a:cs typeface="+mn-lt"/>
              </a:rPr>
              <a:t> R10A21126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816F7FD-B38C-446B-B55F-4B9775F6F8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400" dirty="0">
                <a:ea typeface="+mn-lt"/>
                <a:cs typeface="+mn-lt"/>
              </a:rPr>
              <a:t>111 </a:t>
            </a:r>
            <a:r>
              <a:rPr lang="zh-TW" altLang="en-US" sz="2400" dirty="0">
                <a:ea typeface="+mn-lt"/>
                <a:cs typeface="+mn-lt"/>
              </a:rPr>
              <a:t>學年度第 </a:t>
            </a:r>
            <a:r>
              <a:rPr lang="en-US" altLang="zh-TW" sz="2400" dirty="0">
                <a:ea typeface="+mn-lt"/>
                <a:cs typeface="+mn-lt"/>
              </a:rPr>
              <a:t>2 </a:t>
            </a:r>
            <a:r>
              <a:rPr lang="zh-TW" altLang="en-US" sz="2400" dirty="0">
                <a:ea typeface="+mn-lt"/>
                <a:cs typeface="+mn-lt"/>
              </a:rPr>
              <a:t>學期「稅法專題研究」課堂報告</a:t>
            </a:r>
            <a:endParaRPr lang="en-US" altLang="zh-TW" sz="2400" dirty="0">
              <a:ea typeface="+mn-lt"/>
              <a:cs typeface="+mn-lt"/>
            </a:endParaRPr>
          </a:p>
          <a:p>
            <a:r>
              <a:rPr lang="en-US" altLang="zh-TW" sz="2400" dirty="0">
                <a:ea typeface="+mn-lt"/>
                <a:cs typeface="+mn-lt"/>
              </a:rPr>
              <a:t>2023.04.18</a:t>
            </a:r>
            <a:endParaRPr lang="zh-TW" altLang="en-US" sz="2400" dirty="0"/>
          </a:p>
          <a:p>
            <a:endParaRPr lang="en-US" altLang="zh-TW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5699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2451676-86F4-4708-AF2A-1F604DAB3CB0}"/>
              </a:ext>
            </a:extLst>
          </p:cNvPr>
          <p:cNvCxnSpPr>
            <a:cxnSpLocks/>
          </p:cNvCxnSpPr>
          <p:nvPr/>
        </p:nvCxnSpPr>
        <p:spPr>
          <a:xfrm>
            <a:off x="1207149" y="3284621"/>
            <a:ext cx="9624060" cy="0"/>
          </a:xfrm>
          <a:prstGeom prst="line">
            <a:avLst/>
          </a:prstGeom>
          <a:ln w="635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1C4E3BD7-1929-3F4D-1CF8-2E21739F9411}"/>
              </a:ext>
            </a:extLst>
          </p:cNvPr>
          <p:cNvCxnSpPr>
            <a:cxnSpLocks/>
          </p:cNvCxnSpPr>
          <p:nvPr/>
        </p:nvCxnSpPr>
        <p:spPr>
          <a:xfrm flipV="1">
            <a:off x="5629322" y="2255002"/>
            <a:ext cx="0" cy="1939512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8">
            <a:extLst>
              <a:ext uri="{FF2B5EF4-FFF2-40B4-BE49-F238E27FC236}">
                <a16:creationId xmlns:a16="http://schemas.microsoft.com/office/drawing/2014/main" id="{CA59A5A5-5ADA-41CC-9C43-49996B5DC837}"/>
              </a:ext>
            </a:extLst>
          </p:cNvPr>
          <p:cNvSpPr txBox="1"/>
          <p:nvPr/>
        </p:nvSpPr>
        <p:spPr>
          <a:xfrm>
            <a:off x="4386172" y="4314241"/>
            <a:ext cx="2486299" cy="738633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Arial"/>
              </a:rPr>
              <a:t>107.09.26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cs typeface="Arial"/>
              </a:rPr>
              <a:t>查核</a:t>
            </a:r>
            <a:endParaRPr lang="zh-TW" altLang="zh-TW" dirty="0">
              <a:solidFill>
                <a:schemeClr val="bg1"/>
              </a:solidFill>
              <a:cs typeface="Arial"/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A413246E-98B1-43ED-BBB5-14F4C1F6E2E1}"/>
              </a:ext>
            </a:extLst>
          </p:cNvPr>
          <p:cNvCxnSpPr>
            <a:cxnSpLocks/>
          </p:cNvCxnSpPr>
          <p:nvPr/>
        </p:nvCxnSpPr>
        <p:spPr>
          <a:xfrm flipV="1">
            <a:off x="7490206" y="2255002"/>
            <a:ext cx="0" cy="1939512"/>
          </a:xfrm>
          <a:prstGeom prst="line">
            <a:avLst/>
          </a:prstGeom>
          <a:ln w="635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8">
            <a:extLst>
              <a:ext uri="{FF2B5EF4-FFF2-40B4-BE49-F238E27FC236}">
                <a16:creationId xmlns:a16="http://schemas.microsoft.com/office/drawing/2014/main" id="{EB6A83AA-96E3-4C28-A403-1E1FFA3C4BEC}"/>
              </a:ext>
            </a:extLst>
          </p:cNvPr>
          <p:cNvSpPr txBox="1"/>
          <p:nvPr/>
        </p:nvSpPr>
        <p:spPr>
          <a:xfrm>
            <a:off x="6247056" y="4314241"/>
            <a:ext cx="2486299" cy="101563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Arial"/>
              </a:rPr>
              <a:t>108.09.03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cs typeface="Arial"/>
              </a:rPr>
              <a:t>前處分</a:t>
            </a:r>
            <a:endParaRPr lang="en-US" altLang="zh-CN" dirty="0">
              <a:solidFill>
                <a:schemeClr val="bg1"/>
              </a:solidFill>
              <a:cs typeface="Arial"/>
            </a:endParaRPr>
          </a:p>
          <a:p>
            <a:pPr algn="ctr"/>
            <a:r>
              <a:rPr lang="fr-FR" altLang="zh-TW" b="0" i="0" dirty="0">
                <a:effectLst/>
                <a:latin typeface="Times New Roman" panose="02020603050405020304" pitchFamily="18" charset="0"/>
              </a:rPr>
              <a:t>102Q3-107Q2</a:t>
            </a:r>
            <a:endParaRPr lang="zh-TW" altLang="zh-TW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34" name="文字方塊 8">
            <a:extLst>
              <a:ext uri="{FF2B5EF4-FFF2-40B4-BE49-F238E27FC236}">
                <a16:creationId xmlns:a16="http://schemas.microsoft.com/office/drawing/2014/main" id="{ABC0D9FE-3D3E-4C44-8ABE-218F771EB556}"/>
              </a:ext>
            </a:extLst>
          </p:cNvPr>
          <p:cNvSpPr txBox="1"/>
          <p:nvPr/>
        </p:nvSpPr>
        <p:spPr>
          <a:xfrm>
            <a:off x="7795119" y="5523903"/>
            <a:ext cx="2486299" cy="738633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dirty="0">
                <a:solidFill>
                  <a:srgbClr val="002060"/>
                </a:solidFill>
                <a:cs typeface="Arial"/>
              </a:rPr>
              <a:t>109.03.02</a:t>
            </a:r>
          </a:p>
          <a:p>
            <a:pPr algn="ctr"/>
            <a:r>
              <a:rPr lang="zh-CN" altLang="en-US" dirty="0">
                <a:solidFill>
                  <a:srgbClr val="002060"/>
                </a:solidFill>
                <a:cs typeface="Arial"/>
              </a:rPr>
              <a:t>訴願決定撤銷前處分</a:t>
            </a:r>
            <a:endParaRPr lang="zh-TW" altLang="zh-TW" dirty="0">
              <a:solidFill>
                <a:srgbClr val="002060"/>
              </a:solidFill>
              <a:cs typeface="Arial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A9E9973F-AD90-4522-91C4-2DA678B85167}"/>
              </a:ext>
            </a:extLst>
          </p:cNvPr>
          <p:cNvCxnSpPr>
            <a:cxnSpLocks/>
          </p:cNvCxnSpPr>
          <p:nvPr/>
        </p:nvCxnSpPr>
        <p:spPr>
          <a:xfrm flipV="1">
            <a:off x="10373774" y="2201764"/>
            <a:ext cx="0" cy="1939512"/>
          </a:xfrm>
          <a:prstGeom prst="line">
            <a:avLst/>
          </a:prstGeom>
          <a:ln w="635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DB77A82-B1A9-46B5-9B4B-41A4F76A1B4E}"/>
              </a:ext>
            </a:extLst>
          </p:cNvPr>
          <p:cNvSpPr txBox="1"/>
          <p:nvPr/>
        </p:nvSpPr>
        <p:spPr>
          <a:xfrm>
            <a:off x="839198" y="5552369"/>
            <a:ext cx="3661047" cy="5829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zh-CN" altLang="en-US" sz="2400" kern="0" dirty="0">
                <a:solidFill>
                  <a:srgbClr val="002060"/>
                </a:solidFill>
              </a:rPr>
              <a:t>臺中市政府</a:t>
            </a:r>
            <a:endParaRPr lang="zh-TW" dirty="0">
              <a:solidFill>
                <a:srgbClr val="002060"/>
              </a:solidFill>
            </a:endParaRPr>
          </a:p>
        </p:txBody>
      </p:sp>
      <p:sp>
        <p:nvSpPr>
          <p:cNvPr id="42" name="文字方塊 8">
            <a:extLst>
              <a:ext uri="{FF2B5EF4-FFF2-40B4-BE49-F238E27FC236}">
                <a16:creationId xmlns:a16="http://schemas.microsoft.com/office/drawing/2014/main" id="{40937473-4464-4E15-8EF1-49B971064A8D}"/>
              </a:ext>
            </a:extLst>
          </p:cNvPr>
          <p:cNvSpPr txBox="1"/>
          <p:nvPr/>
        </p:nvSpPr>
        <p:spPr>
          <a:xfrm>
            <a:off x="1483832" y="6056142"/>
            <a:ext cx="2486299" cy="461635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dirty="0">
                <a:solidFill>
                  <a:srgbClr val="002060"/>
                </a:solidFill>
                <a:cs typeface="Arial"/>
              </a:rPr>
              <a:t>訴願管轄機關</a:t>
            </a:r>
            <a:endParaRPr lang="zh-TW" altLang="zh-TW" dirty="0">
              <a:solidFill>
                <a:srgbClr val="002060"/>
              </a:solidFill>
              <a:cs typeface="Arial"/>
            </a:endParaRPr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4F31927B-6E2C-4519-904B-2BEAF5E26516}"/>
              </a:ext>
            </a:extLst>
          </p:cNvPr>
          <p:cNvCxnSpPr>
            <a:cxnSpLocks/>
          </p:cNvCxnSpPr>
          <p:nvPr/>
        </p:nvCxnSpPr>
        <p:spPr>
          <a:xfrm>
            <a:off x="273444" y="5329873"/>
            <a:ext cx="11645113" cy="0"/>
          </a:xfrm>
          <a:prstGeom prst="line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5C24C424-B27B-4BC5-BD70-4129AF54210F}"/>
              </a:ext>
            </a:extLst>
          </p:cNvPr>
          <p:cNvCxnSpPr>
            <a:cxnSpLocks/>
          </p:cNvCxnSpPr>
          <p:nvPr/>
        </p:nvCxnSpPr>
        <p:spPr>
          <a:xfrm flipV="1">
            <a:off x="8954048" y="2267036"/>
            <a:ext cx="0" cy="3183272"/>
          </a:xfrm>
          <a:prstGeom prst="line">
            <a:avLst/>
          </a:prstGeom>
          <a:ln w="6350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043C191-F71E-4542-A6B8-7723FD5CE2ED}"/>
              </a:ext>
            </a:extLst>
          </p:cNvPr>
          <p:cNvSpPr txBox="1"/>
          <p:nvPr/>
        </p:nvSpPr>
        <p:spPr>
          <a:xfrm>
            <a:off x="6293838" y="484253"/>
            <a:ext cx="5029336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被告機關：</a:t>
            </a:r>
            <a:b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zh-TW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處分核算作成</a:t>
            </a:r>
            <a:r>
              <a:rPr lang="zh-CN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才產生公法上請求權。</a:t>
            </a:r>
            <a:r>
              <a:rPr lang="zh-TW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原處分核算作成前尚未發生</a:t>
            </a:r>
            <a:r>
              <a:rPr lang="zh-CN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（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債權債務關係</a:t>
            </a:r>
            <a:r>
              <a:rPr lang="zh-CN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）</a:t>
            </a:r>
            <a:r>
              <a:rPr lang="zh-TW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，公法上消滅時效無從起算，故原處分並無罹於時效問題</a:t>
            </a:r>
            <a:r>
              <a:rPr lang="zh-CN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。</a:t>
            </a:r>
            <a:endParaRPr lang="zh-TW" alt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1E6F4EF-9E54-4405-97F7-1D94128BD379}"/>
              </a:ext>
            </a:extLst>
          </p:cNvPr>
          <p:cNvSpPr txBox="1"/>
          <p:nvPr/>
        </p:nvSpPr>
        <p:spPr>
          <a:xfrm>
            <a:off x="839198" y="4206546"/>
            <a:ext cx="3661047" cy="5829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zh-CN" altLang="en-US" sz="2400" kern="0" dirty="0">
                <a:solidFill>
                  <a:schemeClr val="bg1"/>
                </a:solidFill>
              </a:rPr>
              <a:t>臺中市政府環保局</a:t>
            </a:r>
            <a:endParaRPr lang="zh-TW" dirty="0">
              <a:solidFill>
                <a:schemeClr val="bg1"/>
              </a:solidFill>
            </a:endParaRPr>
          </a:p>
        </p:txBody>
      </p:sp>
      <p:sp>
        <p:nvSpPr>
          <p:cNvPr id="37" name="文字方塊 8">
            <a:extLst>
              <a:ext uri="{FF2B5EF4-FFF2-40B4-BE49-F238E27FC236}">
                <a16:creationId xmlns:a16="http://schemas.microsoft.com/office/drawing/2014/main" id="{1B5C7445-613C-4143-A0DF-04990DFD4E49}"/>
              </a:ext>
            </a:extLst>
          </p:cNvPr>
          <p:cNvSpPr txBox="1"/>
          <p:nvPr/>
        </p:nvSpPr>
        <p:spPr>
          <a:xfrm>
            <a:off x="1483832" y="4710319"/>
            <a:ext cx="2486299" cy="461635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Arial"/>
              </a:rPr>
              <a:t>空污費縣市主管機關</a:t>
            </a:r>
            <a:endParaRPr lang="zh-TW" altLang="zh-TW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47" name="文字方塊 8">
            <a:extLst>
              <a:ext uri="{FF2B5EF4-FFF2-40B4-BE49-F238E27FC236}">
                <a16:creationId xmlns:a16="http://schemas.microsoft.com/office/drawing/2014/main" id="{87602BB4-8438-44FD-A8DE-EFA81F283CA0}"/>
              </a:ext>
            </a:extLst>
          </p:cNvPr>
          <p:cNvSpPr txBox="1"/>
          <p:nvPr/>
        </p:nvSpPr>
        <p:spPr>
          <a:xfrm>
            <a:off x="9130624" y="4261003"/>
            <a:ext cx="2486299" cy="101563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Arial"/>
              </a:rPr>
              <a:t>109.06.22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cs typeface="Arial"/>
              </a:rPr>
              <a:t>原處分</a:t>
            </a:r>
            <a:endParaRPr lang="en-US" altLang="zh-CN" dirty="0">
              <a:solidFill>
                <a:schemeClr val="bg1"/>
              </a:solidFill>
              <a:cs typeface="Arial"/>
            </a:endParaRPr>
          </a:p>
          <a:p>
            <a:pPr algn="ctr"/>
            <a:r>
              <a:rPr lang="fr-FR" altLang="zh-TW" b="0" i="0" dirty="0">
                <a:effectLst/>
                <a:latin typeface="Times New Roman" panose="02020603050405020304" pitchFamily="18" charset="0"/>
              </a:rPr>
              <a:t>102Q3-107Q2</a:t>
            </a:r>
            <a:endParaRPr lang="zh-TW" altLang="zh-TW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6873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2451676-86F4-4708-AF2A-1F604DAB3CB0}"/>
              </a:ext>
            </a:extLst>
          </p:cNvPr>
          <p:cNvCxnSpPr>
            <a:cxnSpLocks/>
          </p:cNvCxnSpPr>
          <p:nvPr/>
        </p:nvCxnSpPr>
        <p:spPr>
          <a:xfrm>
            <a:off x="625642" y="3284621"/>
            <a:ext cx="10205567" cy="0"/>
          </a:xfrm>
          <a:prstGeom prst="line">
            <a:avLst/>
          </a:prstGeom>
          <a:ln w="635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1C4E3BD7-1929-3F4D-1CF8-2E21739F9411}"/>
              </a:ext>
            </a:extLst>
          </p:cNvPr>
          <p:cNvCxnSpPr>
            <a:cxnSpLocks/>
          </p:cNvCxnSpPr>
          <p:nvPr/>
        </p:nvCxnSpPr>
        <p:spPr>
          <a:xfrm flipV="1">
            <a:off x="5629322" y="1829402"/>
            <a:ext cx="0" cy="2365112"/>
          </a:xfrm>
          <a:prstGeom prst="line">
            <a:avLst/>
          </a:prstGeom>
          <a:ln w="635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8">
            <a:extLst>
              <a:ext uri="{FF2B5EF4-FFF2-40B4-BE49-F238E27FC236}">
                <a16:creationId xmlns:a16="http://schemas.microsoft.com/office/drawing/2014/main" id="{CA59A5A5-5ADA-41CC-9C43-49996B5DC837}"/>
              </a:ext>
            </a:extLst>
          </p:cNvPr>
          <p:cNvSpPr txBox="1"/>
          <p:nvPr/>
        </p:nvSpPr>
        <p:spPr>
          <a:xfrm>
            <a:off x="4386172" y="4314241"/>
            <a:ext cx="2486299" cy="738633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Arial"/>
              </a:rPr>
              <a:t>107.09.26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cs typeface="Arial"/>
              </a:rPr>
              <a:t>查核</a:t>
            </a:r>
            <a:endParaRPr lang="zh-TW" altLang="zh-TW" dirty="0">
              <a:solidFill>
                <a:schemeClr val="bg1"/>
              </a:solidFill>
              <a:cs typeface="Arial"/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A413246E-98B1-43ED-BBB5-14F4C1F6E2E1}"/>
              </a:ext>
            </a:extLst>
          </p:cNvPr>
          <p:cNvCxnSpPr>
            <a:cxnSpLocks/>
          </p:cNvCxnSpPr>
          <p:nvPr/>
        </p:nvCxnSpPr>
        <p:spPr>
          <a:xfrm flipV="1">
            <a:off x="7490206" y="2952852"/>
            <a:ext cx="0" cy="1241662"/>
          </a:xfrm>
          <a:prstGeom prst="line">
            <a:avLst/>
          </a:prstGeom>
          <a:ln w="635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8">
            <a:extLst>
              <a:ext uri="{FF2B5EF4-FFF2-40B4-BE49-F238E27FC236}">
                <a16:creationId xmlns:a16="http://schemas.microsoft.com/office/drawing/2014/main" id="{EB6A83AA-96E3-4C28-A403-1E1FFA3C4BEC}"/>
              </a:ext>
            </a:extLst>
          </p:cNvPr>
          <p:cNvSpPr txBox="1"/>
          <p:nvPr/>
        </p:nvSpPr>
        <p:spPr>
          <a:xfrm>
            <a:off x="6247056" y="4314241"/>
            <a:ext cx="2486299" cy="101563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Arial"/>
              </a:rPr>
              <a:t>108.09.03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cs typeface="Arial"/>
              </a:rPr>
              <a:t>前處分</a:t>
            </a:r>
            <a:endParaRPr lang="en-US" altLang="zh-CN" dirty="0">
              <a:solidFill>
                <a:schemeClr val="bg1"/>
              </a:solidFill>
              <a:cs typeface="Arial"/>
            </a:endParaRPr>
          </a:p>
          <a:p>
            <a:pPr algn="ctr"/>
            <a:r>
              <a:rPr lang="fr-FR" altLang="zh-TW" b="0" i="0" dirty="0">
                <a:effectLst/>
                <a:latin typeface="Times New Roman" panose="02020603050405020304" pitchFamily="18" charset="0"/>
              </a:rPr>
              <a:t>102Q3-107Q2</a:t>
            </a:r>
            <a:endParaRPr lang="zh-TW" altLang="zh-TW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34" name="文字方塊 8">
            <a:extLst>
              <a:ext uri="{FF2B5EF4-FFF2-40B4-BE49-F238E27FC236}">
                <a16:creationId xmlns:a16="http://schemas.microsoft.com/office/drawing/2014/main" id="{ABC0D9FE-3D3E-4C44-8ABE-218F771EB556}"/>
              </a:ext>
            </a:extLst>
          </p:cNvPr>
          <p:cNvSpPr txBox="1"/>
          <p:nvPr/>
        </p:nvSpPr>
        <p:spPr>
          <a:xfrm>
            <a:off x="7795119" y="5523903"/>
            <a:ext cx="2486299" cy="738633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dirty="0">
                <a:solidFill>
                  <a:srgbClr val="002060"/>
                </a:solidFill>
                <a:cs typeface="Arial"/>
              </a:rPr>
              <a:t>109.03.02</a:t>
            </a:r>
          </a:p>
          <a:p>
            <a:pPr algn="ctr"/>
            <a:r>
              <a:rPr lang="zh-CN" altLang="en-US" dirty="0">
                <a:solidFill>
                  <a:srgbClr val="002060"/>
                </a:solidFill>
                <a:cs typeface="Arial"/>
              </a:rPr>
              <a:t>訴願決定撤銷前處分</a:t>
            </a:r>
            <a:endParaRPr lang="zh-TW" altLang="zh-TW" dirty="0">
              <a:solidFill>
                <a:srgbClr val="002060"/>
              </a:solidFill>
              <a:cs typeface="Arial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A9E9973F-AD90-4522-91C4-2DA678B85167}"/>
              </a:ext>
            </a:extLst>
          </p:cNvPr>
          <p:cNvCxnSpPr>
            <a:cxnSpLocks/>
          </p:cNvCxnSpPr>
          <p:nvPr/>
        </p:nvCxnSpPr>
        <p:spPr>
          <a:xfrm flipV="1">
            <a:off x="10373774" y="1854796"/>
            <a:ext cx="0" cy="2286480"/>
          </a:xfrm>
          <a:prstGeom prst="line">
            <a:avLst/>
          </a:prstGeom>
          <a:ln w="635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47EA5BF3-940F-4FBC-ACA0-4A9CBFF4D935}"/>
              </a:ext>
            </a:extLst>
          </p:cNvPr>
          <p:cNvCxnSpPr>
            <a:cxnSpLocks/>
          </p:cNvCxnSpPr>
          <p:nvPr/>
        </p:nvCxnSpPr>
        <p:spPr>
          <a:xfrm>
            <a:off x="1818225" y="2377991"/>
            <a:ext cx="5163161" cy="0"/>
          </a:xfrm>
          <a:prstGeom prst="straightConnector1">
            <a:avLst/>
          </a:prstGeom>
          <a:ln w="635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A1673F7C-62E0-488F-8852-92D1EFD80215}"/>
              </a:ext>
            </a:extLst>
          </p:cNvPr>
          <p:cNvCxnSpPr>
            <a:cxnSpLocks/>
          </p:cNvCxnSpPr>
          <p:nvPr/>
        </p:nvCxnSpPr>
        <p:spPr>
          <a:xfrm>
            <a:off x="5665417" y="3737563"/>
            <a:ext cx="3263358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26F97955-CDF9-44F3-B1E5-58D6E46F8535}"/>
              </a:ext>
            </a:extLst>
          </p:cNvPr>
          <p:cNvSpPr txBox="1"/>
          <p:nvPr/>
        </p:nvSpPr>
        <p:spPr>
          <a:xfrm>
            <a:off x="5033852" y="630865"/>
            <a:ext cx="1552641" cy="582930"/>
          </a:xfrm>
          <a:prstGeom prst="wedgeRectCallout">
            <a:avLst>
              <a:gd name="adj1" fmla="val -8434"/>
              <a:gd name="adj2" fmla="val 151251"/>
            </a:avLst>
          </a:prstGeom>
          <a:solidFill>
            <a:srgbClr val="CCFFFF"/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zh-CN" altLang="en-US" sz="2400" kern="0" dirty="0">
                <a:solidFill>
                  <a:srgbClr val="002060"/>
                </a:solidFill>
              </a:rPr>
              <a:t>時效中斷</a:t>
            </a:r>
            <a:endParaRPr lang="zh-TW" dirty="0">
              <a:solidFill>
                <a:srgbClr val="002060"/>
              </a:solidFill>
            </a:endParaRPr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4F31927B-6E2C-4519-904B-2BEAF5E26516}"/>
              </a:ext>
            </a:extLst>
          </p:cNvPr>
          <p:cNvCxnSpPr>
            <a:cxnSpLocks/>
          </p:cNvCxnSpPr>
          <p:nvPr/>
        </p:nvCxnSpPr>
        <p:spPr>
          <a:xfrm>
            <a:off x="273444" y="5329873"/>
            <a:ext cx="11645113" cy="0"/>
          </a:xfrm>
          <a:prstGeom prst="line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5C24C424-B27B-4BC5-BD70-4129AF54210F}"/>
              </a:ext>
            </a:extLst>
          </p:cNvPr>
          <p:cNvCxnSpPr>
            <a:cxnSpLocks/>
          </p:cNvCxnSpPr>
          <p:nvPr/>
        </p:nvCxnSpPr>
        <p:spPr>
          <a:xfrm flipV="1">
            <a:off x="8954048" y="1854796"/>
            <a:ext cx="0" cy="3595512"/>
          </a:xfrm>
          <a:prstGeom prst="line">
            <a:avLst/>
          </a:prstGeom>
          <a:ln w="6350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DF8950D-9DC6-41EB-ACA8-27F08D1B73AB}"/>
              </a:ext>
            </a:extLst>
          </p:cNvPr>
          <p:cNvSpPr txBox="1"/>
          <p:nvPr/>
        </p:nvSpPr>
        <p:spPr>
          <a:xfrm>
            <a:off x="17793" y="3974168"/>
            <a:ext cx="5099511" cy="2602111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臺中高行：</a:t>
            </a:r>
            <a:b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zh-TW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每年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zh-TW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zh-TW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zh-TW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月及次年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TW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月底前申報及繳納空氣污染防制費之時點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開始計算時效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被告於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107</a:t>
            </a:r>
            <a:r>
              <a:rPr lang="zh-TW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年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zh-TW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月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zh-TW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日對原告稽查時起即屬已行使補繳空氣污染防制費請求權。</a:t>
            </a:r>
            <a:endParaRPr lang="en-US" altLang="zh-TW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考量時效中斷與重行起算，被告命</a:t>
            </a:r>
            <a:r>
              <a:rPr lang="zh-TW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補繳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102</a:t>
            </a:r>
            <a:r>
              <a:rPr lang="zh-TW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年第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zh-TW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季至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107</a:t>
            </a:r>
            <a:r>
              <a:rPr lang="zh-TW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年第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zh-TW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季之空氣污染防制費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之部分合法。</a:t>
            </a:r>
            <a:endParaRPr lang="zh-TW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E4EC9B1-5CA6-4F24-9DF8-E81BC9EE44B4}"/>
              </a:ext>
            </a:extLst>
          </p:cNvPr>
          <p:cNvSpPr txBox="1"/>
          <p:nvPr/>
        </p:nvSpPr>
        <p:spPr>
          <a:xfrm>
            <a:off x="7920257" y="377685"/>
            <a:ext cx="1878696" cy="1032697"/>
          </a:xfrm>
          <a:prstGeom prst="wedgeRectCallout">
            <a:avLst>
              <a:gd name="adj1" fmla="val 8794"/>
              <a:gd name="adj2" fmla="val 89342"/>
            </a:avLst>
          </a:prstGeom>
          <a:solidFill>
            <a:srgbClr val="CCFFFF"/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zh-CN" altLang="en-US" sz="2400" kern="0" dirty="0">
                <a:solidFill>
                  <a:srgbClr val="002060"/>
                </a:solidFill>
              </a:rPr>
              <a:t>視爲不中斷</a:t>
            </a:r>
            <a:endParaRPr lang="zh-TW" altLang="zh-TW" sz="2400" dirty="0">
              <a:solidFill>
                <a:srgbClr val="002060"/>
              </a:solidFill>
            </a:endParaRPr>
          </a:p>
          <a:p>
            <a:pPr algn="ctr"/>
            <a:r>
              <a:rPr lang="zh-CN" altLang="en-US" sz="2400" kern="0" dirty="0">
                <a:solidFill>
                  <a:srgbClr val="002060"/>
                </a:solidFill>
              </a:rPr>
              <a:t>重行起算</a:t>
            </a:r>
            <a:endParaRPr lang="zh-TW" dirty="0">
              <a:solidFill>
                <a:srgbClr val="002060"/>
              </a:solidFill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F04BE29F-B84B-4B43-AB7D-53FAF850C67C}"/>
              </a:ext>
            </a:extLst>
          </p:cNvPr>
          <p:cNvCxnSpPr>
            <a:cxnSpLocks/>
          </p:cNvCxnSpPr>
          <p:nvPr/>
        </p:nvCxnSpPr>
        <p:spPr>
          <a:xfrm>
            <a:off x="5665417" y="2590550"/>
            <a:ext cx="1327370" cy="0"/>
          </a:xfrm>
          <a:prstGeom prst="straightConnector1">
            <a:avLst/>
          </a:prstGeom>
          <a:ln w="63500">
            <a:solidFill>
              <a:schemeClr val="bg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511E4DE8-F971-4103-B07C-878E65825181}"/>
              </a:ext>
            </a:extLst>
          </p:cNvPr>
          <p:cNvSpPr txBox="1"/>
          <p:nvPr/>
        </p:nvSpPr>
        <p:spPr>
          <a:xfrm>
            <a:off x="5693492" y="2742085"/>
            <a:ext cx="1335502" cy="4616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defPPr>
              <a:defRPr lang="zh-HK"/>
            </a:defPPr>
            <a:lvl1pPr algn="ctr">
              <a:defRPr b="1" kern="0">
                <a:solidFill>
                  <a:schemeClr val="bg1"/>
                </a:solidFill>
              </a:defRPr>
            </a:lvl1pPr>
          </a:lstStyle>
          <a:p>
            <a:r>
              <a:rPr lang="en-US" altLang="zh-TW" dirty="0"/>
              <a:t>3</a:t>
            </a:r>
            <a:r>
              <a:rPr lang="zh-TW" altLang="en-US" dirty="0"/>
              <a:t>月又</a:t>
            </a:r>
            <a:r>
              <a:rPr lang="en-US" altLang="zh-TW" dirty="0"/>
              <a:t>21</a:t>
            </a:r>
            <a:r>
              <a:rPr lang="zh-TW" altLang="en-US" dirty="0"/>
              <a:t>天</a:t>
            </a:r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C55FD12A-8571-483A-AE70-0BC29136B285}"/>
              </a:ext>
            </a:extLst>
          </p:cNvPr>
          <p:cNvCxnSpPr>
            <a:cxnSpLocks/>
          </p:cNvCxnSpPr>
          <p:nvPr/>
        </p:nvCxnSpPr>
        <p:spPr>
          <a:xfrm flipV="1">
            <a:off x="7028994" y="2053217"/>
            <a:ext cx="0" cy="1202660"/>
          </a:xfrm>
          <a:prstGeom prst="line">
            <a:avLst/>
          </a:prstGeom>
          <a:ln w="635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CF1551D-24FE-4437-9F15-14939AFD34CF}"/>
              </a:ext>
            </a:extLst>
          </p:cNvPr>
          <p:cNvSpPr txBox="1"/>
          <p:nvPr/>
        </p:nvSpPr>
        <p:spPr>
          <a:xfrm>
            <a:off x="6396344" y="1606180"/>
            <a:ext cx="1434308" cy="461635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HK"/>
            </a:defPPr>
            <a:lvl1pPr algn="ctr">
              <a:defRPr>
                <a:solidFill>
                  <a:schemeClr val="bg1"/>
                </a:solidFill>
                <a:cs typeface="Arial"/>
              </a:defRPr>
            </a:lvl1pPr>
          </a:lstStyle>
          <a:p>
            <a:r>
              <a:rPr lang="en-US" altLang="zh-CN" dirty="0"/>
              <a:t>108.01.15</a:t>
            </a:r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4EF917A2-6DF0-4F0E-95CA-0B0FBCC8F931}"/>
              </a:ext>
            </a:extLst>
          </p:cNvPr>
          <p:cNvCxnSpPr>
            <a:cxnSpLocks/>
          </p:cNvCxnSpPr>
          <p:nvPr/>
        </p:nvCxnSpPr>
        <p:spPr>
          <a:xfrm flipV="1">
            <a:off x="1818225" y="2085614"/>
            <a:ext cx="0" cy="1199008"/>
          </a:xfrm>
          <a:prstGeom prst="line">
            <a:avLst/>
          </a:prstGeom>
          <a:ln w="635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99926A83-72CA-4CBF-AC15-C894429AE5E3}"/>
              </a:ext>
            </a:extLst>
          </p:cNvPr>
          <p:cNvSpPr txBox="1"/>
          <p:nvPr/>
        </p:nvSpPr>
        <p:spPr>
          <a:xfrm>
            <a:off x="932016" y="1623979"/>
            <a:ext cx="1434308" cy="461635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HK"/>
            </a:defPPr>
            <a:lvl1pPr algn="ctr">
              <a:defRPr>
                <a:solidFill>
                  <a:schemeClr val="bg1"/>
                </a:solidFill>
                <a:cs typeface="Arial"/>
              </a:defRPr>
            </a:lvl1pPr>
          </a:lstStyle>
          <a:p>
            <a:r>
              <a:rPr lang="en-US" altLang="zh-CN" dirty="0"/>
              <a:t>103.01.15</a:t>
            </a:r>
          </a:p>
        </p:txBody>
      </p: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AEB26F64-19E5-4F3A-9A31-C9150DD971F4}"/>
              </a:ext>
            </a:extLst>
          </p:cNvPr>
          <p:cNvCxnSpPr>
            <a:cxnSpLocks/>
          </p:cNvCxnSpPr>
          <p:nvPr/>
        </p:nvCxnSpPr>
        <p:spPr>
          <a:xfrm flipV="1">
            <a:off x="2332782" y="1345109"/>
            <a:ext cx="0" cy="1939512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9748C661-4C2F-48B3-A7BD-4E82F26660DC}"/>
              </a:ext>
            </a:extLst>
          </p:cNvPr>
          <p:cNvSpPr txBox="1"/>
          <p:nvPr/>
        </p:nvSpPr>
        <p:spPr>
          <a:xfrm>
            <a:off x="4159650" y="2146470"/>
            <a:ext cx="912166" cy="419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defPPr>
              <a:defRPr lang="zh-HK"/>
            </a:defPPr>
            <a:lvl1pPr algn="ctr">
              <a:defRPr b="1" kern="0">
                <a:solidFill>
                  <a:schemeClr val="bg1"/>
                </a:solidFill>
              </a:defRPr>
            </a:lvl1pPr>
          </a:lstStyle>
          <a:p>
            <a:r>
              <a:rPr lang="en-US" altLang="zh-TW" dirty="0">
                <a:solidFill>
                  <a:schemeClr val="accent2"/>
                </a:solidFill>
              </a:rPr>
              <a:t>5</a:t>
            </a:r>
            <a:r>
              <a:rPr lang="zh-CN" altLang="en-US" dirty="0">
                <a:solidFill>
                  <a:schemeClr val="accent2"/>
                </a:solidFill>
              </a:rPr>
              <a:t>年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D5723B26-D1EF-4B0D-857B-1437238BF8AA}"/>
              </a:ext>
            </a:extLst>
          </p:cNvPr>
          <p:cNvSpPr txBox="1"/>
          <p:nvPr/>
        </p:nvSpPr>
        <p:spPr>
          <a:xfrm>
            <a:off x="1497352" y="533698"/>
            <a:ext cx="2540357" cy="738633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HK"/>
            </a:defPPr>
            <a:lvl1pPr algn="ctr">
              <a:defRPr>
                <a:solidFill>
                  <a:schemeClr val="bg1"/>
                </a:solidFill>
                <a:cs typeface="Arial"/>
              </a:defRPr>
            </a:lvl1pPr>
          </a:lstStyle>
          <a:p>
            <a:r>
              <a:rPr lang="en-US" altLang="zh-CN" dirty="0"/>
              <a:t>103.01.31</a:t>
            </a:r>
          </a:p>
          <a:p>
            <a:r>
              <a:rPr lang="en-US" altLang="zh-CN" dirty="0"/>
              <a:t>102Q4</a:t>
            </a:r>
            <a:r>
              <a:rPr lang="zh-CN" altLang="en-US" dirty="0"/>
              <a:t>之申報繳納期限</a:t>
            </a:r>
            <a:endParaRPr lang="en-US" altLang="zh-CN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DE7C1BA0-BF7C-4D1F-AB11-DA217C9F1951}"/>
              </a:ext>
            </a:extLst>
          </p:cNvPr>
          <p:cNvCxnSpPr>
            <a:cxnSpLocks/>
          </p:cNvCxnSpPr>
          <p:nvPr/>
        </p:nvCxnSpPr>
        <p:spPr>
          <a:xfrm>
            <a:off x="8974101" y="2590550"/>
            <a:ext cx="1327370" cy="0"/>
          </a:xfrm>
          <a:prstGeom prst="straightConnector1">
            <a:avLst/>
          </a:prstGeom>
          <a:ln w="63500">
            <a:solidFill>
              <a:schemeClr val="bg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E08C6C0-946F-4ADD-B6DE-0A6BCBBD784D}"/>
              </a:ext>
            </a:extLst>
          </p:cNvPr>
          <p:cNvSpPr txBox="1"/>
          <p:nvPr/>
        </p:nvSpPr>
        <p:spPr>
          <a:xfrm>
            <a:off x="9002176" y="2742085"/>
            <a:ext cx="1335502" cy="4616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defPPr>
              <a:defRPr lang="zh-HK"/>
            </a:defPPr>
            <a:lvl1pPr algn="ctr">
              <a:defRPr b="1" kern="0">
                <a:solidFill>
                  <a:schemeClr val="bg1"/>
                </a:solidFill>
              </a:defRPr>
            </a:lvl1pPr>
          </a:lstStyle>
          <a:p>
            <a:r>
              <a:rPr lang="en-US" altLang="zh-TW" dirty="0"/>
              <a:t>3</a:t>
            </a:r>
            <a:r>
              <a:rPr lang="zh-TW" altLang="en-US" dirty="0"/>
              <a:t>月又</a:t>
            </a:r>
            <a:r>
              <a:rPr lang="en-US" altLang="zh-TW" dirty="0"/>
              <a:t>21</a:t>
            </a:r>
            <a:r>
              <a:rPr lang="zh-TW" altLang="en-US" dirty="0"/>
              <a:t>天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4A5AFA0-ADBC-4309-AC98-ACC98A1EA258}"/>
              </a:ext>
            </a:extLst>
          </p:cNvPr>
          <p:cNvSpPr txBox="1"/>
          <p:nvPr/>
        </p:nvSpPr>
        <p:spPr>
          <a:xfrm>
            <a:off x="138221" y="551457"/>
            <a:ext cx="1303605" cy="738633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HK"/>
            </a:defPPr>
            <a:lvl1pPr algn="ctr">
              <a:defRPr>
                <a:solidFill>
                  <a:schemeClr val="bg1"/>
                </a:solidFill>
                <a:cs typeface="Arial"/>
              </a:defRPr>
            </a:lvl1pPr>
          </a:lstStyle>
          <a:p>
            <a:r>
              <a:rPr lang="en-US" altLang="zh-CN" dirty="0"/>
              <a:t>102.10.31</a:t>
            </a:r>
          </a:p>
          <a:p>
            <a:r>
              <a:rPr lang="en-US" altLang="zh-CN" dirty="0"/>
              <a:t>102Q3</a:t>
            </a: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C0AD8985-BD96-42FC-8A89-F999F24C458D}"/>
              </a:ext>
            </a:extLst>
          </p:cNvPr>
          <p:cNvCxnSpPr>
            <a:cxnSpLocks/>
          </p:cNvCxnSpPr>
          <p:nvPr/>
        </p:nvCxnSpPr>
        <p:spPr>
          <a:xfrm flipV="1">
            <a:off x="838152" y="1364349"/>
            <a:ext cx="0" cy="1939512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8">
            <a:extLst>
              <a:ext uri="{FF2B5EF4-FFF2-40B4-BE49-F238E27FC236}">
                <a16:creationId xmlns:a16="http://schemas.microsoft.com/office/drawing/2014/main" id="{81B52175-7AFF-4AB8-ACB5-0859D9869467}"/>
              </a:ext>
            </a:extLst>
          </p:cNvPr>
          <p:cNvSpPr txBox="1"/>
          <p:nvPr/>
        </p:nvSpPr>
        <p:spPr>
          <a:xfrm>
            <a:off x="9130624" y="4261003"/>
            <a:ext cx="2486299" cy="101563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Arial"/>
              </a:rPr>
              <a:t>109.06.22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cs typeface="Arial"/>
              </a:rPr>
              <a:t>原處分</a:t>
            </a:r>
            <a:endParaRPr lang="en-US" altLang="zh-CN" dirty="0">
              <a:solidFill>
                <a:schemeClr val="bg1"/>
              </a:solidFill>
              <a:cs typeface="Arial"/>
            </a:endParaRPr>
          </a:p>
          <a:p>
            <a:pPr algn="ctr"/>
            <a:r>
              <a:rPr lang="fr-FR" altLang="zh-TW" b="0" i="0" dirty="0">
                <a:effectLst/>
                <a:latin typeface="Times New Roman" panose="02020603050405020304" pitchFamily="18" charset="0"/>
              </a:rPr>
              <a:t>102Q3-107Q2</a:t>
            </a:r>
            <a:endParaRPr lang="zh-TW" altLang="zh-TW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0132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41"/>
          <p:cNvSpPr txBox="1">
            <a:spLocks noGrp="1"/>
          </p:cNvSpPr>
          <p:nvPr>
            <p:ph type="title"/>
          </p:nvPr>
        </p:nvSpPr>
        <p:spPr>
          <a:xfrm>
            <a:off x="4238867" y="2362167"/>
            <a:ext cx="5625200" cy="179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CN" altLang="en-US" dirty="0"/>
              <a:t>立法沿革</a:t>
            </a:r>
            <a:endParaRPr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AF2DF2B-E7D9-4FB6-855E-8E45A319E1FF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/>
              <a:t>04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7625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2451676-86F4-4708-AF2A-1F604DAB3CB0}"/>
              </a:ext>
            </a:extLst>
          </p:cNvPr>
          <p:cNvCxnSpPr>
            <a:cxnSpLocks/>
          </p:cNvCxnSpPr>
          <p:nvPr/>
        </p:nvCxnSpPr>
        <p:spPr>
          <a:xfrm>
            <a:off x="1207149" y="2577485"/>
            <a:ext cx="9624060" cy="0"/>
          </a:xfrm>
          <a:prstGeom prst="line">
            <a:avLst/>
          </a:prstGeom>
          <a:ln w="635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A413246E-98B1-43ED-BBB5-14F4C1F6E2E1}"/>
              </a:ext>
            </a:extLst>
          </p:cNvPr>
          <p:cNvCxnSpPr>
            <a:cxnSpLocks/>
          </p:cNvCxnSpPr>
          <p:nvPr/>
        </p:nvCxnSpPr>
        <p:spPr>
          <a:xfrm flipV="1">
            <a:off x="7280797" y="2608109"/>
            <a:ext cx="0" cy="555859"/>
          </a:xfrm>
          <a:prstGeom prst="line">
            <a:avLst/>
          </a:prstGeom>
          <a:ln w="635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DB77A82-B1A9-46B5-9B4B-41A4F76A1B4E}"/>
              </a:ext>
            </a:extLst>
          </p:cNvPr>
          <p:cNvSpPr txBox="1"/>
          <p:nvPr/>
        </p:nvSpPr>
        <p:spPr>
          <a:xfrm>
            <a:off x="273445" y="2265080"/>
            <a:ext cx="2408796" cy="529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zh-CN" altLang="en-US" sz="2400" kern="0" dirty="0">
                <a:solidFill>
                  <a:srgbClr val="002060"/>
                </a:solidFill>
              </a:rPr>
              <a:t>空氣污染防制法</a:t>
            </a:r>
            <a:endParaRPr lang="zh-TW" dirty="0">
              <a:solidFill>
                <a:srgbClr val="002060"/>
              </a:solidFill>
            </a:endParaRPr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4F31927B-6E2C-4519-904B-2BEAF5E26516}"/>
              </a:ext>
            </a:extLst>
          </p:cNvPr>
          <p:cNvCxnSpPr>
            <a:cxnSpLocks/>
          </p:cNvCxnSpPr>
          <p:nvPr/>
        </p:nvCxnSpPr>
        <p:spPr>
          <a:xfrm>
            <a:off x="273444" y="6232081"/>
            <a:ext cx="11645113" cy="0"/>
          </a:xfrm>
          <a:prstGeom prst="line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0B80378-190D-4BD3-9161-8819E629E920}"/>
              </a:ext>
            </a:extLst>
          </p:cNvPr>
          <p:cNvCxnSpPr>
            <a:cxnSpLocks/>
          </p:cNvCxnSpPr>
          <p:nvPr/>
        </p:nvCxnSpPr>
        <p:spPr>
          <a:xfrm>
            <a:off x="1207149" y="3890635"/>
            <a:ext cx="9624060" cy="0"/>
          </a:xfrm>
          <a:prstGeom prst="line">
            <a:avLst/>
          </a:prstGeom>
          <a:ln w="635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75A26477-EE44-4B19-8D41-C006FAA3E39C}"/>
              </a:ext>
            </a:extLst>
          </p:cNvPr>
          <p:cNvCxnSpPr>
            <a:cxnSpLocks/>
          </p:cNvCxnSpPr>
          <p:nvPr/>
        </p:nvCxnSpPr>
        <p:spPr>
          <a:xfrm flipV="1">
            <a:off x="9715246" y="3291840"/>
            <a:ext cx="0" cy="591173"/>
          </a:xfrm>
          <a:prstGeom prst="line">
            <a:avLst/>
          </a:prstGeom>
          <a:ln w="635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F01611B-BF7F-4D07-91B3-E74D40933938}"/>
              </a:ext>
            </a:extLst>
          </p:cNvPr>
          <p:cNvSpPr txBox="1"/>
          <p:nvPr/>
        </p:nvSpPr>
        <p:spPr>
          <a:xfrm>
            <a:off x="8998092" y="2795016"/>
            <a:ext cx="1434308" cy="461635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HK"/>
            </a:defPPr>
            <a:lvl1pPr algn="ctr">
              <a:defRPr>
                <a:solidFill>
                  <a:schemeClr val="bg1"/>
                </a:solidFill>
                <a:cs typeface="Arial"/>
              </a:defRPr>
            </a:lvl1pPr>
          </a:lstStyle>
          <a:p>
            <a:r>
              <a:rPr lang="en-US" altLang="zh-CN" dirty="0"/>
              <a:t>111.03.24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E8A6588-0912-4FFA-BD85-6C0FE9F37568}"/>
              </a:ext>
            </a:extLst>
          </p:cNvPr>
          <p:cNvSpPr txBox="1"/>
          <p:nvPr/>
        </p:nvSpPr>
        <p:spPr>
          <a:xfrm>
            <a:off x="-247269" y="4155668"/>
            <a:ext cx="3720225" cy="738633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HK"/>
            </a:defPPr>
            <a:lvl1pPr algn="ctr">
              <a:defRPr>
                <a:solidFill>
                  <a:schemeClr val="bg1"/>
                </a:solidFill>
                <a:cs typeface="Arial"/>
              </a:defRPr>
            </a:lvl1pPr>
          </a:lstStyle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依空氣污染防制法（本法）</a:t>
            </a:r>
            <a:endParaRPr lang="en-US" altLang="zh-TW" b="0" i="0" dirty="0">
              <a:solidFill>
                <a:srgbClr val="000000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第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16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條第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項規定訂定</a:t>
            </a:r>
            <a:endParaRPr lang="en-US" altLang="zh-CN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FFFB9B8-73D7-4EAE-8323-BCD375CB4426}"/>
              </a:ext>
            </a:extLst>
          </p:cNvPr>
          <p:cNvSpPr txBox="1"/>
          <p:nvPr/>
        </p:nvSpPr>
        <p:spPr>
          <a:xfrm>
            <a:off x="8219753" y="4073951"/>
            <a:ext cx="2923435" cy="1846629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HK"/>
            </a:defPPr>
            <a:lvl1pPr algn="ctr">
              <a:defRPr>
                <a:solidFill>
                  <a:schemeClr val="bg1"/>
                </a:solidFill>
                <a:cs typeface="Arial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第</a:t>
            </a:r>
            <a:r>
              <a:rPr lang="en-US" altLang="zh-CN" dirty="0"/>
              <a:t>17</a:t>
            </a:r>
            <a:r>
              <a:rPr lang="zh-CN" altLang="en-US" dirty="0"/>
              <a:t>條第</a:t>
            </a:r>
            <a:r>
              <a:rPr lang="en-US" altLang="zh-CN" dirty="0"/>
              <a:t>1</a:t>
            </a:r>
            <a:r>
              <a:rPr lang="zh-CN" altLang="en-US" dirty="0"/>
              <a:t>項</a:t>
            </a:r>
            <a:r>
              <a:rPr lang="zh-TW" altLang="en-US" dirty="0"/>
              <a:t>明文規定對於短漏空污費著進行重新核定之追溯期間</a:t>
            </a:r>
            <a:r>
              <a:rPr lang="zh-CN" altLang="en-US" dirty="0"/>
              <a:t>。</a:t>
            </a:r>
            <a:endParaRPr lang="en-US" altLang="zh-TW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刪除第</a:t>
            </a:r>
            <a:r>
              <a:rPr lang="en-US" altLang="zh-CN" dirty="0"/>
              <a:t>18-19</a:t>
            </a:r>
            <a:r>
              <a:rPr lang="zh-CN" altLang="en-US" dirty="0"/>
              <a:t>條。</a:t>
            </a:r>
            <a:endParaRPr lang="en-US" altLang="zh-CN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E897126-9678-446C-98AE-FAB676C7042B}"/>
              </a:ext>
            </a:extLst>
          </p:cNvPr>
          <p:cNvSpPr txBox="1"/>
          <p:nvPr/>
        </p:nvSpPr>
        <p:spPr>
          <a:xfrm>
            <a:off x="6563643" y="3163968"/>
            <a:ext cx="1434308" cy="461635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HK"/>
            </a:defPPr>
            <a:lvl1pPr algn="ctr">
              <a:defRPr>
                <a:solidFill>
                  <a:schemeClr val="bg1"/>
                </a:solidFill>
                <a:cs typeface="Arial"/>
              </a:defRPr>
            </a:lvl1pPr>
          </a:lstStyle>
          <a:p>
            <a:r>
              <a:rPr lang="en-US" altLang="zh-CN" dirty="0"/>
              <a:t>107.08.01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100EFF5-15E4-4B55-8AC9-53A03E0FCECE}"/>
              </a:ext>
            </a:extLst>
          </p:cNvPr>
          <p:cNvSpPr txBox="1"/>
          <p:nvPr/>
        </p:nvSpPr>
        <p:spPr>
          <a:xfrm>
            <a:off x="5466434" y="1167866"/>
            <a:ext cx="3628725" cy="1292631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HK"/>
            </a:defPPr>
            <a:lvl1pPr marL="2857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cs typeface="Arial"/>
              </a:defRPr>
            </a:lvl1pPr>
          </a:lstStyle>
          <a:p>
            <a:r>
              <a:rPr lang="zh-TW" altLang="en-US" dirty="0"/>
              <a:t>第</a:t>
            </a:r>
            <a:r>
              <a:rPr lang="en-US" altLang="zh-TW" dirty="0"/>
              <a:t>75</a:t>
            </a:r>
            <a:r>
              <a:rPr lang="zh-TW" altLang="en-US" dirty="0"/>
              <a:t>條</a:t>
            </a:r>
            <a:r>
              <a:rPr lang="zh-CN" altLang="en-US" dirty="0"/>
              <a:t>修法。</a:t>
            </a:r>
            <a:endParaRPr lang="en-US" altLang="zh-TW" dirty="0"/>
          </a:p>
          <a:p>
            <a:r>
              <a:rPr lang="zh-TW" altLang="en-US" dirty="0"/>
              <a:t>提升舊空氣污染防制費收費辦法</a:t>
            </a:r>
            <a:r>
              <a:rPr lang="en-US" altLang="zh-TW" dirty="0"/>
              <a:t>(101.09.06)</a:t>
            </a:r>
            <a:r>
              <a:rPr lang="zh-TW" altLang="en-US" dirty="0"/>
              <a:t>第</a:t>
            </a:r>
            <a:r>
              <a:rPr lang="en-US" altLang="zh-TW" dirty="0"/>
              <a:t>18</a:t>
            </a:r>
            <a:r>
              <a:rPr lang="zh-TW" altLang="en-US" dirty="0"/>
              <a:t>、</a:t>
            </a:r>
            <a:r>
              <a:rPr lang="en-US" altLang="zh-TW" dirty="0"/>
              <a:t>19</a:t>
            </a:r>
            <a:r>
              <a:rPr lang="zh-TW" altLang="en-US" dirty="0"/>
              <a:t>條之法律規範位階而來</a:t>
            </a:r>
            <a:r>
              <a:rPr lang="zh-CN" altLang="en-US" dirty="0"/>
              <a:t>。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34E3C267-2C5E-4657-AC1A-1FAC4AA8EF4D}"/>
              </a:ext>
            </a:extLst>
          </p:cNvPr>
          <p:cNvSpPr txBox="1"/>
          <p:nvPr/>
        </p:nvSpPr>
        <p:spPr>
          <a:xfrm>
            <a:off x="3668985" y="4073951"/>
            <a:ext cx="2998947" cy="1292631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HK"/>
            </a:defPPr>
            <a:lvl1pPr marL="2857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cs typeface="Arial"/>
              </a:defRPr>
            </a:lvl1pPr>
          </a:lstStyle>
          <a:p>
            <a:r>
              <a:rPr lang="zh-TW" altLang="en-US" dirty="0"/>
              <a:t>修正條文第</a:t>
            </a:r>
            <a:r>
              <a:rPr lang="en-US" altLang="zh-TW" dirty="0"/>
              <a:t>18-19</a:t>
            </a:r>
            <a:r>
              <a:rPr lang="zh-TW" altLang="en-US" dirty="0"/>
              <a:t>條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TW" altLang="en-US" dirty="0"/>
              <a:t>以故意方式短報或漏報</a:t>
            </a:r>
            <a:r>
              <a:rPr lang="zh-CN" altLang="en-US" dirty="0"/>
              <a:t>之重新核算（二倍）。</a:t>
            </a:r>
            <a:endParaRPr lang="en-US" altLang="zh-CN" dirty="0"/>
          </a:p>
          <a:p>
            <a:r>
              <a:rPr lang="en-US" altLang="zh-TW" dirty="0"/>
              <a:t>5</a:t>
            </a:r>
            <a:r>
              <a:rPr lang="zh-CN" altLang="en-US" dirty="0"/>
              <a:t>年之追溯期間。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CB419955-260A-4EAE-AA78-91999EB2A86C}"/>
              </a:ext>
            </a:extLst>
          </p:cNvPr>
          <p:cNvSpPr txBox="1"/>
          <p:nvPr/>
        </p:nvSpPr>
        <p:spPr>
          <a:xfrm>
            <a:off x="4240074" y="2830205"/>
            <a:ext cx="1538934" cy="461635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HK"/>
            </a:defPPr>
            <a:lvl1pPr algn="ctr">
              <a:defRPr>
                <a:solidFill>
                  <a:schemeClr val="bg1"/>
                </a:solidFill>
                <a:cs typeface="Arial"/>
              </a:defRPr>
            </a:lvl1pPr>
          </a:lstStyle>
          <a:p>
            <a:r>
              <a:rPr lang="en-US" altLang="zh-TW" dirty="0"/>
              <a:t>101.09.06</a:t>
            </a:r>
            <a:endParaRPr lang="zh-TW" altLang="en-US" dirty="0"/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66A4993D-DB33-4F7B-8B4E-287EB5BBBDFA}"/>
              </a:ext>
            </a:extLst>
          </p:cNvPr>
          <p:cNvCxnSpPr>
            <a:cxnSpLocks/>
          </p:cNvCxnSpPr>
          <p:nvPr/>
        </p:nvCxnSpPr>
        <p:spPr>
          <a:xfrm flipV="1">
            <a:off x="5044339" y="3291840"/>
            <a:ext cx="0" cy="591173"/>
          </a:xfrm>
          <a:prstGeom prst="line">
            <a:avLst/>
          </a:prstGeom>
          <a:ln w="635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2C57151-2B9A-48FC-99B2-985859827AD5}"/>
              </a:ext>
            </a:extLst>
          </p:cNvPr>
          <p:cNvSpPr txBox="1"/>
          <p:nvPr/>
        </p:nvSpPr>
        <p:spPr>
          <a:xfrm>
            <a:off x="273445" y="3547755"/>
            <a:ext cx="2416062" cy="529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zh-CN" altLang="en-US" sz="2400" kern="0" dirty="0">
                <a:solidFill>
                  <a:srgbClr val="002060"/>
                </a:solidFill>
              </a:rPr>
              <a:t>空污費收費辦法</a:t>
            </a:r>
            <a:endParaRPr lang="zh-TW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72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41"/>
          <p:cNvSpPr txBox="1">
            <a:spLocks noGrp="1"/>
          </p:cNvSpPr>
          <p:nvPr>
            <p:ph type="title"/>
          </p:nvPr>
        </p:nvSpPr>
        <p:spPr>
          <a:xfrm>
            <a:off x="4238867" y="2362167"/>
            <a:ext cx="5625200" cy="179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CN" altLang="en-US" dirty="0"/>
              <a:t>現行法律</a:t>
            </a:r>
            <a:endParaRPr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AF2DF2B-E7D9-4FB6-855E-8E45A319E1FF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/>
              <a:t>05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9704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3C47A1-11CE-4769-8BD4-554625677261}"/>
              </a:ext>
            </a:extLst>
          </p:cNvPr>
          <p:cNvSpPr>
            <a:spLocks noGrp="1"/>
          </p:cNvSpPr>
          <p:nvPr>
            <p:ph type="title" idx="16"/>
          </p:nvPr>
        </p:nvSpPr>
        <p:spPr/>
        <p:txBody>
          <a:bodyPr/>
          <a:lstStyle/>
          <a:p>
            <a:r>
              <a:rPr lang="zh-TW" altLang="en-US" dirty="0"/>
              <a:t>收費辦法第</a:t>
            </a:r>
            <a:r>
              <a:rPr lang="en-US" altLang="zh-TW" dirty="0"/>
              <a:t>17</a:t>
            </a:r>
            <a:r>
              <a:rPr lang="zh-TW" altLang="en-US" dirty="0"/>
              <a:t>條（</a:t>
            </a:r>
            <a:r>
              <a:rPr lang="en-US" altLang="zh-TW" dirty="0"/>
              <a:t>111.03.24</a:t>
            </a:r>
            <a:r>
              <a:rPr lang="zh-TW" altLang="en-US" dirty="0"/>
              <a:t>）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D6DDA2-F9AD-40A3-9C23-E3275B68C2D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anchor="ctr"/>
          <a:lstStyle/>
          <a:p>
            <a:pPr marL="596900" indent="-457200">
              <a:buFont typeface="+mj-lt"/>
              <a:buAutoNum type="arabicPeriod"/>
            </a:pPr>
            <a:r>
              <a:rPr lang="zh-TW" altLang="en-US" sz="2000" b="0" dirty="0"/>
              <a:t>公私場所依第三條規定應申報空氣污染防制費，有下列情形之一，中央主管機關得逕依其固定污染源產品產量、原（物）料使用量、燃料使用量、檢測結果、連續自動監測設施原始數據或其他有關資料，</a:t>
            </a:r>
            <a:r>
              <a:rPr lang="zh-TW" altLang="en-US" sz="2000" dirty="0"/>
              <a:t>自依第九條第一項規定通知公私場所提報時間之前一次申報季別起</a:t>
            </a:r>
            <a:r>
              <a:rPr lang="zh-TW" altLang="en-US" sz="2000" b="0" dirty="0"/>
              <a:t>，計算追溯</a:t>
            </a:r>
            <a:r>
              <a:rPr lang="zh-TW" altLang="en-US" sz="2000" dirty="0"/>
              <a:t>五年內</a:t>
            </a:r>
            <a:r>
              <a:rPr lang="zh-TW" altLang="en-US" sz="2000" b="0" dirty="0"/>
              <a:t>其固定污染源空氣污染物排放量，</a:t>
            </a:r>
            <a:r>
              <a:rPr lang="zh-TW" altLang="en-US" sz="2000" dirty="0"/>
              <a:t>重新核定</a:t>
            </a:r>
            <a:r>
              <a:rPr lang="zh-TW" altLang="en-US" sz="2000" b="0" dirty="0"/>
              <a:t>其應繳之空氣污染防制費：</a:t>
            </a:r>
            <a:endParaRPr lang="en-US" altLang="zh-TW" sz="2000" b="0" dirty="0"/>
          </a:p>
          <a:p>
            <a:pPr marL="596900" lvl="1" indent="0">
              <a:buNone/>
            </a:pPr>
            <a:r>
              <a:rPr lang="zh-CN" altLang="en-US" sz="2000" dirty="0"/>
              <a:t>（略）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2455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3C47A1-11CE-4769-8BD4-554625677261}"/>
              </a:ext>
            </a:extLst>
          </p:cNvPr>
          <p:cNvSpPr>
            <a:spLocks noGrp="1"/>
          </p:cNvSpPr>
          <p:nvPr>
            <p:ph type="title" idx="16"/>
          </p:nvPr>
        </p:nvSpPr>
        <p:spPr/>
        <p:txBody>
          <a:bodyPr/>
          <a:lstStyle/>
          <a:p>
            <a:r>
              <a:rPr lang="zh-TW" altLang="en-US" dirty="0"/>
              <a:t>空氣污染防制法第</a:t>
            </a:r>
            <a:r>
              <a:rPr lang="en-US" altLang="zh-TW" dirty="0"/>
              <a:t>75</a:t>
            </a:r>
            <a:r>
              <a:rPr lang="zh-TW" altLang="en-US" dirty="0"/>
              <a:t>條</a:t>
            </a:r>
            <a:r>
              <a:rPr lang="en-US" altLang="zh-TW" dirty="0"/>
              <a:t>(107.08.01)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D6DDA2-F9AD-40A3-9C23-E3275B68C2D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zh-CN" altLang="en-US" sz="2400" b="0" dirty="0"/>
              <a:t>第</a:t>
            </a:r>
            <a:r>
              <a:rPr lang="en-US" altLang="zh-CN" sz="2400" b="0" dirty="0"/>
              <a:t>2</a:t>
            </a:r>
            <a:r>
              <a:rPr lang="zh-CN" altLang="en-US" sz="2400" b="0" dirty="0"/>
              <a:t>項</a:t>
            </a:r>
            <a:endParaRPr lang="en-US" altLang="zh-CN" sz="2400" b="0" dirty="0"/>
          </a:p>
          <a:p>
            <a:pPr marL="139700" indent="0">
              <a:buNone/>
            </a:pPr>
            <a:endParaRPr lang="en-US" altLang="zh-TW" sz="2400" b="0" dirty="0"/>
          </a:p>
          <a:p>
            <a:pPr marL="139700" indent="0">
              <a:buNone/>
            </a:pPr>
            <a:r>
              <a:rPr lang="zh-TW" altLang="en-US" sz="2400" b="0" dirty="0"/>
              <a:t>公私場所以前項之方式逃漏空氣污染防制費者，各級主管機關除依前條</a:t>
            </a:r>
            <a:r>
              <a:rPr lang="zh-CN" altLang="en-US" sz="2400" b="0" dirty="0"/>
              <a:t>（項）</a:t>
            </a:r>
            <a:r>
              <a:rPr lang="zh-TW" altLang="en-US" sz="2400" b="0" dirty="0"/>
              <a:t>計算及徵收逃漏之空氣污染防制費外，並追溯五年內之應繳費額。但應徵收空氣污染防制費之空氣污染物起徵未滿五年者，自起徵日起計算追溯應繳費額。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0568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3C47A1-11CE-4769-8BD4-554625677261}"/>
              </a:ext>
            </a:extLst>
          </p:cNvPr>
          <p:cNvSpPr>
            <a:spLocks noGrp="1"/>
          </p:cNvSpPr>
          <p:nvPr>
            <p:ph type="title" idx="16"/>
          </p:nvPr>
        </p:nvSpPr>
        <p:spPr/>
        <p:txBody>
          <a:bodyPr/>
          <a:lstStyle/>
          <a:p>
            <a:r>
              <a:rPr lang="zh-CN" altLang="en-US" dirty="0"/>
              <a:t>行政程序法第</a:t>
            </a:r>
            <a:r>
              <a:rPr lang="en-US" altLang="zh-CN" dirty="0"/>
              <a:t>131</a:t>
            </a:r>
            <a:r>
              <a:rPr lang="zh-CN" altLang="en-US" dirty="0"/>
              <a:t>條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D6DDA2-F9AD-40A3-9C23-E3275B68C2D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anchor="ctr"/>
          <a:lstStyle/>
          <a:p>
            <a:pPr marL="596900" indent="-457200">
              <a:buFont typeface="+mj-lt"/>
              <a:buAutoNum type="arabicPeriod"/>
            </a:pPr>
            <a:r>
              <a:rPr lang="zh-TW" altLang="en-US" sz="2400" b="0" dirty="0"/>
              <a:t>公法上之請求權，於請求權人為行政機關時，除法律另有規定外，因五年間不行使而消滅；於請求權人為人民時，除法律另有規定外，因十年間不行使而消滅。</a:t>
            </a:r>
          </a:p>
          <a:p>
            <a:pPr marL="596900" indent="-457200">
              <a:buFont typeface="+mj-lt"/>
              <a:buAutoNum type="arabicPeriod"/>
            </a:pPr>
            <a:r>
              <a:rPr lang="zh-TW" altLang="en-US" sz="2400" b="0" dirty="0"/>
              <a:t>公法上請求權，因時效完成而當然消滅。</a:t>
            </a:r>
          </a:p>
          <a:p>
            <a:pPr marL="596900" indent="-457200">
              <a:buFont typeface="+mj-lt"/>
              <a:buAutoNum type="arabicPeriod"/>
            </a:pPr>
            <a:r>
              <a:rPr lang="zh-TW" altLang="en-US" sz="2400" b="0" dirty="0"/>
              <a:t>前項時效，因行政機關為實現該權利所作成之行政處分而中斷。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2890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41"/>
          <p:cNvSpPr txBox="1">
            <a:spLocks noGrp="1"/>
          </p:cNvSpPr>
          <p:nvPr>
            <p:ph type="title"/>
          </p:nvPr>
        </p:nvSpPr>
        <p:spPr>
          <a:xfrm>
            <a:off x="4238867" y="2362167"/>
            <a:ext cx="5625200" cy="179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CN" altLang="en-US" dirty="0"/>
              <a:t>本文見解</a:t>
            </a:r>
            <a:endParaRPr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AF2DF2B-E7D9-4FB6-855E-8E45A319E1FF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/>
              <a:t>06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059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9881C-C266-47F5-824B-8544E92A5B0C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 flipH="1">
            <a:off x="1146873" y="2132062"/>
            <a:ext cx="721360" cy="2593874"/>
          </a:xfrm>
        </p:spPr>
        <p:txBody>
          <a:bodyPr/>
          <a:lstStyle/>
          <a:p>
            <a:r>
              <a:rPr lang="zh-CN" altLang="en-US" dirty="0"/>
              <a:t>本文建議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6462DC-61D6-406A-BB28-CA55F496B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9794" y="2678883"/>
            <a:ext cx="7781465" cy="1436722"/>
          </a:xfrm>
        </p:spPr>
        <p:txBody>
          <a:bodyPr/>
          <a:lstStyle/>
          <a:p>
            <a:r>
              <a:rPr lang="zh-CN" altLang="en-US" sz="2000" dirty="0"/>
              <a:t>起算時點：特別公課之公法上債權債務關係依法律規定而產生，請求權可行使之時應爲</a:t>
            </a:r>
            <a:r>
              <a:rPr lang="zh-TW" altLang="en-US" sz="2000" dirty="0"/>
              <a:t>每年</a:t>
            </a:r>
            <a:r>
              <a:rPr lang="en-US" altLang="zh-TW" sz="2000" dirty="0"/>
              <a:t>4</a:t>
            </a:r>
            <a:r>
              <a:rPr lang="zh-TW" altLang="en-US" sz="2000" dirty="0"/>
              <a:t>、</a:t>
            </a:r>
            <a:r>
              <a:rPr lang="en-US" altLang="zh-TW" sz="2000" dirty="0"/>
              <a:t>7</a:t>
            </a:r>
            <a:r>
              <a:rPr lang="zh-TW" altLang="en-US" sz="2000" dirty="0"/>
              <a:t>、</a:t>
            </a:r>
            <a:r>
              <a:rPr lang="en-US" altLang="zh-TW" sz="2000" dirty="0"/>
              <a:t>10</a:t>
            </a:r>
            <a:r>
              <a:rPr lang="zh-TW" altLang="en-US" sz="2000" dirty="0"/>
              <a:t>月及次年</a:t>
            </a:r>
            <a:r>
              <a:rPr lang="en-US" altLang="zh-TW" sz="2000" dirty="0"/>
              <a:t>1</a:t>
            </a:r>
            <a:r>
              <a:rPr lang="zh-TW" altLang="en-US" sz="2000" dirty="0"/>
              <a:t>月底前申報及繳納空氣污染防制費之時點</a:t>
            </a:r>
            <a:r>
              <a:rPr lang="zh-CN" altLang="en-US" sz="2000" dirty="0"/>
              <a:t>或</a:t>
            </a:r>
            <a:r>
              <a:rPr lang="zh-TW" altLang="en-US" sz="2000" dirty="0"/>
              <a:t>申報</a:t>
            </a:r>
            <a:r>
              <a:rPr lang="zh-CN" altLang="en-US" sz="2000" dirty="0"/>
              <a:t>繳納</a:t>
            </a:r>
            <a:r>
              <a:rPr lang="zh-TW" altLang="en-US" sz="2000" dirty="0"/>
              <a:t>期間屆滿之翌日開始計算</a:t>
            </a:r>
            <a:r>
              <a:rPr lang="zh-CN" altLang="en-US" sz="2000" dirty="0"/>
              <a:t>。</a:t>
            </a:r>
            <a:endParaRPr lang="zh-TW" altLang="en-US" sz="20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F45947-C995-45FA-AD54-9771FE85B3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9794" y="4325058"/>
            <a:ext cx="7781465" cy="981301"/>
          </a:xfrm>
        </p:spPr>
        <p:txBody>
          <a:bodyPr/>
          <a:lstStyle/>
          <a:p>
            <a:r>
              <a:rPr lang="zh-CN" altLang="en-US" sz="2000" dirty="0"/>
              <a:t>時效中斷：應依據行政程序法第</a:t>
            </a:r>
            <a:r>
              <a:rPr lang="en-US" altLang="zh-CN" sz="2000" dirty="0"/>
              <a:t>131</a:t>
            </a:r>
            <a:r>
              <a:rPr lang="zh-CN" altLang="en-US" sz="2000" dirty="0"/>
              <a:t>條，因</a:t>
            </a:r>
            <a:r>
              <a:rPr lang="zh-TW" altLang="en-US" sz="2000" dirty="0"/>
              <a:t>行政機關為實現該權利所作成之行政處分</a:t>
            </a:r>
            <a:r>
              <a:rPr lang="zh-CN" altLang="en-US" sz="2000" dirty="0"/>
              <a:t>（而非查核）</a:t>
            </a:r>
            <a:r>
              <a:rPr lang="zh-TW" altLang="en-US" sz="2000" dirty="0"/>
              <a:t>而</a:t>
            </a:r>
            <a:r>
              <a:rPr lang="zh-CN" altLang="en-US" sz="2000" dirty="0"/>
              <a:t>時效</a:t>
            </a:r>
            <a:r>
              <a:rPr lang="zh-TW" altLang="en-US" sz="2000" dirty="0"/>
              <a:t>中斷</a:t>
            </a:r>
            <a:r>
              <a:rPr lang="zh-CN" altLang="en-US" sz="2000" dirty="0"/>
              <a:t>。</a:t>
            </a:r>
            <a:endParaRPr lang="zh-TW" altLang="en-US" sz="2000" dirty="0"/>
          </a:p>
        </p:txBody>
      </p:sp>
      <p:sp>
        <p:nvSpPr>
          <p:cNvPr id="6" name="文字版面配置區 3">
            <a:extLst>
              <a:ext uri="{FF2B5EF4-FFF2-40B4-BE49-F238E27FC236}">
                <a16:creationId xmlns:a16="http://schemas.microsoft.com/office/drawing/2014/main" id="{A2E188D9-60EF-4E99-8F1A-D3EAD62A2B2B}"/>
              </a:ext>
            </a:extLst>
          </p:cNvPr>
          <p:cNvSpPr txBox="1">
            <a:spLocks/>
          </p:cNvSpPr>
          <p:nvPr/>
        </p:nvSpPr>
        <p:spPr>
          <a:xfrm>
            <a:off x="2369794" y="1732164"/>
            <a:ext cx="7781465" cy="737266"/>
          </a:xfrm>
          <a:prstGeom prst="snip1Rect">
            <a:avLst/>
          </a:prstGeom>
          <a:solidFill>
            <a:srgbClr val="E7F0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9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1pPr>
            <a:lvl2pPr marL="596900" marR="0" lvl="1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2pPr>
            <a:lvl3pPr marL="1054100" marR="0" lvl="2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3pPr>
            <a:lvl4pPr marL="1511300" marR="0" lvl="3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4pPr>
            <a:lvl5pPr marL="1968500" marR="0" lvl="4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■"/>
              <a:defRPr sz="1865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Slab"/>
              <a:buChar char="●"/>
              <a:defRPr sz="16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zh-CN" altLang="en-US" sz="2000" kern="0" dirty="0"/>
              <a:t>時效，應依法律規定。</a:t>
            </a:r>
            <a:endParaRPr lang="zh-TW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61636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GB" dirty="0"/>
              <a:t>01</a:t>
            </a:r>
            <a:endParaRPr dirty="0"/>
          </a:p>
        </p:txBody>
      </p:sp>
      <p:sp>
        <p:nvSpPr>
          <p:cNvPr id="1844" name="Google Shape;1844;p35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zh-CN" altLang="en-US" dirty="0"/>
              <a:t>稽徵程序</a:t>
            </a:r>
            <a:endParaRPr dirty="0"/>
          </a:p>
        </p:txBody>
      </p:sp>
      <p:sp>
        <p:nvSpPr>
          <p:cNvPr id="1846" name="Google Shape;1846;p35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GB" dirty="0"/>
              <a:t>04</a:t>
            </a:r>
            <a:endParaRPr dirty="0"/>
          </a:p>
        </p:txBody>
      </p:sp>
      <p:sp>
        <p:nvSpPr>
          <p:cNvPr id="1847" name="Google Shape;1847;p35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zh-CN" altLang="en-US" dirty="0"/>
              <a:t>立法沿革</a:t>
            </a:r>
            <a:endParaRPr dirty="0"/>
          </a:p>
        </p:txBody>
      </p:sp>
      <p:sp>
        <p:nvSpPr>
          <p:cNvPr id="1850" name="Google Shape;1850;p35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GB" dirty="0"/>
              <a:t>02</a:t>
            </a:r>
            <a:endParaRPr dirty="0"/>
          </a:p>
        </p:txBody>
      </p:sp>
      <p:sp>
        <p:nvSpPr>
          <p:cNvPr id="1851" name="Google Shape;1851;p35"/>
          <p:cNvSpPr txBox="1">
            <a:spLocks noGrp="1"/>
          </p:cNvSpPr>
          <p:nvPr>
            <p:ph type="title" idx="6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zh-CN" altLang="en-US" dirty="0"/>
              <a:t>案例整理</a:t>
            </a:r>
            <a:endParaRPr dirty="0"/>
          </a:p>
        </p:txBody>
      </p:sp>
      <p:sp>
        <p:nvSpPr>
          <p:cNvPr id="1852" name="Google Shape;1852;p35"/>
          <p:cNvSpPr txBox="1">
            <a:spLocks noGrp="1"/>
          </p:cNvSpPr>
          <p:nvPr>
            <p:ph type="title" idx="7"/>
          </p:nvPr>
        </p:nvSpPr>
        <p:spPr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GB" dirty="0"/>
              <a:t>05</a:t>
            </a:r>
            <a:endParaRPr dirty="0"/>
          </a:p>
        </p:txBody>
      </p:sp>
      <p:sp>
        <p:nvSpPr>
          <p:cNvPr id="1853" name="Google Shape;1853;p35"/>
          <p:cNvSpPr txBox="1">
            <a:spLocks noGrp="1"/>
          </p:cNvSpPr>
          <p:nvPr>
            <p:ph type="title" idx="8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zh-CN" altLang="en-US" dirty="0"/>
              <a:t>現行法律</a:t>
            </a:r>
            <a:endParaRPr dirty="0"/>
          </a:p>
        </p:txBody>
      </p:sp>
      <p:sp>
        <p:nvSpPr>
          <p:cNvPr id="1842" name="Google Shape;1842;p35"/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dirty="0"/>
              <a:t>Contents</a:t>
            </a:r>
            <a:endParaRPr dirty="0"/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CC28E7C8-BA35-40B5-8357-AA4FD26CB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altLang="zh-TW" dirty="0"/>
              <a:t>03</a:t>
            </a:r>
            <a:endParaRPr lang="zh-TW" altLang="en-US" dirty="0"/>
          </a:p>
        </p:txBody>
      </p:sp>
      <p:sp>
        <p:nvSpPr>
          <p:cNvPr id="17" name="文字版面配置區 16">
            <a:extLst>
              <a:ext uri="{FF2B5EF4-FFF2-40B4-BE49-F238E27FC236}">
                <a16:creationId xmlns:a16="http://schemas.microsoft.com/office/drawing/2014/main" id="{CD310204-44DF-4CD3-B828-7A18C329BD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TW" dirty="0"/>
              <a:t>06</a:t>
            </a:r>
            <a:endParaRPr lang="zh-TW" altLang="en-US" dirty="0"/>
          </a:p>
        </p:txBody>
      </p:sp>
      <p:sp>
        <p:nvSpPr>
          <p:cNvPr id="27" name="Google Shape;1851;p35">
            <a:extLst>
              <a:ext uri="{FF2B5EF4-FFF2-40B4-BE49-F238E27FC236}">
                <a16:creationId xmlns:a16="http://schemas.microsoft.com/office/drawing/2014/main" id="{518201BC-43B2-48BE-90E0-0920D2880E05}"/>
              </a:ext>
            </a:extLst>
          </p:cNvPr>
          <p:cNvSpPr txBox="1">
            <a:spLocks/>
          </p:cNvSpPr>
          <p:nvPr/>
        </p:nvSpPr>
        <p:spPr>
          <a:xfrm flipH="1">
            <a:off x="3375100" y="5758961"/>
            <a:ext cx="2746400" cy="7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itter"/>
              <a:buNone/>
              <a:defRPr sz="1865" b="0" i="0" u="none" strike="noStrike" cap="none">
                <a:solidFill>
                  <a:schemeClr val="bg1"/>
                </a:solidFill>
                <a:latin typeface="+mj-ea"/>
                <a:ea typeface="+mj-ea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rPr lang="zh-CN" altLang="en-US" kern="0" dirty="0"/>
              <a:t>三櫻案</a:t>
            </a:r>
          </a:p>
        </p:txBody>
      </p:sp>
      <p:sp>
        <p:nvSpPr>
          <p:cNvPr id="28" name="Google Shape;1853;p35">
            <a:extLst>
              <a:ext uri="{FF2B5EF4-FFF2-40B4-BE49-F238E27FC236}">
                <a16:creationId xmlns:a16="http://schemas.microsoft.com/office/drawing/2014/main" id="{4725AF6A-8577-4D07-ACEE-8E339A774A03}"/>
              </a:ext>
            </a:extLst>
          </p:cNvPr>
          <p:cNvSpPr txBox="1">
            <a:spLocks/>
          </p:cNvSpPr>
          <p:nvPr/>
        </p:nvSpPr>
        <p:spPr>
          <a:xfrm flipH="1">
            <a:off x="7577367" y="5758961"/>
            <a:ext cx="2746400" cy="7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itter"/>
              <a:buNone/>
              <a:defRPr sz="1865" b="0" i="0" u="none" strike="noStrike" cap="none">
                <a:solidFill>
                  <a:schemeClr val="bg1"/>
                </a:solidFill>
                <a:latin typeface="+mj-ea"/>
                <a:ea typeface="+mj-ea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rPr lang="zh-CN" altLang="en-US" kern="0" dirty="0"/>
              <a:t>本文見解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43"/>
          <p:cNvSpPr txBox="1">
            <a:spLocks noGrp="1"/>
          </p:cNvSpPr>
          <p:nvPr>
            <p:ph type="title"/>
          </p:nvPr>
        </p:nvSpPr>
        <p:spPr>
          <a:xfrm>
            <a:off x="1776400" y="1825801"/>
            <a:ext cx="8639200" cy="320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Thanks!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813CC38-913F-4FC1-AB06-39DEB4B3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/>
                <a:ea typeface="Microsoft YaHei"/>
              </a:rPr>
              <a:t>稽徵程序</a:t>
            </a:r>
            <a:endParaRPr lang="zh-TW" altLang="en-US" dirty="0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224AEE37-101F-4288-81D1-3EE1FEEDA35A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75EB04D9-F67F-403D-B395-AE2F4FF082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22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9881C-C266-47F5-824B-8544E92A5B0C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 flipH="1">
            <a:off x="1146873" y="648900"/>
            <a:ext cx="721360" cy="5560199"/>
          </a:xfrm>
        </p:spPr>
        <p:txBody>
          <a:bodyPr/>
          <a:lstStyle/>
          <a:p>
            <a:r>
              <a:rPr lang="zh-TW" altLang="en-US" dirty="0">
                <a:latin typeface="Microsoft YaHei"/>
                <a:ea typeface="Microsoft YaHei"/>
              </a:rPr>
              <a:t>空氣污染</a:t>
            </a:r>
            <a:r>
              <a:rPr lang="zh-CN" altLang="en-US" dirty="0">
                <a:latin typeface="Microsoft YaHei"/>
                <a:ea typeface="Microsoft YaHei"/>
              </a:rPr>
              <a:t>防制</a:t>
            </a:r>
            <a:r>
              <a:rPr lang="zh-TW" altLang="en-US" dirty="0">
                <a:latin typeface="Microsoft YaHei"/>
                <a:ea typeface="Microsoft YaHei"/>
              </a:rPr>
              <a:t>費之</a:t>
            </a:r>
            <a:r>
              <a:rPr lang="zh-CN" altLang="en-US" dirty="0">
                <a:latin typeface="Microsoft YaHei"/>
                <a:ea typeface="Microsoft YaHei"/>
              </a:rPr>
              <a:t>稽徵程序</a:t>
            </a:r>
            <a:br>
              <a:rPr lang="en-US" altLang="zh-TW" dirty="0">
                <a:latin typeface="Microsoft YaHei"/>
                <a:ea typeface="Microsoft YaHei"/>
              </a:rPr>
            </a:b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6462DC-61D6-406A-BB28-CA55F496B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62796" y="1282760"/>
            <a:ext cx="5846330" cy="670242"/>
          </a:xfrm>
        </p:spPr>
        <p:txBody>
          <a:bodyPr/>
          <a:lstStyle/>
          <a:p>
            <a:r>
              <a:rPr lang="zh-CN" altLang="en-US" sz="2800" dirty="0"/>
              <a:t>申報（收費辦法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endParaRPr lang="zh-TW" altLang="en-US" sz="2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F45947-C995-45FA-AD54-9771FE85B3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62796" y="2222440"/>
            <a:ext cx="5846330" cy="670242"/>
          </a:xfrm>
        </p:spPr>
        <p:txBody>
          <a:bodyPr/>
          <a:lstStyle/>
          <a:p>
            <a:r>
              <a:rPr lang="zh-CN" altLang="en-US" sz="2800" dirty="0"/>
              <a:t>繳納（收費辦法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endParaRPr lang="zh-TW" altLang="en-US" sz="2800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120FF7C-AE47-4780-880E-19CBEA5F04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62796" y="3162120"/>
            <a:ext cx="5846330" cy="670242"/>
          </a:xfrm>
        </p:spPr>
        <p:txBody>
          <a:bodyPr/>
          <a:lstStyle/>
          <a:p>
            <a:r>
              <a:rPr lang="zh-CN" altLang="en-US" sz="2800" dirty="0"/>
              <a:t>查核（收費辦法</a:t>
            </a:r>
            <a:r>
              <a:rPr lang="en-US" altLang="zh-CN" sz="2800" dirty="0"/>
              <a:t>9</a:t>
            </a:r>
            <a:r>
              <a:rPr lang="zh-CN" altLang="en-US" sz="2800" dirty="0"/>
              <a:t>）</a:t>
            </a:r>
            <a:endParaRPr lang="zh-TW" altLang="en-US" sz="28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52519E24-87EA-430D-A458-FAC7D4A749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62796" y="4101800"/>
            <a:ext cx="5846330" cy="670242"/>
          </a:xfrm>
        </p:spPr>
        <p:txBody>
          <a:bodyPr/>
          <a:lstStyle/>
          <a:p>
            <a:r>
              <a:rPr lang="zh-CN" altLang="en-US" sz="2800" dirty="0"/>
              <a:t>核課（收費辦法</a:t>
            </a:r>
            <a:r>
              <a:rPr lang="en-US" altLang="zh-CN" sz="2800" dirty="0"/>
              <a:t>14</a:t>
            </a:r>
            <a:r>
              <a:rPr lang="zh-CN" altLang="en-US" sz="2800" dirty="0"/>
              <a:t>、</a:t>
            </a:r>
            <a:r>
              <a:rPr lang="en-US" altLang="zh-CN" sz="2800" dirty="0"/>
              <a:t>17</a:t>
            </a:r>
            <a:r>
              <a:rPr lang="zh-CN" altLang="en-US" sz="2800" dirty="0"/>
              <a:t>，本法</a:t>
            </a:r>
            <a:r>
              <a:rPr lang="en-US" altLang="zh-CN" sz="2800" dirty="0"/>
              <a:t>75</a:t>
            </a:r>
            <a:r>
              <a:rPr lang="zh-CN" altLang="en-US" sz="2800" dirty="0"/>
              <a:t>）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9762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9881C-C266-47F5-824B-8544E92A5B0C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 flipH="1">
            <a:off x="1146873" y="1702776"/>
            <a:ext cx="721360" cy="3452446"/>
          </a:xfrm>
        </p:spPr>
        <p:txBody>
          <a:bodyPr/>
          <a:lstStyle/>
          <a:p>
            <a:r>
              <a:rPr lang="zh-CN" altLang="en-US" dirty="0"/>
              <a:t>公法上請求權時效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6462DC-61D6-406A-BB28-CA55F496B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70480" y="2382353"/>
            <a:ext cx="6430963" cy="670242"/>
          </a:xfrm>
        </p:spPr>
        <p:txBody>
          <a:bodyPr/>
          <a:lstStyle/>
          <a:p>
            <a:r>
              <a:rPr lang="zh-CN" altLang="en-US" sz="2400" dirty="0"/>
              <a:t>起算時點：請求權可行使之時</a:t>
            </a:r>
            <a:endParaRPr lang="zh-TW" altLang="en-US" sz="24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F45947-C995-45FA-AD54-9771FE85B3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70480" y="3349559"/>
            <a:ext cx="6430963" cy="670242"/>
          </a:xfrm>
        </p:spPr>
        <p:txBody>
          <a:bodyPr/>
          <a:lstStyle/>
          <a:p>
            <a:r>
              <a:rPr lang="zh-CN" altLang="en-US" sz="2400" dirty="0"/>
              <a:t>時效中斷與重行起算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9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813CC38-913F-4FC1-AB06-39DEB4B3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/>
                <a:ea typeface="Microsoft YaHei"/>
              </a:rPr>
              <a:t>案例整理</a:t>
            </a:r>
            <a:endParaRPr lang="zh-TW" altLang="en-US" dirty="0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224AEE37-101F-4288-81D1-3EE1FEEDA35A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/>
              <a:t>02</a:t>
            </a:r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75EB04D9-F67F-403D-B395-AE2F4FF082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Microsoft YaHei"/>
                <a:ea typeface="Microsoft YaHei"/>
              </a:rPr>
              <a:t>短、漏</a:t>
            </a:r>
            <a:r>
              <a:rPr lang="zh-TW" altLang="en-US" dirty="0">
                <a:latin typeface="Microsoft YaHei"/>
                <a:ea typeface="Microsoft YaHei"/>
              </a:rPr>
              <a:t>空氣污染</a:t>
            </a:r>
            <a:r>
              <a:rPr lang="zh-CN" altLang="en-US" dirty="0">
                <a:latin typeface="Microsoft YaHei"/>
                <a:ea typeface="Microsoft YaHei"/>
              </a:rPr>
              <a:t>防制費之追補繳相關案例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940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8DD7351-328E-4489-8003-115E21E12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008209"/>
              </p:ext>
            </p:extLst>
          </p:nvPr>
        </p:nvGraphicFramePr>
        <p:xfrm>
          <a:off x="432753" y="1191126"/>
          <a:ext cx="11326494" cy="4704344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455219">
                  <a:extLst>
                    <a:ext uri="{9D8B030D-6E8A-4147-A177-3AD203B41FA5}">
                      <a16:colId xmlns:a16="http://schemas.microsoft.com/office/drawing/2014/main" val="3316187086"/>
                    </a:ext>
                  </a:extLst>
                </a:gridCol>
                <a:gridCol w="2802455">
                  <a:extLst>
                    <a:ext uri="{9D8B030D-6E8A-4147-A177-3AD203B41FA5}">
                      <a16:colId xmlns:a16="http://schemas.microsoft.com/office/drawing/2014/main" val="1949113068"/>
                    </a:ext>
                  </a:extLst>
                </a:gridCol>
                <a:gridCol w="1444498">
                  <a:extLst>
                    <a:ext uri="{9D8B030D-6E8A-4147-A177-3AD203B41FA5}">
                      <a16:colId xmlns:a16="http://schemas.microsoft.com/office/drawing/2014/main" val="3351020677"/>
                    </a:ext>
                  </a:extLst>
                </a:gridCol>
                <a:gridCol w="2263117">
                  <a:extLst>
                    <a:ext uri="{9D8B030D-6E8A-4147-A177-3AD203B41FA5}">
                      <a16:colId xmlns:a16="http://schemas.microsoft.com/office/drawing/2014/main" val="2492254524"/>
                    </a:ext>
                  </a:extLst>
                </a:gridCol>
                <a:gridCol w="3361205">
                  <a:extLst>
                    <a:ext uri="{9D8B030D-6E8A-4147-A177-3AD203B41FA5}">
                      <a16:colId xmlns:a16="http://schemas.microsoft.com/office/drawing/2014/main" val="1230211873"/>
                    </a:ext>
                  </a:extLst>
                </a:gridCol>
              </a:tblGrid>
              <a:tr h="78792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　</a:t>
                      </a:r>
                      <a:endParaRPr lang="zh-TW" altLang="en-US" sz="2200" b="1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20" marR="9220" marT="8382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查核時點</a:t>
                      </a:r>
                      <a:endParaRPr lang="zh-TW" altLang="en-US" sz="22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20" marR="9220" marT="8382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追補費處分</a:t>
                      </a:r>
                      <a:endParaRPr lang="zh-TW" altLang="en-US" sz="22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20" marR="9220" marT="8382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處分作成時點</a:t>
                      </a:r>
                      <a:endParaRPr lang="zh-TW" altLang="en-US" sz="22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20" marR="9220" marT="8382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追補費期間</a:t>
                      </a:r>
                      <a:endParaRPr lang="zh-TW" altLang="en-US" sz="22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20" marR="9220" marT="8382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801372"/>
                  </a:ext>
                </a:extLst>
              </a:tr>
              <a:tr h="39164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信鼎案</a:t>
                      </a:r>
                      <a:endParaRPr lang="zh-TW" altLang="en-US" sz="2200" b="1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20" marR="9220" marT="8382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100</a:t>
                      </a:r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年</a:t>
                      </a:r>
                      <a:r>
                        <a:rPr lang="en-US" altLang="zh-TW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月</a:t>
                      </a:r>
                      <a:r>
                        <a:rPr lang="en-US" altLang="zh-TW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24</a:t>
                      </a:r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日</a:t>
                      </a:r>
                      <a:endParaRPr lang="zh-TW" altLang="en-US" sz="2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20" marR="9220" marT="8382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原處分</a:t>
                      </a:r>
                      <a:endParaRPr lang="zh-TW" altLang="en-US" sz="2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20" marR="9220" marT="8382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103</a:t>
                      </a:r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年</a:t>
                      </a:r>
                      <a:r>
                        <a:rPr lang="en-US" altLang="zh-TW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10</a:t>
                      </a:r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月</a:t>
                      </a:r>
                      <a:r>
                        <a:rPr lang="en-US" altLang="zh-TW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28</a:t>
                      </a:r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日  </a:t>
                      </a:r>
                      <a:endParaRPr lang="zh-TW" altLang="en-US" sz="2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20" marR="9220" marT="8382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95年Q2-100年Q2</a:t>
                      </a:r>
                      <a:endParaRPr lang="fr-FR" sz="2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20" marR="9220" marT="8382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684193"/>
                  </a:ext>
                </a:extLst>
              </a:tr>
              <a:tr h="39164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台塑一案</a:t>
                      </a:r>
                      <a:endParaRPr lang="zh-TW" altLang="en-US" sz="2200" b="1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2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101</a:t>
                      </a:r>
                      <a:r>
                        <a:rPr lang="zh-TW" altLang="en-US" sz="2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年</a:t>
                      </a:r>
                      <a:r>
                        <a:rPr lang="en-US" altLang="zh-TW" sz="2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zh-TW" altLang="en-US" sz="2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月、</a:t>
                      </a:r>
                      <a:r>
                        <a:rPr lang="en-US" altLang="zh-TW" sz="2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zh-TW" altLang="en-US" sz="2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月</a:t>
                      </a:r>
                      <a:endParaRPr lang="zh-TW" altLang="en-US" sz="2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原處分一</a:t>
                      </a:r>
                      <a:endParaRPr lang="zh-TW" altLang="en-US" sz="2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20" marR="9220" marT="8382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105</a:t>
                      </a:r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年</a:t>
                      </a:r>
                      <a:r>
                        <a:rPr lang="en-US" altLang="zh-TW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5</a:t>
                      </a:r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月</a:t>
                      </a:r>
                      <a:r>
                        <a:rPr lang="en-US" altLang="zh-TW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7</a:t>
                      </a:r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日  </a:t>
                      </a:r>
                      <a:endParaRPr lang="zh-TW" altLang="en-US" sz="2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20" marR="9220" marT="8382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99</a:t>
                      </a:r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年</a:t>
                      </a:r>
                      <a:r>
                        <a:rPr lang="en-US" altLang="zh-TW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Q4</a:t>
                      </a:r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（麥寮三廠）</a:t>
                      </a:r>
                      <a:endParaRPr lang="zh-TW" altLang="en-US" sz="2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20" marR="9220" marT="8382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044392"/>
                  </a:ext>
                </a:extLst>
              </a:tr>
              <a:tr h="39164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原處分二</a:t>
                      </a:r>
                      <a:endParaRPr lang="zh-TW" altLang="en-US" sz="2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20" marR="9220" marT="8382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105</a:t>
                      </a:r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年</a:t>
                      </a:r>
                      <a:r>
                        <a:rPr lang="en-US" altLang="zh-TW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5</a:t>
                      </a:r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月</a:t>
                      </a:r>
                      <a:r>
                        <a:rPr lang="en-US" altLang="zh-TW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20</a:t>
                      </a:r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日  </a:t>
                      </a:r>
                      <a:endParaRPr lang="zh-TW" altLang="en-US" sz="2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20" marR="9220" marT="8382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99</a:t>
                      </a:r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年</a:t>
                      </a:r>
                      <a:r>
                        <a:rPr lang="en-US" altLang="zh-TW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Q3-Q4</a:t>
                      </a:r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（麥寮一廠）</a:t>
                      </a:r>
                      <a:endParaRPr lang="zh-TW" altLang="en-US" sz="2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20" marR="9220" marT="8382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844696"/>
                  </a:ext>
                </a:extLst>
              </a:tr>
              <a:tr h="39164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原處分三</a:t>
                      </a:r>
                      <a:endParaRPr lang="zh-TW" altLang="en-US" sz="2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20" marR="9220" marT="8382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105</a:t>
                      </a:r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年</a:t>
                      </a:r>
                      <a:r>
                        <a:rPr lang="en-US" altLang="zh-TW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6</a:t>
                      </a:r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月</a:t>
                      </a:r>
                      <a:r>
                        <a:rPr lang="en-US" altLang="zh-TW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6</a:t>
                      </a:r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日  </a:t>
                      </a:r>
                      <a:endParaRPr lang="zh-TW" altLang="en-US" sz="2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20" marR="9220" marT="8382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100</a:t>
                      </a:r>
                      <a:r>
                        <a:rPr lang="zh-TW" altLang="en-US" sz="2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年</a:t>
                      </a:r>
                      <a:r>
                        <a:rPr lang="en-US" altLang="zh-TW" sz="2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Q1-Q4</a:t>
                      </a:r>
                      <a:r>
                        <a:rPr lang="zh-TW" altLang="en-US" sz="2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（麥寮一廠）</a:t>
                      </a:r>
                      <a:endParaRPr lang="zh-TW" altLang="en-US" sz="2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20" marR="9220" marT="8382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370817"/>
                  </a:ext>
                </a:extLst>
              </a:tr>
              <a:tr h="39164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原處分四</a:t>
                      </a:r>
                      <a:endParaRPr lang="zh-TW" altLang="en-US" sz="2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20" marR="9220" marT="8382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105</a:t>
                      </a:r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年</a:t>
                      </a:r>
                      <a:r>
                        <a:rPr lang="en-US" altLang="zh-TW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6</a:t>
                      </a:r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月</a:t>
                      </a:r>
                      <a:r>
                        <a:rPr lang="en-US" altLang="zh-TW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6</a:t>
                      </a:r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日  </a:t>
                      </a:r>
                      <a:endParaRPr lang="zh-TW" altLang="en-US" sz="2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20" marR="9220" marT="8382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100</a:t>
                      </a:r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年</a:t>
                      </a:r>
                      <a:r>
                        <a:rPr lang="en-US" altLang="zh-TW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Q1-Q4</a:t>
                      </a:r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（麥寮三廠）</a:t>
                      </a:r>
                      <a:endParaRPr lang="zh-TW" altLang="en-US" sz="2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20" marR="9220" marT="8382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808606"/>
                  </a:ext>
                </a:extLst>
              </a:tr>
              <a:tr h="39164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宏全案</a:t>
                      </a:r>
                      <a:endParaRPr lang="zh-TW" altLang="en-US" sz="2200" b="1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20" marR="9220" marT="8382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107</a:t>
                      </a:r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年</a:t>
                      </a:r>
                      <a:r>
                        <a:rPr lang="en-US" altLang="zh-TW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9</a:t>
                      </a:r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月</a:t>
                      </a:r>
                      <a:r>
                        <a:rPr lang="en-US" altLang="zh-TW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11</a:t>
                      </a:r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、</a:t>
                      </a:r>
                      <a:r>
                        <a:rPr lang="en-US" altLang="zh-TW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20</a:t>
                      </a:r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日</a:t>
                      </a:r>
                      <a:endParaRPr lang="zh-TW" altLang="en-US" sz="2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20" marR="9220" marT="8382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原處分</a:t>
                      </a:r>
                      <a:endParaRPr lang="zh-TW" altLang="en-US" sz="2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20" marR="9220" marT="8382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108</a:t>
                      </a:r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年</a:t>
                      </a:r>
                      <a:r>
                        <a:rPr lang="en-US" altLang="zh-TW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5</a:t>
                      </a:r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月</a:t>
                      </a:r>
                      <a:r>
                        <a:rPr lang="en-US" altLang="zh-TW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日</a:t>
                      </a:r>
                      <a:endParaRPr lang="zh-TW" altLang="en-US" sz="2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20" marR="9220" marT="8382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102年Q3-107年Q2</a:t>
                      </a:r>
                      <a:endParaRPr lang="fr-FR" sz="2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20" marR="9220" marT="8382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4348804"/>
                  </a:ext>
                </a:extLst>
              </a:tr>
              <a:tr h="3916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沛鑫案</a:t>
                      </a:r>
                      <a:endParaRPr lang="zh-TW" altLang="en-US" sz="2200" b="1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107</a:t>
                      </a:r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年</a:t>
                      </a:r>
                      <a:r>
                        <a:rPr lang="en-US" altLang="zh-TW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9</a:t>
                      </a:r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月</a:t>
                      </a:r>
                      <a:r>
                        <a:rPr lang="en-US" altLang="zh-TW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19</a:t>
                      </a:r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日</a:t>
                      </a:r>
                      <a:endParaRPr lang="zh-TW" altLang="en-US" sz="2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前處分</a:t>
                      </a:r>
                      <a:endParaRPr lang="zh-TW" altLang="en-US" sz="2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20" marR="9220" marT="8382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108</a:t>
                      </a:r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年</a:t>
                      </a:r>
                      <a:r>
                        <a:rPr lang="en-US" altLang="zh-TW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5</a:t>
                      </a:r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月</a:t>
                      </a:r>
                      <a:r>
                        <a:rPr lang="en-US" altLang="zh-TW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日</a:t>
                      </a:r>
                      <a:endParaRPr lang="zh-TW" altLang="en-US" sz="2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20" marR="9220" marT="8382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102年Q3-107年Q2</a:t>
                      </a:r>
                      <a:endParaRPr lang="fr-FR" sz="2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20" marR="9220" marT="8382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704955"/>
                  </a:ext>
                </a:extLst>
              </a:tr>
              <a:tr h="39164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原處分</a:t>
                      </a:r>
                      <a:endParaRPr lang="zh-TW" altLang="en-US" sz="2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20" marR="9220" marT="8382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110</a:t>
                      </a:r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年</a:t>
                      </a:r>
                      <a:r>
                        <a:rPr lang="en-US" altLang="zh-TW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月</a:t>
                      </a:r>
                      <a:r>
                        <a:rPr lang="en-US" altLang="zh-TW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日</a:t>
                      </a:r>
                      <a:endParaRPr lang="zh-TW" altLang="en-US" sz="2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20" marR="9220" marT="8382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103年Q2-107年Q2</a:t>
                      </a:r>
                      <a:endParaRPr lang="fr-FR" sz="2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20" marR="9220" marT="8382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85971"/>
                  </a:ext>
                </a:extLst>
              </a:tr>
              <a:tr h="3916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2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三櫻案</a:t>
                      </a:r>
                      <a:endParaRPr lang="zh-TW" altLang="en-US" sz="22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107</a:t>
                      </a:r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年</a:t>
                      </a:r>
                      <a:r>
                        <a:rPr lang="en-US" altLang="zh-TW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9</a:t>
                      </a:r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月</a:t>
                      </a:r>
                      <a:r>
                        <a:rPr lang="en-US" altLang="zh-TW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26</a:t>
                      </a:r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日</a:t>
                      </a:r>
                      <a:endParaRPr lang="zh-TW" altLang="en-US" sz="2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前處分</a:t>
                      </a:r>
                      <a:endParaRPr lang="zh-TW" altLang="en-US" sz="2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20" marR="9220" marT="8382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108</a:t>
                      </a:r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年</a:t>
                      </a:r>
                      <a:r>
                        <a:rPr lang="en-US" altLang="zh-TW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9</a:t>
                      </a:r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月</a:t>
                      </a:r>
                      <a:r>
                        <a:rPr lang="en-US" altLang="zh-TW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日</a:t>
                      </a:r>
                      <a:endParaRPr lang="zh-TW" altLang="en-US" sz="2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20" marR="9220" marT="8382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102年Q3-107年Q2</a:t>
                      </a:r>
                      <a:endParaRPr lang="fr-FR" sz="2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20" marR="9220" marT="8382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9757495"/>
                  </a:ext>
                </a:extLst>
              </a:tr>
              <a:tr h="39164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原處分</a:t>
                      </a:r>
                      <a:endParaRPr lang="zh-TW" altLang="en-US" sz="2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20" marR="9220" marT="8382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109</a:t>
                      </a:r>
                      <a:r>
                        <a:rPr lang="zh-TW" altLang="en-US" sz="2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年</a:t>
                      </a:r>
                      <a:r>
                        <a:rPr lang="en-US" altLang="zh-TW" sz="2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6</a:t>
                      </a:r>
                      <a:r>
                        <a:rPr lang="zh-TW" altLang="en-US" sz="2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月</a:t>
                      </a:r>
                      <a:r>
                        <a:rPr lang="en-US" altLang="zh-TW" sz="2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22</a:t>
                      </a:r>
                      <a:r>
                        <a:rPr lang="zh-TW" altLang="en-US" sz="2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日</a:t>
                      </a:r>
                      <a:endParaRPr lang="zh-TW" altLang="en-US" sz="2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20" marR="9220" marT="8382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102年Q3-107年Q2</a:t>
                      </a:r>
                      <a:endParaRPr lang="fr-FR" sz="2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20" marR="9220" marT="8382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270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57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41"/>
          <p:cNvSpPr txBox="1">
            <a:spLocks noGrp="1"/>
          </p:cNvSpPr>
          <p:nvPr>
            <p:ph type="title"/>
          </p:nvPr>
        </p:nvSpPr>
        <p:spPr>
          <a:xfrm>
            <a:off x="4238867" y="2362167"/>
            <a:ext cx="5625200" cy="179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CN" altLang="en-US" dirty="0"/>
              <a:t>三櫻案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臺中高等行政法院 </a:t>
            </a:r>
            <a:r>
              <a:rPr lang="en-US" altLang="zh-TW" dirty="0"/>
              <a:t>110 </a:t>
            </a:r>
            <a:r>
              <a:rPr lang="zh-TW" altLang="en-US" dirty="0"/>
              <a:t>年度訴字第 </a:t>
            </a:r>
            <a:r>
              <a:rPr lang="en-US" altLang="zh-TW" dirty="0"/>
              <a:t>21 </a:t>
            </a:r>
            <a:r>
              <a:rPr lang="zh-TW" altLang="en-US" dirty="0"/>
              <a:t>號判決</a:t>
            </a:r>
            <a:endParaRPr lang="zh-HK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AF2DF2B-E7D9-4FB6-855E-8E45A319E1FF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/>
              <a:t>03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2451676-86F4-4708-AF2A-1F604DAB3CB0}"/>
              </a:ext>
            </a:extLst>
          </p:cNvPr>
          <p:cNvCxnSpPr>
            <a:cxnSpLocks/>
          </p:cNvCxnSpPr>
          <p:nvPr/>
        </p:nvCxnSpPr>
        <p:spPr>
          <a:xfrm>
            <a:off x="1207149" y="3284621"/>
            <a:ext cx="9624060" cy="0"/>
          </a:xfrm>
          <a:prstGeom prst="line">
            <a:avLst/>
          </a:prstGeom>
          <a:ln w="635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D61F970C-9667-AD93-3370-27F1D6C6B06C}"/>
              </a:ext>
            </a:extLst>
          </p:cNvPr>
          <p:cNvSpPr txBox="1"/>
          <p:nvPr/>
        </p:nvSpPr>
        <p:spPr>
          <a:xfrm>
            <a:off x="839198" y="4206546"/>
            <a:ext cx="3661047" cy="5829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zh-CN" altLang="en-US" sz="2400" kern="0" dirty="0">
                <a:solidFill>
                  <a:schemeClr val="bg1"/>
                </a:solidFill>
              </a:rPr>
              <a:t>臺中市政府環保局</a:t>
            </a:r>
            <a:endParaRPr lang="zh-TW" dirty="0">
              <a:solidFill>
                <a:schemeClr val="bg1"/>
              </a:solidFill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1C4E3BD7-1929-3F4D-1CF8-2E21739F9411}"/>
              </a:ext>
            </a:extLst>
          </p:cNvPr>
          <p:cNvCxnSpPr>
            <a:cxnSpLocks/>
          </p:cNvCxnSpPr>
          <p:nvPr/>
        </p:nvCxnSpPr>
        <p:spPr>
          <a:xfrm flipV="1">
            <a:off x="5629322" y="2255002"/>
            <a:ext cx="0" cy="1939512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8">
            <a:extLst>
              <a:ext uri="{FF2B5EF4-FFF2-40B4-BE49-F238E27FC236}">
                <a16:creationId xmlns:a16="http://schemas.microsoft.com/office/drawing/2014/main" id="{CC15A453-8727-4AE0-82BD-8F8506C48808}"/>
              </a:ext>
            </a:extLst>
          </p:cNvPr>
          <p:cNvSpPr txBox="1"/>
          <p:nvPr/>
        </p:nvSpPr>
        <p:spPr>
          <a:xfrm>
            <a:off x="1483832" y="4710319"/>
            <a:ext cx="2486299" cy="461635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Arial"/>
              </a:rPr>
              <a:t>空污費縣市主管機關</a:t>
            </a:r>
            <a:endParaRPr lang="zh-TW" altLang="zh-TW" dirty="0">
              <a:solidFill>
                <a:schemeClr val="bg1"/>
              </a:solidFill>
              <a:cs typeface="Arial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21A9CC9-689C-48C1-BEFD-5D9CE91699AE}"/>
              </a:ext>
            </a:extLst>
          </p:cNvPr>
          <p:cNvCxnSpPr>
            <a:cxnSpLocks/>
          </p:cNvCxnSpPr>
          <p:nvPr/>
        </p:nvCxnSpPr>
        <p:spPr>
          <a:xfrm>
            <a:off x="8954048" y="2570500"/>
            <a:ext cx="1327370" cy="0"/>
          </a:xfrm>
          <a:prstGeom prst="straightConnector1">
            <a:avLst/>
          </a:prstGeom>
          <a:ln w="635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5B3D572A-5E2E-4866-B97A-4FF27B37989B}"/>
              </a:ext>
            </a:extLst>
          </p:cNvPr>
          <p:cNvGrpSpPr/>
          <p:nvPr/>
        </p:nvGrpSpPr>
        <p:grpSpPr>
          <a:xfrm>
            <a:off x="122548" y="402429"/>
            <a:ext cx="4377697" cy="1201966"/>
            <a:chOff x="122548" y="402429"/>
            <a:chExt cx="4377697" cy="1201966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CEED681-4CAC-45F9-8EDF-723687BBB012}"/>
                </a:ext>
              </a:extLst>
            </p:cNvPr>
            <p:cNvSpPr txBox="1"/>
            <p:nvPr/>
          </p:nvSpPr>
          <p:spPr>
            <a:xfrm>
              <a:off x="181779" y="402429"/>
              <a:ext cx="1636446" cy="69460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rtlCol="0" anchor="t" anchorCtr="0">
              <a:noAutofit/>
            </a:bodyPr>
            <a:lstStyle/>
            <a:p>
              <a:pPr algn="ctr"/>
              <a:r>
                <a:rPr lang="zh-CN" altLang="en-US" sz="2400" kern="0" dirty="0">
                  <a:solidFill>
                    <a:schemeClr val="bg1"/>
                  </a:solidFill>
                </a:rPr>
                <a:t>三櫻公司</a:t>
              </a:r>
              <a:endParaRPr lang="zh-TW" altLang="en-US" sz="2400" kern="0" dirty="0">
                <a:solidFill>
                  <a:schemeClr val="bg1"/>
                </a:solidFill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63AC5488-0AE9-48DD-995B-48A8C5EA9774}"/>
                </a:ext>
              </a:extLst>
            </p:cNvPr>
            <p:cNvSpPr txBox="1"/>
            <p:nvPr/>
          </p:nvSpPr>
          <p:spPr>
            <a:xfrm>
              <a:off x="2863798" y="513100"/>
              <a:ext cx="1636447" cy="47442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rtlCol="0" anchor="t" anchorCtr="0">
              <a:noAutofit/>
            </a:bodyPr>
            <a:lstStyle/>
            <a:p>
              <a:pPr algn="ctr"/>
              <a:r>
                <a:rPr lang="zh-CN" altLang="en-US" b="1" kern="0" dirty="0">
                  <a:solidFill>
                    <a:schemeClr val="bg1"/>
                  </a:solidFill>
                </a:rPr>
                <a:t>固定污染源</a:t>
              </a:r>
              <a:endParaRPr lang="zh-TW" altLang="en-US" b="1" kern="0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87890152-E2D5-4681-A863-E8384A1D73DA}"/>
                </a:ext>
              </a:extLst>
            </p:cNvPr>
            <p:cNvCxnSpPr>
              <a:cxnSpLocks/>
              <a:stCxn id="7" idx="3"/>
              <a:endCxn id="25" idx="1"/>
            </p:cNvCxnSpPr>
            <p:nvPr/>
          </p:nvCxnSpPr>
          <p:spPr>
            <a:xfrm>
              <a:off x="1818225" y="749733"/>
              <a:ext cx="1045573" cy="580"/>
            </a:xfrm>
            <a:prstGeom prst="straightConnector1">
              <a:avLst/>
            </a:prstGeom>
            <a:ln w="63500">
              <a:solidFill>
                <a:schemeClr val="accent4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8">
              <a:extLst>
                <a:ext uri="{FF2B5EF4-FFF2-40B4-BE49-F238E27FC236}">
                  <a16:creationId xmlns:a16="http://schemas.microsoft.com/office/drawing/2014/main" id="{02B5317E-2D7D-4F10-B26D-B59643D9DF1E}"/>
                </a:ext>
              </a:extLst>
            </p:cNvPr>
            <p:cNvSpPr txBox="1"/>
            <p:nvPr/>
          </p:nvSpPr>
          <p:spPr>
            <a:xfrm>
              <a:off x="122548" y="1142760"/>
              <a:ext cx="1754908" cy="461635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cs typeface="Arial"/>
                </a:rPr>
                <a:t>空污費義務人</a:t>
              </a:r>
              <a:endParaRPr lang="zh-TW" dirty="0">
                <a:solidFill>
                  <a:schemeClr val="bg1"/>
                </a:solidFill>
                <a:cs typeface="Arial"/>
              </a:endParaRPr>
            </a:p>
          </p:txBody>
        </p:sp>
      </p:grpSp>
      <p:sp>
        <p:nvSpPr>
          <p:cNvPr id="30" name="文字方塊 8">
            <a:extLst>
              <a:ext uri="{FF2B5EF4-FFF2-40B4-BE49-F238E27FC236}">
                <a16:creationId xmlns:a16="http://schemas.microsoft.com/office/drawing/2014/main" id="{CA59A5A5-5ADA-41CC-9C43-49996B5DC837}"/>
              </a:ext>
            </a:extLst>
          </p:cNvPr>
          <p:cNvSpPr txBox="1"/>
          <p:nvPr/>
        </p:nvSpPr>
        <p:spPr>
          <a:xfrm>
            <a:off x="4386172" y="4314241"/>
            <a:ext cx="2486299" cy="738633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Arial"/>
              </a:rPr>
              <a:t>107.09.26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cs typeface="Arial"/>
              </a:rPr>
              <a:t>查核</a:t>
            </a:r>
            <a:endParaRPr lang="zh-TW" altLang="zh-TW" dirty="0">
              <a:solidFill>
                <a:schemeClr val="bg1"/>
              </a:solidFill>
              <a:cs typeface="Arial"/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A413246E-98B1-43ED-BBB5-14F4C1F6E2E1}"/>
              </a:ext>
            </a:extLst>
          </p:cNvPr>
          <p:cNvCxnSpPr>
            <a:cxnSpLocks/>
          </p:cNvCxnSpPr>
          <p:nvPr/>
        </p:nvCxnSpPr>
        <p:spPr>
          <a:xfrm flipV="1">
            <a:off x="7490206" y="2255002"/>
            <a:ext cx="0" cy="1939512"/>
          </a:xfrm>
          <a:prstGeom prst="line">
            <a:avLst/>
          </a:prstGeom>
          <a:ln w="635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8">
            <a:extLst>
              <a:ext uri="{FF2B5EF4-FFF2-40B4-BE49-F238E27FC236}">
                <a16:creationId xmlns:a16="http://schemas.microsoft.com/office/drawing/2014/main" id="{EB6A83AA-96E3-4C28-A403-1E1FFA3C4BEC}"/>
              </a:ext>
            </a:extLst>
          </p:cNvPr>
          <p:cNvSpPr txBox="1"/>
          <p:nvPr/>
        </p:nvSpPr>
        <p:spPr>
          <a:xfrm>
            <a:off x="6247056" y="4314241"/>
            <a:ext cx="2486299" cy="101563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Arial"/>
              </a:rPr>
              <a:t>108.09.03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cs typeface="Arial"/>
              </a:rPr>
              <a:t>前處分</a:t>
            </a:r>
            <a:endParaRPr lang="en-US" altLang="zh-CN" dirty="0">
              <a:solidFill>
                <a:schemeClr val="bg1"/>
              </a:solidFill>
              <a:cs typeface="Arial"/>
            </a:endParaRPr>
          </a:p>
          <a:p>
            <a:pPr algn="ctr"/>
            <a:r>
              <a:rPr lang="fr-FR" altLang="zh-TW" b="0" i="0" dirty="0">
                <a:effectLst/>
                <a:latin typeface="Times New Roman" panose="02020603050405020304" pitchFamily="18" charset="0"/>
              </a:rPr>
              <a:t>102Q3-107Q2</a:t>
            </a:r>
            <a:endParaRPr lang="zh-TW" altLang="zh-TW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34" name="文字方塊 8">
            <a:extLst>
              <a:ext uri="{FF2B5EF4-FFF2-40B4-BE49-F238E27FC236}">
                <a16:creationId xmlns:a16="http://schemas.microsoft.com/office/drawing/2014/main" id="{ABC0D9FE-3D3E-4C44-8ABE-218F771EB556}"/>
              </a:ext>
            </a:extLst>
          </p:cNvPr>
          <p:cNvSpPr txBox="1"/>
          <p:nvPr/>
        </p:nvSpPr>
        <p:spPr>
          <a:xfrm>
            <a:off x="7795119" y="5523903"/>
            <a:ext cx="2486299" cy="738633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dirty="0">
                <a:solidFill>
                  <a:srgbClr val="002060"/>
                </a:solidFill>
                <a:cs typeface="Arial"/>
              </a:rPr>
              <a:t>109.03.02</a:t>
            </a:r>
          </a:p>
          <a:p>
            <a:pPr algn="ctr"/>
            <a:r>
              <a:rPr lang="zh-CN" altLang="en-US" dirty="0">
                <a:solidFill>
                  <a:srgbClr val="002060"/>
                </a:solidFill>
                <a:cs typeface="Arial"/>
              </a:rPr>
              <a:t>訴願決定撤銷前處分</a:t>
            </a:r>
            <a:endParaRPr lang="zh-TW" altLang="zh-TW" dirty="0">
              <a:solidFill>
                <a:srgbClr val="002060"/>
              </a:solidFill>
              <a:cs typeface="Arial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A9E9973F-AD90-4522-91C4-2DA678B85167}"/>
              </a:ext>
            </a:extLst>
          </p:cNvPr>
          <p:cNvCxnSpPr>
            <a:cxnSpLocks/>
          </p:cNvCxnSpPr>
          <p:nvPr/>
        </p:nvCxnSpPr>
        <p:spPr>
          <a:xfrm flipV="1">
            <a:off x="10373774" y="2201764"/>
            <a:ext cx="0" cy="1939512"/>
          </a:xfrm>
          <a:prstGeom prst="line">
            <a:avLst/>
          </a:prstGeom>
          <a:ln w="635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8">
            <a:extLst>
              <a:ext uri="{FF2B5EF4-FFF2-40B4-BE49-F238E27FC236}">
                <a16:creationId xmlns:a16="http://schemas.microsoft.com/office/drawing/2014/main" id="{6A06DF2E-7D33-4CDA-BEAC-C6AD4FD95B7B}"/>
              </a:ext>
            </a:extLst>
          </p:cNvPr>
          <p:cNvSpPr txBox="1"/>
          <p:nvPr/>
        </p:nvSpPr>
        <p:spPr>
          <a:xfrm>
            <a:off x="9130624" y="4261003"/>
            <a:ext cx="2486299" cy="101563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Arial"/>
              </a:rPr>
              <a:t>109.06.22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cs typeface="Arial"/>
              </a:rPr>
              <a:t>原處分</a:t>
            </a:r>
            <a:endParaRPr lang="en-US" altLang="zh-CN" dirty="0">
              <a:solidFill>
                <a:schemeClr val="bg1"/>
              </a:solidFill>
              <a:cs typeface="Arial"/>
            </a:endParaRPr>
          </a:p>
          <a:p>
            <a:pPr algn="ctr"/>
            <a:r>
              <a:rPr lang="fr-FR" altLang="zh-TW" b="0" i="0" dirty="0">
                <a:effectLst/>
                <a:latin typeface="Times New Roman" panose="02020603050405020304" pitchFamily="18" charset="0"/>
              </a:rPr>
              <a:t>102Q3-107Q2</a:t>
            </a:r>
            <a:endParaRPr lang="zh-TW" altLang="zh-TW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DB77A82-B1A9-46B5-9B4B-41A4F76A1B4E}"/>
              </a:ext>
            </a:extLst>
          </p:cNvPr>
          <p:cNvSpPr txBox="1"/>
          <p:nvPr/>
        </p:nvSpPr>
        <p:spPr>
          <a:xfrm>
            <a:off x="839198" y="5552369"/>
            <a:ext cx="3661047" cy="5829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zh-CN" altLang="en-US" sz="2400" kern="0" dirty="0">
                <a:solidFill>
                  <a:srgbClr val="002060"/>
                </a:solidFill>
              </a:rPr>
              <a:t>臺中市政府</a:t>
            </a:r>
            <a:endParaRPr lang="zh-TW" dirty="0">
              <a:solidFill>
                <a:srgbClr val="002060"/>
              </a:solidFill>
            </a:endParaRPr>
          </a:p>
        </p:txBody>
      </p:sp>
      <p:sp>
        <p:nvSpPr>
          <p:cNvPr id="42" name="文字方塊 8">
            <a:extLst>
              <a:ext uri="{FF2B5EF4-FFF2-40B4-BE49-F238E27FC236}">
                <a16:creationId xmlns:a16="http://schemas.microsoft.com/office/drawing/2014/main" id="{40937473-4464-4E15-8EF1-49B971064A8D}"/>
              </a:ext>
            </a:extLst>
          </p:cNvPr>
          <p:cNvSpPr txBox="1"/>
          <p:nvPr/>
        </p:nvSpPr>
        <p:spPr>
          <a:xfrm>
            <a:off x="1483832" y="6056142"/>
            <a:ext cx="2486299" cy="461635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dirty="0">
                <a:solidFill>
                  <a:srgbClr val="002060"/>
                </a:solidFill>
                <a:cs typeface="Arial"/>
              </a:rPr>
              <a:t>訴願管轄機關</a:t>
            </a:r>
            <a:endParaRPr lang="zh-TW" altLang="zh-TW" dirty="0">
              <a:solidFill>
                <a:srgbClr val="002060"/>
              </a:solidFill>
              <a:cs typeface="Arial"/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47EA5BF3-940F-4FBC-ACA0-4A9CBFF4D935}"/>
              </a:ext>
            </a:extLst>
          </p:cNvPr>
          <p:cNvCxnSpPr>
            <a:cxnSpLocks/>
          </p:cNvCxnSpPr>
          <p:nvPr/>
        </p:nvCxnSpPr>
        <p:spPr>
          <a:xfrm>
            <a:off x="1483832" y="2570500"/>
            <a:ext cx="6006373" cy="0"/>
          </a:xfrm>
          <a:prstGeom prst="straightConnector1">
            <a:avLst/>
          </a:prstGeom>
          <a:ln w="635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A1673F7C-62E0-488F-8852-92D1EFD80215}"/>
              </a:ext>
            </a:extLst>
          </p:cNvPr>
          <p:cNvCxnSpPr>
            <a:cxnSpLocks/>
          </p:cNvCxnSpPr>
          <p:nvPr/>
        </p:nvCxnSpPr>
        <p:spPr>
          <a:xfrm>
            <a:off x="7562397" y="2811131"/>
            <a:ext cx="1327370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26F97955-CDF9-44F3-B1E5-58D6E46F8535}"/>
              </a:ext>
            </a:extLst>
          </p:cNvPr>
          <p:cNvSpPr txBox="1"/>
          <p:nvPr/>
        </p:nvSpPr>
        <p:spPr>
          <a:xfrm>
            <a:off x="6247056" y="1172577"/>
            <a:ext cx="1552641" cy="582930"/>
          </a:xfrm>
          <a:prstGeom prst="wedgeRectCallout">
            <a:avLst>
              <a:gd name="adj1" fmla="val 31861"/>
              <a:gd name="adj2" fmla="val 14093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zh-CN" altLang="en-US" sz="2400" kern="0" dirty="0">
                <a:solidFill>
                  <a:srgbClr val="002060"/>
                </a:solidFill>
              </a:rPr>
              <a:t>時效中斷</a:t>
            </a:r>
            <a:endParaRPr lang="zh-TW" dirty="0">
              <a:solidFill>
                <a:srgbClr val="002060"/>
              </a:solidFill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1E720560-B201-442A-9361-26466921CA44}"/>
              </a:ext>
            </a:extLst>
          </p:cNvPr>
          <p:cNvSpPr txBox="1"/>
          <p:nvPr/>
        </p:nvSpPr>
        <p:spPr>
          <a:xfrm>
            <a:off x="8392723" y="907515"/>
            <a:ext cx="1981050" cy="582930"/>
          </a:xfrm>
          <a:prstGeom prst="wedgeRectCallout">
            <a:avLst>
              <a:gd name="adj1" fmla="val -22360"/>
              <a:gd name="adj2" fmla="val 211106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zh-CN" altLang="en-US" sz="2400" kern="0" dirty="0">
                <a:solidFill>
                  <a:srgbClr val="002060"/>
                </a:solidFill>
              </a:rPr>
              <a:t>視爲不中斷</a:t>
            </a:r>
            <a:endParaRPr lang="zh-TW" dirty="0">
              <a:solidFill>
                <a:srgbClr val="002060"/>
              </a:solidFill>
            </a:endParaRPr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4F31927B-6E2C-4519-904B-2BEAF5E26516}"/>
              </a:ext>
            </a:extLst>
          </p:cNvPr>
          <p:cNvCxnSpPr>
            <a:cxnSpLocks/>
          </p:cNvCxnSpPr>
          <p:nvPr/>
        </p:nvCxnSpPr>
        <p:spPr>
          <a:xfrm>
            <a:off x="273444" y="5329873"/>
            <a:ext cx="11645113" cy="0"/>
          </a:xfrm>
          <a:prstGeom prst="line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5C24C424-B27B-4BC5-BD70-4129AF54210F}"/>
              </a:ext>
            </a:extLst>
          </p:cNvPr>
          <p:cNvCxnSpPr>
            <a:cxnSpLocks/>
          </p:cNvCxnSpPr>
          <p:nvPr/>
        </p:nvCxnSpPr>
        <p:spPr>
          <a:xfrm flipV="1">
            <a:off x="8954048" y="2267036"/>
            <a:ext cx="0" cy="3183272"/>
          </a:xfrm>
          <a:prstGeom prst="line">
            <a:avLst/>
          </a:prstGeom>
          <a:ln w="6350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FBDC6DE7-B1A0-4F59-8457-CEE7F95CC10E}"/>
              </a:ext>
            </a:extLst>
          </p:cNvPr>
          <p:cNvSpPr txBox="1"/>
          <p:nvPr/>
        </p:nvSpPr>
        <p:spPr>
          <a:xfrm>
            <a:off x="8982123" y="2722035"/>
            <a:ext cx="1335502" cy="461635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defPPr>
              <a:defRPr lang="zh-HK"/>
            </a:defPPr>
            <a:lvl1pPr algn="ctr">
              <a:defRPr b="1" kern="0">
                <a:solidFill>
                  <a:schemeClr val="bg1"/>
                </a:solidFill>
              </a:defRPr>
            </a:lvl1pPr>
          </a:lstStyle>
          <a:p>
            <a:r>
              <a:rPr lang="en-US" altLang="zh-TW" dirty="0"/>
              <a:t>3</a:t>
            </a:r>
            <a:r>
              <a:rPr lang="zh-TW" altLang="en-US" dirty="0"/>
              <a:t>月又</a:t>
            </a:r>
            <a:r>
              <a:rPr lang="en-US" altLang="zh-TW" dirty="0"/>
              <a:t>22</a:t>
            </a:r>
            <a:r>
              <a:rPr lang="zh-TW" altLang="en-US" dirty="0"/>
              <a:t>天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E81C7C33-C061-485F-BB04-0103DFEDEF85}"/>
              </a:ext>
            </a:extLst>
          </p:cNvPr>
          <p:cNvSpPr txBox="1"/>
          <p:nvPr/>
        </p:nvSpPr>
        <p:spPr>
          <a:xfrm>
            <a:off x="2972708" y="2722035"/>
            <a:ext cx="4191377" cy="461635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defPPr>
              <a:defRPr lang="zh-HK"/>
            </a:defPPr>
            <a:lvl1pPr algn="ctr">
              <a:defRPr b="1" kern="0">
                <a:solidFill>
                  <a:schemeClr val="bg1"/>
                </a:solidFill>
              </a:defRPr>
            </a:lvl1pPr>
          </a:lstStyle>
          <a:p>
            <a:r>
              <a:rPr lang="en-US" altLang="zh-TW" dirty="0"/>
              <a:t>5</a:t>
            </a:r>
            <a:r>
              <a:rPr lang="zh-CN" altLang="en-US" dirty="0"/>
              <a:t>年 </a:t>
            </a:r>
            <a:r>
              <a:rPr lang="en-US" altLang="zh-CN" dirty="0"/>
              <a:t>- </a:t>
            </a:r>
            <a:r>
              <a:rPr lang="zh-CN" altLang="en-US" dirty="0"/>
              <a:t>（</a:t>
            </a:r>
            <a:r>
              <a:rPr lang="en-US" altLang="zh-TW" dirty="0"/>
              <a:t>3</a:t>
            </a:r>
            <a:r>
              <a:rPr lang="zh-TW" altLang="en-US" dirty="0"/>
              <a:t>月</a:t>
            </a:r>
            <a:r>
              <a:rPr lang="en-US" altLang="zh-TW" dirty="0"/>
              <a:t>22</a:t>
            </a:r>
            <a:r>
              <a:rPr lang="zh-TW" altLang="en-US" dirty="0"/>
              <a:t>天</a:t>
            </a:r>
            <a:r>
              <a:rPr lang="zh-CN" altLang="en-US" dirty="0"/>
              <a:t>）</a:t>
            </a:r>
            <a:r>
              <a:rPr lang="en-US" altLang="zh-CN" dirty="0"/>
              <a:t>= 4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9 </a:t>
            </a:r>
            <a:r>
              <a:rPr lang="zh-CN" altLang="en-US" dirty="0"/>
              <a:t>天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043C191-F71E-4542-A6B8-7723FD5CE2ED}"/>
              </a:ext>
            </a:extLst>
          </p:cNvPr>
          <p:cNvSpPr txBox="1"/>
          <p:nvPr/>
        </p:nvSpPr>
        <p:spPr>
          <a:xfrm>
            <a:off x="232358" y="1651339"/>
            <a:ext cx="5220387" cy="7322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defPPr>
              <a:defRPr lang="zh-HK"/>
            </a:defPPr>
            <a:lvl1pPr algn="ctr">
              <a:defRPr sz="2400" kern="0">
                <a:solidFill>
                  <a:schemeClr val="bg1"/>
                </a:solidFill>
              </a:defRPr>
            </a:lvl1pPr>
          </a:lstStyle>
          <a:p>
            <a:pPr algn="l"/>
            <a:r>
              <a:rPr lang="zh-CN" altLang="en-US" sz="1800" dirty="0"/>
              <a:t>原告主張：</a:t>
            </a:r>
            <a:r>
              <a:rPr lang="zh-TW" altLang="en-US" sz="1800" dirty="0"/>
              <a:t>請求權</a:t>
            </a:r>
            <a:r>
              <a:rPr lang="zh-CN" altLang="en-US" sz="1800" dirty="0"/>
              <a:t>應自</a:t>
            </a:r>
            <a:r>
              <a:rPr lang="zh-TW" altLang="en-US" sz="1800" dirty="0"/>
              <a:t>各季</a:t>
            </a:r>
            <a:r>
              <a:rPr lang="zh-CN" altLang="en-US" sz="1800" dirty="0"/>
              <a:t>申報繳納日開始之</a:t>
            </a:r>
            <a:r>
              <a:rPr lang="en-US" altLang="zh-TW" sz="1800" dirty="0"/>
              <a:t>04.01</a:t>
            </a:r>
            <a:r>
              <a:rPr lang="zh-CN" altLang="en-US" sz="1800" dirty="0"/>
              <a:t>、</a:t>
            </a:r>
            <a:r>
              <a:rPr lang="en-US" altLang="zh-CN" sz="1800" dirty="0"/>
              <a:t>07.01</a:t>
            </a:r>
            <a:r>
              <a:rPr lang="zh-CN" altLang="en-US" sz="1800" dirty="0"/>
              <a:t>、</a:t>
            </a:r>
            <a:r>
              <a:rPr lang="en-US" altLang="zh-CN" sz="1800" dirty="0"/>
              <a:t>10.01</a:t>
            </a:r>
            <a:r>
              <a:rPr lang="zh-CN" altLang="en-US" sz="1800" dirty="0"/>
              <a:t>、</a:t>
            </a:r>
            <a:r>
              <a:rPr lang="en-US" altLang="zh-CN" sz="1800" dirty="0"/>
              <a:t>01.01</a:t>
            </a:r>
            <a:r>
              <a:rPr lang="zh-TW" altLang="en-US" sz="1800" dirty="0"/>
              <a:t>起算</a:t>
            </a:r>
            <a:r>
              <a:rPr lang="zh-CN" altLang="en-US" sz="1800" dirty="0"/>
              <a:t>。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14432635"/>
      </p:ext>
    </p:extLst>
  </p:cSld>
  <p:clrMapOvr>
    <a:masterClrMapping/>
  </p:clrMapOvr>
</p:sld>
</file>

<file path=ppt/theme/theme1.xml><?xml version="1.0" encoding="utf-8"?>
<a:theme xmlns:a="http://schemas.openxmlformats.org/drawingml/2006/main" name="Tax Consulting by Slidesgo">
  <a:themeElements>
    <a:clrScheme name="Simple Light">
      <a:dk1>
        <a:srgbClr val="D50000"/>
      </a:dk1>
      <a:lt1>
        <a:srgbClr val="2970B1"/>
      </a:lt1>
      <a:dk2>
        <a:srgbClr val="4D8FCB"/>
      </a:dk2>
      <a:lt2>
        <a:srgbClr val="F3F3F3"/>
      </a:lt2>
      <a:accent1>
        <a:srgbClr val="EA9999"/>
      </a:accent1>
      <a:accent2>
        <a:srgbClr val="FFFFFF"/>
      </a:accent2>
      <a:accent3>
        <a:srgbClr val="E7F0F8"/>
      </a:accent3>
      <a:accent4>
        <a:srgbClr val="FFD966"/>
      </a:accent4>
      <a:accent5>
        <a:srgbClr val="2970B1"/>
      </a:accent5>
      <a:accent6>
        <a:srgbClr val="4D8FCB"/>
      </a:accent6>
      <a:hlink>
        <a:srgbClr val="2970B1"/>
      </a:hlink>
      <a:folHlink>
        <a:srgbClr val="0097A7"/>
      </a:folHlink>
    </a:clrScheme>
    <a:fontScheme name="自訂 1">
      <a:majorFont>
        <a:latin typeface="Arial"/>
        <a:ea typeface="Microsoft YaHei"/>
        <a:cs typeface=""/>
      </a:majorFont>
      <a:minorFont>
        <a:latin typeface="Arial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spcFirstLastPara="1" wrap="square" lIns="91425" tIns="91425" rIns="91425" bIns="91425" anchor="t" anchorCtr="0">
        <a:noAutofit/>
      </a:bodyPr>
      <a:lstStyle>
        <a:defPPr algn="l">
          <a:defRPr kern="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1142</TotalTime>
  <Words>1204</Words>
  <Application>Microsoft Office PowerPoint</Application>
  <PresentationFormat>寬螢幕</PresentationFormat>
  <Paragraphs>182</Paragraphs>
  <Slides>20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3" baseType="lpstr">
      <vt:lpstr>Bitter</vt:lpstr>
      <vt:lpstr>Microsoft YaHei</vt:lpstr>
      <vt:lpstr>Roboto Slab</vt:lpstr>
      <vt:lpstr>細明體</vt:lpstr>
      <vt:lpstr>新細明體</vt:lpstr>
      <vt:lpstr>Arial</vt:lpstr>
      <vt:lpstr>Calibri</vt:lpstr>
      <vt:lpstr>Consolas</vt:lpstr>
      <vt:lpstr>Eras Bold ITC</vt:lpstr>
      <vt:lpstr>IBM Plex Sans</vt:lpstr>
      <vt:lpstr>IBM Plex Sans SemiBold</vt:lpstr>
      <vt:lpstr>Times New Roman</vt:lpstr>
      <vt:lpstr>Tax Consulting by Slidesgo</vt:lpstr>
      <vt:lpstr>固定污染源空氣污染防制費 之核課期間</vt:lpstr>
      <vt:lpstr>01</vt:lpstr>
      <vt:lpstr>稽徵程序</vt:lpstr>
      <vt:lpstr>空氣污染防制費之稽徵程序 </vt:lpstr>
      <vt:lpstr>公法上請求權時效</vt:lpstr>
      <vt:lpstr>案例整理</vt:lpstr>
      <vt:lpstr>PowerPoint 簡報</vt:lpstr>
      <vt:lpstr>三櫻案</vt:lpstr>
      <vt:lpstr>PowerPoint 簡報</vt:lpstr>
      <vt:lpstr>PowerPoint 簡報</vt:lpstr>
      <vt:lpstr>PowerPoint 簡報</vt:lpstr>
      <vt:lpstr>立法沿革</vt:lpstr>
      <vt:lpstr>PowerPoint 簡報</vt:lpstr>
      <vt:lpstr>現行法律</vt:lpstr>
      <vt:lpstr>收費辦法第17條（111.03.24）</vt:lpstr>
      <vt:lpstr>空氣污染防制法第75條(107.08.01)</vt:lpstr>
      <vt:lpstr>行政程序法第131條</vt:lpstr>
      <vt:lpstr>本文見解</vt:lpstr>
      <vt:lpstr>本文建議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 Consulting</dc:title>
  <dc:creator>User</dc:creator>
  <cp:lastModifiedBy>王 逸帆</cp:lastModifiedBy>
  <cp:revision>257</cp:revision>
  <dcterms:created xsi:type="dcterms:W3CDTF">2022-02-27T04:05:00Z</dcterms:created>
  <dcterms:modified xsi:type="dcterms:W3CDTF">2023-04-25T06:46:09Z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