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319" r:id="rId3"/>
    <p:sldId id="320" r:id="rId4"/>
    <p:sldId id="321" r:id="rId5"/>
    <p:sldId id="322" r:id="rId6"/>
    <p:sldId id="323" r:id="rId7"/>
    <p:sldId id="329" r:id="rId8"/>
    <p:sldId id="324" r:id="rId9"/>
    <p:sldId id="330" r:id="rId10"/>
    <p:sldId id="332" r:id="rId11"/>
    <p:sldId id="333" r:id="rId12"/>
    <p:sldId id="334" r:id="rId13"/>
    <p:sldId id="331" r:id="rId14"/>
    <p:sldId id="325" r:id="rId15"/>
    <p:sldId id="335" r:id="rId16"/>
    <p:sldId id="336" r:id="rId17"/>
    <p:sldId id="326" r:id="rId18"/>
    <p:sldId id="337" r:id="rId19"/>
    <p:sldId id="338" r:id="rId20"/>
    <p:sldId id="327" r:id="rId21"/>
    <p:sldId id="341" r:id="rId22"/>
    <p:sldId id="339" r:id="rId23"/>
    <p:sldId id="340" r:id="rId24"/>
    <p:sldId id="328" r:id="rId25"/>
    <p:sldId id="342" r:id="rId26"/>
    <p:sldId id="345" r:id="rId27"/>
    <p:sldId id="346" r:id="rId28"/>
    <p:sldId id="343" r:id="rId29"/>
    <p:sldId id="347" r:id="rId30"/>
    <p:sldId id="344" r:id="rId31"/>
    <p:sldId id="348" r:id="rId32"/>
    <p:sldId id="350" r:id="rId33"/>
    <p:sldId id="349" r:id="rId34"/>
    <p:sldId id="354" r:id="rId35"/>
    <p:sldId id="351" r:id="rId36"/>
    <p:sldId id="352" r:id="rId37"/>
    <p:sldId id="353" r:id="rId38"/>
    <p:sldId id="355" r:id="rId39"/>
    <p:sldId id="356" r:id="rId40"/>
    <p:sldId id="357" r:id="rId41"/>
    <p:sldId id="358" r:id="rId42"/>
    <p:sldId id="359" r:id="rId43"/>
    <p:sldId id="360" r:id="rId44"/>
    <p:sldId id="361" r:id="rId45"/>
    <p:sldId id="362" r:id="rId46"/>
    <p:sldId id="363" r:id="rId47"/>
    <p:sldId id="365" r:id="rId48"/>
    <p:sldId id="366" r:id="rId49"/>
    <p:sldId id="367" r:id="rId50"/>
    <p:sldId id="368" r:id="rId51"/>
    <p:sldId id="373" r:id="rId52"/>
    <p:sldId id="369" r:id="rId53"/>
    <p:sldId id="370" r:id="rId54"/>
    <p:sldId id="374" r:id="rId55"/>
    <p:sldId id="371" r:id="rId56"/>
    <p:sldId id="372" r:id="rId57"/>
    <p:sldId id="375" r:id="rId58"/>
    <p:sldId id="376" r:id="rId59"/>
    <p:sldId id="377" r:id="rId60"/>
    <p:sldId id="37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59" d="100"/>
          <a:sy n="59" d="100"/>
        </p:scale>
        <p:origin x="9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AFE62-223A-4195-A37D-1E2E6AB0F7DB}" type="datetimeFigureOut">
              <a:rPr lang="zh-TW" altLang="en-US" smtClean="0"/>
              <a:t>2023/2/28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5E31A-98AD-49C2-B4A1-6BCF28465F91}" type="slidenum">
              <a:rPr lang="zh-TW" altLang="en-US" smtClean="0"/>
              <a:t>‹#›</a:t>
            </a:fld>
            <a:endParaRPr lang="zh-TW" altLang="en-US"/>
          </a:p>
        </p:txBody>
      </p:sp>
    </p:spTree>
    <p:extLst>
      <p:ext uri="{BB962C8B-B14F-4D97-AF65-F5344CB8AC3E}">
        <p14:creationId xmlns:p14="http://schemas.microsoft.com/office/powerpoint/2010/main" val="372275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Fugitive</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易變的</a:t>
            </a:r>
            <a:endParaRPr lang="zh-TW" altLang="en-US" dirty="0"/>
          </a:p>
        </p:txBody>
      </p:sp>
      <p:sp>
        <p:nvSpPr>
          <p:cNvPr id="4" name="投影片編號版面配置區 3"/>
          <p:cNvSpPr>
            <a:spLocks noGrp="1"/>
          </p:cNvSpPr>
          <p:nvPr>
            <p:ph type="sldNum" sz="quarter" idx="5"/>
          </p:nvPr>
        </p:nvSpPr>
        <p:spPr/>
        <p:txBody>
          <a:bodyPr/>
          <a:lstStyle/>
          <a:p>
            <a:fld id="{98C5E31A-98AD-49C2-B4A1-6BCF28465F91}" type="slidenum">
              <a:rPr lang="zh-TW" altLang="en-US" smtClean="0"/>
              <a:t>37</a:t>
            </a:fld>
            <a:endParaRPr lang="zh-TW" altLang="en-US"/>
          </a:p>
        </p:txBody>
      </p:sp>
    </p:spTree>
    <p:extLst>
      <p:ext uri="{BB962C8B-B14F-4D97-AF65-F5344CB8AC3E}">
        <p14:creationId xmlns:p14="http://schemas.microsoft.com/office/powerpoint/2010/main" val="391841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solidFill>
                  <a:srgbClr val="C00000"/>
                </a:solidFill>
                <a:latin typeface="Times New Roman" panose="02020603050405020304" pitchFamily="18" charset="0"/>
                <a:cs typeface="Times New Roman" panose="02020603050405020304" pitchFamily="18" charset="0"/>
              </a:rPr>
              <a:t>Demographic</a:t>
            </a:r>
            <a:r>
              <a:rPr lang="en-US" altLang="zh-TW" dirty="0">
                <a:solidFill>
                  <a:srgbClr val="C00000"/>
                </a:solidFill>
                <a:latin typeface="Times New Roman" panose="02020603050405020304" pitchFamily="18" charset="0"/>
                <a:cs typeface="Times New Roman" panose="02020603050405020304" pitchFamily="18" charset="0"/>
              </a:rPr>
              <a:t>:</a:t>
            </a:r>
            <a:r>
              <a:rPr lang="zh-TW" altLang="en-US" dirty="0">
                <a:solidFill>
                  <a:srgbClr val="C00000"/>
                </a:solidFill>
                <a:latin typeface="Times New Roman" panose="02020603050405020304" pitchFamily="18" charset="0"/>
                <a:cs typeface="Times New Roman" panose="02020603050405020304" pitchFamily="18" charset="0"/>
              </a:rPr>
              <a:t>人口學</a:t>
            </a:r>
            <a:endParaRPr lang="zh-TW" altLang="en-US" dirty="0"/>
          </a:p>
        </p:txBody>
      </p:sp>
      <p:sp>
        <p:nvSpPr>
          <p:cNvPr id="4" name="投影片編號版面配置區 3"/>
          <p:cNvSpPr>
            <a:spLocks noGrp="1"/>
          </p:cNvSpPr>
          <p:nvPr>
            <p:ph type="sldNum" sz="quarter" idx="5"/>
          </p:nvPr>
        </p:nvSpPr>
        <p:spPr/>
        <p:txBody>
          <a:bodyPr/>
          <a:lstStyle/>
          <a:p>
            <a:fld id="{98C5E31A-98AD-49C2-B4A1-6BCF28465F91}" type="slidenum">
              <a:rPr lang="zh-TW" altLang="en-US" smtClean="0"/>
              <a:t>42</a:t>
            </a:fld>
            <a:endParaRPr lang="zh-TW" altLang="en-US"/>
          </a:p>
        </p:txBody>
      </p:sp>
    </p:spTree>
    <p:extLst>
      <p:ext uri="{BB962C8B-B14F-4D97-AF65-F5344CB8AC3E}">
        <p14:creationId xmlns:p14="http://schemas.microsoft.com/office/powerpoint/2010/main" val="331786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Pulverized</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使成粉末</a:t>
            </a:r>
            <a:endParaRPr lang="zh-TW" altLang="en-US" dirty="0"/>
          </a:p>
        </p:txBody>
      </p:sp>
      <p:sp>
        <p:nvSpPr>
          <p:cNvPr id="4" name="投影片編號版面配置區 3"/>
          <p:cNvSpPr>
            <a:spLocks noGrp="1"/>
          </p:cNvSpPr>
          <p:nvPr>
            <p:ph type="sldNum" sz="quarter" idx="5"/>
          </p:nvPr>
        </p:nvSpPr>
        <p:spPr/>
        <p:txBody>
          <a:bodyPr/>
          <a:lstStyle/>
          <a:p>
            <a:fld id="{98C5E31A-98AD-49C2-B4A1-6BCF28465F91}" type="slidenum">
              <a:rPr lang="zh-TW" altLang="en-US" smtClean="0"/>
              <a:t>43</a:t>
            </a:fld>
            <a:endParaRPr lang="zh-TW" altLang="en-US"/>
          </a:p>
        </p:txBody>
      </p:sp>
    </p:spTree>
    <p:extLst>
      <p:ext uri="{BB962C8B-B14F-4D97-AF65-F5344CB8AC3E}">
        <p14:creationId xmlns:p14="http://schemas.microsoft.com/office/powerpoint/2010/main" val="119764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3013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113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840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85583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59778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6622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1157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8749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77518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0057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0290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62CCB-0BF0-4144-BA12-E0F7FF9E15FE}"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82208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62CCB-0BF0-4144-BA12-E0F7FF9E15FE}" type="datetimeFigureOut">
              <a:rPr lang="en-GB" smtClean="0"/>
              <a:t>28/02/2023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007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62CCB-0BF0-4144-BA12-E0F7FF9E15FE}" type="datetimeFigureOut">
              <a:rPr lang="en-GB" smtClean="0"/>
              <a:t>28/02/2023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39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62CCB-0BF0-4144-BA12-E0F7FF9E15FE}" type="datetimeFigureOut">
              <a:rPr lang="en-GB" smtClean="0"/>
              <a:t>28/02/2023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49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7500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6226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962CCB-0BF0-4144-BA12-E0F7FF9E15FE}" type="datetimeFigureOut">
              <a:rPr lang="en-GB" smtClean="0"/>
              <a:t>28/02/2023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11416C-AA6F-4F2B-96CE-6646C79D6D1D}" type="slidenum">
              <a:rPr lang="en-GB" smtClean="0"/>
              <a:t>‹#›</a:t>
            </a:fld>
            <a:endParaRPr lang="en-GB"/>
          </a:p>
        </p:txBody>
      </p:sp>
    </p:spTree>
    <p:extLst>
      <p:ext uri="{BB962C8B-B14F-4D97-AF65-F5344CB8AC3E}">
        <p14:creationId xmlns:p14="http://schemas.microsoft.com/office/powerpoint/2010/main" val="2649530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90A7-1441-4632-A7B9-CE5694AE0BD6}"/>
              </a:ext>
            </a:extLst>
          </p:cNvPr>
          <p:cNvSpPr>
            <a:spLocks noGrp="1"/>
          </p:cNvSpPr>
          <p:nvPr>
            <p:ph type="ctrTitle"/>
          </p:nvPr>
        </p:nvSpPr>
        <p:spPr>
          <a:xfrm>
            <a:off x="1524000" y="1417134"/>
            <a:ext cx="9144000" cy="1564716"/>
          </a:xfrm>
        </p:spPr>
        <p:txBody>
          <a:bodyPr>
            <a:normAutofit/>
          </a:bodyPr>
          <a:lstStyle/>
          <a:p>
            <a:pPr algn="l"/>
            <a:r>
              <a:rPr lang="en-US" altLang="zh-TW" sz="4800" dirty="0"/>
              <a:t>Introduction to Air Pollution</a:t>
            </a:r>
            <a:endParaRPr lang="en-GB" sz="4800" dirty="0"/>
          </a:p>
        </p:txBody>
      </p:sp>
      <p:sp>
        <p:nvSpPr>
          <p:cNvPr id="3" name="Subtitle 2">
            <a:extLst>
              <a:ext uri="{FF2B5EF4-FFF2-40B4-BE49-F238E27FC236}">
                <a16:creationId xmlns:a16="http://schemas.microsoft.com/office/drawing/2014/main" id="{4CD46B61-DC49-41A3-979A-D230456FBDEF}"/>
              </a:ext>
            </a:extLst>
          </p:cNvPr>
          <p:cNvSpPr>
            <a:spLocks noGrp="1"/>
          </p:cNvSpPr>
          <p:nvPr>
            <p:ph type="subTitle" idx="1"/>
          </p:nvPr>
        </p:nvSpPr>
        <p:spPr>
          <a:xfrm>
            <a:off x="1524000" y="4868283"/>
            <a:ext cx="9144000" cy="572583"/>
          </a:xfrm>
        </p:spPr>
        <p:txBody>
          <a:bodyPr>
            <a:normAutofit fontScale="25000" lnSpcReduction="20000"/>
          </a:bodyPr>
          <a:lstStyle/>
          <a:p>
            <a:r>
              <a:rPr lang="en-US" altLang="zh-TW" sz="8000" dirty="0"/>
              <a:t>Presented by</a:t>
            </a:r>
          </a:p>
          <a:p>
            <a:r>
              <a:rPr lang="en-US" sz="8000" dirty="0"/>
              <a:t>Dr. </a:t>
            </a:r>
            <a:r>
              <a:rPr lang="en-GB" sz="8000" dirty="0"/>
              <a:t>Yu-Chieh Ting</a:t>
            </a:r>
          </a:p>
          <a:p>
            <a:pPr algn="l"/>
            <a:endParaRPr lang="en-GB" sz="2000" dirty="0"/>
          </a:p>
        </p:txBody>
      </p:sp>
    </p:spTree>
    <p:extLst>
      <p:ext uri="{BB962C8B-B14F-4D97-AF65-F5344CB8AC3E}">
        <p14:creationId xmlns:p14="http://schemas.microsoft.com/office/powerpoint/2010/main" val="117971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C6EBE-8156-4218-BDA3-26451AB453C1}"/>
              </a:ext>
            </a:extLst>
          </p:cNvPr>
          <p:cNvSpPr>
            <a:spLocks noGrp="1"/>
          </p:cNvSpPr>
          <p:nvPr>
            <p:ph idx="1"/>
          </p:nvPr>
        </p:nvSpPr>
        <p:spPr>
          <a:xfrm>
            <a:off x="1484310" y="461639"/>
            <a:ext cx="10018713" cy="6178858"/>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Following the above, A nearby waste site also has 10 unlabelled, buried drums, but with known chemical formulations: three drums that contain dichloromethane (CH</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Cl</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and seven drums that contain trichloromethane (CHCl</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there is a possibility that </a:t>
            </a:r>
            <a:r>
              <a:rPr lang="en-GB" dirty="0">
                <a:solidFill>
                  <a:schemeClr val="accent3">
                    <a:lumMod val="75000"/>
                  </a:schemeClr>
                </a:solidFill>
                <a:latin typeface="Times New Roman" panose="02020603050405020304" pitchFamily="18" charset="0"/>
                <a:cs typeface="Times New Roman" panose="02020603050405020304" pitchFamily="18" charset="0"/>
              </a:rPr>
              <a:t>the </a:t>
            </a:r>
            <a:r>
              <a:rPr lang="en-GB" dirty="0" err="1">
                <a:solidFill>
                  <a:schemeClr val="accent3">
                    <a:lumMod val="75000"/>
                  </a:schemeClr>
                </a:solidFill>
                <a:latin typeface="Times New Roman" panose="02020603050405020304" pitchFamily="18" charset="0"/>
                <a:cs typeface="Times New Roman" panose="02020603050405020304" pitchFamily="18" charset="0"/>
              </a:rPr>
              <a:t>P</a:t>
            </a:r>
            <a:r>
              <a:rPr lang="en-GB" baseline="-25000" dirty="0" err="1">
                <a:solidFill>
                  <a:schemeClr val="accent3">
                    <a:lumMod val="75000"/>
                  </a:schemeClr>
                </a:solidFill>
                <a:latin typeface="Times New Roman" panose="02020603050405020304" pitchFamily="18" charset="0"/>
                <a:cs typeface="Times New Roman" panose="02020603050405020304" pitchFamily="18" charset="0"/>
              </a:rPr>
              <a:t>med</a:t>
            </a:r>
            <a:r>
              <a:rPr lang="en-GB" dirty="0">
                <a:solidFill>
                  <a:schemeClr val="accent3">
                    <a:lumMod val="75000"/>
                  </a:schemeClr>
                </a:solidFill>
                <a:latin typeface="Times New Roman" panose="02020603050405020304" pitchFamily="18" charset="0"/>
                <a:cs typeface="Times New Roman" panose="02020603050405020304" pitchFamily="18" charset="0"/>
              </a:rPr>
              <a:t> substance could be very dangerous in the presence of CHCl</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and the need for special measures to segregate the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med</a:t>
            </a:r>
            <a:r>
              <a:rPr lang="en-GB" dirty="0">
                <a:latin typeface="Times New Roman" panose="02020603050405020304" pitchFamily="18" charset="0"/>
                <a:cs typeface="Times New Roman" panose="02020603050405020304" pitchFamily="18" charset="0"/>
              </a:rPr>
              <a:t> and CHCl</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To know the probability of pulling up a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med</a:t>
            </a:r>
            <a:r>
              <a:rPr lang="en-GB" dirty="0">
                <a:latin typeface="Times New Roman" panose="02020603050405020304" pitchFamily="18" charset="0"/>
                <a:cs typeface="Times New Roman" panose="02020603050405020304" pitchFamily="18" charset="0"/>
              </a:rPr>
              <a:t> drum from the first site and a CHCl</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drum from the second site. Since the two trials are independent, it can be calculated as </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Thus we have 6% probability of extracting a medium vapor pressure substance drum and a dichloromethane drum on our first excavation.</a:t>
            </a:r>
          </a:p>
          <a:p>
            <a:pPr algn="just"/>
            <a:r>
              <a:rPr lang="en-GB" dirty="0">
                <a:latin typeface="Times New Roman" panose="02020603050405020304" pitchFamily="18" charset="0"/>
                <a:cs typeface="Times New Roman" panose="02020603050405020304" pitchFamily="18" charset="0"/>
              </a:rPr>
              <a:t>Thus, there will be a 6% probability of this scenario, unless other steps are taken (e.g. conducting removals on different days)</a:t>
            </a:r>
          </a:p>
        </p:txBody>
      </p:sp>
      <p:pic>
        <p:nvPicPr>
          <p:cNvPr id="5" name="Picture 4">
            <a:extLst>
              <a:ext uri="{FF2B5EF4-FFF2-40B4-BE49-F238E27FC236}">
                <a16:creationId xmlns:a16="http://schemas.microsoft.com/office/drawing/2014/main" id="{7BE39517-F5ED-4DF5-B368-191670DF5250}"/>
              </a:ext>
            </a:extLst>
          </p:cNvPr>
          <p:cNvPicPr>
            <a:picLocks noChangeAspect="1"/>
          </p:cNvPicPr>
          <p:nvPr/>
        </p:nvPicPr>
        <p:blipFill>
          <a:blip r:embed="rId2"/>
          <a:stretch>
            <a:fillRect/>
          </a:stretch>
        </p:blipFill>
        <p:spPr>
          <a:xfrm>
            <a:off x="4464841" y="3877970"/>
            <a:ext cx="4057650" cy="895350"/>
          </a:xfrm>
          <a:prstGeom prst="rect">
            <a:avLst/>
          </a:prstGeom>
        </p:spPr>
      </p:pic>
    </p:spTree>
    <p:extLst>
      <p:ext uri="{BB962C8B-B14F-4D97-AF65-F5344CB8AC3E}">
        <p14:creationId xmlns:p14="http://schemas.microsoft.com/office/powerpoint/2010/main" val="26220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FF77A-2C5A-482A-B962-8D1D5B839232}"/>
              </a:ext>
            </a:extLst>
          </p:cNvPr>
          <p:cNvSpPr>
            <a:spLocks noGrp="1"/>
          </p:cNvSpPr>
          <p:nvPr>
            <p:ph idx="1"/>
          </p:nvPr>
        </p:nvSpPr>
        <p:spPr>
          <a:xfrm>
            <a:off x="1484310" y="816746"/>
            <a:ext cx="10287480" cy="5548543"/>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Another important concept for environmental data is that of </a:t>
            </a:r>
            <a:r>
              <a:rPr lang="en-GB" b="1" dirty="0">
                <a:solidFill>
                  <a:srgbClr val="FF0000"/>
                </a:solidFill>
                <a:latin typeface="Times New Roman" panose="02020603050405020304" pitchFamily="18" charset="0"/>
                <a:cs typeface="Times New Roman" panose="02020603050405020304" pitchFamily="18" charset="0"/>
              </a:rPr>
              <a:t>conditional probability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we have two dependent sets of events, </a:t>
            </a:r>
            <a:r>
              <a:rPr lang="en-GB" b="1" i="1" dirty="0">
                <a:latin typeface="Times New Roman" panose="02020603050405020304" pitchFamily="18" charset="0"/>
                <a:cs typeface="Times New Roman" panose="02020603050405020304" pitchFamily="18" charset="0"/>
              </a:rPr>
              <a:t>E</a:t>
            </a:r>
            <a:r>
              <a:rPr lang="en-GB" dirty="0">
                <a:latin typeface="Times New Roman" panose="02020603050405020304" pitchFamily="18" charset="0"/>
                <a:cs typeface="Times New Roman" panose="02020603050405020304" pitchFamily="18" charset="0"/>
              </a:rPr>
              <a:t> and </a:t>
            </a:r>
            <a:r>
              <a:rPr lang="en-GB" b="1" i="1" dirty="0">
                <a:latin typeface="Times New Roman" panose="02020603050405020304" pitchFamily="18" charset="0"/>
                <a:cs typeface="Times New Roman" panose="02020603050405020304" pitchFamily="18" charset="0"/>
              </a:rPr>
              <a:t>G</a:t>
            </a:r>
            <a:r>
              <a:rPr lang="en-GB" dirty="0">
                <a:latin typeface="Times New Roman" panose="02020603050405020304" pitchFamily="18" charset="0"/>
                <a:cs typeface="Times New Roman" panose="02020603050405020304" pitchFamily="18" charset="0"/>
              </a:rPr>
              <a:t>, the probability that event </a:t>
            </a:r>
            <a:r>
              <a:rPr lang="en-GB" i="1" dirty="0">
                <a:latin typeface="Times New Roman" panose="02020603050405020304" pitchFamily="18" charset="0"/>
                <a:cs typeface="Times New Roman" panose="02020603050405020304" pitchFamily="18" charset="0"/>
              </a:rPr>
              <a:t>e</a:t>
            </a:r>
            <a:r>
              <a:rPr lang="en-GB" i="1" baseline="-25000" dirty="0">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will occur if the dependent event </a:t>
            </a:r>
            <a:r>
              <a:rPr lang="en-GB" b="1" i="1" dirty="0">
                <a:latin typeface="Times New Roman" panose="02020603050405020304" pitchFamily="18" charset="0"/>
                <a:cs typeface="Times New Roman" panose="02020603050405020304" pitchFamily="18" charset="0"/>
              </a:rPr>
              <a:t>g</a:t>
            </a:r>
            <a:r>
              <a:rPr lang="en-GB" dirty="0">
                <a:latin typeface="Times New Roman" panose="02020603050405020304" pitchFamily="18" charset="0"/>
                <a:cs typeface="Times New Roman" panose="02020603050405020304" pitchFamily="18" charset="0"/>
              </a:rPr>
              <a:t> has previously occurred is shown as </a:t>
            </a:r>
            <a:r>
              <a:rPr lang="en-GB" b="1" i="1" dirty="0">
                <a:latin typeface="Times New Roman" panose="02020603050405020304" pitchFamily="18" charset="0"/>
                <a:cs typeface="Times New Roman" panose="02020603050405020304" pitchFamily="18" charset="0"/>
              </a:rPr>
              <a:t>p{e</a:t>
            </a:r>
            <a:r>
              <a:rPr lang="en-GB" i="1" baseline="-25000" dirty="0">
                <a:latin typeface="Times New Roman" panose="02020603050405020304" pitchFamily="18" charset="0"/>
                <a:cs typeface="Times New Roman" panose="02020603050405020304" pitchFamily="18" charset="0"/>
              </a:rPr>
              <a:t>k</a:t>
            </a:r>
            <a:r>
              <a:rPr lang="en-GB" b="1" i="1" dirty="0">
                <a:latin typeface="Times New Roman" panose="02020603050405020304" pitchFamily="18" charset="0"/>
                <a:cs typeface="Times New Roman" panose="02020603050405020304" pitchFamily="18" charset="0"/>
              </a:rPr>
              <a:t> </a:t>
            </a:r>
            <a:r>
              <a:rPr lang="az-Cyrl-AZ" b="1" i="1" dirty="0">
                <a:latin typeface="Times New Roman" panose="02020603050405020304" pitchFamily="18" charset="0"/>
                <a:cs typeface="Times New Roman" panose="02020603050405020304" pitchFamily="18" charset="0"/>
              </a:rPr>
              <a:t>|</a:t>
            </a:r>
            <a:r>
              <a:rPr lang="en-GB" b="1" i="1" dirty="0">
                <a:latin typeface="Times New Roman" panose="02020603050405020304" pitchFamily="18" charset="0"/>
                <a:cs typeface="Times New Roman" panose="02020603050405020304" pitchFamily="18" charset="0"/>
              </a:rPr>
              <a:t> g}, </a:t>
            </a:r>
            <a:r>
              <a:rPr lang="en-GB" dirty="0">
                <a:latin typeface="Times New Roman" panose="02020603050405020304" pitchFamily="18" charset="0"/>
                <a:cs typeface="Times New Roman" panose="02020603050405020304" pitchFamily="18" charset="0"/>
              </a:rPr>
              <a:t>which is found using </a:t>
            </a:r>
            <a:r>
              <a:rPr lang="en-GB" dirty="0" err="1">
                <a:latin typeface="Times New Roman" panose="02020603050405020304" pitchFamily="18" charset="0"/>
                <a:cs typeface="Times New Roman" panose="02020603050405020304" pitchFamily="18" charset="0"/>
              </a:rPr>
              <a:t>Baye’s</a:t>
            </a:r>
            <a:r>
              <a:rPr lang="en-GB" dirty="0">
                <a:latin typeface="Times New Roman" panose="02020603050405020304" pitchFamily="18" charset="0"/>
                <a:cs typeface="Times New Roman" panose="02020603050405020304" pitchFamily="18" charset="0"/>
              </a:rPr>
              <a:t> theorem:</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 review of this equation shows that </a:t>
            </a:r>
            <a:r>
              <a:rPr lang="en-GB" dirty="0">
                <a:solidFill>
                  <a:schemeClr val="accent4">
                    <a:lumMod val="75000"/>
                  </a:schemeClr>
                </a:solidFill>
                <a:latin typeface="Times New Roman" panose="02020603050405020304" pitchFamily="18" charset="0"/>
                <a:cs typeface="Times New Roman" panose="02020603050405020304" pitchFamily="18" charset="0"/>
              </a:rPr>
              <a:t>conditional probabilities are affected by a cascade of previous events.</a:t>
            </a:r>
          </a:p>
          <a:p>
            <a:pPr algn="just"/>
            <a:r>
              <a:rPr lang="en-GB" dirty="0">
                <a:latin typeface="Times New Roman" panose="02020603050405020304" pitchFamily="18" charset="0"/>
                <a:cs typeface="Times New Roman" panose="02020603050405020304" pitchFamily="18" charset="0"/>
              </a:rPr>
              <a:t>Thus, the probability of what happens next can be highly dependent upon what has previously occurred. For example, the </a:t>
            </a:r>
            <a:r>
              <a:rPr lang="en-GB" b="1" dirty="0">
                <a:solidFill>
                  <a:srgbClr val="00B050"/>
                </a:solidFill>
                <a:latin typeface="Times New Roman" panose="02020603050405020304" pitchFamily="18" charset="0"/>
                <a:cs typeface="Times New Roman" panose="02020603050405020304" pitchFamily="18" charset="0"/>
              </a:rPr>
              <a:t>cumulative risk of cancer </a:t>
            </a:r>
            <a:r>
              <a:rPr lang="en-GB" dirty="0">
                <a:latin typeface="Times New Roman" panose="02020603050405020304" pitchFamily="18" charset="0"/>
                <a:cs typeface="Times New Roman" panose="02020603050405020304" pitchFamily="18" charset="0"/>
              </a:rPr>
              <a:t>depends on the serial (dependent) outcomes.</a:t>
            </a:r>
          </a:p>
          <a:p>
            <a:pPr algn="just"/>
            <a:r>
              <a:rPr lang="en-GB" dirty="0">
                <a:latin typeface="Times New Roman" panose="02020603050405020304" pitchFamily="18" charset="0"/>
                <a:cs typeface="Times New Roman" panose="02020603050405020304" pitchFamily="18" charset="0"/>
              </a:rPr>
              <a:t>Similarly, reliability can also be affected by dependencies and prior events. Thus, characterizing any risk or determining the reliability of systems are expressions, at least in part, of probability.</a:t>
            </a:r>
          </a:p>
          <a:p>
            <a:endParaRPr lang="en-GB" dirty="0"/>
          </a:p>
          <a:p>
            <a:endParaRPr lang="en-GB" dirty="0"/>
          </a:p>
        </p:txBody>
      </p:sp>
      <p:pic>
        <p:nvPicPr>
          <p:cNvPr id="5" name="Picture 4">
            <a:extLst>
              <a:ext uri="{FF2B5EF4-FFF2-40B4-BE49-F238E27FC236}">
                <a16:creationId xmlns:a16="http://schemas.microsoft.com/office/drawing/2014/main" id="{51AF9E18-A31A-4C2A-A7E8-5237EAEC8B19}"/>
              </a:ext>
            </a:extLst>
          </p:cNvPr>
          <p:cNvPicPr>
            <a:picLocks noChangeAspect="1"/>
          </p:cNvPicPr>
          <p:nvPr/>
        </p:nvPicPr>
        <p:blipFill>
          <a:blip r:embed="rId2"/>
          <a:stretch>
            <a:fillRect/>
          </a:stretch>
        </p:blipFill>
        <p:spPr>
          <a:xfrm>
            <a:off x="5673452" y="1889913"/>
            <a:ext cx="3629025" cy="923925"/>
          </a:xfrm>
          <a:prstGeom prst="rect">
            <a:avLst/>
          </a:prstGeom>
        </p:spPr>
      </p:pic>
    </p:spTree>
    <p:extLst>
      <p:ext uri="{BB962C8B-B14F-4D97-AF65-F5344CB8AC3E}">
        <p14:creationId xmlns:p14="http://schemas.microsoft.com/office/powerpoint/2010/main" val="205130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0F0E3-898F-4E60-9058-5753D6E121BA}"/>
              </a:ext>
            </a:extLst>
          </p:cNvPr>
          <p:cNvSpPr>
            <a:spLocks noGrp="1"/>
          </p:cNvSpPr>
          <p:nvPr>
            <p:ph idx="1"/>
          </p:nvPr>
        </p:nvSpPr>
        <p:spPr>
          <a:xfrm>
            <a:off x="1484310" y="941033"/>
            <a:ext cx="10018713" cy="4850167"/>
          </a:xfrm>
        </p:spPr>
        <p:txBody>
          <a:bodyPr/>
          <a:lstStyle/>
          <a:p>
            <a:pPr algn="just"/>
            <a:r>
              <a:rPr lang="en-GB" dirty="0">
                <a:latin typeface="Times New Roman" panose="02020603050405020304" pitchFamily="18" charset="0"/>
                <a:cs typeface="Times New Roman" panose="02020603050405020304" pitchFamily="18" charset="0"/>
              </a:rPr>
              <a:t>Air pollution data can also be presented by a “</a:t>
            </a:r>
            <a:r>
              <a:rPr lang="en-GB" b="1" dirty="0">
                <a:solidFill>
                  <a:srgbClr val="FF0000"/>
                </a:solidFill>
                <a:latin typeface="Times New Roman" panose="02020603050405020304" pitchFamily="18" charset="0"/>
                <a:cs typeface="Times New Roman" panose="02020603050405020304" pitchFamily="18" charset="0"/>
              </a:rPr>
              <a:t>probability density function</a:t>
            </a:r>
            <a:r>
              <a:rPr lang="en-GB" dirty="0">
                <a:latin typeface="Times New Roman" panose="02020603050405020304" pitchFamily="18" charset="0"/>
                <a:cs typeface="Times New Roman" panose="02020603050405020304" pitchFamily="18" charset="0"/>
              </a:rPr>
              <a:t>” (PDF) for data. </a:t>
            </a:r>
          </a:p>
          <a:p>
            <a:pPr algn="just"/>
            <a:r>
              <a:rPr lang="en-GB" dirty="0">
                <a:latin typeface="Times New Roman" panose="02020603050405020304" pitchFamily="18" charset="0"/>
                <a:cs typeface="Times New Roman" panose="02020603050405020304" pitchFamily="18" charset="0"/>
              </a:rPr>
              <a:t>The PDF is created from a </a:t>
            </a:r>
            <a:r>
              <a:rPr lang="en-GB" b="1" dirty="0">
                <a:latin typeface="Times New Roman" panose="02020603050405020304" pitchFamily="18" charset="0"/>
                <a:cs typeface="Times New Roman" panose="02020603050405020304" pitchFamily="18" charset="0"/>
              </a:rPr>
              <a:t>probability density</a:t>
            </a:r>
            <a:r>
              <a:rPr lang="en-GB" dirty="0">
                <a:latin typeface="Times New Roman" panose="02020603050405020304" pitchFamily="18" charset="0"/>
                <a:cs typeface="Times New Roman" panose="02020603050405020304" pitchFamily="18" charset="0"/>
              </a:rPr>
              <a:t>; when the data are plotted in the form of a </a:t>
            </a:r>
            <a:r>
              <a:rPr lang="en-GB" dirty="0">
                <a:solidFill>
                  <a:srgbClr val="FF0000"/>
                </a:solidFill>
                <a:latin typeface="Times New Roman" panose="02020603050405020304" pitchFamily="18" charset="0"/>
                <a:cs typeface="Times New Roman" panose="02020603050405020304" pitchFamily="18" charset="0"/>
              </a:rPr>
              <a:t>histogram</a:t>
            </a:r>
            <a:r>
              <a:rPr lang="en-GB" dirty="0">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as the amount of data increases, the graph increases its smoothness</a:t>
            </a:r>
            <a:r>
              <a:rPr lang="en-GB" dirty="0">
                <a:latin typeface="Times New Roman" panose="02020603050405020304" pitchFamily="18" charset="0"/>
                <a:cs typeface="Times New Roman" panose="02020603050405020304" pitchFamily="18" charset="0"/>
              </a:rPr>
              <a:t>, i.e. the data appear to be </a:t>
            </a:r>
            <a:r>
              <a:rPr lang="en-GB" b="1" dirty="0">
                <a:latin typeface="Times New Roman" panose="02020603050405020304" pitchFamily="18" charset="0"/>
                <a:cs typeface="Times New Roman" panose="02020603050405020304" pitchFamily="18" charset="0"/>
              </a:rPr>
              <a:t>continuous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smooth curve </a:t>
            </a:r>
            <a:r>
              <a:rPr lang="en-GB" dirty="0">
                <a:latin typeface="Times New Roman" panose="02020603050405020304" pitchFamily="18" charset="0"/>
                <a:cs typeface="Times New Roman" panose="02020603050405020304" pitchFamily="18" charset="0"/>
              </a:rPr>
              <a:t>can be expressed mathematically as a function, </a:t>
            </a:r>
            <a:r>
              <a:rPr lang="en-GB" b="1" i="1" dirty="0">
                <a:latin typeface="Times New Roman" panose="02020603050405020304" pitchFamily="18" charset="0"/>
                <a:cs typeface="Times New Roman" panose="02020603050405020304" pitchFamily="18" charset="0"/>
              </a:rPr>
              <a:t>f(x)</a:t>
            </a:r>
            <a:r>
              <a:rPr lang="en-GB" dirty="0">
                <a:latin typeface="Times New Roman" panose="02020603050405020304" pitchFamily="18" charset="0"/>
                <a:cs typeface="Times New Roman" panose="02020603050405020304" pitchFamily="18" charset="0"/>
              </a:rPr>
              <a:t>, which is the PDF.</a:t>
            </a:r>
          </a:p>
          <a:p>
            <a:pPr algn="just"/>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probability distribution </a:t>
            </a:r>
            <a:r>
              <a:rPr lang="en-GB" dirty="0">
                <a:latin typeface="Times New Roman" panose="02020603050405020304" pitchFamily="18" charset="0"/>
                <a:cs typeface="Times New Roman" panose="02020603050405020304" pitchFamily="18" charset="0"/>
              </a:rPr>
              <a:t>can take many shapes, so the f(x) for each distribution will differ accordingly.</a:t>
            </a:r>
          </a:p>
          <a:p>
            <a:pPr algn="just"/>
            <a:r>
              <a:rPr lang="en-GB" dirty="0">
                <a:latin typeface="Times New Roman" panose="02020603050405020304" pitchFamily="18" charset="0"/>
                <a:cs typeface="Times New Roman" panose="02020603050405020304" pitchFamily="18" charset="0"/>
              </a:rPr>
              <a:t>For example, in environmental matters, distributions commonly seen are </a:t>
            </a:r>
            <a:r>
              <a:rPr lang="en-GB" b="1" dirty="0">
                <a:solidFill>
                  <a:srgbClr val="FF0000"/>
                </a:solidFill>
                <a:latin typeface="Times New Roman" panose="02020603050405020304" pitchFamily="18" charset="0"/>
                <a:cs typeface="Times New Roman" panose="02020603050405020304" pitchFamily="18" charset="0"/>
              </a:rPr>
              <a:t>normal</a:t>
            </a: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log-normal</a:t>
            </a:r>
            <a:r>
              <a:rPr lang="en-GB" dirty="0">
                <a:solidFill>
                  <a:srgbClr val="FF0000"/>
                </a:solidFill>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Poisson</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975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188A3-1877-4BEB-94F9-0F4271B811FB}"/>
              </a:ext>
            </a:extLst>
          </p:cNvPr>
          <p:cNvSpPr>
            <a:spLocks noGrp="1"/>
          </p:cNvSpPr>
          <p:nvPr>
            <p:ph idx="1"/>
          </p:nvPr>
        </p:nvSpPr>
        <p:spPr>
          <a:xfrm>
            <a:off x="1484310" y="319595"/>
            <a:ext cx="4694547" cy="6436312"/>
          </a:xfrm>
        </p:spPr>
        <p:txBody>
          <a:bodyPr anchor="t">
            <a:normAutofit fontScale="70000" lnSpcReduction="20000"/>
          </a:bodyPr>
          <a:lstStyle/>
          <a:p>
            <a:pPr algn="just"/>
            <a:r>
              <a:rPr lang="en-GB" sz="2600" dirty="0">
                <a:latin typeface="Times New Roman" panose="02020603050405020304" pitchFamily="18" charset="0"/>
                <a:cs typeface="Times New Roman" panose="02020603050405020304" pitchFamily="18" charset="0"/>
              </a:rPr>
              <a:t>The </a:t>
            </a:r>
            <a:r>
              <a:rPr lang="en-GB" sz="2600" b="1" dirty="0">
                <a:solidFill>
                  <a:srgbClr val="FF0000"/>
                </a:solidFill>
                <a:latin typeface="Times New Roman" panose="02020603050405020304" pitchFamily="18" charset="0"/>
                <a:cs typeface="Times New Roman" panose="02020603050405020304" pitchFamily="18" charset="0"/>
              </a:rPr>
              <a:t>normal (Gaussian) distribution </a:t>
            </a:r>
            <a:r>
              <a:rPr lang="en-GB" sz="2600" dirty="0">
                <a:latin typeface="Times New Roman" panose="02020603050405020304" pitchFamily="18" charset="0"/>
                <a:cs typeface="Times New Roman" panose="02020603050405020304" pitchFamily="18" charset="0"/>
              </a:rPr>
              <a:t>is </a:t>
            </a:r>
            <a:r>
              <a:rPr lang="en-GB" sz="2600" dirty="0">
                <a:solidFill>
                  <a:schemeClr val="accent3">
                    <a:lumMod val="75000"/>
                  </a:schemeClr>
                </a:solidFill>
                <a:latin typeface="Times New Roman" panose="02020603050405020304" pitchFamily="18" charset="0"/>
                <a:cs typeface="Times New Roman" panose="02020603050405020304" pitchFamily="18" charset="0"/>
              </a:rPr>
              <a:t>symmetrical</a:t>
            </a:r>
            <a:r>
              <a:rPr lang="en-GB" sz="2600" dirty="0">
                <a:latin typeface="Times New Roman" panose="02020603050405020304" pitchFamily="18" charset="0"/>
                <a:cs typeface="Times New Roman" panose="02020603050405020304" pitchFamily="18" charset="0"/>
              </a:rPr>
              <a:t> and is best known as the “</a:t>
            </a:r>
            <a:r>
              <a:rPr lang="en-GB" sz="2600" b="1" dirty="0">
                <a:latin typeface="Times New Roman" panose="02020603050405020304" pitchFamily="18" charset="0"/>
                <a:cs typeface="Times New Roman" panose="02020603050405020304" pitchFamily="18" charset="0"/>
              </a:rPr>
              <a:t>bell curve</a:t>
            </a:r>
            <a:r>
              <a:rPr lang="en-GB" sz="2600" dirty="0">
                <a:latin typeface="Times New Roman" panose="02020603050405020304" pitchFamily="18" charset="0"/>
                <a:cs typeface="Times New Roman" panose="02020603050405020304" pitchFamily="18" charset="0"/>
              </a:rPr>
              <a:t>”, given its shape (as right Figure).</a:t>
            </a:r>
          </a:p>
          <a:p>
            <a:pPr algn="just"/>
            <a:r>
              <a:rPr lang="en-GB" sz="2600" dirty="0">
                <a:latin typeface="Times New Roman" panose="02020603050405020304" pitchFamily="18" charset="0"/>
                <a:cs typeface="Times New Roman" panose="02020603050405020304" pitchFamily="18" charset="0"/>
              </a:rPr>
              <a:t>The </a:t>
            </a:r>
            <a:r>
              <a:rPr lang="en-GB" sz="2600" b="1" dirty="0">
                <a:solidFill>
                  <a:srgbClr val="FF0000"/>
                </a:solidFill>
                <a:latin typeface="Times New Roman" panose="02020603050405020304" pitchFamily="18" charset="0"/>
                <a:cs typeface="Times New Roman" panose="02020603050405020304" pitchFamily="18" charset="0"/>
              </a:rPr>
              <a:t>log-normal distribution </a:t>
            </a:r>
            <a:r>
              <a:rPr lang="en-GB" sz="2600" dirty="0">
                <a:latin typeface="Times New Roman" panose="02020603050405020304" pitchFamily="18" charset="0"/>
                <a:cs typeface="Times New Roman" panose="02020603050405020304" pitchFamily="18" charset="0"/>
              </a:rPr>
              <a:t>is also </a:t>
            </a:r>
            <a:r>
              <a:rPr lang="en-GB" sz="2600" dirty="0">
                <a:solidFill>
                  <a:schemeClr val="accent3">
                    <a:lumMod val="75000"/>
                  </a:schemeClr>
                </a:solidFill>
                <a:latin typeface="Times New Roman" panose="02020603050405020304" pitchFamily="18" charset="0"/>
                <a:cs typeface="Times New Roman" panose="02020603050405020304" pitchFamily="18" charset="0"/>
              </a:rPr>
              <a:t>symmetrical</a:t>
            </a:r>
            <a:r>
              <a:rPr lang="en-GB" sz="2600" dirty="0">
                <a:latin typeface="Times New Roman" panose="02020603050405020304" pitchFamily="18" charset="0"/>
                <a:cs typeface="Times New Roman" panose="02020603050405020304" pitchFamily="18" charset="0"/>
              </a:rPr>
              <a:t>, but its x-axis is plotted as a logarithm of the values.</a:t>
            </a:r>
          </a:p>
          <a:p>
            <a:pPr algn="just"/>
            <a:r>
              <a:rPr lang="en-GB" sz="2600" dirty="0">
                <a:latin typeface="Times New Roman" panose="02020603050405020304" pitchFamily="18" charset="0"/>
                <a:cs typeface="Times New Roman" panose="02020603050405020304" pitchFamily="18" charset="0"/>
              </a:rPr>
              <a:t>The </a:t>
            </a:r>
            <a:r>
              <a:rPr lang="en-GB" sz="2600" b="1" dirty="0">
                <a:solidFill>
                  <a:srgbClr val="FF0000"/>
                </a:solidFill>
                <a:latin typeface="Times New Roman" panose="02020603050405020304" pitchFamily="18" charset="0"/>
                <a:cs typeface="Times New Roman" panose="02020603050405020304" pitchFamily="18" charset="0"/>
              </a:rPr>
              <a:t>Poisson distribution </a:t>
            </a:r>
            <a:r>
              <a:rPr lang="en-GB" sz="2600" dirty="0">
                <a:latin typeface="Times New Roman" panose="02020603050405020304" pitchFamily="18" charset="0"/>
                <a:cs typeface="Times New Roman" panose="02020603050405020304" pitchFamily="18" charset="0"/>
              </a:rPr>
              <a:t>is a representation of events that happen with </a:t>
            </a:r>
            <a:r>
              <a:rPr lang="en-GB" sz="2600" dirty="0">
                <a:solidFill>
                  <a:schemeClr val="accent3">
                    <a:lumMod val="75000"/>
                  </a:schemeClr>
                </a:solidFill>
                <a:latin typeface="Times New Roman" panose="02020603050405020304" pitchFamily="18" charset="0"/>
                <a:cs typeface="Times New Roman" panose="02020603050405020304" pitchFamily="18" charset="0"/>
              </a:rPr>
              <a:t>relative infrequency, but regularly</a:t>
            </a:r>
            <a:r>
              <a:rPr lang="en-GB" sz="2600" dirty="0">
                <a:latin typeface="Times New Roman" panose="02020603050405020304" pitchFamily="18" charset="0"/>
                <a:cs typeface="Times New Roman" panose="02020603050405020304" pitchFamily="18" charset="0"/>
              </a:rPr>
              <a:t>.</a:t>
            </a:r>
          </a:p>
          <a:p>
            <a:pPr algn="just"/>
            <a:r>
              <a:rPr lang="en-GB" sz="2600" dirty="0">
                <a:latin typeface="Times New Roman" panose="02020603050405020304" pitchFamily="18" charset="0"/>
                <a:cs typeface="Times New Roman" panose="02020603050405020304" pitchFamily="18" charset="0"/>
              </a:rPr>
              <a:t>The Poisson distribution function expresses the probability of observing various numbers of a particular event in a sample when the mean probability of that event in any one trial is very small.</a:t>
            </a:r>
          </a:p>
          <a:p>
            <a:pPr algn="just"/>
            <a:r>
              <a:rPr lang="en-GB" sz="2600" dirty="0">
                <a:latin typeface="Times New Roman" panose="02020603050405020304" pitchFamily="18" charset="0"/>
                <a:cs typeface="Times New Roman" panose="02020603050405020304" pitchFamily="18" charset="0"/>
              </a:rPr>
              <a:t>So, the </a:t>
            </a:r>
            <a:r>
              <a:rPr lang="en-GB" sz="2600" b="1" dirty="0">
                <a:latin typeface="Times New Roman" panose="02020603050405020304" pitchFamily="18" charset="0"/>
                <a:cs typeface="Times New Roman" panose="02020603050405020304" pitchFamily="18" charset="0"/>
              </a:rPr>
              <a:t>Poisson probability distribution </a:t>
            </a:r>
            <a:r>
              <a:rPr lang="en-GB" sz="2600" dirty="0">
                <a:latin typeface="Times New Roman" panose="02020603050405020304" pitchFamily="18" charset="0"/>
                <a:cs typeface="Times New Roman" panose="02020603050405020304" pitchFamily="18" charset="0"/>
              </a:rPr>
              <a:t>characterizes discrete events that occur independently of one another during a specific period of time.</a:t>
            </a:r>
          </a:p>
          <a:p>
            <a:pPr algn="just"/>
            <a:r>
              <a:rPr lang="en-GB" sz="2600" dirty="0">
                <a:latin typeface="Times New Roman" panose="02020603050405020304" pitchFamily="18" charset="0"/>
                <a:cs typeface="Times New Roman" panose="02020603050405020304" pitchFamily="18" charset="0"/>
              </a:rPr>
              <a:t>This is useful for risk assessments, since </a:t>
            </a:r>
            <a:r>
              <a:rPr lang="en-GB" sz="2600" dirty="0">
                <a:solidFill>
                  <a:schemeClr val="accent4">
                    <a:lumMod val="75000"/>
                  </a:schemeClr>
                </a:solidFill>
                <a:latin typeface="Times New Roman" panose="02020603050405020304" pitchFamily="18" charset="0"/>
                <a:cs typeface="Times New Roman" panose="02020603050405020304" pitchFamily="18" charset="0"/>
              </a:rPr>
              <a:t>exposure-related measurements can be expressed as a rate of discrete events</a:t>
            </a:r>
            <a:r>
              <a:rPr lang="en-GB" sz="2600" dirty="0">
                <a:latin typeface="Times New Roman" panose="02020603050405020304" pitchFamily="18" charset="0"/>
                <a:cs typeface="Times New Roman" panose="02020603050405020304" pitchFamily="18" charset="0"/>
              </a:rPr>
              <a:t>, i.e. the number of times an event happens during a </a:t>
            </a:r>
            <a:r>
              <a:rPr lang="en-GB" sz="2600" dirty="0">
                <a:solidFill>
                  <a:schemeClr val="accent4">
                    <a:lumMod val="75000"/>
                  </a:schemeClr>
                </a:solidFill>
                <a:latin typeface="Times New Roman" panose="02020603050405020304" pitchFamily="18" charset="0"/>
                <a:cs typeface="Times New Roman" panose="02020603050405020304" pitchFamily="18" charset="0"/>
              </a:rPr>
              <a:t>defined time interval</a:t>
            </a:r>
            <a:r>
              <a:rPr lang="en-GB" sz="2600" dirty="0">
                <a:latin typeface="Times New Roman" panose="02020603050405020304" pitchFamily="18" charset="0"/>
                <a:cs typeface="Times New Roman" panose="02020603050405020304" pitchFamily="18" charset="0"/>
              </a:rPr>
              <a:t>, such as the frequency (times per week) that a person drives a car. </a:t>
            </a:r>
          </a:p>
          <a:p>
            <a:endParaRPr lang="en-GB" sz="2000" dirty="0"/>
          </a:p>
        </p:txBody>
      </p:sp>
      <p:pic>
        <p:nvPicPr>
          <p:cNvPr id="5" name="Picture 4">
            <a:extLst>
              <a:ext uri="{FF2B5EF4-FFF2-40B4-BE49-F238E27FC236}">
                <a16:creationId xmlns:a16="http://schemas.microsoft.com/office/drawing/2014/main" id="{895EB2F6-8658-4CC5-90AB-C9EC7A94A39E}"/>
              </a:ext>
            </a:extLst>
          </p:cNvPr>
          <p:cNvPicPr>
            <a:picLocks noChangeAspect="1"/>
          </p:cNvPicPr>
          <p:nvPr/>
        </p:nvPicPr>
        <p:blipFill>
          <a:blip r:embed="rId3"/>
          <a:stretch>
            <a:fillRect/>
          </a:stretch>
        </p:blipFill>
        <p:spPr>
          <a:xfrm>
            <a:off x="6269239" y="1435090"/>
            <a:ext cx="5807715" cy="32523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1F9FB73E-E802-4751-9D61-0351DA28B23E}"/>
              </a:ext>
            </a:extLst>
          </p:cNvPr>
          <p:cNvSpPr txBox="1"/>
          <p:nvPr/>
        </p:nvSpPr>
        <p:spPr>
          <a:xfrm>
            <a:off x="6269239" y="5166804"/>
            <a:ext cx="5626839" cy="984885"/>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The Poisson distribution describes events that take place during a fixed period of time (i.e. a rate), so long as </a:t>
            </a:r>
            <a:r>
              <a:rPr lang="en-GB" sz="2000" dirty="0">
                <a:solidFill>
                  <a:schemeClr val="accent4">
                    <a:lumMod val="75000"/>
                  </a:schemeClr>
                </a:solidFill>
                <a:latin typeface="Times New Roman" panose="02020603050405020304" pitchFamily="18" charset="0"/>
                <a:cs typeface="Times New Roman" panose="02020603050405020304" pitchFamily="18" charset="0"/>
              </a:rPr>
              <a:t>the individual events are independent of one another</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426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C02F5-81F8-4D14-84D1-B37571F3F62C}"/>
              </a:ext>
            </a:extLst>
          </p:cNvPr>
          <p:cNvSpPr>
            <a:spLocks noGrp="1"/>
          </p:cNvSpPr>
          <p:nvPr>
            <p:ph idx="1"/>
          </p:nvPr>
        </p:nvSpPr>
        <p:spPr>
          <a:xfrm>
            <a:off x="1484310" y="861135"/>
            <a:ext cx="10018713" cy="4930066"/>
          </a:xfrm>
        </p:spPr>
        <p:txBody>
          <a:bodyPr/>
          <a:lstStyle/>
          <a:p>
            <a:pPr algn="just"/>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Poisson equation </a:t>
            </a:r>
            <a:r>
              <a:rPr lang="en-GB" dirty="0">
                <a:latin typeface="Times New Roman" panose="02020603050405020304" pitchFamily="18" charset="0"/>
                <a:cs typeface="Times New Roman" panose="02020603050405020304" pitchFamily="18" charset="0"/>
              </a:rPr>
              <a:t>needed to compute the probability of a specific number of counts being observed over a defined time interval is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where, </a:t>
            </a:r>
            <a:r>
              <a:rPr lang="el-GR" b="1" dirty="0">
                <a:solidFill>
                  <a:srgbClr val="00B050"/>
                </a:solidFill>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 - </a:t>
            </a:r>
            <a:r>
              <a:rPr lang="en-GB" dirty="0">
                <a:solidFill>
                  <a:schemeClr val="accent3">
                    <a:lumMod val="75000"/>
                  </a:schemeClr>
                </a:solidFill>
                <a:latin typeface="Times New Roman" panose="02020603050405020304" pitchFamily="18" charset="0"/>
                <a:cs typeface="Times New Roman" panose="02020603050405020304" pitchFamily="18" charset="0"/>
              </a:rPr>
              <a:t>average or expected counts or events per unit time</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a:t>
            </a:r>
            <a:r>
              <a:rPr lang="en-GB" dirty="0">
                <a:solidFill>
                  <a:schemeClr val="accent3">
                    <a:lumMod val="75000"/>
                  </a:schemeClr>
                </a:solidFill>
                <a:latin typeface="Times New Roman" panose="02020603050405020304" pitchFamily="18" charset="0"/>
                <a:cs typeface="Times New Roman" panose="02020603050405020304" pitchFamily="18" charset="0"/>
              </a:rPr>
              <a:t>number of encounters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Thus, the </a:t>
            </a:r>
            <a:r>
              <a:rPr lang="en-GB" b="1" dirty="0">
                <a:latin typeface="Times New Roman" panose="02020603050405020304" pitchFamily="18" charset="0"/>
                <a:cs typeface="Times New Roman" panose="02020603050405020304" pitchFamily="18" charset="0"/>
              </a:rPr>
              <a:t>Poisson distribution </a:t>
            </a:r>
            <a:r>
              <a:rPr lang="en-GB" dirty="0">
                <a:latin typeface="Times New Roman" panose="02020603050405020304" pitchFamily="18" charset="0"/>
                <a:cs typeface="Times New Roman" panose="02020603050405020304" pitchFamily="18" charset="0"/>
              </a:rPr>
              <a:t>is useful in a risk assessment to estimate exposures.</a:t>
            </a:r>
          </a:p>
          <a:p>
            <a:pPr algn="just"/>
            <a:r>
              <a:rPr lang="en-GB" dirty="0">
                <a:latin typeface="Times New Roman" panose="02020603050405020304" pitchFamily="18" charset="0"/>
                <a:cs typeface="Times New Roman" panose="02020603050405020304" pitchFamily="18" charset="0"/>
              </a:rPr>
              <a:t>It may be used to </a:t>
            </a:r>
            <a:r>
              <a:rPr lang="en-GB" dirty="0">
                <a:solidFill>
                  <a:schemeClr val="accent4">
                    <a:lumMod val="75000"/>
                  </a:schemeClr>
                </a:solidFill>
                <a:latin typeface="Times New Roman" panose="02020603050405020304" pitchFamily="18" charset="0"/>
                <a:cs typeface="Times New Roman" panose="02020603050405020304" pitchFamily="18" charset="0"/>
              </a:rPr>
              <a:t>characterize the frequency with which a person (or animal or ecosystem) comes into contact with a substance</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0347C131-DA46-4E29-9E3D-C35D265F3DEA}"/>
              </a:ext>
            </a:extLst>
          </p:cNvPr>
          <p:cNvPicPr>
            <a:picLocks noChangeAspect="1"/>
          </p:cNvPicPr>
          <p:nvPr/>
        </p:nvPicPr>
        <p:blipFill>
          <a:blip r:embed="rId2"/>
          <a:stretch>
            <a:fillRect/>
          </a:stretch>
        </p:blipFill>
        <p:spPr>
          <a:xfrm>
            <a:off x="5344932" y="2097858"/>
            <a:ext cx="3238500" cy="638175"/>
          </a:xfrm>
          <a:prstGeom prst="rect">
            <a:avLst/>
          </a:prstGeom>
        </p:spPr>
      </p:pic>
    </p:spTree>
    <p:extLst>
      <p:ext uri="{BB962C8B-B14F-4D97-AF65-F5344CB8AC3E}">
        <p14:creationId xmlns:p14="http://schemas.microsoft.com/office/powerpoint/2010/main" val="182976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850DD-FF21-481F-9B83-3371AA52CB8D}"/>
              </a:ext>
            </a:extLst>
          </p:cNvPr>
          <p:cNvSpPr>
            <a:spLocks noGrp="1"/>
          </p:cNvSpPr>
          <p:nvPr>
            <p:ph idx="1"/>
          </p:nvPr>
        </p:nvSpPr>
        <p:spPr>
          <a:xfrm>
            <a:off x="1422166" y="1340528"/>
            <a:ext cx="10018713" cy="5205274"/>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Expressions of Air Pollution Risk</a:t>
            </a:r>
          </a:p>
          <a:p>
            <a:pPr algn="just"/>
            <a:r>
              <a:rPr lang="en-GB" dirty="0">
                <a:latin typeface="Times New Roman" panose="02020603050405020304" pitchFamily="18" charset="0"/>
                <a:cs typeface="Times New Roman" panose="02020603050405020304" pitchFamily="18" charset="0"/>
              </a:rPr>
              <a:t>An event </a:t>
            </a:r>
            <a:r>
              <a:rPr lang="en-GB" b="1" dirty="0">
                <a:latin typeface="Times New Roman" panose="02020603050405020304" pitchFamily="18" charset="0"/>
                <a:cs typeface="Times New Roman" panose="02020603050405020304" pitchFamily="18" charset="0"/>
              </a:rPr>
              <a:t>(e)</a:t>
            </a:r>
            <a:r>
              <a:rPr lang="en-GB" dirty="0">
                <a:latin typeface="Times New Roman" panose="02020603050405020304" pitchFamily="18" charset="0"/>
                <a:cs typeface="Times New Roman" panose="02020603050405020304" pitchFamily="18" charset="0"/>
              </a:rPr>
              <a:t> is one of the possible outcomes of a trial (drawn from a population). Risk is a probability.</a:t>
            </a:r>
          </a:p>
          <a:p>
            <a:pPr algn="just"/>
            <a:r>
              <a:rPr lang="en-GB" dirty="0">
                <a:latin typeface="Times New Roman" panose="02020603050405020304" pitchFamily="18" charset="0"/>
                <a:cs typeface="Times New Roman" panose="02020603050405020304" pitchFamily="18" charset="0"/>
              </a:rPr>
              <a:t>All probabilities, including risk, range from </a:t>
            </a:r>
            <a:r>
              <a:rPr lang="en-GB" b="1" dirty="0">
                <a:latin typeface="Times New Roman" panose="02020603050405020304" pitchFamily="18" charset="0"/>
                <a:cs typeface="Times New Roman" panose="02020603050405020304" pitchFamily="18" charset="0"/>
              </a:rPr>
              <a:t>zero to unity</a:t>
            </a:r>
            <a:r>
              <a:rPr lang="en-GB" dirty="0">
                <a:latin typeface="Times New Roman" panose="02020603050405020304" pitchFamily="18" charset="0"/>
                <a:cs typeface="Times New Roman" panose="02020603050405020304" pitchFamily="18" charset="0"/>
              </a:rPr>
              <a:t>, or are stated as a percentage, </a:t>
            </a:r>
            <a:r>
              <a:rPr lang="en-GB" b="1" dirty="0">
                <a:latin typeface="Times New Roman" panose="02020603050405020304" pitchFamily="18" charset="0"/>
                <a:cs typeface="Times New Roman" panose="02020603050405020304" pitchFamily="18" charset="0"/>
              </a:rPr>
              <a:t>0-100%</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Risks in a population can be stated as the product of probability and an outcome. </a:t>
            </a:r>
          </a:p>
          <a:p>
            <a:pPr algn="just"/>
            <a:r>
              <a:rPr lang="en-GB" dirty="0">
                <a:latin typeface="Times New Roman" panose="02020603050405020304" pitchFamily="18" charset="0"/>
                <a:cs typeface="Times New Roman" panose="02020603050405020304" pitchFamily="18" charset="0"/>
              </a:rPr>
              <a:t>This can be stated as a </a:t>
            </a:r>
            <a:r>
              <a:rPr lang="en-GB" dirty="0">
                <a:solidFill>
                  <a:srgbClr val="00B050"/>
                </a:solidFill>
                <a:latin typeface="Times New Roman" panose="02020603050405020304" pitchFamily="18" charset="0"/>
                <a:cs typeface="Times New Roman" panose="02020603050405020304" pitchFamily="18" charset="0"/>
              </a:rPr>
              <a:t>frequency </a:t>
            </a:r>
            <a:r>
              <a:rPr lang="en-GB" b="1" dirty="0">
                <a:solidFill>
                  <a:srgbClr val="00B050"/>
                </a:solidFill>
                <a:latin typeface="Times New Roman" panose="02020603050405020304" pitchFamily="18" charset="0"/>
                <a:cs typeface="Times New Roman" panose="02020603050405020304" pitchFamily="18" charset="0"/>
              </a:rPr>
              <a:t>(F)</a:t>
            </a:r>
            <a:r>
              <a:rPr lang="en-GB" dirty="0">
                <a:latin typeface="Times New Roman" panose="02020603050405020304" pitchFamily="18" charset="0"/>
                <a:cs typeface="Times New Roman" panose="02020603050405020304" pitchFamily="18" charset="0"/>
              </a:rPr>
              <a:t> at which the adverse outcome occurs: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where, </a:t>
            </a:r>
            <a:r>
              <a:rPr lang="en-GB" dirty="0">
                <a:solidFill>
                  <a:srgbClr val="C00000"/>
                </a:solidFill>
                <a:latin typeface="Times New Roman" panose="02020603050405020304" pitchFamily="18" charset="0"/>
                <a:cs typeface="Times New Roman" panose="02020603050405020304" pitchFamily="18" charset="0"/>
              </a:rPr>
              <a:t>X = number of adverse events</a:t>
            </a:r>
            <a:r>
              <a:rPr lang="en-GB" dirty="0">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N = number of individuals in the population</a:t>
            </a:r>
            <a:r>
              <a:rPr lang="en-GB" dirty="0">
                <a:latin typeface="Times New Roman" panose="02020603050405020304" pitchFamily="18" charset="0"/>
                <a:cs typeface="Times New Roman" panose="02020603050405020304" pitchFamily="18" charset="0"/>
              </a:rPr>
              <a:t>.</a:t>
            </a:r>
          </a:p>
          <a:p>
            <a:endParaRPr lang="en-GB" dirty="0"/>
          </a:p>
          <a:p>
            <a:endParaRPr lang="en-GB" dirty="0"/>
          </a:p>
        </p:txBody>
      </p:sp>
      <p:pic>
        <p:nvPicPr>
          <p:cNvPr id="5" name="Picture 4">
            <a:extLst>
              <a:ext uri="{FF2B5EF4-FFF2-40B4-BE49-F238E27FC236}">
                <a16:creationId xmlns:a16="http://schemas.microsoft.com/office/drawing/2014/main" id="{3EECAE66-A9FD-4EEA-BBE4-06ABA23967B3}"/>
              </a:ext>
            </a:extLst>
          </p:cNvPr>
          <p:cNvPicPr>
            <a:picLocks noChangeAspect="1"/>
          </p:cNvPicPr>
          <p:nvPr/>
        </p:nvPicPr>
        <p:blipFill>
          <a:blip r:embed="rId2"/>
          <a:stretch>
            <a:fillRect/>
          </a:stretch>
        </p:blipFill>
        <p:spPr>
          <a:xfrm>
            <a:off x="5662612" y="4554799"/>
            <a:ext cx="866775" cy="571500"/>
          </a:xfrm>
          <a:prstGeom prst="rect">
            <a:avLst/>
          </a:prstGeom>
        </p:spPr>
      </p:pic>
    </p:spTree>
    <p:extLst>
      <p:ext uri="{BB962C8B-B14F-4D97-AF65-F5344CB8AC3E}">
        <p14:creationId xmlns:p14="http://schemas.microsoft.com/office/powerpoint/2010/main" val="76996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73E9-8A20-4C67-B22F-BD817CE90BC3}"/>
              </a:ext>
            </a:extLst>
          </p:cNvPr>
          <p:cNvSpPr>
            <a:spLocks noGrp="1"/>
          </p:cNvSpPr>
          <p:nvPr>
            <p:ph idx="1"/>
          </p:nvPr>
        </p:nvSpPr>
        <p:spPr>
          <a:xfrm>
            <a:off x="1484310" y="523784"/>
            <a:ext cx="10018713" cy="5868138"/>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For example, if 100 people contact a disease randomly distributed in a population of 100,000, frequency of the disease is 10</a:t>
            </a:r>
            <a:r>
              <a:rPr lang="en-GB" baseline="30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/10</a:t>
            </a:r>
            <a:r>
              <a:rPr lang="en-GB" baseline="30000" dirty="0">
                <a:latin typeface="Times New Roman" panose="02020603050405020304" pitchFamily="18" charset="0"/>
                <a:cs typeface="Times New Roman" panose="02020603050405020304" pitchFamily="18" charset="0"/>
              </a:rPr>
              <a:t>5</a:t>
            </a:r>
            <a:r>
              <a:rPr lang="en-GB" dirty="0">
                <a:latin typeface="Times New Roman" panose="02020603050405020304" pitchFamily="18" charset="0"/>
                <a:cs typeface="Times New Roman" panose="02020603050405020304" pitchFamily="18" charset="0"/>
              </a:rPr>
              <a:t> = 10</a:t>
            </a:r>
            <a:r>
              <a:rPr lang="en-GB" baseline="30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or one in a thousand. The </a:t>
            </a:r>
            <a:r>
              <a:rPr lang="en-GB" i="1" dirty="0">
                <a:latin typeface="Times New Roman" panose="02020603050405020304" pitchFamily="18" charset="0"/>
                <a:cs typeface="Times New Roman" panose="02020603050405020304" pitchFamily="18" charset="0"/>
              </a:rPr>
              <a:t>F</a:t>
            </a:r>
            <a:r>
              <a:rPr lang="en-GB" dirty="0">
                <a:latin typeface="Times New Roman" panose="02020603050405020304" pitchFamily="18" charset="0"/>
                <a:cs typeface="Times New Roman" panose="02020603050405020304" pitchFamily="18" charset="0"/>
              </a:rPr>
              <a:t> term is usually referred to as a </a:t>
            </a:r>
            <a:r>
              <a:rPr lang="en-GB" b="1" dirty="0">
                <a:latin typeface="Times New Roman" panose="02020603050405020304" pitchFamily="18" charset="0"/>
                <a:cs typeface="Times New Roman" panose="02020603050405020304" pitchFamily="18" charset="0"/>
              </a:rPr>
              <a:t>probability (P)</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Air pollution studies often compare populations, e.g. workers exposed to a particular air pollutant compared to the general population.</a:t>
            </a:r>
          </a:p>
          <a:p>
            <a:pPr algn="just"/>
            <a:r>
              <a:rPr lang="en-GB" dirty="0">
                <a:latin typeface="Times New Roman" panose="02020603050405020304" pitchFamily="18" charset="0"/>
                <a:cs typeface="Times New Roman" panose="02020603050405020304" pitchFamily="18" charset="0"/>
              </a:rPr>
              <a:t>This comparison is known as a </a:t>
            </a:r>
            <a:r>
              <a:rPr lang="en-GB" b="1" dirty="0">
                <a:solidFill>
                  <a:srgbClr val="FF0000"/>
                </a:solidFill>
                <a:latin typeface="Times New Roman" panose="02020603050405020304" pitchFamily="18" charset="0"/>
                <a:cs typeface="Times New Roman" panose="02020603050405020304" pitchFamily="18" charset="0"/>
              </a:rPr>
              <a:t>relative risk (RR), </a:t>
            </a:r>
            <a:r>
              <a:rPr lang="en-GB" dirty="0">
                <a:latin typeface="Times New Roman" panose="02020603050405020304" pitchFamily="18" charset="0"/>
                <a:cs typeface="Times New Roman" panose="02020603050405020304" pitchFamily="18" charset="0"/>
              </a:rPr>
              <a:t>which is calculated as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RR for air pollutants is often stated as a ratio, particularly as a </a:t>
            </a:r>
            <a:r>
              <a:rPr lang="en-GB" b="1" dirty="0">
                <a:solidFill>
                  <a:srgbClr val="00B050"/>
                </a:solidFill>
                <a:latin typeface="Times New Roman" panose="02020603050405020304" pitchFamily="18" charset="0"/>
                <a:cs typeface="Times New Roman" panose="02020603050405020304" pitchFamily="18" charset="0"/>
              </a:rPr>
              <a:t>standard mortality ratio</a:t>
            </a:r>
            <a:r>
              <a:rPr lang="en-GB" dirty="0">
                <a:latin typeface="Times New Roman" panose="02020603050405020304" pitchFamily="18" charset="0"/>
                <a:cs typeface="Times New Roman" panose="02020603050405020304" pitchFamily="18" charset="0"/>
              </a:rPr>
              <a:t> or a </a:t>
            </a:r>
            <a:r>
              <a:rPr lang="en-GB" b="1" dirty="0">
                <a:solidFill>
                  <a:srgbClr val="00B050"/>
                </a:solidFill>
                <a:latin typeface="Times New Roman" panose="02020603050405020304" pitchFamily="18" charset="0"/>
                <a:cs typeface="Times New Roman" panose="02020603050405020304" pitchFamily="18" charset="0"/>
              </a:rPr>
              <a:t>standard morbidity ratio </a:t>
            </a:r>
            <a:r>
              <a:rPr lang="en-GB" dirty="0">
                <a:latin typeface="Times New Roman" panose="02020603050405020304" pitchFamily="18" charset="0"/>
                <a:cs typeface="Times New Roman" panose="02020603050405020304" pitchFamily="18" charset="0"/>
              </a:rPr>
              <a:t>(both abbreviated to “</a:t>
            </a:r>
            <a:r>
              <a:rPr lang="en-GB" dirty="0">
                <a:solidFill>
                  <a:srgbClr val="FF0000"/>
                </a:solidFill>
                <a:latin typeface="Times New Roman" panose="02020603050405020304" pitchFamily="18" charset="0"/>
                <a:cs typeface="Times New Roman" panose="02020603050405020304" pitchFamily="18" charset="0"/>
              </a:rPr>
              <a:t>SMR</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(4.8)</a:t>
            </a:r>
          </a:p>
          <a:p>
            <a:pPr marL="0" indent="0" algn="just">
              <a:buNone/>
            </a:pPr>
            <a:r>
              <a:rPr lang="en-GB" dirty="0">
                <a:latin typeface="Times New Roman" panose="02020603050405020304" pitchFamily="18" charset="0"/>
                <a:cs typeface="Times New Roman" panose="02020603050405020304" pitchFamily="18" charset="0"/>
              </a:rPr>
              <a:t>where, </a:t>
            </a:r>
            <a:r>
              <a:rPr lang="en-GB" dirty="0">
                <a:solidFill>
                  <a:srgbClr val="C00000"/>
                </a:solidFill>
                <a:latin typeface="Times New Roman" panose="02020603050405020304" pitchFamily="18" charset="0"/>
                <a:cs typeface="Times New Roman" panose="02020603050405020304" pitchFamily="18" charset="0"/>
              </a:rPr>
              <a:t>D = number of deaths for standardized mortality rates or number of diseases for standardized morbidity rates</a:t>
            </a:r>
            <a:r>
              <a:rPr lang="en-GB" dirty="0">
                <a:latin typeface="Times New Roman" panose="02020603050405020304" pitchFamily="18" charset="0"/>
                <a:cs typeface="Times New Roman" panose="02020603050405020304" pitchFamily="18" charset="0"/>
              </a:rPr>
              <a:t>.</a:t>
            </a:r>
          </a:p>
          <a:p>
            <a:endParaRPr lang="en-GB" dirty="0"/>
          </a:p>
        </p:txBody>
      </p:sp>
      <p:pic>
        <p:nvPicPr>
          <p:cNvPr id="5" name="Picture 4">
            <a:extLst>
              <a:ext uri="{FF2B5EF4-FFF2-40B4-BE49-F238E27FC236}">
                <a16:creationId xmlns:a16="http://schemas.microsoft.com/office/drawing/2014/main" id="{96813896-DD4D-4FF8-876F-CEC34F8AD7DB}"/>
              </a:ext>
            </a:extLst>
          </p:cNvPr>
          <p:cNvPicPr>
            <a:picLocks noChangeAspect="1"/>
          </p:cNvPicPr>
          <p:nvPr/>
        </p:nvPicPr>
        <p:blipFill>
          <a:blip r:embed="rId2"/>
          <a:stretch>
            <a:fillRect/>
          </a:stretch>
        </p:blipFill>
        <p:spPr>
          <a:xfrm>
            <a:off x="3910012" y="2714903"/>
            <a:ext cx="4371975" cy="742950"/>
          </a:xfrm>
          <a:prstGeom prst="rect">
            <a:avLst/>
          </a:prstGeom>
        </p:spPr>
      </p:pic>
      <p:pic>
        <p:nvPicPr>
          <p:cNvPr id="7" name="Picture 6">
            <a:extLst>
              <a:ext uri="{FF2B5EF4-FFF2-40B4-BE49-F238E27FC236}">
                <a16:creationId xmlns:a16="http://schemas.microsoft.com/office/drawing/2014/main" id="{D3CFEB48-2466-4C39-B407-9D11E37A56BA}"/>
              </a:ext>
            </a:extLst>
          </p:cNvPr>
          <p:cNvPicPr>
            <a:picLocks noChangeAspect="1"/>
          </p:cNvPicPr>
          <p:nvPr/>
        </p:nvPicPr>
        <p:blipFill>
          <a:blip r:embed="rId3"/>
          <a:stretch>
            <a:fillRect/>
          </a:stretch>
        </p:blipFill>
        <p:spPr>
          <a:xfrm>
            <a:off x="4229114" y="4462925"/>
            <a:ext cx="2905125" cy="647700"/>
          </a:xfrm>
          <a:prstGeom prst="rect">
            <a:avLst/>
          </a:prstGeom>
        </p:spPr>
      </p:pic>
    </p:spTree>
    <p:extLst>
      <p:ext uri="{BB962C8B-B14F-4D97-AF65-F5344CB8AC3E}">
        <p14:creationId xmlns:p14="http://schemas.microsoft.com/office/powerpoint/2010/main" val="300468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0F297-E8FB-4121-A70D-AE543A00E3FC}"/>
              </a:ext>
            </a:extLst>
          </p:cNvPr>
          <p:cNvSpPr>
            <a:spLocks noGrp="1"/>
          </p:cNvSpPr>
          <p:nvPr>
            <p:ph idx="1"/>
          </p:nvPr>
        </p:nvSpPr>
        <p:spPr>
          <a:xfrm>
            <a:off x="1484310" y="1083077"/>
            <a:ext cx="10018713" cy="4708124"/>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For example, if 15 out of 10,000 workers who are exposed to air polluted with a metallic compound have died of a type of lung cancer that occurs at a rate of 15 per million, the SMR for this hypothetical cohort of exposed workers would be 15(10</a:t>
            </a:r>
            <a:r>
              <a:rPr lang="en-GB" baseline="30000" dirty="0">
                <a:latin typeface="Times New Roman" panose="02020603050405020304" pitchFamily="18" charset="0"/>
                <a:cs typeface="Times New Roman" panose="02020603050405020304" pitchFamily="18" charset="0"/>
              </a:rPr>
              <a:t>4)-1</a:t>
            </a:r>
            <a:r>
              <a:rPr lang="en-GB" dirty="0">
                <a:latin typeface="Times New Roman" panose="02020603050405020304" pitchFamily="18" charset="0"/>
                <a:cs typeface="Times New Roman" panose="02020603050405020304" pitchFamily="18" charset="0"/>
              </a:rPr>
              <a:t> / 15 (10</a:t>
            </a:r>
            <a:r>
              <a:rPr lang="en-GB" baseline="30000" dirty="0">
                <a:latin typeface="Times New Roman" panose="02020603050405020304" pitchFamily="18" charset="0"/>
                <a:cs typeface="Times New Roman" panose="02020603050405020304" pitchFamily="18" charset="0"/>
              </a:rPr>
              <a:t>6</a:t>
            </a:r>
            <a:r>
              <a:rPr lang="en-GB" dirty="0">
                <a:latin typeface="Times New Roman" panose="02020603050405020304" pitchFamily="18" charset="0"/>
                <a:cs typeface="Times New Roman" panose="02020603050405020304" pitchFamily="18" charset="0"/>
              </a:rPr>
              <a:t>) </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 10</a:t>
            </a:r>
            <a:r>
              <a:rPr lang="en-GB" baseline="30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This means that the worker’s RR is 100 times that of the general population of dying from this particular type of cancer.</a:t>
            </a:r>
          </a:p>
          <a:p>
            <a:pPr algn="just"/>
            <a:r>
              <a:rPr lang="en-GB" dirty="0">
                <a:latin typeface="Times New Roman" panose="02020603050405020304" pitchFamily="18" charset="0"/>
                <a:cs typeface="Times New Roman" panose="02020603050405020304" pitchFamily="18" charset="0"/>
              </a:rPr>
              <a:t>The </a:t>
            </a:r>
            <a:r>
              <a:rPr lang="en-GB" b="1" dirty="0">
                <a:solidFill>
                  <a:srgbClr val="FF0000"/>
                </a:solidFill>
                <a:latin typeface="Times New Roman" panose="02020603050405020304" pitchFamily="18" charset="0"/>
                <a:cs typeface="Times New Roman" panose="02020603050405020304" pitchFamily="18" charset="0"/>
              </a:rPr>
              <a:t>SMR</a:t>
            </a:r>
            <a:r>
              <a:rPr lang="en-GB" dirty="0">
                <a:latin typeface="Times New Roman" panose="02020603050405020304" pitchFamily="18" charset="0"/>
                <a:cs typeface="Times New Roman" panose="02020603050405020304" pitchFamily="18" charset="0"/>
              </a:rPr>
              <a:t> is used as a specific measure of the </a:t>
            </a:r>
            <a:r>
              <a:rPr lang="en-GB" dirty="0">
                <a:solidFill>
                  <a:schemeClr val="accent4">
                    <a:lumMod val="75000"/>
                  </a:schemeClr>
                </a:solidFill>
                <a:latin typeface="Times New Roman" panose="02020603050405020304" pitchFamily="18" charset="0"/>
                <a:cs typeface="Times New Roman" panose="02020603050405020304" pitchFamily="18" charset="0"/>
              </a:rPr>
              <a:t>strength of association </a:t>
            </a:r>
            <a:r>
              <a:rPr lang="en-GB" dirty="0">
                <a:latin typeface="Times New Roman" panose="02020603050405020304" pitchFamily="18" charset="0"/>
                <a:cs typeface="Times New Roman" panose="02020603050405020304" pitchFamily="18" charset="0"/>
              </a:rPr>
              <a:t>between a population’s exposure to an air pollutant and deaths that may be attributed to that exposure.</a:t>
            </a:r>
          </a:p>
          <a:p>
            <a:pPr algn="just"/>
            <a:r>
              <a:rPr lang="en-GB" dirty="0">
                <a:latin typeface="Times New Roman" panose="02020603050405020304" pitchFamily="18" charset="0"/>
                <a:cs typeface="Times New Roman" panose="02020603050405020304" pitchFamily="18" charset="0"/>
              </a:rPr>
              <a:t>The mortality rate in a community without a specific exposure or intervention is called the </a:t>
            </a:r>
            <a:r>
              <a:rPr lang="en-GB" b="1" dirty="0">
                <a:solidFill>
                  <a:srgbClr val="FF0000"/>
                </a:solidFill>
                <a:latin typeface="Times New Roman" panose="02020603050405020304" pitchFamily="18" charset="0"/>
                <a:cs typeface="Times New Roman" panose="02020603050405020304" pitchFamily="18" charset="0"/>
              </a:rPr>
              <a:t>baseline rate</a:t>
            </a:r>
            <a:r>
              <a:rPr lang="en-GB" dirty="0">
                <a:latin typeface="Times New Roman" panose="02020603050405020304" pitchFamily="18" charset="0"/>
                <a:cs typeface="Times New Roman" panose="02020603050405020304" pitchFamily="18" charset="0"/>
              </a:rPr>
              <a:t>, which represents the expected level of the mortality.</a:t>
            </a:r>
          </a:p>
          <a:p>
            <a:pPr algn="just"/>
            <a:r>
              <a:rPr lang="en-GB" dirty="0">
                <a:latin typeface="Times New Roman" panose="02020603050405020304" pitchFamily="18" charset="0"/>
                <a:cs typeface="Times New Roman" panose="02020603050405020304" pitchFamily="18" charset="0"/>
              </a:rPr>
              <a:t>Note that the denominators in </a:t>
            </a:r>
            <a:r>
              <a:rPr lang="en-GB" dirty="0" err="1">
                <a:latin typeface="Times New Roman" panose="02020603050405020304" pitchFamily="18" charset="0"/>
                <a:cs typeface="Times New Roman" panose="02020603050405020304" pitchFamily="18" charset="0"/>
              </a:rPr>
              <a:t>Eqs</a:t>
            </a:r>
            <a:r>
              <a:rPr lang="en-GB" dirty="0">
                <a:latin typeface="Times New Roman" panose="02020603050405020304" pitchFamily="18" charset="0"/>
                <a:cs typeface="Times New Roman" panose="02020603050405020304" pitchFamily="18" charset="0"/>
              </a:rPr>
              <a:t> (4.7) and (4.8) include “unexposed” in their subscripts. Actually, </a:t>
            </a:r>
            <a:r>
              <a:rPr lang="en-GB" dirty="0">
                <a:solidFill>
                  <a:schemeClr val="accent3">
                    <a:lumMod val="75000"/>
                  </a:schemeClr>
                </a:solidFill>
                <a:latin typeface="Times New Roman" panose="02020603050405020304" pitchFamily="18" charset="0"/>
                <a:cs typeface="Times New Roman" panose="02020603050405020304" pitchFamily="18" charset="0"/>
              </a:rPr>
              <a:t>these populations are seldom completely unexposed</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72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E0766-59A2-4C30-A6C0-81EEF73A6CF1}"/>
              </a:ext>
            </a:extLst>
          </p:cNvPr>
          <p:cNvSpPr>
            <a:spLocks noGrp="1"/>
          </p:cNvSpPr>
          <p:nvPr>
            <p:ph idx="1"/>
          </p:nvPr>
        </p:nvSpPr>
        <p:spPr>
          <a:xfrm>
            <a:off x="1484310" y="923279"/>
            <a:ext cx="10018713" cy="4867922"/>
          </a:xfrm>
        </p:spPr>
        <p:txBody>
          <a:bodyPr>
            <a:normAutofit/>
          </a:bodyPr>
          <a:lstStyle/>
          <a:p>
            <a:pPr algn="just"/>
            <a:r>
              <a:rPr lang="en-GB" dirty="0">
                <a:latin typeface="Times New Roman" panose="02020603050405020304" pitchFamily="18" charset="0"/>
                <a:cs typeface="Times New Roman" panose="02020603050405020304" pitchFamily="18" charset="0"/>
              </a:rPr>
              <a:t>Workplaces may differ from the general environment not only in the concentrations of certain pollutants, but also in the ways people are exposed. </a:t>
            </a:r>
          </a:p>
          <a:p>
            <a:pPr algn="just"/>
            <a:r>
              <a:rPr lang="en-GB" dirty="0">
                <a:latin typeface="Times New Roman" panose="02020603050405020304" pitchFamily="18" charset="0"/>
                <a:cs typeface="Times New Roman" panose="02020603050405020304" pitchFamily="18" charset="0"/>
              </a:rPr>
              <a:t>For example, the toxic metal </a:t>
            </a:r>
            <a:r>
              <a:rPr lang="en-GB" b="1" dirty="0">
                <a:solidFill>
                  <a:srgbClr val="00B050"/>
                </a:solidFill>
                <a:latin typeface="Times New Roman" panose="02020603050405020304" pitchFamily="18" charset="0"/>
                <a:cs typeface="Times New Roman" panose="02020603050405020304" pitchFamily="18" charset="0"/>
              </a:rPr>
              <a:t>cadmium (Cd)</a:t>
            </a:r>
            <a:r>
              <a:rPr lang="en-GB" dirty="0">
                <a:latin typeface="Times New Roman" panose="02020603050405020304" pitchFamily="18" charset="0"/>
                <a:cs typeface="Times New Roman" panose="02020603050405020304" pitchFamily="18" charset="0"/>
              </a:rPr>
              <a:t> is a pollutant released during the production of batteries (especially, nickel-cadmium [</a:t>
            </a:r>
            <a:r>
              <a:rPr lang="en-GB" dirty="0" err="1">
                <a:latin typeface="Times New Roman" panose="02020603050405020304" pitchFamily="18" charset="0"/>
                <a:cs typeface="Times New Roman" panose="02020603050405020304" pitchFamily="18" charset="0"/>
              </a:rPr>
              <a:t>NiCd</a:t>
            </a:r>
            <a:r>
              <a:rPr lang="en-GB" dirty="0">
                <a:latin typeface="Times New Roman" panose="02020603050405020304" pitchFamily="18" charset="0"/>
                <a:cs typeface="Times New Roman" panose="02020603050405020304" pitchFamily="18" charset="0"/>
              </a:rPr>
              <a:t>] types), paints, and coatings, as well as during metal work, e.g. welding, soldering, and plating.</a:t>
            </a:r>
          </a:p>
          <a:p>
            <a:pPr algn="just"/>
            <a:r>
              <a:rPr lang="en-GB" dirty="0">
                <a:latin typeface="Times New Roman" panose="02020603050405020304" pitchFamily="18" charset="0"/>
                <a:cs typeface="Times New Roman" panose="02020603050405020304" pitchFamily="18" charset="0"/>
              </a:rPr>
              <a:t>Air concentrations of Cd in the workplace can be much higher than in the general environment.</a:t>
            </a:r>
          </a:p>
          <a:p>
            <a:pPr algn="just"/>
            <a:r>
              <a:rPr lang="en-GB" dirty="0">
                <a:latin typeface="Times New Roman" panose="02020603050405020304" pitchFamily="18" charset="0"/>
                <a:cs typeface="Times New Roman" panose="02020603050405020304" pitchFamily="18" charset="0"/>
              </a:rPr>
              <a:t>In the United States, inhalation is the major route of workplace exposure to Cd. The Occupational Safety and Health Administration has set the permissible exposure limit (PEL) for Cd fumes or </a:t>
            </a:r>
            <a:r>
              <a:rPr lang="pt-BR" dirty="0">
                <a:latin typeface="Times New Roman" panose="02020603050405020304" pitchFamily="18" charset="0"/>
                <a:cs typeface="Times New Roman" panose="02020603050405020304" pitchFamily="18" charset="0"/>
              </a:rPr>
              <a:t>cadmium oxide (CdO) as 0.1 µg m</a:t>
            </a:r>
            <a:r>
              <a:rPr lang="pt-BR" baseline="30000" dirty="0">
                <a:latin typeface="Times New Roman" panose="02020603050405020304" pitchFamily="18" charset="0"/>
                <a:cs typeface="Times New Roman" panose="02020603050405020304" pitchFamily="18" charset="0"/>
              </a:rPr>
              <a:t>-3</a:t>
            </a:r>
            <a:r>
              <a:rPr lang="pt-BR" dirty="0">
                <a:latin typeface="Times New Roman" panose="02020603050405020304" pitchFamily="18" charset="0"/>
                <a:cs typeface="Times New Roman" panose="02020603050405020304" pitchFamily="18" charset="0"/>
              </a:rPr>
              <a:t> .</a:t>
            </a:r>
          </a:p>
          <a:p>
            <a:endParaRPr lang="en-GB" dirty="0"/>
          </a:p>
          <a:p>
            <a:endParaRPr lang="en-GB" dirty="0"/>
          </a:p>
        </p:txBody>
      </p:sp>
    </p:spTree>
    <p:extLst>
      <p:ext uri="{BB962C8B-B14F-4D97-AF65-F5344CB8AC3E}">
        <p14:creationId xmlns:p14="http://schemas.microsoft.com/office/powerpoint/2010/main" val="27050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89FD9-9C41-4DF4-8171-28FBE44817E5}"/>
              </a:ext>
            </a:extLst>
          </p:cNvPr>
          <p:cNvSpPr>
            <a:spLocks noGrp="1"/>
          </p:cNvSpPr>
          <p:nvPr>
            <p:ph idx="1"/>
          </p:nvPr>
        </p:nvSpPr>
        <p:spPr>
          <a:xfrm>
            <a:off x="1484310" y="1003177"/>
            <a:ext cx="10018713" cy="4788023"/>
          </a:xfrm>
        </p:spPr>
        <p:txBody>
          <a:bodyPr>
            <a:normAutofit fontScale="92500" lnSpcReduction="10000"/>
          </a:bodyPr>
          <a:lstStyle/>
          <a:p>
            <a:pPr marL="0" indent="0" algn="just">
              <a:buNone/>
            </a:pPr>
            <a:r>
              <a:rPr lang="en-GB" b="1" dirty="0">
                <a:latin typeface="Times New Roman" panose="02020603050405020304" pitchFamily="18" charset="0"/>
                <a:cs typeface="Times New Roman" panose="02020603050405020304" pitchFamily="18" charset="0"/>
              </a:rPr>
              <a:t>Risk Factors and Confounders</a:t>
            </a:r>
          </a:p>
          <a:p>
            <a:pPr algn="just"/>
            <a:r>
              <a:rPr lang="en-GB" dirty="0">
                <a:latin typeface="Times New Roman" panose="02020603050405020304" pitchFamily="18" charset="0"/>
                <a:cs typeface="Times New Roman" panose="02020603050405020304" pitchFamily="18" charset="0"/>
              </a:rPr>
              <a:t>Another way to think about </a:t>
            </a:r>
            <a:r>
              <a:rPr lang="en-GB" dirty="0" err="1">
                <a:latin typeface="Times New Roman" panose="02020603050405020304" pitchFamily="18" charset="0"/>
                <a:cs typeface="Times New Roman" panose="02020603050405020304" pitchFamily="18" charset="0"/>
              </a:rPr>
              <a:t>Ens</a:t>
            </a:r>
            <a:r>
              <a:rPr lang="en-GB" dirty="0">
                <a:latin typeface="Times New Roman" panose="02020603050405020304" pitchFamily="18" charset="0"/>
                <a:cs typeface="Times New Roman" panose="02020603050405020304" pitchFamily="18" charset="0"/>
              </a:rPr>
              <a:t> (4.7) and (4.8) is that they show the difference between what is being observed versus what is expected in terms of death and disease.</a:t>
            </a:r>
          </a:p>
          <a:p>
            <a:pPr algn="just"/>
            <a:r>
              <a:rPr lang="en-GB" dirty="0">
                <a:latin typeface="Times New Roman" panose="02020603050405020304" pitchFamily="18" charset="0"/>
                <a:cs typeface="Times New Roman" panose="02020603050405020304" pitchFamily="18" charset="0"/>
              </a:rPr>
              <a:t>The denominator actually needs to be </a:t>
            </a:r>
            <a:r>
              <a:rPr lang="en-GB" dirty="0">
                <a:solidFill>
                  <a:srgbClr val="C00000"/>
                </a:solidFill>
                <a:latin typeface="Times New Roman" panose="02020603050405020304" pitchFamily="18" charset="0"/>
                <a:cs typeface="Times New Roman" panose="02020603050405020304" pitchFamily="18" charset="0"/>
              </a:rPr>
              <a:t>comparable</a:t>
            </a:r>
            <a:r>
              <a:rPr lang="en-GB" dirty="0">
                <a:latin typeface="Times New Roman" panose="02020603050405020304" pitchFamily="18" charset="0"/>
                <a:cs typeface="Times New Roman" panose="02020603050405020304" pitchFamily="18" charset="0"/>
              </a:rPr>
              <a:t> from one study to the next, i.e. a “</a:t>
            </a:r>
            <a:r>
              <a:rPr lang="en-GB" dirty="0">
                <a:solidFill>
                  <a:srgbClr val="00B050"/>
                </a:solidFill>
                <a:latin typeface="Times New Roman" panose="02020603050405020304" pitchFamily="18" charset="0"/>
                <a:cs typeface="Times New Roman" panose="02020603050405020304" pitchFamily="18" charset="0"/>
              </a:rPr>
              <a:t>standard population</a:t>
            </a:r>
            <a:r>
              <a:rPr lang="en-GB" dirty="0">
                <a:latin typeface="Times New Roman" panose="02020603050405020304" pitchFamily="18" charset="0"/>
                <a:cs typeface="Times New Roman" panose="02020603050405020304" pitchFamily="18" charset="0"/>
              </a:rPr>
              <a:t>” or “</a:t>
            </a:r>
            <a:r>
              <a:rPr lang="en-GB" dirty="0">
                <a:solidFill>
                  <a:srgbClr val="00B050"/>
                </a:solidFill>
                <a:latin typeface="Times New Roman" panose="02020603050405020304" pitchFamily="18" charset="0"/>
                <a:cs typeface="Times New Roman" panose="02020603050405020304" pitchFamily="18" charset="0"/>
              </a:rPr>
              <a:t>reference population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So, the </a:t>
            </a:r>
            <a:r>
              <a:rPr lang="en-GB" b="1" dirty="0">
                <a:latin typeface="Times New Roman" panose="02020603050405020304" pitchFamily="18" charset="0"/>
                <a:cs typeface="Times New Roman" panose="02020603050405020304" pitchFamily="18" charset="0"/>
              </a:rPr>
              <a:t>SMR</a:t>
            </a:r>
            <a:r>
              <a:rPr lang="en-GB" dirty="0">
                <a:latin typeface="Times New Roman" panose="02020603050405020304" pitchFamily="18" charset="0"/>
                <a:cs typeface="Times New Roman" panose="02020603050405020304" pitchFamily="18" charset="0"/>
              </a:rPr>
              <a:t> is employed to compare mortality or morbidity risks of a study population to that of a standard population. </a:t>
            </a:r>
          </a:p>
          <a:p>
            <a:pPr algn="just"/>
            <a:r>
              <a:rPr lang="en-GB" dirty="0">
                <a:latin typeface="Times New Roman" panose="02020603050405020304" pitchFamily="18" charset="0"/>
                <a:cs typeface="Times New Roman" panose="02020603050405020304" pitchFamily="18" charset="0"/>
              </a:rPr>
              <a:t>The standard population may or may not be an </a:t>
            </a:r>
            <a:r>
              <a:rPr lang="en-GB" b="1" dirty="0">
                <a:latin typeface="Times New Roman" panose="02020603050405020304" pitchFamily="18" charset="0"/>
                <a:cs typeface="Times New Roman" panose="02020603050405020304" pitchFamily="18" charset="0"/>
              </a:rPr>
              <a:t>unexposed population</a:t>
            </a:r>
            <a:r>
              <a:rPr lang="en-GB" dirty="0">
                <a:latin typeface="Times New Roman" panose="02020603050405020304" pitchFamily="18" charset="0"/>
                <a:cs typeface="Times New Roman" panose="02020603050405020304" pitchFamily="18" charset="0"/>
              </a:rPr>
              <a:t>. For most air pollutants, </a:t>
            </a:r>
            <a:r>
              <a:rPr lang="en-GB" dirty="0">
                <a:solidFill>
                  <a:schemeClr val="accent3">
                    <a:lumMod val="75000"/>
                  </a:schemeClr>
                </a:solidFill>
                <a:latin typeface="Times New Roman" panose="02020603050405020304" pitchFamily="18" charset="0"/>
                <a:cs typeface="Times New Roman" panose="02020603050405020304" pitchFamily="18" charset="0"/>
              </a:rPr>
              <a:t>the standard population is indeed exposed, but usually are much lower levels than the study group</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However, the standard population may actually be more highly exposed to certain air pollutants, such as O</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indoor is usually much lower than that outdoor.</a:t>
            </a:r>
          </a:p>
        </p:txBody>
      </p:sp>
    </p:spTree>
    <p:extLst>
      <p:ext uri="{BB962C8B-B14F-4D97-AF65-F5344CB8AC3E}">
        <p14:creationId xmlns:p14="http://schemas.microsoft.com/office/powerpoint/2010/main" val="106605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C20-A7B8-43FF-99D6-386BAA087B09}"/>
              </a:ext>
            </a:extLst>
          </p:cNvPr>
          <p:cNvSpPr>
            <a:spLocks noGrp="1"/>
          </p:cNvSpPr>
          <p:nvPr>
            <p:ph type="title"/>
          </p:nvPr>
        </p:nvSpPr>
        <p:spPr>
          <a:xfrm>
            <a:off x="1484311" y="314632"/>
            <a:ext cx="7669417" cy="1504335"/>
          </a:xfrm>
        </p:spPr>
        <p:txBody>
          <a:bodyPr>
            <a:normAutofit/>
          </a:bodyPr>
          <a:lstStyle/>
          <a:p>
            <a:r>
              <a:rPr lang="en-GB" sz="3200" dirty="0">
                <a:solidFill>
                  <a:srgbClr val="0000FF"/>
                </a:solidFill>
                <a:latin typeface="Times New Roman" panose="02020603050405020304" pitchFamily="18" charset="0"/>
                <a:cs typeface="Times New Roman" panose="02020603050405020304" pitchFamily="18" charset="0"/>
              </a:rPr>
              <a:t>Air Pollution Decision Tools– </a:t>
            </a:r>
            <a:br>
              <a:rPr lang="en-GB" sz="3200" dirty="0">
                <a:solidFill>
                  <a:srgbClr val="0000FF"/>
                </a:solidFill>
                <a:latin typeface="Times New Roman" panose="02020603050405020304" pitchFamily="18" charset="0"/>
                <a:cs typeface="Times New Roman" panose="02020603050405020304" pitchFamily="18" charset="0"/>
              </a:rPr>
            </a:br>
            <a:r>
              <a:rPr lang="en-GB" sz="3200" b="1" dirty="0">
                <a:solidFill>
                  <a:srgbClr val="0000FF"/>
                </a:solidFill>
                <a:latin typeface="Times New Roman" panose="02020603050405020304" pitchFamily="18" charset="0"/>
                <a:cs typeface="Times New Roman" panose="02020603050405020304" pitchFamily="18" charset="0"/>
              </a:rPr>
              <a:t>Introduction</a:t>
            </a:r>
            <a:endParaRPr lang="en-GB"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ADB795-DEF7-48A7-8864-EBDB7A6BD9C1}"/>
              </a:ext>
            </a:extLst>
          </p:cNvPr>
          <p:cNvSpPr>
            <a:spLocks noGrp="1"/>
          </p:cNvSpPr>
          <p:nvPr>
            <p:ph idx="1"/>
          </p:nvPr>
        </p:nvSpPr>
        <p:spPr>
          <a:xfrm>
            <a:off x="1484311" y="1741251"/>
            <a:ext cx="5276412" cy="4802117"/>
          </a:xfrm>
        </p:spPr>
        <p:txBody>
          <a:bodyPr anchor="t">
            <a:noAutofit/>
          </a:bodyPr>
          <a:lstStyle/>
          <a:p>
            <a:pPr algn="just">
              <a:lnSpc>
                <a:spcPct val="90000"/>
              </a:lnSpc>
            </a:pPr>
            <a:r>
              <a:rPr lang="en-GB" sz="2000" dirty="0">
                <a:latin typeface="Times New Roman" panose="02020603050405020304" pitchFamily="18" charset="0"/>
                <a:cs typeface="Times New Roman" panose="02020603050405020304" pitchFamily="18" charset="0"/>
              </a:rPr>
              <a:t>Air pollution results from myriad sources and processes.</a:t>
            </a:r>
          </a:p>
          <a:p>
            <a:pPr algn="just">
              <a:lnSpc>
                <a:spcPct val="90000"/>
              </a:lnSpc>
            </a:pPr>
            <a:r>
              <a:rPr lang="en-GB" sz="2000" dirty="0">
                <a:latin typeface="Times New Roman" panose="02020603050405020304" pitchFamily="18" charset="0"/>
                <a:cs typeface="Times New Roman" panose="02020603050405020304" pitchFamily="18" charset="0"/>
              </a:rPr>
              <a:t>This information must be evaluated and integrated to inform decision makers as to the best approaches for addressing the problems presented by polluted air.</a:t>
            </a:r>
          </a:p>
          <a:p>
            <a:pPr algn="just">
              <a:lnSpc>
                <a:spcPct val="90000"/>
              </a:lnSpc>
            </a:pPr>
            <a:r>
              <a:rPr lang="en-GB" sz="2000" dirty="0">
                <a:latin typeface="Times New Roman" panose="02020603050405020304" pitchFamily="18" charset="0"/>
                <a:cs typeface="Times New Roman" panose="02020603050405020304" pitchFamily="18" charset="0"/>
              </a:rPr>
              <a:t>The information in the figure indicates that </a:t>
            </a:r>
            <a:r>
              <a:rPr lang="en-GB" sz="2000" dirty="0">
                <a:solidFill>
                  <a:schemeClr val="accent3">
                    <a:lumMod val="75000"/>
                  </a:schemeClr>
                </a:solidFill>
                <a:latin typeface="Times New Roman" panose="02020603050405020304" pitchFamily="18" charset="0"/>
                <a:cs typeface="Times New Roman" panose="02020603050405020304" pitchFamily="18" charset="0"/>
              </a:rPr>
              <a:t>air pollution is not a single variable, linear relationship between sources and receptors.</a:t>
            </a:r>
          </a:p>
          <a:p>
            <a:pPr algn="just">
              <a:lnSpc>
                <a:spcPct val="90000"/>
              </a:lnSpc>
            </a:pPr>
            <a:r>
              <a:rPr lang="en-GB" sz="2000" dirty="0">
                <a:latin typeface="Times New Roman" panose="02020603050405020304" pitchFamily="18" charset="0"/>
                <a:cs typeface="Times New Roman" panose="02020603050405020304" pitchFamily="18" charset="0"/>
              </a:rPr>
              <a:t>Indeed, activities that one may assume would increase emissions, such as </a:t>
            </a:r>
            <a:r>
              <a:rPr lang="en-GB" sz="2000" dirty="0">
                <a:solidFill>
                  <a:srgbClr val="00B050"/>
                </a:solidFill>
                <a:latin typeface="Times New Roman" panose="02020603050405020304" pitchFamily="18" charset="0"/>
                <a:cs typeface="Times New Roman" panose="02020603050405020304" pitchFamily="18" charset="0"/>
              </a:rPr>
              <a:t>increased energy consumption</a:t>
            </a:r>
            <a:r>
              <a:rPr lang="en-GB" sz="2000" dirty="0">
                <a:latin typeface="Times New Roman" panose="02020603050405020304" pitchFamily="18" charset="0"/>
                <a:cs typeface="Times New Roman" panose="02020603050405020304" pitchFamily="18" charset="0"/>
              </a:rPr>
              <a:t> and </a:t>
            </a:r>
            <a:r>
              <a:rPr lang="en-GB" sz="2000" dirty="0">
                <a:solidFill>
                  <a:srgbClr val="00B050"/>
                </a:solidFill>
                <a:latin typeface="Times New Roman" panose="02020603050405020304" pitchFamily="18" charset="0"/>
                <a:cs typeface="Times New Roman" panose="02020603050405020304" pitchFamily="18" charset="0"/>
              </a:rPr>
              <a:t>vehicle miles travelled</a:t>
            </a:r>
            <a:r>
              <a:rPr lang="en-GB" sz="2000" dirty="0">
                <a:latin typeface="Times New Roman" panose="02020603050405020304" pitchFamily="18" charset="0"/>
                <a:cs typeface="Times New Roman" panose="02020603050405020304" pitchFamily="18" charset="0"/>
              </a:rPr>
              <a:t>, were accompanied by substantial decreases in the emissions of criteria air pollutants.</a:t>
            </a:r>
          </a:p>
        </p:txBody>
      </p:sp>
      <p:pic>
        <p:nvPicPr>
          <p:cNvPr id="5" name="Picture 4">
            <a:extLst>
              <a:ext uri="{FF2B5EF4-FFF2-40B4-BE49-F238E27FC236}">
                <a16:creationId xmlns:a16="http://schemas.microsoft.com/office/drawing/2014/main" id="{0D0B546F-ED6B-4AA5-AE38-2C3E79C67C64}"/>
              </a:ext>
            </a:extLst>
          </p:cNvPr>
          <p:cNvPicPr>
            <a:picLocks noChangeAspect="1"/>
          </p:cNvPicPr>
          <p:nvPr/>
        </p:nvPicPr>
        <p:blipFill>
          <a:blip r:embed="rId3"/>
          <a:stretch>
            <a:fillRect/>
          </a:stretch>
        </p:blipFill>
        <p:spPr>
          <a:xfrm>
            <a:off x="6741585" y="1741251"/>
            <a:ext cx="5450415" cy="444208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8881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0CC82-E7D8-46D9-A506-1F7B2D47F555}"/>
              </a:ext>
            </a:extLst>
          </p:cNvPr>
          <p:cNvSpPr>
            <a:spLocks noGrp="1"/>
          </p:cNvSpPr>
          <p:nvPr>
            <p:ph idx="1"/>
          </p:nvPr>
        </p:nvSpPr>
        <p:spPr>
          <a:xfrm>
            <a:off x="1484310" y="665825"/>
            <a:ext cx="10018713" cy="5125375"/>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The previous discussion of RR can be visualized as a two-by-two table.</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The table shows that the incidence of an outcome when the risk factor is </a:t>
            </a:r>
            <a:r>
              <a:rPr lang="en-GB" b="1" dirty="0">
                <a:latin typeface="Times New Roman" panose="02020603050405020304" pitchFamily="18" charset="0"/>
                <a:cs typeface="Times New Roman" panose="02020603050405020304" pitchFamily="18" charset="0"/>
              </a:rPr>
              <a:t>present</a:t>
            </a:r>
            <a:r>
              <a:rPr lang="en-GB" dirty="0">
                <a:latin typeface="Times New Roman" panose="02020603050405020304" pitchFamily="18" charset="0"/>
                <a:cs typeface="Times New Roman" panose="02020603050405020304" pitchFamily="18" charset="0"/>
              </a:rPr>
              <a:t>, e.g. population exposed to Cd concentrations above PEL (0.1 µg m</a:t>
            </a:r>
            <a:r>
              <a:rPr lang="en-GB" baseline="30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 is </a:t>
            </a:r>
            <a:r>
              <a:rPr lang="en-GB" b="1" dirty="0">
                <a:latin typeface="Times New Roman" panose="02020603050405020304" pitchFamily="18" charset="0"/>
                <a:cs typeface="Times New Roman" panose="02020603050405020304" pitchFamily="18" charset="0"/>
              </a:rPr>
              <a:t>A / A+B </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incidence when the risk factor is </a:t>
            </a:r>
            <a:r>
              <a:rPr lang="en-GB" b="1" dirty="0">
                <a:latin typeface="Times New Roman" panose="02020603050405020304" pitchFamily="18" charset="0"/>
                <a:cs typeface="Times New Roman" panose="02020603050405020304" pitchFamily="18" charset="0"/>
              </a:rPr>
              <a:t>absent</a:t>
            </a:r>
            <a:r>
              <a:rPr lang="en-GB" dirty="0">
                <a:latin typeface="Times New Roman" panose="02020603050405020304" pitchFamily="18" charset="0"/>
                <a:cs typeface="Times New Roman" panose="02020603050405020304" pitchFamily="18" charset="0"/>
              </a:rPr>
              <a:t> (e.g. Cd &gt; 0.1 µg m</a:t>
            </a:r>
            <a:r>
              <a:rPr lang="en-GB" baseline="30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 is </a:t>
            </a:r>
            <a:r>
              <a:rPr lang="en-GB" b="1" dirty="0">
                <a:latin typeface="Times New Roman" panose="02020603050405020304" pitchFamily="18" charset="0"/>
                <a:cs typeface="Times New Roman" panose="02020603050405020304" pitchFamily="18" charset="0"/>
              </a:rPr>
              <a:t>C / C+D </a:t>
            </a:r>
            <a:r>
              <a:rPr lang="en-GB" dirty="0">
                <a:latin typeface="Times New Roman" panose="02020603050405020304" pitchFamily="18" charset="0"/>
                <a:cs typeface="Times New Roman" panose="02020603050405020304" pitchFamily="18" charset="0"/>
              </a:rPr>
              <a:t>: </a:t>
            </a:r>
          </a:p>
          <a:p>
            <a:pPr algn="just"/>
            <a:endParaRPr lang="en-GB" dirty="0">
              <a:latin typeface="Times New Roman" panose="02020603050405020304" pitchFamily="18" charset="0"/>
              <a:cs typeface="Times New Roman" panose="02020603050405020304" pitchFamily="18" charset="0"/>
            </a:endParaRPr>
          </a:p>
          <a:p>
            <a:endParaRPr lang="en-GB" dirty="0"/>
          </a:p>
          <a:p>
            <a:endParaRPr lang="en-GB" dirty="0"/>
          </a:p>
        </p:txBody>
      </p:sp>
      <p:pic>
        <p:nvPicPr>
          <p:cNvPr id="5" name="Picture 4">
            <a:extLst>
              <a:ext uri="{FF2B5EF4-FFF2-40B4-BE49-F238E27FC236}">
                <a16:creationId xmlns:a16="http://schemas.microsoft.com/office/drawing/2014/main" id="{0EA683E9-BDD0-421E-8F74-8D3A42B22794}"/>
              </a:ext>
            </a:extLst>
          </p:cNvPr>
          <p:cNvPicPr>
            <a:picLocks noChangeAspect="1"/>
          </p:cNvPicPr>
          <p:nvPr/>
        </p:nvPicPr>
        <p:blipFill>
          <a:blip r:embed="rId2"/>
          <a:stretch>
            <a:fillRect/>
          </a:stretch>
        </p:blipFill>
        <p:spPr>
          <a:xfrm>
            <a:off x="3486150" y="648599"/>
            <a:ext cx="5219700" cy="2409825"/>
          </a:xfrm>
          <a:prstGeom prst="rect">
            <a:avLst/>
          </a:prstGeom>
        </p:spPr>
      </p:pic>
      <p:pic>
        <p:nvPicPr>
          <p:cNvPr id="7" name="Picture 6">
            <a:extLst>
              <a:ext uri="{FF2B5EF4-FFF2-40B4-BE49-F238E27FC236}">
                <a16:creationId xmlns:a16="http://schemas.microsoft.com/office/drawing/2014/main" id="{F174B296-D370-4CBA-870A-AF062315A9FC}"/>
              </a:ext>
            </a:extLst>
          </p:cNvPr>
          <p:cNvPicPr>
            <a:picLocks noChangeAspect="1"/>
          </p:cNvPicPr>
          <p:nvPr/>
        </p:nvPicPr>
        <p:blipFill>
          <a:blip r:embed="rId3"/>
          <a:stretch>
            <a:fillRect/>
          </a:stretch>
        </p:blipFill>
        <p:spPr>
          <a:xfrm>
            <a:off x="3998068" y="4864330"/>
            <a:ext cx="4631582" cy="1993670"/>
          </a:xfrm>
          <a:prstGeom prst="rect">
            <a:avLst/>
          </a:prstGeom>
        </p:spPr>
      </p:pic>
    </p:spTree>
    <p:extLst>
      <p:ext uri="{BB962C8B-B14F-4D97-AF65-F5344CB8AC3E}">
        <p14:creationId xmlns:p14="http://schemas.microsoft.com/office/powerpoint/2010/main" val="317415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88B8E-30BC-402D-BC6B-928088A625C0}"/>
              </a:ext>
            </a:extLst>
          </p:cNvPr>
          <p:cNvSpPr>
            <a:spLocks noGrp="1"/>
          </p:cNvSpPr>
          <p:nvPr>
            <p:ph idx="1"/>
          </p:nvPr>
        </p:nvSpPr>
        <p:spPr>
          <a:xfrm>
            <a:off x="1484310" y="825623"/>
            <a:ext cx="10018713" cy="4965577"/>
          </a:xfrm>
        </p:spPr>
        <p:txBody>
          <a:bodyPr/>
          <a:lstStyle/>
          <a:p>
            <a:pPr algn="just"/>
            <a:r>
              <a:rPr lang="en-GB" dirty="0">
                <a:latin typeface="Times New Roman" panose="02020603050405020304" pitchFamily="18" charset="0"/>
                <a:cs typeface="Times New Roman" panose="02020603050405020304" pitchFamily="18" charset="0"/>
              </a:rPr>
              <a:t>The previous discussions point to the need for care in choosing the standard population.</a:t>
            </a:r>
          </a:p>
          <a:p>
            <a:pPr algn="just"/>
            <a:r>
              <a:rPr lang="en-GB" dirty="0">
                <a:latin typeface="Times New Roman" panose="02020603050405020304" pitchFamily="18" charset="0"/>
                <a:cs typeface="Times New Roman" panose="02020603050405020304" pitchFamily="18" charset="0"/>
              </a:rPr>
              <a:t>Smoking and other behaviours will confound the meaning of RR assessments. </a:t>
            </a:r>
          </a:p>
          <a:p>
            <a:pPr algn="just"/>
            <a:r>
              <a:rPr lang="en-GB" dirty="0">
                <a:latin typeface="Times New Roman" panose="02020603050405020304" pitchFamily="18" charset="0"/>
                <a:cs typeface="Times New Roman" panose="02020603050405020304" pitchFamily="18" charset="0"/>
              </a:rPr>
              <a:t>A </a:t>
            </a:r>
            <a:r>
              <a:rPr lang="en-GB" b="1" dirty="0">
                <a:solidFill>
                  <a:srgbClr val="00B050"/>
                </a:solidFill>
                <a:latin typeface="Times New Roman" panose="02020603050405020304" pitchFamily="18" charset="0"/>
                <a:cs typeface="Times New Roman" panose="02020603050405020304" pitchFamily="18" charset="0"/>
              </a:rPr>
              <a:t>confounder</a:t>
            </a:r>
            <a:r>
              <a:rPr lang="en-GB" dirty="0">
                <a:latin typeface="Times New Roman" panose="02020603050405020304" pitchFamily="18" charset="0"/>
                <a:cs typeface="Times New Roman" panose="02020603050405020304" pitchFamily="18" charset="0"/>
              </a:rPr>
              <a:t> is an extraneous (third) variable that would influence the outcome of study or could be causing at least some of the outcome, instead of the variable being studied.</a:t>
            </a:r>
          </a:p>
          <a:p>
            <a:pPr algn="just"/>
            <a:r>
              <a:rPr lang="en-GB" dirty="0">
                <a:latin typeface="Times New Roman" panose="02020603050405020304" pitchFamily="18" charset="0"/>
                <a:cs typeface="Times New Roman" panose="02020603050405020304" pitchFamily="18" charset="0"/>
              </a:rPr>
              <a:t>A confounder is a risk factor of the outcome, is associated with the exposure, is not an intermediate step in the link between the risk factor of interest and the outcome, and is not a surrogate of exposure.</a:t>
            </a:r>
          </a:p>
        </p:txBody>
      </p:sp>
    </p:spTree>
    <p:extLst>
      <p:ext uri="{BB962C8B-B14F-4D97-AF65-F5344CB8AC3E}">
        <p14:creationId xmlns:p14="http://schemas.microsoft.com/office/powerpoint/2010/main" val="286553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2D293-C556-4E10-BF48-0150C4CF3C5C}"/>
              </a:ext>
            </a:extLst>
          </p:cNvPr>
          <p:cNvSpPr>
            <a:spLocks noGrp="1"/>
          </p:cNvSpPr>
          <p:nvPr>
            <p:ph idx="1"/>
          </p:nvPr>
        </p:nvSpPr>
        <p:spPr>
          <a:xfrm>
            <a:off x="772358" y="0"/>
            <a:ext cx="5570044" cy="5963055"/>
          </a:xfrm>
        </p:spPr>
        <p:txBody>
          <a:bodyPr anchor="t">
            <a:noAutofit/>
          </a:bodyPr>
          <a:lstStyle/>
          <a:p>
            <a:pPr algn="just"/>
            <a:r>
              <a:rPr lang="en-GB" sz="1800" dirty="0">
                <a:latin typeface="Times New Roman" panose="02020603050405020304" pitchFamily="18" charset="0"/>
                <a:cs typeface="Times New Roman" panose="02020603050405020304" pitchFamily="18" charset="0"/>
              </a:rPr>
              <a:t>The confounder or third variable in Figure 4.5 provides an example of hypothesis testing.</a:t>
            </a:r>
          </a:p>
          <a:p>
            <a:pPr algn="just"/>
            <a:r>
              <a:rPr lang="en-GB" sz="1800" dirty="0">
                <a:latin typeface="Times New Roman" panose="02020603050405020304" pitchFamily="18" charset="0"/>
                <a:cs typeface="Times New Roman" panose="02020603050405020304" pitchFamily="18" charset="0"/>
              </a:rPr>
              <a:t>A hypothetical research project found that people who drive old cars appear to contract heart disease at a higher rate than the general public.</a:t>
            </a:r>
          </a:p>
          <a:p>
            <a:pPr algn="just"/>
            <a:r>
              <a:rPr lang="en-GB" sz="1800" dirty="0">
                <a:latin typeface="Times New Roman" panose="02020603050405020304" pitchFamily="18" charset="0"/>
                <a:cs typeface="Times New Roman" panose="02020603050405020304" pitchFamily="18" charset="0"/>
              </a:rPr>
              <a:t>Based on the crude data, there does indeed appear to be a strong association between driving an older car and cardiovascular problems, i.e. an </a:t>
            </a:r>
            <a:r>
              <a:rPr lang="en-GB" sz="1800" dirty="0">
                <a:solidFill>
                  <a:schemeClr val="accent4">
                    <a:lumMod val="75000"/>
                  </a:schemeClr>
                </a:solidFill>
                <a:latin typeface="Times New Roman" panose="02020603050405020304" pitchFamily="18" charset="0"/>
                <a:cs typeface="Times New Roman" panose="02020603050405020304" pitchFamily="18" charset="0"/>
              </a:rPr>
              <a:t>odds ratio = 2.23</a:t>
            </a:r>
            <a:r>
              <a:rPr lang="en-GB" sz="1800" dirty="0">
                <a:latin typeface="Times New Roman" panose="02020603050405020304" pitchFamily="18" charset="0"/>
                <a:cs typeface="Times New Roman" panose="02020603050405020304" pitchFamily="18" charset="0"/>
              </a:rPr>
              <a:t>.</a:t>
            </a:r>
          </a:p>
          <a:p>
            <a:pPr algn="just"/>
            <a:r>
              <a:rPr lang="en-GB" sz="1800" dirty="0">
                <a:latin typeface="Times New Roman" panose="02020603050405020304" pitchFamily="18" charset="0"/>
                <a:cs typeface="Times New Roman" panose="02020603050405020304" pitchFamily="18" charset="0"/>
              </a:rPr>
              <a:t>However, the common confounder of such studies is smoking, since numerous studies have shown the link between smoking and various cardiovascular problems.</a:t>
            </a:r>
          </a:p>
          <a:p>
            <a:pPr algn="just"/>
            <a:r>
              <a:rPr lang="en-GB" sz="1800" dirty="0">
                <a:latin typeface="Times New Roman" panose="02020603050405020304" pitchFamily="18" charset="0"/>
                <a:cs typeface="Times New Roman" panose="02020603050405020304" pitchFamily="18" charset="0"/>
              </a:rPr>
              <a:t>An astute researcher would look for risk factors other than the one being studied. In this case, when smoking is accounted for properly, the odds ratios drop to 1.</a:t>
            </a:r>
          </a:p>
          <a:p>
            <a:pPr algn="just"/>
            <a:r>
              <a:rPr lang="en-GB" sz="1800" dirty="0">
                <a:latin typeface="Times New Roman" panose="02020603050405020304" pitchFamily="18" charset="0"/>
                <a:cs typeface="Times New Roman" panose="02020603050405020304" pitchFamily="18" charset="0"/>
              </a:rPr>
              <a:t>That is, when the crude data are stratified by smokers and </a:t>
            </a:r>
            <a:r>
              <a:rPr lang="en-GB" sz="1800" dirty="0" err="1">
                <a:latin typeface="Times New Roman" panose="02020603050405020304" pitchFamily="18" charset="0"/>
                <a:cs typeface="Times New Roman" panose="02020603050405020304" pitchFamily="18" charset="0"/>
              </a:rPr>
              <a:t>nonsmokers</a:t>
            </a:r>
            <a:r>
              <a:rPr lang="en-GB" sz="1800" dirty="0">
                <a:latin typeface="Times New Roman" panose="02020603050405020304" pitchFamily="18" charset="0"/>
                <a:cs typeface="Times New Roman" panose="02020603050405020304" pitchFamily="18" charset="0"/>
              </a:rPr>
              <a:t>, driving an older car does not account for any increase in risk of cardiovascular disease. </a:t>
            </a:r>
          </a:p>
          <a:p>
            <a:pPr algn="just"/>
            <a:r>
              <a:rPr lang="en-GB" sz="1800" dirty="0">
                <a:solidFill>
                  <a:srgbClr val="C00000"/>
                </a:solidFill>
                <a:latin typeface="Times New Roman" panose="02020603050405020304" pitchFamily="18" charset="0"/>
                <a:cs typeface="Times New Roman" panose="02020603050405020304" pitchFamily="18" charset="0"/>
              </a:rPr>
              <a:t>Odds ratios and RRs that equal 1 mean that the study group’s risk does not differ from the standard population</a:t>
            </a:r>
            <a:r>
              <a:rPr lang="en-GB" sz="18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A49B62E2-7D5B-43BE-AFD3-4DE92CC562C1}"/>
              </a:ext>
            </a:extLst>
          </p:cNvPr>
          <p:cNvPicPr>
            <a:picLocks noChangeAspect="1"/>
          </p:cNvPicPr>
          <p:nvPr/>
        </p:nvPicPr>
        <p:blipFill>
          <a:blip r:embed="rId3"/>
          <a:stretch>
            <a:fillRect/>
          </a:stretch>
        </p:blipFill>
        <p:spPr>
          <a:xfrm>
            <a:off x="6342402" y="116769"/>
            <a:ext cx="5794342" cy="614784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0E4E3F8D-21A2-4E33-BB68-C8A5D9A3852D}"/>
              </a:ext>
            </a:extLst>
          </p:cNvPr>
          <p:cNvPicPr>
            <a:picLocks noChangeAspect="1"/>
          </p:cNvPicPr>
          <p:nvPr/>
        </p:nvPicPr>
        <p:blipFill>
          <a:blip r:embed="rId4"/>
          <a:stretch>
            <a:fillRect/>
          </a:stretch>
        </p:blipFill>
        <p:spPr>
          <a:xfrm>
            <a:off x="6342402" y="6264613"/>
            <a:ext cx="2990850" cy="476618"/>
          </a:xfrm>
          <a:prstGeom prst="rect">
            <a:avLst/>
          </a:prstGeom>
        </p:spPr>
      </p:pic>
    </p:spTree>
    <p:extLst>
      <p:ext uri="{BB962C8B-B14F-4D97-AF65-F5344CB8AC3E}">
        <p14:creationId xmlns:p14="http://schemas.microsoft.com/office/powerpoint/2010/main" val="182758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B22C3-F40E-461A-98F2-3C159C8B42DE}"/>
              </a:ext>
            </a:extLst>
          </p:cNvPr>
          <p:cNvSpPr>
            <a:spLocks noGrp="1"/>
          </p:cNvSpPr>
          <p:nvPr>
            <p:ph idx="1"/>
          </p:nvPr>
        </p:nvSpPr>
        <p:spPr>
          <a:xfrm>
            <a:off x="1484310" y="665825"/>
            <a:ext cx="10018713" cy="5125375"/>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Risk factors can be difficult to disentangle. In this hypothetical example, smoking may indeed be highly correlated with driving an older car.</a:t>
            </a:r>
          </a:p>
          <a:p>
            <a:pPr algn="just"/>
            <a:r>
              <a:rPr lang="en-GB" b="1" dirty="0">
                <a:latin typeface="Times New Roman" panose="02020603050405020304" pitchFamily="18" charset="0"/>
                <a:cs typeface="Times New Roman" panose="02020603050405020304" pitchFamily="18" charset="0"/>
              </a:rPr>
              <a:t>Older vehicles </a:t>
            </a:r>
            <a:r>
              <a:rPr lang="en-GB" dirty="0">
                <a:latin typeface="Times New Roman" panose="02020603050405020304" pitchFamily="18" charset="0"/>
                <a:cs typeface="Times New Roman" panose="02020603050405020304" pitchFamily="18" charset="0"/>
              </a:rPr>
              <a:t>do indeed emit, on average, much large amount of </a:t>
            </a:r>
            <a:r>
              <a:rPr lang="en-GB" b="1" dirty="0">
                <a:solidFill>
                  <a:srgbClr val="00B050"/>
                </a:solidFill>
                <a:latin typeface="Times New Roman" panose="02020603050405020304" pitchFamily="18" charset="0"/>
                <a:cs typeface="Times New Roman" panose="02020603050405020304" pitchFamily="18" charset="0"/>
              </a:rPr>
              <a:t>PM</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volatile organic compounds</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carbon monoxide</a:t>
            </a:r>
            <a:r>
              <a:rPr lang="en-GB" dirty="0">
                <a:latin typeface="Times New Roman" panose="02020603050405020304" pitchFamily="18" charset="0"/>
                <a:cs typeface="Times New Roman" panose="02020603050405020304" pitchFamily="18" charset="0"/>
              </a:rPr>
              <a:t>, and other pollutants compared to newer models.</a:t>
            </a:r>
          </a:p>
          <a:p>
            <a:pPr algn="just"/>
            <a:r>
              <a:rPr lang="en-GB" dirty="0">
                <a:latin typeface="Times New Roman" panose="02020603050405020304" pitchFamily="18" charset="0"/>
                <a:cs typeface="Times New Roman" panose="02020603050405020304" pitchFamily="18" charset="0"/>
              </a:rPr>
              <a:t>Thus, even if the odds ratios do not bear this out in this particular study, it does not mean the drivers are not actually at higher risks of cardiovascular disease.</a:t>
            </a:r>
          </a:p>
          <a:p>
            <a:pPr algn="just"/>
            <a:r>
              <a:rPr lang="en-GB" dirty="0">
                <a:latin typeface="Times New Roman" panose="02020603050405020304" pitchFamily="18" charset="0"/>
                <a:cs typeface="Times New Roman" panose="02020603050405020304" pitchFamily="18" charset="0"/>
              </a:rPr>
              <a:t>It could be that the drivers of older cars who do not smoke are also more careful about keeping their cars well maintained, for example.</a:t>
            </a:r>
          </a:p>
          <a:p>
            <a:pPr algn="just"/>
            <a:r>
              <a:rPr lang="en-GB" dirty="0">
                <a:latin typeface="Times New Roman" panose="02020603050405020304" pitchFamily="18" charset="0"/>
                <a:cs typeface="Times New Roman" panose="02020603050405020304" pitchFamily="18" charset="0"/>
              </a:rPr>
              <a:t>Or, it could be that smoking has such a strong signal that </a:t>
            </a:r>
            <a:r>
              <a:rPr lang="en-GB" dirty="0">
                <a:solidFill>
                  <a:schemeClr val="accent4">
                    <a:lumMod val="75000"/>
                  </a:schemeClr>
                </a:solidFill>
                <a:latin typeface="Times New Roman" panose="02020603050405020304" pitchFamily="18" charset="0"/>
                <a:cs typeface="Times New Roman" panose="02020603050405020304" pitchFamily="18" charset="0"/>
              </a:rPr>
              <a:t>swamps out </a:t>
            </a:r>
            <a:r>
              <a:rPr lang="en-GB" dirty="0">
                <a:latin typeface="Times New Roman" panose="02020603050405020304" pitchFamily="18" charset="0"/>
                <a:cs typeface="Times New Roman" panose="02020603050405020304" pitchFamily="18" charset="0"/>
              </a:rPr>
              <a:t>the smaller signal from vehicle emissions.</a:t>
            </a:r>
          </a:p>
          <a:p>
            <a:pPr algn="just"/>
            <a:r>
              <a:rPr lang="en-GB" dirty="0">
                <a:latin typeface="Times New Roman" panose="02020603050405020304" pitchFamily="18" charset="0"/>
                <a:cs typeface="Times New Roman" panose="02020603050405020304" pitchFamily="18" charset="0"/>
              </a:rPr>
              <a:t>The bottom line is that </a:t>
            </a:r>
            <a:r>
              <a:rPr lang="en-GB" dirty="0">
                <a:solidFill>
                  <a:srgbClr val="C00000"/>
                </a:solidFill>
                <a:latin typeface="Times New Roman" panose="02020603050405020304" pitchFamily="18" charset="0"/>
                <a:cs typeface="Times New Roman" panose="02020603050405020304" pitchFamily="18" charset="0"/>
              </a:rPr>
              <a:t>one study is usually not enough </a:t>
            </a:r>
            <a:r>
              <a:rPr lang="en-GB" dirty="0">
                <a:latin typeface="Times New Roman" panose="02020603050405020304" pitchFamily="18" charset="0"/>
                <a:cs typeface="Times New Roman" panose="02020603050405020304" pitchFamily="18" charset="0"/>
              </a:rPr>
              <a:t>and has limitations and flaws, whether the findings are positive or negative. </a:t>
            </a:r>
          </a:p>
          <a:p>
            <a:pPr algn="just"/>
            <a:r>
              <a:rPr lang="en-GB" dirty="0">
                <a:latin typeface="Times New Roman" panose="02020603050405020304" pitchFamily="18" charset="0"/>
                <a:cs typeface="Times New Roman" panose="02020603050405020304" pitchFamily="18" charset="0"/>
              </a:rPr>
              <a:t>This is why science depends on numerous and varied studies of the linkage between air pollutant exposures and health effects.</a:t>
            </a:r>
          </a:p>
        </p:txBody>
      </p:sp>
    </p:spTree>
    <p:extLst>
      <p:ext uri="{BB962C8B-B14F-4D97-AF65-F5344CB8AC3E}">
        <p14:creationId xmlns:p14="http://schemas.microsoft.com/office/powerpoint/2010/main" val="303897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FDD6D-3EA6-48E1-89A5-CEC38D3CF1A3}"/>
              </a:ext>
            </a:extLst>
          </p:cNvPr>
          <p:cNvSpPr>
            <a:spLocks noGrp="1"/>
          </p:cNvSpPr>
          <p:nvPr>
            <p:ph idx="1"/>
          </p:nvPr>
        </p:nvSpPr>
        <p:spPr>
          <a:xfrm>
            <a:off x="1484310" y="665825"/>
            <a:ext cx="10018713" cy="5125375"/>
          </a:xfrm>
        </p:spPr>
        <p:txBody>
          <a:bodyPr/>
          <a:lstStyle/>
          <a:p>
            <a:pPr algn="just"/>
            <a:r>
              <a:rPr lang="en-GB" dirty="0">
                <a:latin typeface="Times New Roman" panose="02020603050405020304" pitchFamily="18" charset="0"/>
                <a:cs typeface="Times New Roman" panose="02020603050405020304" pitchFamily="18" charset="0"/>
              </a:rPr>
              <a:t>The SMR can be calculated for any event or case, especially across population and geographic subdivisions, such as zip codes and census tracts.</a:t>
            </a:r>
          </a:p>
          <a:p>
            <a:pPr algn="just"/>
            <a:r>
              <a:rPr lang="en-GB" dirty="0">
                <a:latin typeface="Times New Roman" panose="02020603050405020304" pitchFamily="18" charset="0"/>
                <a:cs typeface="Times New Roman" panose="02020603050405020304" pitchFamily="18" charset="0"/>
              </a:rPr>
              <a:t>Air pollution maps often show concentrations of a pollutant compared to mortality and morbidity rates.</a:t>
            </a:r>
          </a:p>
          <a:p>
            <a:pPr algn="just"/>
            <a:r>
              <a:rPr lang="en-GB" dirty="0">
                <a:latin typeface="Times New Roman" panose="02020603050405020304" pitchFamily="18" charset="0"/>
                <a:cs typeface="Times New Roman" panose="02020603050405020304" pitchFamily="18" charset="0"/>
              </a:rPr>
              <a:t>The SMR can be stated as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b="1" dirty="0">
                <a:latin typeface="Times New Roman" panose="02020603050405020304" pitchFamily="18" charset="0"/>
                <a:cs typeface="Times New Roman" panose="02020603050405020304" pitchFamily="18" charset="0"/>
              </a:rPr>
              <a:t>d</a:t>
            </a:r>
            <a:r>
              <a:rPr lang="en-GB" b="1" baseline="-25000" dirty="0">
                <a:latin typeface="Times New Roman" panose="02020603050405020304" pitchFamily="18" charset="0"/>
                <a:cs typeface="Times New Roman" panose="02020603050405020304" pitchFamily="18" charset="0"/>
              </a:rPr>
              <a:t>j</a:t>
            </a:r>
            <a:r>
              <a:rPr lang="en-GB" b="1"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number of cases in the observed population across j age groups; </a:t>
            </a:r>
            <a:r>
              <a:rPr lang="en-GB" b="1" dirty="0" err="1">
                <a:latin typeface="Times New Roman" panose="02020603050405020304" pitchFamily="18" charset="0"/>
                <a:cs typeface="Times New Roman" panose="02020603050405020304" pitchFamily="18" charset="0"/>
              </a:rPr>
              <a:t>n</a:t>
            </a:r>
            <a:r>
              <a:rPr lang="en-GB" b="1" baseline="-25000" dirty="0" err="1">
                <a:latin typeface="Times New Roman" panose="02020603050405020304" pitchFamily="18" charset="0"/>
                <a:cs typeface="Times New Roman" panose="02020603050405020304" pitchFamily="18" charset="0"/>
              </a:rPr>
              <a:t>j</a:t>
            </a:r>
            <a:r>
              <a:rPr lang="en-GB"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number of cases in the standard population; </a:t>
            </a:r>
            <a:r>
              <a:rPr lang="el-GR" b="1" dirty="0">
                <a:latin typeface="Times New Roman" panose="02020603050405020304" pitchFamily="18" charset="0"/>
                <a:cs typeface="Times New Roman" panose="02020603050405020304" pitchFamily="18" charset="0"/>
              </a:rPr>
              <a:t>λ</a:t>
            </a:r>
            <a:r>
              <a:rPr lang="en-GB" b="1" dirty="0">
                <a:latin typeface="Times New Roman" panose="02020603050405020304" pitchFamily="18" charset="0"/>
                <a:cs typeface="Times New Roman" panose="02020603050405020304" pitchFamily="18" charset="0"/>
              </a:rPr>
              <a:t> </a:t>
            </a:r>
            <a:r>
              <a:rPr lang="en-GB" b="1" baseline="-25000" dirty="0">
                <a:latin typeface="Times New Roman" panose="02020603050405020304" pitchFamily="18" charset="0"/>
                <a:cs typeface="Times New Roman" panose="02020603050405020304" pitchFamily="18" charset="0"/>
              </a:rPr>
              <a:t>j</a:t>
            </a:r>
            <a:r>
              <a:rPr lang="zh-TW" altLang="en-US" b="1" baseline="30000"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disease or death rate in the census tract; and </a:t>
            </a:r>
            <a:r>
              <a:rPr lang="el-GR" b="1" dirty="0">
                <a:latin typeface="Times New Roman" panose="02020603050405020304" pitchFamily="18" charset="0"/>
                <a:cs typeface="Times New Roman" panose="02020603050405020304" pitchFamily="18" charset="0"/>
              </a:rPr>
              <a:t>λ </a:t>
            </a:r>
            <a:r>
              <a:rPr lang="en-GB" b="1" baseline="-25000" dirty="0">
                <a:latin typeface="Times New Roman" panose="02020603050405020304" pitchFamily="18" charset="0"/>
                <a:cs typeface="Times New Roman" panose="02020603050405020304" pitchFamily="18" charset="0"/>
              </a:rPr>
              <a:t>j</a:t>
            </a:r>
            <a:r>
              <a:rPr lang="en-GB"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disease or death rate in the standard population.</a:t>
            </a:r>
          </a:p>
        </p:txBody>
      </p:sp>
      <p:pic>
        <p:nvPicPr>
          <p:cNvPr id="5" name="Picture 4">
            <a:extLst>
              <a:ext uri="{FF2B5EF4-FFF2-40B4-BE49-F238E27FC236}">
                <a16:creationId xmlns:a16="http://schemas.microsoft.com/office/drawing/2014/main" id="{AAC2F8C9-79A6-40B9-B97C-B940477D2075}"/>
              </a:ext>
            </a:extLst>
          </p:cNvPr>
          <p:cNvPicPr>
            <a:picLocks noChangeAspect="1"/>
          </p:cNvPicPr>
          <p:nvPr/>
        </p:nvPicPr>
        <p:blipFill>
          <a:blip r:embed="rId2"/>
          <a:stretch>
            <a:fillRect/>
          </a:stretch>
        </p:blipFill>
        <p:spPr>
          <a:xfrm>
            <a:off x="5152628" y="3228512"/>
            <a:ext cx="4848225" cy="981075"/>
          </a:xfrm>
          <a:prstGeom prst="rect">
            <a:avLst/>
          </a:prstGeom>
        </p:spPr>
      </p:pic>
    </p:spTree>
    <p:extLst>
      <p:ext uri="{BB962C8B-B14F-4D97-AF65-F5344CB8AC3E}">
        <p14:creationId xmlns:p14="http://schemas.microsoft.com/office/powerpoint/2010/main" val="252158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88DFA-A655-48B2-A0A9-8C74672CF704}"/>
              </a:ext>
            </a:extLst>
          </p:cNvPr>
          <p:cNvSpPr>
            <a:spLocks noGrp="1"/>
          </p:cNvSpPr>
          <p:nvPr>
            <p:ph idx="1"/>
          </p:nvPr>
        </p:nvSpPr>
        <p:spPr>
          <a:xfrm>
            <a:off x="1484311" y="1157591"/>
            <a:ext cx="6855356" cy="4633609"/>
          </a:xfrm>
        </p:spPr>
        <p:txBody>
          <a:bodyPr>
            <a:normAutofit/>
          </a:bodyPr>
          <a:lstStyle/>
          <a:p>
            <a:pPr marL="0" indent="0" algn="just">
              <a:lnSpc>
                <a:spcPct val="90000"/>
              </a:lnSpc>
              <a:buNone/>
            </a:pPr>
            <a:r>
              <a:rPr lang="en-US" altLang="zh-TW" b="1" dirty="0">
                <a:solidFill>
                  <a:srgbClr val="0000FF"/>
                </a:solidFill>
                <a:latin typeface="Times New Roman" panose="02020603050405020304" pitchFamily="18" charset="0"/>
                <a:cs typeface="Times New Roman" panose="02020603050405020304" pitchFamily="18" charset="0"/>
              </a:rPr>
              <a:t>Causal Links between Risk Factors and Adverse Outcomes</a:t>
            </a:r>
          </a:p>
          <a:p>
            <a:pPr algn="just">
              <a:lnSpc>
                <a:spcPct val="90000"/>
              </a:lnSpc>
            </a:pPr>
            <a:r>
              <a:rPr lang="en-GB" dirty="0">
                <a:latin typeface="Times New Roman" panose="02020603050405020304" pitchFamily="18" charset="0"/>
                <a:cs typeface="Times New Roman" panose="02020603050405020304" pitchFamily="18" charset="0"/>
              </a:rPr>
              <a:t>Air pollution decision making must infer </a:t>
            </a:r>
            <a:r>
              <a:rPr lang="en-GB" b="1" dirty="0">
                <a:solidFill>
                  <a:srgbClr val="00B050"/>
                </a:solidFill>
                <a:latin typeface="Times New Roman" panose="02020603050405020304" pitchFamily="18" charset="0"/>
                <a:cs typeface="Times New Roman" panose="02020603050405020304" pitchFamily="18" charset="0"/>
              </a:rPr>
              <a:t>causality</a:t>
            </a:r>
            <a:r>
              <a:rPr lang="en-GB" dirty="0">
                <a:latin typeface="Times New Roman" panose="02020603050405020304" pitchFamily="18" charset="0"/>
                <a:cs typeface="Times New Roman" panose="02020603050405020304" pitchFamily="18" charset="0"/>
              </a:rPr>
              <a:t>.</a:t>
            </a:r>
          </a:p>
          <a:p>
            <a:pPr algn="just">
              <a:lnSpc>
                <a:spcPct val="90000"/>
              </a:lnSpc>
            </a:pPr>
            <a:r>
              <a:rPr lang="en-GB" dirty="0">
                <a:latin typeface="Times New Roman" panose="02020603050405020304" pitchFamily="18" charset="0"/>
                <a:cs typeface="Times New Roman" panose="02020603050405020304" pitchFamily="18" charset="0"/>
              </a:rPr>
              <a:t>Risk of an adverse outcome is increased when risk factors are increased in number and size.</a:t>
            </a:r>
          </a:p>
          <a:p>
            <a:pPr algn="just">
              <a:lnSpc>
                <a:spcPct val="90000"/>
              </a:lnSpc>
            </a:pPr>
            <a:r>
              <a:rPr lang="en-GB" dirty="0">
                <a:latin typeface="Times New Roman" panose="02020603050405020304" pitchFamily="18" charset="0"/>
                <a:cs typeface="Times New Roman" panose="02020603050405020304" pitchFamily="18" charset="0"/>
              </a:rPr>
              <a:t>Two essential attributes of a risk factor is its </a:t>
            </a:r>
            <a:r>
              <a:rPr lang="en-GB" dirty="0">
                <a:solidFill>
                  <a:schemeClr val="accent4">
                    <a:lumMod val="75000"/>
                  </a:schemeClr>
                </a:solidFill>
                <a:latin typeface="Times New Roman" panose="02020603050405020304" pitchFamily="18" charset="0"/>
                <a:cs typeface="Times New Roman" panose="02020603050405020304" pitchFamily="18" charset="0"/>
              </a:rPr>
              <a:t>strength of association </a:t>
            </a:r>
            <a:r>
              <a:rPr lang="en-GB" dirty="0">
                <a:latin typeface="Times New Roman" panose="02020603050405020304" pitchFamily="18" charset="0"/>
                <a:cs typeface="Times New Roman" panose="02020603050405020304" pitchFamily="18" charset="0"/>
              </a:rPr>
              <a:t>and its </a:t>
            </a:r>
            <a:r>
              <a:rPr lang="en-GB" b="1" dirty="0">
                <a:solidFill>
                  <a:schemeClr val="accent4">
                    <a:lumMod val="75000"/>
                  </a:schemeClr>
                </a:solidFill>
                <a:latin typeface="Times New Roman" panose="02020603050405020304" pitchFamily="18" charset="0"/>
                <a:cs typeface="Times New Roman" panose="02020603050405020304" pitchFamily="18" charset="0"/>
              </a:rPr>
              <a:t>temporality</a:t>
            </a:r>
            <a:r>
              <a:rPr lang="en-GB" dirty="0">
                <a:latin typeface="Times New Roman" panose="02020603050405020304" pitchFamily="18" charset="0"/>
                <a:cs typeface="Times New Roman" panose="02020603050405020304" pitchFamily="18" charset="0"/>
              </a:rPr>
              <a:t>.</a:t>
            </a:r>
          </a:p>
          <a:p>
            <a:pPr>
              <a:lnSpc>
                <a:spcPct val="90000"/>
              </a:lnSpc>
            </a:pPr>
            <a:endParaRPr lang="en-GB" dirty="0"/>
          </a:p>
        </p:txBody>
      </p:sp>
      <p:pic>
        <p:nvPicPr>
          <p:cNvPr id="5" name="Picture 4">
            <a:extLst>
              <a:ext uri="{FF2B5EF4-FFF2-40B4-BE49-F238E27FC236}">
                <a16:creationId xmlns:a16="http://schemas.microsoft.com/office/drawing/2014/main" id="{A06A8466-AD9E-4436-A32F-DF3FBA296903}"/>
              </a:ext>
            </a:extLst>
          </p:cNvPr>
          <p:cNvPicPr>
            <a:picLocks noChangeAspect="1"/>
          </p:cNvPicPr>
          <p:nvPr/>
        </p:nvPicPr>
        <p:blipFill>
          <a:blip r:embed="rId3"/>
          <a:stretch>
            <a:fillRect/>
          </a:stretch>
        </p:blipFill>
        <p:spPr>
          <a:xfrm>
            <a:off x="8425983" y="1887968"/>
            <a:ext cx="3596325" cy="34817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1298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9E8A4-DB0B-43F5-BFAD-EE61E5D689A4}"/>
              </a:ext>
            </a:extLst>
          </p:cNvPr>
          <p:cNvSpPr>
            <a:spLocks noGrp="1"/>
          </p:cNvSpPr>
          <p:nvPr>
            <p:ph idx="1"/>
          </p:nvPr>
        </p:nvSpPr>
        <p:spPr>
          <a:xfrm>
            <a:off x="1484310" y="525294"/>
            <a:ext cx="10018713" cy="5813361"/>
          </a:xfrm>
        </p:spPr>
        <p:txBody>
          <a:bodyPr>
            <a:normAutofit fontScale="92500" lnSpcReduction="20000"/>
          </a:bodyPr>
          <a:lstStyle/>
          <a:p>
            <a:pPr marL="0" indent="0" algn="just">
              <a:buNone/>
            </a:pPr>
            <a:r>
              <a:rPr lang="en-GB" b="1" dirty="0">
                <a:latin typeface="Times New Roman" panose="02020603050405020304" pitchFamily="18" charset="0"/>
                <a:cs typeface="Times New Roman" panose="02020603050405020304" pitchFamily="18" charset="0"/>
              </a:rPr>
              <a:t>Strength of Association</a:t>
            </a:r>
          </a:p>
          <a:p>
            <a:pPr algn="just"/>
            <a:r>
              <a:rPr lang="en-GB" dirty="0">
                <a:latin typeface="Times New Roman" panose="02020603050405020304" pitchFamily="18" charset="0"/>
                <a:cs typeface="Times New Roman" panose="02020603050405020304" pitchFamily="18" charset="0"/>
              </a:rPr>
              <a:t>How to associate a particular risk factor, especially an air pollutant, with an adverse outcome?</a:t>
            </a:r>
          </a:p>
          <a:p>
            <a:pPr algn="just"/>
            <a:r>
              <a:rPr lang="en-GB" dirty="0">
                <a:latin typeface="Times New Roman" panose="02020603050405020304" pitchFamily="18" charset="0"/>
                <a:cs typeface="Times New Roman" panose="02020603050405020304" pitchFamily="18" charset="0"/>
              </a:rPr>
              <a:t>Strong associations provide more certain evidence of causality than is provided by weak associations.</a:t>
            </a:r>
          </a:p>
          <a:p>
            <a:pPr algn="just"/>
            <a:r>
              <a:rPr lang="en-GB" dirty="0">
                <a:latin typeface="Times New Roman" panose="02020603050405020304" pitchFamily="18" charset="0"/>
                <a:cs typeface="Times New Roman" panose="02020603050405020304" pitchFamily="18" charset="0"/>
              </a:rPr>
              <a:t>Common epidemiological metrics used in association include </a:t>
            </a:r>
            <a:r>
              <a:rPr lang="en-GB" dirty="0">
                <a:solidFill>
                  <a:srgbClr val="C00000"/>
                </a:solidFill>
                <a:latin typeface="Times New Roman" panose="02020603050405020304" pitchFamily="18" charset="0"/>
                <a:cs typeface="Times New Roman" panose="02020603050405020304" pitchFamily="18" charset="0"/>
              </a:rPr>
              <a:t>risk ratio</a:t>
            </a:r>
            <a:r>
              <a:rPr lang="en-GB" dirty="0">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odds ratio</a:t>
            </a:r>
            <a:r>
              <a:rPr lang="en-GB" dirty="0">
                <a:latin typeface="Times New Roman" panose="02020603050405020304" pitchFamily="18" charset="0"/>
                <a:cs typeface="Times New Roman" panose="02020603050405020304" pitchFamily="18" charset="0"/>
              </a:rPr>
              <a:t>, and </a:t>
            </a:r>
            <a:r>
              <a:rPr lang="en-GB" dirty="0">
                <a:solidFill>
                  <a:srgbClr val="C00000"/>
                </a:solidFill>
                <a:latin typeface="Times New Roman" panose="02020603050405020304" pitchFamily="18" charset="0"/>
                <a:cs typeface="Times New Roman" panose="02020603050405020304" pitchFamily="18" charset="0"/>
              </a:rPr>
              <a:t>standardized mortality ratio</a:t>
            </a:r>
            <a:r>
              <a:rPr lang="en-GB" dirty="0">
                <a:latin typeface="Times New Roman" panose="02020603050405020304" pitchFamily="18" charset="0"/>
                <a:cs typeface="Times New Roman" panose="02020603050405020304" pitchFamily="18" charset="0"/>
              </a:rPr>
              <a:t>.</a:t>
            </a:r>
          </a:p>
          <a:p>
            <a:pPr marL="0" indent="0" algn="just">
              <a:buNone/>
            </a:pPr>
            <a:r>
              <a:rPr lang="en-GB" b="1" dirty="0">
                <a:latin typeface="Times New Roman" panose="02020603050405020304" pitchFamily="18" charset="0"/>
                <a:cs typeface="Times New Roman" panose="02020603050405020304" pitchFamily="18" charset="0"/>
              </a:rPr>
              <a:t>Consistency</a:t>
            </a:r>
          </a:p>
          <a:p>
            <a:pPr algn="just"/>
            <a:r>
              <a:rPr lang="en-GB" dirty="0">
                <a:latin typeface="Times New Roman" panose="02020603050405020304" pitchFamily="18" charset="0"/>
                <a:cs typeface="Times New Roman" panose="02020603050405020304" pitchFamily="18" charset="0"/>
              </a:rPr>
              <a:t>Has [the association] been repeatedly observed by different persons, in different places, circumstances and times?</a:t>
            </a:r>
          </a:p>
          <a:p>
            <a:pPr algn="just"/>
            <a:r>
              <a:rPr lang="en-GB" dirty="0">
                <a:latin typeface="Times New Roman" panose="02020603050405020304" pitchFamily="18" charset="0"/>
                <a:cs typeface="Times New Roman" panose="02020603050405020304" pitchFamily="18" charset="0"/>
              </a:rPr>
              <a:t>Outcomes from </a:t>
            </a:r>
            <a:r>
              <a:rPr lang="en-GB" dirty="0">
                <a:solidFill>
                  <a:schemeClr val="accent4">
                    <a:lumMod val="75000"/>
                  </a:schemeClr>
                </a:solidFill>
                <a:latin typeface="Times New Roman" panose="02020603050405020304" pitchFamily="18" charset="0"/>
                <a:cs typeface="Times New Roman" panose="02020603050405020304" pitchFamily="18" charset="0"/>
              </a:rPr>
              <a:t>laboratory-based</a:t>
            </a:r>
            <a:r>
              <a:rPr lang="en-GB" dirty="0">
                <a:latin typeface="Times New Roman" panose="02020603050405020304" pitchFamily="18" charset="0"/>
                <a:cs typeface="Times New Roman" panose="02020603050405020304" pitchFamily="18" charset="0"/>
              </a:rPr>
              <a:t> and/or </a:t>
            </a:r>
            <a:r>
              <a:rPr lang="en-GB" dirty="0">
                <a:solidFill>
                  <a:schemeClr val="accent4">
                    <a:lumMod val="75000"/>
                  </a:schemeClr>
                </a:solidFill>
                <a:latin typeface="Times New Roman" panose="02020603050405020304" pitchFamily="18" charset="0"/>
                <a:cs typeface="Times New Roman" panose="02020603050405020304" pitchFamily="18" charset="0"/>
              </a:rPr>
              <a:t>field work </a:t>
            </a:r>
            <a:r>
              <a:rPr lang="en-GB" dirty="0">
                <a:latin typeface="Times New Roman" panose="02020603050405020304" pitchFamily="18" charset="0"/>
                <a:cs typeface="Times New Roman" panose="02020603050405020304" pitchFamily="18" charset="0"/>
              </a:rPr>
              <a:t>studies are consistent?!</a:t>
            </a:r>
          </a:p>
          <a:p>
            <a:pPr algn="just"/>
            <a:r>
              <a:rPr lang="en-GB" dirty="0">
                <a:solidFill>
                  <a:srgbClr val="C00000"/>
                </a:solidFill>
                <a:latin typeface="Times New Roman" panose="02020603050405020304" pitchFamily="18" charset="0"/>
                <a:cs typeface="Times New Roman" panose="02020603050405020304" pitchFamily="18" charset="0"/>
              </a:rPr>
              <a:t>Consistency</a:t>
            </a:r>
            <a:r>
              <a:rPr lang="en-GB" dirty="0">
                <a:latin typeface="Times New Roman" panose="02020603050405020304" pitchFamily="18" charset="0"/>
                <a:cs typeface="Times New Roman" panose="02020603050405020304" pitchFamily="18" charset="0"/>
              </a:rPr>
              <a:t> strengthens the link between exposure to an air pollutant and an adverse effect, e.g. </a:t>
            </a:r>
            <a:r>
              <a:rPr lang="en-GB" b="1" dirty="0">
                <a:solidFill>
                  <a:srgbClr val="00B050"/>
                </a:solidFill>
                <a:latin typeface="Times New Roman" panose="02020603050405020304" pitchFamily="18" charset="0"/>
                <a:cs typeface="Times New Roman" panose="02020603050405020304" pitchFamily="18" charset="0"/>
              </a:rPr>
              <a:t>lung cancer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Consider an air pollutant that is positive for mutagenicity, is linked to cancer in mouse and Rhesus monkey experiments, and for which human epidemiological studies show increased cancer incidence</a:t>
            </a:r>
          </a:p>
        </p:txBody>
      </p:sp>
    </p:spTree>
    <p:extLst>
      <p:ext uri="{BB962C8B-B14F-4D97-AF65-F5344CB8AC3E}">
        <p14:creationId xmlns:p14="http://schemas.microsoft.com/office/powerpoint/2010/main" val="3593590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68B0A-FD7D-46EE-82E9-4EF55CE2834E}"/>
              </a:ext>
            </a:extLst>
          </p:cNvPr>
          <p:cNvSpPr>
            <a:spLocks noGrp="1"/>
          </p:cNvSpPr>
          <p:nvPr>
            <p:ph idx="1"/>
          </p:nvPr>
        </p:nvSpPr>
        <p:spPr>
          <a:xfrm>
            <a:off x="1484310" y="665825"/>
            <a:ext cx="10018713" cy="5125375"/>
          </a:xfrm>
        </p:spPr>
        <p:txBody>
          <a:bodyPr>
            <a:normAutofit fontScale="92500" lnSpcReduction="10000"/>
          </a:bodyPr>
          <a:lstStyle/>
          <a:p>
            <a:pPr marL="0" indent="0" algn="just">
              <a:buNone/>
            </a:pPr>
            <a:r>
              <a:rPr lang="en-GB" b="1" dirty="0">
                <a:latin typeface="Times New Roman" panose="02020603050405020304" pitchFamily="18" charset="0"/>
                <a:cs typeface="Times New Roman" panose="02020603050405020304" pitchFamily="18" charset="0"/>
              </a:rPr>
              <a:t>Specificity</a:t>
            </a:r>
          </a:p>
          <a:p>
            <a:pPr algn="just"/>
            <a:r>
              <a:rPr lang="en-GB" dirty="0">
                <a:latin typeface="Times New Roman" panose="02020603050405020304" pitchFamily="18" charset="0"/>
                <a:cs typeface="Times New Roman" panose="02020603050405020304" pitchFamily="18" charset="0"/>
              </a:rPr>
              <a:t>The specificity criterion holds that </a:t>
            </a:r>
            <a:r>
              <a:rPr lang="en-GB" dirty="0">
                <a:solidFill>
                  <a:srgbClr val="00B050"/>
                </a:solidFill>
                <a:latin typeface="Times New Roman" panose="02020603050405020304" pitchFamily="18" charset="0"/>
                <a:cs typeface="Times New Roman" panose="02020603050405020304" pitchFamily="18" charset="0"/>
              </a:rPr>
              <a:t>the cause should lead to only one disease </a:t>
            </a:r>
            <a:r>
              <a:rPr lang="en-GB" dirty="0">
                <a:latin typeface="Times New Roman" panose="02020603050405020304" pitchFamily="18" charset="0"/>
                <a:cs typeface="Times New Roman" panose="02020603050405020304" pitchFamily="18" charset="0"/>
              </a:rPr>
              <a:t>and that </a:t>
            </a:r>
            <a:r>
              <a:rPr lang="en-GB" dirty="0">
                <a:solidFill>
                  <a:srgbClr val="00B050"/>
                </a:solidFill>
                <a:latin typeface="Times New Roman" panose="02020603050405020304" pitchFamily="18" charset="0"/>
                <a:cs typeface="Times New Roman" panose="02020603050405020304" pitchFamily="18" charset="0"/>
              </a:rPr>
              <a:t>the disease should result from only this single cause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This is </a:t>
            </a:r>
            <a:r>
              <a:rPr lang="en-GB" dirty="0">
                <a:solidFill>
                  <a:srgbClr val="C00000"/>
                </a:solidFill>
                <a:latin typeface="Times New Roman" panose="02020603050405020304" pitchFamily="18" charset="0"/>
                <a:cs typeface="Times New Roman" panose="02020603050405020304" pitchFamily="18" charset="0"/>
              </a:rPr>
              <a:t>rarely</a:t>
            </a:r>
            <a:r>
              <a:rPr lang="en-GB" dirty="0">
                <a:latin typeface="Times New Roman" panose="02020603050405020304" pitchFamily="18" charset="0"/>
                <a:cs typeface="Times New Roman" panose="02020603050405020304" pitchFamily="18" charset="0"/>
              </a:rPr>
              <a:t> the case in studying most chronic diseases, since a chemical can be associated with cancers in numerous organs, and the same chemical may elicit cancer, hormonal, immunological, and neural dysfunctions.</a:t>
            </a:r>
          </a:p>
          <a:p>
            <a:pPr algn="just"/>
            <a:r>
              <a:rPr lang="en-GB" dirty="0">
                <a:latin typeface="Times New Roman" panose="02020603050405020304" pitchFamily="18" charset="0"/>
                <a:cs typeface="Times New Roman" panose="02020603050405020304" pitchFamily="18" charset="0"/>
              </a:rPr>
              <a:t>In addition, non-chemical stressors may elicit the same chronic effects as chemicals, such as psychological stress and genetic disorders. Thus, for air pollution studies, specificity is not to be expected for many diseases.</a:t>
            </a:r>
          </a:p>
          <a:p>
            <a:pPr marL="0" indent="0" algn="just">
              <a:buNone/>
            </a:pPr>
            <a:r>
              <a:rPr lang="en-GB" b="1" dirty="0">
                <a:latin typeface="Times New Roman" panose="02020603050405020304" pitchFamily="18" charset="0"/>
                <a:cs typeface="Times New Roman" panose="02020603050405020304" pitchFamily="18" charset="0"/>
              </a:rPr>
              <a:t>Temporality</a:t>
            </a:r>
          </a:p>
          <a:p>
            <a:pPr algn="just"/>
            <a:r>
              <a:rPr lang="en-GB" dirty="0">
                <a:solidFill>
                  <a:srgbClr val="00B050"/>
                </a:solidFill>
                <a:latin typeface="Times New Roman" panose="02020603050405020304" pitchFamily="18" charset="0"/>
                <a:cs typeface="Times New Roman" panose="02020603050405020304" pitchFamily="18" charset="0"/>
              </a:rPr>
              <a:t>Timing of exposure </a:t>
            </a:r>
            <a:r>
              <a:rPr lang="en-GB" dirty="0">
                <a:latin typeface="Times New Roman" panose="02020603050405020304" pitchFamily="18" charset="0"/>
                <a:cs typeface="Times New Roman" panose="02020603050405020304" pitchFamily="18" charset="0"/>
              </a:rPr>
              <a:t>is critical to causality.</a:t>
            </a:r>
          </a:p>
          <a:p>
            <a:pPr algn="just"/>
            <a:r>
              <a:rPr lang="en-GB" dirty="0">
                <a:latin typeface="Times New Roman" panose="02020603050405020304" pitchFamily="18" charset="0"/>
                <a:cs typeface="Times New Roman" panose="02020603050405020304" pitchFamily="18" charset="0"/>
              </a:rPr>
              <a:t>For air pollutants, the exposure begins the disease progression process. If the disease occurs before the exposure, the pollutant cannot be considered a cause of the disease.</a:t>
            </a:r>
          </a:p>
        </p:txBody>
      </p:sp>
    </p:spTree>
    <p:extLst>
      <p:ext uri="{BB962C8B-B14F-4D97-AF65-F5344CB8AC3E}">
        <p14:creationId xmlns:p14="http://schemas.microsoft.com/office/powerpoint/2010/main" val="306182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20ADBF-DA78-4985-B269-9F923C8DD072}"/>
              </a:ext>
            </a:extLst>
          </p:cNvPr>
          <p:cNvPicPr>
            <a:picLocks noChangeAspect="1"/>
          </p:cNvPicPr>
          <p:nvPr/>
        </p:nvPicPr>
        <p:blipFill>
          <a:blip r:embed="rId2"/>
          <a:stretch>
            <a:fillRect/>
          </a:stretch>
        </p:blipFill>
        <p:spPr>
          <a:xfrm>
            <a:off x="7199122" y="-34664"/>
            <a:ext cx="4485120" cy="6892664"/>
          </a:xfrm>
          <a:prstGeom prst="rect">
            <a:avLst/>
          </a:prstGeom>
        </p:spPr>
      </p:pic>
      <p:sp>
        <p:nvSpPr>
          <p:cNvPr id="6" name="Content Placeholder 2">
            <a:extLst>
              <a:ext uri="{FF2B5EF4-FFF2-40B4-BE49-F238E27FC236}">
                <a16:creationId xmlns:a16="http://schemas.microsoft.com/office/drawing/2014/main" id="{A93B0346-9DB6-4621-BDFB-9E7A5BC256B3}"/>
              </a:ext>
            </a:extLst>
          </p:cNvPr>
          <p:cNvSpPr>
            <a:spLocks noGrp="1"/>
          </p:cNvSpPr>
          <p:nvPr>
            <p:ph idx="1"/>
          </p:nvPr>
        </p:nvSpPr>
        <p:spPr>
          <a:xfrm>
            <a:off x="1235736" y="870751"/>
            <a:ext cx="5884156" cy="5116497"/>
          </a:xfrm>
        </p:spPr>
        <p:txBody>
          <a:bodyPr>
            <a:normAutofit/>
          </a:bodyPr>
          <a:lstStyle/>
          <a:p>
            <a:pPr algn="just"/>
            <a:r>
              <a:rPr lang="en-GB" dirty="0">
                <a:latin typeface="Times New Roman" panose="02020603050405020304" pitchFamily="18" charset="0"/>
                <a:cs typeface="Times New Roman" panose="02020603050405020304" pitchFamily="18" charset="0"/>
              </a:rPr>
              <a:t>Although the temporality is required for causality, it does not assure causality. That is, if the exposure to the air pollutant occurred after the onset of the disease, that study cannot be used as evidence linking the air pollutant to the disease</a:t>
            </a:r>
          </a:p>
          <a:p>
            <a:pPr algn="just"/>
            <a:r>
              <a:rPr lang="en-GB" dirty="0">
                <a:latin typeface="Times New Roman" panose="02020603050405020304" pitchFamily="18" charset="0"/>
                <a:cs typeface="Times New Roman" panose="02020603050405020304" pitchFamily="18" charset="0"/>
              </a:rPr>
              <a:t>However, if the exposure occurred prior to the disease, the study may be used, but only if other criteria support the causal link, since another agent or risk factor may be the actual cause of the disease (</a:t>
            </a:r>
            <a:r>
              <a:rPr lang="en-GB" b="1" dirty="0">
                <a:latin typeface="Times New Roman" panose="02020603050405020304" pitchFamily="18" charset="0"/>
                <a:cs typeface="Times New Roman" panose="02020603050405020304" pitchFamily="18" charset="0"/>
              </a:rPr>
              <a:t>confounders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2624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A6B47-FC33-4F48-A6EF-5BA0A98E915D}"/>
              </a:ext>
            </a:extLst>
          </p:cNvPr>
          <p:cNvSpPr>
            <a:spLocks noGrp="1"/>
          </p:cNvSpPr>
          <p:nvPr>
            <p:ph idx="1"/>
          </p:nvPr>
        </p:nvSpPr>
        <p:spPr>
          <a:xfrm>
            <a:off x="1484310" y="594805"/>
            <a:ext cx="10018713" cy="5196396"/>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Biologic Gradient</a:t>
            </a:r>
          </a:p>
          <a:p>
            <a:pPr algn="just"/>
            <a:r>
              <a:rPr lang="en-GB" dirty="0">
                <a:latin typeface="Times New Roman" panose="02020603050405020304" pitchFamily="18" charset="0"/>
                <a:cs typeface="Times New Roman" panose="02020603050405020304" pitchFamily="18" charset="0"/>
              </a:rPr>
              <a:t>Chemical hazard is usually determined from </a:t>
            </a:r>
            <a:r>
              <a:rPr lang="en-GB" dirty="0">
                <a:solidFill>
                  <a:srgbClr val="00B050"/>
                </a:solidFill>
                <a:latin typeface="Times New Roman" panose="02020603050405020304" pitchFamily="18" charset="0"/>
                <a:cs typeface="Times New Roman" panose="02020603050405020304" pitchFamily="18" charset="0"/>
              </a:rPr>
              <a:t>bioassays</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animal studies</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epidemiology</a:t>
            </a:r>
            <a:r>
              <a:rPr lang="en-GB" dirty="0">
                <a:latin typeface="Times New Roman" panose="02020603050405020304" pitchFamily="18" charset="0"/>
                <a:cs typeface="Times New Roman" panose="02020603050405020304" pitchFamily="18" charset="0"/>
              </a:rPr>
              <a:t>, and models that generate a </a:t>
            </a:r>
            <a:r>
              <a:rPr lang="en-GB" b="1" dirty="0">
                <a:solidFill>
                  <a:srgbClr val="00B050"/>
                </a:solidFill>
                <a:latin typeface="Times New Roman" panose="02020603050405020304" pitchFamily="18" charset="0"/>
                <a:cs typeface="Times New Roman" panose="02020603050405020304" pitchFamily="18" charset="0"/>
              </a:rPr>
              <a:t>biological gradient</a:t>
            </a:r>
            <a:r>
              <a:rPr lang="en-GB" dirty="0">
                <a:latin typeface="Times New Roman" panose="02020603050405020304" pitchFamily="18" charset="0"/>
                <a:cs typeface="Times New Roman" panose="02020603050405020304" pitchFamily="18" charset="0"/>
              </a:rPr>
              <a:t>, i.e. the </a:t>
            </a:r>
            <a:r>
              <a:rPr lang="en-GB" dirty="0">
                <a:solidFill>
                  <a:srgbClr val="C00000"/>
                </a:solidFill>
                <a:latin typeface="Times New Roman" panose="02020603050405020304" pitchFamily="18" charset="0"/>
                <a:cs typeface="Times New Roman" panose="02020603050405020304" pitchFamily="18" charset="0"/>
              </a:rPr>
              <a:t>higher the dose the greater the effect</a:t>
            </a:r>
            <a:r>
              <a:rPr lang="en-GB" dirty="0">
                <a:latin typeface="Times New Roman" panose="02020603050405020304" pitchFamily="18" charset="0"/>
                <a:cs typeface="Times New Roman" panose="02020603050405020304" pitchFamily="18" charset="0"/>
              </a:rPr>
              <a:t>. </a:t>
            </a:r>
          </a:p>
          <a:p>
            <a:pPr algn="just"/>
            <a:r>
              <a:rPr lang="en-US" altLang="zh-TW"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his is known as the “</a:t>
            </a:r>
            <a:r>
              <a:rPr lang="en-GB" b="1" dirty="0">
                <a:solidFill>
                  <a:srgbClr val="FF0000"/>
                </a:solidFill>
                <a:latin typeface="Times New Roman" panose="02020603050405020304" pitchFamily="18" charset="0"/>
                <a:cs typeface="Times New Roman" panose="02020603050405020304" pitchFamily="18" charset="0"/>
              </a:rPr>
              <a:t>dose-response</a:t>
            </a:r>
            <a:r>
              <a:rPr lang="en-GB" dirty="0">
                <a:latin typeface="Times New Roman" panose="02020603050405020304" pitchFamily="18" charset="0"/>
                <a:cs typeface="Times New Roman" panose="02020603050405020304" pitchFamily="18" charset="0"/>
              </a:rPr>
              <a:t>” step in risk assessment.</a:t>
            </a:r>
          </a:p>
          <a:p>
            <a:pPr algn="just"/>
            <a:r>
              <a:rPr lang="en-GB" dirty="0">
                <a:latin typeface="Times New Roman" panose="02020603050405020304" pitchFamily="18" charset="0"/>
                <a:cs typeface="Times New Roman" panose="02020603050405020304" pitchFamily="18" charset="0"/>
              </a:rPr>
              <a:t>Dose-response curves point to </a:t>
            </a:r>
            <a:r>
              <a:rPr lang="en-GB" b="1" dirty="0">
                <a:latin typeface="Times New Roman" panose="02020603050405020304" pitchFamily="18" charset="0"/>
                <a:cs typeface="Times New Roman" panose="02020603050405020304" pitchFamily="18" charset="0"/>
              </a:rPr>
              <a:t>thresholds</a:t>
            </a:r>
            <a:r>
              <a:rPr lang="en-GB" dirty="0">
                <a:latin typeface="Times New Roman" panose="02020603050405020304" pitchFamily="18" charset="0"/>
                <a:cs typeface="Times New Roman" panose="02020603050405020304" pitchFamily="18" charset="0"/>
              </a:rPr>
              <a:t> above which air pollutant exposures are expected to elicit effects (e.g. above a “no observable adverse effect level”). </a:t>
            </a:r>
          </a:p>
          <a:p>
            <a:pPr algn="just"/>
            <a:r>
              <a:rPr lang="en-GB" dirty="0">
                <a:latin typeface="Times New Roman" panose="02020603050405020304" pitchFamily="18" charset="0"/>
                <a:cs typeface="Times New Roman" panose="02020603050405020304" pitchFamily="18" charset="0"/>
              </a:rPr>
              <a:t>Air pollution is hazardous to both </a:t>
            </a:r>
            <a:r>
              <a:rPr lang="en-GB" b="1" dirty="0">
                <a:latin typeface="Times New Roman" panose="02020603050405020304" pitchFamily="18" charset="0"/>
                <a:cs typeface="Times New Roman" panose="02020603050405020304" pitchFamily="18" charset="0"/>
              </a:rPr>
              <a:t>human health </a:t>
            </a:r>
            <a:r>
              <a:rPr lang="en-GB" dirty="0">
                <a:latin typeface="Times New Roman" panose="02020603050405020304" pitchFamily="18" charset="0"/>
                <a:cs typeface="Times New Roman" panose="02020603050405020304" pitchFamily="18" charset="0"/>
              </a:rPr>
              <a:t>and </a:t>
            </a:r>
            <a:r>
              <a:rPr lang="en-GB" b="1" dirty="0">
                <a:latin typeface="Times New Roman" panose="02020603050405020304" pitchFamily="18" charset="0"/>
                <a:cs typeface="Times New Roman" panose="02020603050405020304" pitchFamily="18" charset="0"/>
              </a:rPr>
              <a:t>ecosystems</a:t>
            </a:r>
            <a:r>
              <a:rPr lang="en-GB" dirty="0">
                <a:latin typeface="Times New Roman" panose="02020603050405020304" pitchFamily="18" charset="0"/>
                <a:cs typeface="Times New Roman" panose="02020603050405020304" pitchFamily="18" charset="0"/>
              </a:rPr>
              <a:t>, so the biological response may manifest itself as diseases and death in human populations and as damage to habitats and organisms living in ecosystems</a:t>
            </a:r>
          </a:p>
        </p:txBody>
      </p:sp>
    </p:spTree>
    <p:extLst>
      <p:ext uri="{BB962C8B-B14F-4D97-AF65-F5344CB8AC3E}">
        <p14:creationId xmlns:p14="http://schemas.microsoft.com/office/powerpoint/2010/main" val="168588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FD263-5FAE-49A2-B140-4980964155EF}"/>
              </a:ext>
            </a:extLst>
          </p:cNvPr>
          <p:cNvSpPr>
            <a:spLocks noGrp="1"/>
          </p:cNvSpPr>
          <p:nvPr>
            <p:ph idx="1"/>
          </p:nvPr>
        </p:nvSpPr>
        <p:spPr>
          <a:xfrm>
            <a:off x="1484310" y="1367161"/>
            <a:ext cx="10018713" cy="4424040"/>
          </a:xfrm>
        </p:spPr>
        <p:txBody>
          <a:bodyPr/>
          <a:lstStyle/>
          <a:p>
            <a:pPr algn="just"/>
            <a:r>
              <a:rPr lang="en-GB" dirty="0">
                <a:latin typeface="Times New Roman" panose="02020603050405020304" pitchFamily="18" charset="0"/>
                <a:cs typeface="Times New Roman" panose="02020603050405020304" pitchFamily="18" charset="0"/>
              </a:rPr>
              <a:t>The relationships between </a:t>
            </a:r>
            <a:r>
              <a:rPr lang="en-GB" dirty="0">
                <a:solidFill>
                  <a:schemeClr val="accent5">
                    <a:lumMod val="75000"/>
                  </a:schemeClr>
                </a:solidFill>
                <a:latin typeface="Times New Roman" panose="02020603050405020304" pitchFamily="18" charset="0"/>
                <a:cs typeface="Times New Roman" panose="02020603050405020304" pitchFamily="18" charset="0"/>
              </a:rPr>
              <a:t>risk from air pollutants and sources </a:t>
            </a:r>
            <a:r>
              <a:rPr lang="en-GB" dirty="0">
                <a:latin typeface="Times New Roman" panose="02020603050405020304" pitchFamily="18" charset="0"/>
                <a:cs typeface="Times New Roman" panose="02020603050405020304" pitchFamily="18" charset="0"/>
              </a:rPr>
              <a:t>can only properly be explained systematically. That is, the harm that results from air pollution is a product of the life cycle of pollution.</a:t>
            </a:r>
          </a:p>
          <a:p>
            <a:pPr algn="just"/>
            <a:r>
              <a:rPr lang="en-GB" dirty="0">
                <a:latin typeface="Times New Roman" panose="02020603050405020304" pitchFamily="18" charset="0"/>
                <a:cs typeface="Times New Roman" panose="02020603050405020304" pitchFamily="18" charset="0"/>
              </a:rPr>
              <a:t>Air pollution is an outcome of the steps that involve </a:t>
            </a:r>
            <a:r>
              <a:rPr lang="en-GB" b="1" dirty="0">
                <a:solidFill>
                  <a:srgbClr val="00B050"/>
                </a:solidFill>
                <a:latin typeface="Times New Roman" panose="02020603050405020304" pitchFamily="18" charset="0"/>
                <a:cs typeface="Times New Roman" panose="02020603050405020304" pitchFamily="18" charset="0"/>
              </a:rPr>
              <a:t>energy</a:t>
            </a:r>
            <a:r>
              <a:rPr lang="en-GB" dirty="0">
                <a:latin typeface="Times New Roman" panose="02020603050405020304" pitchFamily="18" charset="0"/>
                <a:cs typeface="Times New Roman" panose="02020603050405020304" pitchFamily="18" charset="0"/>
              </a:rPr>
              <a:t> and various types of matter, both living and non-living.</a:t>
            </a:r>
          </a:p>
          <a:p>
            <a:pPr algn="just"/>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life cycle </a:t>
            </a:r>
            <a:r>
              <a:rPr lang="en-GB" dirty="0">
                <a:latin typeface="Times New Roman" panose="02020603050405020304" pitchFamily="18" charset="0"/>
                <a:cs typeface="Times New Roman" panose="02020603050405020304" pitchFamily="18" charset="0"/>
              </a:rPr>
              <a:t>includes not only </a:t>
            </a:r>
            <a:r>
              <a:rPr lang="en-GB" dirty="0">
                <a:solidFill>
                  <a:schemeClr val="accent5">
                    <a:lumMod val="75000"/>
                  </a:schemeClr>
                </a:solidFill>
                <a:latin typeface="Times New Roman" panose="02020603050405020304" pitchFamily="18" charset="0"/>
                <a:cs typeface="Times New Roman" panose="02020603050405020304" pitchFamily="18" charset="0"/>
              </a:rPr>
              <a:t>time in the air</a:t>
            </a:r>
            <a:r>
              <a:rPr lang="en-GB" dirty="0">
                <a:latin typeface="Times New Roman" panose="02020603050405020304" pitchFamily="18" charset="0"/>
                <a:cs typeface="Times New Roman" panose="02020603050405020304" pitchFamily="18" charset="0"/>
              </a:rPr>
              <a:t>, but also </a:t>
            </a:r>
            <a:r>
              <a:rPr lang="en-GB" dirty="0">
                <a:solidFill>
                  <a:schemeClr val="accent5">
                    <a:lumMod val="75000"/>
                  </a:schemeClr>
                </a:solidFill>
                <a:latin typeface="Times New Roman" panose="02020603050405020304" pitchFamily="18" charset="0"/>
                <a:cs typeface="Times New Roman" panose="02020603050405020304" pitchFamily="18" charset="0"/>
              </a:rPr>
              <a:t>time in the water</a:t>
            </a:r>
            <a:r>
              <a:rPr lang="en-GB" dirty="0">
                <a:latin typeface="Times New Roman" panose="02020603050405020304" pitchFamily="18" charset="0"/>
                <a:cs typeface="Times New Roman" panose="02020603050405020304" pitchFamily="18" charset="0"/>
              </a:rPr>
              <a:t>, </a:t>
            </a:r>
            <a:r>
              <a:rPr lang="en-GB" dirty="0">
                <a:solidFill>
                  <a:schemeClr val="accent5">
                    <a:lumMod val="75000"/>
                  </a:schemeClr>
                </a:solidFill>
                <a:latin typeface="Times New Roman" panose="02020603050405020304" pitchFamily="18" charset="0"/>
                <a:cs typeface="Times New Roman" panose="02020603050405020304" pitchFamily="18" charset="0"/>
              </a:rPr>
              <a:t>on the land</a:t>
            </a:r>
            <a:r>
              <a:rPr lang="en-GB" dirty="0">
                <a:latin typeface="Times New Roman" panose="02020603050405020304" pitchFamily="18" charset="0"/>
                <a:cs typeface="Times New Roman" panose="02020603050405020304" pitchFamily="18" charset="0"/>
              </a:rPr>
              <a:t>, </a:t>
            </a:r>
            <a:r>
              <a:rPr lang="en-GB" dirty="0">
                <a:solidFill>
                  <a:schemeClr val="accent5">
                    <a:lumMod val="75000"/>
                  </a:schemeClr>
                </a:solidFill>
                <a:latin typeface="Times New Roman" panose="02020603050405020304" pitchFamily="18" charset="0"/>
                <a:cs typeface="Times New Roman" panose="02020603050405020304" pitchFamily="18" charset="0"/>
              </a:rPr>
              <a:t>in the soil</a:t>
            </a:r>
            <a:r>
              <a:rPr lang="en-GB" dirty="0">
                <a:latin typeface="Times New Roman" panose="02020603050405020304" pitchFamily="18" charset="0"/>
                <a:cs typeface="Times New Roman" panose="02020603050405020304" pitchFamily="18" charset="0"/>
              </a:rPr>
              <a:t>, and </a:t>
            </a:r>
            <a:r>
              <a:rPr lang="en-GB" dirty="0">
                <a:solidFill>
                  <a:schemeClr val="accent5">
                    <a:lumMod val="75000"/>
                  </a:schemeClr>
                </a:solidFill>
                <a:latin typeface="Times New Roman" panose="02020603050405020304" pitchFamily="18" charset="0"/>
                <a:cs typeface="Times New Roman" panose="02020603050405020304" pitchFamily="18" charset="0"/>
              </a:rPr>
              <a:t>within organisms</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emission of an agent is only one part of the life cycle. Indeed, it is not even the beginning, since certain processes always precede the emission.</a:t>
            </a:r>
          </a:p>
          <a:p>
            <a:endParaRPr lang="en-GB" dirty="0"/>
          </a:p>
        </p:txBody>
      </p:sp>
    </p:spTree>
    <p:extLst>
      <p:ext uri="{BB962C8B-B14F-4D97-AF65-F5344CB8AC3E}">
        <p14:creationId xmlns:p14="http://schemas.microsoft.com/office/powerpoint/2010/main" val="74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964BD-93AD-4225-8D8F-BC4133495A2C}"/>
              </a:ext>
            </a:extLst>
          </p:cNvPr>
          <p:cNvSpPr>
            <a:spLocks noGrp="1"/>
          </p:cNvSpPr>
          <p:nvPr>
            <p:ph idx="1"/>
          </p:nvPr>
        </p:nvSpPr>
        <p:spPr>
          <a:xfrm>
            <a:off x="1484310" y="781235"/>
            <a:ext cx="10018713" cy="5370990"/>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Coherence</a:t>
            </a:r>
          </a:p>
          <a:p>
            <a:pPr algn="just"/>
            <a:r>
              <a:rPr lang="en-GB" dirty="0">
                <a:latin typeface="Times New Roman" panose="02020603050405020304" pitchFamily="18" charset="0"/>
                <a:cs typeface="Times New Roman" panose="02020603050405020304" pitchFamily="18" charset="0"/>
              </a:rPr>
              <a:t>All available evidence concerning the natural history and biology of the disease should “stick together” (cohere) to form a cohesive whole.</a:t>
            </a:r>
          </a:p>
          <a:p>
            <a:pPr algn="just"/>
            <a:r>
              <a:rPr lang="en-GB" dirty="0">
                <a:latin typeface="Times New Roman" panose="02020603050405020304" pitchFamily="18" charset="0"/>
                <a:cs typeface="Times New Roman" panose="02020603050405020304" pitchFamily="18" charset="0"/>
              </a:rPr>
              <a:t>For air pollution, </a:t>
            </a:r>
            <a:r>
              <a:rPr lang="en-GB" dirty="0">
                <a:solidFill>
                  <a:srgbClr val="C00000"/>
                </a:solidFill>
                <a:latin typeface="Times New Roman" panose="02020603050405020304" pitchFamily="18" charset="0"/>
                <a:cs typeface="Times New Roman" panose="02020603050405020304" pitchFamily="18" charset="0"/>
              </a:rPr>
              <a:t>temporal patterns of exposure and adverse effects must adhere to what is known </a:t>
            </a:r>
            <a:r>
              <a:rPr lang="en-GB" dirty="0">
                <a:latin typeface="Times New Roman" panose="02020603050405020304" pitchFamily="18" charset="0"/>
                <a:cs typeface="Times New Roman" panose="02020603050405020304" pitchFamily="18" charset="0"/>
              </a:rPr>
              <a:t>about the associated biological effects. </a:t>
            </a:r>
          </a:p>
          <a:p>
            <a:pPr algn="just"/>
            <a:r>
              <a:rPr lang="en-GB" dirty="0">
                <a:latin typeface="Times New Roman" panose="02020603050405020304" pitchFamily="18" charset="0"/>
                <a:cs typeface="Times New Roman" panose="02020603050405020304" pitchFamily="18" charset="0"/>
              </a:rPr>
              <a:t>If animal data suggest that inhaling a substance leads to a respiratory effect, but human data do not, this is an example of </a:t>
            </a:r>
            <a:r>
              <a:rPr lang="en-GB" b="1" dirty="0">
                <a:latin typeface="Times New Roman" panose="02020603050405020304" pitchFamily="18" charset="0"/>
                <a:cs typeface="Times New Roman" panose="02020603050405020304" pitchFamily="18" charset="0"/>
              </a:rPr>
              <a:t>lack of coherence</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Lack of coherence may be the result of paucity of human data; Lack of coherence may also result from </a:t>
            </a:r>
            <a:r>
              <a:rPr lang="en-GB" dirty="0">
                <a:solidFill>
                  <a:schemeClr val="accent3">
                    <a:lumMod val="75000"/>
                  </a:schemeClr>
                </a:solidFill>
                <a:latin typeface="Times New Roman" panose="02020603050405020304" pitchFamily="18" charset="0"/>
                <a:cs typeface="Times New Roman" panose="02020603050405020304" pitchFamily="18" charset="0"/>
              </a:rPr>
              <a:t>intraspecies differences </a:t>
            </a:r>
            <a:r>
              <a:rPr lang="en-GB" dirty="0">
                <a:latin typeface="Times New Roman" panose="02020603050405020304" pitchFamily="18" charset="0"/>
                <a:cs typeface="Times New Roman" panose="02020603050405020304" pitchFamily="18" charset="0"/>
              </a:rPr>
              <a:t>for which human studies have not yet been properly designed; Lack of coherence, then, does not in itself eliminate a causal link.</a:t>
            </a:r>
          </a:p>
          <a:p>
            <a:pPr algn="just"/>
            <a:r>
              <a:rPr lang="en-GB" dirty="0">
                <a:latin typeface="Times New Roman" panose="02020603050405020304" pitchFamily="18" charset="0"/>
                <a:cs typeface="Times New Roman" panose="02020603050405020304" pitchFamily="18" charset="0"/>
              </a:rPr>
              <a:t>Conversely, </a:t>
            </a:r>
            <a:r>
              <a:rPr lang="en-GB" dirty="0">
                <a:solidFill>
                  <a:schemeClr val="accent4">
                    <a:lumMod val="75000"/>
                  </a:schemeClr>
                </a:solidFill>
                <a:latin typeface="Times New Roman" panose="02020603050405020304" pitchFamily="18" charset="0"/>
                <a:cs typeface="Times New Roman" panose="02020603050405020304" pitchFamily="18" charset="0"/>
              </a:rPr>
              <a:t>if all studies are coherent, it very strongly suggests a causal link</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0894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7F3E5-5E16-447A-9436-2D4F045677E7}"/>
              </a:ext>
            </a:extLst>
          </p:cNvPr>
          <p:cNvSpPr>
            <a:spLocks noGrp="1"/>
          </p:cNvSpPr>
          <p:nvPr>
            <p:ph idx="1"/>
          </p:nvPr>
        </p:nvSpPr>
        <p:spPr>
          <a:xfrm>
            <a:off x="1484310" y="736847"/>
            <a:ext cx="10018713" cy="5054353"/>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Experimentation</a:t>
            </a:r>
          </a:p>
          <a:p>
            <a:pPr algn="just"/>
            <a:r>
              <a:rPr lang="en-GB" dirty="0">
                <a:solidFill>
                  <a:srgbClr val="00B050"/>
                </a:solidFill>
                <a:latin typeface="Times New Roman" panose="02020603050405020304" pitchFamily="18" charset="0"/>
                <a:cs typeface="Times New Roman" panose="02020603050405020304" pitchFamily="18" charset="0"/>
              </a:rPr>
              <a:t>Experimental evidence </a:t>
            </a:r>
            <a:r>
              <a:rPr lang="en-GB" dirty="0">
                <a:latin typeface="Times New Roman" panose="02020603050405020304" pitchFamily="18" charset="0"/>
                <a:cs typeface="Times New Roman" panose="02020603050405020304" pitchFamily="18" charset="0"/>
              </a:rPr>
              <a:t>in support of a causal hypothesis may come in the form of community and clinical trials, in vitro and in vivo laboratory experiments, animal models, and natural experiments.</a:t>
            </a:r>
          </a:p>
          <a:p>
            <a:pPr algn="just"/>
            <a:r>
              <a:rPr lang="en-GB" dirty="0">
                <a:latin typeface="Times New Roman" panose="02020603050405020304" pitchFamily="18" charset="0"/>
                <a:cs typeface="Times New Roman" panose="02020603050405020304" pitchFamily="18" charset="0"/>
              </a:rPr>
              <a:t>The relationship between an air pollutant and an adverse outcome is usually multifaceted. Slight differences in chemistry, physical form, and biological makeup of the receptor organism </a:t>
            </a:r>
            <a:r>
              <a:rPr lang="en-GB" dirty="0">
                <a:solidFill>
                  <a:schemeClr val="accent3">
                    <a:lumMod val="75000"/>
                  </a:schemeClr>
                </a:solidFill>
                <a:latin typeface="Times New Roman" panose="02020603050405020304" pitchFamily="18" charset="0"/>
                <a:cs typeface="Times New Roman" panose="02020603050405020304" pitchFamily="18" charset="0"/>
              </a:rPr>
              <a:t>cannot usually be duplicated </a:t>
            </a:r>
            <a:r>
              <a:rPr lang="en-GB" dirty="0">
                <a:latin typeface="Times New Roman" panose="02020603050405020304" pitchFamily="18" charset="0"/>
                <a:cs typeface="Times New Roman" panose="02020603050405020304" pitchFamily="18" charset="0"/>
              </a:rPr>
              <a:t>with well-controlled experiments. Thus, the results are usually very specific to the independent and dependent variables in study and not easily extrapolated to actual, real-world situations.</a:t>
            </a:r>
          </a:p>
        </p:txBody>
      </p:sp>
    </p:spTree>
    <p:extLst>
      <p:ext uri="{BB962C8B-B14F-4D97-AF65-F5344CB8AC3E}">
        <p14:creationId xmlns:p14="http://schemas.microsoft.com/office/powerpoint/2010/main" val="422752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1B658-93F1-49F1-9ED0-3A2FEA2A8E85}"/>
              </a:ext>
            </a:extLst>
          </p:cNvPr>
          <p:cNvSpPr>
            <a:spLocks noGrp="1"/>
          </p:cNvSpPr>
          <p:nvPr>
            <p:ph idx="1"/>
          </p:nvPr>
        </p:nvSpPr>
        <p:spPr>
          <a:xfrm>
            <a:off x="1537576" y="1910080"/>
            <a:ext cx="10018713" cy="4856480"/>
          </a:xfrm>
        </p:spPr>
        <p:txBody>
          <a:bodyPr>
            <a:normAutofit fontScale="92500"/>
          </a:bodyPr>
          <a:lstStyle/>
          <a:p>
            <a:pPr algn="just"/>
            <a:r>
              <a:rPr lang="en-GB" b="1" dirty="0">
                <a:solidFill>
                  <a:srgbClr val="FF0000"/>
                </a:solidFill>
                <a:latin typeface="Times New Roman" panose="02020603050405020304" pitchFamily="18" charset="0"/>
                <a:cs typeface="Times New Roman" panose="02020603050405020304" pitchFamily="18" charset="0"/>
              </a:rPr>
              <a:t>Life cycle assessment (LCA)</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one increasingly useful and reliable tool for air pollution decision making.</a:t>
            </a:r>
          </a:p>
          <a:p>
            <a:pPr algn="just"/>
            <a:r>
              <a:rPr lang="en-GB" dirty="0">
                <a:latin typeface="Times New Roman" panose="02020603050405020304" pitchFamily="18" charset="0"/>
                <a:cs typeface="Times New Roman" panose="02020603050405020304" pitchFamily="18" charset="0"/>
              </a:rPr>
              <a:t>Air pollution must be understood systematically and includes steps that involve </a:t>
            </a:r>
            <a:r>
              <a:rPr lang="en-GB" b="1" dirty="0">
                <a:solidFill>
                  <a:srgbClr val="FF0000"/>
                </a:solidFill>
                <a:latin typeface="Times New Roman" panose="02020603050405020304" pitchFamily="18" charset="0"/>
                <a:cs typeface="Times New Roman" panose="02020603050405020304" pitchFamily="18" charset="0"/>
              </a:rPr>
              <a:t>energy</a:t>
            </a:r>
            <a:r>
              <a:rPr lang="en-GB" dirty="0">
                <a:latin typeface="Times New Roman" panose="02020603050405020304" pitchFamily="18" charset="0"/>
                <a:cs typeface="Times New Roman" panose="02020603050405020304" pitchFamily="18" charset="0"/>
              </a:rPr>
              <a:t> and </a:t>
            </a:r>
            <a:r>
              <a:rPr lang="en-GB" dirty="0">
                <a:solidFill>
                  <a:srgbClr val="C00000"/>
                </a:solidFill>
                <a:latin typeface="Times New Roman" panose="02020603050405020304" pitchFamily="18" charset="0"/>
                <a:cs typeface="Times New Roman" panose="02020603050405020304" pitchFamily="18" charset="0"/>
              </a:rPr>
              <a:t>various types of matter, both living and </a:t>
            </a:r>
            <a:r>
              <a:rPr lang="en-GB" dirty="0" err="1">
                <a:solidFill>
                  <a:srgbClr val="C00000"/>
                </a:solidFill>
                <a:latin typeface="Times New Roman" panose="02020603050405020304" pitchFamily="18" charset="0"/>
                <a:cs typeface="Times New Roman" panose="02020603050405020304" pitchFamily="18" charset="0"/>
              </a:rPr>
              <a:t>nonliving</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life cycle perspective avoids arbitrary divisions among air pollution, water pollution, land pollution, and the like.</a:t>
            </a:r>
          </a:p>
          <a:p>
            <a:pPr algn="just"/>
            <a:r>
              <a:rPr lang="en-GB" dirty="0">
                <a:latin typeface="Times New Roman" panose="02020603050405020304" pitchFamily="18" charset="0"/>
                <a:cs typeface="Times New Roman" panose="02020603050405020304" pitchFamily="18" charset="0"/>
              </a:rPr>
              <a:t>The fundamentals include a sound basis for designing and selecting the appropriate air pollution control equipment or understanding the chemical reactions that lead to the emission of air pollutants.</a:t>
            </a:r>
          </a:p>
          <a:p>
            <a:pPr algn="just"/>
            <a:r>
              <a:rPr lang="en-GB" b="1" dirty="0">
                <a:solidFill>
                  <a:srgbClr val="FF0000"/>
                </a:solidFill>
                <a:latin typeface="Times New Roman" panose="02020603050405020304" pitchFamily="18" charset="0"/>
                <a:cs typeface="Times New Roman" panose="02020603050405020304" pitchFamily="18" charset="0"/>
              </a:rPr>
              <a:t>Energy production </a:t>
            </a:r>
            <a:r>
              <a:rPr lang="en-GB" dirty="0">
                <a:latin typeface="Times New Roman" panose="02020603050405020304" pitchFamily="18" charset="0"/>
                <a:cs typeface="Times New Roman" panose="02020603050405020304" pitchFamily="18" charset="0"/>
              </a:rPr>
              <a:t>is a major source of air pollution.</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Energy concerns </a:t>
            </a:r>
            <a:r>
              <a:rPr lang="en-GB" dirty="0">
                <a:latin typeface="Times New Roman" panose="02020603050405020304" pitchFamily="18" charset="0"/>
                <a:cs typeface="Times New Roman" panose="02020603050405020304" pitchFamily="18" charset="0"/>
              </a:rPr>
              <a:t>are </a:t>
            </a:r>
            <a:r>
              <a:rPr lang="en-GB" dirty="0">
                <a:solidFill>
                  <a:schemeClr val="accent4">
                    <a:lumMod val="75000"/>
                  </a:schemeClr>
                </a:solidFill>
                <a:latin typeface="Times New Roman" panose="02020603050405020304" pitchFamily="18" charset="0"/>
                <a:cs typeface="Times New Roman" panose="02020603050405020304" pitchFamily="18" charset="0"/>
              </a:rPr>
              <a:t>at the forefront </a:t>
            </a:r>
            <a:r>
              <a:rPr lang="en-GB" dirty="0">
                <a:latin typeface="Times New Roman" panose="02020603050405020304" pitchFamily="18" charset="0"/>
                <a:cs typeface="Times New Roman" panose="02020603050405020304" pitchFamily="18" charset="0"/>
              </a:rPr>
              <a:t>of political, policy, and scientific decisions.</a:t>
            </a:r>
          </a:p>
          <a:p>
            <a:endParaRPr lang="en-GB" dirty="0"/>
          </a:p>
        </p:txBody>
      </p:sp>
      <p:sp>
        <p:nvSpPr>
          <p:cNvPr id="6" name="Title 1">
            <a:extLst>
              <a:ext uri="{FF2B5EF4-FFF2-40B4-BE49-F238E27FC236}">
                <a16:creationId xmlns:a16="http://schemas.microsoft.com/office/drawing/2014/main" id="{C7983E41-92C0-432C-8866-DABCE4CD83BC}"/>
              </a:ext>
            </a:extLst>
          </p:cNvPr>
          <p:cNvSpPr txBox="1">
            <a:spLocks/>
          </p:cNvSpPr>
          <p:nvPr/>
        </p:nvSpPr>
        <p:spPr>
          <a:xfrm>
            <a:off x="1653363" y="365760"/>
            <a:ext cx="9367203" cy="1188720"/>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00FF"/>
                </a:solidFill>
                <a:latin typeface="Times New Roman" panose="02020603050405020304" pitchFamily="18" charset="0"/>
                <a:cs typeface="Times New Roman" panose="02020603050405020304" pitchFamily="18" charset="0"/>
              </a:rPr>
              <a:t>Life Cycle Assessment of Air Pollutants– </a:t>
            </a:r>
            <a:br>
              <a:rPr lang="en-GB" dirty="0">
                <a:solidFill>
                  <a:srgbClr val="0000FF"/>
                </a:solidFill>
                <a:latin typeface="Times New Roman" panose="02020603050405020304" pitchFamily="18" charset="0"/>
                <a:cs typeface="Times New Roman" panose="02020603050405020304" pitchFamily="18" charset="0"/>
              </a:rPr>
            </a:br>
            <a:r>
              <a:rPr lang="en-GB" b="1" dirty="0">
                <a:solidFill>
                  <a:srgbClr val="0000FF"/>
                </a:solidFill>
                <a:latin typeface="Times New Roman" panose="02020603050405020304" pitchFamily="18" charset="0"/>
                <a:cs typeface="Times New Roman" panose="02020603050405020304" pitchFamily="18" charset="0"/>
              </a:rPr>
              <a:t>Systems Context for Air Pollution</a:t>
            </a:r>
          </a:p>
        </p:txBody>
      </p:sp>
    </p:spTree>
    <p:extLst>
      <p:ext uri="{BB962C8B-B14F-4D97-AF65-F5344CB8AC3E}">
        <p14:creationId xmlns:p14="http://schemas.microsoft.com/office/powerpoint/2010/main" val="1342980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1D86F-588F-4213-B35D-F0EDA31D6354}"/>
              </a:ext>
            </a:extLst>
          </p:cNvPr>
          <p:cNvSpPr>
            <a:spLocks noGrp="1"/>
          </p:cNvSpPr>
          <p:nvPr>
            <p:ph idx="1"/>
          </p:nvPr>
        </p:nvSpPr>
        <p:spPr>
          <a:xfrm>
            <a:off x="1484310" y="2112885"/>
            <a:ext cx="10018713" cy="4225771"/>
          </a:xfrm>
        </p:spPr>
        <p:txBody>
          <a:bodyPr/>
          <a:lstStyle/>
          <a:p>
            <a:pPr algn="just"/>
            <a:r>
              <a:rPr lang="en-GB" dirty="0">
                <a:latin typeface="Times New Roman" panose="02020603050405020304" pitchFamily="18" charset="0"/>
                <a:cs typeface="Times New Roman" panose="02020603050405020304" pitchFamily="18" charset="0"/>
              </a:rPr>
              <a:t>Modern life depends on energy in all of its forms, including </a:t>
            </a:r>
            <a:r>
              <a:rPr lang="en-GB" dirty="0">
                <a:solidFill>
                  <a:srgbClr val="C00000"/>
                </a:solidFill>
                <a:latin typeface="Times New Roman" panose="02020603050405020304" pitchFamily="18" charset="0"/>
                <a:cs typeface="Times New Roman" panose="02020603050405020304" pitchFamily="18" charset="0"/>
              </a:rPr>
              <a:t>mechanical</a:t>
            </a:r>
            <a:r>
              <a:rPr lang="en-GB" dirty="0">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thermal, chemical, acoustic, and nuclear energy</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Most of the earth’s available energy comes from the </a:t>
            </a:r>
            <a:r>
              <a:rPr lang="en-GB" b="1" dirty="0">
                <a:solidFill>
                  <a:srgbClr val="FF0000"/>
                </a:solidFill>
                <a:latin typeface="Times New Roman" panose="02020603050405020304" pitchFamily="18" charset="0"/>
                <a:cs typeface="Times New Roman" panose="02020603050405020304" pitchFamily="18" charset="0"/>
              </a:rPr>
              <a:t>sun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t>
            </a:r>
            <a:r>
              <a:rPr lang="en-GB" dirty="0">
                <a:solidFill>
                  <a:schemeClr val="accent4">
                    <a:lumMod val="75000"/>
                  </a:schemeClr>
                </a:solidFill>
                <a:latin typeface="Times New Roman" panose="02020603050405020304" pitchFamily="18" charset="0"/>
                <a:cs typeface="Times New Roman" panose="02020603050405020304" pitchFamily="18" charset="0"/>
              </a:rPr>
              <a:t>fusion and fission </a:t>
            </a:r>
            <a:r>
              <a:rPr lang="en-GB" dirty="0">
                <a:latin typeface="Times New Roman" panose="02020603050405020304" pitchFamily="18" charset="0"/>
                <a:cs typeface="Times New Roman" panose="02020603050405020304" pitchFamily="18" charset="0"/>
              </a:rPr>
              <a:t>of the sun emits large amounts of electromagnetic radiation, some of which finds its way to the earth (i.e., </a:t>
            </a:r>
            <a:r>
              <a:rPr lang="en-GB" b="1" dirty="0">
                <a:solidFill>
                  <a:srgbClr val="00B050"/>
                </a:solidFill>
                <a:latin typeface="Times New Roman" panose="02020603050405020304" pitchFamily="18" charset="0"/>
                <a:cs typeface="Times New Roman" panose="02020603050405020304" pitchFamily="18" charset="0"/>
              </a:rPr>
              <a:t>sunlight</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Plants use and store this energy by photosynthesis; Animals use the stored energy for respiration; The remains of these plants and animals are deposited, and under pressure and over vast periods of time, energy is captured in minerals, known as </a:t>
            </a:r>
            <a:r>
              <a:rPr lang="en-GB" b="1" dirty="0">
                <a:solidFill>
                  <a:srgbClr val="FF0000"/>
                </a:solidFill>
                <a:latin typeface="Times New Roman" panose="02020603050405020304" pitchFamily="18" charset="0"/>
                <a:cs typeface="Times New Roman" panose="02020603050405020304" pitchFamily="18" charset="0"/>
              </a:rPr>
              <a:t>fossil fuels</a:t>
            </a:r>
            <a:r>
              <a:rPr lang="en-GB" dirty="0">
                <a:latin typeface="Times New Roman" panose="02020603050405020304" pitchFamily="18" charset="0"/>
                <a:cs typeface="Times New Roman" panose="02020603050405020304" pitchFamily="18" charset="0"/>
              </a:rPr>
              <a:t>.</a:t>
            </a:r>
          </a:p>
          <a:p>
            <a:endParaRPr lang="en-GB" dirty="0"/>
          </a:p>
        </p:txBody>
      </p:sp>
      <p:sp>
        <p:nvSpPr>
          <p:cNvPr id="4" name="Title 1">
            <a:extLst>
              <a:ext uri="{FF2B5EF4-FFF2-40B4-BE49-F238E27FC236}">
                <a16:creationId xmlns:a16="http://schemas.microsoft.com/office/drawing/2014/main" id="{0229EDCD-56D9-482C-BA2E-781288E40C3A}"/>
              </a:ext>
            </a:extLst>
          </p:cNvPr>
          <p:cNvSpPr txBox="1">
            <a:spLocks/>
          </p:cNvSpPr>
          <p:nvPr/>
        </p:nvSpPr>
        <p:spPr>
          <a:xfrm>
            <a:off x="1653363" y="365760"/>
            <a:ext cx="9367203" cy="1188720"/>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00FF"/>
                </a:solidFill>
                <a:latin typeface="Times New Roman" panose="02020603050405020304" pitchFamily="18" charset="0"/>
                <a:cs typeface="Times New Roman" panose="02020603050405020304" pitchFamily="18" charset="0"/>
              </a:rPr>
              <a:t>Life Cycle Assessment of Air Pollutants– </a:t>
            </a:r>
            <a:br>
              <a:rPr lang="en-GB" dirty="0">
                <a:solidFill>
                  <a:srgbClr val="0000FF"/>
                </a:solidFill>
                <a:latin typeface="Times New Roman" panose="02020603050405020304" pitchFamily="18" charset="0"/>
                <a:cs typeface="Times New Roman" panose="02020603050405020304" pitchFamily="18" charset="0"/>
              </a:rPr>
            </a:br>
            <a:r>
              <a:rPr lang="en-GB" b="1" dirty="0">
                <a:solidFill>
                  <a:srgbClr val="0000FF"/>
                </a:solidFill>
                <a:latin typeface="Times New Roman" panose="02020603050405020304" pitchFamily="18" charset="0"/>
                <a:cs typeface="Times New Roman" panose="02020603050405020304" pitchFamily="18" charset="0"/>
              </a:rPr>
              <a:t>Energy</a:t>
            </a:r>
          </a:p>
        </p:txBody>
      </p:sp>
    </p:spTree>
    <p:extLst>
      <p:ext uri="{BB962C8B-B14F-4D97-AF65-F5344CB8AC3E}">
        <p14:creationId xmlns:p14="http://schemas.microsoft.com/office/powerpoint/2010/main" val="3005476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062C2-12D3-4D6A-9B67-CED407562AAF}"/>
              </a:ext>
            </a:extLst>
          </p:cNvPr>
          <p:cNvSpPr>
            <a:spLocks noGrp="1"/>
          </p:cNvSpPr>
          <p:nvPr>
            <p:ph idx="1"/>
          </p:nvPr>
        </p:nvSpPr>
        <p:spPr>
          <a:xfrm>
            <a:off x="1484310" y="488272"/>
            <a:ext cx="10018713" cy="5486399"/>
          </a:xfrm>
        </p:spPr>
        <p:txBody>
          <a:bodyPr/>
          <a:lstStyle/>
          <a:p>
            <a:pPr algn="just"/>
            <a:r>
              <a:rPr lang="en-GB" dirty="0">
                <a:latin typeface="Times New Roman" panose="02020603050405020304" pitchFamily="18" charset="0"/>
                <a:cs typeface="Times New Roman" panose="02020603050405020304" pitchFamily="18" charset="0"/>
              </a:rPr>
              <a:t>The sun is also the source of many so-called </a:t>
            </a:r>
            <a:r>
              <a:rPr lang="en-GB" dirty="0">
                <a:solidFill>
                  <a:schemeClr val="accent4">
                    <a:lumMod val="75000"/>
                  </a:schemeClr>
                </a:solidFill>
                <a:latin typeface="Times New Roman" panose="02020603050405020304" pitchFamily="18" charset="0"/>
                <a:cs typeface="Times New Roman" panose="02020603050405020304" pitchFamily="18" charset="0"/>
              </a:rPr>
              <a:t>alternative energy </a:t>
            </a:r>
            <a:r>
              <a:rPr lang="en-GB" dirty="0">
                <a:latin typeface="Times New Roman" panose="02020603050405020304" pitchFamily="18" charset="0"/>
                <a:cs typeface="Times New Roman" panose="02020603050405020304" pitchFamily="18" charset="0"/>
              </a:rPr>
              <a:t>sources. Most obvious is </a:t>
            </a:r>
            <a:r>
              <a:rPr lang="en-GB" b="1" dirty="0">
                <a:solidFill>
                  <a:srgbClr val="FF0000"/>
                </a:solidFill>
                <a:latin typeface="Times New Roman" panose="02020603050405020304" pitchFamily="18" charset="0"/>
                <a:cs typeface="Times New Roman" panose="02020603050405020304" pitchFamily="18" charset="0"/>
              </a:rPr>
              <a:t>solar energy</a:t>
            </a:r>
            <a:r>
              <a:rPr lang="en-GB" dirty="0">
                <a:latin typeface="Times New Roman" panose="02020603050405020304" pitchFamily="18" charset="0"/>
                <a:cs typeface="Times New Roman" panose="02020603050405020304" pitchFamily="18" charset="0"/>
              </a:rPr>
              <a:t>.</a:t>
            </a:r>
          </a:p>
          <a:p>
            <a:pPr algn="just"/>
            <a:r>
              <a:rPr lang="en-GB" b="1" dirty="0">
                <a:solidFill>
                  <a:srgbClr val="00B050"/>
                </a:solidFill>
                <a:latin typeface="Times New Roman" panose="02020603050405020304" pitchFamily="18" charset="0"/>
                <a:cs typeface="Times New Roman" panose="02020603050405020304" pitchFamily="18" charset="0"/>
              </a:rPr>
              <a:t>Wind</a:t>
            </a:r>
            <a:r>
              <a:rPr lang="en-GB" dirty="0">
                <a:latin typeface="Times New Roman" panose="02020603050405020304" pitchFamily="18" charset="0"/>
                <a:cs typeface="Times New Roman" panose="02020603050405020304" pitchFamily="18" charset="0"/>
              </a:rPr>
              <a:t> is actually a type of solar energy, since the </a:t>
            </a:r>
            <a:r>
              <a:rPr lang="en-GB" dirty="0">
                <a:solidFill>
                  <a:schemeClr val="accent3">
                    <a:lumMod val="75000"/>
                  </a:schemeClr>
                </a:solidFill>
                <a:latin typeface="Times New Roman" panose="02020603050405020304" pitchFamily="18" charset="0"/>
                <a:cs typeface="Times New Roman" panose="02020603050405020304" pitchFamily="18" charset="0"/>
              </a:rPr>
              <a:t>heating of the atmosphere leads to air movements</a:t>
            </a:r>
            <a:r>
              <a:rPr lang="en-GB" dirty="0">
                <a:latin typeface="Times New Roman" panose="02020603050405020304" pitchFamily="18" charset="0"/>
                <a:cs typeface="Times New Roman" panose="02020603050405020304" pitchFamily="18" charset="0"/>
              </a:rPr>
              <a:t>. </a:t>
            </a:r>
          </a:p>
          <a:p>
            <a:pPr algn="just"/>
            <a:r>
              <a:rPr lang="en-GB" b="1" dirty="0">
                <a:solidFill>
                  <a:srgbClr val="00B050"/>
                </a:solidFill>
                <a:latin typeface="Times New Roman" panose="02020603050405020304" pitchFamily="18" charset="0"/>
                <a:cs typeface="Times New Roman" panose="02020603050405020304" pitchFamily="18" charset="0"/>
              </a:rPr>
              <a:t>Bioenergy systems</a:t>
            </a:r>
            <a:r>
              <a:rPr lang="en-GB" dirty="0">
                <a:latin typeface="Times New Roman" panose="02020603050405020304" pitchFamily="18" charset="0"/>
                <a:cs typeface="Times New Roman" panose="02020603050405020304" pitchFamily="18" charset="0"/>
              </a:rPr>
              <a:t>, e.g. algae and wood, are also solar, given that they derive their energy from photosynthesis and respiration.</a:t>
            </a:r>
          </a:p>
          <a:p>
            <a:pPr algn="just"/>
            <a:r>
              <a:rPr lang="en-GB" dirty="0">
                <a:latin typeface="Times New Roman" panose="02020603050405020304" pitchFamily="18" charset="0"/>
                <a:cs typeface="Times New Roman" panose="02020603050405020304" pitchFamily="18" charset="0"/>
              </a:rPr>
              <a:t>The only “</a:t>
            </a:r>
            <a:r>
              <a:rPr lang="en-GB" b="1" dirty="0" err="1">
                <a:solidFill>
                  <a:srgbClr val="0000FF"/>
                </a:solidFill>
                <a:latin typeface="Times New Roman" panose="02020603050405020304" pitchFamily="18" charset="0"/>
                <a:cs typeface="Times New Roman" panose="02020603050405020304" pitchFamily="18" charset="0"/>
              </a:rPr>
              <a:t>nonsolar</a:t>
            </a:r>
            <a:r>
              <a:rPr lang="en-GB" dirty="0">
                <a:latin typeface="Times New Roman" panose="02020603050405020304" pitchFamily="18" charset="0"/>
                <a:cs typeface="Times New Roman" panose="02020603050405020304" pitchFamily="18" charset="0"/>
              </a:rPr>
              <a:t>” energy source on the earth is </a:t>
            </a:r>
            <a:r>
              <a:rPr lang="en-GB" b="1" dirty="0">
                <a:solidFill>
                  <a:srgbClr val="FF0000"/>
                </a:solidFill>
                <a:latin typeface="Times New Roman" panose="02020603050405020304" pitchFamily="18" charset="0"/>
                <a:cs typeface="Times New Roman" panose="02020603050405020304" pitchFamily="18" charset="0"/>
              </a:rPr>
              <a:t>nuclear energy</a:t>
            </a:r>
            <a:r>
              <a:rPr lang="en-GB" dirty="0">
                <a:latin typeface="Times New Roman" panose="02020603050405020304" pitchFamily="18" charset="0"/>
                <a:cs typeface="Times New Roman" panose="02020603050405020304" pitchFamily="18" charset="0"/>
              </a:rPr>
              <a:t>; Radioactive elements have unstable nuclei that emit radiation as they decay.</a:t>
            </a:r>
          </a:p>
          <a:p>
            <a:pPr algn="just"/>
            <a:r>
              <a:rPr lang="en-GB" dirty="0">
                <a:latin typeface="Times New Roman" panose="02020603050405020304" pitchFamily="18" charset="0"/>
                <a:cs typeface="Times New Roman" panose="02020603050405020304" pitchFamily="18" charset="0"/>
              </a:rPr>
              <a:t>Choosing the best energy source is complicated. The most contentious and important are the </a:t>
            </a:r>
            <a:r>
              <a:rPr lang="en-GB" dirty="0">
                <a:solidFill>
                  <a:schemeClr val="accent4">
                    <a:lumMod val="75000"/>
                  </a:schemeClr>
                </a:solidFill>
                <a:latin typeface="Times New Roman" panose="02020603050405020304" pitchFamily="18" charset="0"/>
                <a:cs typeface="Times New Roman" panose="02020603050405020304" pitchFamily="18" charset="0"/>
              </a:rPr>
              <a:t>public health and environmental impacts </a:t>
            </a:r>
            <a:r>
              <a:rPr lang="en-GB" dirty="0">
                <a:latin typeface="Times New Roman" panose="02020603050405020304" pitchFamily="18" charset="0"/>
                <a:cs typeface="Times New Roman" panose="02020603050405020304" pitchFamily="18" charset="0"/>
              </a:rPr>
              <a:t>of the various energy sources.</a:t>
            </a:r>
          </a:p>
          <a:p>
            <a:endParaRPr lang="en-GB" dirty="0"/>
          </a:p>
        </p:txBody>
      </p:sp>
    </p:spTree>
    <p:extLst>
      <p:ext uri="{BB962C8B-B14F-4D97-AF65-F5344CB8AC3E}">
        <p14:creationId xmlns:p14="http://schemas.microsoft.com/office/powerpoint/2010/main" val="939672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B3C0B-9A3F-44A1-B291-EBDDA93A3B05}"/>
              </a:ext>
            </a:extLst>
          </p:cNvPr>
          <p:cNvSpPr>
            <a:spLocks noGrp="1"/>
          </p:cNvSpPr>
          <p:nvPr>
            <p:ph idx="1"/>
          </p:nvPr>
        </p:nvSpPr>
        <p:spPr>
          <a:xfrm>
            <a:off x="1484310" y="426129"/>
            <a:ext cx="10018713" cy="5365072"/>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An electric car may appear to be much cleaner than a gasoline-powered car, based solely on tailpipe emissions. The comparison becomes more complicated when the major source of electricity is coal that, when burned, emits large amounts of pollution from a stationary source, i.e. </a:t>
            </a:r>
            <a:r>
              <a:rPr lang="en-GB" b="1" dirty="0">
                <a:solidFill>
                  <a:srgbClr val="FF0000"/>
                </a:solidFill>
                <a:latin typeface="Times New Roman" panose="02020603050405020304" pitchFamily="18" charset="0"/>
                <a:cs typeface="Times New Roman" panose="02020603050405020304" pitchFamily="18" charset="0"/>
              </a:rPr>
              <a:t>the power plant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best way to consider the air pollution impacts of energy production, distribution, and transport is to employ a </a:t>
            </a:r>
            <a:r>
              <a:rPr lang="en-GB" b="1" dirty="0">
                <a:solidFill>
                  <a:srgbClr val="FF0000"/>
                </a:solidFill>
                <a:latin typeface="Times New Roman" panose="02020603050405020304" pitchFamily="18" charset="0"/>
                <a:cs typeface="Times New Roman" panose="02020603050405020304" pitchFamily="18" charset="0"/>
              </a:rPr>
              <a:t>life cycle assessment (LCA)</a:t>
            </a:r>
            <a:r>
              <a:rPr lang="en-GB" b="1" dirty="0">
                <a:solidFill>
                  <a:srgbClr val="00B050"/>
                </a:solidFill>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In the electricity versus internal combustion example, the </a:t>
            </a:r>
            <a:r>
              <a:rPr lang="en-GB" dirty="0">
                <a:solidFill>
                  <a:schemeClr val="accent4">
                    <a:lumMod val="75000"/>
                  </a:schemeClr>
                </a:solidFill>
                <a:latin typeface="Times New Roman" panose="02020603050405020304" pitchFamily="18" charset="0"/>
                <a:cs typeface="Times New Roman" panose="02020603050405020304" pitchFamily="18" charset="0"/>
              </a:rPr>
              <a:t>electric car system </a:t>
            </a:r>
            <a:r>
              <a:rPr lang="en-GB" dirty="0">
                <a:latin typeface="Times New Roman" panose="02020603050405020304" pitchFamily="18" charset="0"/>
                <a:cs typeface="Times New Roman" panose="02020603050405020304" pitchFamily="18" charset="0"/>
              </a:rPr>
              <a:t>would emit large amounts of </a:t>
            </a:r>
            <a:r>
              <a:rPr lang="en-GB" dirty="0">
                <a:solidFill>
                  <a:srgbClr val="00B050"/>
                </a:solidFill>
                <a:latin typeface="Times New Roman" panose="02020603050405020304" pitchFamily="18" charset="0"/>
                <a:cs typeface="Times New Roman" panose="02020603050405020304" pitchFamily="18" charset="0"/>
              </a:rPr>
              <a:t>particulate matter (PM</a:t>
            </a:r>
            <a:r>
              <a:rPr lang="en-GB" dirty="0">
                <a:latin typeface="Times New Roman" panose="02020603050405020304" pitchFamily="18" charset="0"/>
                <a:cs typeface="Times New Roman" panose="02020603050405020304" pitchFamily="18" charset="0"/>
              </a:rPr>
              <a:t>),</a:t>
            </a:r>
            <a:r>
              <a:rPr lang="en-GB" dirty="0">
                <a:solidFill>
                  <a:srgbClr val="00B050"/>
                </a:solidFill>
                <a:latin typeface="Times New Roman" panose="02020603050405020304" pitchFamily="18" charset="0"/>
                <a:cs typeface="Times New Roman" panose="02020603050405020304" pitchFamily="18" charset="0"/>
              </a:rPr>
              <a:t> </a:t>
            </a:r>
            <a:r>
              <a:rPr lang="en-GB" dirty="0" err="1">
                <a:solidFill>
                  <a:srgbClr val="00B050"/>
                </a:solidFill>
                <a:latin typeface="Times New Roman" panose="02020603050405020304" pitchFamily="18" charset="0"/>
                <a:cs typeface="Times New Roman" panose="02020603050405020304" pitchFamily="18" charset="0"/>
              </a:rPr>
              <a:t>sulfur</a:t>
            </a:r>
            <a:r>
              <a:rPr lang="en-GB" dirty="0">
                <a:solidFill>
                  <a:srgbClr val="00B050"/>
                </a:solidFill>
                <a:latin typeface="Times New Roman" panose="02020603050405020304" pitchFamily="18" charset="0"/>
                <a:cs typeface="Times New Roman" panose="02020603050405020304" pitchFamily="18" charset="0"/>
              </a:rPr>
              <a:t> dioxide (SO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nitrogen dioxide (NO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and heavy metals (including mercury [Hg]) </a:t>
            </a:r>
            <a:r>
              <a:rPr lang="en-GB" dirty="0">
                <a:latin typeface="Times New Roman" panose="02020603050405020304" pitchFamily="18" charset="0"/>
                <a:cs typeface="Times New Roman" panose="02020603050405020304" pitchFamily="18" charset="0"/>
              </a:rPr>
              <a:t>from a central source.</a:t>
            </a:r>
          </a:p>
          <a:p>
            <a:pPr algn="just"/>
            <a:r>
              <a:rPr lang="en-GB" dirty="0">
                <a:latin typeface="Times New Roman" panose="02020603050405020304" pitchFamily="18" charset="0"/>
                <a:cs typeface="Times New Roman" panose="02020603050405020304" pitchFamily="18" charset="0"/>
              </a:rPr>
              <a:t>Conversely, each </a:t>
            </a:r>
            <a:r>
              <a:rPr lang="en-GB" dirty="0">
                <a:solidFill>
                  <a:schemeClr val="accent4">
                    <a:lumMod val="75000"/>
                  </a:schemeClr>
                </a:solidFill>
                <a:latin typeface="Times New Roman" panose="02020603050405020304" pitchFamily="18" charset="0"/>
                <a:cs typeface="Times New Roman" panose="02020603050405020304" pitchFamily="18" charset="0"/>
              </a:rPr>
              <a:t>gasoline-powered car</a:t>
            </a:r>
            <a:r>
              <a:rPr lang="en-GB" dirty="0">
                <a:latin typeface="Times New Roman" panose="02020603050405020304" pitchFamily="18" charset="0"/>
                <a:cs typeface="Times New Roman" panose="02020603050405020304" pitchFamily="18" charset="0"/>
              </a:rPr>
              <a:t> would emit much </a:t>
            </a:r>
            <a:r>
              <a:rPr lang="en-GB" dirty="0">
                <a:solidFill>
                  <a:srgbClr val="00B050"/>
                </a:solidFill>
                <a:latin typeface="Times New Roman" panose="02020603050405020304" pitchFamily="18" charset="0"/>
                <a:cs typeface="Times New Roman" panose="02020603050405020304" pitchFamily="18" charset="0"/>
              </a:rPr>
              <a:t>smaller amounts of PM</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volatile organic compounds (VOCs), </a:t>
            </a:r>
            <a:r>
              <a:rPr lang="en-GB" dirty="0">
                <a:latin typeface="Times New Roman" panose="02020603050405020304" pitchFamily="18" charset="0"/>
                <a:cs typeface="Times New Roman" panose="02020603050405020304" pitchFamily="18" charset="0"/>
              </a:rPr>
              <a:t>like benzene; and other pollutants, but the overall emissions from millions of small mobile sources (vehicles) is what is important.</a:t>
            </a:r>
          </a:p>
        </p:txBody>
      </p:sp>
    </p:spTree>
    <p:extLst>
      <p:ext uri="{BB962C8B-B14F-4D97-AF65-F5344CB8AC3E}">
        <p14:creationId xmlns:p14="http://schemas.microsoft.com/office/powerpoint/2010/main" val="3365786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7C00F4-486C-4D07-9FC3-536043F48C4A}"/>
              </a:ext>
            </a:extLst>
          </p:cNvPr>
          <p:cNvSpPr txBox="1">
            <a:spLocks/>
          </p:cNvSpPr>
          <p:nvPr/>
        </p:nvSpPr>
        <p:spPr>
          <a:xfrm>
            <a:off x="1484311" y="0"/>
            <a:ext cx="3673615" cy="15043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Life Cycle Assessment of Air Pollutants– </a:t>
            </a:r>
            <a:br>
              <a:rPr lang="en-US" sz="2400" dirty="0">
                <a:solidFill>
                  <a:srgbClr val="0000FF"/>
                </a:solidFill>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Energy Life Cycles</a:t>
            </a:r>
          </a:p>
        </p:txBody>
      </p:sp>
      <p:sp>
        <p:nvSpPr>
          <p:cNvPr id="3" name="Content Placeholder 2">
            <a:extLst>
              <a:ext uri="{FF2B5EF4-FFF2-40B4-BE49-F238E27FC236}">
                <a16:creationId xmlns:a16="http://schemas.microsoft.com/office/drawing/2014/main" id="{EAE29387-A7D4-418A-B39D-875935942F39}"/>
              </a:ext>
            </a:extLst>
          </p:cNvPr>
          <p:cNvSpPr>
            <a:spLocks noGrp="1"/>
          </p:cNvSpPr>
          <p:nvPr>
            <p:ph idx="1"/>
          </p:nvPr>
        </p:nvSpPr>
        <p:spPr>
          <a:xfrm>
            <a:off x="1484311" y="1313896"/>
            <a:ext cx="4232908" cy="5544104"/>
          </a:xfrm>
        </p:spPr>
        <p:txBody>
          <a:bodyPr vert="horz" lIns="91440" tIns="45720" rIns="91440" bIns="45720" rtlCol="0" anchor="t">
            <a:noAutofit/>
          </a:bodyPr>
          <a:lstStyle/>
          <a:p>
            <a:pPr algn="just"/>
            <a:r>
              <a:rPr lang="en-US" sz="2000" dirty="0">
                <a:latin typeface="Times New Roman" panose="02020603050405020304" pitchFamily="18" charset="0"/>
                <a:cs typeface="Times New Roman" panose="02020603050405020304" pitchFamily="18" charset="0"/>
              </a:rPr>
              <a:t>The environmental acceptability of any energy source must be evaluated systematically. This is demonstrated by the </a:t>
            </a:r>
            <a:r>
              <a:rPr lang="en-US" sz="2000" dirty="0">
                <a:solidFill>
                  <a:srgbClr val="FF0000"/>
                </a:solidFill>
                <a:latin typeface="Times New Roman" panose="02020603050405020304" pitchFamily="18" charset="0"/>
                <a:cs typeface="Times New Roman" panose="02020603050405020304" pitchFamily="18" charset="0"/>
              </a:rPr>
              <a:t>LCA</a:t>
            </a:r>
            <a:r>
              <a:rPr lang="en-US" sz="2000" dirty="0">
                <a:latin typeface="Times New Roman" panose="02020603050405020304" pitchFamily="18" charset="0"/>
                <a:cs typeface="Times New Roman" panose="02020603050405020304" pitchFamily="18" charset="0"/>
              </a:rPr>
              <a:t> (see Figure).</a:t>
            </a:r>
          </a:p>
          <a:p>
            <a:pPr algn="just"/>
            <a:r>
              <a:rPr lang="en-GB" sz="2000" dirty="0">
                <a:latin typeface="Times New Roman" panose="02020603050405020304" pitchFamily="18" charset="0"/>
                <a:cs typeface="Times New Roman" panose="02020603050405020304" pitchFamily="18" charset="0"/>
              </a:rPr>
              <a:t> Burning 100-L fuel A to manufacture 1000 kg of product Y releasing 100 kg of SO</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per year versus burning 150 L of fuel B to manufacture the same amount of product Z, but releasing 300 kg of SO</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per year.</a:t>
            </a:r>
            <a:endParaRPr lang="en-US"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If this were the only criterion, fuel A would unquestionably be the best choice. It uses 50% less fuel (more energy efficient) and releases one-third of the pollutant. </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AAA49D-C46C-4163-80C6-2651BFA3341F}"/>
              </a:ext>
            </a:extLst>
          </p:cNvPr>
          <p:cNvPicPr>
            <a:picLocks noChangeAspect="1"/>
          </p:cNvPicPr>
          <p:nvPr/>
        </p:nvPicPr>
        <p:blipFill>
          <a:blip r:embed="rId3"/>
          <a:stretch>
            <a:fillRect/>
          </a:stretch>
        </p:blipFill>
        <p:spPr>
          <a:xfrm>
            <a:off x="5717219" y="721624"/>
            <a:ext cx="6337926" cy="523952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8" name="Picture 7">
            <a:extLst>
              <a:ext uri="{FF2B5EF4-FFF2-40B4-BE49-F238E27FC236}">
                <a16:creationId xmlns:a16="http://schemas.microsoft.com/office/drawing/2014/main" id="{5B2FD4F9-FFB6-454F-BA6E-CDB056B1F45F}"/>
              </a:ext>
            </a:extLst>
          </p:cNvPr>
          <p:cNvPicPr>
            <a:picLocks noChangeAspect="1"/>
          </p:cNvPicPr>
          <p:nvPr/>
        </p:nvPicPr>
        <p:blipFill>
          <a:blip r:embed="rId4"/>
          <a:stretch>
            <a:fillRect/>
          </a:stretch>
        </p:blipFill>
        <p:spPr>
          <a:xfrm>
            <a:off x="5717219" y="5990476"/>
            <a:ext cx="4413630" cy="676654"/>
          </a:xfrm>
          <a:prstGeom prst="rect">
            <a:avLst/>
          </a:prstGeom>
        </p:spPr>
      </p:pic>
    </p:spTree>
    <p:extLst>
      <p:ext uri="{BB962C8B-B14F-4D97-AF65-F5344CB8AC3E}">
        <p14:creationId xmlns:p14="http://schemas.microsoft.com/office/powerpoint/2010/main" val="14422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1D68E-ADB2-4142-9CBF-CD90695BB22D}"/>
              </a:ext>
            </a:extLst>
          </p:cNvPr>
          <p:cNvSpPr>
            <a:spLocks noGrp="1"/>
          </p:cNvSpPr>
          <p:nvPr>
            <p:ph idx="1"/>
          </p:nvPr>
        </p:nvSpPr>
        <p:spPr>
          <a:xfrm>
            <a:off x="1484310" y="577049"/>
            <a:ext cx="10018713" cy="5214151"/>
          </a:xfrm>
        </p:spPr>
        <p:txBody>
          <a:bodyPr>
            <a:normAutofit/>
          </a:bodyPr>
          <a:lstStyle/>
          <a:p>
            <a:pPr algn="just"/>
            <a:r>
              <a:rPr lang="en-GB" dirty="0">
                <a:latin typeface="Times New Roman" panose="02020603050405020304" pitchFamily="18" charset="0"/>
                <a:cs typeface="Times New Roman" panose="02020603050405020304" pitchFamily="18" charset="0"/>
              </a:rPr>
              <a:t>However, looking further back into the life cycle in Figure 5.1, It is found that fuel A requires that 1 t of earth is removed to produce 100 L of fuel A, but fuel B requires no extraction (it is generated from recycled food oils, e.g. biodiesel).</a:t>
            </a:r>
          </a:p>
          <a:p>
            <a:pPr algn="just"/>
            <a:r>
              <a:rPr lang="en-GB" dirty="0">
                <a:latin typeface="Times New Roman" panose="02020603050405020304" pitchFamily="18" charset="0"/>
                <a:cs typeface="Times New Roman" panose="02020603050405020304" pitchFamily="18" charset="0"/>
              </a:rPr>
              <a:t>It would appear that, early in the life cycle, fuel A has a much higher environmental cost (damage) than does fuel B. It could be that the extraction process does not emit a large amount of air pollutants, although such processes usually do, often in the form of fugitive dust (PM). </a:t>
            </a:r>
          </a:p>
          <a:p>
            <a:pPr algn="just"/>
            <a:r>
              <a:rPr lang="en-GB" b="1" dirty="0">
                <a:solidFill>
                  <a:schemeClr val="accent4">
                    <a:lumMod val="75000"/>
                  </a:schemeClr>
                </a:solidFill>
                <a:latin typeface="Times New Roman" panose="02020603050405020304" pitchFamily="18" charset="0"/>
                <a:cs typeface="Times New Roman" panose="02020603050405020304" pitchFamily="18" charset="0"/>
              </a:rPr>
              <a:t>Extraction activities </a:t>
            </a:r>
            <a:r>
              <a:rPr lang="en-GB" dirty="0">
                <a:latin typeface="Times New Roman" panose="02020603050405020304" pitchFamily="18" charset="0"/>
                <a:cs typeface="Times New Roman" panose="02020603050405020304" pitchFamily="18" charset="0"/>
              </a:rPr>
              <a:t>almost always damage ecosystems, soil, and water systems. Furthermore, the two fuels will have different costs and benefits at the other levels.</a:t>
            </a:r>
          </a:p>
        </p:txBody>
      </p:sp>
    </p:spTree>
    <p:extLst>
      <p:ext uri="{BB962C8B-B14F-4D97-AF65-F5344CB8AC3E}">
        <p14:creationId xmlns:p14="http://schemas.microsoft.com/office/powerpoint/2010/main" val="1617087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6238B-511C-4701-9C1B-E73C13F8069D}"/>
              </a:ext>
            </a:extLst>
          </p:cNvPr>
          <p:cNvSpPr>
            <a:spLocks noGrp="1"/>
          </p:cNvSpPr>
          <p:nvPr>
            <p:ph idx="1"/>
          </p:nvPr>
        </p:nvSpPr>
        <p:spPr>
          <a:xfrm>
            <a:off x="1484310" y="763480"/>
            <a:ext cx="10018713" cy="5628441"/>
          </a:xfrm>
        </p:spPr>
        <p:txBody>
          <a:bodyPr>
            <a:normAutofit lnSpcReduction="10000"/>
          </a:bodyPr>
          <a:lstStyle/>
          <a:p>
            <a:pPr algn="just"/>
            <a:r>
              <a:rPr lang="en-GB" b="1" dirty="0">
                <a:solidFill>
                  <a:srgbClr val="FF0000"/>
                </a:solidFill>
                <a:latin typeface="Times New Roman" panose="02020603050405020304" pitchFamily="18" charset="0"/>
                <a:cs typeface="Times New Roman" panose="02020603050405020304" pitchFamily="18" charset="0"/>
              </a:rPr>
              <a:t>Spatial harm </a:t>
            </a:r>
            <a:r>
              <a:rPr lang="en-GB" dirty="0">
                <a:latin typeface="Times New Roman" panose="02020603050405020304" pitchFamily="18" charset="0"/>
                <a:cs typeface="Times New Roman" panose="02020603050405020304" pitchFamily="18" charset="0"/>
              </a:rPr>
              <a:t>occurs when a contaminant is released into the environment and causes </a:t>
            </a:r>
            <a:r>
              <a:rPr lang="en-GB" dirty="0">
                <a:solidFill>
                  <a:srgbClr val="C00000"/>
                </a:solidFill>
                <a:latin typeface="Times New Roman" panose="02020603050405020304" pitchFamily="18" charset="0"/>
                <a:cs typeface="Times New Roman" panose="02020603050405020304" pitchFamily="18" charset="0"/>
              </a:rPr>
              <a:t>immediate harm within a defined distance of the release</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For example, an atmospheric plume may be transported to places where it causes additional harm. Within the plume, chemical transformation may occur by abiotic and biotic processes to form new compounds, which may be more or less reactive and toxic and which may build up in the environment after they are deposited from the atmosphere.</a:t>
            </a:r>
          </a:p>
          <a:p>
            <a:pPr algn="just"/>
            <a:r>
              <a:rPr lang="en-GB" b="1" dirty="0">
                <a:solidFill>
                  <a:srgbClr val="FF0000"/>
                </a:solidFill>
                <a:latin typeface="Times New Roman" panose="02020603050405020304" pitchFamily="18" charset="0"/>
                <a:cs typeface="Times New Roman" panose="02020603050405020304" pitchFamily="18" charset="0"/>
              </a:rPr>
              <a:t>Temporal harm </a:t>
            </a:r>
            <a:r>
              <a:rPr lang="en-GB" dirty="0">
                <a:latin typeface="Times New Roman" panose="02020603050405020304" pitchFamily="18" charset="0"/>
                <a:cs typeface="Times New Roman" panose="02020603050405020304" pitchFamily="18" charset="0"/>
              </a:rPr>
              <a:t>can take the form of </a:t>
            </a:r>
            <a:r>
              <a:rPr lang="en-GB" dirty="0">
                <a:solidFill>
                  <a:srgbClr val="C00000"/>
                </a:solidFill>
                <a:latin typeface="Times New Roman" panose="02020603050405020304" pitchFamily="18" charset="0"/>
                <a:cs typeface="Times New Roman" panose="02020603050405020304" pitchFamily="18" charset="0"/>
              </a:rPr>
              <a:t>short-term impacts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substance is released into the environment, rendering an immediate, acute impact. Such a response can range from the </a:t>
            </a:r>
            <a:r>
              <a:rPr lang="en-GB" dirty="0">
                <a:solidFill>
                  <a:srgbClr val="C00000"/>
                </a:solidFill>
                <a:latin typeface="Times New Roman" panose="02020603050405020304" pitchFamily="18" charset="0"/>
                <a:cs typeface="Times New Roman" panose="02020603050405020304" pitchFamily="18" charset="0"/>
              </a:rPr>
              <a:t>highly circumscribed with little impact </a:t>
            </a:r>
            <a:r>
              <a:rPr lang="en-GB" dirty="0">
                <a:latin typeface="Times New Roman" panose="02020603050405020304" pitchFamily="18" charset="0"/>
                <a:cs typeface="Times New Roman" panose="02020603050405020304" pitchFamily="18" charset="0"/>
              </a:rPr>
              <a:t>(e.g. release of a highly reactive substance in sufficiently low quantities and distance between the release and the receptor, so that it breaks down long before causing any harm) </a:t>
            </a:r>
            <a:r>
              <a:rPr lang="en-GB" dirty="0">
                <a:solidFill>
                  <a:srgbClr val="C00000"/>
                </a:solidFill>
                <a:latin typeface="Times New Roman" panose="02020603050405020304" pitchFamily="18" charset="0"/>
                <a:cs typeface="Times New Roman" panose="02020603050405020304" pitchFamily="18" charset="0"/>
              </a:rPr>
              <a:t>to disastrous </a:t>
            </a:r>
            <a:r>
              <a:rPr lang="en-GB" dirty="0">
                <a:latin typeface="Times New Roman" panose="02020603050405020304" pitchFamily="18" charset="0"/>
                <a:cs typeface="Times New Roman" panose="02020603050405020304" pitchFamily="18" charset="0"/>
              </a:rPr>
              <a:t>(an immediate release of sufficiently large quantities of a substance that reach the receptor and elicit effects to a large population of receptors). </a:t>
            </a:r>
          </a:p>
        </p:txBody>
      </p:sp>
    </p:spTree>
    <p:extLst>
      <p:ext uri="{BB962C8B-B14F-4D97-AF65-F5344CB8AC3E}">
        <p14:creationId xmlns:p14="http://schemas.microsoft.com/office/powerpoint/2010/main" val="2686765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EFA34-D998-4241-AB65-702937C8F140}"/>
              </a:ext>
            </a:extLst>
          </p:cNvPr>
          <p:cNvSpPr>
            <a:spLocks noGrp="1"/>
          </p:cNvSpPr>
          <p:nvPr>
            <p:ph idx="1"/>
          </p:nvPr>
        </p:nvSpPr>
        <p:spPr>
          <a:xfrm>
            <a:off x="1484310" y="506027"/>
            <a:ext cx="10018713" cy="5285173"/>
          </a:xfrm>
        </p:spPr>
        <p:txBody>
          <a:bodyPr/>
          <a:lstStyle/>
          <a:p>
            <a:pPr algn="just"/>
            <a:r>
              <a:rPr lang="en-GB" dirty="0">
                <a:latin typeface="Times New Roman" panose="02020603050405020304" pitchFamily="18" charset="0"/>
                <a:cs typeface="Times New Roman" panose="02020603050405020304" pitchFamily="18" charset="0"/>
              </a:rPr>
              <a:t>The insult may be either </a:t>
            </a:r>
            <a:r>
              <a:rPr lang="en-GB" b="1" dirty="0">
                <a:solidFill>
                  <a:srgbClr val="00B050"/>
                </a:solidFill>
                <a:latin typeface="Times New Roman" panose="02020603050405020304" pitchFamily="18" charset="0"/>
                <a:cs typeface="Times New Roman" panose="02020603050405020304" pitchFamily="18" charset="0"/>
              </a:rPr>
              <a:t>isolated or episodic </a:t>
            </a:r>
            <a:r>
              <a:rPr lang="en-GB" dirty="0">
                <a:latin typeface="Times New Roman" panose="02020603050405020304" pitchFamily="18" charset="0"/>
                <a:cs typeface="Times New Roman" panose="02020603050405020304" pitchFamily="18" charset="0"/>
              </a:rPr>
              <a:t>(e.g. one-time event like thermal inversion during a confluence of events, such as an </a:t>
            </a:r>
            <a:r>
              <a:rPr lang="en-GB" dirty="0">
                <a:solidFill>
                  <a:schemeClr val="accent4">
                    <a:lumMod val="75000"/>
                  </a:schemeClr>
                </a:solidFill>
                <a:latin typeface="Times New Roman" panose="02020603050405020304" pitchFamily="18" charset="0"/>
                <a:cs typeface="Times New Roman" panose="02020603050405020304" pitchFamily="18" charset="0"/>
              </a:rPr>
              <a:t>explosion</a:t>
            </a:r>
            <a:r>
              <a:rPr lang="en-GB" dirty="0">
                <a:latin typeface="Times New Roman" panose="02020603050405020304" pitchFamily="18" charset="0"/>
                <a:cs typeface="Times New Roman" panose="02020603050405020304" pitchFamily="18" charset="0"/>
              </a:rPr>
              <a:t>, where large amounts of contaminants are released and remain for a protracted time period),</a:t>
            </a:r>
          </a:p>
          <a:p>
            <a:pPr algn="just"/>
            <a:r>
              <a:rPr lang="en-GB" dirty="0">
                <a:latin typeface="Times New Roman" panose="02020603050405020304" pitchFamily="18" charset="0"/>
                <a:cs typeface="Times New Roman" panose="02020603050405020304" pitchFamily="18" charset="0"/>
              </a:rPr>
              <a:t>or it may be </a:t>
            </a:r>
            <a:r>
              <a:rPr lang="en-GB" b="1" dirty="0">
                <a:solidFill>
                  <a:srgbClr val="00B050"/>
                </a:solidFill>
                <a:latin typeface="Times New Roman" panose="02020603050405020304" pitchFamily="18" charset="0"/>
                <a:cs typeface="Times New Roman" panose="02020603050405020304" pitchFamily="18" charset="0"/>
              </a:rPr>
              <a:t>continuous</a:t>
            </a:r>
            <a:r>
              <a:rPr lang="en-GB" dirty="0">
                <a:latin typeface="Times New Roman" panose="02020603050405020304" pitchFamily="18" charset="0"/>
                <a:cs typeface="Times New Roman" panose="02020603050405020304" pitchFamily="18" charset="0"/>
              </a:rPr>
              <a:t>, e.g. a </a:t>
            </a:r>
            <a:r>
              <a:rPr lang="en-GB" dirty="0">
                <a:solidFill>
                  <a:schemeClr val="accent4">
                    <a:lumMod val="75000"/>
                  </a:schemeClr>
                </a:solidFill>
                <a:latin typeface="Times New Roman" panose="02020603050405020304" pitchFamily="18" charset="0"/>
                <a:cs typeface="Times New Roman" panose="02020603050405020304" pitchFamily="18" charset="0"/>
              </a:rPr>
              <a:t>water heater </a:t>
            </a:r>
            <a:r>
              <a:rPr lang="en-GB" dirty="0">
                <a:latin typeface="Times New Roman" panose="02020603050405020304" pitchFamily="18" charset="0"/>
                <a:cs typeface="Times New Roman" panose="02020603050405020304" pitchFamily="18" charset="0"/>
              </a:rPr>
              <a:t>that releases </a:t>
            </a:r>
            <a:r>
              <a:rPr lang="en-GB" dirty="0">
                <a:solidFill>
                  <a:srgbClr val="00B050"/>
                </a:solidFill>
                <a:latin typeface="Times New Roman" panose="02020603050405020304" pitchFamily="18" charset="0"/>
                <a:cs typeface="Times New Roman" panose="02020603050405020304" pitchFamily="18" charset="0"/>
              </a:rPr>
              <a:t>carbon monoxide </a:t>
            </a:r>
            <a:r>
              <a:rPr lang="en-GB" dirty="0">
                <a:latin typeface="Times New Roman" panose="02020603050405020304" pitchFamily="18" charset="0"/>
                <a:cs typeface="Times New Roman" panose="02020603050405020304" pitchFamily="18" charset="0"/>
              </a:rPr>
              <a:t>due to inadequate air-to-gas ratios, a leak from a propane tank valve into the atmosphere, or a slow release of gasoline (</a:t>
            </a:r>
            <a:r>
              <a:rPr lang="en-GB" dirty="0" err="1">
                <a:latin typeface="Times New Roman" panose="02020603050405020304" pitchFamily="18" charset="0"/>
                <a:cs typeface="Times New Roman" panose="02020603050405020304" pitchFamily="18" charset="0"/>
              </a:rPr>
              <a:t>benzeneetolueneeethylbenzeneexylene</a:t>
            </a:r>
            <a:r>
              <a:rPr lang="en-GB" dirty="0">
                <a:latin typeface="Times New Roman" panose="02020603050405020304" pitchFamily="18" charset="0"/>
                <a:cs typeface="Times New Roman" panose="02020603050405020304" pitchFamily="18" charset="0"/>
              </a:rPr>
              <a:t>) from an underground storage tank over decades into the groundwater and atmosphere. </a:t>
            </a:r>
          </a:p>
        </p:txBody>
      </p:sp>
    </p:spTree>
    <p:extLst>
      <p:ext uri="{BB962C8B-B14F-4D97-AF65-F5344CB8AC3E}">
        <p14:creationId xmlns:p14="http://schemas.microsoft.com/office/powerpoint/2010/main" val="23663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58A5A-0C7E-4788-81E8-A96D6CD54B65}"/>
              </a:ext>
            </a:extLst>
          </p:cNvPr>
          <p:cNvSpPr>
            <a:spLocks noGrp="1"/>
          </p:cNvSpPr>
          <p:nvPr>
            <p:ph idx="1"/>
          </p:nvPr>
        </p:nvSpPr>
        <p:spPr>
          <a:xfrm>
            <a:off x="1484310" y="914400"/>
            <a:ext cx="10018713" cy="5442011"/>
          </a:xfrm>
        </p:spPr>
        <p:txBody>
          <a:bodyPr/>
          <a:lstStyle/>
          <a:p>
            <a:pPr algn="just"/>
            <a:r>
              <a:rPr lang="en-GB" dirty="0">
                <a:latin typeface="Times New Roman" panose="02020603050405020304" pitchFamily="18" charset="0"/>
                <a:cs typeface="Times New Roman" panose="02020603050405020304" pitchFamily="18" charset="0"/>
              </a:rPr>
              <a:t>environmental and health policies are made from two broad perspectives: </a:t>
            </a:r>
          </a:p>
          <a:p>
            <a:pPr marL="457200" indent="-457200" algn="just">
              <a:buClr>
                <a:schemeClr val="tx2">
                  <a:lumMod val="50000"/>
                  <a:lumOff val="50000"/>
                </a:schemeClr>
              </a:buClr>
              <a:buFont typeface="+mj-lt"/>
              <a:buAutoNum type="arabicParenR"/>
            </a:pPr>
            <a:r>
              <a:rPr lang="en-GB" dirty="0">
                <a:solidFill>
                  <a:srgbClr val="FF0000"/>
                </a:solidFill>
                <a:latin typeface="Times New Roman" panose="02020603050405020304" pitchFamily="18" charset="0"/>
                <a:cs typeface="Times New Roman" panose="02020603050405020304" pitchFamily="18" charset="0"/>
              </a:rPr>
              <a:t>evidence-based risk assessments</a:t>
            </a:r>
            <a:r>
              <a:rPr lang="en-GB" dirty="0">
                <a:latin typeface="Times New Roman" panose="02020603050405020304" pitchFamily="18" charset="0"/>
                <a:cs typeface="Times New Roman" panose="02020603050405020304" pitchFamily="18" charset="0"/>
              </a:rPr>
              <a:t>.</a:t>
            </a:r>
          </a:p>
          <a:p>
            <a:pPr marL="457200" indent="-457200" algn="just">
              <a:buClr>
                <a:schemeClr val="tx2">
                  <a:lumMod val="50000"/>
                  <a:lumOff val="50000"/>
                </a:schemeClr>
              </a:buClr>
              <a:buFont typeface="+mj-lt"/>
              <a:buAutoNum type="arabicParenR"/>
            </a:pPr>
            <a:r>
              <a:rPr lang="en-GB" dirty="0">
                <a:solidFill>
                  <a:srgbClr val="FF0000"/>
                </a:solidFill>
                <a:latin typeface="Times New Roman" panose="02020603050405020304" pitchFamily="18" charset="0"/>
                <a:cs typeface="Times New Roman" panose="02020603050405020304" pitchFamily="18" charset="0"/>
              </a:rPr>
              <a:t>Precaution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For </a:t>
            </a:r>
            <a:r>
              <a:rPr lang="en-GB" dirty="0">
                <a:solidFill>
                  <a:srgbClr val="00B050"/>
                </a:solidFill>
                <a:latin typeface="Times New Roman" panose="02020603050405020304" pitchFamily="18" charset="0"/>
                <a:cs typeface="Times New Roman" panose="02020603050405020304" pitchFamily="18" charset="0"/>
              </a:rPr>
              <a:t>evidence-based</a:t>
            </a:r>
            <a:r>
              <a:rPr lang="en-GB" dirty="0">
                <a:latin typeface="Times New Roman" panose="02020603050405020304" pitchFamily="18" charset="0"/>
                <a:cs typeface="Times New Roman" panose="02020603050405020304" pitchFamily="18" charset="0"/>
              </a:rPr>
              <a:t> decisions, the onus is mainly placed on proving that a product or process causes harm, whereas in </a:t>
            </a:r>
            <a:r>
              <a:rPr lang="en-GB" dirty="0">
                <a:solidFill>
                  <a:srgbClr val="00B050"/>
                </a:solidFill>
                <a:latin typeface="Times New Roman" panose="02020603050405020304" pitchFamily="18" charset="0"/>
                <a:cs typeface="Times New Roman" panose="02020603050405020304" pitchFamily="18" charset="0"/>
              </a:rPr>
              <a:t>precaution-based</a:t>
            </a:r>
            <a:r>
              <a:rPr lang="en-GB" dirty="0">
                <a:latin typeface="Times New Roman" panose="02020603050405020304" pitchFamily="18" charset="0"/>
                <a:cs typeface="Times New Roman" panose="02020603050405020304" pitchFamily="18" charset="0"/>
              </a:rPr>
              <a:t> decision making, the onus is placed on proving something is safe or will not cause harm.</a:t>
            </a:r>
          </a:p>
          <a:p>
            <a:pPr algn="just"/>
            <a:r>
              <a:rPr lang="en-GB" dirty="0">
                <a:latin typeface="Times New Roman" panose="02020603050405020304" pitchFamily="18" charset="0"/>
                <a:cs typeface="Times New Roman" panose="02020603050405020304" pitchFamily="18" charset="0"/>
              </a:rPr>
              <a:t>The precaution usually includes an element of irreversibility, i.e. even a slight chance that an agent will cause irreversible harm would lead to a decision not to allow the agent, or at least only allow it at levels below which there is strong scientific information showing no harm.</a:t>
            </a:r>
          </a:p>
        </p:txBody>
      </p:sp>
    </p:spTree>
    <p:extLst>
      <p:ext uri="{BB962C8B-B14F-4D97-AF65-F5344CB8AC3E}">
        <p14:creationId xmlns:p14="http://schemas.microsoft.com/office/powerpoint/2010/main" val="1703326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B59EE-823E-4E6A-AE7A-3C88CC2E6473}"/>
              </a:ext>
            </a:extLst>
          </p:cNvPr>
          <p:cNvSpPr>
            <a:spLocks noGrp="1"/>
          </p:cNvSpPr>
          <p:nvPr>
            <p:ph idx="1"/>
          </p:nvPr>
        </p:nvSpPr>
        <p:spPr>
          <a:xfrm>
            <a:off x="1225685" y="133423"/>
            <a:ext cx="4163438" cy="6591154"/>
          </a:xfrm>
        </p:spPr>
        <p:txBody>
          <a:bodyPr anchor="t">
            <a:normAutofit/>
          </a:bodyPr>
          <a:lstStyle/>
          <a:p>
            <a:pPr algn="just"/>
            <a:r>
              <a:rPr lang="en-GB" sz="2200" dirty="0">
                <a:latin typeface="Times New Roman" panose="02020603050405020304" pitchFamily="18" charset="0"/>
                <a:cs typeface="Times New Roman" panose="02020603050405020304" pitchFamily="18" charset="0"/>
              </a:rPr>
              <a:t>The top box in Figure 5.2 includes emissions from every step in the energy life cycle, from </a:t>
            </a:r>
            <a:r>
              <a:rPr lang="en-GB" sz="2200" dirty="0">
                <a:solidFill>
                  <a:srgbClr val="FF0000"/>
                </a:solidFill>
                <a:latin typeface="Times New Roman" panose="02020603050405020304" pitchFamily="18" charset="0"/>
                <a:cs typeface="Times New Roman" panose="02020603050405020304" pitchFamily="18" charset="0"/>
              </a:rPr>
              <a:t>extraction </a:t>
            </a:r>
            <a:r>
              <a:rPr lang="en-GB" sz="2200" dirty="0">
                <a:latin typeface="Times New Roman" panose="02020603050405020304" pitchFamily="18" charset="0"/>
                <a:cs typeface="Times New Roman" panose="02020603050405020304" pitchFamily="18" charset="0"/>
              </a:rPr>
              <a:t>(e.g. PM from mining and volatilization of compounds from crude oil and natural gas extraction) to releases of air pollutants from </a:t>
            </a:r>
            <a:r>
              <a:rPr lang="en-GB" sz="2200" dirty="0">
                <a:solidFill>
                  <a:srgbClr val="FF0000"/>
                </a:solidFill>
                <a:latin typeface="Times New Roman" panose="02020603050405020304" pitchFamily="18" charset="0"/>
                <a:cs typeface="Times New Roman" panose="02020603050405020304" pitchFamily="18" charset="0"/>
              </a:rPr>
              <a:t>refining and processing </a:t>
            </a:r>
            <a:r>
              <a:rPr lang="en-GB" sz="2200" dirty="0">
                <a:latin typeface="Times New Roman" panose="02020603050405020304" pitchFamily="18" charset="0"/>
                <a:cs typeface="Times New Roman" panose="02020603050405020304" pitchFamily="18" charset="0"/>
              </a:rPr>
              <a:t>to emissions from </a:t>
            </a:r>
            <a:r>
              <a:rPr lang="en-GB" sz="2200" dirty="0">
                <a:solidFill>
                  <a:srgbClr val="FF0000"/>
                </a:solidFill>
                <a:latin typeface="Times New Roman" panose="02020603050405020304" pitchFamily="18" charset="0"/>
                <a:cs typeface="Times New Roman" panose="02020603050405020304" pitchFamily="18" charset="0"/>
              </a:rPr>
              <a:t>vehicles</a:t>
            </a:r>
            <a:r>
              <a:rPr lang="en-GB" sz="2200" dirty="0">
                <a:latin typeface="Times New Roman" panose="02020603050405020304" pitchFamily="18" charset="0"/>
                <a:cs typeface="Times New Roman" panose="02020603050405020304" pitchFamily="18" charset="0"/>
              </a:rPr>
              <a:t> and other sources during </a:t>
            </a:r>
            <a:r>
              <a:rPr lang="en-GB" sz="2200" dirty="0">
                <a:solidFill>
                  <a:srgbClr val="FF0000"/>
                </a:solidFill>
                <a:latin typeface="Times New Roman" panose="02020603050405020304" pitchFamily="18" charset="0"/>
                <a:cs typeface="Times New Roman" panose="02020603050405020304" pitchFamily="18" charset="0"/>
              </a:rPr>
              <a:t>combustion</a:t>
            </a:r>
            <a:r>
              <a:rPr lang="en-GB" sz="2200" dirty="0">
                <a:latin typeface="Times New Roman" panose="02020603050405020304" pitchFamily="18" charset="0"/>
                <a:cs typeface="Times New Roman" panose="02020603050405020304" pitchFamily="18" charset="0"/>
              </a:rPr>
              <a:t> to releases from </a:t>
            </a:r>
            <a:r>
              <a:rPr lang="en-GB" sz="2200" dirty="0">
                <a:solidFill>
                  <a:srgbClr val="FF0000"/>
                </a:solidFill>
                <a:latin typeface="Times New Roman" panose="02020603050405020304" pitchFamily="18" charset="0"/>
                <a:cs typeface="Times New Roman" panose="02020603050405020304" pitchFamily="18" charset="0"/>
              </a:rPr>
              <a:t>landfills</a:t>
            </a:r>
            <a:r>
              <a:rPr lang="en-GB" sz="2200" dirty="0">
                <a:latin typeface="Times New Roman" panose="02020603050405020304" pitchFamily="18" charset="0"/>
                <a:cs typeface="Times New Roman" panose="02020603050405020304" pitchFamily="18" charset="0"/>
              </a:rPr>
              <a:t>, </a:t>
            </a:r>
            <a:r>
              <a:rPr lang="en-GB" sz="2200" dirty="0">
                <a:solidFill>
                  <a:srgbClr val="FF0000"/>
                </a:solidFill>
                <a:latin typeface="Times New Roman" panose="02020603050405020304" pitchFamily="18" charset="0"/>
                <a:cs typeface="Times New Roman" panose="02020603050405020304" pitchFamily="18" charset="0"/>
              </a:rPr>
              <a:t>incinerators, recycling, </a:t>
            </a:r>
            <a:r>
              <a:rPr lang="en-GB" sz="2200" dirty="0">
                <a:latin typeface="Times New Roman" panose="02020603050405020304" pitchFamily="18" charset="0"/>
                <a:cs typeface="Times New Roman" panose="02020603050405020304" pitchFamily="18" charset="0"/>
              </a:rPr>
              <a:t>and other end-of-life systems.</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Mass must be balanced.</a:t>
            </a:r>
          </a:p>
        </p:txBody>
      </p:sp>
      <p:pic>
        <p:nvPicPr>
          <p:cNvPr id="5" name="Picture 4">
            <a:extLst>
              <a:ext uri="{FF2B5EF4-FFF2-40B4-BE49-F238E27FC236}">
                <a16:creationId xmlns:a16="http://schemas.microsoft.com/office/drawing/2014/main" id="{8AD7445E-9B0D-434B-A874-3DC327C059B7}"/>
              </a:ext>
            </a:extLst>
          </p:cNvPr>
          <p:cNvPicPr>
            <a:picLocks noChangeAspect="1"/>
          </p:cNvPicPr>
          <p:nvPr/>
        </p:nvPicPr>
        <p:blipFill>
          <a:blip r:embed="rId3"/>
          <a:stretch>
            <a:fillRect/>
          </a:stretch>
        </p:blipFill>
        <p:spPr>
          <a:xfrm>
            <a:off x="5389123" y="133423"/>
            <a:ext cx="6691527" cy="659115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90276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A878A-FFE2-4852-AF15-B111D6CFB59B}"/>
              </a:ext>
            </a:extLst>
          </p:cNvPr>
          <p:cNvSpPr>
            <a:spLocks noGrp="1"/>
          </p:cNvSpPr>
          <p:nvPr>
            <p:ph idx="1"/>
          </p:nvPr>
        </p:nvSpPr>
        <p:spPr>
          <a:xfrm>
            <a:off x="1484310" y="435006"/>
            <a:ext cx="10018713" cy="5743851"/>
          </a:xfrm>
        </p:spPr>
        <p:txBody>
          <a:bodyPr/>
          <a:lstStyle/>
          <a:p>
            <a:pPr marL="0" indent="0" algn="just">
              <a:buNone/>
            </a:pPr>
            <a:r>
              <a:rPr lang="en-GB" b="1" dirty="0">
                <a:latin typeface="Times New Roman" panose="02020603050405020304" pitchFamily="18" charset="0"/>
                <a:cs typeface="Times New Roman" panose="02020603050405020304" pitchFamily="18" charset="0"/>
              </a:rPr>
              <a:t>Upstream Impacts</a:t>
            </a:r>
          </a:p>
          <a:p>
            <a:pPr algn="just"/>
            <a:r>
              <a:rPr lang="en-GB" dirty="0">
                <a:latin typeface="Times New Roman" panose="02020603050405020304" pitchFamily="18" charset="0"/>
                <a:cs typeface="Times New Roman" panose="02020603050405020304" pitchFamily="18" charset="0"/>
              </a:rPr>
              <a:t>Every energy source has upstream impacts.</a:t>
            </a:r>
          </a:p>
          <a:p>
            <a:pPr algn="just"/>
            <a:r>
              <a:rPr lang="en-GB" b="1" dirty="0">
                <a:solidFill>
                  <a:srgbClr val="00B050"/>
                </a:solidFill>
                <a:latin typeface="Times New Roman" panose="02020603050405020304" pitchFamily="18" charset="0"/>
                <a:cs typeface="Times New Roman" panose="02020603050405020304" pitchFamily="18" charset="0"/>
              </a:rPr>
              <a:t>Coal and uranium </a:t>
            </a:r>
            <a:r>
              <a:rPr lang="en-GB" dirty="0">
                <a:latin typeface="Times New Roman" panose="02020603050405020304" pitchFamily="18" charset="0"/>
                <a:cs typeface="Times New Roman" panose="02020603050405020304" pitchFamily="18" charset="0"/>
              </a:rPr>
              <a:t>must be mined, crude oil and natural gas drilled, and trees harvested.</a:t>
            </a:r>
          </a:p>
          <a:p>
            <a:pPr algn="just"/>
            <a:r>
              <a:rPr lang="en-GB" dirty="0">
                <a:latin typeface="Times New Roman" panose="02020603050405020304" pitchFamily="18" charset="0"/>
                <a:cs typeface="Times New Roman" panose="02020603050405020304" pitchFamily="18" charset="0"/>
              </a:rPr>
              <a:t>This also extends to “</a:t>
            </a:r>
            <a:r>
              <a:rPr lang="en-GB" b="1" dirty="0" err="1">
                <a:latin typeface="Times New Roman" panose="02020603050405020304" pitchFamily="18" charset="0"/>
                <a:cs typeface="Times New Roman" panose="02020603050405020304" pitchFamily="18" charset="0"/>
              </a:rPr>
              <a:t>nonemitting</a:t>
            </a:r>
            <a:r>
              <a:rPr lang="en-GB" dirty="0">
                <a:latin typeface="Times New Roman" panose="02020603050405020304" pitchFamily="18" charset="0"/>
                <a:cs typeface="Times New Roman" panose="02020603050405020304" pitchFamily="18" charset="0"/>
              </a:rPr>
              <a:t>” sources. </a:t>
            </a:r>
          </a:p>
          <a:p>
            <a:pPr algn="just"/>
            <a:r>
              <a:rPr lang="en-GB" dirty="0">
                <a:latin typeface="Times New Roman" panose="02020603050405020304" pitchFamily="18" charset="0"/>
                <a:cs typeface="Times New Roman" panose="02020603050405020304" pitchFamily="18" charset="0"/>
              </a:rPr>
              <a:t>Construction of materials extracted from the earth.</a:t>
            </a:r>
          </a:p>
          <a:p>
            <a:pPr algn="just"/>
            <a:r>
              <a:rPr lang="en-GB" dirty="0">
                <a:latin typeface="Times New Roman" panose="02020603050405020304" pitchFamily="18" charset="0"/>
                <a:cs typeface="Times New Roman" panose="02020603050405020304" pitchFamily="18" charset="0"/>
              </a:rPr>
              <a:t>After extraction, the manufacturing processes are also part of the upstream stage of the life cycle for all energy sources, i.e., </a:t>
            </a:r>
            <a:r>
              <a:rPr lang="en-GB" dirty="0">
                <a:solidFill>
                  <a:srgbClr val="00B050"/>
                </a:solidFill>
                <a:latin typeface="Times New Roman" panose="02020603050405020304" pitchFamily="18" charset="0"/>
                <a:cs typeface="Times New Roman" panose="02020603050405020304" pitchFamily="18" charset="0"/>
              </a:rPr>
              <a:t>decentralized system</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wind turbines installed on buildings</a:t>
            </a:r>
            <a:r>
              <a:rPr lang="en-GB" dirty="0">
                <a:latin typeface="Times New Roman" panose="02020603050405020304" pitchFamily="18" charset="0"/>
                <a:cs typeface="Times New Roman" panose="02020603050405020304" pitchFamily="18" charset="0"/>
              </a:rPr>
              <a:t>, as well as </a:t>
            </a:r>
            <a:r>
              <a:rPr lang="en-GB" dirty="0">
                <a:solidFill>
                  <a:srgbClr val="00B050"/>
                </a:solidFill>
                <a:latin typeface="Times New Roman" panose="02020603050405020304" pitchFamily="18" charset="0"/>
                <a:cs typeface="Times New Roman" panose="02020603050405020304" pitchFamily="18" charset="0"/>
              </a:rPr>
              <a:t>related facility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t>
            </a:r>
            <a:r>
              <a:rPr lang="en-GB" b="1" dirty="0">
                <a:solidFill>
                  <a:srgbClr val="C00000"/>
                </a:solidFill>
                <a:latin typeface="Times New Roman" panose="02020603050405020304" pitchFamily="18" charset="0"/>
                <a:cs typeface="Times New Roman" panose="02020603050405020304" pitchFamily="18" charset="0"/>
              </a:rPr>
              <a:t>footprint</a:t>
            </a:r>
            <a:r>
              <a:rPr lang="en-GB" dirty="0">
                <a:latin typeface="Times New Roman" panose="02020603050405020304" pitchFamily="18" charset="0"/>
                <a:cs typeface="Times New Roman" panose="02020603050405020304" pitchFamily="18" charset="0"/>
              </a:rPr>
              <a:t> of these large systems can be substantial in terms of time, materials, and energy demands. </a:t>
            </a:r>
          </a:p>
        </p:txBody>
      </p:sp>
    </p:spTree>
    <p:extLst>
      <p:ext uri="{BB962C8B-B14F-4D97-AF65-F5344CB8AC3E}">
        <p14:creationId xmlns:p14="http://schemas.microsoft.com/office/powerpoint/2010/main" val="4252887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1C853-8DC1-481D-8734-86F6FE8220DC}"/>
              </a:ext>
            </a:extLst>
          </p:cNvPr>
          <p:cNvSpPr>
            <a:spLocks noGrp="1"/>
          </p:cNvSpPr>
          <p:nvPr>
            <p:ph idx="1"/>
          </p:nvPr>
        </p:nvSpPr>
        <p:spPr>
          <a:xfrm>
            <a:off x="1484310" y="1882067"/>
            <a:ext cx="10018713" cy="4398990"/>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 complete LCA consideration must include societal factors. A particularly illustrative example is </a:t>
            </a:r>
            <a:r>
              <a:rPr lang="en-GB" b="1" dirty="0">
                <a:latin typeface="Times New Roman" panose="02020603050405020304" pitchFamily="18" charset="0"/>
                <a:cs typeface="Times New Roman" panose="02020603050405020304" pitchFamily="18" charset="0"/>
              </a:rPr>
              <a:t>justice</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t>
            </a:r>
            <a:r>
              <a:rPr lang="en-GB" b="1" dirty="0">
                <a:solidFill>
                  <a:srgbClr val="00B050"/>
                </a:solidFill>
                <a:latin typeface="Times New Roman" panose="02020603050405020304" pitchFamily="18" charset="0"/>
                <a:cs typeface="Times New Roman" panose="02020603050405020304" pitchFamily="18" charset="0"/>
              </a:rPr>
              <a:t>Environmental justice</a:t>
            </a:r>
            <a:r>
              <a:rPr lang="en-GB" dirty="0">
                <a:latin typeface="Times New Roman" panose="02020603050405020304" pitchFamily="18" charset="0"/>
                <a:cs typeface="Times New Roman" panose="02020603050405020304" pitchFamily="18" charset="0"/>
              </a:rPr>
              <a:t>” communities have two characteristics: </a:t>
            </a:r>
          </a:p>
          <a:p>
            <a:pPr marL="457200" indent="-457200" algn="just">
              <a:buAutoNum type="arabicPeriod"/>
            </a:pPr>
            <a:r>
              <a:rPr lang="en-GB" dirty="0">
                <a:latin typeface="Times New Roman" panose="02020603050405020304" pitchFamily="18" charset="0"/>
                <a:cs typeface="Times New Roman" panose="02020603050405020304" pitchFamily="18" charset="0"/>
              </a:rPr>
              <a:t>They have experienced historical (usually multigenerational) exposures to disproportionately high doses of potentially harmful substances (the environmental part). </a:t>
            </a:r>
          </a:p>
          <a:p>
            <a:pPr marL="457200" indent="-457200" algn="just">
              <a:buAutoNum type="arabicPeriod"/>
            </a:pPr>
            <a:r>
              <a:rPr lang="en-GB" dirty="0">
                <a:latin typeface="Times New Roman" panose="02020603050405020304" pitchFamily="18" charset="0"/>
                <a:cs typeface="Times New Roman" panose="02020603050405020304" pitchFamily="18" charset="0"/>
              </a:rPr>
              <a:t>They have certain specified </a:t>
            </a:r>
            <a:r>
              <a:rPr lang="en-GB" dirty="0">
                <a:solidFill>
                  <a:srgbClr val="C00000"/>
                </a:solidFill>
                <a:latin typeface="Times New Roman" panose="02020603050405020304" pitchFamily="18" charset="0"/>
                <a:cs typeface="Times New Roman" panose="02020603050405020304" pitchFamily="18" charset="0"/>
              </a:rPr>
              <a:t>socioeconomic</a:t>
            </a:r>
            <a:r>
              <a:rPr lang="en-GB" dirty="0">
                <a:latin typeface="Times New Roman" panose="02020603050405020304" pitchFamily="18" charset="0"/>
                <a:cs typeface="Times New Roman" panose="02020603050405020304" pitchFamily="18" charset="0"/>
              </a:rPr>
              <a:t> and </a:t>
            </a:r>
            <a:r>
              <a:rPr lang="en-GB" dirty="0">
                <a:solidFill>
                  <a:srgbClr val="C00000"/>
                </a:solidFill>
                <a:latin typeface="Times New Roman" panose="02020603050405020304" pitchFamily="18" charset="0"/>
                <a:cs typeface="Times New Roman" panose="02020603050405020304" pitchFamily="18" charset="0"/>
              </a:rPr>
              <a:t>demographic</a:t>
            </a:r>
            <a:r>
              <a:rPr lang="en-GB" dirty="0">
                <a:latin typeface="Times New Roman" panose="02020603050405020304" pitchFamily="18" charset="0"/>
                <a:cs typeface="Times New Roman" panose="02020603050405020304" pitchFamily="18" charset="0"/>
              </a:rPr>
              <a:t> characteristics, including a low SES; are racial and ethnic; and are historically a disadvantaged people.</a:t>
            </a:r>
          </a:p>
          <a:p>
            <a:endParaRPr lang="en-GB" dirty="0"/>
          </a:p>
        </p:txBody>
      </p:sp>
      <p:sp>
        <p:nvSpPr>
          <p:cNvPr id="4" name="Title 1">
            <a:extLst>
              <a:ext uri="{FF2B5EF4-FFF2-40B4-BE49-F238E27FC236}">
                <a16:creationId xmlns:a16="http://schemas.microsoft.com/office/drawing/2014/main" id="{2BC7F33B-37C5-42CC-81C1-12202673CF89}"/>
              </a:ext>
            </a:extLst>
          </p:cNvPr>
          <p:cNvSpPr txBox="1">
            <a:spLocks/>
          </p:cNvSpPr>
          <p:nvPr/>
        </p:nvSpPr>
        <p:spPr>
          <a:xfrm>
            <a:off x="1653363" y="365760"/>
            <a:ext cx="9367203" cy="1188720"/>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00FF"/>
                </a:solidFill>
                <a:latin typeface="Times New Roman" panose="02020603050405020304" pitchFamily="18" charset="0"/>
                <a:cs typeface="Times New Roman" panose="02020603050405020304" pitchFamily="18" charset="0"/>
              </a:rPr>
              <a:t>Life Cycle Assessment of Air Pollutants– </a:t>
            </a:r>
            <a:br>
              <a:rPr lang="en-GB" dirty="0">
                <a:solidFill>
                  <a:srgbClr val="0000FF"/>
                </a:solidFill>
                <a:latin typeface="Times New Roman" panose="02020603050405020304" pitchFamily="18" charset="0"/>
                <a:cs typeface="Times New Roman" panose="02020603050405020304" pitchFamily="18" charset="0"/>
              </a:rPr>
            </a:br>
            <a:r>
              <a:rPr lang="en-GB" b="1" dirty="0">
                <a:solidFill>
                  <a:srgbClr val="0000FF"/>
                </a:solidFill>
                <a:latin typeface="Times New Roman" panose="02020603050405020304" pitchFamily="18" charset="0"/>
                <a:cs typeface="Times New Roman" panose="02020603050405020304" pitchFamily="18" charset="0"/>
              </a:rPr>
              <a:t>Environmental Justice during Extraction</a:t>
            </a:r>
          </a:p>
        </p:txBody>
      </p:sp>
    </p:spTree>
    <p:extLst>
      <p:ext uri="{BB962C8B-B14F-4D97-AF65-F5344CB8AC3E}">
        <p14:creationId xmlns:p14="http://schemas.microsoft.com/office/powerpoint/2010/main" val="465270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49039-A7B4-441C-BB8A-FD2A7729FD00}"/>
              </a:ext>
            </a:extLst>
          </p:cNvPr>
          <p:cNvSpPr>
            <a:spLocks noGrp="1"/>
          </p:cNvSpPr>
          <p:nvPr>
            <p:ph idx="1"/>
          </p:nvPr>
        </p:nvSpPr>
        <p:spPr>
          <a:xfrm>
            <a:off x="1484310" y="1793289"/>
            <a:ext cx="10018713" cy="4447713"/>
          </a:xfrm>
        </p:spPr>
        <p:txBody>
          <a:bodyPr/>
          <a:lstStyle/>
          <a:p>
            <a:pPr algn="just"/>
            <a:r>
              <a:rPr lang="en-GB" dirty="0">
                <a:latin typeface="Times New Roman" panose="02020603050405020304" pitchFamily="18" charset="0"/>
                <a:cs typeface="Times New Roman" panose="02020603050405020304" pitchFamily="18" charset="0"/>
              </a:rPr>
              <a:t>Some fuels are usable </a:t>
            </a:r>
            <a:r>
              <a:rPr lang="en-GB" b="1" dirty="0">
                <a:latin typeface="Times New Roman" panose="02020603050405020304" pitchFamily="18" charset="0"/>
                <a:cs typeface="Times New Roman" panose="02020603050405020304" pitchFamily="18" charset="0"/>
              </a:rPr>
              <a:t>directly</a:t>
            </a:r>
            <a:r>
              <a:rPr lang="en-GB" dirty="0">
                <a:latin typeface="Times New Roman" panose="02020603050405020304" pitchFamily="18" charset="0"/>
                <a:cs typeface="Times New Roman" panose="02020603050405020304" pitchFamily="18" charset="0"/>
              </a:rPr>
              <a:t> as extracted, e.g. </a:t>
            </a:r>
            <a:r>
              <a:rPr lang="en-GB" dirty="0">
                <a:solidFill>
                  <a:srgbClr val="00B050"/>
                </a:solidFill>
                <a:latin typeface="Times New Roman" panose="02020603050405020304" pitchFamily="18" charset="0"/>
                <a:cs typeface="Times New Roman" panose="02020603050405020304" pitchFamily="18" charset="0"/>
              </a:rPr>
              <a:t>natural gas </a:t>
            </a:r>
            <a:r>
              <a:rPr lang="en-GB" dirty="0">
                <a:latin typeface="Times New Roman" panose="02020603050405020304" pitchFamily="18" charset="0"/>
                <a:cs typeface="Times New Roman" panose="02020603050405020304" pitchFamily="18" charset="0"/>
              </a:rPr>
              <a:t>and </a:t>
            </a:r>
            <a:r>
              <a:rPr lang="en-GB" dirty="0">
                <a:solidFill>
                  <a:srgbClr val="00B050"/>
                </a:solidFill>
                <a:latin typeface="Times New Roman" panose="02020603050405020304" pitchFamily="18" charset="0"/>
                <a:cs typeface="Times New Roman" panose="02020603050405020304" pitchFamily="18" charset="0"/>
              </a:rPr>
              <a:t>coal</a:t>
            </a:r>
            <a:r>
              <a:rPr lang="en-GB" dirty="0">
                <a:latin typeface="Times New Roman" panose="02020603050405020304" pitchFamily="18" charset="0"/>
                <a:cs typeface="Times New Roman" panose="02020603050405020304" pitchFamily="18" charset="0"/>
              </a:rPr>
              <a:t>, but often need to be changed physically to aid transport and combustion. </a:t>
            </a:r>
          </a:p>
          <a:p>
            <a:pPr algn="just"/>
            <a:r>
              <a:rPr lang="en-GB" dirty="0">
                <a:latin typeface="Times New Roman" panose="02020603050405020304" pitchFamily="18" charset="0"/>
                <a:cs typeface="Times New Roman" panose="02020603050405020304" pitchFamily="18" charset="0"/>
              </a:rPr>
              <a:t>The natural gas may be compressed for ease in cross-oceanic transport. Coal will be crushed and even pulverized, depending on the combustion requirements.</a:t>
            </a:r>
          </a:p>
          <a:p>
            <a:pPr algn="just"/>
            <a:r>
              <a:rPr lang="en-GB" dirty="0">
                <a:latin typeface="Times New Roman" panose="02020603050405020304" pitchFamily="18" charset="0"/>
                <a:cs typeface="Times New Roman" panose="02020603050405020304" pitchFamily="18" charset="0"/>
              </a:rPr>
              <a:t>Processing uranium ore into usable fuel may require large amounts of energy, often from </a:t>
            </a:r>
            <a:r>
              <a:rPr lang="en-GB" b="1" dirty="0">
                <a:solidFill>
                  <a:srgbClr val="00B050"/>
                </a:solidFill>
                <a:latin typeface="Times New Roman" panose="02020603050405020304" pitchFamily="18" charset="0"/>
                <a:cs typeface="Times New Roman" panose="02020603050405020304" pitchFamily="18" charset="0"/>
              </a:rPr>
              <a:t>fossil fuels</a:t>
            </a:r>
            <a:r>
              <a:rPr lang="en-GB" dirty="0">
                <a:latin typeface="Times New Roman" panose="02020603050405020304" pitchFamily="18" charset="0"/>
                <a:cs typeface="Times New Roman" panose="02020603050405020304" pitchFamily="18" charset="0"/>
              </a:rPr>
              <a:t>. Thus, </a:t>
            </a:r>
            <a:r>
              <a:rPr lang="en-GB" dirty="0">
                <a:solidFill>
                  <a:schemeClr val="accent4">
                    <a:lumMod val="75000"/>
                  </a:schemeClr>
                </a:solidFill>
                <a:latin typeface="Times New Roman" panose="02020603050405020304" pitchFamily="18" charset="0"/>
                <a:cs typeface="Times New Roman" panose="02020603050405020304" pitchFamily="18" charset="0"/>
              </a:rPr>
              <a:t>even though the nuclear reactions themselves produce no greenhouse gases or other pollutants, the processing steps certainly will</a:t>
            </a:r>
            <a:r>
              <a:rPr lang="en-GB" dirty="0">
                <a:latin typeface="Times New Roman" panose="02020603050405020304" pitchFamily="18" charset="0"/>
                <a:cs typeface="Times New Roman" panose="02020603050405020304" pitchFamily="18" charset="0"/>
              </a:rPr>
              <a:t>.</a:t>
            </a:r>
          </a:p>
          <a:p>
            <a:endParaRPr lang="en-GB" dirty="0"/>
          </a:p>
        </p:txBody>
      </p:sp>
      <p:sp>
        <p:nvSpPr>
          <p:cNvPr id="4" name="Title 1">
            <a:extLst>
              <a:ext uri="{FF2B5EF4-FFF2-40B4-BE49-F238E27FC236}">
                <a16:creationId xmlns:a16="http://schemas.microsoft.com/office/drawing/2014/main" id="{5D36187C-C197-4A44-A911-81BB65A71A68}"/>
              </a:ext>
            </a:extLst>
          </p:cNvPr>
          <p:cNvSpPr txBox="1">
            <a:spLocks/>
          </p:cNvSpPr>
          <p:nvPr/>
        </p:nvSpPr>
        <p:spPr>
          <a:xfrm>
            <a:off x="1653363" y="365760"/>
            <a:ext cx="9367203" cy="1188720"/>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00FF"/>
                </a:solidFill>
                <a:latin typeface="Times New Roman" panose="02020603050405020304" pitchFamily="18" charset="0"/>
                <a:cs typeface="Times New Roman" panose="02020603050405020304" pitchFamily="18" charset="0"/>
              </a:rPr>
              <a:t>Life Cycle Assessment of Air Pollutants– </a:t>
            </a:r>
            <a:br>
              <a:rPr lang="en-GB" dirty="0">
                <a:solidFill>
                  <a:srgbClr val="0000FF"/>
                </a:solidFill>
                <a:latin typeface="Times New Roman" panose="02020603050405020304" pitchFamily="18" charset="0"/>
                <a:cs typeface="Times New Roman" panose="02020603050405020304" pitchFamily="18" charset="0"/>
              </a:rPr>
            </a:br>
            <a:r>
              <a:rPr lang="en-GB" b="1" dirty="0">
                <a:solidFill>
                  <a:srgbClr val="0000FF"/>
                </a:solidFill>
                <a:latin typeface="Times New Roman" panose="02020603050405020304" pitchFamily="18" charset="0"/>
                <a:cs typeface="Times New Roman" panose="02020603050405020304" pitchFamily="18" charset="0"/>
              </a:rPr>
              <a:t>Fuel Cycle Impacts</a:t>
            </a:r>
          </a:p>
        </p:txBody>
      </p:sp>
    </p:spTree>
    <p:extLst>
      <p:ext uri="{BB962C8B-B14F-4D97-AF65-F5344CB8AC3E}">
        <p14:creationId xmlns:p14="http://schemas.microsoft.com/office/powerpoint/2010/main" val="2430715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634DB-733B-477B-A818-5F126304D55C}"/>
              </a:ext>
            </a:extLst>
          </p:cNvPr>
          <p:cNvSpPr>
            <a:spLocks noGrp="1"/>
          </p:cNvSpPr>
          <p:nvPr>
            <p:ph idx="1"/>
          </p:nvPr>
        </p:nvSpPr>
        <p:spPr>
          <a:xfrm>
            <a:off x="1484310" y="1944211"/>
            <a:ext cx="10018713" cy="4225770"/>
          </a:xfrm>
        </p:spPr>
        <p:txBody>
          <a:bodyPr/>
          <a:lstStyle/>
          <a:p>
            <a:pPr algn="just"/>
            <a:r>
              <a:rPr lang="en-GB" dirty="0">
                <a:latin typeface="Times New Roman" panose="02020603050405020304" pitchFamily="18" charset="0"/>
                <a:cs typeface="Times New Roman" panose="02020603050405020304" pitchFamily="18" charset="0"/>
              </a:rPr>
              <a:t>After extraction and fuel processing, each energy system is operated over its design life. During this life, fossil fuels are burned, nuclear reactions occur, and biota grow. </a:t>
            </a:r>
          </a:p>
          <a:p>
            <a:pPr marL="0" indent="0" algn="just">
              <a:buNone/>
            </a:pPr>
            <a:r>
              <a:rPr lang="en-GB" b="1" dirty="0">
                <a:latin typeface="Times New Roman" panose="02020603050405020304" pitchFamily="18" charset="0"/>
                <a:cs typeface="Times New Roman" panose="02020603050405020304" pitchFamily="18" charset="0"/>
              </a:rPr>
              <a:t>Combustion</a:t>
            </a:r>
          </a:p>
          <a:p>
            <a:pPr algn="just"/>
            <a:r>
              <a:rPr lang="en-GB" dirty="0">
                <a:latin typeface="Times New Roman" panose="02020603050405020304" pitchFamily="18" charset="0"/>
                <a:cs typeface="Times New Roman" panose="02020603050405020304" pitchFamily="18" charset="0"/>
              </a:rPr>
              <a:t>The largest human-induced source of many air pollutants is the combustion of </a:t>
            </a:r>
            <a:r>
              <a:rPr lang="en-GB" dirty="0">
                <a:solidFill>
                  <a:srgbClr val="FF0000"/>
                </a:solidFill>
                <a:latin typeface="Times New Roman" panose="02020603050405020304" pitchFamily="18" charset="0"/>
                <a:cs typeface="Times New Roman" panose="02020603050405020304" pitchFamily="18" charset="0"/>
              </a:rPr>
              <a:t>fossil fuels </a:t>
            </a:r>
            <a:r>
              <a:rPr lang="en-GB" dirty="0">
                <a:latin typeface="Times New Roman" panose="02020603050405020304" pitchFamily="18" charset="0"/>
                <a:cs typeface="Times New Roman" panose="02020603050405020304" pitchFamily="18" charset="0"/>
              </a:rPr>
              <a:t>to generate electricity.</a:t>
            </a:r>
          </a:p>
          <a:p>
            <a:pPr algn="just"/>
            <a:r>
              <a:rPr lang="en-GB" dirty="0">
                <a:latin typeface="Times New Roman" panose="02020603050405020304" pitchFamily="18" charset="0"/>
                <a:cs typeface="Times New Roman" panose="02020603050405020304" pitchFamily="18" charset="0"/>
              </a:rPr>
              <a:t>The principal contributor to </a:t>
            </a:r>
            <a:r>
              <a:rPr lang="en-GB" b="1" dirty="0">
                <a:solidFill>
                  <a:srgbClr val="00B050"/>
                </a:solidFill>
                <a:latin typeface="Times New Roman" panose="02020603050405020304" pitchFamily="18" charset="0"/>
                <a:cs typeface="Times New Roman" panose="02020603050405020304" pitchFamily="18" charset="0"/>
              </a:rPr>
              <a:t>Hg, CO</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and SO</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emissions has been </a:t>
            </a:r>
            <a:r>
              <a:rPr lang="en-GB" b="1" dirty="0">
                <a:solidFill>
                  <a:srgbClr val="FF0000"/>
                </a:solidFill>
                <a:latin typeface="Times New Roman" panose="02020603050405020304" pitchFamily="18" charset="0"/>
                <a:cs typeface="Times New Roman" panose="02020603050405020304" pitchFamily="18" charset="0"/>
              </a:rPr>
              <a:t>coal-fired</a:t>
            </a:r>
            <a:r>
              <a:rPr lang="en-GB" dirty="0">
                <a:solidFill>
                  <a:srgbClr val="FF0000"/>
                </a:solidFill>
                <a:latin typeface="Times New Roman" panose="02020603050405020304" pitchFamily="18" charset="0"/>
                <a:cs typeface="Times New Roman" panose="02020603050405020304" pitchFamily="18" charset="0"/>
              </a:rPr>
              <a:t> power plants</a:t>
            </a:r>
            <a:r>
              <a:rPr lang="en-GB"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B84F019E-64A9-4016-9A5D-3C47B1485F72}"/>
              </a:ext>
            </a:extLst>
          </p:cNvPr>
          <p:cNvSpPr txBox="1">
            <a:spLocks/>
          </p:cNvSpPr>
          <p:nvPr/>
        </p:nvSpPr>
        <p:spPr>
          <a:xfrm>
            <a:off x="1653363" y="365760"/>
            <a:ext cx="9367203" cy="1188720"/>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00FF"/>
                </a:solidFill>
                <a:latin typeface="Times New Roman" panose="02020603050405020304" pitchFamily="18" charset="0"/>
                <a:cs typeface="Times New Roman" panose="02020603050405020304" pitchFamily="18" charset="0"/>
              </a:rPr>
              <a:t>Life Cycle Assessment of Air Pollutants– </a:t>
            </a:r>
            <a:br>
              <a:rPr lang="en-GB" dirty="0">
                <a:solidFill>
                  <a:srgbClr val="0000FF"/>
                </a:solidFill>
                <a:latin typeface="Times New Roman" panose="02020603050405020304" pitchFamily="18" charset="0"/>
                <a:cs typeface="Times New Roman" panose="02020603050405020304" pitchFamily="18" charset="0"/>
              </a:rPr>
            </a:br>
            <a:r>
              <a:rPr lang="en-GB" b="1" dirty="0">
                <a:solidFill>
                  <a:srgbClr val="0000FF"/>
                </a:solidFill>
                <a:latin typeface="Times New Roman" panose="02020603050405020304" pitchFamily="18" charset="0"/>
                <a:cs typeface="Times New Roman" panose="02020603050405020304" pitchFamily="18" charset="0"/>
              </a:rPr>
              <a:t>Operation Stage</a:t>
            </a:r>
          </a:p>
        </p:txBody>
      </p:sp>
    </p:spTree>
    <p:extLst>
      <p:ext uri="{BB962C8B-B14F-4D97-AF65-F5344CB8AC3E}">
        <p14:creationId xmlns:p14="http://schemas.microsoft.com/office/powerpoint/2010/main" val="264219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48E7B-DC04-4F72-A692-BB16D02705F3}"/>
              </a:ext>
            </a:extLst>
          </p:cNvPr>
          <p:cNvSpPr>
            <a:spLocks noGrp="1"/>
          </p:cNvSpPr>
          <p:nvPr>
            <p:ph idx="1"/>
          </p:nvPr>
        </p:nvSpPr>
        <p:spPr>
          <a:xfrm>
            <a:off x="1484310" y="621437"/>
            <a:ext cx="10018713" cy="5169763"/>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The interactions of ions in precipitation (i.e. </a:t>
            </a:r>
            <a:r>
              <a:rPr lang="en-GB" b="1" dirty="0">
                <a:solidFill>
                  <a:srgbClr val="00B050"/>
                </a:solidFill>
                <a:latin typeface="Times New Roman" panose="02020603050405020304" pitchFamily="18" charset="0"/>
                <a:cs typeface="Times New Roman" panose="02020603050405020304" pitchFamily="18" charset="0"/>
              </a:rPr>
              <a:t>H</a:t>
            </a:r>
            <a:r>
              <a:rPr lang="en-GB" b="1" baseline="30000" dirty="0">
                <a:solidFill>
                  <a:srgbClr val="00B050"/>
                </a:solidFill>
                <a:latin typeface="Times New Roman" panose="02020603050405020304" pitchFamily="18" charset="0"/>
                <a:cs typeface="Times New Roman" panose="02020603050405020304" pitchFamily="18" charset="0"/>
              </a:rPr>
              <a:t>+</a:t>
            </a:r>
            <a:r>
              <a:rPr lang="en-GB" b="1" dirty="0">
                <a:solidFill>
                  <a:srgbClr val="00B050"/>
                </a:solidFill>
                <a:latin typeface="Times New Roman" panose="02020603050405020304" pitchFamily="18" charset="0"/>
                <a:cs typeface="Times New Roman" panose="02020603050405020304" pitchFamily="18" charset="0"/>
              </a:rPr>
              <a:t>, SO</a:t>
            </a:r>
            <a:r>
              <a:rPr lang="en-GB" b="1" baseline="-25000" dirty="0">
                <a:solidFill>
                  <a:srgbClr val="00B050"/>
                </a:solidFill>
                <a:latin typeface="Times New Roman" panose="02020603050405020304" pitchFamily="18" charset="0"/>
                <a:cs typeface="Times New Roman" panose="02020603050405020304" pitchFamily="18" charset="0"/>
              </a:rPr>
              <a:t>4</a:t>
            </a:r>
            <a:r>
              <a:rPr lang="en-GB" b="1" baseline="30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 NO</a:t>
            </a:r>
            <a:r>
              <a:rPr lang="en-GB" b="1" baseline="-25000" dirty="0">
                <a:solidFill>
                  <a:srgbClr val="00B050"/>
                </a:solidFill>
                <a:latin typeface="Times New Roman" panose="02020603050405020304" pitchFamily="18" charset="0"/>
                <a:cs typeface="Times New Roman" panose="02020603050405020304" pitchFamily="18" charset="0"/>
              </a:rPr>
              <a:t>3</a:t>
            </a:r>
            <a:r>
              <a:rPr lang="en-GB" b="1" baseline="30000" dirty="0">
                <a:solidFill>
                  <a:srgbClr val="00B050"/>
                </a:solidFill>
                <a:latin typeface="Times New Roman" panose="02020603050405020304" pitchFamily="18" charset="0"/>
                <a:cs typeface="Times New Roman" panose="02020603050405020304" pitchFamily="18" charset="0"/>
              </a:rPr>
              <a:t>-</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with </a:t>
            </a:r>
            <a:r>
              <a:rPr lang="en-GB" b="1" dirty="0">
                <a:latin typeface="Times New Roman" panose="02020603050405020304" pitchFamily="18" charset="0"/>
                <a:cs typeface="Times New Roman" panose="02020603050405020304" pitchFamily="18" charset="0"/>
              </a:rPr>
              <a:t>organic</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inorganic</a:t>
            </a:r>
            <a:r>
              <a:rPr lang="en-GB" dirty="0">
                <a:latin typeface="Times New Roman" panose="02020603050405020304" pitchFamily="18" charset="0"/>
                <a:cs typeface="Times New Roman" panose="02020603050405020304" pitchFamily="18" charset="0"/>
              </a:rPr>
              <a:t> constituents of soil and water affect toxicity. Particularly important is the leaching of potentially toxic elements, especially </a:t>
            </a:r>
            <a:r>
              <a:rPr lang="en-GB" dirty="0" err="1">
                <a:latin typeface="Times New Roman" panose="02020603050405020304" pitchFamily="18" charset="0"/>
                <a:cs typeface="Times New Roman" panose="02020603050405020304" pitchFamily="18" charset="0"/>
              </a:rPr>
              <a:t>aluminum</a:t>
            </a:r>
            <a:r>
              <a:rPr lang="en-GB" dirty="0">
                <a:latin typeface="Times New Roman" panose="02020603050405020304" pitchFamily="18" charset="0"/>
                <a:cs typeface="Times New Roman" panose="02020603050405020304" pitchFamily="18" charset="0"/>
              </a:rPr>
              <a:t>, from rocks and soils by acidic precipitation.</a:t>
            </a:r>
          </a:p>
          <a:p>
            <a:pPr algn="just"/>
            <a:r>
              <a:rPr lang="en-GB" dirty="0">
                <a:latin typeface="Times New Roman" panose="02020603050405020304" pitchFamily="18" charset="0"/>
                <a:cs typeface="Times New Roman" panose="02020603050405020304" pitchFamily="18" charset="0"/>
              </a:rPr>
              <a:t>Complete or efficient combustion (thermal oxidation) converts </a:t>
            </a:r>
            <a:r>
              <a:rPr lang="en-GB" dirty="0">
                <a:solidFill>
                  <a:srgbClr val="C00000"/>
                </a:solidFill>
                <a:latin typeface="Times New Roman" panose="02020603050405020304" pitchFamily="18" charset="0"/>
                <a:cs typeface="Times New Roman" panose="02020603050405020304" pitchFamily="18" charset="0"/>
              </a:rPr>
              <a:t>hydrocarbons to carbon dioxide and water</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Combustion is the combination of 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in the presence of heat (as in burning fuel), producing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and H</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O during complete combustion of organic compounds, such as the combustion of </a:t>
            </a:r>
            <a:r>
              <a:rPr lang="en-GB" dirty="0">
                <a:solidFill>
                  <a:srgbClr val="FF0000"/>
                </a:solidFill>
                <a:latin typeface="Times New Roman" panose="02020603050405020304" pitchFamily="18" charset="0"/>
                <a:cs typeface="Times New Roman" panose="02020603050405020304" pitchFamily="18" charset="0"/>
              </a:rPr>
              <a:t>octane</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Complete combustion may also result in the production of molecular </a:t>
            </a:r>
            <a:r>
              <a:rPr lang="en-GB" b="1" dirty="0">
                <a:solidFill>
                  <a:srgbClr val="00B050"/>
                </a:solidFill>
                <a:latin typeface="Times New Roman" panose="02020603050405020304" pitchFamily="18" charset="0"/>
                <a:cs typeface="Times New Roman" panose="02020603050405020304" pitchFamily="18" charset="0"/>
              </a:rPr>
              <a:t>nitrogen (N</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when </a:t>
            </a:r>
            <a:r>
              <a:rPr lang="en-GB" b="1" dirty="0">
                <a:solidFill>
                  <a:srgbClr val="FF0000"/>
                </a:solidFill>
                <a:latin typeface="Times New Roman" panose="02020603050405020304" pitchFamily="18" charset="0"/>
                <a:cs typeface="Times New Roman" panose="02020603050405020304" pitchFamily="18" charset="0"/>
              </a:rPr>
              <a:t>nitrogen-containing organics </a:t>
            </a:r>
            <a:r>
              <a:rPr lang="en-GB" dirty="0">
                <a:latin typeface="Times New Roman" panose="02020603050405020304" pitchFamily="18" charset="0"/>
                <a:cs typeface="Times New Roman" panose="02020603050405020304" pitchFamily="18" charset="0"/>
              </a:rPr>
              <a:t>are burned, such as in the combustion of methylamine</a:t>
            </a:r>
          </a:p>
          <a:p>
            <a:endParaRPr lang="en-GB" dirty="0"/>
          </a:p>
        </p:txBody>
      </p:sp>
      <p:pic>
        <p:nvPicPr>
          <p:cNvPr id="5" name="Picture 4">
            <a:extLst>
              <a:ext uri="{FF2B5EF4-FFF2-40B4-BE49-F238E27FC236}">
                <a16:creationId xmlns:a16="http://schemas.microsoft.com/office/drawing/2014/main" id="{2201A75A-71A2-43D1-9D9F-C8209F6E2709}"/>
              </a:ext>
            </a:extLst>
          </p:cNvPr>
          <p:cNvPicPr>
            <a:picLocks noChangeAspect="1"/>
          </p:cNvPicPr>
          <p:nvPr/>
        </p:nvPicPr>
        <p:blipFill>
          <a:blip r:embed="rId2"/>
          <a:stretch>
            <a:fillRect/>
          </a:stretch>
        </p:blipFill>
        <p:spPr>
          <a:xfrm>
            <a:off x="4037369" y="2518323"/>
            <a:ext cx="4912594" cy="499878"/>
          </a:xfrm>
          <a:prstGeom prst="rect">
            <a:avLst/>
          </a:prstGeom>
        </p:spPr>
      </p:pic>
      <p:pic>
        <p:nvPicPr>
          <p:cNvPr id="7" name="Picture 6">
            <a:extLst>
              <a:ext uri="{FF2B5EF4-FFF2-40B4-BE49-F238E27FC236}">
                <a16:creationId xmlns:a16="http://schemas.microsoft.com/office/drawing/2014/main" id="{BE6C059B-3F25-4717-92A3-9C5D352C1FA8}"/>
              </a:ext>
            </a:extLst>
          </p:cNvPr>
          <p:cNvPicPr>
            <a:picLocks noChangeAspect="1"/>
          </p:cNvPicPr>
          <p:nvPr/>
        </p:nvPicPr>
        <p:blipFill>
          <a:blip r:embed="rId3"/>
          <a:stretch>
            <a:fillRect/>
          </a:stretch>
        </p:blipFill>
        <p:spPr>
          <a:xfrm>
            <a:off x="4037369" y="4089738"/>
            <a:ext cx="6328281" cy="381879"/>
          </a:xfrm>
          <a:prstGeom prst="rect">
            <a:avLst/>
          </a:prstGeom>
        </p:spPr>
      </p:pic>
      <p:pic>
        <p:nvPicPr>
          <p:cNvPr id="9" name="Picture 8">
            <a:extLst>
              <a:ext uri="{FF2B5EF4-FFF2-40B4-BE49-F238E27FC236}">
                <a16:creationId xmlns:a16="http://schemas.microsoft.com/office/drawing/2014/main" id="{F34CDAA7-4D04-493A-827D-584872557842}"/>
              </a:ext>
            </a:extLst>
          </p:cNvPr>
          <p:cNvPicPr>
            <a:picLocks noChangeAspect="1"/>
          </p:cNvPicPr>
          <p:nvPr/>
        </p:nvPicPr>
        <p:blipFill>
          <a:blip r:embed="rId4"/>
          <a:stretch>
            <a:fillRect/>
          </a:stretch>
        </p:blipFill>
        <p:spPr>
          <a:xfrm>
            <a:off x="4037369" y="5586412"/>
            <a:ext cx="5428005" cy="650151"/>
          </a:xfrm>
          <a:prstGeom prst="rect">
            <a:avLst/>
          </a:prstGeom>
        </p:spPr>
      </p:pic>
    </p:spTree>
    <p:extLst>
      <p:ext uri="{BB962C8B-B14F-4D97-AF65-F5344CB8AC3E}">
        <p14:creationId xmlns:p14="http://schemas.microsoft.com/office/powerpoint/2010/main" val="2208991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A38EB-AE2B-489E-BAC2-720A15ECBB12}"/>
              </a:ext>
            </a:extLst>
          </p:cNvPr>
          <p:cNvSpPr>
            <a:spLocks noGrp="1"/>
          </p:cNvSpPr>
          <p:nvPr>
            <p:ph idx="1"/>
          </p:nvPr>
        </p:nvSpPr>
        <p:spPr>
          <a:xfrm>
            <a:off x="1626352" y="758300"/>
            <a:ext cx="10018713" cy="2757257"/>
          </a:xfrm>
        </p:spPr>
        <p:txBody>
          <a:bodyPr/>
          <a:lstStyle/>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Incomplete combustion </a:t>
            </a:r>
            <a:r>
              <a:rPr lang="en-GB" dirty="0">
                <a:latin typeface="Times New Roman" panose="02020603050405020304" pitchFamily="18" charset="0"/>
                <a:cs typeface="Times New Roman" panose="02020603050405020304" pitchFamily="18" charset="0"/>
              </a:rPr>
              <a:t>can produce a variety of compounds. Some are more toxic than the original compounds being oxidized, such as </a:t>
            </a:r>
            <a:r>
              <a:rPr lang="en-GB" b="1" dirty="0">
                <a:solidFill>
                  <a:srgbClr val="FF0000"/>
                </a:solidFill>
                <a:latin typeface="Times New Roman" panose="02020603050405020304" pitchFamily="18" charset="0"/>
                <a:cs typeface="Times New Roman" panose="02020603050405020304" pitchFamily="18" charset="0"/>
              </a:rPr>
              <a:t>polycyclic aromatic hydrocarbons (PAHs), dioxins, furans, and CO</a:t>
            </a:r>
            <a:r>
              <a:rPr lang="en-GB" dirty="0">
                <a:latin typeface="Times New Roman" panose="02020603050405020304" pitchFamily="18" charset="0"/>
                <a:cs typeface="Times New Roman" panose="02020603050405020304" pitchFamily="18" charset="0"/>
              </a:rPr>
              <a:t>.</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Incomplete combustion reactions are very important sources of air pollutants.</a:t>
            </a:r>
          </a:p>
        </p:txBody>
      </p:sp>
    </p:spTree>
    <p:extLst>
      <p:ext uri="{BB962C8B-B14F-4D97-AF65-F5344CB8AC3E}">
        <p14:creationId xmlns:p14="http://schemas.microsoft.com/office/powerpoint/2010/main" val="376863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5EF6-6B75-4B98-B47D-4DAB0EC041C1}"/>
              </a:ext>
            </a:extLst>
          </p:cNvPr>
          <p:cNvSpPr>
            <a:spLocks noGrp="1"/>
          </p:cNvSpPr>
          <p:nvPr>
            <p:ph type="title"/>
          </p:nvPr>
        </p:nvSpPr>
        <p:spPr>
          <a:xfrm>
            <a:off x="1484311" y="685800"/>
            <a:ext cx="10018713" cy="1009835"/>
          </a:xfrm>
        </p:spPr>
        <p:txBody>
          <a:bodyPr/>
          <a:lstStyle/>
          <a:p>
            <a:r>
              <a:rPr lang="zh-TW" altLang="en-US" b="1" dirty="0">
                <a:solidFill>
                  <a:srgbClr val="0000FF"/>
                </a:solidFill>
                <a:latin typeface="標楷體" panose="03000509000000000000" pitchFamily="65" charset="-120"/>
                <a:ea typeface="標楷體" panose="03000509000000000000" pitchFamily="65" charset="-120"/>
              </a:rPr>
              <a:t>空氣污染氣象學</a:t>
            </a:r>
            <a:endParaRPr lang="en-GB" b="1" dirty="0">
              <a:solidFill>
                <a:srgbClr val="0000FF"/>
              </a:solidFill>
              <a:latin typeface="標楷體" panose="03000509000000000000" pitchFamily="65" charset="-120"/>
              <a:ea typeface="標楷體" panose="03000509000000000000" pitchFamily="65" charset="-120"/>
            </a:endParaRPr>
          </a:p>
        </p:txBody>
      </p:sp>
      <p:sp>
        <p:nvSpPr>
          <p:cNvPr id="3" name="Content Placeholder 2">
            <a:extLst>
              <a:ext uri="{FF2B5EF4-FFF2-40B4-BE49-F238E27FC236}">
                <a16:creationId xmlns:a16="http://schemas.microsoft.com/office/drawing/2014/main" id="{B881D2BD-76AD-4D2D-9BCE-6B25D6078705}"/>
              </a:ext>
            </a:extLst>
          </p:cNvPr>
          <p:cNvSpPr>
            <a:spLocks noGrp="1"/>
          </p:cNvSpPr>
          <p:nvPr>
            <p:ph idx="1"/>
          </p:nvPr>
        </p:nvSpPr>
        <p:spPr>
          <a:xfrm>
            <a:off x="1484310" y="1784413"/>
            <a:ext cx="10018713" cy="4278930"/>
          </a:xfrm>
        </p:spPr>
        <p:txBody>
          <a:bodyPr>
            <a:normAutofit fontScale="85000" lnSpcReduction="10000"/>
          </a:bodyPr>
          <a:lstStyle/>
          <a:p>
            <a:r>
              <a:rPr lang="zh-TW" altLang="en-US" sz="28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大氣對污染物的四種作用</a:t>
            </a:r>
            <a:r>
              <a:rPr lang="en-US" altLang="zh-TW" sz="2800"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sz="2800" b="1"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sz="2800" b="1"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輸送作用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風速</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風向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決定污染物輸送範圍及大小</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擴散作用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主要指</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垂直</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方向的擴散，與</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地表粗糙度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大氣穩定度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混合層高度</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有關。</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轉化作用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污染物質於大氣中因自身衰減或與其他污染物或受陽光照射之作用，發生化學變化。轉化成其他物質而造成二次污染，如</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光化學反應</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移除作用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大氣中之污染物質因下列過程而從大氣中消失。</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AutoNum type="arabicParenBoth"/>
            </a:pPr>
            <a:r>
              <a:rPr lang="zh-TW" altLang="en-US" b="1"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微粒物質因重力而沉降至地表</a:t>
            </a:r>
            <a:endParaRPr lang="en-GB" altLang="zh-TW" b="1"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AutoNum type="arabicParenBoth"/>
            </a:pPr>
            <a:r>
              <a:rPr lang="zh-TW" altLang="en-US" b="1"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因降雨或降雪的洗除</a:t>
            </a:r>
            <a:endParaRPr lang="en-GB" altLang="zh-TW" b="1"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Font typeface="Arial"/>
              <a:buAutoNum type="arabicParenBoth"/>
            </a:pPr>
            <a:r>
              <a:rPr lang="zh-TW" altLang="en-US" b="1"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被雪粒、水蒸氣包圍而成凝結核。</a:t>
            </a:r>
            <a:endParaRPr lang="en-GB" altLang="zh-TW" b="1"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上述作用中，以</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輸送效應</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最大，而影響大氣輸送最主要的因子為</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盛行風</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err="1">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Praevailing</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 Wind).</a:t>
            </a:r>
            <a:endParaRPr lang="en-GB"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72524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14D45-CFFB-460F-9572-A51D33475703}"/>
              </a:ext>
            </a:extLst>
          </p:cNvPr>
          <p:cNvSpPr>
            <a:spLocks noGrp="1"/>
          </p:cNvSpPr>
          <p:nvPr>
            <p:ph idx="1"/>
          </p:nvPr>
        </p:nvSpPr>
        <p:spPr>
          <a:xfrm>
            <a:off x="1484310" y="675601"/>
            <a:ext cx="10018713" cy="5506798"/>
          </a:xfrm>
        </p:spPr>
        <p:txBody>
          <a:bodyPr>
            <a:normAutofit lnSpcReduction="10000"/>
          </a:bodyPr>
          <a:lstStyle/>
          <a:p>
            <a:pPr algn="just"/>
            <a:r>
              <a:rPr lang="zh-TW" altLang="en-US" b="1" dirty="0">
                <a:solidFill>
                  <a:srgbClr val="0000FF"/>
                </a:solidFill>
                <a:latin typeface="DFKai-SB" panose="03000509000000000000" pitchFamily="65" charset="-120"/>
                <a:ea typeface="DFKai-SB" panose="03000509000000000000" pitchFamily="65" charset="-120"/>
              </a:rPr>
              <a:t>影響大氣中空氣污染物輸送與擴散之因子</a:t>
            </a:r>
            <a:endParaRPr lang="en-GB" altLang="zh-TW" b="1" dirty="0">
              <a:solidFill>
                <a:srgbClr val="0000FF"/>
              </a:solidFill>
              <a:latin typeface="DFKai-SB" panose="03000509000000000000" pitchFamily="65" charset="-120"/>
              <a:ea typeface="DFKai-SB" panose="03000509000000000000" pitchFamily="65" charset="-120"/>
            </a:endParaRPr>
          </a:p>
          <a:p>
            <a:pPr marL="457200" indent="-457200" algn="just">
              <a:buAutoNum type="arabicPeriod"/>
            </a:pPr>
            <a:r>
              <a:rPr lang="zh-TW" altLang="en-US" b="1" dirty="0">
                <a:solidFill>
                  <a:srgbClr val="00B050"/>
                </a:solidFill>
                <a:latin typeface="DFKai-SB" panose="03000509000000000000" pitchFamily="65" charset="-120"/>
                <a:ea typeface="DFKai-SB" panose="03000509000000000000" pitchFamily="65" charset="-120"/>
              </a:rPr>
              <a:t>大氣穩定度</a:t>
            </a:r>
            <a:r>
              <a:rPr lang="en-US" altLang="zh-TW" dirty="0">
                <a:latin typeface="DFKai-SB" panose="03000509000000000000" pitchFamily="65" charset="-120"/>
                <a:ea typeface="DFKai-SB" panose="03000509000000000000" pitchFamily="65" charset="-120"/>
              </a:rPr>
              <a:t>:</a:t>
            </a:r>
            <a:r>
              <a:rPr lang="zh-TW" altLang="en-US" dirty="0">
                <a:latin typeface="DFKai-SB" panose="03000509000000000000" pitchFamily="65" charset="-120"/>
                <a:ea typeface="DFKai-SB" panose="03000509000000000000" pitchFamily="65" charset="-120"/>
              </a:rPr>
              <a:t> </a:t>
            </a:r>
            <a:r>
              <a:rPr lang="zh-TW" altLang="en-US" b="1" dirty="0">
                <a:latin typeface="DFKai-SB" panose="03000509000000000000" pitchFamily="65" charset="-120"/>
                <a:ea typeface="DFKai-SB" panose="03000509000000000000" pitchFamily="65" charset="-120"/>
              </a:rPr>
              <a:t>風速</a:t>
            </a:r>
            <a:r>
              <a:rPr lang="zh-TW" altLang="en-US" dirty="0">
                <a:latin typeface="DFKai-SB" panose="03000509000000000000" pitchFamily="65" charset="-120"/>
                <a:ea typeface="DFKai-SB" panose="03000509000000000000" pitchFamily="65" charset="-120"/>
              </a:rPr>
              <a:t>、</a:t>
            </a:r>
            <a:r>
              <a:rPr lang="zh-TW" altLang="en-US" b="1" dirty="0">
                <a:latin typeface="DFKai-SB" panose="03000509000000000000" pitchFamily="65" charset="-120"/>
                <a:ea typeface="DFKai-SB" panose="03000509000000000000" pitchFamily="65" charset="-120"/>
              </a:rPr>
              <a:t>風向</a:t>
            </a:r>
            <a:r>
              <a:rPr lang="zh-TW" altLang="en-US" dirty="0">
                <a:latin typeface="DFKai-SB" panose="03000509000000000000" pitchFamily="65" charset="-120"/>
                <a:ea typeface="DFKai-SB" panose="03000509000000000000" pitchFamily="65" charset="-120"/>
              </a:rPr>
              <a:t>、</a:t>
            </a:r>
            <a:r>
              <a:rPr lang="zh-TW" altLang="en-US" b="1" dirty="0">
                <a:latin typeface="DFKai-SB" panose="03000509000000000000" pitchFamily="65" charset="-120"/>
                <a:ea typeface="DFKai-SB" panose="03000509000000000000" pitchFamily="65" charset="-120"/>
              </a:rPr>
              <a:t>溫度梯度</a:t>
            </a:r>
            <a:r>
              <a:rPr lang="zh-TW" altLang="en-US" dirty="0">
                <a:latin typeface="DFKai-SB" panose="03000509000000000000" pitchFamily="65" charset="-120"/>
                <a:ea typeface="DFKai-SB" panose="03000509000000000000" pitchFamily="65" charset="-120"/>
              </a:rPr>
              <a:t> </a:t>
            </a:r>
            <a:r>
              <a:rPr lang="en-US" altLang="zh-TW" dirty="0">
                <a:latin typeface="DFKai-SB" panose="03000509000000000000" pitchFamily="65" charset="-120"/>
                <a:ea typeface="DFKai-SB" panose="03000509000000000000" pitchFamily="65" charset="-120"/>
              </a:rPr>
              <a:t>(Temperature gradient)</a:t>
            </a:r>
            <a:r>
              <a:rPr lang="zh-TW" altLang="en-US" dirty="0">
                <a:latin typeface="DFKai-SB" panose="03000509000000000000" pitchFamily="65" charset="-120"/>
                <a:ea typeface="DFKai-SB" panose="03000509000000000000" pitchFamily="65" charset="-120"/>
              </a:rPr>
              <a:t>、</a:t>
            </a:r>
            <a:r>
              <a:rPr lang="zh-TW" altLang="en-US" b="1" dirty="0">
                <a:latin typeface="DFKai-SB" panose="03000509000000000000" pitchFamily="65" charset="-120"/>
                <a:ea typeface="DFKai-SB" panose="03000509000000000000" pitchFamily="65" charset="-120"/>
              </a:rPr>
              <a:t>日照</a:t>
            </a:r>
            <a:r>
              <a:rPr lang="zh-TW" altLang="en-US" dirty="0">
                <a:latin typeface="DFKai-SB" panose="03000509000000000000" pitchFamily="65" charset="-120"/>
                <a:ea typeface="DFKai-SB" panose="03000509000000000000" pitchFamily="65" charset="-120"/>
              </a:rPr>
              <a:t>、</a:t>
            </a:r>
            <a:r>
              <a:rPr lang="zh-TW" altLang="en-US" b="1" dirty="0">
                <a:latin typeface="DFKai-SB" panose="03000509000000000000" pitchFamily="65" charset="-120"/>
                <a:ea typeface="DFKai-SB" panose="03000509000000000000" pitchFamily="65" charset="-120"/>
              </a:rPr>
              <a:t>雲量</a:t>
            </a:r>
            <a:r>
              <a:rPr lang="zh-TW" altLang="en-US" dirty="0">
                <a:latin typeface="DFKai-SB" panose="03000509000000000000" pitchFamily="65" charset="-120"/>
                <a:ea typeface="DFKai-SB" panose="03000509000000000000" pitchFamily="65" charset="-120"/>
              </a:rPr>
              <a:t>等。</a:t>
            </a:r>
            <a:endParaRPr lang="en-GB" altLang="zh-TW" dirty="0">
              <a:latin typeface="DFKai-SB" panose="03000509000000000000" pitchFamily="65" charset="-120"/>
              <a:ea typeface="DFKai-SB" panose="03000509000000000000" pitchFamily="65" charset="-120"/>
            </a:endParaRPr>
          </a:p>
          <a:p>
            <a:pPr marL="457200" indent="-457200" algn="just">
              <a:buAutoNum type="arabicPeriod"/>
            </a:pPr>
            <a:r>
              <a:rPr lang="zh-TW" altLang="en-US" b="1" dirty="0">
                <a:solidFill>
                  <a:srgbClr val="00B050"/>
                </a:solidFill>
                <a:latin typeface="DFKai-SB" panose="03000509000000000000" pitchFamily="65" charset="-120"/>
                <a:ea typeface="DFKai-SB" panose="03000509000000000000" pitchFamily="65" charset="-120"/>
              </a:rPr>
              <a:t>混合層高度</a:t>
            </a:r>
            <a:r>
              <a:rPr lang="en-US" altLang="zh-TW" dirty="0">
                <a:latin typeface="DFKai-SB" panose="03000509000000000000" pitchFamily="65" charset="-120"/>
                <a:ea typeface="DFKai-SB" panose="03000509000000000000" pitchFamily="65" charset="-120"/>
              </a:rPr>
              <a:t>:</a:t>
            </a:r>
            <a:r>
              <a:rPr lang="zh-TW" altLang="en-US" dirty="0">
                <a:latin typeface="DFKai-SB" panose="03000509000000000000" pitchFamily="65" charset="-120"/>
                <a:ea typeface="DFKai-SB" panose="03000509000000000000" pitchFamily="65" charset="-120"/>
              </a:rPr>
              <a:t> 定義為地面上受到亂流作用而使污染物得以擴散至混合的高度。</a:t>
            </a:r>
            <a:endParaRPr lang="en-GB" altLang="zh-TW" dirty="0">
              <a:latin typeface="DFKai-SB" panose="03000509000000000000" pitchFamily="65" charset="-120"/>
              <a:ea typeface="DFKai-SB" panose="03000509000000000000" pitchFamily="65" charset="-120"/>
            </a:endParaRPr>
          </a:p>
          <a:p>
            <a:pPr marL="457200" indent="-457200" algn="just">
              <a:buAutoNum type="arabicPeriod"/>
            </a:pPr>
            <a:r>
              <a:rPr lang="zh-TW" altLang="en-US" b="1" dirty="0">
                <a:solidFill>
                  <a:srgbClr val="00B050"/>
                </a:solidFill>
                <a:latin typeface="DFKai-SB" panose="03000509000000000000" pitchFamily="65" charset="-120"/>
                <a:ea typeface="DFKai-SB" panose="03000509000000000000" pitchFamily="65" charset="-120"/>
              </a:rPr>
              <a:t>局部環流</a:t>
            </a:r>
            <a:r>
              <a:rPr lang="en-US" altLang="zh-TW" dirty="0">
                <a:latin typeface="DFKai-SB" panose="03000509000000000000" pitchFamily="65" charset="-120"/>
                <a:ea typeface="DFKai-SB" panose="03000509000000000000" pitchFamily="65" charset="-120"/>
              </a:rPr>
              <a:t>:</a:t>
            </a:r>
            <a:r>
              <a:rPr lang="zh-TW" altLang="en-US" dirty="0">
                <a:latin typeface="DFKai-SB" panose="03000509000000000000" pitchFamily="65" charset="-120"/>
                <a:ea typeface="DFKai-SB" panose="03000509000000000000" pitchFamily="65" charset="-120"/>
              </a:rPr>
              <a:t> </a:t>
            </a:r>
            <a:r>
              <a:rPr lang="zh-TW" altLang="en-US" b="1" dirty="0">
                <a:latin typeface="DFKai-SB" panose="03000509000000000000" pitchFamily="65" charset="-120"/>
                <a:ea typeface="DFKai-SB" panose="03000509000000000000" pitchFamily="65" charset="-120"/>
              </a:rPr>
              <a:t>熱島效應</a:t>
            </a:r>
            <a:r>
              <a:rPr lang="zh-TW" altLang="en-US" dirty="0">
                <a:latin typeface="DFKai-SB" panose="03000509000000000000" pitchFamily="65" charset="-120"/>
                <a:ea typeface="DFKai-SB" panose="03000509000000000000" pitchFamily="65" charset="-120"/>
              </a:rPr>
              <a:t>、</a:t>
            </a:r>
            <a:r>
              <a:rPr lang="zh-TW" altLang="en-US" b="1" dirty="0">
                <a:latin typeface="DFKai-SB" panose="03000509000000000000" pitchFamily="65" charset="-120"/>
                <a:ea typeface="DFKai-SB" panose="03000509000000000000" pitchFamily="65" charset="-120"/>
              </a:rPr>
              <a:t>海陸風</a:t>
            </a:r>
            <a:r>
              <a:rPr lang="zh-TW" altLang="en-US" dirty="0">
                <a:latin typeface="DFKai-SB" panose="03000509000000000000" pitchFamily="65" charset="-120"/>
                <a:ea typeface="DFKai-SB" panose="03000509000000000000" pitchFamily="65" charset="-120"/>
              </a:rPr>
              <a:t>、</a:t>
            </a:r>
            <a:r>
              <a:rPr lang="zh-TW" altLang="en-US" b="1" dirty="0">
                <a:latin typeface="DFKai-SB" panose="03000509000000000000" pitchFamily="65" charset="-120"/>
                <a:ea typeface="DFKai-SB" panose="03000509000000000000" pitchFamily="65" charset="-120"/>
              </a:rPr>
              <a:t>下沖作用</a:t>
            </a:r>
            <a:endParaRPr lang="en-US" altLang="zh-TW" b="1" dirty="0">
              <a:latin typeface="DFKai-SB" panose="03000509000000000000" pitchFamily="65" charset="-120"/>
              <a:ea typeface="DFKai-SB" panose="03000509000000000000" pitchFamily="65" charset="-120"/>
            </a:endParaRPr>
          </a:p>
          <a:p>
            <a:pPr marL="457200" indent="-457200" algn="just">
              <a:buAutoNum type="arabicPeriod"/>
            </a:pPr>
            <a:endParaRPr lang="en-GB" altLang="zh-TW" b="1" dirty="0">
              <a:latin typeface="DFKai-SB" panose="03000509000000000000" pitchFamily="65" charset="-120"/>
              <a:ea typeface="DFKai-SB" panose="03000509000000000000" pitchFamily="65" charset="-120"/>
            </a:endParaRPr>
          </a:p>
          <a:p>
            <a:pPr algn="just"/>
            <a:r>
              <a:rPr lang="zh-TW" altLang="en-US" b="1" dirty="0">
                <a:latin typeface="DFKai-SB" panose="03000509000000000000" pitchFamily="65" charset="-120"/>
                <a:ea typeface="DFKai-SB" panose="03000509000000000000" pitchFamily="65" charset="-120"/>
              </a:rPr>
              <a:t>氣壓與污染物之擴散</a:t>
            </a:r>
            <a:endParaRPr lang="en-GB" altLang="zh-TW" b="1" dirty="0">
              <a:latin typeface="DFKai-SB" panose="03000509000000000000" pitchFamily="65" charset="-120"/>
              <a:ea typeface="DFKai-SB" panose="03000509000000000000" pitchFamily="65" charset="-120"/>
            </a:endParaRPr>
          </a:p>
          <a:p>
            <a:pPr marL="0" indent="0" algn="just">
              <a:buNone/>
            </a:pPr>
            <a:r>
              <a:rPr lang="zh-TW" altLang="en-US" dirty="0">
                <a:solidFill>
                  <a:srgbClr val="FF0000"/>
                </a:solidFill>
                <a:latin typeface="DFKai-SB" panose="03000509000000000000" pitchFamily="65" charset="-120"/>
                <a:ea typeface="DFKai-SB" panose="03000509000000000000" pitchFamily="65" charset="-120"/>
              </a:rPr>
              <a:t>低壓</a:t>
            </a:r>
            <a:r>
              <a:rPr lang="zh-TW" altLang="en-US" dirty="0">
                <a:latin typeface="DFKai-SB" panose="03000509000000000000" pitchFamily="65" charset="-120"/>
                <a:ea typeface="DFKai-SB" panose="03000509000000000000" pitchFamily="65" charset="-120"/>
              </a:rPr>
              <a:t>地區常伴隨多雲且</a:t>
            </a:r>
            <a:r>
              <a:rPr lang="zh-TW" altLang="en-US" dirty="0">
                <a:solidFill>
                  <a:srgbClr val="C00000"/>
                </a:solidFill>
                <a:latin typeface="DFKai-SB" panose="03000509000000000000" pitchFamily="65" charset="-120"/>
                <a:ea typeface="DFKai-SB" panose="03000509000000000000" pitchFamily="65" charset="-120"/>
              </a:rPr>
              <a:t>不穩定</a:t>
            </a:r>
            <a:r>
              <a:rPr lang="zh-TW" altLang="en-US" dirty="0">
                <a:latin typeface="DFKai-SB" panose="03000509000000000000" pitchFamily="65" charset="-120"/>
                <a:ea typeface="DFKai-SB" panose="03000509000000000000" pitchFamily="65" charset="-120"/>
              </a:rPr>
              <a:t>的天氣，</a:t>
            </a:r>
            <a:r>
              <a:rPr lang="zh-TW" altLang="en-US" dirty="0">
                <a:solidFill>
                  <a:srgbClr val="C00000"/>
                </a:solidFill>
                <a:latin typeface="DFKai-SB" panose="03000509000000000000" pitchFamily="65" charset="-120"/>
                <a:ea typeface="DFKai-SB" panose="03000509000000000000" pitchFamily="65" charset="-120"/>
              </a:rPr>
              <a:t>風速亦較大</a:t>
            </a:r>
            <a:r>
              <a:rPr lang="zh-TW" altLang="en-US" dirty="0">
                <a:latin typeface="DFKai-SB" panose="03000509000000000000" pitchFamily="65" charset="-120"/>
                <a:ea typeface="DFKai-SB" panose="03000509000000000000" pitchFamily="65" charset="-120"/>
              </a:rPr>
              <a:t>，</a:t>
            </a:r>
            <a:r>
              <a:rPr lang="zh-TW" altLang="en-US" dirty="0">
                <a:solidFill>
                  <a:srgbClr val="C00000"/>
                </a:solidFill>
                <a:latin typeface="DFKai-SB" panose="03000509000000000000" pitchFamily="65" charset="-120"/>
                <a:ea typeface="DFKai-SB" panose="03000509000000000000" pitchFamily="65" charset="-120"/>
              </a:rPr>
              <a:t>有利於污染物之擴散</a:t>
            </a:r>
            <a:r>
              <a:rPr lang="zh-TW" altLang="en-US" dirty="0">
                <a:latin typeface="DFKai-SB" panose="03000509000000000000" pitchFamily="65" charset="-120"/>
                <a:ea typeface="DFKai-SB" panose="03000509000000000000" pitchFamily="65" charset="-120"/>
              </a:rPr>
              <a:t>，其伴隨之雨水亦可移除大氣中之污染物。</a:t>
            </a:r>
            <a:endParaRPr lang="en-GB" altLang="zh-TW" dirty="0">
              <a:latin typeface="DFKai-SB" panose="03000509000000000000" pitchFamily="65" charset="-120"/>
              <a:ea typeface="DFKai-SB" panose="03000509000000000000" pitchFamily="65" charset="-120"/>
            </a:endParaRPr>
          </a:p>
          <a:p>
            <a:pPr marL="0" indent="0" algn="just">
              <a:buNone/>
            </a:pPr>
            <a:r>
              <a:rPr lang="zh-TW" altLang="en-US" dirty="0">
                <a:solidFill>
                  <a:srgbClr val="FF0000"/>
                </a:solidFill>
                <a:latin typeface="DFKai-SB" panose="03000509000000000000" pitchFamily="65" charset="-120"/>
                <a:ea typeface="DFKai-SB" panose="03000509000000000000" pitchFamily="65" charset="-120"/>
              </a:rPr>
              <a:t>高壓</a:t>
            </a:r>
            <a:r>
              <a:rPr lang="zh-TW" altLang="en-US" dirty="0">
                <a:latin typeface="DFKai-SB" panose="03000509000000000000" pitchFamily="65" charset="-120"/>
                <a:ea typeface="DFKai-SB" panose="03000509000000000000" pitchFamily="65" charset="-120"/>
              </a:rPr>
              <a:t>地區通常是</a:t>
            </a:r>
            <a:r>
              <a:rPr lang="zh-TW" altLang="en-US" dirty="0">
                <a:solidFill>
                  <a:srgbClr val="C00000"/>
                </a:solidFill>
                <a:latin typeface="DFKai-SB" panose="03000509000000000000" pitchFamily="65" charset="-120"/>
                <a:ea typeface="DFKai-SB" panose="03000509000000000000" pitchFamily="65" charset="-120"/>
              </a:rPr>
              <a:t>晴朗穩定</a:t>
            </a:r>
            <a:r>
              <a:rPr lang="zh-TW" altLang="en-US" dirty="0">
                <a:latin typeface="DFKai-SB" panose="03000509000000000000" pitchFamily="65" charset="-120"/>
                <a:ea typeface="DFKai-SB" panose="03000509000000000000" pitchFamily="65" charset="-120"/>
              </a:rPr>
              <a:t>的天氣，</a:t>
            </a:r>
            <a:r>
              <a:rPr lang="zh-TW" altLang="en-US" dirty="0">
                <a:solidFill>
                  <a:srgbClr val="C00000"/>
                </a:solidFill>
                <a:latin typeface="DFKai-SB" panose="03000509000000000000" pitchFamily="65" charset="-120"/>
                <a:ea typeface="DFKai-SB" panose="03000509000000000000" pitchFamily="65" charset="-120"/>
              </a:rPr>
              <a:t>風速亦較小</a:t>
            </a:r>
            <a:r>
              <a:rPr lang="zh-TW" altLang="en-US" dirty="0">
                <a:latin typeface="DFKai-SB" panose="03000509000000000000" pitchFamily="65" charset="-120"/>
                <a:ea typeface="DFKai-SB" panose="03000509000000000000" pitchFamily="65" charset="-120"/>
              </a:rPr>
              <a:t>，若有滯留高壓或沉降逆溫層的存在，則</a:t>
            </a:r>
            <a:r>
              <a:rPr lang="zh-TW" altLang="en-US" dirty="0">
                <a:solidFill>
                  <a:srgbClr val="C00000"/>
                </a:solidFill>
                <a:latin typeface="DFKai-SB" panose="03000509000000000000" pitchFamily="65" charset="-120"/>
                <a:ea typeface="DFKai-SB" panose="03000509000000000000" pitchFamily="65" charset="-120"/>
              </a:rPr>
              <a:t>污染物之擴散及輸送均極不易</a:t>
            </a:r>
            <a:r>
              <a:rPr lang="zh-TW" altLang="en-US" dirty="0">
                <a:latin typeface="DFKai-SB" panose="03000509000000000000" pitchFamily="65" charset="-120"/>
                <a:ea typeface="DFKai-SB" panose="03000509000000000000" pitchFamily="65" charset="-120"/>
              </a:rPr>
              <a:t>，因此高污染事件好發於冬季</a:t>
            </a:r>
            <a:r>
              <a:rPr lang="zh-TW" altLang="en-US" dirty="0"/>
              <a:t>。</a:t>
            </a:r>
            <a:endParaRPr lang="en-GB" dirty="0"/>
          </a:p>
        </p:txBody>
      </p:sp>
    </p:spTree>
    <p:extLst>
      <p:ext uri="{BB962C8B-B14F-4D97-AF65-F5344CB8AC3E}">
        <p14:creationId xmlns:p14="http://schemas.microsoft.com/office/powerpoint/2010/main" val="3101914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222F1-B07F-4D9A-85E2-F5CE6371BA6C}"/>
              </a:ext>
            </a:extLst>
          </p:cNvPr>
          <p:cNvSpPr>
            <a:spLocks noGrp="1"/>
          </p:cNvSpPr>
          <p:nvPr>
            <p:ph idx="1"/>
          </p:nvPr>
        </p:nvSpPr>
        <p:spPr>
          <a:xfrm>
            <a:off x="1484310" y="197372"/>
            <a:ext cx="3744523" cy="5862960"/>
          </a:xfrm>
        </p:spPr>
        <p:txBody>
          <a:bodyPr anchor="t">
            <a:normAutofit/>
          </a:bodyPr>
          <a:lstStyle/>
          <a:p>
            <a:pPr marL="0" indent="0" algn="just">
              <a:lnSpc>
                <a:spcPct val="90000"/>
              </a:lnSpc>
              <a:buNone/>
            </a:pPr>
            <a:r>
              <a:rPr lang="zh-TW" altLang="en-US" b="1" dirty="0">
                <a:solidFill>
                  <a:srgbClr val="0000FF"/>
                </a:solidFill>
                <a:latin typeface="DFKai-SB" panose="03000509000000000000" pitchFamily="65" charset="-120"/>
                <a:ea typeface="DFKai-SB" panose="03000509000000000000" pitchFamily="65" charset="-120"/>
              </a:rPr>
              <a:t>風速與風向</a:t>
            </a:r>
            <a:endParaRPr lang="en-GB" altLang="zh-TW" b="1" dirty="0">
              <a:solidFill>
                <a:srgbClr val="0000FF"/>
              </a:solidFill>
              <a:latin typeface="DFKai-SB" panose="03000509000000000000" pitchFamily="65" charset="-120"/>
              <a:ea typeface="DFKai-SB" panose="03000509000000000000" pitchFamily="65" charset="-120"/>
            </a:endParaRPr>
          </a:p>
          <a:p>
            <a:pPr algn="just">
              <a:lnSpc>
                <a:spcPct val="90000"/>
              </a:lnSpc>
            </a:pPr>
            <a:r>
              <a:rPr lang="zh-TW" altLang="en-US" sz="2000" b="1" dirty="0">
                <a:latin typeface="DFKai-SB" panose="03000509000000000000" pitchFamily="65" charset="-120"/>
                <a:ea typeface="DFKai-SB" panose="03000509000000000000" pitchFamily="65" charset="-120"/>
              </a:rPr>
              <a:t>風速</a:t>
            </a:r>
            <a:endParaRPr lang="en-GB" altLang="zh-TW" sz="2000" b="1" dirty="0">
              <a:latin typeface="DFKai-SB" panose="03000509000000000000" pitchFamily="65" charset="-120"/>
              <a:ea typeface="DFKai-SB" panose="03000509000000000000" pitchFamily="65" charset="-120"/>
            </a:endParaRPr>
          </a:p>
          <a:p>
            <a:pPr marL="0" indent="0" algn="just">
              <a:lnSpc>
                <a:spcPct val="90000"/>
              </a:lnSpc>
              <a:buNone/>
            </a:pPr>
            <a:r>
              <a:rPr lang="zh-TW" altLang="en-US" sz="2000" dirty="0">
                <a:latin typeface="DFKai-SB" panose="03000509000000000000" pitchFamily="65" charset="-120"/>
                <a:ea typeface="DFKai-SB" panose="03000509000000000000" pitchFamily="65" charset="-120"/>
              </a:rPr>
              <a:t>目前以計算有效煙囪高度處之風速，最簡便而常用的方法為利用</a:t>
            </a:r>
            <a:r>
              <a:rPr lang="zh-TW" altLang="en-US" sz="2000" b="1" dirty="0">
                <a:solidFill>
                  <a:srgbClr val="C00000"/>
                </a:solidFill>
                <a:latin typeface="DFKai-SB" panose="03000509000000000000" pitchFamily="65" charset="-120"/>
                <a:ea typeface="DFKai-SB" panose="03000509000000000000" pitchFamily="65" charset="-120"/>
              </a:rPr>
              <a:t>風速冪次</a:t>
            </a:r>
            <a:r>
              <a:rPr lang="zh-TW" altLang="en-US" sz="2000"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律</a:t>
            </a:r>
            <a:r>
              <a:rPr lang="en-US" altLang="zh-TW" sz="2000"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(Power Law)</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sz="2000"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lnSpc>
                <a:spcPct val="90000"/>
              </a:lnSpc>
              <a:buNone/>
            </a:pPr>
            <a:endParaRPr lang="en-GB" altLang="zh-TW" sz="2000" dirty="0">
              <a:latin typeface="DFKai-SB" panose="03000509000000000000" pitchFamily="65" charset="-120"/>
              <a:ea typeface="DFKai-SB" panose="03000509000000000000" pitchFamily="65" charset="-120"/>
            </a:endParaRPr>
          </a:p>
          <a:p>
            <a:pPr marL="0" indent="0" algn="just">
              <a:lnSpc>
                <a:spcPct val="90000"/>
              </a:lnSpc>
              <a:buNone/>
            </a:pPr>
            <a:endParaRPr lang="en-GB" altLang="zh-TW" sz="2000" dirty="0">
              <a:latin typeface="DFKai-SB" panose="03000509000000000000" pitchFamily="65" charset="-120"/>
              <a:ea typeface="DFKai-SB" panose="03000509000000000000" pitchFamily="65" charset="-120"/>
            </a:endParaRPr>
          </a:p>
          <a:p>
            <a:pPr marL="0" indent="0" algn="just">
              <a:lnSpc>
                <a:spcPct val="90000"/>
              </a:lnSpc>
              <a:buNone/>
            </a:pPr>
            <a:endParaRPr lang="en-GB" altLang="zh-TW" sz="2000" dirty="0">
              <a:latin typeface="DFKai-SB" panose="03000509000000000000" pitchFamily="65" charset="-120"/>
              <a:ea typeface="DFKai-SB" panose="03000509000000000000" pitchFamily="65" charset="-120"/>
            </a:endParaRPr>
          </a:p>
          <a:p>
            <a:pPr algn="just">
              <a:lnSpc>
                <a:spcPct val="90000"/>
              </a:lnSpc>
            </a:pPr>
            <a:r>
              <a:rPr lang="zh-TW" altLang="en-US" sz="2000" b="1" dirty="0">
                <a:latin typeface="DFKai-SB" panose="03000509000000000000" pitchFamily="65" charset="-120"/>
                <a:ea typeface="DFKai-SB" panose="03000509000000000000" pitchFamily="65" charset="-120"/>
              </a:rPr>
              <a:t>風向</a:t>
            </a:r>
            <a:endParaRPr lang="en-GB" altLang="zh-TW" sz="2000" b="1" dirty="0">
              <a:latin typeface="DFKai-SB" panose="03000509000000000000" pitchFamily="65" charset="-120"/>
              <a:ea typeface="DFKai-SB" panose="03000509000000000000" pitchFamily="65" charset="-120"/>
            </a:endParaRPr>
          </a:p>
          <a:p>
            <a:pPr marL="0" indent="0" algn="just">
              <a:lnSpc>
                <a:spcPct val="90000"/>
              </a:lnSpc>
              <a:buNone/>
            </a:pPr>
            <a:r>
              <a:rPr lang="zh-TW" altLang="en-US" sz="2000" dirty="0">
                <a:latin typeface="DFKai-SB" panose="03000509000000000000" pitchFamily="65" charset="-120"/>
                <a:ea typeface="DFKai-SB" panose="03000509000000000000" pitchFamily="65" charset="-120"/>
              </a:rPr>
              <a:t>風向之定義為風的來向，通常將風向分為</a:t>
            </a:r>
            <a:r>
              <a:rPr lang="en-US" altLang="zh-TW" sz="2000" dirty="0">
                <a:latin typeface="DFKai-SB" panose="03000509000000000000" pitchFamily="65" charset="-120"/>
                <a:ea typeface="DFKai-SB" panose="03000509000000000000" pitchFamily="65" charset="-120"/>
              </a:rPr>
              <a:t>16</a:t>
            </a:r>
            <a:r>
              <a:rPr lang="zh-TW" altLang="en-US" sz="2000" dirty="0">
                <a:latin typeface="DFKai-SB" panose="03000509000000000000" pitchFamily="65" charset="-120"/>
                <a:ea typeface="DFKai-SB" panose="03000509000000000000" pitchFamily="65" charset="-120"/>
              </a:rPr>
              <a:t>個方位，並將逐時的風速大小描繪在該方向而形</a:t>
            </a:r>
            <a:r>
              <a:rPr lang="zh-TW" altLang="en-US" sz="2000" b="1" dirty="0">
                <a:solidFill>
                  <a:srgbClr val="C00000"/>
                </a:solidFill>
                <a:latin typeface="DFKai-SB" panose="03000509000000000000" pitchFamily="65" charset="-120"/>
                <a:ea typeface="DFKai-SB" panose="03000509000000000000" pitchFamily="65" charset="-120"/>
              </a:rPr>
              <a:t>成風花圖</a:t>
            </a:r>
            <a:r>
              <a:rPr lang="en-US" altLang="zh-TW" sz="2000" b="1" dirty="0">
                <a:solidFill>
                  <a:srgbClr val="C00000"/>
                </a:solidFill>
                <a:latin typeface="DFKai-SB" panose="03000509000000000000" pitchFamily="65" charset="-120"/>
                <a:ea typeface="DFKai-SB" panose="03000509000000000000" pitchFamily="65" charset="-120"/>
              </a:rPr>
              <a:t>(Wind Rose)</a:t>
            </a:r>
            <a:r>
              <a:rPr lang="zh-TW" altLang="en-US" sz="2000" dirty="0">
                <a:latin typeface="DFKai-SB" panose="03000509000000000000" pitchFamily="65" charset="-120"/>
                <a:ea typeface="DFKai-SB" panose="03000509000000000000" pitchFamily="65" charset="-120"/>
              </a:rPr>
              <a:t>。線條長短為風速出現的百分比。</a:t>
            </a:r>
            <a:endParaRPr lang="en-GB" altLang="zh-TW" sz="2000" dirty="0">
              <a:latin typeface="DFKai-SB" panose="03000509000000000000" pitchFamily="65" charset="-120"/>
              <a:ea typeface="DFKai-SB" panose="03000509000000000000" pitchFamily="65" charset="-120"/>
            </a:endParaRPr>
          </a:p>
          <a:p>
            <a:pPr marL="0" indent="0">
              <a:lnSpc>
                <a:spcPct val="90000"/>
              </a:lnSpc>
              <a:buNone/>
            </a:pPr>
            <a:endParaRPr lang="en-GB" altLang="zh-TW" sz="1100" dirty="0"/>
          </a:p>
          <a:p>
            <a:pPr marL="0" indent="0">
              <a:lnSpc>
                <a:spcPct val="90000"/>
              </a:lnSpc>
              <a:buNone/>
            </a:pPr>
            <a:endParaRPr lang="en-GB" altLang="zh-TW" sz="1100" dirty="0"/>
          </a:p>
          <a:p>
            <a:pPr marL="0" indent="0">
              <a:lnSpc>
                <a:spcPct val="90000"/>
              </a:lnSpc>
              <a:buNone/>
            </a:pPr>
            <a:endParaRPr lang="en-GB" sz="1100" dirty="0"/>
          </a:p>
        </p:txBody>
      </p:sp>
      <p:pic>
        <p:nvPicPr>
          <p:cNvPr id="5" name="Picture 4">
            <a:extLst>
              <a:ext uri="{FF2B5EF4-FFF2-40B4-BE49-F238E27FC236}">
                <a16:creationId xmlns:a16="http://schemas.microsoft.com/office/drawing/2014/main" id="{AA09FA46-AEE4-4258-8FDB-9F78B3C0C581}"/>
              </a:ext>
            </a:extLst>
          </p:cNvPr>
          <p:cNvPicPr>
            <a:picLocks noChangeAspect="1"/>
          </p:cNvPicPr>
          <p:nvPr/>
        </p:nvPicPr>
        <p:blipFill>
          <a:blip r:embed="rId3"/>
          <a:stretch>
            <a:fillRect/>
          </a:stretch>
        </p:blipFill>
        <p:spPr>
          <a:xfrm>
            <a:off x="5228834" y="197371"/>
            <a:ext cx="6789914" cy="268201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2CD79CA9-DA03-4125-8DD9-40204FC43929}"/>
              </a:ext>
            </a:extLst>
          </p:cNvPr>
          <p:cNvPicPr>
            <a:picLocks noChangeAspect="1"/>
          </p:cNvPicPr>
          <p:nvPr/>
        </p:nvPicPr>
        <p:blipFill>
          <a:blip r:embed="rId4"/>
          <a:stretch>
            <a:fillRect/>
          </a:stretch>
        </p:blipFill>
        <p:spPr>
          <a:xfrm>
            <a:off x="6096000" y="3064313"/>
            <a:ext cx="4924425" cy="3667125"/>
          </a:xfrm>
          <a:prstGeom prst="rect">
            <a:avLst/>
          </a:prstGeom>
        </p:spPr>
      </p:pic>
    </p:spTree>
    <p:extLst>
      <p:ext uri="{BB962C8B-B14F-4D97-AF65-F5344CB8AC3E}">
        <p14:creationId xmlns:p14="http://schemas.microsoft.com/office/powerpoint/2010/main" val="360613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EFCA0-142B-4137-BC62-F8D2FDCC64DC}"/>
              </a:ext>
            </a:extLst>
          </p:cNvPr>
          <p:cNvSpPr>
            <a:spLocks noGrp="1"/>
          </p:cNvSpPr>
          <p:nvPr>
            <p:ph idx="1"/>
          </p:nvPr>
        </p:nvSpPr>
        <p:spPr>
          <a:xfrm>
            <a:off x="1484311" y="739302"/>
            <a:ext cx="6855356" cy="5387177"/>
          </a:xfrm>
        </p:spPr>
        <p:txBody>
          <a:bodyPr>
            <a:normAutofit fontScale="92500" lnSpcReduction="20000"/>
          </a:bodyPr>
          <a:lstStyle/>
          <a:p>
            <a:pPr algn="just">
              <a:lnSpc>
                <a:spcPct val="90000"/>
              </a:lnSpc>
            </a:pPr>
            <a:r>
              <a:rPr lang="en-GB" sz="2600" dirty="0">
                <a:latin typeface="Times New Roman" panose="02020603050405020304" pitchFamily="18" charset="0"/>
                <a:cs typeface="Times New Roman" panose="02020603050405020304" pitchFamily="18" charset="0"/>
              </a:rPr>
              <a:t>Both evidence-based and precaution-based decisions require </a:t>
            </a:r>
            <a:r>
              <a:rPr lang="en-GB" sz="2600" dirty="0">
                <a:solidFill>
                  <a:schemeClr val="accent4">
                    <a:lumMod val="75000"/>
                  </a:schemeClr>
                </a:solidFill>
                <a:latin typeface="Times New Roman" panose="02020603050405020304" pitchFamily="18" charset="0"/>
                <a:cs typeface="Times New Roman" panose="02020603050405020304" pitchFamily="18" charset="0"/>
              </a:rPr>
              <a:t>the analysis of substantial amounts of data</a:t>
            </a:r>
            <a:r>
              <a:rPr lang="en-GB" sz="2600" dirty="0">
                <a:latin typeface="Times New Roman" panose="02020603050405020304" pitchFamily="18" charset="0"/>
                <a:cs typeface="Times New Roman" panose="02020603050405020304" pitchFamily="18" charset="0"/>
              </a:rPr>
              <a:t>.</a:t>
            </a:r>
          </a:p>
          <a:p>
            <a:pPr algn="just">
              <a:lnSpc>
                <a:spcPct val="90000"/>
              </a:lnSpc>
            </a:pPr>
            <a:r>
              <a:rPr lang="en-GB" sz="2600" dirty="0">
                <a:latin typeface="Times New Roman" panose="02020603050405020304" pitchFamily="18" charset="0"/>
                <a:cs typeface="Times New Roman" panose="02020603050405020304" pitchFamily="18" charset="0"/>
              </a:rPr>
              <a:t>Evidence-based risk assessments require information regarding both </a:t>
            </a:r>
            <a:r>
              <a:rPr lang="en-GB" sz="2600" b="1" dirty="0">
                <a:solidFill>
                  <a:srgbClr val="00B050"/>
                </a:solidFill>
                <a:latin typeface="Times New Roman" panose="02020603050405020304" pitchFamily="18" charset="0"/>
                <a:cs typeface="Times New Roman" panose="02020603050405020304" pitchFamily="18" charset="0"/>
              </a:rPr>
              <a:t>the hazard </a:t>
            </a:r>
            <a:r>
              <a:rPr lang="en-GB" sz="2600" dirty="0">
                <a:latin typeface="Times New Roman" panose="02020603050405020304" pitchFamily="18" charset="0"/>
                <a:cs typeface="Times New Roman" panose="02020603050405020304" pitchFamily="18" charset="0"/>
              </a:rPr>
              <a:t>and the </a:t>
            </a:r>
            <a:r>
              <a:rPr lang="en-GB" sz="2600" b="1" dirty="0">
                <a:solidFill>
                  <a:srgbClr val="00B050"/>
                </a:solidFill>
                <a:latin typeface="Times New Roman" panose="02020603050405020304" pitchFamily="18" charset="0"/>
                <a:cs typeface="Times New Roman" panose="02020603050405020304" pitchFamily="18" charset="0"/>
              </a:rPr>
              <a:t>likelihood of exposure to that hazard</a:t>
            </a:r>
            <a:r>
              <a:rPr lang="en-GB" sz="2600" dirty="0">
                <a:latin typeface="Times New Roman" panose="02020603050405020304" pitchFamily="18" charset="0"/>
                <a:cs typeface="Times New Roman" panose="02020603050405020304" pitchFamily="18" charset="0"/>
              </a:rPr>
              <a:t>. Thus, if this information is scarce or unreliable, the risk assessment is useless at best and dangerous at worst, since it either underestimates or overestimates the risk.</a:t>
            </a:r>
          </a:p>
          <a:p>
            <a:pPr algn="just">
              <a:lnSpc>
                <a:spcPct val="90000"/>
              </a:lnSpc>
            </a:pPr>
            <a:r>
              <a:rPr lang="en-GB" sz="2600" dirty="0">
                <a:latin typeface="Times New Roman" panose="02020603050405020304" pitchFamily="18" charset="0"/>
                <a:cs typeface="Times New Roman" panose="02020603050405020304" pitchFamily="18" charset="0"/>
              </a:rPr>
              <a:t>For problems that may affect large numbers of people, large geographic areas, and/or that are irreversible, </a:t>
            </a:r>
            <a:r>
              <a:rPr lang="en-GB" sz="2600" dirty="0">
                <a:solidFill>
                  <a:schemeClr val="accent5">
                    <a:lumMod val="75000"/>
                  </a:schemeClr>
                </a:solidFill>
                <a:latin typeface="Times New Roman" panose="02020603050405020304" pitchFamily="18" charset="0"/>
                <a:cs typeface="Times New Roman" panose="02020603050405020304" pitchFamily="18" charset="0"/>
              </a:rPr>
              <a:t>precaution is in order</a:t>
            </a:r>
            <a:r>
              <a:rPr lang="en-GB" sz="2600" dirty="0">
                <a:latin typeface="Times New Roman" panose="02020603050405020304" pitchFamily="18" charset="0"/>
                <a:cs typeface="Times New Roman" panose="02020603050405020304" pitchFamily="18" charset="0"/>
              </a:rPr>
              <a:t>.</a:t>
            </a:r>
          </a:p>
          <a:p>
            <a:pPr algn="just">
              <a:lnSpc>
                <a:spcPct val="90000"/>
              </a:lnSpc>
            </a:pPr>
            <a:r>
              <a:rPr lang="en-GB" sz="2600" dirty="0">
                <a:latin typeface="Times New Roman" panose="02020603050405020304" pitchFamily="18" charset="0"/>
                <a:cs typeface="Times New Roman" panose="02020603050405020304" pitchFamily="18" charset="0"/>
              </a:rPr>
              <a:t>This is the basis for factors of safety in engineering design and prudence. Therefore, </a:t>
            </a:r>
            <a:r>
              <a:rPr lang="en-GB" sz="2600" dirty="0">
                <a:solidFill>
                  <a:schemeClr val="accent3">
                    <a:lumMod val="75000"/>
                  </a:schemeClr>
                </a:solidFill>
                <a:latin typeface="Times New Roman" panose="02020603050405020304" pitchFamily="18" charset="0"/>
                <a:cs typeface="Times New Roman" panose="02020603050405020304" pitchFamily="18" charset="0"/>
              </a:rPr>
              <a:t>precaution applies to global scale air pollution, such as the long-range transport of pollutants, acid rain, and climate change (Figure)</a:t>
            </a:r>
            <a:r>
              <a:rPr lang="en-GB" sz="2600" dirty="0">
                <a:latin typeface="Times New Roman" panose="02020603050405020304" pitchFamily="18" charset="0"/>
                <a:cs typeface="Times New Roman" panose="02020603050405020304" pitchFamily="18" charset="0"/>
              </a:rPr>
              <a:t>. </a:t>
            </a:r>
          </a:p>
          <a:p>
            <a:pPr>
              <a:lnSpc>
                <a:spcPct val="90000"/>
              </a:lnSpc>
            </a:pPr>
            <a:endParaRPr lang="en-GB" sz="1700" dirty="0"/>
          </a:p>
        </p:txBody>
      </p:sp>
      <p:pic>
        <p:nvPicPr>
          <p:cNvPr id="5" name="Picture 4">
            <a:extLst>
              <a:ext uri="{FF2B5EF4-FFF2-40B4-BE49-F238E27FC236}">
                <a16:creationId xmlns:a16="http://schemas.microsoft.com/office/drawing/2014/main" id="{3DEC9772-2621-4E82-A3BB-8EDE76EE73BE}"/>
              </a:ext>
            </a:extLst>
          </p:cNvPr>
          <p:cNvPicPr>
            <a:picLocks noChangeAspect="1"/>
          </p:cNvPicPr>
          <p:nvPr/>
        </p:nvPicPr>
        <p:blipFill>
          <a:blip r:embed="rId3"/>
          <a:stretch>
            <a:fillRect/>
          </a:stretch>
        </p:blipFill>
        <p:spPr>
          <a:xfrm>
            <a:off x="8367519" y="822790"/>
            <a:ext cx="3852333" cy="45861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94123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FA641-1F6E-4544-8EF9-F56278194ACA}"/>
              </a:ext>
            </a:extLst>
          </p:cNvPr>
          <p:cNvSpPr>
            <a:spLocks noGrp="1"/>
          </p:cNvSpPr>
          <p:nvPr>
            <p:ph idx="1"/>
          </p:nvPr>
        </p:nvSpPr>
        <p:spPr>
          <a:xfrm>
            <a:off x="1297882" y="389107"/>
            <a:ext cx="4678376" cy="6274339"/>
          </a:xfrm>
        </p:spPr>
        <p:txBody>
          <a:bodyPr>
            <a:normAutofit fontScale="70000" lnSpcReduction="20000"/>
          </a:bodyPr>
          <a:lstStyle/>
          <a:p>
            <a:pPr marL="0" indent="0" algn="just">
              <a:buNone/>
            </a:pPr>
            <a:r>
              <a:rPr lang="zh-TW" altLang="en-US" sz="3800" b="1" dirty="0">
                <a:solidFill>
                  <a:srgbClr val="0000FF"/>
                </a:solidFill>
                <a:latin typeface="DFKai-SB" panose="03000509000000000000" pitchFamily="65" charset="-120"/>
                <a:ea typeface="DFKai-SB" panose="03000509000000000000" pitchFamily="65" charset="-120"/>
              </a:rPr>
              <a:t>大氣垂直溫度結構與安定度</a:t>
            </a:r>
            <a:endParaRPr lang="en-GB" altLang="zh-TW" sz="3800" b="1" dirty="0">
              <a:solidFill>
                <a:srgbClr val="0000FF"/>
              </a:solidFill>
              <a:latin typeface="DFKai-SB" panose="03000509000000000000" pitchFamily="65" charset="-120"/>
              <a:ea typeface="DFKai-SB" panose="03000509000000000000" pitchFamily="65" charset="-120"/>
            </a:endParaRPr>
          </a:p>
          <a:p>
            <a:pPr algn="just"/>
            <a:r>
              <a:rPr lang="zh-TW" altLang="en-US" sz="3200" b="1" dirty="0">
                <a:solidFill>
                  <a:srgbClr val="00B050"/>
                </a:solidFill>
                <a:latin typeface="DFKai-SB" panose="03000509000000000000" pitchFamily="65" charset="-120"/>
                <a:ea typeface="DFKai-SB" panose="03000509000000000000" pitchFamily="65" charset="-120"/>
              </a:rPr>
              <a:t>溫降傾率</a:t>
            </a:r>
            <a:r>
              <a:rPr lang="en-GB" altLang="zh-TW" sz="3200" b="1" dirty="0">
                <a:solidFill>
                  <a:srgbClr val="00B050"/>
                </a:solidFill>
                <a:latin typeface="DFKai-SB" panose="03000509000000000000" pitchFamily="65" charset="-120"/>
                <a:ea typeface="DFKai-SB" panose="03000509000000000000" pitchFamily="65" charset="-120"/>
              </a:rPr>
              <a:t>(</a:t>
            </a:r>
            <a:r>
              <a:rPr lang="en-US" altLang="zh-TW" sz="3200" b="1" dirty="0">
                <a:solidFill>
                  <a:srgbClr val="00B050"/>
                </a:solidFill>
                <a:latin typeface="DFKai-SB" panose="03000509000000000000" pitchFamily="65" charset="-120"/>
                <a:ea typeface="DFKai-SB" panose="03000509000000000000" pitchFamily="65" charset="-120"/>
              </a:rPr>
              <a:t>Lapse Rate</a:t>
            </a:r>
            <a:r>
              <a:rPr lang="en-GB" altLang="zh-TW" sz="3200" b="1" dirty="0">
                <a:solidFill>
                  <a:srgbClr val="00B050"/>
                </a:solidFill>
                <a:latin typeface="DFKai-SB" panose="03000509000000000000" pitchFamily="65" charset="-120"/>
                <a:ea typeface="DFKai-SB" panose="03000509000000000000" pitchFamily="65" charset="-120"/>
              </a:rPr>
              <a:t>)</a:t>
            </a:r>
          </a:p>
          <a:p>
            <a:pPr marL="0" indent="0" algn="just">
              <a:buNone/>
            </a:pPr>
            <a:r>
              <a:rPr lang="zh-TW" altLang="en-US" sz="3200" dirty="0">
                <a:latin typeface="DFKai-SB" panose="03000509000000000000" pitchFamily="65" charset="-120"/>
                <a:ea typeface="DFKai-SB" panose="03000509000000000000" pitchFamily="65" charset="-120"/>
              </a:rPr>
              <a:t>當少量空氣在大氣層中向上移動，會因壓力降低而膨脹並降低溫度，通常該膨脹相當快速，可</a:t>
            </a:r>
            <a:r>
              <a:rPr lang="zh-TW" altLang="en-US" sz="3200" dirty="0">
                <a:solidFill>
                  <a:schemeClr val="accent4">
                    <a:lumMod val="75000"/>
                  </a:schemeClr>
                </a:solidFill>
                <a:latin typeface="DFKai-SB" panose="03000509000000000000" pitchFamily="65" charset="-120"/>
                <a:ea typeface="DFKai-SB" panose="03000509000000000000" pitchFamily="65" charset="-120"/>
              </a:rPr>
              <a:t>假設該氣團與周圍大氣間並未發生熱量轉移</a:t>
            </a:r>
            <a:r>
              <a:rPr lang="en-US" altLang="zh-TW" sz="3200" dirty="0">
                <a:latin typeface="DFKai-SB" panose="03000509000000000000" pitchFamily="65" charset="-120"/>
                <a:ea typeface="DFKai-SB" panose="03000509000000000000" pitchFamily="65" charset="-120"/>
              </a:rPr>
              <a:t>(</a:t>
            </a:r>
            <a:r>
              <a:rPr lang="zh-TW" altLang="en-US" sz="3200" dirty="0">
                <a:latin typeface="DFKai-SB" panose="03000509000000000000" pitchFamily="65" charset="-120"/>
                <a:ea typeface="DFKai-SB" panose="03000509000000000000" pitchFamily="65" charset="-120"/>
              </a:rPr>
              <a:t>假設為絕熱狀態</a:t>
            </a:r>
            <a:r>
              <a:rPr lang="en-US" altLang="zh-TW" sz="3200" dirty="0">
                <a:latin typeface="DFKai-SB" panose="03000509000000000000" pitchFamily="65" charset="-120"/>
                <a:ea typeface="DFKai-SB" panose="03000509000000000000" pitchFamily="65" charset="-120"/>
              </a:rPr>
              <a:t>)</a:t>
            </a:r>
            <a:r>
              <a:rPr lang="zh-TW" altLang="en-US" sz="3200" dirty="0">
                <a:latin typeface="DFKai-SB" panose="03000509000000000000" pitchFamily="65" charset="-120"/>
                <a:ea typeface="DFKai-SB" panose="03000509000000000000" pitchFamily="65" charset="-120"/>
              </a:rPr>
              <a:t>。</a:t>
            </a:r>
            <a:endParaRPr lang="en-US" altLang="zh-TW" sz="3200" dirty="0">
              <a:latin typeface="DFKai-SB" panose="03000509000000000000" pitchFamily="65" charset="-120"/>
              <a:ea typeface="DFKai-SB" panose="03000509000000000000" pitchFamily="65" charset="-120"/>
            </a:endParaRPr>
          </a:p>
          <a:p>
            <a:pPr marL="0" indent="0" algn="just">
              <a:buNone/>
            </a:pPr>
            <a:endParaRPr lang="en-GB" altLang="zh-TW" sz="3200" dirty="0">
              <a:latin typeface="DFKai-SB" panose="03000509000000000000" pitchFamily="65" charset="-120"/>
              <a:ea typeface="DFKai-SB" panose="03000509000000000000" pitchFamily="65" charset="-120"/>
            </a:endParaRPr>
          </a:p>
          <a:p>
            <a:pPr marL="0" indent="0" algn="just">
              <a:buNone/>
            </a:pPr>
            <a:r>
              <a:rPr lang="zh-TW" altLang="en-US" sz="3200" dirty="0">
                <a:latin typeface="DFKai-SB" panose="03000509000000000000" pitchFamily="65" charset="-120"/>
                <a:ea typeface="DFKai-SB" panose="03000509000000000000" pitchFamily="65" charset="-120"/>
              </a:rPr>
              <a:t>對一空氣圓柱，厚度差異</a:t>
            </a:r>
            <a:r>
              <a:rPr lang="en-GB" altLang="zh-TW" sz="3200" b="1" dirty="0" err="1">
                <a:latin typeface="DFKai-SB" panose="03000509000000000000" pitchFamily="65" charset="-120"/>
                <a:ea typeface="DFKai-SB" panose="03000509000000000000" pitchFamily="65" charset="-120"/>
              </a:rPr>
              <a:t>dz</a:t>
            </a:r>
            <a:r>
              <a:rPr lang="zh-TW" altLang="en-US" sz="3200" dirty="0">
                <a:latin typeface="DFKai-SB" panose="03000509000000000000" pitchFamily="65" charset="-120"/>
                <a:ea typeface="DFKai-SB" panose="03000509000000000000" pitchFamily="65" charset="-120"/>
              </a:rPr>
              <a:t>所產生之靜態平衡如下</a:t>
            </a:r>
            <a:r>
              <a:rPr lang="en-US" altLang="zh-TW" sz="3200" dirty="0">
                <a:latin typeface="DFKai-SB" panose="03000509000000000000" pitchFamily="65" charset="-120"/>
                <a:ea typeface="DFKai-SB" panose="03000509000000000000" pitchFamily="65" charset="-120"/>
              </a:rPr>
              <a:t>:</a:t>
            </a:r>
          </a:p>
          <a:p>
            <a:pPr marL="0" indent="0" algn="just">
              <a:buNone/>
            </a:pPr>
            <a:r>
              <a:rPr lang="zh-TW" altLang="en-US" sz="3600" dirty="0">
                <a:latin typeface="DFKai-SB" panose="03000509000000000000" pitchFamily="65" charset="-120"/>
                <a:ea typeface="DFKai-SB" panose="03000509000000000000" pitchFamily="65" charset="-120"/>
              </a:rPr>
              <a:t>    </a:t>
            </a:r>
            <a:endParaRPr lang="en-GB" altLang="zh-TW" sz="3600" dirty="0">
              <a:latin typeface="DFKai-SB" panose="03000509000000000000" pitchFamily="65" charset="-120"/>
              <a:ea typeface="DFKai-SB" panose="03000509000000000000" pitchFamily="65" charset="-120"/>
            </a:endParaRPr>
          </a:p>
          <a:p>
            <a:pPr marL="0" indent="0" algn="just">
              <a:buNone/>
            </a:pPr>
            <a:r>
              <a:rPr lang="zh-TW" altLang="en-US" sz="3600" dirty="0">
                <a:latin typeface="DFKai-SB" panose="03000509000000000000" pitchFamily="65" charset="-120"/>
                <a:ea typeface="DFKai-SB" panose="03000509000000000000" pitchFamily="65" charset="-120"/>
              </a:rPr>
              <a:t>                      </a:t>
            </a:r>
            <a:endParaRPr lang="en-US" altLang="zh-TW" sz="3600" dirty="0">
              <a:latin typeface="DFKai-SB" panose="03000509000000000000" pitchFamily="65" charset="-120"/>
              <a:ea typeface="DFKai-SB" panose="03000509000000000000" pitchFamily="65" charset="-120"/>
            </a:endParaRPr>
          </a:p>
          <a:p>
            <a:pPr marL="0" indent="0" algn="just">
              <a:buNone/>
            </a:pPr>
            <a:r>
              <a:rPr lang="zh-TW" altLang="en-US" sz="3600" dirty="0">
                <a:latin typeface="DFKai-SB" panose="03000509000000000000" pitchFamily="65" charset="-120"/>
                <a:ea typeface="DFKai-SB" panose="03000509000000000000" pitchFamily="65" charset="-120"/>
              </a:rPr>
              <a:t>                        </a:t>
            </a:r>
            <a:r>
              <a:rPr lang="en-US" altLang="zh-TW" sz="2900" dirty="0">
                <a:latin typeface="Times New Roman" panose="02020603050405020304" pitchFamily="18" charset="0"/>
                <a:ea typeface="DFKai-SB" panose="03000509000000000000" pitchFamily="65" charset="-120"/>
                <a:cs typeface="Times New Roman" panose="02020603050405020304" pitchFamily="18" charset="0"/>
              </a:rPr>
              <a:t>(2-2)</a:t>
            </a:r>
          </a:p>
          <a:p>
            <a:pPr marL="0" indent="0" algn="just">
              <a:buNone/>
            </a:pPr>
            <a:r>
              <a:rPr lang="zh-TW" altLang="en-US" sz="3600" dirty="0">
                <a:latin typeface="DFKai-SB" panose="03000509000000000000" pitchFamily="65" charset="-120"/>
                <a:ea typeface="DFKai-SB" panose="03000509000000000000" pitchFamily="65" charset="-120"/>
              </a:rPr>
              <a:t>                                                                                                                                                                                                                       </a:t>
            </a:r>
            <a:endParaRPr lang="en-GB" altLang="zh-TW" sz="3600" dirty="0">
              <a:latin typeface="DFKai-SB" panose="03000509000000000000" pitchFamily="65" charset="-120"/>
              <a:ea typeface="DFKai-SB" panose="03000509000000000000" pitchFamily="65" charset="-120"/>
            </a:endParaRPr>
          </a:p>
          <a:p>
            <a:pPr marL="0" indent="0" algn="just">
              <a:buNone/>
            </a:pPr>
            <a:r>
              <a:rPr lang="en-GB" altLang="zh-TW" sz="3600" dirty="0">
                <a:latin typeface="DFKai-SB" panose="03000509000000000000" pitchFamily="65" charset="-120"/>
                <a:ea typeface="DFKai-SB" panose="03000509000000000000" pitchFamily="65" charset="-120"/>
              </a:rPr>
              <a:t>                                         </a:t>
            </a:r>
            <a:endParaRPr lang="en-US" sz="3600" dirty="0">
              <a:latin typeface="DFKai-SB" panose="03000509000000000000" pitchFamily="65" charset="-120"/>
              <a:ea typeface="DFKai-SB" panose="03000509000000000000" pitchFamily="65" charset="-120"/>
            </a:endParaRPr>
          </a:p>
          <a:p>
            <a:pPr marL="0" indent="0">
              <a:buNone/>
            </a:pPr>
            <a:endParaRPr lang="en-GB" altLang="zh-TW" dirty="0"/>
          </a:p>
        </p:txBody>
      </p:sp>
      <p:pic>
        <p:nvPicPr>
          <p:cNvPr id="7" name="Picture 6">
            <a:extLst>
              <a:ext uri="{FF2B5EF4-FFF2-40B4-BE49-F238E27FC236}">
                <a16:creationId xmlns:a16="http://schemas.microsoft.com/office/drawing/2014/main" id="{690D0BFD-5804-4658-B837-2EA055259F96}"/>
              </a:ext>
            </a:extLst>
          </p:cNvPr>
          <p:cNvPicPr>
            <a:picLocks noChangeAspect="1"/>
          </p:cNvPicPr>
          <p:nvPr/>
        </p:nvPicPr>
        <p:blipFill>
          <a:blip r:embed="rId2"/>
          <a:stretch>
            <a:fillRect/>
          </a:stretch>
        </p:blipFill>
        <p:spPr>
          <a:xfrm>
            <a:off x="2879859" y="4626076"/>
            <a:ext cx="1514421" cy="608891"/>
          </a:xfrm>
          <a:prstGeom prst="rect">
            <a:avLst/>
          </a:prstGeom>
        </p:spPr>
      </p:pic>
      <p:pic>
        <p:nvPicPr>
          <p:cNvPr id="11" name="Picture 10">
            <a:extLst>
              <a:ext uri="{FF2B5EF4-FFF2-40B4-BE49-F238E27FC236}">
                <a16:creationId xmlns:a16="http://schemas.microsoft.com/office/drawing/2014/main" id="{8F8C6AE0-0E08-438B-B060-13A499808A5B}"/>
              </a:ext>
            </a:extLst>
          </p:cNvPr>
          <p:cNvPicPr>
            <a:picLocks noChangeAspect="1"/>
          </p:cNvPicPr>
          <p:nvPr/>
        </p:nvPicPr>
        <p:blipFill>
          <a:blip r:embed="rId3"/>
          <a:stretch>
            <a:fillRect/>
          </a:stretch>
        </p:blipFill>
        <p:spPr>
          <a:xfrm>
            <a:off x="6215744" y="3983994"/>
            <a:ext cx="5513863" cy="2720367"/>
          </a:xfrm>
          <a:prstGeom prst="rect">
            <a:avLst/>
          </a:prstGeom>
        </p:spPr>
      </p:pic>
      <p:sp>
        <p:nvSpPr>
          <p:cNvPr id="2" name="Content Placeholder 2">
            <a:extLst>
              <a:ext uri="{FF2B5EF4-FFF2-40B4-BE49-F238E27FC236}">
                <a16:creationId xmlns:a16="http://schemas.microsoft.com/office/drawing/2014/main" id="{78237E1A-8F2B-B8F0-BE70-80914B915BBB}"/>
              </a:ext>
            </a:extLst>
          </p:cNvPr>
          <p:cNvSpPr txBox="1">
            <a:spLocks/>
          </p:cNvSpPr>
          <p:nvPr/>
        </p:nvSpPr>
        <p:spPr>
          <a:xfrm>
            <a:off x="6215744" y="194554"/>
            <a:ext cx="5910959" cy="3789440"/>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zh-TW" altLang="en-US" sz="3600" dirty="0">
                <a:latin typeface="DFKai-SB" panose="03000509000000000000" pitchFamily="65" charset="-120"/>
                <a:ea typeface="DFKai-SB" panose="03000509000000000000" pitchFamily="65" charset="-120"/>
              </a:rPr>
              <a:t>                                                                                                                                                                                                                        </a:t>
            </a:r>
            <a:endParaRPr lang="en-GB" altLang="zh-TW" sz="3600" dirty="0">
              <a:latin typeface="DFKai-SB" panose="03000509000000000000" pitchFamily="65" charset="-120"/>
              <a:ea typeface="DFKai-SB" panose="03000509000000000000" pitchFamily="65" charset="-120"/>
            </a:endParaRPr>
          </a:p>
          <a:p>
            <a:pPr marL="0" indent="0" algn="just">
              <a:buFont typeface="Arial"/>
              <a:buNone/>
            </a:pPr>
            <a:r>
              <a:rPr lang="zh-TW" altLang="en-US" sz="4400" b="1" dirty="0">
                <a:solidFill>
                  <a:srgbClr val="0000FF"/>
                </a:solidFill>
                <a:latin typeface="DFKai-SB" panose="03000509000000000000" pitchFamily="65" charset="-120"/>
                <a:ea typeface="DFKai-SB" panose="03000509000000000000" pitchFamily="65" charset="-120"/>
              </a:rPr>
              <a:t>大氣溫降傾率與大氣穩定性之關係</a:t>
            </a:r>
            <a:endParaRPr lang="en-GB" altLang="zh-TW" sz="4400" b="1" dirty="0">
              <a:solidFill>
                <a:srgbClr val="0000FF"/>
              </a:solidFill>
              <a:latin typeface="DFKai-SB" panose="03000509000000000000" pitchFamily="65" charset="-120"/>
              <a:ea typeface="DFKai-SB" panose="03000509000000000000" pitchFamily="65" charset="-120"/>
            </a:endParaRPr>
          </a:p>
          <a:p>
            <a:pPr marL="457200" indent="-457200" algn="just">
              <a:buFont typeface="Arial"/>
              <a:buAutoNum type="arabicPeriod"/>
            </a:pPr>
            <a:r>
              <a:rPr lang="en-US" altLang="zh-TW" sz="3600" b="1" dirty="0">
                <a:solidFill>
                  <a:srgbClr val="00B050"/>
                </a:solidFill>
                <a:latin typeface="DFKai-SB" panose="03000509000000000000" pitchFamily="65" charset="-120"/>
                <a:ea typeface="DFKai-SB" panose="03000509000000000000" pitchFamily="65" charset="-120"/>
              </a:rPr>
              <a:t>Weak Lapse Rate – Weakly stable</a:t>
            </a:r>
          </a:p>
          <a:p>
            <a:pPr marL="0" indent="0" algn="just">
              <a:buFont typeface="Arial"/>
              <a:buNone/>
            </a:pPr>
            <a:r>
              <a:rPr lang="zh-TW" altLang="en-US" sz="3600" dirty="0">
                <a:latin typeface="DFKai-SB" panose="03000509000000000000" pitchFamily="65" charset="-120"/>
                <a:ea typeface="DFKai-SB" panose="03000509000000000000" pitchFamily="65" charset="-120"/>
              </a:rPr>
              <a:t>大氣之盛行溫降傾率</a:t>
            </a:r>
            <a:r>
              <a:rPr lang="zh-TW" altLang="en-US" sz="3600" dirty="0">
                <a:solidFill>
                  <a:srgbClr val="C00000"/>
                </a:solidFill>
                <a:latin typeface="DFKai-SB" panose="03000509000000000000" pitchFamily="65" charset="-120"/>
                <a:ea typeface="DFKai-SB" panose="03000509000000000000" pitchFamily="65" charset="-120"/>
              </a:rPr>
              <a:t>小於</a:t>
            </a:r>
            <a:r>
              <a:rPr lang="zh-TW" altLang="en-US" sz="3600" dirty="0">
                <a:latin typeface="DFKai-SB" panose="03000509000000000000" pitchFamily="65" charset="-120"/>
                <a:ea typeface="DFKai-SB" panose="03000509000000000000" pitchFamily="65" charset="-120"/>
              </a:rPr>
              <a:t>乾絕熱溫降傾率</a:t>
            </a:r>
            <a:endParaRPr lang="en-GB" altLang="zh-TW" sz="3600" dirty="0">
              <a:latin typeface="DFKai-SB" panose="03000509000000000000" pitchFamily="65" charset="-120"/>
              <a:ea typeface="DFKai-SB" panose="03000509000000000000" pitchFamily="65" charset="-120"/>
            </a:endParaRPr>
          </a:p>
          <a:p>
            <a:pPr marL="0" indent="0" algn="just">
              <a:buFont typeface="Arial"/>
              <a:buNone/>
            </a:pPr>
            <a:r>
              <a:rPr lang="en-US" altLang="zh-TW" sz="3600" dirty="0">
                <a:latin typeface="DFKai-SB" panose="03000509000000000000" pitchFamily="65" charset="-120"/>
                <a:ea typeface="DFKai-SB" panose="03000509000000000000" pitchFamily="65" charset="-120"/>
              </a:rPr>
              <a:t>(1)</a:t>
            </a:r>
            <a:r>
              <a:rPr lang="zh-TW" altLang="en-US" sz="3600" dirty="0">
                <a:latin typeface="DFKai-SB" panose="03000509000000000000" pitchFamily="65" charset="-120"/>
                <a:ea typeface="DFKai-SB" panose="03000509000000000000" pitchFamily="65" charset="-120"/>
              </a:rPr>
              <a:t>當氣團從</a:t>
            </a:r>
            <a:r>
              <a:rPr lang="en-US" altLang="zh-TW" sz="3600" dirty="0">
                <a:latin typeface="DFKai-SB" panose="03000509000000000000" pitchFamily="65" charset="-120"/>
                <a:ea typeface="DFKai-SB" panose="03000509000000000000" pitchFamily="65" charset="-120"/>
              </a:rPr>
              <a:t>C</a:t>
            </a:r>
            <a:r>
              <a:rPr lang="zh-TW" altLang="en-US" sz="3600" dirty="0">
                <a:latin typeface="DFKai-SB" panose="03000509000000000000" pitchFamily="65" charset="-120"/>
                <a:ea typeface="DFKai-SB" panose="03000509000000000000" pitchFamily="65" charset="-120"/>
              </a:rPr>
              <a:t>上升至</a:t>
            </a:r>
            <a:r>
              <a:rPr lang="en-US" altLang="zh-TW" sz="3600" dirty="0">
                <a:latin typeface="DFKai-SB" panose="03000509000000000000" pitchFamily="65" charset="-120"/>
                <a:ea typeface="DFKai-SB" panose="03000509000000000000" pitchFamily="65" charset="-120"/>
              </a:rPr>
              <a:t>A</a:t>
            </a:r>
            <a:r>
              <a:rPr lang="zh-TW" altLang="en-US" sz="3600" dirty="0">
                <a:latin typeface="DFKai-SB" panose="03000509000000000000" pitchFamily="65" charset="-120"/>
                <a:ea typeface="DFKai-SB" panose="03000509000000000000" pitchFamily="65" charset="-120"/>
              </a:rPr>
              <a:t>，氣團溫度</a:t>
            </a:r>
            <a:r>
              <a:rPr lang="en-US" altLang="zh-TW" sz="3600" dirty="0">
                <a:latin typeface="DFKai-SB" panose="03000509000000000000" pitchFamily="65" charset="-120"/>
                <a:ea typeface="DFKai-SB" panose="03000509000000000000" pitchFamily="65" charset="-120"/>
              </a:rPr>
              <a:t>T1</a:t>
            </a:r>
            <a:r>
              <a:rPr lang="zh-TW" altLang="en-US" sz="3600" dirty="0">
                <a:latin typeface="DFKai-SB" panose="03000509000000000000" pitchFamily="65" charset="-120"/>
                <a:ea typeface="DFKai-SB" panose="03000509000000000000" pitchFamily="65" charset="-120"/>
              </a:rPr>
              <a:t>低於大氣環境溫度</a:t>
            </a:r>
            <a:r>
              <a:rPr lang="en-US" altLang="zh-TW" sz="3600" dirty="0">
                <a:latin typeface="DFKai-SB" panose="03000509000000000000" pitchFamily="65" charset="-120"/>
                <a:ea typeface="DFKai-SB" panose="03000509000000000000" pitchFamily="65" charset="-120"/>
              </a:rPr>
              <a:t>T2</a:t>
            </a:r>
            <a:r>
              <a:rPr lang="zh-TW" altLang="en-US" sz="3600" dirty="0">
                <a:latin typeface="DFKai-SB" panose="03000509000000000000" pitchFamily="65" charset="-120"/>
                <a:ea typeface="DFKai-SB" panose="03000509000000000000" pitchFamily="65" charset="-120"/>
              </a:rPr>
              <a:t>，故氣團將在下降</a:t>
            </a:r>
            <a:r>
              <a:rPr lang="en-US" altLang="zh-TW" sz="3600" dirty="0">
                <a:latin typeface="DFKai-SB" panose="03000509000000000000" pitchFamily="65" charset="-120"/>
                <a:ea typeface="DFKai-SB" panose="03000509000000000000" pitchFamily="65" charset="-120"/>
              </a:rPr>
              <a:t>(</a:t>
            </a:r>
            <a:r>
              <a:rPr lang="zh-TW" altLang="en-US" sz="3600" dirty="0">
                <a:latin typeface="DFKai-SB" panose="03000509000000000000" pitchFamily="65" charset="-120"/>
                <a:ea typeface="DFKai-SB" panose="03000509000000000000" pitchFamily="65" charset="-120"/>
              </a:rPr>
              <a:t>因溫度低，密度較大，下降</a:t>
            </a:r>
            <a:r>
              <a:rPr lang="en-US" altLang="zh-TW" sz="3600" dirty="0">
                <a:latin typeface="DFKai-SB" panose="03000509000000000000" pitchFamily="65" charset="-120"/>
                <a:ea typeface="DFKai-SB" panose="03000509000000000000" pitchFamily="65" charset="-120"/>
              </a:rPr>
              <a:t>)</a:t>
            </a:r>
          </a:p>
          <a:p>
            <a:pPr marL="0" indent="0" algn="just">
              <a:buFont typeface="Arial"/>
              <a:buNone/>
            </a:pPr>
            <a:r>
              <a:rPr lang="en-US" altLang="zh-TW" sz="3600" dirty="0">
                <a:latin typeface="DFKai-SB" panose="03000509000000000000" pitchFamily="65" charset="-120"/>
                <a:ea typeface="DFKai-SB" panose="03000509000000000000" pitchFamily="65" charset="-120"/>
              </a:rPr>
              <a:t>(2)</a:t>
            </a:r>
            <a:r>
              <a:rPr lang="zh-TW" altLang="en-US" sz="3600" dirty="0">
                <a:latin typeface="DFKai-SB" panose="03000509000000000000" pitchFamily="65" charset="-120"/>
                <a:ea typeface="DFKai-SB" panose="03000509000000000000" pitchFamily="65" charset="-120"/>
              </a:rPr>
              <a:t>氣團由</a:t>
            </a:r>
            <a:r>
              <a:rPr lang="en-US" altLang="zh-TW" sz="3600" dirty="0">
                <a:latin typeface="DFKai-SB" panose="03000509000000000000" pitchFamily="65" charset="-120"/>
                <a:ea typeface="DFKai-SB" panose="03000509000000000000" pitchFamily="65" charset="-120"/>
              </a:rPr>
              <a:t>C</a:t>
            </a:r>
            <a:r>
              <a:rPr lang="zh-TW" altLang="en-US" sz="3600" dirty="0">
                <a:latin typeface="DFKai-SB" panose="03000509000000000000" pitchFamily="65" charset="-120"/>
                <a:ea typeface="DFKai-SB" panose="03000509000000000000" pitchFamily="65" charset="-120"/>
              </a:rPr>
              <a:t>下降至</a:t>
            </a:r>
            <a:r>
              <a:rPr lang="en-US" altLang="zh-TW" sz="3600" dirty="0">
                <a:latin typeface="DFKai-SB" panose="03000509000000000000" pitchFamily="65" charset="-120"/>
                <a:ea typeface="DFKai-SB" panose="03000509000000000000" pitchFamily="65" charset="-120"/>
              </a:rPr>
              <a:t>B</a:t>
            </a:r>
            <a:r>
              <a:rPr lang="zh-TW" altLang="en-US" sz="3600" dirty="0">
                <a:latin typeface="DFKai-SB" panose="03000509000000000000" pitchFamily="65" charset="-120"/>
                <a:ea typeface="DFKai-SB" panose="03000509000000000000" pitchFamily="65" charset="-120"/>
              </a:rPr>
              <a:t>，氣團溫度</a:t>
            </a:r>
            <a:r>
              <a:rPr lang="en-US" altLang="zh-TW" sz="3600" dirty="0">
                <a:latin typeface="DFKai-SB" panose="03000509000000000000" pitchFamily="65" charset="-120"/>
                <a:ea typeface="DFKai-SB" panose="03000509000000000000" pitchFamily="65" charset="-120"/>
              </a:rPr>
              <a:t>T4</a:t>
            </a:r>
            <a:r>
              <a:rPr lang="zh-TW" altLang="en-US" sz="3600" dirty="0">
                <a:latin typeface="DFKai-SB" panose="03000509000000000000" pitchFamily="65" charset="-120"/>
                <a:ea typeface="DFKai-SB" panose="03000509000000000000" pitchFamily="65" charset="-120"/>
              </a:rPr>
              <a:t>高於大氣環境溫度</a:t>
            </a:r>
            <a:r>
              <a:rPr lang="en-US" altLang="zh-TW" sz="3600" dirty="0">
                <a:latin typeface="DFKai-SB" panose="03000509000000000000" pitchFamily="65" charset="-120"/>
                <a:ea typeface="DFKai-SB" panose="03000509000000000000" pitchFamily="65" charset="-120"/>
              </a:rPr>
              <a:t>T3</a:t>
            </a:r>
            <a:r>
              <a:rPr lang="zh-TW" altLang="en-US" sz="3600" dirty="0">
                <a:latin typeface="DFKai-SB" panose="03000509000000000000" pitchFamily="65" charset="-120"/>
                <a:ea typeface="DFKai-SB" panose="03000509000000000000" pitchFamily="65" charset="-120"/>
              </a:rPr>
              <a:t>，故氣團將在上升</a:t>
            </a:r>
            <a:r>
              <a:rPr lang="en-US" altLang="zh-TW" sz="3600" dirty="0">
                <a:latin typeface="DFKai-SB" panose="03000509000000000000" pitchFamily="65" charset="-120"/>
                <a:ea typeface="DFKai-SB" panose="03000509000000000000" pitchFamily="65" charset="-120"/>
              </a:rPr>
              <a:t>(</a:t>
            </a:r>
            <a:r>
              <a:rPr lang="zh-TW" altLang="en-US" sz="3600" dirty="0">
                <a:latin typeface="DFKai-SB" panose="03000509000000000000" pitchFamily="65" charset="-120"/>
                <a:ea typeface="DFKai-SB" panose="03000509000000000000" pitchFamily="65" charset="-120"/>
              </a:rPr>
              <a:t>因溫度高，密度較小，上升</a:t>
            </a:r>
            <a:r>
              <a:rPr lang="en-US" altLang="zh-TW" sz="3600" dirty="0">
                <a:latin typeface="DFKai-SB" panose="03000509000000000000" pitchFamily="65" charset="-120"/>
                <a:ea typeface="DFKai-SB" panose="03000509000000000000" pitchFamily="65" charset="-120"/>
              </a:rPr>
              <a:t>)</a:t>
            </a:r>
          </a:p>
          <a:p>
            <a:pPr marL="0" indent="0" algn="just">
              <a:buFont typeface="Arial"/>
              <a:buNone/>
            </a:pPr>
            <a:r>
              <a:rPr lang="en-US" altLang="zh-TW" sz="3600" dirty="0">
                <a:latin typeface="DFKai-SB" panose="03000509000000000000" pitchFamily="65" charset="-120"/>
                <a:ea typeface="DFKai-SB" panose="03000509000000000000" pitchFamily="65" charset="-120"/>
              </a:rPr>
              <a:t>(3)</a:t>
            </a:r>
            <a:r>
              <a:rPr lang="zh-TW" altLang="en-US" sz="3600" dirty="0">
                <a:latin typeface="DFKai-SB" panose="03000509000000000000" pitchFamily="65" charset="-120"/>
                <a:ea typeface="DFKai-SB" panose="03000509000000000000" pitchFamily="65" charset="-120"/>
              </a:rPr>
              <a:t>此狀態為一</a:t>
            </a:r>
            <a:r>
              <a:rPr lang="zh-TW" altLang="en-US" sz="3600" b="1" dirty="0">
                <a:solidFill>
                  <a:srgbClr val="FF0000"/>
                </a:solidFill>
                <a:latin typeface="DFKai-SB" panose="03000509000000000000" pitchFamily="65" charset="-120"/>
                <a:ea typeface="DFKai-SB" panose="03000509000000000000" pitchFamily="65" charset="-120"/>
              </a:rPr>
              <a:t>穩定狀態</a:t>
            </a:r>
            <a:r>
              <a:rPr lang="zh-TW" altLang="en-US" sz="3600" dirty="0">
                <a:latin typeface="DFKai-SB" panose="03000509000000000000" pitchFamily="65" charset="-120"/>
                <a:ea typeface="DFKai-SB" panose="03000509000000000000" pitchFamily="65" charset="-120"/>
              </a:rPr>
              <a:t>，限制了氣團垂直運動，妨礙上下混合作用。</a:t>
            </a:r>
            <a:endParaRPr lang="en-US" altLang="zh-TW" sz="3600" dirty="0">
              <a:latin typeface="DFKai-SB" panose="03000509000000000000" pitchFamily="65" charset="-120"/>
              <a:ea typeface="DFKai-SB" panose="03000509000000000000" pitchFamily="65" charset="-120"/>
            </a:endParaRPr>
          </a:p>
          <a:p>
            <a:pPr marL="0" indent="0">
              <a:buFont typeface="Arial"/>
              <a:buNone/>
            </a:pPr>
            <a:endParaRPr lang="en-GB" altLang="zh-TW" dirty="0"/>
          </a:p>
        </p:txBody>
      </p:sp>
    </p:spTree>
    <p:extLst>
      <p:ext uri="{BB962C8B-B14F-4D97-AF65-F5344CB8AC3E}">
        <p14:creationId xmlns:p14="http://schemas.microsoft.com/office/powerpoint/2010/main" val="395140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6B33E-986A-4C49-989A-54F1A7C03A6C}"/>
              </a:ext>
            </a:extLst>
          </p:cNvPr>
          <p:cNvSpPr>
            <a:spLocks noGrp="1"/>
          </p:cNvSpPr>
          <p:nvPr>
            <p:ph idx="1"/>
          </p:nvPr>
        </p:nvSpPr>
        <p:spPr>
          <a:xfrm>
            <a:off x="1590843" y="648071"/>
            <a:ext cx="4703425" cy="5205274"/>
          </a:xfrm>
        </p:spPr>
        <p:txBody>
          <a:bodyPr/>
          <a:lstStyle/>
          <a:p>
            <a:pPr marL="0" indent="0">
              <a:buNone/>
            </a:pPr>
            <a:r>
              <a:rPr lang="en-US" altLang="zh-TW" b="1" dirty="0">
                <a:solidFill>
                  <a:srgbClr val="00B050"/>
                </a:solidFill>
                <a:latin typeface="Times New Roman" panose="02020603050405020304" pitchFamily="18" charset="0"/>
                <a:cs typeface="Times New Roman" panose="02020603050405020304" pitchFamily="18" charset="0"/>
              </a:rPr>
              <a:t>2</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Strong Lapse Rate – Unstable</a:t>
            </a: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大氣之盛行溫降傾率</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大於</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乾絕熱溫降傾率。</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當氣團從</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上升至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，氣團溫度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高於大氣環境溫度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T1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，故氣團將繼續上升。</a:t>
            </a:r>
            <a:endParaRPr lang="en-US"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氣團由</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下降至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B</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，氣團溫度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低於大氣環境溫度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T4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，故氣團將繼續下降。</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此狀態大氣垂直</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對流旺盛</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，利於污染物之擴散，系統為不穩定</a:t>
            </a:r>
            <a:r>
              <a:rPr lang="zh-TW" altLang="en-US" dirty="0"/>
              <a:t>。</a:t>
            </a:r>
            <a:endParaRPr lang="en-GB" dirty="0"/>
          </a:p>
        </p:txBody>
      </p:sp>
      <p:pic>
        <p:nvPicPr>
          <p:cNvPr id="7" name="Picture 6">
            <a:extLst>
              <a:ext uri="{FF2B5EF4-FFF2-40B4-BE49-F238E27FC236}">
                <a16:creationId xmlns:a16="http://schemas.microsoft.com/office/drawing/2014/main" id="{C51B883E-0223-4650-B08F-46601B692EAC}"/>
              </a:ext>
            </a:extLst>
          </p:cNvPr>
          <p:cNvPicPr>
            <a:picLocks noChangeAspect="1"/>
          </p:cNvPicPr>
          <p:nvPr/>
        </p:nvPicPr>
        <p:blipFill>
          <a:blip r:embed="rId2"/>
          <a:stretch>
            <a:fillRect/>
          </a:stretch>
        </p:blipFill>
        <p:spPr>
          <a:xfrm>
            <a:off x="6689040" y="1604708"/>
            <a:ext cx="5007579" cy="3307759"/>
          </a:xfrm>
          <a:prstGeom prst="rect">
            <a:avLst/>
          </a:prstGeom>
        </p:spPr>
      </p:pic>
    </p:spTree>
    <p:extLst>
      <p:ext uri="{BB962C8B-B14F-4D97-AF65-F5344CB8AC3E}">
        <p14:creationId xmlns:p14="http://schemas.microsoft.com/office/powerpoint/2010/main" val="3250324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D9892-0E76-4553-A4FB-CF2E4313C6B9}"/>
              </a:ext>
            </a:extLst>
          </p:cNvPr>
          <p:cNvSpPr>
            <a:spLocks noGrp="1"/>
          </p:cNvSpPr>
          <p:nvPr>
            <p:ph idx="1"/>
          </p:nvPr>
        </p:nvSpPr>
        <p:spPr>
          <a:xfrm>
            <a:off x="1296140" y="593387"/>
            <a:ext cx="5736959" cy="5340485"/>
          </a:xfrm>
        </p:spPr>
        <p:txBody>
          <a:bodyPr/>
          <a:lstStyle/>
          <a:p>
            <a:pPr marL="0" indent="0" algn="just">
              <a:buNone/>
            </a:pP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3.</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Neutral Stable</a:t>
            </a: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大氣之盛行溫降傾率</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等於</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乾絕熱溫降傾率。</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Font typeface="+mj-lt"/>
              <a:buAutoNum type="arabicParenR"/>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氣團受</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外力</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後才有升降動作，若外力消失，則此氣團安定於新的位置，稱為</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中性穩定</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或隨意穩定。</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結論</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溫降傾率與大氣穩定性的關係如右圖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7C9518F6-0533-4E2E-81E9-7562A8301022}"/>
              </a:ext>
            </a:extLst>
          </p:cNvPr>
          <p:cNvPicPr>
            <a:picLocks noChangeAspect="1"/>
          </p:cNvPicPr>
          <p:nvPr/>
        </p:nvPicPr>
        <p:blipFill>
          <a:blip r:embed="rId2"/>
          <a:stretch>
            <a:fillRect/>
          </a:stretch>
        </p:blipFill>
        <p:spPr>
          <a:xfrm>
            <a:off x="7170719" y="107003"/>
            <a:ext cx="4123093" cy="3506252"/>
          </a:xfrm>
          <a:prstGeom prst="rect">
            <a:avLst/>
          </a:prstGeom>
        </p:spPr>
      </p:pic>
      <p:pic>
        <p:nvPicPr>
          <p:cNvPr id="7" name="Picture 6">
            <a:extLst>
              <a:ext uri="{FF2B5EF4-FFF2-40B4-BE49-F238E27FC236}">
                <a16:creationId xmlns:a16="http://schemas.microsoft.com/office/drawing/2014/main" id="{F75F779B-AEF0-4787-B138-F0DCDC4C38D6}"/>
              </a:ext>
            </a:extLst>
          </p:cNvPr>
          <p:cNvPicPr>
            <a:picLocks noChangeAspect="1"/>
          </p:cNvPicPr>
          <p:nvPr/>
        </p:nvPicPr>
        <p:blipFill>
          <a:blip r:embed="rId3"/>
          <a:stretch>
            <a:fillRect/>
          </a:stretch>
        </p:blipFill>
        <p:spPr>
          <a:xfrm>
            <a:off x="7033099" y="3682649"/>
            <a:ext cx="4548118" cy="3068348"/>
          </a:xfrm>
          <a:prstGeom prst="rect">
            <a:avLst/>
          </a:prstGeom>
        </p:spPr>
      </p:pic>
    </p:spTree>
    <p:extLst>
      <p:ext uri="{BB962C8B-B14F-4D97-AF65-F5344CB8AC3E}">
        <p14:creationId xmlns:p14="http://schemas.microsoft.com/office/powerpoint/2010/main" val="3360019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3D3BD-4498-4DDC-B12A-D695DDCAED6D}"/>
              </a:ext>
            </a:extLst>
          </p:cNvPr>
          <p:cNvSpPr>
            <a:spLocks noGrp="1"/>
          </p:cNvSpPr>
          <p:nvPr>
            <p:ph idx="1"/>
          </p:nvPr>
        </p:nvSpPr>
        <p:spPr>
          <a:xfrm>
            <a:off x="1484310" y="496111"/>
            <a:ext cx="5354235" cy="5486400"/>
          </a:xfrm>
        </p:spPr>
        <p:txBody>
          <a:bodyPr>
            <a:normAutofit lnSpcReduction="10000"/>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溫層逆轉</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當高度升高時，氣溫亦隨之上升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，亦即</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溫暖空氣在冷空氣上面</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，為一種</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弱溫降傾率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之極端現象，</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空氣污染物無法向上擴散</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buSzPct val="100000"/>
              <a:buAutoNum type="arabicPeriod"/>
            </a:pP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輻射性逆轉</a:t>
            </a:r>
            <a:r>
              <a:rPr lang="en-US" altLang="zh-TW"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(Radiation Inversion)</a:t>
            </a: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在良好氣候下，因陽光照射使地面溫度較高，藉由對流作用，氣溫高之空氣向上升，形成遞減現象；但在</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夜間</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，地面之熱能向較冷的天空輻射，地表溫度急速冷卻而上層空氣未循比例冷卻，稱為</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輻射逆轉</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。因其高度約在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公尺以下，故又稱為接地逆轉，隨著</a:t>
            </a:r>
            <a:r>
              <a:rPr lang="zh-TW" altLang="en-US" dirty="0">
                <a:solidFill>
                  <a:srgbClr val="0070C0"/>
                </a:solidFill>
                <a:latin typeface="Times New Roman" panose="02020603050405020304" pitchFamily="18" charset="0"/>
                <a:ea typeface="DFKai-SB" panose="03000509000000000000" pitchFamily="65" charset="-120"/>
                <a:cs typeface="Times New Roman" panose="02020603050405020304" pitchFamily="18" charset="0"/>
              </a:rPr>
              <a:t>早晨日照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之開始，逆轉消失。</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7591CFA9-49A1-4D67-BA80-57990A41D722}"/>
              </a:ext>
            </a:extLst>
          </p:cNvPr>
          <p:cNvPicPr>
            <a:picLocks noChangeAspect="1"/>
          </p:cNvPicPr>
          <p:nvPr/>
        </p:nvPicPr>
        <p:blipFill>
          <a:blip r:embed="rId2"/>
          <a:stretch>
            <a:fillRect/>
          </a:stretch>
        </p:blipFill>
        <p:spPr>
          <a:xfrm>
            <a:off x="6838545" y="1381125"/>
            <a:ext cx="5039413" cy="3939905"/>
          </a:xfrm>
          <a:prstGeom prst="rect">
            <a:avLst/>
          </a:prstGeom>
        </p:spPr>
      </p:pic>
    </p:spTree>
    <p:extLst>
      <p:ext uri="{BB962C8B-B14F-4D97-AF65-F5344CB8AC3E}">
        <p14:creationId xmlns:p14="http://schemas.microsoft.com/office/powerpoint/2010/main" val="2326902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A1000-BA52-442F-82B6-A5AF90ED4FF0}"/>
              </a:ext>
            </a:extLst>
          </p:cNvPr>
          <p:cNvSpPr>
            <a:spLocks noGrp="1"/>
          </p:cNvSpPr>
          <p:nvPr>
            <p:ph idx="1"/>
          </p:nvPr>
        </p:nvSpPr>
        <p:spPr>
          <a:xfrm>
            <a:off x="1475434" y="710214"/>
            <a:ext cx="5129551" cy="5350118"/>
          </a:xfrm>
        </p:spPr>
        <p:txBody>
          <a:bodyPr/>
          <a:lstStyle/>
          <a:p>
            <a:pPr marL="0" indent="0">
              <a:buNone/>
            </a:pP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沉降性逆轉</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(Subsidence Inversion)</a:t>
            </a: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在高氣壓圈內，由於反旋風空氣之沉降，圈內空氣向外側吹，上層空氣沉降遞補，因絕熱壓縮，故</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沉降之空氣溫度會上升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，因而形成逆轉。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3.</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地形性逆轉</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在</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谷地</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中，由於冷空氣沿著地表流入谷底之結果，使得空氣約</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接近地面溫度越低，越往上則溫度越高</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。於</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夜間</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又與輻射逆轉結合在一起，使逆轉更加擴大。</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DE15DBC6-F882-4D4B-9467-54BBCE32C070}"/>
              </a:ext>
            </a:extLst>
          </p:cNvPr>
          <p:cNvPicPr>
            <a:picLocks noChangeAspect="1"/>
          </p:cNvPicPr>
          <p:nvPr/>
        </p:nvPicPr>
        <p:blipFill>
          <a:blip r:embed="rId2"/>
          <a:stretch>
            <a:fillRect/>
          </a:stretch>
        </p:blipFill>
        <p:spPr>
          <a:xfrm>
            <a:off x="6699187" y="155251"/>
            <a:ext cx="4977708" cy="3273749"/>
          </a:xfrm>
          <a:prstGeom prst="rect">
            <a:avLst/>
          </a:prstGeom>
        </p:spPr>
      </p:pic>
    </p:spTree>
    <p:extLst>
      <p:ext uri="{BB962C8B-B14F-4D97-AF65-F5344CB8AC3E}">
        <p14:creationId xmlns:p14="http://schemas.microsoft.com/office/powerpoint/2010/main" val="1129529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1B4DE-7244-4DC7-98FB-3A15B6F7AED5}"/>
              </a:ext>
            </a:extLst>
          </p:cNvPr>
          <p:cNvSpPr>
            <a:spLocks noGrp="1"/>
          </p:cNvSpPr>
          <p:nvPr>
            <p:ph idx="1"/>
          </p:nvPr>
        </p:nvSpPr>
        <p:spPr>
          <a:xfrm>
            <a:off x="1484310" y="389107"/>
            <a:ext cx="10018713" cy="5402094"/>
          </a:xfrm>
        </p:spPr>
        <p:txBody>
          <a:bodyPr/>
          <a:lstStyle/>
          <a:p>
            <a:pPr marL="0" indent="0">
              <a:buNone/>
            </a:pPr>
            <a:endParaRPr lang="en-GB" altLang="zh-TW" dirty="0"/>
          </a:p>
          <a:p>
            <a:pPr marL="0" indent="0" algn="just">
              <a:buNone/>
            </a:pPr>
            <a:r>
              <a:rPr lang="zh-TW" altLang="en-US" b="1" dirty="0">
                <a:latin typeface="DFKai-SB" panose="03000509000000000000" pitchFamily="65" charset="-120"/>
                <a:ea typeface="DFKai-SB" panose="03000509000000000000" pitchFamily="65" charset="-120"/>
              </a:rPr>
              <a:t>大氣安定度與煙柱型態</a:t>
            </a:r>
            <a:endParaRPr lang="en-GB" altLang="zh-TW" b="1" dirty="0">
              <a:latin typeface="DFKai-SB" panose="03000509000000000000" pitchFamily="65" charset="-120"/>
              <a:ea typeface="DFKai-SB" panose="03000509000000000000" pitchFamily="65" charset="-120"/>
            </a:endParaRPr>
          </a:p>
          <a:p>
            <a:pPr algn="just"/>
            <a:r>
              <a:rPr lang="zh-TW" altLang="en-US" dirty="0">
                <a:solidFill>
                  <a:srgbClr val="00B050"/>
                </a:solidFill>
                <a:latin typeface="DFKai-SB" panose="03000509000000000000" pitchFamily="65" charset="-120"/>
                <a:ea typeface="DFKai-SB" panose="03000509000000000000" pitchFamily="65" charset="-120"/>
              </a:rPr>
              <a:t>煙柱之擴散</a:t>
            </a:r>
            <a:r>
              <a:rPr lang="zh-TW" altLang="en-US" dirty="0">
                <a:latin typeface="DFKai-SB" panose="03000509000000000000" pitchFamily="65" charset="-120"/>
                <a:ea typeface="DFKai-SB" panose="03000509000000000000" pitchFamily="65" charset="-120"/>
              </a:rPr>
              <a:t>與大氣之</a:t>
            </a:r>
            <a:r>
              <a:rPr lang="zh-TW" altLang="en-US" dirty="0">
                <a:solidFill>
                  <a:srgbClr val="00B050"/>
                </a:solidFill>
                <a:latin typeface="DFKai-SB" panose="03000509000000000000" pitchFamily="65" charset="-120"/>
                <a:ea typeface="DFKai-SB" panose="03000509000000000000" pitchFamily="65" charset="-120"/>
              </a:rPr>
              <a:t>溫降傾率</a:t>
            </a:r>
            <a:r>
              <a:rPr lang="zh-TW" altLang="en-US" dirty="0">
                <a:latin typeface="DFKai-SB" panose="03000509000000000000" pitchFamily="65" charset="-120"/>
                <a:ea typeface="DFKai-SB" panose="03000509000000000000" pitchFamily="65" charset="-120"/>
              </a:rPr>
              <a:t>有關，煙柱之形狀可作為判定大氣條件是否安定之依據</a:t>
            </a:r>
            <a:endParaRPr lang="en-GB" altLang="zh-TW" dirty="0">
              <a:latin typeface="DFKai-SB" panose="03000509000000000000" pitchFamily="65" charset="-120"/>
              <a:ea typeface="DFKai-SB" panose="03000509000000000000" pitchFamily="65" charset="-12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688EDE95-79A7-4D92-B282-8A0B857E6316}"/>
              </a:ext>
            </a:extLst>
          </p:cNvPr>
          <p:cNvPicPr>
            <a:picLocks noChangeAspect="1"/>
          </p:cNvPicPr>
          <p:nvPr/>
        </p:nvPicPr>
        <p:blipFill>
          <a:blip r:embed="rId2"/>
          <a:stretch>
            <a:fillRect/>
          </a:stretch>
        </p:blipFill>
        <p:spPr>
          <a:xfrm>
            <a:off x="3990047" y="1407753"/>
            <a:ext cx="6545008" cy="5252044"/>
          </a:xfrm>
          <a:prstGeom prst="rect">
            <a:avLst/>
          </a:prstGeom>
        </p:spPr>
      </p:pic>
    </p:spTree>
    <p:extLst>
      <p:ext uri="{BB962C8B-B14F-4D97-AF65-F5344CB8AC3E}">
        <p14:creationId xmlns:p14="http://schemas.microsoft.com/office/powerpoint/2010/main" val="2111250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1A4D-512D-425D-82FA-C531CC3D52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E333B2-209E-457F-AC92-9A3367613C6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0DBC7EB-59DF-4A7F-A046-BAF0D8413B13}"/>
              </a:ext>
            </a:extLst>
          </p:cNvPr>
          <p:cNvPicPr>
            <a:picLocks noChangeAspect="1"/>
          </p:cNvPicPr>
          <p:nvPr/>
        </p:nvPicPr>
        <p:blipFill>
          <a:blip r:embed="rId2"/>
          <a:stretch>
            <a:fillRect/>
          </a:stretch>
        </p:blipFill>
        <p:spPr>
          <a:xfrm>
            <a:off x="3064213" y="0"/>
            <a:ext cx="6867728" cy="6858000"/>
          </a:xfrm>
          <a:prstGeom prst="rect">
            <a:avLst/>
          </a:prstGeom>
        </p:spPr>
      </p:pic>
    </p:spTree>
    <p:extLst>
      <p:ext uri="{BB962C8B-B14F-4D97-AF65-F5344CB8AC3E}">
        <p14:creationId xmlns:p14="http://schemas.microsoft.com/office/powerpoint/2010/main" val="28744065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85EFA-0037-4DC2-95A3-BA41D28A8AE7}"/>
              </a:ext>
            </a:extLst>
          </p:cNvPr>
          <p:cNvSpPr>
            <a:spLocks noGrp="1"/>
          </p:cNvSpPr>
          <p:nvPr>
            <p:ph idx="1"/>
          </p:nvPr>
        </p:nvSpPr>
        <p:spPr>
          <a:xfrm>
            <a:off x="1484310" y="408562"/>
            <a:ext cx="10018713" cy="5926924"/>
          </a:xfrm>
        </p:spPr>
        <p:txBody>
          <a:bodyPr>
            <a:normAutofit lnSpcReduction="10000"/>
          </a:bodyPr>
          <a:lstStyle/>
          <a:p>
            <a:pPr marL="0" indent="0" algn="just">
              <a:buNone/>
            </a:pPr>
            <a:r>
              <a:rPr lang="zh-TW" altLang="en-US" b="1" dirty="0">
                <a:solidFill>
                  <a:srgbClr val="0000FF"/>
                </a:solidFill>
                <a:latin typeface="DFKai-SB" panose="03000509000000000000" pitchFamily="65" charset="-120"/>
                <a:ea typeface="DFKai-SB" panose="03000509000000000000" pitchFamily="65" charset="-120"/>
              </a:rPr>
              <a:t>地形與地理位置對煙流型態之影響</a:t>
            </a:r>
            <a:endParaRPr lang="en-GB" altLang="zh-TW" b="1" dirty="0">
              <a:solidFill>
                <a:srgbClr val="0000FF"/>
              </a:solidFill>
              <a:latin typeface="DFKai-SB" panose="03000509000000000000" pitchFamily="65" charset="-120"/>
              <a:ea typeface="DFKai-SB" panose="03000509000000000000" pitchFamily="65" charset="-120"/>
            </a:endParaRPr>
          </a:p>
          <a:p>
            <a:pPr marL="457200" indent="-457200" algn="just">
              <a:buSzPct val="100000"/>
              <a:buAutoNum type="arabicPeriod"/>
            </a:pPr>
            <a:r>
              <a:rPr lang="zh-TW" altLang="en-US" b="1" dirty="0">
                <a:solidFill>
                  <a:srgbClr val="00B050"/>
                </a:solidFill>
                <a:latin typeface="DFKai-SB" panose="03000509000000000000" pitchFamily="65" charset="-120"/>
                <a:ea typeface="DFKai-SB" panose="03000509000000000000" pitchFamily="65" charset="-120"/>
              </a:rPr>
              <a:t>溫暖而乾燥之區域</a:t>
            </a:r>
            <a:r>
              <a:rPr lang="en-US" altLang="zh-TW" b="1" dirty="0">
                <a:solidFill>
                  <a:srgbClr val="00B050"/>
                </a:solidFill>
                <a:latin typeface="DFKai-SB" panose="03000509000000000000" pitchFamily="65" charset="-120"/>
                <a:ea typeface="DFKai-SB" panose="03000509000000000000" pitchFamily="65" charset="-120"/>
              </a:rPr>
              <a:t>(</a:t>
            </a:r>
            <a:r>
              <a:rPr lang="zh-TW" altLang="en-US" b="1" dirty="0">
                <a:solidFill>
                  <a:srgbClr val="00B050"/>
                </a:solidFill>
                <a:latin typeface="DFKai-SB" panose="03000509000000000000" pitchFamily="65" charset="-120"/>
                <a:ea typeface="DFKai-SB" panose="03000509000000000000" pitchFamily="65" charset="-120"/>
              </a:rPr>
              <a:t>易輻射</a:t>
            </a:r>
            <a:r>
              <a:rPr lang="en-US" altLang="zh-TW" b="1" dirty="0">
                <a:solidFill>
                  <a:srgbClr val="00B050"/>
                </a:solidFill>
                <a:latin typeface="DFKai-SB" panose="03000509000000000000" pitchFamily="65" charset="-120"/>
                <a:ea typeface="DFKai-SB" panose="03000509000000000000" pitchFamily="65" charset="-120"/>
              </a:rPr>
              <a:t>)</a:t>
            </a:r>
          </a:p>
          <a:p>
            <a:pPr marL="457200" indent="-457200" algn="just">
              <a:buSzPct val="100000"/>
              <a:buFont typeface="+mj-lt"/>
              <a:buAutoNum type="arabicParenR"/>
            </a:pPr>
            <a:r>
              <a:rPr lang="zh-TW" altLang="en-US" dirty="0">
                <a:latin typeface="DFKai-SB" panose="03000509000000000000" pitchFamily="65" charset="-120"/>
                <a:ea typeface="DFKai-SB" panose="03000509000000000000" pitchFamily="65" charset="-120"/>
              </a:rPr>
              <a:t>上午易發生</a:t>
            </a:r>
            <a:r>
              <a:rPr lang="zh-TW" altLang="en-US" b="1" dirty="0">
                <a:solidFill>
                  <a:srgbClr val="C00000"/>
                </a:solidFill>
                <a:latin typeface="DFKai-SB" panose="03000509000000000000" pitchFamily="65" charset="-120"/>
                <a:ea typeface="DFKai-SB" panose="03000509000000000000" pitchFamily="65" charset="-120"/>
              </a:rPr>
              <a:t>燻煙型</a:t>
            </a:r>
            <a:r>
              <a:rPr lang="zh-TW" altLang="en-US" dirty="0">
                <a:latin typeface="DFKai-SB" panose="03000509000000000000" pitchFamily="65" charset="-120"/>
                <a:ea typeface="DFKai-SB" panose="03000509000000000000" pitchFamily="65" charset="-120"/>
              </a:rPr>
              <a:t> </a:t>
            </a:r>
            <a:r>
              <a:rPr lang="en-US" altLang="zh-TW" dirty="0">
                <a:latin typeface="DFKai-SB" panose="03000509000000000000" pitchFamily="65" charset="-120"/>
                <a:ea typeface="DFKai-SB" panose="03000509000000000000" pitchFamily="65" charset="-120"/>
              </a:rPr>
              <a:t>(Fumigation)</a:t>
            </a:r>
          </a:p>
          <a:p>
            <a:pPr marL="457200" indent="-457200" algn="just">
              <a:buSzPct val="100000"/>
              <a:buAutoNum type="arabicParenR"/>
            </a:pPr>
            <a:r>
              <a:rPr lang="zh-TW" altLang="en-US" dirty="0">
                <a:latin typeface="DFKai-SB" panose="03000509000000000000" pitchFamily="65" charset="-120"/>
                <a:ea typeface="DFKai-SB" panose="03000509000000000000" pitchFamily="65" charset="-120"/>
              </a:rPr>
              <a:t>下午傍晚，地面逆轉層易於形成，由</a:t>
            </a:r>
            <a:r>
              <a:rPr lang="zh-TW" altLang="en-US" b="1" dirty="0">
                <a:solidFill>
                  <a:schemeClr val="tx2"/>
                </a:solidFill>
                <a:latin typeface="DFKai-SB" panose="03000509000000000000" pitchFamily="65" charset="-120"/>
                <a:ea typeface="DFKai-SB" panose="03000509000000000000" pitchFamily="65" charset="-120"/>
              </a:rPr>
              <a:t>煙囪高度</a:t>
            </a:r>
            <a:r>
              <a:rPr lang="en-US" altLang="zh-TW" b="1" dirty="0">
                <a:solidFill>
                  <a:schemeClr val="tx2"/>
                </a:solidFill>
                <a:latin typeface="DFKai-SB" panose="03000509000000000000" pitchFamily="65" charset="-120"/>
                <a:ea typeface="DFKai-SB" panose="03000509000000000000" pitchFamily="65" charset="-120"/>
              </a:rPr>
              <a:t>(</a:t>
            </a:r>
            <a:r>
              <a:rPr lang="en-US" altLang="zh-TW" b="1" dirty="0" err="1">
                <a:solidFill>
                  <a:schemeClr val="tx2"/>
                </a:solidFill>
                <a:latin typeface="DFKai-SB" panose="03000509000000000000" pitchFamily="65" charset="-120"/>
                <a:ea typeface="DFKai-SB" panose="03000509000000000000" pitchFamily="65" charset="-120"/>
              </a:rPr>
              <a:t>hs</a:t>
            </a:r>
            <a:r>
              <a:rPr lang="en-US" altLang="zh-TW" b="1" dirty="0">
                <a:solidFill>
                  <a:schemeClr val="tx2"/>
                </a:solidFill>
                <a:latin typeface="DFKai-SB" panose="03000509000000000000" pitchFamily="65" charset="-120"/>
                <a:ea typeface="DFKai-SB" panose="03000509000000000000" pitchFamily="65" charset="-120"/>
              </a:rPr>
              <a:t>)</a:t>
            </a:r>
            <a:r>
              <a:rPr lang="zh-TW" altLang="en-US" dirty="0">
                <a:latin typeface="DFKai-SB" panose="03000509000000000000" pitchFamily="65" charset="-120"/>
                <a:ea typeface="DFKai-SB" panose="03000509000000000000" pitchFamily="65" charset="-120"/>
              </a:rPr>
              <a:t>決定煙流型態</a:t>
            </a:r>
            <a:endParaRPr lang="en-GB" altLang="zh-TW" dirty="0">
              <a:latin typeface="DFKai-SB" panose="03000509000000000000" pitchFamily="65" charset="-120"/>
              <a:ea typeface="DFKai-SB" panose="03000509000000000000" pitchFamily="65" charset="-120"/>
            </a:endParaRPr>
          </a:p>
          <a:p>
            <a:pPr marL="457200" indent="-457200" algn="just">
              <a:buSzPct val="100000"/>
              <a:buAutoNum type="alphaLcPeriod"/>
            </a:pPr>
            <a:r>
              <a:rPr lang="en-US" dirty="0">
                <a:latin typeface="Times New Roman" panose="02020603050405020304" pitchFamily="18" charset="0"/>
                <a:ea typeface="DFKai-SB" panose="03000509000000000000" pitchFamily="65" charset="-120"/>
                <a:cs typeface="Times New Roman" panose="02020603050405020304" pitchFamily="18" charset="0"/>
              </a:rPr>
              <a:t>Hs &gt;=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逆轉層高度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屋頂型</a:t>
            </a:r>
            <a:r>
              <a:rPr lang="en-US"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(Lofting)</a:t>
            </a:r>
          </a:p>
          <a:p>
            <a:pPr marL="457200" indent="-457200" algn="just">
              <a:buSzPct val="100000"/>
              <a:buAutoNum type="alphaLcPeriod"/>
            </a:pPr>
            <a:r>
              <a:rPr lang="en-US" altLang="zh-TW" dirty="0">
                <a:latin typeface="Times New Roman" panose="02020603050405020304" pitchFamily="18" charset="0"/>
                <a:ea typeface="DFKai-SB" panose="03000509000000000000" pitchFamily="65" charset="-120"/>
                <a:cs typeface="Times New Roman" panose="02020603050405020304" pitchFamily="18" charset="0"/>
              </a:rPr>
              <a:t>Hs &lt;=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逆轉層高度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扇形</a:t>
            </a:r>
            <a:r>
              <a:rPr lang="en-GB"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b="1" dirty="0" err="1">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Faning</a:t>
            </a:r>
            <a:r>
              <a:rPr lang="en-US"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或</a:t>
            </a:r>
            <a:r>
              <a:rPr lang="zh-TW" altLang="en-US"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侷煙型</a:t>
            </a:r>
            <a:r>
              <a:rPr lang="en-US"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(Trapping</a:t>
            </a:r>
            <a:r>
              <a:rPr lang="en-US" altLang="zh-TW" b="1" dirty="0">
                <a:solidFill>
                  <a:srgbClr val="C00000"/>
                </a:solidFill>
                <a:latin typeface="DFKai-SB" panose="03000509000000000000" pitchFamily="65" charset="-120"/>
                <a:ea typeface="DFKai-SB" panose="03000509000000000000" pitchFamily="65" charset="-120"/>
              </a:rPr>
              <a:t>)</a:t>
            </a:r>
          </a:p>
          <a:p>
            <a:pPr marL="457200" indent="-457200" algn="just">
              <a:buSzPct val="100000"/>
              <a:buAutoNum type="alphaLcPeriod"/>
            </a:pPr>
            <a:endParaRPr lang="en-US" altLang="zh-TW" b="1" dirty="0">
              <a:solidFill>
                <a:srgbClr val="C00000"/>
              </a:solidFill>
              <a:latin typeface="DFKai-SB" panose="03000509000000000000" pitchFamily="65" charset="-120"/>
              <a:ea typeface="DFKai-SB" panose="03000509000000000000" pitchFamily="65" charset="-120"/>
            </a:endParaRPr>
          </a:p>
          <a:p>
            <a:pPr marL="0" indent="0" algn="just">
              <a:buNone/>
            </a:pP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多雲而潮濕區域</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盛行溫降傾率通常為濕絕熱型態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(Wet Adiabatic Rate)</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，屬於</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弱溫降傾率</a:t>
            </a:r>
            <a:r>
              <a:rPr lang="en-GB" altLang="zh-TW" b="1"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Weak Lapse Rate</a:t>
            </a:r>
            <a:r>
              <a:rPr lang="en-GB" altLang="zh-TW" b="1"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a:t>
            </a:r>
            <a:r>
              <a:rPr lang="zh-TW" altLang="en-US"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圓錐形</a:t>
            </a:r>
            <a:r>
              <a:rPr lang="en-GB"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Coning</a:t>
            </a:r>
            <a:r>
              <a:rPr lang="en-GB" altLang="zh-TW"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較常見。</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3.</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多雲的情況下</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地面之輻射逆轉層不易形成。</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1808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BE77B-96FF-42DB-AD70-84478BF07309}"/>
              </a:ext>
            </a:extLst>
          </p:cNvPr>
          <p:cNvSpPr>
            <a:spLocks noGrp="1"/>
          </p:cNvSpPr>
          <p:nvPr>
            <p:ph idx="1"/>
          </p:nvPr>
        </p:nvSpPr>
        <p:spPr>
          <a:xfrm>
            <a:off x="1484310" y="541538"/>
            <a:ext cx="10018713" cy="5539665"/>
          </a:xfrm>
        </p:spPr>
        <p:txBody>
          <a:bodyPr/>
          <a:lstStyle/>
          <a:p>
            <a:pPr marL="0" indent="0" algn="just">
              <a:buNone/>
            </a:pPr>
            <a:r>
              <a:rPr lang="zh-TW" altLang="en-US" b="1" dirty="0">
                <a:solidFill>
                  <a:srgbClr val="0000FF"/>
                </a:solidFill>
                <a:latin typeface="DFKai-SB" panose="03000509000000000000" pitchFamily="65" charset="-120"/>
                <a:ea typeface="DFKai-SB" panose="03000509000000000000" pitchFamily="65" charset="-120"/>
              </a:rPr>
              <a:t>混合層高度</a:t>
            </a:r>
            <a:endParaRPr lang="en-GB" altLang="zh-TW" b="1" dirty="0">
              <a:solidFill>
                <a:srgbClr val="0000FF"/>
              </a:solidFill>
              <a:latin typeface="DFKai-SB" panose="03000509000000000000" pitchFamily="65" charset="-120"/>
              <a:ea typeface="DFKai-SB" panose="03000509000000000000" pitchFamily="65" charset="-120"/>
            </a:endParaRPr>
          </a:p>
          <a:p>
            <a:pPr marL="0" indent="0" algn="just">
              <a:buNone/>
            </a:pPr>
            <a:r>
              <a:rPr lang="zh-TW" altLang="en-US" dirty="0">
                <a:latin typeface="DFKai-SB" panose="03000509000000000000" pitchFamily="65" charset="-120"/>
                <a:ea typeface="DFKai-SB" panose="03000509000000000000" pitchFamily="65" charset="-120"/>
              </a:rPr>
              <a:t>基於地表因受熱而在垂直方向產生強烈的混合，並將熱量傳輸給大氣，其伸展至某高度直到受到逆溫層所阻擋，此高度即為</a:t>
            </a:r>
            <a:r>
              <a:rPr lang="zh-TW" altLang="en-US" dirty="0">
                <a:solidFill>
                  <a:srgbClr val="FF0000"/>
                </a:solidFill>
                <a:latin typeface="DFKai-SB" panose="03000509000000000000" pitchFamily="65" charset="-120"/>
                <a:ea typeface="DFKai-SB" panose="03000509000000000000" pitchFamily="65" charset="-120"/>
              </a:rPr>
              <a:t>混合層高度</a:t>
            </a:r>
            <a:r>
              <a:rPr lang="zh-TW" altLang="en-US" dirty="0">
                <a:latin typeface="DFKai-SB" panose="03000509000000000000" pitchFamily="65" charset="-120"/>
                <a:ea typeface="DFKai-SB" panose="03000509000000000000" pitchFamily="65" charset="-120"/>
              </a:rPr>
              <a:t>。</a:t>
            </a:r>
            <a:endParaRPr lang="en-US" altLang="zh-TW" dirty="0">
              <a:latin typeface="DFKai-SB" panose="03000509000000000000" pitchFamily="65" charset="-120"/>
              <a:ea typeface="DFKai-SB" panose="03000509000000000000" pitchFamily="65" charset="-120"/>
            </a:endParaRPr>
          </a:p>
          <a:p>
            <a:pPr marL="0" indent="0" algn="just">
              <a:buNone/>
            </a:pPr>
            <a:endParaRPr lang="en-GB" altLang="zh-TW" dirty="0">
              <a:latin typeface="DFKai-SB" panose="03000509000000000000" pitchFamily="65" charset="-120"/>
              <a:ea typeface="DFKai-SB" panose="03000509000000000000" pitchFamily="65" charset="-120"/>
            </a:endParaRPr>
          </a:p>
          <a:p>
            <a:pPr marL="0" indent="0" algn="just">
              <a:buNone/>
            </a:pPr>
            <a:r>
              <a:rPr lang="zh-TW" altLang="en-US" dirty="0">
                <a:latin typeface="DFKai-SB" panose="03000509000000000000" pitchFamily="65" charset="-120"/>
                <a:ea typeface="DFKai-SB" panose="03000509000000000000" pitchFamily="65" charset="-120"/>
              </a:rPr>
              <a:t>在混合層內，污染物所能垂直混合的上限高度即為混合層高度，主要決定於亂流混合的強度</a:t>
            </a:r>
            <a:r>
              <a:rPr lang="en-US" altLang="zh-TW" dirty="0">
                <a:latin typeface="DFKai-SB" panose="03000509000000000000" pitchFamily="65" charset="-120"/>
                <a:ea typeface="DFKai-SB" panose="03000509000000000000" pitchFamily="65" charset="-120"/>
              </a:rPr>
              <a:t>(</a:t>
            </a:r>
            <a:r>
              <a:rPr lang="zh-TW" altLang="en-US" dirty="0">
                <a:latin typeface="DFKai-SB" panose="03000509000000000000" pitchFamily="65" charset="-120"/>
                <a:ea typeface="DFKai-SB" panose="03000509000000000000" pitchFamily="65" charset="-120"/>
              </a:rPr>
              <a:t>與</a:t>
            </a:r>
            <a:r>
              <a:rPr lang="zh-TW" altLang="en-US" dirty="0">
                <a:solidFill>
                  <a:srgbClr val="C00000"/>
                </a:solidFill>
                <a:latin typeface="DFKai-SB" panose="03000509000000000000" pitchFamily="65" charset="-120"/>
                <a:ea typeface="DFKai-SB" panose="03000509000000000000" pitchFamily="65" charset="-120"/>
              </a:rPr>
              <a:t>風速</a:t>
            </a:r>
            <a:r>
              <a:rPr lang="zh-TW" altLang="en-US" dirty="0">
                <a:latin typeface="DFKai-SB" panose="03000509000000000000" pitchFamily="65" charset="-120"/>
                <a:ea typeface="DFKai-SB" panose="03000509000000000000" pitchFamily="65" charset="-120"/>
              </a:rPr>
              <a:t>、</a:t>
            </a:r>
            <a:r>
              <a:rPr lang="zh-TW" altLang="en-US" dirty="0">
                <a:solidFill>
                  <a:srgbClr val="C00000"/>
                </a:solidFill>
                <a:latin typeface="DFKai-SB" panose="03000509000000000000" pitchFamily="65" charset="-120"/>
                <a:ea typeface="DFKai-SB" panose="03000509000000000000" pitchFamily="65" charset="-120"/>
              </a:rPr>
              <a:t>風向</a:t>
            </a:r>
            <a:r>
              <a:rPr lang="zh-TW" altLang="en-US" dirty="0">
                <a:latin typeface="DFKai-SB" panose="03000509000000000000" pitchFamily="65" charset="-120"/>
                <a:ea typeface="DFKai-SB" panose="03000509000000000000" pitchFamily="65" charset="-120"/>
              </a:rPr>
              <a:t>、</a:t>
            </a:r>
            <a:r>
              <a:rPr lang="zh-TW" altLang="en-US" dirty="0">
                <a:solidFill>
                  <a:srgbClr val="C00000"/>
                </a:solidFill>
                <a:latin typeface="DFKai-SB" panose="03000509000000000000" pitchFamily="65" charset="-120"/>
                <a:ea typeface="DFKai-SB" panose="03000509000000000000" pitchFamily="65" charset="-120"/>
              </a:rPr>
              <a:t>地面粗糙度</a:t>
            </a:r>
            <a:r>
              <a:rPr lang="zh-TW" altLang="en-US" dirty="0">
                <a:latin typeface="DFKai-SB" panose="03000509000000000000" pitchFamily="65" charset="-120"/>
                <a:ea typeface="DFKai-SB" panose="03000509000000000000" pitchFamily="65" charset="-120"/>
              </a:rPr>
              <a:t>、</a:t>
            </a:r>
            <a:r>
              <a:rPr lang="zh-TW" altLang="en-US" dirty="0">
                <a:solidFill>
                  <a:srgbClr val="C00000"/>
                </a:solidFill>
                <a:latin typeface="DFKai-SB" panose="03000509000000000000" pitchFamily="65" charset="-120"/>
                <a:ea typeface="DFKai-SB" panose="03000509000000000000" pitchFamily="65" charset="-120"/>
              </a:rPr>
              <a:t>太陽照射</a:t>
            </a:r>
            <a:r>
              <a:rPr lang="zh-TW" altLang="en-US" dirty="0">
                <a:latin typeface="DFKai-SB" panose="03000509000000000000" pitchFamily="65" charset="-120"/>
                <a:ea typeface="DFKai-SB" panose="03000509000000000000" pitchFamily="65" charset="-120"/>
              </a:rPr>
              <a:t>、及</a:t>
            </a:r>
            <a:r>
              <a:rPr lang="zh-TW" altLang="en-US" dirty="0">
                <a:solidFill>
                  <a:srgbClr val="C00000"/>
                </a:solidFill>
                <a:latin typeface="DFKai-SB" panose="03000509000000000000" pitchFamily="65" charset="-120"/>
                <a:ea typeface="DFKai-SB" panose="03000509000000000000" pitchFamily="65" charset="-120"/>
              </a:rPr>
              <a:t>大氣垂直溫度結構</a:t>
            </a:r>
            <a:r>
              <a:rPr lang="zh-TW" altLang="en-US" dirty="0">
                <a:latin typeface="DFKai-SB" panose="03000509000000000000" pitchFamily="65" charset="-120"/>
                <a:ea typeface="DFKai-SB" panose="03000509000000000000" pitchFamily="65" charset="-120"/>
              </a:rPr>
              <a:t>有關</a:t>
            </a:r>
            <a:r>
              <a:rPr lang="en-US" altLang="zh-TW" dirty="0">
                <a:latin typeface="DFKai-SB" panose="03000509000000000000" pitchFamily="65" charset="-120"/>
                <a:ea typeface="DFKai-SB" panose="03000509000000000000" pitchFamily="65" charset="-120"/>
              </a:rPr>
              <a:t>)</a:t>
            </a:r>
            <a:r>
              <a:rPr lang="zh-TW" altLang="en-US" dirty="0">
                <a:latin typeface="DFKai-SB" panose="03000509000000000000" pitchFamily="65" charset="-120"/>
                <a:ea typeface="DFKai-SB" panose="03000509000000000000" pitchFamily="65" charset="-120"/>
              </a:rPr>
              <a:t>。</a:t>
            </a:r>
            <a:endParaRPr lang="en-GB" altLang="zh-TW" dirty="0">
              <a:latin typeface="DFKai-SB" panose="03000509000000000000" pitchFamily="65" charset="-120"/>
              <a:ea typeface="DFKai-SB" panose="03000509000000000000" pitchFamily="65" charset="-120"/>
            </a:endParaRPr>
          </a:p>
          <a:p>
            <a:pPr marL="457200" indent="-457200" algn="just">
              <a:buSzPct val="100000"/>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混合層高度</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最大值</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一般發生在</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午後</a:t>
            </a:r>
            <a:r>
              <a:rPr lang="en-US" altLang="zh-TW"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2-3</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點</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排放氣體最佳時機</a:t>
            </a:r>
            <a:endParaRPr lang="en-GB" altLang="zh-TW"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混合層高度</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最小值</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一般發生在</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清晨</a:t>
            </a:r>
            <a:r>
              <a:rPr lang="en-US" altLang="zh-TW"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5-6</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點</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b="1" dirty="0"/>
          </a:p>
          <a:p>
            <a:pPr marL="457200" indent="-457200">
              <a:buAutoNum type="arabicPeriod"/>
            </a:pPr>
            <a:endParaRPr lang="en-GB" dirty="0"/>
          </a:p>
        </p:txBody>
      </p:sp>
    </p:spTree>
    <p:extLst>
      <p:ext uri="{BB962C8B-B14F-4D97-AF65-F5344CB8AC3E}">
        <p14:creationId xmlns:p14="http://schemas.microsoft.com/office/powerpoint/2010/main" val="33341559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85516-65C0-40EC-BEA0-73A4DE4E3AA5}"/>
              </a:ext>
            </a:extLst>
          </p:cNvPr>
          <p:cNvSpPr>
            <a:spLocks noGrp="1"/>
          </p:cNvSpPr>
          <p:nvPr>
            <p:ph idx="1"/>
          </p:nvPr>
        </p:nvSpPr>
        <p:spPr>
          <a:xfrm>
            <a:off x="1553349" y="269290"/>
            <a:ext cx="9691825" cy="3728622"/>
          </a:xfrm>
        </p:spPr>
        <p:txBody>
          <a:bodyPr>
            <a:normAutofit fontScale="85000" lnSpcReduction="20000"/>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局部環流對污染物的影響</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熱島效應 </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(Heat Island):</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由於鄉村與都市溫度差引起之局部環流。</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由於都市之輻射程度較鄉村劇烈，都市上空有上升氣流，</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利於污染物之擴散及稀釋</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。然而，在</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夜間至日出</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之間，由於穩定度增加，阻止環流產生，</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使污染物靜止懸浮於都市上空</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，日出後都市上空之污染物阻止輻射熱之吸收，鄉村之增溫率較大，形成由鄉村吹向都市之局部環流，而都市上空則有下降氣流，</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不利污染物擴散</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，故在都會區晨間運動應盡量在日出前。</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海陸風 </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(Land-Sea Circulation)</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發生在海陸交界，以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小時為週期之一種空氣局地環流，因陸地與海洋熱力性質差異所引起。</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白天</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時，因陸地地面之</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比熱</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較海水小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陸地加熱和冷卻速率都比水快</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，故陸地上之空氣上升而海面上的空氣下降，形成海風環流而將海面上的污染物吹向內陸，增加地面污染。反之夜間形成陸風循環，將都市內污染物吹向海上，減輕地面污染。</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9D838218-8F5F-4AF4-9A5D-2FC1A5016F33}"/>
              </a:ext>
            </a:extLst>
          </p:cNvPr>
          <p:cNvPicPr>
            <a:picLocks noChangeAspect="1"/>
          </p:cNvPicPr>
          <p:nvPr/>
        </p:nvPicPr>
        <p:blipFill>
          <a:blip r:embed="rId2"/>
          <a:stretch>
            <a:fillRect/>
          </a:stretch>
        </p:blipFill>
        <p:spPr>
          <a:xfrm>
            <a:off x="3920367" y="3902618"/>
            <a:ext cx="5302303" cy="2955382"/>
          </a:xfrm>
          <a:prstGeom prst="rect">
            <a:avLst/>
          </a:prstGeom>
        </p:spPr>
      </p:pic>
    </p:spTree>
    <p:extLst>
      <p:ext uri="{BB962C8B-B14F-4D97-AF65-F5344CB8AC3E}">
        <p14:creationId xmlns:p14="http://schemas.microsoft.com/office/powerpoint/2010/main" val="389483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5353C-D649-45CE-88C9-03D1CAD71079}"/>
              </a:ext>
            </a:extLst>
          </p:cNvPr>
          <p:cNvSpPr>
            <a:spLocks noGrp="1"/>
          </p:cNvSpPr>
          <p:nvPr>
            <p:ph idx="1"/>
          </p:nvPr>
        </p:nvSpPr>
        <p:spPr>
          <a:xfrm>
            <a:off x="1484310" y="639193"/>
            <a:ext cx="10018713" cy="5362112"/>
          </a:xfrm>
        </p:spPr>
        <p:txBody>
          <a:bodyPr>
            <a:normAutofit/>
          </a:bodyPr>
          <a:lstStyle/>
          <a:p>
            <a:pPr algn="just"/>
            <a:r>
              <a:rPr lang="en-GB" dirty="0">
                <a:latin typeface="Times New Roman" panose="02020603050405020304" pitchFamily="18" charset="0"/>
                <a:cs typeface="Times New Roman" panose="02020603050405020304" pitchFamily="18" charset="0"/>
              </a:rPr>
              <a:t>One of the arguments for taking actions to address </a:t>
            </a:r>
            <a:r>
              <a:rPr lang="en-GB" b="1" dirty="0">
                <a:solidFill>
                  <a:srgbClr val="FF0000"/>
                </a:solidFill>
                <a:latin typeface="Times New Roman" panose="02020603050405020304" pitchFamily="18" charset="0"/>
                <a:cs typeface="Times New Roman" panose="02020603050405020304" pitchFamily="18" charset="0"/>
              </a:rPr>
              <a:t>climate change </a:t>
            </a:r>
            <a:r>
              <a:rPr lang="en-GB" dirty="0">
                <a:latin typeface="Times New Roman" panose="02020603050405020304" pitchFamily="18" charset="0"/>
                <a:cs typeface="Times New Roman" panose="02020603050405020304" pitchFamily="18" charset="0"/>
              </a:rPr>
              <a:t>is that climate change could be irreversible (given the long wait for sufficient evidence) and that under many predicted scenarios such change likely would lead to widespread and severe damage to </a:t>
            </a:r>
            <a:r>
              <a:rPr lang="en-GB" b="1" dirty="0">
                <a:solidFill>
                  <a:srgbClr val="00B050"/>
                </a:solidFill>
                <a:latin typeface="Times New Roman" panose="02020603050405020304" pitchFamily="18" charset="0"/>
                <a:cs typeface="Times New Roman" panose="02020603050405020304" pitchFamily="18" charset="0"/>
              </a:rPr>
              <a:t>public health </a:t>
            </a:r>
            <a:r>
              <a:rPr lang="en-GB" dirty="0">
                <a:latin typeface="Times New Roman" panose="02020603050405020304" pitchFamily="18" charset="0"/>
                <a:cs typeface="Times New Roman" panose="02020603050405020304" pitchFamily="18" charset="0"/>
              </a:rPr>
              <a:t>and </a:t>
            </a:r>
            <a:r>
              <a:rPr lang="en-GB" b="1" dirty="0">
                <a:solidFill>
                  <a:srgbClr val="00B050"/>
                </a:solidFill>
                <a:latin typeface="Times New Roman" panose="02020603050405020304" pitchFamily="18" charset="0"/>
                <a:cs typeface="Times New Roman" panose="02020603050405020304" pitchFamily="18" charset="0"/>
              </a:rPr>
              <a:t>ecosystems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ecological effects include </a:t>
            </a:r>
            <a:r>
              <a:rPr lang="en-GB" dirty="0">
                <a:solidFill>
                  <a:schemeClr val="accent5">
                    <a:lumMod val="75000"/>
                  </a:schemeClr>
                </a:solidFill>
                <a:latin typeface="Times New Roman" panose="02020603050405020304" pitchFamily="18" charset="0"/>
                <a:cs typeface="Times New Roman" panose="02020603050405020304" pitchFamily="18" charset="0"/>
              </a:rPr>
              <a:t>loss of diversity and productivity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Some habitats are particularly vulnerable to irreversibility.</a:t>
            </a:r>
          </a:p>
          <a:p>
            <a:pPr algn="just"/>
            <a:r>
              <a:rPr lang="en-GB" dirty="0">
                <a:latin typeface="Times New Roman" panose="02020603050405020304" pitchFamily="18" charset="0"/>
                <a:cs typeface="Times New Roman" panose="02020603050405020304" pitchFamily="18" charset="0"/>
              </a:rPr>
              <a:t>The understanding of the factors that lead to a risk is called </a:t>
            </a:r>
            <a:r>
              <a:rPr lang="en-GB" dirty="0">
                <a:solidFill>
                  <a:schemeClr val="accent5">
                    <a:lumMod val="75000"/>
                  </a:schemeClr>
                </a:solidFill>
                <a:latin typeface="Times New Roman" panose="02020603050405020304" pitchFamily="18" charset="0"/>
                <a:cs typeface="Times New Roman" panose="02020603050405020304" pitchFamily="18" charset="0"/>
              </a:rPr>
              <a:t>risk analysis</a:t>
            </a:r>
            <a:r>
              <a:rPr lang="en-GB" dirty="0">
                <a:latin typeface="Times New Roman" panose="02020603050405020304" pitchFamily="18" charset="0"/>
                <a:cs typeface="Times New Roman" panose="02020603050405020304" pitchFamily="18" charset="0"/>
              </a:rPr>
              <a:t>; whereas the reduction of this risk (e.g. by wearing helmet and staying on bike paths) is known as </a:t>
            </a:r>
            <a:r>
              <a:rPr lang="en-GB" b="1" dirty="0">
                <a:solidFill>
                  <a:schemeClr val="accent5">
                    <a:lumMod val="75000"/>
                  </a:schemeClr>
                </a:solidFill>
                <a:latin typeface="Times New Roman" panose="02020603050405020304" pitchFamily="18" charset="0"/>
                <a:cs typeface="Times New Roman" panose="02020603050405020304" pitchFamily="18" charset="0"/>
              </a:rPr>
              <a:t>risk management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Risk management, including the policies, laws, and other societal aspects of risk, is often differentiated from risk assessment, which comprises the scientific considerations of a risk.</a:t>
            </a:r>
          </a:p>
        </p:txBody>
      </p:sp>
    </p:spTree>
    <p:extLst>
      <p:ext uri="{BB962C8B-B14F-4D97-AF65-F5344CB8AC3E}">
        <p14:creationId xmlns:p14="http://schemas.microsoft.com/office/powerpoint/2010/main" val="86198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46A73-BEFE-4995-BBD6-9FD8659EEAD6}"/>
              </a:ext>
            </a:extLst>
          </p:cNvPr>
          <p:cNvSpPr>
            <a:spLocks noGrp="1"/>
          </p:cNvSpPr>
          <p:nvPr>
            <p:ph idx="1"/>
          </p:nvPr>
        </p:nvSpPr>
        <p:spPr>
          <a:xfrm>
            <a:off x="1484310" y="745725"/>
            <a:ext cx="10018713" cy="5045476"/>
          </a:xfrm>
        </p:spPr>
        <p:txBody>
          <a:bodyPr>
            <a:normAutofit fontScale="85000" lnSpcReduction="10000"/>
          </a:bodyPr>
          <a:lstStyle/>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下沖作用 </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(Down Wash)</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氣流遇障礙物而在其背風處造成氣流的下降。下沖作用有以下兩種</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457200" indent="-457200" algn="just">
              <a:buSzPct val="100000"/>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氣流遇障礙物而在其背風處造成細流的下沖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空氣動力效應引起之下沖作用，即</a:t>
            </a:r>
            <a:r>
              <a:rPr lang="zh-TW" altLang="en-US" dirty="0">
                <a:solidFill>
                  <a:srgbClr val="C00000"/>
                </a:solidFill>
                <a:latin typeface="Times New Roman" panose="02020603050405020304" pitchFamily="18" charset="0"/>
                <a:ea typeface="DFKai-SB" panose="03000509000000000000" pitchFamily="65" charset="-120"/>
                <a:cs typeface="Times New Roman" panose="02020603050405020304" pitchFamily="18" charset="0"/>
              </a:rPr>
              <a:t>廢氣之排放速度小於煙囪口之盛行風速</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，煙流未即上升即迅速被往下帶。當廢氣排放速度與風速比值大於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時，即可避免。</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山谷風</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(Mountain-Valley Wind)</a:t>
            </a:r>
            <a:endParaRPr lang="en-US" altLang="zh-TW"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因地形造成的局部環流，除了海陸風以外，另一種為山谷風，也是由不同冷卻程度所產生。在</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夜間</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，山谷中高度較高的地方其溫度較低，故空氣在夜間將流下到谷底，谷底的氣團被其上方的暖空氣困住，直到次日中午，股中空氣才有足夠熱量使逆轉瓦解。</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海陸風及山谷風在氣象學上對空氣污染相當重要，因大型火力發電廠通常設在海岸或大湖附近。此情況下，煙囪之排放物在白天將由海風帶向內陸上空。而山谷中之污染源，白天煙柱將沿山谷上升，而晚上風吹向谷底，使煙柱由回到谷底，污染物濃度可能會累積到危險的程度</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spTree>
    <p:extLst>
      <p:ext uri="{BB962C8B-B14F-4D97-AF65-F5344CB8AC3E}">
        <p14:creationId xmlns:p14="http://schemas.microsoft.com/office/powerpoint/2010/main" val="102513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9C24D-3FBB-40C5-A01E-3B85D6AB8B88}"/>
              </a:ext>
            </a:extLst>
          </p:cNvPr>
          <p:cNvSpPr>
            <a:spLocks noGrp="1"/>
          </p:cNvSpPr>
          <p:nvPr>
            <p:ph idx="1"/>
          </p:nvPr>
        </p:nvSpPr>
        <p:spPr>
          <a:xfrm>
            <a:off x="1484310" y="843379"/>
            <a:ext cx="10018713" cy="4947821"/>
          </a:xfrm>
        </p:spPr>
        <p:txBody>
          <a:bodyPr/>
          <a:lstStyle/>
          <a:p>
            <a:pPr algn="just"/>
            <a:r>
              <a:rPr lang="en-GB" dirty="0">
                <a:latin typeface="Times New Roman" panose="02020603050405020304" pitchFamily="18" charset="0"/>
                <a:cs typeface="Times New Roman" panose="02020603050405020304" pitchFamily="18" charset="0"/>
              </a:rPr>
              <a:t>Air pollution risk is increased in two very basic ways.</a:t>
            </a:r>
          </a:p>
          <a:p>
            <a:pPr algn="just"/>
            <a:r>
              <a:rPr lang="en-GB" dirty="0">
                <a:latin typeface="Times New Roman" panose="02020603050405020304" pitchFamily="18" charset="0"/>
                <a:cs typeface="Times New Roman" panose="02020603050405020304" pitchFamily="18" charset="0"/>
              </a:rPr>
              <a:t>The mix of substances may become </a:t>
            </a:r>
            <a:r>
              <a:rPr lang="en-GB" dirty="0">
                <a:solidFill>
                  <a:srgbClr val="00B050"/>
                </a:solidFill>
                <a:latin typeface="Times New Roman" panose="02020603050405020304" pitchFamily="18" charset="0"/>
                <a:cs typeface="Times New Roman" panose="02020603050405020304" pitchFamily="18" charset="0"/>
              </a:rPr>
              <a:t>inherently more harmful</a:t>
            </a:r>
            <a:r>
              <a:rPr lang="en-GB" dirty="0">
                <a:latin typeface="Times New Roman" panose="02020603050405020304" pitchFamily="18" charset="0"/>
                <a:cs typeface="Times New Roman" panose="02020603050405020304" pitchFamily="18" charset="0"/>
              </a:rPr>
              <a:t>; or </a:t>
            </a:r>
            <a:r>
              <a:rPr lang="en-GB" dirty="0">
                <a:solidFill>
                  <a:srgbClr val="00B050"/>
                </a:solidFill>
                <a:latin typeface="Times New Roman" panose="02020603050405020304" pitchFamily="18" charset="0"/>
                <a:cs typeface="Times New Roman" panose="02020603050405020304" pitchFamily="18" charset="0"/>
              </a:rPr>
              <a:t>the amount of exposure to harmful substances may increase</a:t>
            </a:r>
            <a:r>
              <a:rPr lang="en-GB" dirty="0">
                <a:latin typeface="Times New Roman" panose="02020603050405020304" pitchFamily="18" charset="0"/>
                <a:cs typeface="Times New Roman" panose="02020603050405020304" pitchFamily="18" charset="0"/>
              </a:rPr>
              <a:t>. The former is an increase in the hazard and the latter is an increase in exposure.</a:t>
            </a:r>
          </a:p>
          <a:p>
            <a:pPr algn="just"/>
            <a:r>
              <a:rPr lang="en-GB" dirty="0">
                <a:latin typeface="Times New Roman" panose="02020603050405020304" pitchFamily="18" charset="0"/>
                <a:cs typeface="Times New Roman" panose="02020603050405020304" pitchFamily="18" charset="0"/>
              </a:rPr>
              <a:t>Air pollution actions must be based on reliable risk analysis and assessment. </a:t>
            </a:r>
          </a:p>
          <a:p>
            <a:endParaRPr lang="en-GB" dirty="0"/>
          </a:p>
          <a:p>
            <a:endParaRPr lang="en-GB" dirty="0"/>
          </a:p>
        </p:txBody>
      </p:sp>
    </p:spTree>
    <p:extLst>
      <p:ext uri="{BB962C8B-B14F-4D97-AF65-F5344CB8AC3E}">
        <p14:creationId xmlns:p14="http://schemas.microsoft.com/office/powerpoint/2010/main" val="289656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39231-CD8A-4263-A0A6-3854A75EBFD2}"/>
              </a:ext>
            </a:extLst>
          </p:cNvPr>
          <p:cNvSpPr>
            <a:spLocks noGrp="1"/>
          </p:cNvSpPr>
          <p:nvPr>
            <p:ph idx="1"/>
          </p:nvPr>
        </p:nvSpPr>
        <p:spPr>
          <a:xfrm>
            <a:off x="1484310" y="2388093"/>
            <a:ext cx="10018713" cy="4358936"/>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Events can be characterized in a number of ways. </a:t>
            </a:r>
            <a:r>
              <a:rPr lang="en-GB" dirty="0">
                <a:solidFill>
                  <a:srgbClr val="FF0000"/>
                </a:solidFill>
                <a:latin typeface="Times New Roman" panose="02020603050405020304" pitchFamily="18" charset="0"/>
                <a:cs typeface="Times New Roman" panose="02020603050405020304" pitchFamily="18" charset="0"/>
              </a:rPr>
              <a:t>Events</a:t>
            </a:r>
            <a:r>
              <a:rPr lang="en-GB" dirty="0">
                <a:latin typeface="Times New Roman" panose="02020603050405020304" pitchFamily="18" charset="0"/>
                <a:cs typeface="Times New Roman" panose="02020603050405020304" pitchFamily="18" charset="0"/>
              </a:rPr>
              <a:t> may be </a:t>
            </a:r>
            <a:r>
              <a:rPr lang="en-GB" b="1" dirty="0">
                <a:solidFill>
                  <a:schemeClr val="accent3">
                    <a:lumMod val="75000"/>
                  </a:schemeClr>
                </a:solidFill>
                <a:latin typeface="Times New Roman" panose="02020603050405020304" pitchFamily="18" charset="0"/>
                <a:cs typeface="Times New Roman" panose="02020603050405020304" pitchFamily="18" charset="0"/>
              </a:rPr>
              <a:t>discrete</a:t>
            </a:r>
            <a:r>
              <a:rPr lang="en-GB" dirty="0">
                <a:latin typeface="Times New Roman" panose="02020603050405020304" pitchFamily="18" charset="0"/>
                <a:cs typeface="Times New Roman" panose="02020603050405020304" pitchFamily="18" charset="0"/>
              </a:rPr>
              <a:t> or </a:t>
            </a:r>
            <a:r>
              <a:rPr lang="en-GB" b="1" dirty="0">
                <a:solidFill>
                  <a:schemeClr val="accent3">
                    <a:lumMod val="75000"/>
                  </a:schemeClr>
                </a:solidFill>
                <a:latin typeface="Times New Roman" panose="02020603050405020304" pitchFamily="18" charset="0"/>
                <a:cs typeface="Times New Roman" panose="02020603050405020304" pitchFamily="18" charset="0"/>
              </a:rPr>
              <a:t>continuous</a:t>
            </a:r>
            <a:r>
              <a:rPr lang="en-GB" dirty="0">
                <a:latin typeface="Times New Roman" panose="02020603050405020304" pitchFamily="18" charset="0"/>
                <a:cs typeface="Times New Roman" panose="02020603050405020304" pitchFamily="18" charset="0"/>
              </a:rPr>
              <a:t>. Events can also be </a:t>
            </a:r>
            <a:r>
              <a:rPr lang="en-GB" b="1" dirty="0">
                <a:solidFill>
                  <a:schemeClr val="accent3">
                    <a:lumMod val="75000"/>
                  </a:schemeClr>
                </a:solidFill>
                <a:latin typeface="Times New Roman" panose="02020603050405020304" pitchFamily="18" charset="0"/>
                <a:cs typeface="Times New Roman" panose="02020603050405020304" pitchFamily="18" charset="0"/>
              </a:rPr>
              <a:t>independent</a:t>
            </a:r>
            <a:r>
              <a:rPr lang="en-GB" dirty="0">
                <a:latin typeface="Times New Roman" panose="02020603050405020304" pitchFamily="18" charset="0"/>
                <a:cs typeface="Times New Roman" panose="02020603050405020304" pitchFamily="18" charset="0"/>
              </a:rPr>
              <a:t> or </a:t>
            </a:r>
            <a:r>
              <a:rPr lang="en-GB" b="1" dirty="0">
                <a:solidFill>
                  <a:schemeClr val="accent3">
                    <a:lumMod val="75000"/>
                  </a:schemeClr>
                </a:solidFill>
                <a:latin typeface="Times New Roman" panose="02020603050405020304" pitchFamily="18" charset="0"/>
                <a:cs typeface="Times New Roman" panose="02020603050405020304" pitchFamily="18" charset="0"/>
              </a:rPr>
              <a:t>dependent</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Since air pollution usually involves numerous variables, joint probabilities are also calculated.</a:t>
            </a:r>
          </a:p>
          <a:p>
            <a:pPr algn="just"/>
            <a:r>
              <a:rPr lang="en-GB" dirty="0">
                <a:latin typeface="Times New Roman" panose="02020603050405020304" pitchFamily="18" charset="0"/>
                <a:cs typeface="Times New Roman" panose="02020603050405020304" pitchFamily="18" charset="0"/>
              </a:rPr>
              <a:t>For </a:t>
            </a:r>
            <a:r>
              <a:rPr lang="en-GB" b="1"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mutually exclusive events as possible outcomes from </a:t>
            </a:r>
            <a:r>
              <a:rPr lang="en-GB" b="1" i="1" dirty="0">
                <a:latin typeface="Times New Roman" panose="02020603050405020304" pitchFamily="18" charset="0"/>
                <a:cs typeface="Times New Roman" panose="02020603050405020304" pitchFamily="18" charset="0"/>
              </a:rPr>
              <a:t>E</a:t>
            </a:r>
            <a:r>
              <a:rPr lang="en-GB" dirty="0">
                <a:latin typeface="Times New Roman" panose="02020603050405020304" pitchFamily="18" charset="0"/>
                <a:cs typeface="Times New Roman" panose="02020603050405020304" pitchFamily="18" charset="0"/>
              </a:rPr>
              <a:t> that have probabilities equal to </a:t>
            </a:r>
            <a:r>
              <a:rPr lang="en-GB" b="1" i="1" dirty="0">
                <a:latin typeface="Times New Roman" panose="02020603050405020304" pitchFamily="18" charset="0"/>
                <a:cs typeface="Times New Roman" panose="02020603050405020304" pitchFamily="18" charset="0"/>
              </a:rPr>
              <a:t>P</a:t>
            </a:r>
            <a:r>
              <a:rPr lang="en-GB" b="1" dirty="0">
                <a:latin typeface="Times New Roman" panose="02020603050405020304" pitchFamily="18" charset="0"/>
                <a:cs typeface="Times New Roman" panose="02020603050405020304" pitchFamily="18" charset="0"/>
              </a:rPr>
              <a:t>{</a:t>
            </a:r>
            <a:r>
              <a:rPr lang="en-GB" b="1" i="1" dirty="0" err="1">
                <a:latin typeface="Times New Roman" panose="02020603050405020304" pitchFamily="18" charset="0"/>
                <a:cs typeface="Times New Roman" panose="02020603050405020304" pitchFamily="18" charset="0"/>
              </a:rPr>
              <a:t>Ei</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probability of these events in a trial equals </a:t>
            </a:r>
            <a:r>
              <a:rPr lang="en-GB" dirty="0">
                <a:solidFill>
                  <a:schemeClr val="accent3">
                    <a:lumMod val="75000"/>
                  </a:schemeClr>
                </a:solidFill>
                <a:latin typeface="Times New Roman" panose="02020603050405020304" pitchFamily="18" charset="0"/>
                <a:cs typeface="Times New Roman" panose="02020603050405020304" pitchFamily="18" charset="0"/>
              </a:rPr>
              <a:t>the sum of the individual probabilities</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Further this helps us to find the probabilities of events </a:t>
            </a:r>
            <a:r>
              <a:rPr lang="en-GB" b="1" i="1" dirty="0" err="1">
                <a:latin typeface="Times New Roman" panose="02020603050405020304" pitchFamily="18" charset="0"/>
                <a:cs typeface="Times New Roman" panose="02020603050405020304" pitchFamily="18" charset="0"/>
              </a:rPr>
              <a:t>ei</a:t>
            </a:r>
            <a:r>
              <a:rPr lang="en-GB" dirty="0">
                <a:latin typeface="Times New Roman" panose="02020603050405020304" pitchFamily="18" charset="0"/>
                <a:cs typeface="Times New Roman" panose="02020603050405020304" pitchFamily="18" charset="0"/>
              </a:rPr>
              <a:t> and </a:t>
            </a:r>
            <a:r>
              <a:rPr lang="en-GB" b="1" i="1" dirty="0" err="1">
                <a:latin typeface="Times New Roman" panose="02020603050405020304" pitchFamily="18" charset="0"/>
                <a:cs typeface="Times New Roman" panose="02020603050405020304" pitchFamily="18" charset="0"/>
              </a:rPr>
              <a:t>gi</a:t>
            </a:r>
            <a:r>
              <a:rPr lang="en-GB" dirty="0">
                <a:latin typeface="Times New Roman" panose="02020603050405020304" pitchFamily="18" charset="0"/>
                <a:cs typeface="Times New Roman" panose="02020603050405020304" pitchFamily="18" charset="0"/>
              </a:rPr>
              <a:t> for </a:t>
            </a:r>
            <a:r>
              <a:rPr lang="en-GB" dirty="0">
                <a:solidFill>
                  <a:schemeClr val="accent3">
                    <a:lumMod val="75000"/>
                  </a:schemeClr>
                </a:solidFill>
                <a:latin typeface="Times New Roman" panose="02020603050405020304" pitchFamily="18" charset="0"/>
                <a:cs typeface="Times New Roman" panose="02020603050405020304" pitchFamily="18" charset="0"/>
              </a:rPr>
              <a:t>two independent sets of events, </a:t>
            </a:r>
            <a:r>
              <a:rPr lang="en-GB" b="1" i="1" dirty="0">
                <a:solidFill>
                  <a:schemeClr val="accent3">
                    <a:lumMod val="75000"/>
                  </a:schemeClr>
                </a:solidFill>
                <a:latin typeface="Times New Roman" panose="02020603050405020304" pitchFamily="18" charset="0"/>
                <a:cs typeface="Times New Roman" panose="02020603050405020304" pitchFamily="18" charset="0"/>
              </a:rPr>
              <a:t>E</a:t>
            </a:r>
            <a:r>
              <a:rPr lang="en-GB" dirty="0">
                <a:solidFill>
                  <a:schemeClr val="accent3">
                    <a:lumMod val="75000"/>
                  </a:schemeClr>
                </a:solidFill>
                <a:latin typeface="Times New Roman" panose="02020603050405020304" pitchFamily="18" charset="0"/>
                <a:cs typeface="Times New Roman" panose="02020603050405020304" pitchFamily="18" charset="0"/>
              </a:rPr>
              <a:t> and </a:t>
            </a:r>
            <a:r>
              <a:rPr lang="en-GB" b="1" i="1" dirty="0">
                <a:solidFill>
                  <a:schemeClr val="accent3">
                    <a:lumMod val="75000"/>
                  </a:schemeClr>
                </a:solidFill>
                <a:latin typeface="Times New Roman" panose="02020603050405020304" pitchFamily="18" charset="0"/>
                <a:cs typeface="Times New Roman" panose="02020603050405020304" pitchFamily="18" charset="0"/>
              </a:rPr>
              <a:t>G</a:t>
            </a:r>
            <a:r>
              <a:rPr lang="en-GB" dirty="0">
                <a:latin typeface="Times New Roman" panose="02020603050405020304" pitchFamily="18" charset="0"/>
                <a:cs typeface="Times New Roman" panose="02020603050405020304" pitchFamily="18" charset="0"/>
              </a:rPr>
              <a:t>, respectively:</a:t>
            </a:r>
          </a:p>
          <a:p>
            <a:pPr algn="just"/>
            <a:endParaRPr lang="en-GB" dirty="0">
              <a:latin typeface="Times New Roman" panose="02020603050405020304" pitchFamily="18" charset="0"/>
              <a:cs typeface="Times New Roman" panose="02020603050405020304" pitchFamily="18" charset="0"/>
            </a:endParaRPr>
          </a:p>
          <a:p>
            <a:endParaRPr lang="en-GB" dirty="0"/>
          </a:p>
          <a:p>
            <a:endParaRPr lang="en-GB" dirty="0"/>
          </a:p>
        </p:txBody>
      </p:sp>
      <p:sp>
        <p:nvSpPr>
          <p:cNvPr id="4" name="Title 1">
            <a:extLst>
              <a:ext uri="{FF2B5EF4-FFF2-40B4-BE49-F238E27FC236}">
                <a16:creationId xmlns:a16="http://schemas.microsoft.com/office/drawing/2014/main" id="{71C1C616-7A88-4B1F-828A-5D94177F0726}"/>
              </a:ext>
            </a:extLst>
          </p:cNvPr>
          <p:cNvSpPr>
            <a:spLocks noGrp="1"/>
          </p:cNvSpPr>
          <p:nvPr>
            <p:ph type="title"/>
          </p:nvPr>
        </p:nvSpPr>
        <p:spPr>
          <a:xfrm>
            <a:off x="1653363" y="365760"/>
            <a:ext cx="9367203" cy="1188720"/>
          </a:xfrm>
        </p:spPr>
        <p:txBody>
          <a:bodyPr>
            <a:normAutofit fontScale="90000"/>
          </a:bodyPr>
          <a:lstStyle/>
          <a:p>
            <a:r>
              <a:rPr lang="en-GB" dirty="0">
                <a:solidFill>
                  <a:srgbClr val="0000FF"/>
                </a:solidFill>
                <a:latin typeface="Times New Roman" panose="02020603050405020304" pitchFamily="18" charset="0"/>
                <a:cs typeface="Times New Roman" panose="02020603050405020304" pitchFamily="18" charset="0"/>
              </a:rPr>
              <a:t>Air Pollution Decision Tools– </a:t>
            </a:r>
            <a:br>
              <a:rPr lang="en-GB" dirty="0">
                <a:solidFill>
                  <a:srgbClr val="0000FF"/>
                </a:solidFill>
                <a:latin typeface="Times New Roman" panose="02020603050405020304" pitchFamily="18" charset="0"/>
                <a:cs typeface="Times New Roman" panose="02020603050405020304" pitchFamily="18" charset="0"/>
              </a:rPr>
            </a:br>
            <a:r>
              <a:rPr lang="en-GB" b="1" dirty="0">
                <a:solidFill>
                  <a:srgbClr val="0000FF"/>
                </a:solidFill>
                <a:latin typeface="Times New Roman" panose="02020603050405020304" pitchFamily="18" charset="0"/>
                <a:cs typeface="Times New Roman" panose="02020603050405020304" pitchFamily="18" charset="0"/>
              </a:rPr>
              <a:t>Interpreting Data</a:t>
            </a:r>
          </a:p>
        </p:txBody>
      </p:sp>
      <p:pic>
        <p:nvPicPr>
          <p:cNvPr id="6" name="Picture 5">
            <a:extLst>
              <a:ext uri="{FF2B5EF4-FFF2-40B4-BE49-F238E27FC236}">
                <a16:creationId xmlns:a16="http://schemas.microsoft.com/office/drawing/2014/main" id="{5460A41B-67DC-46E8-AB2D-256993613AFC}"/>
              </a:ext>
            </a:extLst>
          </p:cNvPr>
          <p:cNvPicPr>
            <a:picLocks noChangeAspect="1"/>
          </p:cNvPicPr>
          <p:nvPr/>
        </p:nvPicPr>
        <p:blipFill>
          <a:blip r:embed="rId2"/>
          <a:stretch>
            <a:fillRect/>
          </a:stretch>
        </p:blipFill>
        <p:spPr>
          <a:xfrm>
            <a:off x="3600450" y="4567561"/>
            <a:ext cx="4991100" cy="619125"/>
          </a:xfrm>
          <a:prstGeom prst="rect">
            <a:avLst/>
          </a:prstGeom>
        </p:spPr>
      </p:pic>
      <p:pic>
        <p:nvPicPr>
          <p:cNvPr id="8" name="Picture 7">
            <a:extLst>
              <a:ext uri="{FF2B5EF4-FFF2-40B4-BE49-F238E27FC236}">
                <a16:creationId xmlns:a16="http://schemas.microsoft.com/office/drawing/2014/main" id="{CE4259DA-567D-40B2-8DCF-7098E11922A1}"/>
              </a:ext>
            </a:extLst>
          </p:cNvPr>
          <p:cNvPicPr>
            <a:picLocks noChangeAspect="1"/>
          </p:cNvPicPr>
          <p:nvPr/>
        </p:nvPicPr>
        <p:blipFill>
          <a:blip r:embed="rId3"/>
          <a:stretch>
            <a:fillRect/>
          </a:stretch>
        </p:blipFill>
        <p:spPr>
          <a:xfrm>
            <a:off x="4607716" y="6138908"/>
            <a:ext cx="3771900" cy="381000"/>
          </a:xfrm>
          <a:prstGeom prst="rect">
            <a:avLst/>
          </a:prstGeom>
        </p:spPr>
      </p:pic>
    </p:spTree>
    <p:extLst>
      <p:ext uri="{BB962C8B-B14F-4D97-AF65-F5344CB8AC3E}">
        <p14:creationId xmlns:p14="http://schemas.microsoft.com/office/powerpoint/2010/main" val="260447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D6B23-930F-4BFF-9DDC-9878C8295D52}"/>
              </a:ext>
            </a:extLst>
          </p:cNvPr>
          <p:cNvSpPr>
            <a:spLocks noGrp="1"/>
          </p:cNvSpPr>
          <p:nvPr>
            <p:ph idx="1"/>
          </p:nvPr>
        </p:nvSpPr>
        <p:spPr>
          <a:xfrm>
            <a:off x="1484310" y="594803"/>
            <a:ext cx="10018713" cy="5841507"/>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For example, a company record book indicates that a waste site has 10 unlabelled buried chemical drums. However, the drums were originally colour coded according to the vapor pressures (P) of the contents:</a:t>
            </a:r>
          </a:p>
          <a:p>
            <a:pPr marL="0" indent="0" algn="just">
              <a:buNone/>
            </a:pPr>
            <a:r>
              <a:rPr lang="en-GB" dirty="0">
                <a:latin typeface="Times New Roman" panose="02020603050405020304" pitchFamily="18" charset="0"/>
                <a:cs typeface="Times New Roman" panose="02020603050405020304" pitchFamily="18" charset="0"/>
              </a:rPr>
              <a:t>five drums that contain a low vapor pressure (P</a:t>
            </a:r>
            <a:r>
              <a:rPr lang="en-GB" baseline="-25000" dirty="0">
                <a:latin typeface="Times New Roman" panose="02020603050405020304" pitchFamily="18" charset="0"/>
                <a:cs typeface="Times New Roman" panose="02020603050405020304" pitchFamily="18" charset="0"/>
              </a:rPr>
              <a:t>0</a:t>
            </a:r>
            <a:r>
              <a:rPr lang="en-GB" dirty="0">
                <a:latin typeface="Times New Roman" panose="02020603050405020304" pitchFamily="18" charset="0"/>
                <a:cs typeface="Times New Roman" panose="02020603050405020304" pitchFamily="18" charset="0"/>
              </a:rPr>
              <a:t> = 10</a:t>
            </a:r>
            <a:r>
              <a:rPr lang="en-GB" baseline="30000" dirty="0">
                <a:latin typeface="Times New Roman" panose="02020603050405020304" pitchFamily="18" charset="0"/>
                <a:cs typeface="Times New Roman" panose="02020603050405020304" pitchFamily="18" charset="0"/>
              </a:rPr>
              <a:t>-6</a:t>
            </a:r>
            <a:r>
              <a:rPr lang="en-GB" dirty="0">
                <a:latin typeface="Times New Roman" panose="02020603050405020304" pitchFamily="18" charset="0"/>
                <a:cs typeface="Times New Roman" panose="02020603050405020304" pitchFamily="18" charset="0"/>
              </a:rPr>
              <a:t> kPa) substance (P</a:t>
            </a:r>
            <a:r>
              <a:rPr lang="en-GB" baseline="-25000" dirty="0">
                <a:latin typeface="Times New Roman" panose="02020603050405020304" pitchFamily="18" charset="0"/>
                <a:cs typeface="Times New Roman" panose="02020603050405020304" pitchFamily="18" charset="0"/>
              </a:rPr>
              <a:t>low</a:t>
            </a:r>
            <a:r>
              <a:rPr lang="en-GB" dirty="0">
                <a:latin typeface="Times New Roman" panose="02020603050405020304" pitchFamily="18" charset="0"/>
                <a:cs typeface="Times New Roman" panose="02020603050405020304" pitchFamily="18" charset="0"/>
              </a:rPr>
              <a:t>), two drums that contain a medium vapor pressure (P</a:t>
            </a:r>
            <a:r>
              <a:rPr lang="en-GB" baseline="-25000" dirty="0">
                <a:latin typeface="Times New Roman" panose="02020603050405020304" pitchFamily="18" charset="0"/>
                <a:cs typeface="Times New Roman" panose="02020603050405020304" pitchFamily="18" charset="0"/>
              </a:rPr>
              <a:t>0</a:t>
            </a:r>
            <a:r>
              <a:rPr lang="en-GB" dirty="0">
                <a:latin typeface="Times New Roman" panose="02020603050405020304" pitchFamily="18" charset="0"/>
                <a:cs typeface="Times New Roman" panose="02020603050405020304" pitchFamily="18" charset="0"/>
              </a:rPr>
              <a:t> = 10</a:t>
            </a:r>
            <a:r>
              <a:rPr lang="en-GB" baseline="30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kPa) substance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med</a:t>
            </a:r>
            <a:r>
              <a:rPr lang="en-GB" dirty="0">
                <a:latin typeface="Times New Roman" panose="02020603050405020304" pitchFamily="18" charset="0"/>
                <a:cs typeface="Times New Roman" panose="02020603050405020304" pitchFamily="18" charset="0"/>
              </a:rPr>
              <a:t>), and three drums that contain a very high vapor pressure (P</a:t>
            </a:r>
            <a:r>
              <a:rPr lang="en-GB" baseline="-25000" dirty="0">
                <a:latin typeface="Times New Roman" panose="02020603050405020304" pitchFamily="18" charset="0"/>
                <a:cs typeface="Times New Roman" panose="02020603050405020304" pitchFamily="18" charset="0"/>
              </a:rPr>
              <a:t>0</a:t>
            </a:r>
            <a:r>
              <a:rPr lang="en-GB" dirty="0">
                <a:latin typeface="Times New Roman" panose="02020603050405020304" pitchFamily="18" charset="0"/>
                <a:cs typeface="Times New Roman" panose="02020603050405020304" pitchFamily="18" charset="0"/>
              </a:rPr>
              <a:t> = 10</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kPa) substance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vh</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To remove the P</a:t>
            </a:r>
            <a:r>
              <a:rPr lang="en-GB" baseline="-25000" dirty="0">
                <a:latin typeface="Times New Roman" panose="02020603050405020304" pitchFamily="18" charset="0"/>
                <a:cs typeface="Times New Roman" panose="02020603050405020304" pitchFamily="18" charset="0"/>
              </a:rPr>
              <a:t>low</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med</a:t>
            </a:r>
            <a:r>
              <a:rPr lang="en-GB" dirty="0">
                <a:latin typeface="Times New Roman" panose="02020603050405020304" pitchFamily="18" charset="0"/>
                <a:cs typeface="Times New Roman" panose="02020603050405020304" pitchFamily="18" charset="0"/>
              </a:rPr>
              <a:t> drums before calling in special equip teams for the P</a:t>
            </a:r>
            <a:r>
              <a:rPr lang="en-GB" baseline="-25000" dirty="0">
                <a:latin typeface="Times New Roman" panose="02020603050405020304" pitchFamily="18" charset="0"/>
                <a:cs typeface="Times New Roman" panose="02020603050405020304" pitchFamily="18" charset="0"/>
              </a:rPr>
              <a:t>low</a:t>
            </a:r>
            <a:r>
              <a:rPr lang="en-GB" dirty="0">
                <a:latin typeface="Times New Roman" panose="02020603050405020304" pitchFamily="18" charset="0"/>
                <a:cs typeface="Times New Roman" panose="02020603050405020304" pitchFamily="18" charset="0"/>
              </a:rPr>
              <a:t> drums that, if ruptured, would release the contents into the air more rapidly.</a:t>
            </a:r>
          </a:p>
          <a:p>
            <a:pPr algn="just"/>
            <a:r>
              <a:rPr lang="en-GB" dirty="0">
                <a:latin typeface="Times New Roman" panose="02020603050405020304" pitchFamily="18" charset="0"/>
                <a:cs typeface="Times New Roman" panose="02020603050405020304" pitchFamily="18" charset="0"/>
              </a:rPr>
              <a:t>We can determine the probability of pulling up one of the drums that contains substances with a low or medium vapor pressure (i.e. P</a:t>
            </a:r>
            <a:r>
              <a:rPr lang="en-GB" baseline="-25000" dirty="0">
                <a:latin typeface="Times New Roman" panose="02020603050405020304" pitchFamily="18" charset="0"/>
                <a:cs typeface="Times New Roman" panose="02020603050405020304" pitchFamily="18" charset="0"/>
              </a:rPr>
              <a:t>low</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med</a:t>
            </a:r>
            <a:r>
              <a:rPr lang="en-GB" dirty="0">
                <a:latin typeface="Times New Roman" panose="02020603050405020304" pitchFamily="18" charset="0"/>
                <a:cs typeface="Times New Roman" panose="02020603050405020304" pitchFamily="18" charset="0"/>
              </a:rPr>
              <a:t>). The two possible events (P</a:t>
            </a:r>
            <a:r>
              <a:rPr lang="en-GB" baseline="-25000" dirty="0">
                <a:latin typeface="Times New Roman" panose="02020603050405020304" pitchFamily="18" charset="0"/>
                <a:cs typeface="Times New Roman" panose="02020603050405020304" pitchFamily="18" charset="0"/>
              </a:rPr>
              <a:t>low</a:t>
            </a:r>
            <a:r>
              <a:rPr lang="en-GB" dirty="0">
                <a:latin typeface="Times New Roman" panose="02020603050405020304" pitchFamily="18" charset="0"/>
                <a:cs typeface="Times New Roman" panose="02020603050405020304" pitchFamily="18" charset="0"/>
              </a:rPr>
              <a:t> drum or </a:t>
            </a:r>
            <a:r>
              <a:rPr lang="en-GB" dirty="0" err="1">
                <a:latin typeface="Times New Roman" panose="02020603050405020304" pitchFamily="18" charset="0"/>
                <a:cs typeface="Times New Roman" panose="02020603050405020304" pitchFamily="18" charset="0"/>
              </a:rPr>
              <a:t>P</a:t>
            </a:r>
            <a:r>
              <a:rPr lang="en-GB" baseline="-25000" dirty="0" err="1">
                <a:latin typeface="Times New Roman" panose="02020603050405020304" pitchFamily="18" charset="0"/>
                <a:cs typeface="Times New Roman" panose="02020603050405020304" pitchFamily="18" charset="0"/>
              </a:rPr>
              <a:t>med</a:t>
            </a:r>
            <a:r>
              <a:rPr lang="en-GB" dirty="0">
                <a:latin typeface="Times New Roman" panose="02020603050405020304" pitchFamily="18" charset="0"/>
                <a:cs typeface="Times New Roman" panose="02020603050405020304" pitchFamily="18" charset="0"/>
              </a:rPr>
              <a:t> drum) then, are mutually exclusive and come from the same sample space</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Thus we have a 70% probability of pulling up a drum with a low to moderate vapor pressure substance.</a:t>
            </a:r>
          </a:p>
          <a:p>
            <a:endParaRPr lang="en-GB" dirty="0"/>
          </a:p>
        </p:txBody>
      </p:sp>
      <p:pic>
        <p:nvPicPr>
          <p:cNvPr id="5" name="Picture 4">
            <a:extLst>
              <a:ext uri="{FF2B5EF4-FFF2-40B4-BE49-F238E27FC236}">
                <a16:creationId xmlns:a16="http://schemas.microsoft.com/office/drawing/2014/main" id="{F9B5EB7B-5377-4626-A0DB-8CC061CDE53B}"/>
              </a:ext>
            </a:extLst>
          </p:cNvPr>
          <p:cNvPicPr>
            <a:picLocks noChangeAspect="1"/>
          </p:cNvPicPr>
          <p:nvPr/>
        </p:nvPicPr>
        <p:blipFill>
          <a:blip r:embed="rId2"/>
          <a:stretch>
            <a:fillRect/>
          </a:stretch>
        </p:blipFill>
        <p:spPr>
          <a:xfrm>
            <a:off x="4001815" y="4511289"/>
            <a:ext cx="5143500" cy="676275"/>
          </a:xfrm>
          <a:prstGeom prst="rect">
            <a:avLst/>
          </a:prstGeom>
        </p:spPr>
      </p:pic>
    </p:spTree>
    <p:extLst>
      <p:ext uri="{BB962C8B-B14F-4D97-AF65-F5344CB8AC3E}">
        <p14:creationId xmlns:p14="http://schemas.microsoft.com/office/powerpoint/2010/main" val="3212692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12448</TotalTime>
  <Words>7273</Words>
  <Application>Microsoft Office PowerPoint</Application>
  <PresentationFormat>寬螢幕</PresentationFormat>
  <Paragraphs>352</Paragraphs>
  <Slides>60</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60</vt:i4>
      </vt:variant>
    </vt:vector>
  </HeadingPairs>
  <TitlesOfParts>
    <vt:vector size="67" baseType="lpstr">
      <vt:lpstr>標楷體</vt:lpstr>
      <vt:lpstr>標楷體</vt:lpstr>
      <vt:lpstr>Arial</vt:lpstr>
      <vt:lpstr>Calibri</vt:lpstr>
      <vt:lpstr>Corbel</vt:lpstr>
      <vt:lpstr>Times New Roman</vt:lpstr>
      <vt:lpstr>Parallax</vt:lpstr>
      <vt:lpstr>Introduction to Air Pollution</vt:lpstr>
      <vt:lpstr>Air Pollution Decision Tools–  Introduction</vt:lpstr>
      <vt:lpstr>PowerPoint 簡報</vt:lpstr>
      <vt:lpstr>PowerPoint 簡報</vt:lpstr>
      <vt:lpstr>PowerPoint 簡報</vt:lpstr>
      <vt:lpstr>PowerPoint 簡報</vt:lpstr>
      <vt:lpstr>PowerPoint 簡報</vt:lpstr>
      <vt:lpstr>Air Pollution Decision Tools–  Interpreting Data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空氣污染氣象學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Yu-Chieh</dc:creator>
  <cp:lastModifiedBy>Yu-Chieh Ting</cp:lastModifiedBy>
  <cp:revision>197</cp:revision>
  <dcterms:created xsi:type="dcterms:W3CDTF">2021-02-20T04:17:15Z</dcterms:created>
  <dcterms:modified xsi:type="dcterms:W3CDTF">2023-03-01T00:11:44Z</dcterms:modified>
</cp:coreProperties>
</file>