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sldIdLst>
    <p:sldId id="256" r:id="rId2"/>
    <p:sldId id="380" r:id="rId3"/>
    <p:sldId id="381" r:id="rId4"/>
    <p:sldId id="382" r:id="rId5"/>
    <p:sldId id="383" r:id="rId6"/>
    <p:sldId id="385" r:id="rId7"/>
    <p:sldId id="386" r:id="rId8"/>
    <p:sldId id="387" r:id="rId9"/>
    <p:sldId id="388" r:id="rId10"/>
    <p:sldId id="389" r:id="rId11"/>
    <p:sldId id="390" r:id="rId12"/>
    <p:sldId id="391" r:id="rId13"/>
    <p:sldId id="451" r:id="rId14"/>
    <p:sldId id="392" r:id="rId15"/>
    <p:sldId id="448" r:id="rId16"/>
    <p:sldId id="395" r:id="rId17"/>
    <p:sldId id="384" r:id="rId18"/>
    <p:sldId id="396" r:id="rId19"/>
    <p:sldId id="397" r:id="rId20"/>
    <p:sldId id="393" r:id="rId21"/>
    <p:sldId id="449" r:id="rId22"/>
    <p:sldId id="402" r:id="rId23"/>
    <p:sldId id="398" r:id="rId24"/>
    <p:sldId id="450" r:id="rId25"/>
    <p:sldId id="399" r:id="rId26"/>
    <p:sldId id="400" r:id="rId27"/>
    <p:sldId id="403" r:id="rId28"/>
    <p:sldId id="404" r:id="rId29"/>
    <p:sldId id="405" r:id="rId30"/>
    <p:sldId id="401" r:id="rId31"/>
    <p:sldId id="406" r:id="rId32"/>
    <p:sldId id="407" r:id="rId33"/>
    <p:sldId id="408" r:id="rId34"/>
    <p:sldId id="409" r:id="rId35"/>
    <p:sldId id="412" r:id="rId36"/>
    <p:sldId id="425" r:id="rId37"/>
    <p:sldId id="426" r:id="rId38"/>
    <p:sldId id="427" r:id="rId39"/>
    <p:sldId id="413" r:id="rId40"/>
    <p:sldId id="428" r:id="rId41"/>
    <p:sldId id="429" r:id="rId42"/>
    <p:sldId id="430" r:id="rId43"/>
    <p:sldId id="431" r:id="rId44"/>
    <p:sldId id="432" r:id="rId45"/>
    <p:sldId id="433" r:id="rId46"/>
    <p:sldId id="437" r:id="rId47"/>
    <p:sldId id="438" r:id="rId48"/>
    <p:sldId id="439" r:id="rId49"/>
    <p:sldId id="440" r:id="rId50"/>
    <p:sldId id="441" r:id="rId51"/>
    <p:sldId id="442" r:id="rId52"/>
    <p:sldId id="444" r:id="rId53"/>
    <p:sldId id="445" r:id="rId54"/>
    <p:sldId id="443" r:id="rId55"/>
    <p:sldId id="446" r:id="rId56"/>
    <p:sldId id="447" r:id="rId57"/>
    <p:sldId id="414" r:id="rId58"/>
    <p:sldId id="410" r:id="rId59"/>
    <p:sldId id="411" r:id="rId60"/>
    <p:sldId id="394" r:id="rId61"/>
    <p:sldId id="415" r:id="rId62"/>
    <p:sldId id="418" r:id="rId63"/>
    <p:sldId id="419" r:id="rId64"/>
    <p:sldId id="420" r:id="rId65"/>
    <p:sldId id="421" r:id="rId66"/>
    <p:sldId id="422" r:id="rId67"/>
    <p:sldId id="416" r:id="rId68"/>
    <p:sldId id="423" r:id="rId69"/>
    <p:sldId id="424" r:id="rId70"/>
    <p:sldId id="436" r:id="rId71"/>
    <p:sldId id="417" r:id="rId72"/>
    <p:sldId id="434"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59" d="100"/>
          <a:sy n="59" d="100"/>
        </p:scale>
        <p:origin x="9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3321-E710-4F0F-9A82-18B456DA0F9A}" type="datetimeFigureOut">
              <a:rPr lang="zh-TW" altLang="en-US" smtClean="0"/>
              <a:t>2023/3/7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C4522-AB05-4DA2-840D-BAC34C3BF041}" type="slidenum">
              <a:rPr lang="zh-TW" altLang="en-US" smtClean="0"/>
              <a:t>‹#›</a:t>
            </a:fld>
            <a:endParaRPr lang="zh-TW" altLang="en-US"/>
          </a:p>
        </p:txBody>
      </p:sp>
    </p:spTree>
    <p:extLst>
      <p:ext uri="{BB962C8B-B14F-4D97-AF65-F5344CB8AC3E}">
        <p14:creationId xmlns:p14="http://schemas.microsoft.com/office/powerpoint/2010/main" val="343160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latin typeface="Times New Roman" panose="02020603050405020304" pitchFamily="18" charset="0"/>
                <a:cs typeface="Times New Roman" panose="02020603050405020304" pitchFamily="18" charset="0"/>
              </a:rPr>
              <a:t>Connotation</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含意</a:t>
            </a:r>
            <a:r>
              <a:rPr lang="en-US" altLang="zh-TW" dirty="0">
                <a:latin typeface="Times New Roman" panose="02020603050405020304" pitchFamily="18" charset="0"/>
                <a:cs typeface="Times New Roman" panose="02020603050405020304" pitchFamily="18" charset="0"/>
              </a:rPr>
              <a:t>; </a:t>
            </a:r>
            <a:r>
              <a:rPr lang="en-GB" altLang="zh-TW" dirty="0">
                <a:latin typeface="Times New Roman" panose="02020603050405020304" pitchFamily="18" charset="0"/>
                <a:cs typeface="Times New Roman" panose="02020603050405020304" pitchFamily="18" charset="0"/>
              </a:rPr>
              <a:t>analogous:</a:t>
            </a:r>
            <a:r>
              <a:rPr lang="zh-TW" altLang="en-US" dirty="0">
                <a:latin typeface="Times New Roman" panose="02020603050405020304" pitchFamily="18" charset="0"/>
                <a:cs typeface="Times New Roman" panose="02020603050405020304" pitchFamily="18" charset="0"/>
              </a:rPr>
              <a:t>相似的</a:t>
            </a:r>
            <a:r>
              <a:rPr lang="en-US" altLang="zh-TW" dirty="0">
                <a:latin typeface="Times New Roman" panose="02020603050405020304" pitchFamily="18" charset="0"/>
                <a:cs typeface="Times New Roman" panose="02020603050405020304" pitchFamily="18" charset="0"/>
              </a:rPr>
              <a:t>; </a:t>
            </a:r>
            <a:r>
              <a:rPr lang="en-GB" altLang="zh-TW" dirty="0">
                <a:latin typeface="Times New Roman" panose="02020603050405020304" pitchFamily="18" charset="0"/>
                <a:cs typeface="Times New Roman" panose="02020603050405020304" pitchFamily="18" charset="0"/>
              </a:rPr>
              <a:t>synonymous</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同義的</a:t>
            </a:r>
            <a:endParaRPr lang="zh-TW" altLang="en-US" dirty="0"/>
          </a:p>
        </p:txBody>
      </p:sp>
      <p:sp>
        <p:nvSpPr>
          <p:cNvPr id="4" name="投影片編號版面配置區 3"/>
          <p:cNvSpPr>
            <a:spLocks noGrp="1"/>
          </p:cNvSpPr>
          <p:nvPr>
            <p:ph type="sldNum" sz="quarter" idx="5"/>
          </p:nvPr>
        </p:nvSpPr>
        <p:spPr/>
        <p:txBody>
          <a:bodyPr/>
          <a:lstStyle/>
          <a:p>
            <a:fld id="{742C4522-AB05-4DA2-840D-BAC34C3BF041}" type="slidenum">
              <a:rPr lang="zh-TW" altLang="en-US" smtClean="0"/>
              <a:t>4</a:t>
            </a:fld>
            <a:endParaRPr lang="zh-TW" altLang="en-US"/>
          </a:p>
        </p:txBody>
      </p:sp>
    </p:spTree>
    <p:extLst>
      <p:ext uri="{BB962C8B-B14F-4D97-AF65-F5344CB8AC3E}">
        <p14:creationId xmlns:p14="http://schemas.microsoft.com/office/powerpoint/2010/main" val="52198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Inertia:</a:t>
            </a:r>
            <a:r>
              <a:rPr lang="zh-TW" altLang="en-US" dirty="0"/>
              <a:t>慣性</a:t>
            </a:r>
          </a:p>
        </p:txBody>
      </p:sp>
      <p:sp>
        <p:nvSpPr>
          <p:cNvPr id="4" name="投影片編號版面配置區 3"/>
          <p:cNvSpPr>
            <a:spLocks noGrp="1"/>
          </p:cNvSpPr>
          <p:nvPr>
            <p:ph type="sldNum" sz="quarter" idx="5"/>
          </p:nvPr>
        </p:nvSpPr>
        <p:spPr/>
        <p:txBody>
          <a:bodyPr/>
          <a:lstStyle/>
          <a:p>
            <a:fld id="{742C4522-AB05-4DA2-840D-BAC34C3BF041}" type="slidenum">
              <a:rPr lang="zh-TW" altLang="en-US" smtClean="0"/>
              <a:t>10</a:t>
            </a:fld>
            <a:endParaRPr lang="zh-TW" altLang="en-US"/>
          </a:p>
        </p:txBody>
      </p:sp>
    </p:spTree>
    <p:extLst>
      <p:ext uri="{BB962C8B-B14F-4D97-AF65-F5344CB8AC3E}">
        <p14:creationId xmlns:p14="http://schemas.microsoft.com/office/powerpoint/2010/main" val="226908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FRICTION</a:t>
            </a:r>
            <a:r>
              <a:rPr lang="zh-TW" altLang="en-US" dirty="0"/>
              <a:t> </a:t>
            </a:r>
            <a:r>
              <a:rPr lang="en-US" altLang="zh-TW" dirty="0"/>
              <a:t>FIGURE</a:t>
            </a:r>
            <a:endParaRPr lang="zh-TW" altLang="en-US" dirty="0"/>
          </a:p>
        </p:txBody>
      </p:sp>
      <p:sp>
        <p:nvSpPr>
          <p:cNvPr id="4" name="投影片編號版面配置區 3"/>
          <p:cNvSpPr>
            <a:spLocks noGrp="1"/>
          </p:cNvSpPr>
          <p:nvPr>
            <p:ph type="sldNum" sz="quarter" idx="5"/>
          </p:nvPr>
        </p:nvSpPr>
        <p:spPr/>
        <p:txBody>
          <a:bodyPr/>
          <a:lstStyle/>
          <a:p>
            <a:fld id="{742C4522-AB05-4DA2-840D-BAC34C3BF041}" type="slidenum">
              <a:rPr lang="zh-TW" altLang="en-US" smtClean="0"/>
              <a:t>15</a:t>
            </a:fld>
            <a:endParaRPr lang="zh-TW" altLang="en-US"/>
          </a:p>
        </p:txBody>
      </p:sp>
    </p:spTree>
    <p:extLst>
      <p:ext uri="{BB962C8B-B14F-4D97-AF65-F5344CB8AC3E}">
        <p14:creationId xmlns:p14="http://schemas.microsoft.com/office/powerpoint/2010/main" val="345338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b="1" dirty="0">
                <a:solidFill>
                  <a:srgbClr val="00B050"/>
                </a:solidFill>
                <a:latin typeface="Times New Roman" panose="02020603050405020304" pitchFamily="18" charset="0"/>
                <a:cs typeface="Times New Roman" panose="02020603050405020304" pitchFamily="18" charset="0"/>
              </a:rPr>
              <a:t>Reciprocal:</a:t>
            </a:r>
            <a:r>
              <a:rPr lang="zh-TW" altLang="en-US" b="1" dirty="0">
                <a:solidFill>
                  <a:srgbClr val="00B050"/>
                </a:solidFill>
                <a:latin typeface="Times New Roman" panose="02020603050405020304" pitchFamily="18" charset="0"/>
                <a:cs typeface="Times New Roman" panose="02020603050405020304" pitchFamily="18" charset="0"/>
              </a:rPr>
              <a:t>倒數</a:t>
            </a:r>
            <a:endParaRPr lang="zh-TW" altLang="en-US" dirty="0"/>
          </a:p>
        </p:txBody>
      </p:sp>
      <p:sp>
        <p:nvSpPr>
          <p:cNvPr id="4" name="投影片編號版面配置區 3"/>
          <p:cNvSpPr>
            <a:spLocks noGrp="1"/>
          </p:cNvSpPr>
          <p:nvPr>
            <p:ph type="sldNum" sz="quarter" idx="5"/>
          </p:nvPr>
        </p:nvSpPr>
        <p:spPr/>
        <p:txBody>
          <a:bodyPr/>
          <a:lstStyle/>
          <a:p>
            <a:fld id="{742C4522-AB05-4DA2-840D-BAC34C3BF041}" type="slidenum">
              <a:rPr lang="zh-TW" altLang="en-US" smtClean="0"/>
              <a:t>40</a:t>
            </a:fld>
            <a:endParaRPr lang="zh-TW" altLang="en-US"/>
          </a:p>
        </p:txBody>
      </p:sp>
    </p:spTree>
    <p:extLst>
      <p:ext uri="{BB962C8B-B14F-4D97-AF65-F5344CB8AC3E}">
        <p14:creationId xmlns:p14="http://schemas.microsoft.com/office/powerpoint/2010/main" val="687583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latin typeface="Times New Roman" panose="02020603050405020304" pitchFamily="18" charset="0"/>
                <a:cs typeface="Times New Roman" panose="02020603050405020304" pitchFamily="18" charset="0"/>
              </a:rPr>
              <a:t>Propellant:</a:t>
            </a:r>
            <a:r>
              <a:rPr lang="zh-TW" altLang="en-US" dirty="0">
                <a:latin typeface="Times New Roman" panose="02020603050405020304" pitchFamily="18" charset="0"/>
                <a:cs typeface="Times New Roman" panose="02020603050405020304" pitchFamily="18" charset="0"/>
              </a:rPr>
              <a:t>推進燃料</a:t>
            </a:r>
            <a:endParaRPr lang="zh-TW" altLang="en-US" dirty="0"/>
          </a:p>
        </p:txBody>
      </p:sp>
      <p:sp>
        <p:nvSpPr>
          <p:cNvPr id="4" name="投影片編號版面配置區 3"/>
          <p:cNvSpPr>
            <a:spLocks noGrp="1"/>
          </p:cNvSpPr>
          <p:nvPr>
            <p:ph type="sldNum" sz="quarter" idx="5"/>
          </p:nvPr>
        </p:nvSpPr>
        <p:spPr/>
        <p:txBody>
          <a:bodyPr/>
          <a:lstStyle/>
          <a:p>
            <a:fld id="{742C4522-AB05-4DA2-840D-BAC34C3BF041}" type="slidenum">
              <a:rPr lang="zh-TW" altLang="en-US" smtClean="0"/>
              <a:t>55</a:t>
            </a:fld>
            <a:endParaRPr lang="zh-TW" altLang="en-US"/>
          </a:p>
        </p:txBody>
      </p:sp>
    </p:spTree>
    <p:extLst>
      <p:ext uri="{BB962C8B-B14F-4D97-AF65-F5344CB8AC3E}">
        <p14:creationId xmlns:p14="http://schemas.microsoft.com/office/powerpoint/2010/main" val="9855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13013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5113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0840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855837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59778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66622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61157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587497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77518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300575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0290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62CCB-0BF0-4144-BA12-E0F7FF9E15FE}"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382208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62CCB-0BF0-4144-BA12-E0F7FF9E15FE}" type="datetimeFigureOut">
              <a:rPr lang="en-GB" smtClean="0"/>
              <a:t>07/03/2023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8007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62CCB-0BF0-4144-BA12-E0F7FF9E15FE}" type="datetimeFigureOut">
              <a:rPr lang="en-GB" smtClean="0"/>
              <a:t>07/03/2023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39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62CCB-0BF0-4144-BA12-E0F7FF9E15FE}" type="datetimeFigureOut">
              <a:rPr lang="en-GB" smtClean="0"/>
              <a:t>07/03/2023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8499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17500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06226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962CCB-0BF0-4144-BA12-E0F7FF9E15FE}" type="datetimeFigureOut">
              <a:rPr lang="en-GB" smtClean="0"/>
              <a:t>07/03/2023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11416C-AA6F-4F2B-96CE-6646C79D6D1D}" type="slidenum">
              <a:rPr lang="en-GB" smtClean="0"/>
              <a:t>‹#›</a:t>
            </a:fld>
            <a:endParaRPr lang="en-GB"/>
          </a:p>
        </p:txBody>
      </p:sp>
    </p:spTree>
    <p:extLst>
      <p:ext uri="{BB962C8B-B14F-4D97-AF65-F5344CB8AC3E}">
        <p14:creationId xmlns:p14="http://schemas.microsoft.com/office/powerpoint/2010/main" val="2649530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90A7-1441-4632-A7B9-CE5694AE0BD6}"/>
              </a:ext>
            </a:extLst>
          </p:cNvPr>
          <p:cNvSpPr>
            <a:spLocks noGrp="1"/>
          </p:cNvSpPr>
          <p:nvPr>
            <p:ph type="ctrTitle"/>
          </p:nvPr>
        </p:nvSpPr>
        <p:spPr>
          <a:xfrm>
            <a:off x="1524000" y="1417134"/>
            <a:ext cx="9144000" cy="1564716"/>
          </a:xfrm>
        </p:spPr>
        <p:txBody>
          <a:bodyPr>
            <a:normAutofit/>
          </a:bodyPr>
          <a:lstStyle/>
          <a:p>
            <a:pPr algn="l"/>
            <a:r>
              <a:rPr lang="en-US" altLang="zh-TW" sz="4800" dirty="0"/>
              <a:t>Introduction to Air Pollution</a:t>
            </a:r>
            <a:endParaRPr lang="en-GB" sz="4800" dirty="0"/>
          </a:p>
        </p:txBody>
      </p:sp>
      <p:sp>
        <p:nvSpPr>
          <p:cNvPr id="3" name="Subtitle 2">
            <a:extLst>
              <a:ext uri="{FF2B5EF4-FFF2-40B4-BE49-F238E27FC236}">
                <a16:creationId xmlns:a16="http://schemas.microsoft.com/office/drawing/2014/main" id="{4CD46B61-DC49-41A3-979A-D230456FBDEF}"/>
              </a:ext>
            </a:extLst>
          </p:cNvPr>
          <p:cNvSpPr>
            <a:spLocks noGrp="1"/>
          </p:cNvSpPr>
          <p:nvPr>
            <p:ph type="subTitle" idx="1"/>
          </p:nvPr>
        </p:nvSpPr>
        <p:spPr>
          <a:xfrm>
            <a:off x="1524000" y="4868283"/>
            <a:ext cx="9144000" cy="572583"/>
          </a:xfrm>
        </p:spPr>
        <p:txBody>
          <a:bodyPr>
            <a:normAutofit fontScale="25000" lnSpcReduction="20000"/>
          </a:bodyPr>
          <a:lstStyle/>
          <a:p>
            <a:r>
              <a:rPr lang="en-US" altLang="zh-TW" sz="8000" dirty="0"/>
              <a:t>Presented by</a:t>
            </a:r>
          </a:p>
          <a:p>
            <a:r>
              <a:rPr lang="en-US" sz="8000" dirty="0"/>
              <a:t>Dr. </a:t>
            </a:r>
            <a:r>
              <a:rPr lang="en-GB" sz="8000" dirty="0"/>
              <a:t>Yu-Chieh Ting</a:t>
            </a:r>
          </a:p>
          <a:p>
            <a:pPr algn="l"/>
            <a:endParaRPr lang="en-GB" sz="2000" dirty="0"/>
          </a:p>
        </p:txBody>
      </p:sp>
    </p:spTree>
    <p:extLst>
      <p:ext uri="{BB962C8B-B14F-4D97-AF65-F5344CB8AC3E}">
        <p14:creationId xmlns:p14="http://schemas.microsoft.com/office/powerpoint/2010/main" val="117971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14C6E-30CE-4EE8-BA89-427F80A5D43D}"/>
              </a:ext>
            </a:extLst>
          </p:cNvPr>
          <p:cNvSpPr>
            <a:spLocks noGrp="1"/>
          </p:cNvSpPr>
          <p:nvPr>
            <p:ph idx="1"/>
          </p:nvPr>
        </p:nvSpPr>
        <p:spPr>
          <a:xfrm>
            <a:off x="1484310" y="852256"/>
            <a:ext cx="10018713" cy="5051393"/>
          </a:xfrm>
        </p:spPr>
        <p:txBody>
          <a:bodyPr>
            <a:normAutofit/>
          </a:bodyPr>
          <a:lstStyle/>
          <a:p>
            <a:pPr algn="just"/>
            <a:r>
              <a:rPr lang="en-GB" dirty="0">
                <a:latin typeface="Times New Roman" panose="02020603050405020304" pitchFamily="18" charset="0"/>
                <a:cs typeface="Times New Roman" panose="02020603050405020304" pitchFamily="18" charset="0"/>
              </a:rPr>
              <a:t>These are crucial properties in explaining the movement of contaminants within plumes, flows in vents and pipes, and design of air pollution control systems.</a:t>
            </a:r>
          </a:p>
          <a:p>
            <a:pPr algn="just"/>
            <a:r>
              <a:rPr lang="en-GB" dirty="0">
                <a:latin typeface="Times New Roman" panose="02020603050405020304" pitchFamily="18" charset="0"/>
                <a:cs typeface="Times New Roman" panose="02020603050405020304" pitchFamily="18" charset="0"/>
              </a:rPr>
              <a:t>Kinetics is the study of </a:t>
            </a:r>
            <a:r>
              <a:rPr lang="en-GB" dirty="0">
                <a:solidFill>
                  <a:schemeClr val="accent4">
                    <a:lumMod val="75000"/>
                  </a:schemeClr>
                </a:solidFill>
                <a:latin typeface="Times New Roman" panose="02020603050405020304" pitchFamily="18" charset="0"/>
                <a:cs typeface="Times New Roman" panose="02020603050405020304" pitchFamily="18" charset="0"/>
              </a:rPr>
              <a:t>motion and the forces that cause motion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This includes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force</a:t>
            </a:r>
            <a:r>
              <a:rPr lang="en-GB" dirty="0">
                <a:latin typeface="Times New Roman" panose="02020603050405020304" pitchFamily="18" charset="0"/>
                <a:cs typeface="Times New Roman" panose="02020603050405020304" pitchFamily="18" charset="0"/>
              </a:rPr>
              <a:t> and </a:t>
            </a:r>
            <a:r>
              <a:rPr lang="en-GB" dirty="0">
                <a:solidFill>
                  <a:srgbClr val="00B050"/>
                </a:solidFill>
                <a:latin typeface="Times New Roman" panose="02020603050405020304" pitchFamily="18" charset="0"/>
                <a:cs typeface="Times New Roman" panose="02020603050405020304" pitchFamily="18" charset="0"/>
              </a:rPr>
              <a:t>mass</a:t>
            </a:r>
            <a:r>
              <a:rPr lang="en-GB" dirty="0">
                <a:latin typeface="Times New Roman" panose="02020603050405020304" pitchFamily="18" charset="0"/>
                <a:cs typeface="Times New Roman" panose="02020603050405020304" pitchFamily="18" charset="0"/>
              </a:rPr>
              <a:t> as they relate to translational motion.</a:t>
            </a:r>
          </a:p>
          <a:p>
            <a:pPr algn="just"/>
            <a:r>
              <a:rPr lang="en-GB" dirty="0">
                <a:latin typeface="Times New Roman" panose="02020603050405020304" pitchFamily="18" charset="0"/>
                <a:cs typeface="Times New Roman" panose="02020603050405020304" pitchFamily="18" charset="0"/>
              </a:rPr>
              <a:t>Kinetics also considers the relationship between </a:t>
            </a:r>
            <a:r>
              <a:rPr lang="en-GB" dirty="0">
                <a:solidFill>
                  <a:schemeClr val="accent4">
                    <a:lumMod val="75000"/>
                  </a:schemeClr>
                </a:solidFill>
                <a:latin typeface="Times New Roman" panose="02020603050405020304" pitchFamily="18" charset="0"/>
                <a:cs typeface="Times New Roman" panose="02020603050405020304" pitchFamily="18" charset="0"/>
              </a:rPr>
              <a:t>torque and moment of inertia </a:t>
            </a:r>
            <a:r>
              <a:rPr lang="en-GB" dirty="0">
                <a:latin typeface="Times New Roman" panose="02020603050405020304" pitchFamily="18" charset="0"/>
                <a:cs typeface="Times New Roman" panose="02020603050405020304" pitchFamily="18" charset="0"/>
              </a:rPr>
              <a:t>for rotational motion.</a:t>
            </a:r>
          </a:p>
          <a:p>
            <a:pPr algn="just"/>
            <a:r>
              <a:rPr lang="en-GB" dirty="0">
                <a:latin typeface="Times New Roman" panose="02020603050405020304" pitchFamily="18" charset="0"/>
                <a:cs typeface="Times New Roman" panose="02020603050405020304" pitchFamily="18" charset="0"/>
              </a:rPr>
              <a:t>Chemists often refer to kinetics as those reactions that have yet to reach equilibrium, i.e. </a:t>
            </a:r>
            <a:r>
              <a:rPr lang="en-GB" dirty="0">
                <a:solidFill>
                  <a:schemeClr val="accent3">
                    <a:lumMod val="75000"/>
                  </a:schemeClr>
                </a:solidFill>
                <a:latin typeface="Times New Roman" panose="02020603050405020304" pitchFamily="18" charset="0"/>
                <a:cs typeface="Times New Roman" panose="02020603050405020304" pitchFamily="18" charset="0"/>
              </a:rPr>
              <a:t>equality between both sides of the reaction</a:t>
            </a:r>
            <a:r>
              <a:rPr lang="en-GB" dirty="0">
                <a:latin typeface="Times New Roman" panose="02020603050405020304" pitchFamily="18" charset="0"/>
                <a:cs typeface="Times New Roman" panose="02020603050405020304" pitchFamily="18" charset="0"/>
              </a:rPr>
              <a:t>.</a:t>
            </a:r>
          </a:p>
          <a:p>
            <a:pPr algn="just"/>
            <a:r>
              <a:rPr lang="en-GB" b="1" dirty="0">
                <a:solidFill>
                  <a:srgbClr val="FF0000"/>
                </a:solidFill>
                <a:latin typeface="Times New Roman" panose="02020603050405020304" pitchFamily="18" charset="0"/>
                <a:cs typeface="Times New Roman" panose="02020603050405020304" pitchFamily="18" charset="0"/>
              </a:rPr>
              <a:t>Kinetic reactions </a:t>
            </a:r>
            <a:r>
              <a:rPr lang="en-GB" dirty="0">
                <a:latin typeface="Times New Roman" panose="02020603050405020304" pitchFamily="18" charset="0"/>
                <a:cs typeface="Times New Roman" panose="02020603050405020304" pitchFamily="18" charset="0"/>
              </a:rPr>
              <a:t>employ a </a:t>
            </a:r>
            <a:r>
              <a:rPr lang="en-GB" b="1" dirty="0">
                <a:solidFill>
                  <a:schemeClr val="accent3">
                    <a:lumMod val="75000"/>
                  </a:schemeClr>
                </a:solidFill>
                <a:latin typeface="Times New Roman" panose="02020603050405020304" pitchFamily="18" charset="0"/>
                <a:cs typeface="Times New Roman" panose="02020603050405020304" pitchFamily="18" charset="0"/>
              </a:rPr>
              <a:t>one-direction arrow </a:t>
            </a:r>
            <a:r>
              <a:rPr lang="en-GB" dirty="0">
                <a:latin typeface="Times New Roman" panose="02020603050405020304" pitchFamily="18" charset="0"/>
                <a:cs typeface="Times New Roman" panose="02020603050405020304" pitchFamily="18" charset="0"/>
              </a:rPr>
              <a:t>(     ), whereas </a:t>
            </a:r>
            <a:r>
              <a:rPr lang="en-GB" b="1" dirty="0">
                <a:solidFill>
                  <a:srgbClr val="FF0000"/>
                </a:solidFill>
                <a:latin typeface="Times New Roman" panose="02020603050405020304" pitchFamily="18" charset="0"/>
                <a:cs typeface="Times New Roman" panose="02020603050405020304" pitchFamily="18" charset="0"/>
              </a:rPr>
              <a:t>equilibria</a:t>
            </a:r>
            <a:r>
              <a:rPr lang="en-GB" dirty="0">
                <a:latin typeface="Times New Roman" panose="02020603050405020304" pitchFamily="18" charset="0"/>
                <a:cs typeface="Times New Roman" panose="02020603050405020304" pitchFamily="18" charset="0"/>
              </a:rPr>
              <a:t> show a </a:t>
            </a:r>
            <a:r>
              <a:rPr lang="en-GB" b="1" dirty="0">
                <a:solidFill>
                  <a:schemeClr val="accent3">
                    <a:lumMod val="75000"/>
                  </a:schemeClr>
                </a:solidFill>
                <a:latin typeface="Times New Roman" panose="02020603050405020304" pitchFamily="18" charset="0"/>
                <a:cs typeface="Times New Roman" panose="02020603050405020304" pitchFamily="18" charset="0"/>
              </a:rPr>
              <a:t>two-direction arrow </a:t>
            </a:r>
            <a:r>
              <a:rPr lang="en-GB" dirty="0">
                <a:latin typeface="Times New Roman" panose="02020603050405020304" pitchFamily="18" charset="0"/>
                <a:cs typeface="Times New Roman" panose="02020603050405020304" pitchFamily="18" charset="0"/>
              </a:rPr>
              <a:t>(     ).</a:t>
            </a:r>
          </a:p>
        </p:txBody>
      </p:sp>
      <p:cxnSp>
        <p:nvCxnSpPr>
          <p:cNvPr id="5" name="Straight Arrow Connector 4">
            <a:extLst>
              <a:ext uri="{FF2B5EF4-FFF2-40B4-BE49-F238E27FC236}">
                <a16:creationId xmlns:a16="http://schemas.microsoft.com/office/drawing/2014/main" id="{76707592-ED41-4992-B94F-4D25AD722DD4}"/>
              </a:ext>
            </a:extLst>
          </p:cNvPr>
          <p:cNvCxnSpPr/>
          <p:nvPr/>
        </p:nvCxnSpPr>
        <p:spPr>
          <a:xfrm>
            <a:off x="8318378" y="5264459"/>
            <a:ext cx="35510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BEF9E46-7424-4C6E-8AD3-90ABC4AADE90}"/>
              </a:ext>
            </a:extLst>
          </p:cNvPr>
          <p:cNvCxnSpPr/>
          <p:nvPr/>
        </p:nvCxnSpPr>
        <p:spPr>
          <a:xfrm>
            <a:off x="5592404" y="5584899"/>
            <a:ext cx="284085"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71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82D9C-9085-4CF4-8494-5F70FF4B0427}"/>
              </a:ext>
            </a:extLst>
          </p:cNvPr>
          <p:cNvSpPr>
            <a:spLocks noGrp="1"/>
          </p:cNvSpPr>
          <p:nvPr>
            <p:ph idx="1"/>
          </p:nvPr>
        </p:nvSpPr>
        <p:spPr>
          <a:xfrm>
            <a:off x="1484310" y="1029811"/>
            <a:ext cx="10018713" cy="4761390"/>
          </a:xfrm>
        </p:spPr>
        <p:txBody>
          <a:bodyPr>
            <a:normAutofit/>
          </a:bodyPr>
          <a:lstStyle/>
          <a:p>
            <a:pPr algn="just"/>
            <a:r>
              <a:rPr lang="en-GB" dirty="0">
                <a:latin typeface="Times New Roman" panose="02020603050405020304" pitchFamily="18" charset="0"/>
                <a:cs typeface="Times New Roman" panose="02020603050405020304" pitchFamily="18" charset="0"/>
              </a:rPr>
              <a:t>A key concept for environmental dynamics within the context of physical motion is that of </a:t>
            </a:r>
            <a:r>
              <a:rPr lang="en-GB" b="1" dirty="0">
                <a:solidFill>
                  <a:srgbClr val="FF0000"/>
                </a:solidFill>
                <a:latin typeface="Times New Roman" panose="02020603050405020304" pitchFamily="18" charset="0"/>
                <a:cs typeface="Times New Roman" panose="02020603050405020304" pitchFamily="18" charset="0"/>
              </a:rPr>
              <a:t>linear momentum</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the product of </a:t>
            </a:r>
            <a:r>
              <a:rPr lang="en-GB" b="1" dirty="0">
                <a:solidFill>
                  <a:schemeClr val="accent4">
                    <a:lumMod val="75000"/>
                  </a:schemeClr>
                </a:solidFill>
                <a:latin typeface="Times New Roman" panose="02020603050405020304" pitchFamily="18" charset="0"/>
                <a:cs typeface="Times New Roman" panose="02020603050405020304" pitchFamily="18" charset="0"/>
              </a:rPr>
              <a:t>mass</a:t>
            </a:r>
            <a:r>
              <a:rPr lang="en-GB" dirty="0">
                <a:solidFill>
                  <a:schemeClr val="accent4">
                    <a:lumMod val="75000"/>
                  </a:schemeClr>
                </a:solidFill>
                <a:latin typeface="Times New Roman" panose="02020603050405020304" pitchFamily="18" charset="0"/>
                <a:cs typeface="Times New Roman" panose="02020603050405020304" pitchFamily="18" charset="0"/>
              </a:rPr>
              <a:t> and </a:t>
            </a:r>
            <a:r>
              <a:rPr lang="en-GB" b="1" dirty="0">
                <a:solidFill>
                  <a:schemeClr val="accent4">
                    <a:lumMod val="75000"/>
                  </a:schemeClr>
                </a:solidFill>
                <a:latin typeface="Times New Roman" panose="02020603050405020304" pitchFamily="18" charset="0"/>
                <a:cs typeface="Times New Roman" panose="02020603050405020304" pitchFamily="18" charset="0"/>
              </a:rPr>
              <a:t>velocity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 body’s momentum is </a:t>
            </a:r>
            <a:r>
              <a:rPr lang="en-GB" dirty="0">
                <a:solidFill>
                  <a:srgbClr val="00B050"/>
                </a:solidFill>
                <a:latin typeface="Times New Roman" panose="02020603050405020304" pitchFamily="18" charset="0"/>
                <a:cs typeface="Times New Roman" panose="02020603050405020304" pitchFamily="18" charset="0"/>
              </a:rPr>
              <a:t>conserved</a:t>
            </a:r>
            <a:r>
              <a:rPr lang="en-GB" dirty="0">
                <a:latin typeface="Times New Roman" panose="02020603050405020304" pitchFamily="18" charset="0"/>
                <a:cs typeface="Times New Roman" panose="02020603050405020304" pitchFamily="18" charset="0"/>
              </a:rPr>
              <a:t> unless an </a:t>
            </a:r>
            <a:r>
              <a:rPr lang="en-GB" b="1" dirty="0">
                <a:latin typeface="Times New Roman" panose="02020603050405020304" pitchFamily="18" charset="0"/>
                <a:cs typeface="Times New Roman" panose="02020603050405020304" pitchFamily="18" charset="0"/>
              </a:rPr>
              <a:t>external force </a:t>
            </a:r>
            <a:r>
              <a:rPr lang="en-GB" dirty="0">
                <a:latin typeface="Times New Roman" panose="02020603050405020304" pitchFamily="18" charset="0"/>
                <a:cs typeface="Times New Roman" panose="02020603050405020304" pitchFamily="18" charset="0"/>
              </a:rPr>
              <a:t>acts upon a body.</a:t>
            </a:r>
          </a:p>
          <a:p>
            <a:pPr algn="just"/>
            <a:r>
              <a:rPr lang="en-GB" dirty="0">
                <a:latin typeface="Times New Roman" panose="02020603050405020304" pitchFamily="18" charset="0"/>
                <a:cs typeface="Times New Roman" panose="02020603050405020304" pitchFamily="18" charset="0"/>
              </a:rPr>
              <a:t>Kinetics is based on </a:t>
            </a:r>
            <a:r>
              <a:rPr lang="en-GB" b="1" dirty="0">
                <a:solidFill>
                  <a:srgbClr val="0000FF"/>
                </a:solidFill>
                <a:latin typeface="Times New Roman" panose="02020603050405020304" pitchFamily="18" charset="0"/>
                <a:cs typeface="Times New Roman" panose="02020603050405020304" pitchFamily="18" charset="0"/>
              </a:rPr>
              <a:t>Newton’s first law</a:t>
            </a:r>
            <a:r>
              <a:rPr lang="en-GB" dirty="0">
                <a:solidFill>
                  <a:srgbClr val="0000FF"/>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 motion, which states that a body will remain in a state of rest or will continue to move with </a:t>
            </a:r>
            <a:r>
              <a:rPr lang="en-GB" dirty="0">
                <a:solidFill>
                  <a:srgbClr val="FF0000"/>
                </a:solidFill>
                <a:latin typeface="Times New Roman" panose="02020603050405020304" pitchFamily="18" charset="0"/>
                <a:cs typeface="Times New Roman" panose="02020603050405020304" pitchFamily="18" charset="0"/>
              </a:rPr>
              <a:t>constant velocity </a:t>
            </a:r>
            <a:r>
              <a:rPr lang="en-GB" dirty="0">
                <a:latin typeface="Times New Roman" panose="02020603050405020304" pitchFamily="18" charset="0"/>
                <a:cs typeface="Times New Roman" panose="02020603050405020304" pitchFamily="18" charset="0"/>
              </a:rPr>
              <a:t>unless an unbalanced external force acts on it.</a:t>
            </a:r>
          </a:p>
          <a:p>
            <a:pPr algn="just"/>
            <a:r>
              <a:rPr lang="en-GB" dirty="0">
                <a:latin typeface="Times New Roman" panose="02020603050405020304" pitchFamily="18" charset="0"/>
                <a:cs typeface="Times New Roman" panose="02020603050405020304" pitchFamily="18" charset="0"/>
              </a:rPr>
              <a:t>Stated as the law of conservation of momentum, linear momentum is unchanged if no unbalanced forces act on a body.</a:t>
            </a:r>
          </a:p>
          <a:p>
            <a:pPr algn="just"/>
            <a:r>
              <a:rPr lang="en-GB" dirty="0">
                <a:latin typeface="Times New Roman" panose="02020603050405020304" pitchFamily="18" charset="0"/>
                <a:cs typeface="Times New Roman" panose="02020603050405020304" pitchFamily="18" charset="0"/>
              </a:rPr>
              <a:t>If the resultant external force acting on a body is zero, the linear momentum of the body is constant.</a:t>
            </a:r>
          </a:p>
        </p:txBody>
      </p:sp>
    </p:spTree>
    <p:extLst>
      <p:ext uri="{BB962C8B-B14F-4D97-AF65-F5344CB8AC3E}">
        <p14:creationId xmlns:p14="http://schemas.microsoft.com/office/powerpoint/2010/main" val="424015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8A519-B0C0-4819-B9D7-A91B66338555}"/>
              </a:ext>
            </a:extLst>
          </p:cNvPr>
          <p:cNvSpPr>
            <a:spLocks noGrp="1"/>
          </p:cNvSpPr>
          <p:nvPr>
            <p:ph idx="1"/>
          </p:nvPr>
        </p:nvSpPr>
        <p:spPr>
          <a:xfrm>
            <a:off x="1484310" y="807869"/>
            <a:ext cx="10018713" cy="4983332"/>
          </a:xfrm>
        </p:spPr>
        <p:txBody>
          <a:bodyPr/>
          <a:lstStyle/>
          <a:p>
            <a:pPr algn="just"/>
            <a:r>
              <a:rPr lang="en-GB" dirty="0">
                <a:latin typeface="Times New Roman" panose="02020603050405020304" pitchFamily="18" charset="0"/>
                <a:cs typeface="Times New Roman" panose="02020603050405020304" pitchFamily="18" charset="0"/>
              </a:rPr>
              <a:t>Kinetics is also based upon </a:t>
            </a:r>
            <a:r>
              <a:rPr lang="en-GB" b="1" dirty="0">
                <a:solidFill>
                  <a:srgbClr val="0000FF"/>
                </a:solidFill>
                <a:latin typeface="Times New Roman" panose="02020603050405020304" pitchFamily="18" charset="0"/>
                <a:cs typeface="Times New Roman" panose="02020603050405020304" pitchFamily="18" charset="0"/>
              </a:rPr>
              <a:t>Newton’s second law</a:t>
            </a:r>
            <a:r>
              <a:rPr lang="en-GB" dirty="0">
                <a:solidFill>
                  <a:srgbClr val="0000FF"/>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 motion, which states that the </a:t>
            </a:r>
            <a:r>
              <a:rPr lang="en-GB" dirty="0">
                <a:solidFill>
                  <a:srgbClr val="FF0000"/>
                </a:solidFill>
                <a:latin typeface="Times New Roman" panose="02020603050405020304" pitchFamily="18" charset="0"/>
                <a:cs typeface="Times New Roman" panose="02020603050405020304" pitchFamily="18" charset="0"/>
              </a:rPr>
              <a:t>acceleration</a:t>
            </a:r>
            <a:r>
              <a:rPr lang="en-GB" dirty="0">
                <a:latin typeface="Times New Roman" panose="02020603050405020304" pitchFamily="18" charset="0"/>
                <a:cs typeface="Times New Roman" panose="02020603050405020304" pitchFamily="18" charset="0"/>
              </a:rPr>
              <a:t> of a body is directly </a:t>
            </a:r>
            <a:r>
              <a:rPr lang="en-GB" dirty="0">
                <a:solidFill>
                  <a:schemeClr val="accent3">
                    <a:lumMod val="75000"/>
                  </a:schemeClr>
                </a:solidFill>
                <a:latin typeface="Times New Roman" panose="02020603050405020304" pitchFamily="18" charset="0"/>
                <a:cs typeface="Times New Roman" panose="02020603050405020304" pitchFamily="18" charset="0"/>
              </a:rPr>
              <a:t>proportional to the force </a:t>
            </a:r>
            <a:r>
              <a:rPr lang="en-GB" dirty="0">
                <a:latin typeface="Times New Roman" panose="02020603050405020304" pitchFamily="18" charset="0"/>
                <a:cs typeface="Times New Roman" panose="02020603050405020304" pitchFamily="18" charset="0"/>
              </a:rPr>
              <a:t>acting upon that body, and </a:t>
            </a:r>
            <a:r>
              <a:rPr lang="en-GB" dirty="0">
                <a:solidFill>
                  <a:schemeClr val="accent3">
                    <a:lumMod val="75000"/>
                  </a:schemeClr>
                </a:solidFill>
                <a:latin typeface="Times New Roman" panose="02020603050405020304" pitchFamily="18" charset="0"/>
                <a:cs typeface="Times New Roman" panose="02020603050405020304" pitchFamily="18" charset="0"/>
              </a:rPr>
              <a:t>inversely proportional</a:t>
            </a:r>
            <a:r>
              <a:rPr lang="en-GB" dirty="0">
                <a:latin typeface="Times New Roman" panose="02020603050405020304" pitchFamily="18" charset="0"/>
                <a:cs typeface="Times New Roman" panose="02020603050405020304" pitchFamily="18" charset="0"/>
              </a:rPr>
              <a:t> to the body’s mass.</a:t>
            </a:r>
          </a:p>
          <a:p>
            <a:pPr algn="just"/>
            <a:r>
              <a:rPr lang="en-GB" dirty="0">
                <a:latin typeface="Times New Roman" panose="02020603050405020304" pitchFamily="18" charset="0"/>
                <a:cs typeface="Times New Roman" panose="02020603050405020304" pitchFamily="18" charset="0"/>
              </a:rPr>
              <a:t>The direction of acceleration is the same as the force of direction. The equation for the second law is: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b="1" dirty="0">
                <a:solidFill>
                  <a:srgbClr val="0000FF"/>
                </a:solidFill>
                <a:latin typeface="Times New Roman" panose="02020603050405020304" pitchFamily="18" charset="0"/>
                <a:cs typeface="Times New Roman" panose="02020603050405020304" pitchFamily="18" charset="0"/>
              </a:rPr>
              <a:t>Newton’s third law </a:t>
            </a:r>
            <a:r>
              <a:rPr lang="en-GB" dirty="0">
                <a:latin typeface="Times New Roman" panose="02020603050405020304" pitchFamily="18" charset="0"/>
                <a:cs typeface="Times New Roman" panose="02020603050405020304" pitchFamily="18" charset="0"/>
              </a:rPr>
              <a:t>of motion states that for every acting force between two bodies, there is </a:t>
            </a:r>
            <a:r>
              <a:rPr lang="en-GB" dirty="0">
                <a:solidFill>
                  <a:schemeClr val="accent3">
                    <a:lumMod val="75000"/>
                  </a:schemeClr>
                </a:solidFill>
                <a:latin typeface="Times New Roman" panose="02020603050405020304" pitchFamily="18" charset="0"/>
                <a:cs typeface="Times New Roman" panose="02020603050405020304" pitchFamily="18" charset="0"/>
              </a:rPr>
              <a:t>an equal but opposite </a:t>
            </a:r>
            <a:r>
              <a:rPr lang="en-GB" dirty="0">
                <a:latin typeface="Times New Roman" panose="02020603050405020304" pitchFamily="18" charset="0"/>
                <a:cs typeface="Times New Roman" panose="02020603050405020304" pitchFamily="18" charset="0"/>
              </a:rPr>
              <a:t>reacting force on the same line of action:</a:t>
            </a:r>
          </a:p>
        </p:txBody>
      </p:sp>
      <p:pic>
        <p:nvPicPr>
          <p:cNvPr id="5" name="Picture 4">
            <a:extLst>
              <a:ext uri="{FF2B5EF4-FFF2-40B4-BE49-F238E27FC236}">
                <a16:creationId xmlns:a16="http://schemas.microsoft.com/office/drawing/2014/main" id="{1192A3C5-75D1-4428-883C-ECBAB7E7A7F9}"/>
              </a:ext>
            </a:extLst>
          </p:cNvPr>
          <p:cNvPicPr>
            <a:picLocks noChangeAspect="1"/>
          </p:cNvPicPr>
          <p:nvPr/>
        </p:nvPicPr>
        <p:blipFill>
          <a:blip r:embed="rId2"/>
          <a:stretch>
            <a:fillRect/>
          </a:stretch>
        </p:blipFill>
        <p:spPr>
          <a:xfrm>
            <a:off x="5059446" y="3494256"/>
            <a:ext cx="3800475" cy="647700"/>
          </a:xfrm>
          <a:prstGeom prst="rect">
            <a:avLst/>
          </a:prstGeom>
        </p:spPr>
      </p:pic>
      <p:pic>
        <p:nvPicPr>
          <p:cNvPr id="7" name="Picture 6">
            <a:extLst>
              <a:ext uri="{FF2B5EF4-FFF2-40B4-BE49-F238E27FC236}">
                <a16:creationId xmlns:a16="http://schemas.microsoft.com/office/drawing/2014/main" id="{C503903B-7880-4871-8811-7ED72E83355C}"/>
              </a:ext>
            </a:extLst>
          </p:cNvPr>
          <p:cNvPicPr>
            <a:picLocks noChangeAspect="1"/>
          </p:cNvPicPr>
          <p:nvPr/>
        </p:nvPicPr>
        <p:blipFill>
          <a:blip r:embed="rId3"/>
          <a:stretch>
            <a:fillRect/>
          </a:stretch>
        </p:blipFill>
        <p:spPr>
          <a:xfrm>
            <a:off x="5059446" y="5459853"/>
            <a:ext cx="4352925" cy="428625"/>
          </a:xfrm>
          <a:prstGeom prst="rect">
            <a:avLst/>
          </a:prstGeom>
        </p:spPr>
      </p:pic>
    </p:spTree>
    <p:extLst>
      <p:ext uri="{BB962C8B-B14F-4D97-AF65-F5344CB8AC3E}">
        <p14:creationId xmlns:p14="http://schemas.microsoft.com/office/powerpoint/2010/main" val="75061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010A340-CB8B-FB2B-214D-67AE0067C379}"/>
              </a:ext>
            </a:extLst>
          </p:cNvPr>
          <p:cNvPicPr>
            <a:picLocks noChangeAspect="1"/>
          </p:cNvPicPr>
          <p:nvPr/>
        </p:nvPicPr>
        <p:blipFill>
          <a:blip r:embed="rId2"/>
          <a:stretch>
            <a:fillRect/>
          </a:stretch>
        </p:blipFill>
        <p:spPr>
          <a:xfrm>
            <a:off x="2748017" y="425777"/>
            <a:ext cx="7773965" cy="5702880"/>
          </a:xfrm>
          <a:prstGeom prst="rect">
            <a:avLst/>
          </a:prstGeom>
        </p:spPr>
      </p:pic>
    </p:spTree>
    <p:extLst>
      <p:ext uri="{BB962C8B-B14F-4D97-AF65-F5344CB8AC3E}">
        <p14:creationId xmlns:p14="http://schemas.microsoft.com/office/powerpoint/2010/main" val="1918217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8C301-150E-47C5-BDBA-F8AB39706107}"/>
              </a:ext>
            </a:extLst>
          </p:cNvPr>
          <p:cNvSpPr>
            <a:spLocks noGrp="1"/>
          </p:cNvSpPr>
          <p:nvPr>
            <p:ph idx="1"/>
          </p:nvPr>
        </p:nvSpPr>
        <p:spPr>
          <a:xfrm>
            <a:off x="1484310" y="807868"/>
            <a:ext cx="10018713" cy="5429645"/>
          </a:xfrm>
        </p:spPr>
        <p:txBody>
          <a:bodyPr>
            <a:normAutofit/>
          </a:bodyPr>
          <a:lstStyle/>
          <a:p>
            <a:pPr algn="just"/>
            <a:r>
              <a:rPr lang="en-GB" dirty="0">
                <a:latin typeface="Times New Roman" panose="02020603050405020304" pitchFamily="18" charset="0"/>
                <a:cs typeface="Times New Roman" panose="02020603050405020304" pitchFamily="18" charset="0"/>
              </a:rPr>
              <a:t>Another force that is important in air pollution is </a:t>
            </a:r>
            <a:r>
              <a:rPr lang="en-GB" b="1" dirty="0">
                <a:solidFill>
                  <a:srgbClr val="00B050"/>
                </a:solidFill>
                <a:latin typeface="Times New Roman" panose="02020603050405020304" pitchFamily="18" charset="0"/>
                <a:cs typeface="Times New Roman" panose="02020603050405020304" pitchFamily="18" charset="0"/>
              </a:rPr>
              <a:t>friction</a:t>
            </a:r>
            <a:r>
              <a:rPr lang="en-GB" dirty="0">
                <a:latin typeface="Times New Roman" panose="02020603050405020304" pitchFamily="18" charset="0"/>
                <a:cs typeface="Times New Roman" panose="02020603050405020304" pitchFamily="18" charset="0"/>
              </a:rPr>
              <a:t>, which is a force that always </a:t>
            </a:r>
            <a:r>
              <a:rPr lang="en-GB" dirty="0">
                <a:solidFill>
                  <a:schemeClr val="accent3">
                    <a:lumMod val="75000"/>
                  </a:schemeClr>
                </a:solidFill>
                <a:latin typeface="Times New Roman" panose="02020603050405020304" pitchFamily="18" charset="0"/>
                <a:cs typeface="Times New Roman" panose="02020603050405020304" pitchFamily="18" charset="0"/>
              </a:rPr>
              <a:t>resists</a:t>
            </a:r>
            <a:r>
              <a:rPr lang="en-GB" dirty="0">
                <a:latin typeface="Times New Roman" panose="02020603050405020304" pitchFamily="18" charset="0"/>
                <a:cs typeface="Times New Roman" panose="02020603050405020304" pitchFamily="18" charset="0"/>
              </a:rPr>
              <a:t> motion or an impending motion.</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Friction acts </a:t>
            </a:r>
            <a:r>
              <a:rPr lang="en-GB" dirty="0">
                <a:solidFill>
                  <a:schemeClr val="accent3">
                    <a:lumMod val="75000"/>
                  </a:schemeClr>
                </a:solidFill>
                <a:latin typeface="Times New Roman" panose="02020603050405020304" pitchFamily="18" charset="0"/>
                <a:cs typeface="Times New Roman" panose="02020603050405020304" pitchFamily="18" charset="0"/>
              </a:rPr>
              <a:t>parallel</a:t>
            </a:r>
            <a:r>
              <a:rPr lang="en-GB" dirty="0">
                <a:latin typeface="Times New Roman" panose="02020603050405020304" pitchFamily="18" charset="0"/>
                <a:cs typeface="Times New Roman" panose="02020603050405020304" pitchFamily="18" charset="0"/>
              </a:rPr>
              <a:t> to the contacting surfaces.</a:t>
            </a:r>
          </a:p>
          <a:p>
            <a:pPr algn="just"/>
            <a:endParaRPr lang="en-GB" dirty="0">
              <a:latin typeface="Times New Roman" panose="02020603050405020304" pitchFamily="18" charset="0"/>
              <a:cs typeface="Times New Roman" panose="02020603050405020304" pitchFamily="18" charset="0"/>
            </a:endParaRPr>
          </a:p>
          <a:p>
            <a:pPr algn="just"/>
            <a:r>
              <a:rPr lang="en-GB" dirty="0">
                <a:solidFill>
                  <a:srgbClr val="FF0000"/>
                </a:solidFill>
                <a:latin typeface="Times New Roman" panose="02020603050405020304" pitchFamily="18" charset="0"/>
                <a:cs typeface="Times New Roman" panose="02020603050405020304" pitchFamily="18" charset="0"/>
              </a:rPr>
              <a:t>Friction</a:t>
            </a:r>
            <a:r>
              <a:rPr lang="en-GB" dirty="0">
                <a:latin typeface="Times New Roman" panose="02020603050405020304" pitchFamily="18" charset="0"/>
                <a:cs typeface="Times New Roman" panose="02020603050405020304" pitchFamily="18" charset="0"/>
              </a:rPr>
              <a:t> acts parallel to the contacting surfaces. When bodies come into contact with one another, </a:t>
            </a:r>
            <a:r>
              <a:rPr lang="en-GB" dirty="0">
                <a:solidFill>
                  <a:schemeClr val="accent4">
                    <a:lumMod val="75000"/>
                  </a:schemeClr>
                </a:solidFill>
                <a:latin typeface="Times New Roman" panose="02020603050405020304" pitchFamily="18" charset="0"/>
                <a:cs typeface="Times New Roman" panose="02020603050405020304" pitchFamily="18" charset="0"/>
              </a:rPr>
              <a:t>friction acts in the direction opposite to that which is bringing the objects into contact</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Forces</a:t>
            </a:r>
            <a:r>
              <a:rPr lang="en-GB" dirty="0">
                <a:latin typeface="Times New Roman" panose="02020603050405020304" pitchFamily="18" charset="0"/>
                <a:cs typeface="Times New Roman" panose="02020603050405020304" pitchFamily="18" charset="0"/>
              </a:rPr>
              <a:t> are an important part of air pollution control systems, which will be discussed in the following chapters.</a:t>
            </a:r>
          </a:p>
        </p:txBody>
      </p:sp>
    </p:spTree>
    <p:extLst>
      <p:ext uri="{BB962C8B-B14F-4D97-AF65-F5344CB8AC3E}">
        <p14:creationId xmlns:p14="http://schemas.microsoft.com/office/powerpoint/2010/main" val="415099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FF349D7A-F8AA-9290-6DA6-1FBDF6724631}"/>
              </a:ext>
            </a:extLst>
          </p:cNvPr>
          <p:cNvPicPr>
            <a:picLocks noChangeAspect="1"/>
          </p:cNvPicPr>
          <p:nvPr/>
        </p:nvPicPr>
        <p:blipFill>
          <a:blip r:embed="rId3"/>
          <a:stretch>
            <a:fillRect/>
          </a:stretch>
        </p:blipFill>
        <p:spPr>
          <a:xfrm>
            <a:off x="1880359" y="1347529"/>
            <a:ext cx="9873364" cy="4162942"/>
          </a:xfrm>
          <a:prstGeom prst="rect">
            <a:avLst/>
          </a:prstGeom>
        </p:spPr>
      </p:pic>
    </p:spTree>
    <p:extLst>
      <p:ext uri="{BB962C8B-B14F-4D97-AF65-F5344CB8AC3E}">
        <p14:creationId xmlns:p14="http://schemas.microsoft.com/office/powerpoint/2010/main" val="73213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7E032-AC0D-411A-9600-D969E6820293}"/>
              </a:ext>
            </a:extLst>
          </p:cNvPr>
          <p:cNvSpPr>
            <a:spLocks noGrp="1"/>
          </p:cNvSpPr>
          <p:nvPr>
            <p:ph idx="1"/>
          </p:nvPr>
        </p:nvSpPr>
        <p:spPr>
          <a:xfrm>
            <a:off x="1484310" y="1100831"/>
            <a:ext cx="10018713" cy="4690369"/>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Air pollutants may move </a:t>
            </a:r>
            <a:r>
              <a:rPr lang="en-GB" b="1" dirty="0">
                <a:latin typeface="Times New Roman" panose="02020603050405020304" pitchFamily="18" charset="0"/>
                <a:cs typeface="Times New Roman" panose="02020603050405020304" pitchFamily="18" charset="0"/>
              </a:rPr>
              <a:t>within</a:t>
            </a:r>
            <a:r>
              <a:rPr lang="en-GB" dirty="0">
                <a:latin typeface="Times New Roman" panose="02020603050405020304" pitchFamily="18" charset="0"/>
                <a:cs typeface="Times New Roman" panose="02020603050405020304" pitchFamily="18" charset="0"/>
              </a:rPr>
              <a:t> one environmental compartment, such as a source within a home.</a:t>
            </a:r>
          </a:p>
          <a:p>
            <a:pPr algn="just"/>
            <a:r>
              <a:rPr lang="en-GB" dirty="0">
                <a:latin typeface="Times New Roman" panose="02020603050405020304" pitchFamily="18" charset="0"/>
                <a:cs typeface="Times New Roman" panose="02020603050405020304" pitchFamily="18" charset="0"/>
              </a:rPr>
              <a:t>Most often, however, pollutants move </a:t>
            </a:r>
            <a:r>
              <a:rPr lang="en-GB" b="1" dirty="0">
                <a:latin typeface="Times New Roman" panose="02020603050405020304" pitchFamily="18" charset="0"/>
                <a:cs typeface="Times New Roman" panose="02020603050405020304" pitchFamily="18" charset="0"/>
              </a:rPr>
              <a:t>among</a:t>
            </a:r>
            <a:r>
              <a:rPr lang="en-GB" dirty="0">
                <a:latin typeface="Times New Roman" panose="02020603050405020304" pitchFamily="18" charset="0"/>
                <a:cs typeface="Times New Roman" panose="02020603050405020304" pitchFamily="18" charset="0"/>
              </a:rPr>
              <a:t> numerous compartments, such as when a contaminant moves from the source to the atmosphere, until it is deposited to the soil and surface waters, where it is taken up by plants, and eaten by animals.</a:t>
            </a:r>
          </a:p>
          <a:p>
            <a:pPr algn="just"/>
            <a:r>
              <a:rPr lang="en-GB" dirty="0">
                <a:latin typeface="Times New Roman" panose="02020603050405020304" pitchFamily="18" charset="0"/>
                <a:cs typeface="Times New Roman" panose="02020603050405020304" pitchFamily="18" charset="0"/>
              </a:rPr>
              <a:t>Science is by necessity compartmentalized among physics, chemistry, and biology.</a:t>
            </a:r>
          </a:p>
          <a:p>
            <a:pPr algn="just"/>
            <a:r>
              <a:rPr lang="en-GB" dirty="0">
                <a:latin typeface="Times New Roman" panose="02020603050405020304" pitchFamily="18" charset="0"/>
                <a:cs typeface="Times New Roman" panose="02020603050405020304" pitchFamily="18" charset="0"/>
              </a:rPr>
              <a:t>Complex topics like pollutant transport require that all three of the sciences be considered.</a:t>
            </a:r>
          </a:p>
          <a:p>
            <a:pPr algn="just"/>
            <a:r>
              <a:rPr lang="en-GB" dirty="0">
                <a:latin typeface="Times New Roman" panose="02020603050405020304" pitchFamily="18" charset="0"/>
                <a:cs typeface="Times New Roman" panose="02020603050405020304" pitchFamily="18" charset="0"/>
              </a:rPr>
              <a:t>The general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contaminants after they are released is shown in Figure 16.1.</a:t>
            </a:r>
          </a:p>
        </p:txBody>
      </p:sp>
    </p:spTree>
    <p:extLst>
      <p:ext uri="{BB962C8B-B14F-4D97-AF65-F5344CB8AC3E}">
        <p14:creationId xmlns:p14="http://schemas.microsoft.com/office/powerpoint/2010/main" val="291796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1530-5A8D-427B-BAA0-A3072DC4DF2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111C5A7-2B41-4D71-9C51-CC63E8FBE6E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D1B7C5FE-1785-44A4-94CD-9D2B2142ACFC}"/>
              </a:ext>
            </a:extLst>
          </p:cNvPr>
          <p:cNvPicPr>
            <a:picLocks noChangeAspect="1"/>
          </p:cNvPicPr>
          <p:nvPr/>
        </p:nvPicPr>
        <p:blipFill>
          <a:blip r:embed="rId2"/>
          <a:stretch>
            <a:fillRect/>
          </a:stretch>
        </p:blipFill>
        <p:spPr>
          <a:xfrm>
            <a:off x="2371829" y="0"/>
            <a:ext cx="7448341" cy="6858000"/>
          </a:xfrm>
          <a:prstGeom prst="rect">
            <a:avLst/>
          </a:prstGeom>
        </p:spPr>
      </p:pic>
    </p:spTree>
    <p:extLst>
      <p:ext uri="{BB962C8B-B14F-4D97-AF65-F5344CB8AC3E}">
        <p14:creationId xmlns:p14="http://schemas.microsoft.com/office/powerpoint/2010/main" val="1646159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E951B-4455-4A26-903F-F68215358AC7}"/>
              </a:ext>
            </a:extLst>
          </p:cNvPr>
          <p:cNvSpPr>
            <a:spLocks noGrp="1"/>
          </p:cNvSpPr>
          <p:nvPr>
            <p:ph idx="1"/>
          </p:nvPr>
        </p:nvSpPr>
        <p:spPr>
          <a:xfrm>
            <a:off x="1484310" y="707571"/>
            <a:ext cx="10018713" cy="5431972"/>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The movement of pollutants is known as </a:t>
            </a:r>
            <a:r>
              <a:rPr lang="en-GB" b="1" dirty="0">
                <a:solidFill>
                  <a:srgbClr val="FF0000"/>
                </a:solidFill>
                <a:latin typeface="Times New Roman" panose="02020603050405020304" pitchFamily="18" charset="0"/>
                <a:cs typeface="Times New Roman" panose="02020603050405020304" pitchFamily="18" charset="0"/>
              </a:rPr>
              <a:t>transport</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This is half of the often cited duo of environmental “</a:t>
            </a:r>
            <a:r>
              <a:rPr lang="en-GB" dirty="0">
                <a:solidFill>
                  <a:schemeClr val="accent4">
                    <a:lumMod val="75000"/>
                  </a:schemeClr>
                </a:solidFill>
                <a:latin typeface="Times New Roman" panose="02020603050405020304" pitchFamily="18" charset="0"/>
                <a:cs typeface="Times New Roman" panose="02020603050405020304" pitchFamily="18" charset="0"/>
              </a:rPr>
              <a:t>fate and transport</a:t>
            </a:r>
            <a:r>
              <a:rPr lang="en-GB" dirty="0">
                <a:latin typeface="Times New Roman" panose="02020603050405020304" pitchFamily="18" charset="0"/>
                <a:cs typeface="Times New Roman" panose="02020603050405020304" pitchFamily="18" charset="0"/>
              </a:rPr>
              <a:t>”.</a:t>
            </a:r>
          </a:p>
          <a:p>
            <a:pPr algn="just"/>
            <a:r>
              <a:rPr lang="en-GB" b="1" dirty="0">
                <a:solidFill>
                  <a:srgbClr val="FF0000"/>
                </a:solidFill>
                <a:latin typeface="Times New Roman" panose="02020603050405020304" pitchFamily="18" charset="0"/>
                <a:cs typeface="Times New Roman" panose="02020603050405020304" pitchFamily="18" charset="0"/>
              </a:rPr>
              <a:t>Fate</a:t>
            </a:r>
            <a:r>
              <a:rPr lang="en-GB" dirty="0">
                <a:latin typeface="Times New Roman" panose="02020603050405020304" pitchFamily="18" charset="0"/>
                <a:cs typeface="Times New Roman" panose="02020603050405020304" pitchFamily="18" charset="0"/>
              </a:rPr>
              <a:t> is an expression of what contaminant becomes after all the physical, chemical, and biological processes of the environment have acted.</a:t>
            </a:r>
          </a:p>
          <a:p>
            <a:pPr algn="just"/>
            <a:r>
              <a:rPr lang="en-GB" dirty="0">
                <a:latin typeface="Times New Roman" panose="02020603050405020304" pitchFamily="18" charset="0"/>
                <a:cs typeface="Times New Roman" panose="02020603050405020304" pitchFamily="18" charset="0"/>
              </a:rPr>
              <a:t>The pollutant will undergo numerous changes in location and form before reaching its fate.</a:t>
            </a:r>
          </a:p>
          <a:p>
            <a:pPr algn="just"/>
            <a:r>
              <a:rPr lang="en-GB" dirty="0">
                <a:latin typeface="Times New Roman" panose="02020603050405020304" pitchFamily="18" charset="0"/>
                <a:cs typeface="Times New Roman" panose="02020603050405020304" pitchFamily="18" charset="0"/>
              </a:rPr>
              <a:t>Throughout the contaminant’s journey, it will be physically transported and undergo coincidental chemical processes, known as transformations, such as </a:t>
            </a:r>
            <a:r>
              <a:rPr lang="en-GB" dirty="0">
                <a:solidFill>
                  <a:schemeClr val="accent4">
                    <a:lumMod val="75000"/>
                  </a:schemeClr>
                </a:solidFill>
                <a:latin typeface="Times New Roman" panose="02020603050405020304" pitchFamily="18" charset="0"/>
                <a:cs typeface="Times New Roman" panose="02020603050405020304" pitchFamily="18" charset="0"/>
              </a:rPr>
              <a:t>photochemical and biochemical reactions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Certainly, fate implies more than physical transport. The fate of an air pollutant depends on </a:t>
            </a:r>
            <a:r>
              <a:rPr lang="en-GB" b="1" dirty="0">
                <a:solidFill>
                  <a:schemeClr val="accent3">
                    <a:lumMod val="75000"/>
                  </a:schemeClr>
                </a:solidFill>
                <a:latin typeface="Times New Roman" panose="02020603050405020304" pitchFamily="18" charset="0"/>
                <a:cs typeface="Times New Roman" panose="02020603050405020304" pitchFamily="18" charset="0"/>
              </a:rPr>
              <a:t>abiotic chemical reactions</a:t>
            </a:r>
            <a:r>
              <a:rPr lang="en-GB" dirty="0">
                <a:latin typeface="Times New Roman" panose="02020603050405020304" pitchFamily="18" charset="0"/>
                <a:cs typeface="Times New Roman" panose="02020603050405020304" pitchFamily="18" charset="0"/>
              </a:rPr>
              <a:t>, such as </a:t>
            </a:r>
            <a:r>
              <a:rPr lang="en-GB" b="1" dirty="0">
                <a:solidFill>
                  <a:schemeClr val="accent3">
                    <a:lumMod val="75000"/>
                  </a:schemeClr>
                </a:solidFill>
                <a:latin typeface="Times New Roman" panose="02020603050405020304" pitchFamily="18" charset="0"/>
                <a:cs typeface="Times New Roman" panose="02020603050405020304" pitchFamily="18" charset="0"/>
              </a:rPr>
              <a:t>photolysis</a:t>
            </a:r>
            <a:r>
              <a:rPr lang="en-GB" dirty="0">
                <a:solidFill>
                  <a:schemeClr val="accent3">
                    <a:lumMod val="75000"/>
                  </a:schemeClr>
                </a:solidFill>
                <a:latin typeface="Times New Roman" panose="02020603050405020304" pitchFamily="18" charset="0"/>
                <a:cs typeface="Times New Roman" panose="02020603050405020304" pitchFamily="18" charset="0"/>
              </a:rPr>
              <a:t>, </a:t>
            </a:r>
            <a:r>
              <a:rPr lang="en-GB" b="1" dirty="0">
                <a:solidFill>
                  <a:schemeClr val="accent3">
                    <a:lumMod val="75000"/>
                  </a:schemeClr>
                </a:solidFill>
                <a:latin typeface="Times New Roman" panose="02020603050405020304" pitchFamily="18" charset="0"/>
                <a:cs typeface="Times New Roman" panose="02020603050405020304" pitchFamily="18" charset="0"/>
              </a:rPr>
              <a:t>endothermic</a:t>
            </a:r>
            <a:r>
              <a:rPr lang="en-GB" dirty="0">
                <a:latin typeface="Times New Roman" panose="02020603050405020304" pitchFamily="18" charset="0"/>
                <a:cs typeface="Times New Roman" panose="02020603050405020304" pitchFamily="18" charset="0"/>
              </a:rPr>
              <a:t>, and </a:t>
            </a:r>
            <a:r>
              <a:rPr lang="en-GB" b="1" dirty="0">
                <a:solidFill>
                  <a:schemeClr val="accent3">
                    <a:lumMod val="75000"/>
                  </a:schemeClr>
                </a:solidFill>
                <a:latin typeface="Times New Roman" panose="02020603050405020304" pitchFamily="18" charset="0"/>
                <a:cs typeface="Times New Roman" panose="02020603050405020304" pitchFamily="18" charset="0"/>
              </a:rPr>
              <a:t>exothermic</a:t>
            </a:r>
            <a:r>
              <a:rPr lang="en-GB" dirty="0">
                <a:latin typeface="Times New Roman" panose="02020603050405020304" pitchFamily="18" charset="0"/>
                <a:cs typeface="Times New Roman" panose="02020603050405020304" pitchFamily="18" charset="0"/>
              </a:rPr>
              <a:t> reactions, and mechanical separation processes, as well as </a:t>
            </a:r>
            <a:r>
              <a:rPr lang="en-GB" b="1" dirty="0">
                <a:solidFill>
                  <a:schemeClr val="accent3">
                    <a:lumMod val="75000"/>
                  </a:schemeClr>
                </a:solidFill>
                <a:latin typeface="Times New Roman" panose="02020603050405020304" pitchFamily="18" charset="0"/>
                <a:cs typeface="Times New Roman" panose="02020603050405020304" pitchFamily="18" charset="0"/>
              </a:rPr>
              <a:t>biotic transformation</a:t>
            </a:r>
            <a:r>
              <a:rPr lang="en-GB" dirty="0">
                <a:latin typeface="Times New Roman" panose="02020603050405020304" pitchFamily="18" charset="0"/>
                <a:cs typeface="Times New Roman" panose="02020603050405020304" pitchFamily="18" charset="0"/>
              </a:rPr>
              <a:t>, e.g. microbial degradation.</a:t>
            </a:r>
          </a:p>
        </p:txBody>
      </p:sp>
    </p:spTree>
    <p:extLst>
      <p:ext uri="{BB962C8B-B14F-4D97-AF65-F5344CB8AC3E}">
        <p14:creationId xmlns:p14="http://schemas.microsoft.com/office/powerpoint/2010/main" val="164150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8B7E7-EBF5-4FE2-89B1-7887ED4F0B7B}"/>
              </a:ext>
            </a:extLst>
          </p:cNvPr>
          <p:cNvSpPr>
            <a:spLocks noGrp="1"/>
          </p:cNvSpPr>
          <p:nvPr>
            <p:ph idx="1"/>
          </p:nvPr>
        </p:nvSpPr>
        <p:spPr>
          <a:xfrm>
            <a:off x="1484310" y="798991"/>
            <a:ext cx="10018713" cy="5362112"/>
          </a:xfrm>
        </p:spPr>
        <p:txBody>
          <a:bodyPr/>
          <a:lstStyle/>
          <a:p>
            <a:pPr algn="just"/>
            <a:r>
              <a:rPr lang="en-GB" dirty="0">
                <a:latin typeface="Times New Roman" panose="02020603050405020304" pitchFamily="18" charset="0"/>
                <a:cs typeface="Times New Roman" panose="02020603050405020304" pitchFamily="18" charset="0"/>
              </a:rPr>
              <a:t>Usually, in the discussions of fate and transport, the reactions are those that occur in the ambient environment.</a:t>
            </a:r>
          </a:p>
          <a:p>
            <a:pPr algn="just"/>
            <a:r>
              <a:rPr lang="en-GB" dirty="0">
                <a:latin typeface="Times New Roman" panose="02020603050405020304" pitchFamily="18" charset="0"/>
                <a:cs typeface="Times New Roman" panose="02020603050405020304" pitchFamily="18" charset="0"/>
              </a:rPr>
              <a:t>The </a:t>
            </a:r>
            <a:r>
              <a:rPr lang="en-GB" dirty="0">
                <a:solidFill>
                  <a:schemeClr val="accent4">
                    <a:lumMod val="75000"/>
                  </a:schemeClr>
                </a:solidFill>
                <a:latin typeface="Times New Roman" panose="02020603050405020304" pitchFamily="18" charset="0"/>
                <a:cs typeface="Times New Roman" panose="02020603050405020304" pitchFamily="18" charset="0"/>
              </a:rPr>
              <a:t>intentional treatment </a:t>
            </a:r>
            <a:r>
              <a:rPr lang="en-GB" dirty="0">
                <a:latin typeface="Times New Roman" panose="02020603050405020304" pitchFamily="18" charset="0"/>
                <a:cs typeface="Times New Roman" panose="02020603050405020304" pitchFamily="18" charset="0"/>
              </a:rPr>
              <a:t>and </a:t>
            </a:r>
            <a:r>
              <a:rPr lang="en-GB" dirty="0">
                <a:solidFill>
                  <a:schemeClr val="accent4">
                    <a:lumMod val="75000"/>
                  </a:schemeClr>
                </a:solidFill>
                <a:latin typeface="Times New Roman" panose="02020603050405020304" pitchFamily="18" charset="0"/>
                <a:cs typeface="Times New Roman" panose="02020603050405020304" pitchFamily="18" charset="0"/>
              </a:rPr>
              <a:t>control processes </a:t>
            </a:r>
            <a:r>
              <a:rPr lang="en-GB" dirty="0">
                <a:latin typeface="Times New Roman" panose="02020603050405020304" pitchFamily="18" charset="0"/>
                <a:cs typeface="Times New Roman" panose="02020603050405020304" pitchFamily="18" charset="0"/>
              </a:rPr>
              <a:t>usually fall under the category of environmental engineering.</a:t>
            </a:r>
          </a:p>
          <a:p>
            <a:pPr algn="just"/>
            <a:r>
              <a:rPr lang="en-GB" dirty="0">
                <a:latin typeface="Times New Roman" panose="02020603050405020304" pitchFamily="18" charset="0"/>
                <a:cs typeface="Times New Roman" panose="02020603050405020304" pitchFamily="18" charset="0"/>
              </a:rPr>
              <a:t>If a chlorinated solvent is released from a factory’s vents and stacks, it may undergo </a:t>
            </a:r>
            <a:r>
              <a:rPr lang="en-GB" b="1" dirty="0">
                <a:solidFill>
                  <a:srgbClr val="00B050"/>
                </a:solidFill>
                <a:latin typeface="Times New Roman" panose="02020603050405020304" pitchFamily="18" charset="0"/>
                <a:cs typeface="Times New Roman" panose="02020603050405020304" pitchFamily="18" charset="0"/>
              </a:rPr>
              <a:t>transformations</a:t>
            </a:r>
            <a:r>
              <a:rPr lang="en-GB"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the atmosphere before it reaches the soil.</a:t>
            </a:r>
          </a:p>
          <a:p>
            <a:pPr algn="just"/>
            <a:r>
              <a:rPr lang="en-GB" dirty="0">
                <a:latin typeface="Times New Roman" panose="02020603050405020304" pitchFamily="18" charset="0"/>
                <a:cs typeface="Times New Roman" panose="02020603050405020304" pitchFamily="18" charset="0"/>
              </a:rPr>
              <a:t>In the soil, the microbially mediated transformations may change the chemical structure to a simpler molecule, e.g. by mineralization.</a:t>
            </a:r>
          </a:p>
          <a:p>
            <a:pPr algn="just"/>
            <a:r>
              <a:rPr lang="en-GB" dirty="0">
                <a:latin typeface="Times New Roman" panose="02020603050405020304" pitchFamily="18" charset="0"/>
                <a:cs typeface="Times New Roman" panose="02020603050405020304" pitchFamily="18" charset="0"/>
              </a:rPr>
              <a:t>This </a:t>
            </a:r>
            <a:r>
              <a:rPr lang="en-GB" dirty="0">
                <a:solidFill>
                  <a:srgbClr val="00B050"/>
                </a:solidFill>
                <a:latin typeface="Times New Roman" panose="02020603050405020304" pitchFamily="18" charset="0"/>
                <a:cs typeface="Times New Roman" panose="02020603050405020304" pitchFamily="18" charset="0"/>
              </a:rPr>
              <a:t>lighter molecule </a:t>
            </a:r>
            <a:r>
              <a:rPr lang="en-GB" dirty="0">
                <a:latin typeface="Times New Roman" panose="02020603050405020304" pitchFamily="18" charset="0"/>
                <a:cs typeface="Times New Roman" panose="02020603050405020304" pitchFamily="18" charset="0"/>
              </a:rPr>
              <a:t>may have a sufficiently </a:t>
            </a:r>
            <a:r>
              <a:rPr lang="en-GB" b="1" dirty="0">
                <a:solidFill>
                  <a:schemeClr val="accent3">
                    <a:lumMod val="75000"/>
                  </a:schemeClr>
                </a:solidFill>
                <a:latin typeface="Times New Roman" panose="02020603050405020304" pitchFamily="18" charset="0"/>
                <a:cs typeface="Times New Roman" panose="02020603050405020304" pitchFamily="18" charset="0"/>
              </a:rPr>
              <a:t>high vapor pressure</a:t>
            </a:r>
            <a:r>
              <a:rPr lang="en-GB" dirty="0">
                <a:latin typeface="Times New Roman" panose="02020603050405020304" pitchFamily="18" charset="0"/>
                <a:cs typeface="Times New Roman" panose="02020603050405020304" pitchFamily="18" charset="0"/>
              </a:rPr>
              <a:t>, which allows it to again move into the atmosphere, where it undergoes additional </a:t>
            </a:r>
            <a:r>
              <a:rPr lang="en-GB" b="1" dirty="0">
                <a:solidFill>
                  <a:srgbClr val="00B050"/>
                </a:solidFill>
                <a:latin typeface="Times New Roman" panose="02020603050405020304" pitchFamily="18" charset="0"/>
                <a:cs typeface="Times New Roman" panose="02020603050405020304" pitchFamily="18" charset="0"/>
              </a:rPr>
              <a:t>photochemical transformation</a:t>
            </a:r>
            <a:r>
              <a:rPr lang="en-GB" dirty="0">
                <a:latin typeface="Times New Roman" panose="02020603050405020304" pitchFamily="18" charset="0"/>
                <a:cs typeface="Times New Roman" panose="02020603050405020304" pitchFamily="18" charset="0"/>
              </a:rPr>
              <a:t>, increasing its </a:t>
            </a:r>
            <a:r>
              <a:rPr lang="en-GB" b="1" dirty="0">
                <a:solidFill>
                  <a:schemeClr val="accent3">
                    <a:lumMod val="75000"/>
                  </a:schemeClr>
                </a:solidFill>
                <a:latin typeface="Times New Roman" panose="02020603050405020304" pitchFamily="18" charset="0"/>
                <a:cs typeface="Times New Roman" panose="02020603050405020304" pitchFamily="18" charset="0"/>
              </a:rPr>
              <a:t>aqueous solubility</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976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CA509-5901-43B0-A842-C60038A60208}"/>
              </a:ext>
            </a:extLst>
          </p:cNvPr>
          <p:cNvSpPr>
            <a:spLocks noGrp="1"/>
          </p:cNvSpPr>
          <p:nvPr>
            <p:ph idx="1"/>
          </p:nvPr>
        </p:nvSpPr>
        <p:spPr>
          <a:xfrm>
            <a:off x="1484310" y="2210540"/>
            <a:ext cx="10018713" cy="3961659"/>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Air pollution exists at all scales, from </a:t>
            </a:r>
            <a:r>
              <a:rPr lang="en-GB" b="1" dirty="0">
                <a:solidFill>
                  <a:srgbClr val="FF0000"/>
                </a:solidFill>
                <a:latin typeface="Times New Roman" panose="02020603050405020304" pitchFamily="18" charset="0"/>
                <a:cs typeface="Times New Roman" panose="02020603050405020304" pitchFamily="18" charset="0"/>
              </a:rPr>
              <a:t>personal to global</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Ambient air pollution scales may be further subdivided into </a:t>
            </a:r>
            <a:r>
              <a:rPr lang="en-GB" b="1" dirty="0">
                <a:solidFill>
                  <a:srgbClr val="00B050"/>
                </a:solidFill>
                <a:latin typeface="Times New Roman" panose="02020603050405020304" pitchFamily="18" charset="0"/>
                <a:cs typeface="Times New Roman" panose="02020603050405020304" pitchFamily="18" charset="0"/>
              </a:rPr>
              <a:t>local</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urban</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regional</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continental</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global</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spheres of influence of the air pollutants themselves range from </a:t>
            </a:r>
            <a:r>
              <a:rPr lang="en-GB" b="1" dirty="0">
                <a:solidFill>
                  <a:schemeClr val="accent4">
                    <a:lumMod val="75000"/>
                  </a:schemeClr>
                </a:solidFill>
                <a:latin typeface="Times New Roman" panose="02020603050405020304" pitchFamily="18" charset="0"/>
                <a:cs typeface="Times New Roman" panose="02020603050405020304" pitchFamily="18" charset="0"/>
              </a:rPr>
              <a:t>molecular</a:t>
            </a:r>
            <a:r>
              <a:rPr lang="en-GB" dirty="0">
                <a:latin typeface="Times New Roman" panose="02020603050405020304" pitchFamily="18" charset="0"/>
                <a:cs typeface="Times New Roman" panose="02020603050405020304" pitchFamily="18" charset="0"/>
              </a:rPr>
              <a:t> (e.g. gases and nanoparticles) to </a:t>
            </a:r>
            <a:r>
              <a:rPr lang="en-GB" b="1" dirty="0">
                <a:solidFill>
                  <a:schemeClr val="accent4">
                    <a:lumMod val="75000"/>
                  </a:schemeClr>
                </a:solidFill>
                <a:latin typeface="Times New Roman" panose="02020603050405020304" pitchFamily="18" charset="0"/>
                <a:cs typeface="Times New Roman" panose="02020603050405020304" pitchFamily="18" charset="0"/>
              </a:rPr>
              <a:t>planetary</a:t>
            </a:r>
            <a:r>
              <a:rPr lang="en-GB" dirty="0">
                <a:latin typeface="Times New Roman" panose="02020603050405020304" pitchFamily="18" charset="0"/>
                <a:cs typeface="Times New Roman" panose="02020603050405020304" pitchFamily="18" charset="0"/>
              </a:rPr>
              <a:t> (e.g. dispersion of greenhouse gases throughout the troposphere).</a:t>
            </a:r>
          </a:p>
          <a:p>
            <a:pPr algn="just"/>
            <a:r>
              <a:rPr lang="en-GB" dirty="0">
                <a:latin typeface="Times New Roman" panose="02020603050405020304" pitchFamily="18" charset="0"/>
                <a:cs typeface="Times New Roman" panose="02020603050405020304" pitchFamily="18" charset="0"/>
              </a:rPr>
              <a:t>The spatial extent of the </a:t>
            </a:r>
            <a:r>
              <a:rPr lang="en-GB" dirty="0">
                <a:solidFill>
                  <a:schemeClr val="accent3">
                    <a:lumMod val="75000"/>
                  </a:schemeClr>
                </a:solidFill>
                <a:latin typeface="Times New Roman" panose="02020603050405020304" pitchFamily="18" charset="0"/>
                <a:cs typeface="Times New Roman" panose="02020603050405020304" pitchFamily="18" charset="0"/>
              </a:rPr>
              <a:t>local scale </a:t>
            </a:r>
            <a:r>
              <a:rPr lang="en-GB" dirty="0">
                <a:latin typeface="Times New Roman" panose="02020603050405020304" pitchFamily="18" charset="0"/>
                <a:cs typeface="Times New Roman" panose="02020603050405020304" pitchFamily="18" charset="0"/>
              </a:rPr>
              <a:t>is a radius of up to about </a:t>
            </a:r>
            <a:r>
              <a:rPr lang="en-GB" b="1" dirty="0">
                <a:latin typeface="Times New Roman" panose="02020603050405020304" pitchFamily="18" charset="0"/>
                <a:cs typeface="Times New Roman" panose="02020603050405020304" pitchFamily="18" charset="0"/>
              </a:rPr>
              <a:t>5 km </a:t>
            </a:r>
            <a:r>
              <a:rPr lang="en-GB" dirty="0">
                <a:latin typeface="Times New Roman" panose="02020603050405020304" pitchFamily="18" charset="0"/>
                <a:cs typeface="Times New Roman" panose="02020603050405020304" pitchFamily="18" charset="0"/>
              </a:rPr>
              <a:t>on the earth’s surface. The </a:t>
            </a:r>
            <a:r>
              <a:rPr lang="en-GB" dirty="0">
                <a:solidFill>
                  <a:schemeClr val="accent3">
                    <a:lumMod val="75000"/>
                  </a:schemeClr>
                </a:solidFill>
                <a:latin typeface="Times New Roman" panose="02020603050405020304" pitchFamily="18" charset="0"/>
                <a:cs typeface="Times New Roman" panose="02020603050405020304" pitchFamily="18" charset="0"/>
              </a:rPr>
              <a:t>urban scale </a:t>
            </a:r>
            <a:r>
              <a:rPr lang="en-GB" dirty="0">
                <a:latin typeface="Times New Roman" panose="02020603050405020304" pitchFamily="18" charset="0"/>
                <a:cs typeface="Times New Roman" panose="02020603050405020304" pitchFamily="18" charset="0"/>
              </a:rPr>
              <a:t>extends the radius to about </a:t>
            </a:r>
            <a:r>
              <a:rPr lang="en-GB" b="1" dirty="0">
                <a:latin typeface="Times New Roman" panose="02020603050405020304" pitchFamily="18" charset="0"/>
                <a:cs typeface="Times New Roman" panose="02020603050405020304" pitchFamily="18" charset="0"/>
              </a:rPr>
              <a:t>50 km</a:t>
            </a:r>
            <a:r>
              <a:rPr lang="en-GB" dirty="0">
                <a:latin typeface="Times New Roman" panose="02020603050405020304" pitchFamily="18" charset="0"/>
                <a:cs typeface="Times New Roman" panose="02020603050405020304" pitchFamily="18" charset="0"/>
              </a:rPr>
              <a:t>. The </a:t>
            </a:r>
            <a:r>
              <a:rPr lang="en-GB" dirty="0">
                <a:solidFill>
                  <a:schemeClr val="accent3">
                    <a:lumMod val="75000"/>
                  </a:schemeClr>
                </a:solidFill>
                <a:latin typeface="Times New Roman" panose="02020603050405020304" pitchFamily="18" charset="0"/>
                <a:cs typeface="Times New Roman" panose="02020603050405020304" pitchFamily="18" charset="0"/>
              </a:rPr>
              <a:t>regional scale </a:t>
            </a:r>
            <a:r>
              <a:rPr lang="en-GB" dirty="0">
                <a:latin typeface="Times New Roman" panose="02020603050405020304" pitchFamily="18" charset="0"/>
                <a:cs typeface="Times New Roman" panose="02020603050405020304" pitchFamily="18" charset="0"/>
              </a:rPr>
              <a:t>radius is from </a:t>
            </a:r>
            <a:r>
              <a:rPr lang="en-GB" b="1" dirty="0">
                <a:latin typeface="Times New Roman" panose="02020603050405020304" pitchFamily="18" charset="0"/>
                <a:cs typeface="Times New Roman" panose="02020603050405020304" pitchFamily="18" charset="0"/>
              </a:rPr>
              <a:t>50 to 500 km</a:t>
            </a:r>
            <a:r>
              <a:rPr lang="en-GB" dirty="0">
                <a:latin typeface="Times New Roman" panose="02020603050405020304" pitchFamily="18" charset="0"/>
                <a:cs typeface="Times New Roman" panose="02020603050405020304" pitchFamily="18" charset="0"/>
              </a:rPr>
              <a:t>. </a:t>
            </a:r>
            <a:r>
              <a:rPr lang="en-GB" dirty="0">
                <a:solidFill>
                  <a:schemeClr val="accent3">
                    <a:lumMod val="75000"/>
                  </a:schemeClr>
                </a:solidFill>
                <a:latin typeface="Times New Roman" panose="02020603050405020304" pitchFamily="18" charset="0"/>
                <a:cs typeface="Times New Roman" panose="02020603050405020304" pitchFamily="18" charset="0"/>
              </a:rPr>
              <a:t>Continental scales </a:t>
            </a:r>
            <a:r>
              <a:rPr lang="en-GB" dirty="0">
                <a:latin typeface="Times New Roman" panose="02020603050405020304" pitchFamily="18" charset="0"/>
                <a:cs typeface="Times New Roman" panose="02020603050405020304" pitchFamily="18" charset="0"/>
              </a:rPr>
              <a:t>are from </a:t>
            </a:r>
            <a:r>
              <a:rPr lang="en-GB" b="1" dirty="0">
                <a:latin typeface="Times New Roman" panose="02020603050405020304" pitchFamily="18" charset="0"/>
                <a:cs typeface="Times New Roman" panose="02020603050405020304" pitchFamily="18" charset="0"/>
              </a:rPr>
              <a:t>500 to several 1000 km </a:t>
            </a:r>
            <a:r>
              <a:rPr lang="en-GB" dirty="0">
                <a:latin typeface="Times New Roman" panose="02020603050405020304" pitchFamily="18" charset="0"/>
                <a:cs typeface="Times New Roman" panose="02020603050405020304" pitchFamily="18" charset="0"/>
              </a:rPr>
              <a:t>in any direction, but is often the direction of the winds aloft, since this the route traversed by the pollutant. The </a:t>
            </a:r>
            <a:r>
              <a:rPr lang="en-GB" dirty="0">
                <a:solidFill>
                  <a:schemeClr val="accent3">
                    <a:lumMod val="75000"/>
                  </a:schemeClr>
                </a:solidFill>
                <a:latin typeface="Times New Roman" panose="02020603050405020304" pitchFamily="18" charset="0"/>
                <a:cs typeface="Times New Roman" panose="02020603050405020304" pitchFamily="18" charset="0"/>
              </a:rPr>
              <a:t>global scale </a:t>
            </a:r>
            <a:r>
              <a:rPr lang="en-GB" dirty="0">
                <a:latin typeface="Times New Roman" panose="02020603050405020304" pitchFamily="18" charset="0"/>
                <a:cs typeface="Times New Roman" panose="02020603050405020304" pitchFamily="18" charset="0"/>
              </a:rPr>
              <a:t>extends </a:t>
            </a:r>
            <a:r>
              <a:rPr lang="en-GB" b="1" dirty="0">
                <a:latin typeface="Times New Roman" panose="02020603050405020304" pitchFamily="18" charset="0"/>
                <a:cs typeface="Times New Roman" panose="02020603050405020304" pitchFamily="18" charset="0"/>
              </a:rPr>
              <a:t>worldwide</a:t>
            </a:r>
            <a:r>
              <a:rPr lang="en-GB"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id="{EAD61BB5-B359-4872-8373-2458B5125D2D}"/>
              </a:ext>
            </a:extLst>
          </p:cNvPr>
          <p:cNvSpPr>
            <a:spLocks noGrp="1"/>
          </p:cNvSpPr>
          <p:nvPr>
            <p:ph type="title"/>
          </p:nvPr>
        </p:nvSpPr>
        <p:spPr>
          <a:xfrm>
            <a:off x="1484313" y="685800"/>
            <a:ext cx="10018712" cy="1293920"/>
          </a:xfrm>
        </p:spPr>
        <p:txBody>
          <a:bodyPr>
            <a:normAutofit/>
          </a:bodyPr>
          <a:lstStyle/>
          <a:p>
            <a:r>
              <a:rPr lang="en-GB" sz="3200" dirty="0">
                <a:solidFill>
                  <a:srgbClr val="0000FF"/>
                </a:solidFill>
                <a:latin typeface="Times New Roman" panose="02020603050405020304" pitchFamily="18" charset="0"/>
                <a:cs typeface="Times New Roman" panose="02020603050405020304" pitchFamily="18" charset="0"/>
              </a:rPr>
              <a:t>Scale and Complexity of Air Pollution– </a:t>
            </a:r>
            <a:br>
              <a:rPr lang="en-GB" sz="3200" dirty="0">
                <a:solidFill>
                  <a:srgbClr val="0000FF"/>
                </a:solidFill>
                <a:latin typeface="Times New Roman" panose="02020603050405020304" pitchFamily="18" charset="0"/>
                <a:cs typeface="Times New Roman" panose="02020603050405020304" pitchFamily="18" charset="0"/>
              </a:rPr>
            </a:br>
            <a:r>
              <a:rPr lang="en-GB" sz="3200" b="1" dirty="0">
                <a:solidFill>
                  <a:srgbClr val="0000FF"/>
                </a:solidFill>
                <a:latin typeface="Times New Roman" panose="02020603050405020304" pitchFamily="18" charset="0"/>
                <a:cs typeface="Times New Roman" panose="02020603050405020304" pitchFamily="18" charset="0"/>
              </a:rPr>
              <a:t>Introduction</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756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5B62C-33EF-417F-95F6-5C02A24CBB49}"/>
              </a:ext>
            </a:extLst>
          </p:cNvPr>
          <p:cNvSpPr>
            <a:spLocks noGrp="1"/>
          </p:cNvSpPr>
          <p:nvPr>
            <p:ph idx="1"/>
          </p:nvPr>
        </p:nvSpPr>
        <p:spPr>
          <a:xfrm>
            <a:off x="1484310" y="807869"/>
            <a:ext cx="10018713" cy="5103074"/>
          </a:xfrm>
        </p:spPr>
        <p:txBody>
          <a:bodyPr/>
          <a:lstStyle/>
          <a:p>
            <a:pPr algn="just"/>
            <a:r>
              <a:rPr lang="en-GB" dirty="0">
                <a:latin typeface="Times New Roman" panose="02020603050405020304" pitchFamily="18" charset="0"/>
                <a:cs typeface="Times New Roman" panose="02020603050405020304" pitchFamily="18" charset="0"/>
              </a:rPr>
              <a:t>This new compound is </a:t>
            </a:r>
            <a:r>
              <a:rPr lang="en-GB" dirty="0">
                <a:solidFill>
                  <a:schemeClr val="accent3">
                    <a:lumMod val="75000"/>
                  </a:schemeClr>
                </a:solidFill>
                <a:latin typeface="Times New Roman" panose="02020603050405020304" pitchFamily="18" charset="0"/>
                <a:cs typeface="Times New Roman" panose="02020603050405020304" pitchFamily="18" charset="0"/>
              </a:rPr>
              <a:t>deposited</a:t>
            </a:r>
            <a:r>
              <a:rPr lang="en-GB" dirty="0">
                <a:latin typeface="Times New Roman" panose="02020603050405020304" pitchFamily="18" charset="0"/>
                <a:cs typeface="Times New Roman" panose="02020603050405020304" pitchFamily="18" charset="0"/>
              </a:rPr>
              <a:t> onto the surface of the lake, where it is taken up by algae.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algae are food for fish, so this transformation product is </a:t>
            </a:r>
            <a:r>
              <a:rPr lang="en-GB" dirty="0">
                <a:solidFill>
                  <a:schemeClr val="accent4">
                    <a:lumMod val="75000"/>
                  </a:schemeClr>
                </a:solidFill>
                <a:latin typeface="Times New Roman" panose="02020603050405020304" pitchFamily="18" charset="0"/>
                <a:cs typeface="Times New Roman" panose="02020603050405020304" pitchFamily="18" charset="0"/>
              </a:rPr>
              <a:t>bioaccumulated</a:t>
            </a:r>
            <a:r>
              <a:rPr lang="en-GB" dirty="0">
                <a:latin typeface="Times New Roman" panose="02020603050405020304" pitchFamily="18" charset="0"/>
                <a:cs typeface="Times New Roman" panose="02020603050405020304" pitchFamily="18" charset="0"/>
              </a:rPr>
              <a:t> and further transformed in the fish.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If the fish is eaten by humans, the ultimate fate of the original air pollutant released from the stacks and vents is in human tissue. </a:t>
            </a:r>
          </a:p>
          <a:p>
            <a:pPr algn="just"/>
            <a:endParaRPr lang="en-GB" dirty="0">
              <a:latin typeface="Times New Roman" panose="02020603050405020304" pitchFamily="18" charset="0"/>
              <a:cs typeface="Times New Roman" panose="02020603050405020304" pitchFamily="18" charset="0"/>
            </a:endParaRP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Thus, the fate is a consequence of physics, chemistry, and biology</a:t>
            </a:r>
          </a:p>
        </p:txBody>
      </p:sp>
    </p:spTree>
    <p:extLst>
      <p:ext uri="{BB962C8B-B14F-4D97-AF65-F5344CB8AC3E}">
        <p14:creationId xmlns:p14="http://schemas.microsoft.com/office/powerpoint/2010/main" val="3184685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30ACCF62-5279-D345-6AFC-DDA64CD887C9}"/>
              </a:ext>
            </a:extLst>
          </p:cNvPr>
          <p:cNvPicPr>
            <a:picLocks noChangeAspect="1"/>
          </p:cNvPicPr>
          <p:nvPr/>
        </p:nvPicPr>
        <p:blipFill>
          <a:blip r:embed="rId3"/>
          <a:stretch>
            <a:fillRect/>
          </a:stretch>
        </p:blipFill>
        <p:spPr>
          <a:xfrm>
            <a:off x="2691014" y="414188"/>
            <a:ext cx="7667750" cy="5394701"/>
          </a:xfrm>
          <a:prstGeom prst="rect">
            <a:avLst/>
          </a:prstGeom>
        </p:spPr>
      </p:pic>
      <p:sp>
        <p:nvSpPr>
          <p:cNvPr id="8" name="文字方塊 7">
            <a:extLst>
              <a:ext uri="{FF2B5EF4-FFF2-40B4-BE49-F238E27FC236}">
                <a16:creationId xmlns:a16="http://schemas.microsoft.com/office/drawing/2014/main" id="{7BCA3722-4FBE-FA09-4D30-313F69B34853}"/>
              </a:ext>
            </a:extLst>
          </p:cNvPr>
          <p:cNvSpPr txBox="1"/>
          <p:nvPr/>
        </p:nvSpPr>
        <p:spPr>
          <a:xfrm>
            <a:off x="9322782" y="5808889"/>
            <a:ext cx="1611085" cy="381000"/>
          </a:xfrm>
          <a:prstGeom prst="rect">
            <a:avLst/>
          </a:prstGeom>
          <a:noFill/>
        </p:spPr>
        <p:txBody>
          <a:bodyPr wrap="square" rtlCol="0">
            <a:spAutoFit/>
          </a:bodyPr>
          <a:lstStyle/>
          <a:p>
            <a:r>
              <a:rPr lang="en-US" altLang="zh-TW" dirty="0"/>
              <a:t>(US</a:t>
            </a:r>
            <a:r>
              <a:rPr lang="zh-TW" altLang="en-US" dirty="0"/>
              <a:t> </a:t>
            </a:r>
            <a:r>
              <a:rPr lang="en-US" altLang="zh-TW" dirty="0"/>
              <a:t>EPA)</a:t>
            </a:r>
            <a:endParaRPr lang="zh-TW" altLang="en-US" dirty="0"/>
          </a:p>
        </p:txBody>
      </p:sp>
    </p:spTree>
    <p:extLst>
      <p:ext uri="{BB962C8B-B14F-4D97-AF65-F5344CB8AC3E}">
        <p14:creationId xmlns:p14="http://schemas.microsoft.com/office/powerpoint/2010/main" val="1911319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7495E-B569-4662-8D37-05A216872AF9}"/>
              </a:ext>
            </a:extLst>
          </p:cNvPr>
          <p:cNvSpPr>
            <a:spLocks noGrp="1"/>
          </p:cNvSpPr>
          <p:nvPr>
            <p:ph idx="1"/>
          </p:nvPr>
        </p:nvSpPr>
        <p:spPr>
          <a:xfrm>
            <a:off x="1484310" y="870013"/>
            <a:ext cx="10018713" cy="4921188"/>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Environmental engineering has a slightly different perspective of fate.</a:t>
            </a:r>
          </a:p>
          <a:p>
            <a:pPr algn="just"/>
            <a:r>
              <a:rPr lang="en-GB" dirty="0">
                <a:latin typeface="Times New Roman" panose="02020603050405020304" pitchFamily="18" charset="0"/>
                <a:cs typeface="Times New Roman" panose="02020603050405020304" pitchFamily="18" charset="0"/>
              </a:rPr>
              <a:t>Engineers employ </a:t>
            </a:r>
            <a:r>
              <a:rPr lang="en-GB" b="1" dirty="0">
                <a:solidFill>
                  <a:srgbClr val="00B050"/>
                </a:solidFill>
                <a:latin typeface="Times New Roman" panose="02020603050405020304" pitchFamily="18" charset="0"/>
                <a:cs typeface="Times New Roman" panose="02020603050405020304" pitchFamily="18" charset="0"/>
              </a:rPr>
              <a:t>remediation reactions</a:t>
            </a:r>
            <a:r>
              <a:rPr lang="en-GB" dirty="0">
                <a:latin typeface="Times New Roman" panose="02020603050405020304" pitchFamily="18" charset="0"/>
                <a:cs typeface="Times New Roman" panose="02020603050405020304" pitchFamily="18" charset="0"/>
              </a:rPr>
              <a:t>, such as </a:t>
            </a:r>
            <a:r>
              <a:rPr lang="en-GB" b="1" dirty="0">
                <a:solidFill>
                  <a:schemeClr val="accent4">
                    <a:lumMod val="75000"/>
                  </a:schemeClr>
                </a:solidFill>
                <a:latin typeface="Times New Roman" panose="02020603050405020304" pitchFamily="18" charset="0"/>
                <a:cs typeface="Times New Roman" panose="02020603050405020304" pitchFamily="18" charset="0"/>
              </a:rPr>
              <a:t>thermal</a:t>
            </a:r>
            <a:r>
              <a:rPr lang="en-GB" dirty="0">
                <a:latin typeface="Times New Roman" panose="02020603050405020304" pitchFamily="18" charset="0"/>
                <a:cs typeface="Times New Roman" panose="02020603050405020304" pitchFamily="18" charset="0"/>
              </a:rPr>
              <a:t> and </a:t>
            </a:r>
            <a:r>
              <a:rPr lang="en-GB" b="1" dirty="0">
                <a:solidFill>
                  <a:schemeClr val="accent4">
                    <a:lumMod val="75000"/>
                  </a:schemeClr>
                </a:solidFill>
                <a:latin typeface="Times New Roman" panose="02020603050405020304" pitchFamily="18" charset="0"/>
                <a:cs typeface="Times New Roman" panose="02020603050405020304" pitchFamily="18" charset="0"/>
              </a:rPr>
              <a:t>mechanical</a:t>
            </a:r>
            <a:r>
              <a:rPr lang="en-GB" dirty="0">
                <a:latin typeface="Times New Roman" panose="02020603050405020304" pitchFamily="18" charset="0"/>
                <a:cs typeface="Times New Roman" panose="02020603050405020304" pitchFamily="18" charset="0"/>
              </a:rPr>
              <a:t> separation processes, as well as </a:t>
            </a:r>
            <a:r>
              <a:rPr lang="en-GB" b="1" dirty="0">
                <a:solidFill>
                  <a:srgbClr val="00B050"/>
                </a:solidFill>
                <a:latin typeface="Times New Roman" panose="02020603050405020304" pitchFamily="18" charset="0"/>
                <a:cs typeface="Times New Roman" panose="02020603050405020304" pitchFamily="18" charset="0"/>
              </a:rPr>
              <a:t>abiotic chemical reactions</a:t>
            </a:r>
            <a:r>
              <a:rPr lang="en-GB" dirty="0">
                <a:latin typeface="Times New Roman" panose="02020603050405020304" pitchFamily="18" charset="0"/>
                <a:cs typeface="Times New Roman" panose="02020603050405020304" pitchFamily="18" charset="0"/>
              </a:rPr>
              <a:t>, such as </a:t>
            </a:r>
            <a:r>
              <a:rPr lang="en-GB" dirty="0">
                <a:solidFill>
                  <a:schemeClr val="accent3">
                    <a:lumMod val="75000"/>
                  </a:schemeClr>
                </a:solidFill>
                <a:latin typeface="Times New Roman" panose="02020603050405020304" pitchFamily="18" charset="0"/>
                <a:cs typeface="Times New Roman" panose="02020603050405020304" pitchFamily="18" charset="0"/>
              </a:rPr>
              <a:t>precipitation and hydrolysis</a:t>
            </a:r>
            <a:r>
              <a:rPr lang="en-GB" dirty="0">
                <a:latin typeface="Times New Roman" panose="02020603050405020304" pitchFamily="18" charset="0"/>
                <a:cs typeface="Times New Roman" panose="02020603050405020304" pitchFamily="18" charset="0"/>
              </a:rPr>
              <a:t>, as well as </a:t>
            </a:r>
            <a:r>
              <a:rPr lang="en-GB" b="1" dirty="0">
                <a:solidFill>
                  <a:srgbClr val="00B050"/>
                </a:solidFill>
                <a:latin typeface="Times New Roman" panose="02020603050405020304" pitchFamily="18" charset="0"/>
                <a:cs typeface="Times New Roman" panose="02020603050405020304" pitchFamily="18" charset="0"/>
              </a:rPr>
              <a:t>biological processes</a:t>
            </a:r>
            <a:r>
              <a:rPr lang="en-GB" dirty="0">
                <a:latin typeface="Times New Roman" panose="02020603050405020304" pitchFamily="18" charset="0"/>
                <a:cs typeface="Times New Roman" panose="02020603050405020304" pitchFamily="18" charset="0"/>
              </a:rPr>
              <a:t>, such as </a:t>
            </a:r>
            <a:r>
              <a:rPr lang="en-GB" dirty="0">
                <a:solidFill>
                  <a:schemeClr val="accent3">
                    <a:lumMod val="75000"/>
                  </a:schemeClr>
                </a:solidFill>
                <a:latin typeface="Times New Roman" panose="02020603050405020304" pitchFamily="18" charset="0"/>
                <a:cs typeface="Times New Roman" panose="02020603050405020304" pitchFamily="18" charset="0"/>
              </a:rPr>
              <a:t>microbial metabolic biochemical reactions</a:t>
            </a:r>
            <a:r>
              <a:rPr lang="en-GB" dirty="0">
                <a:latin typeface="Times New Roman" panose="02020603050405020304" pitchFamily="18" charset="0"/>
                <a:cs typeface="Times New Roman" panose="02020603050405020304" pitchFamily="18" charset="0"/>
              </a:rPr>
              <a:t>, to break down toxic substances into simpler, less toxic compounds.</a:t>
            </a:r>
          </a:p>
          <a:p>
            <a:pPr algn="just"/>
            <a:r>
              <a:rPr lang="en-GB" dirty="0">
                <a:latin typeface="Times New Roman" panose="02020603050405020304" pitchFamily="18" charset="0"/>
                <a:cs typeface="Times New Roman" panose="02020603050405020304" pitchFamily="18" charset="0"/>
              </a:rPr>
              <a:t>The same processes and reactions that occur in the ambient environment mentioned in the previous paragraph are used by engineers for the treatment and control processes that usually fall under the category of environmental engineering.</a:t>
            </a:r>
          </a:p>
          <a:p>
            <a:pPr algn="just"/>
            <a:r>
              <a:rPr lang="en-GB" dirty="0">
                <a:latin typeface="Times New Roman" panose="02020603050405020304" pitchFamily="18" charset="0"/>
                <a:cs typeface="Times New Roman" panose="02020603050405020304" pitchFamily="18" charset="0"/>
              </a:rPr>
              <a:t>Engineers have simply </a:t>
            </a:r>
            <a:r>
              <a:rPr lang="en-GB" dirty="0">
                <a:solidFill>
                  <a:schemeClr val="accent4">
                    <a:lumMod val="75000"/>
                  </a:schemeClr>
                </a:solidFill>
                <a:latin typeface="Times New Roman" panose="02020603050405020304" pitchFamily="18" charset="0"/>
                <a:cs typeface="Times New Roman" panose="02020603050405020304" pitchFamily="18" charset="0"/>
              </a:rPr>
              <a:t>changed the scale from large environmental compartments like air masses and lakes to smaller reactors</a:t>
            </a:r>
            <a:r>
              <a:rPr lang="en-GB" dirty="0">
                <a:latin typeface="Times New Roman" panose="02020603050405020304" pitchFamily="18" charset="0"/>
                <a:cs typeface="Times New Roman" panose="02020603050405020304" pitchFamily="18" charset="0"/>
              </a:rPr>
              <a:t>, such as pollutant collection and treatment devices</a:t>
            </a:r>
          </a:p>
        </p:txBody>
      </p:sp>
    </p:spTree>
    <p:extLst>
      <p:ext uri="{BB962C8B-B14F-4D97-AF65-F5344CB8AC3E}">
        <p14:creationId xmlns:p14="http://schemas.microsoft.com/office/powerpoint/2010/main" val="727266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CFF6F-F58F-4FF2-8ABB-8D6C3BD7A2FE}"/>
              </a:ext>
            </a:extLst>
          </p:cNvPr>
          <p:cNvSpPr>
            <a:spLocks noGrp="1"/>
          </p:cNvSpPr>
          <p:nvPr>
            <p:ph idx="1"/>
          </p:nvPr>
        </p:nvSpPr>
        <p:spPr>
          <a:xfrm>
            <a:off x="1484310" y="577049"/>
            <a:ext cx="10018713" cy="5214151"/>
          </a:xfrm>
        </p:spPr>
        <p:txBody>
          <a:bodyPr/>
          <a:lstStyle/>
          <a:p>
            <a:pPr algn="just"/>
            <a:r>
              <a:rPr lang="en-GB" dirty="0">
                <a:latin typeface="Times New Roman" panose="02020603050405020304" pitchFamily="18" charset="0"/>
                <a:cs typeface="Times New Roman" panose="02020603050405020304" pitchFamily="18" charset="0"/>
              </a:rPr>
              <a:t>Recall that a fluid is a collective term that includes all liquids and gases.</a:t>
            </a:r>
          </a:p>
          <a:p>
            <a:pPr algn="just"/>
            <a:r>
              <a:rPr lang="en-GB" dirty="0">
                <a:latin typeface="Times New Roman" panose="02020603050405020304" pitchFamily="18" charset="0"/>
                <a:cs typeface="Times New Roman" panose="02020603050405020304" pitchFamily="18" charset="0"/>
              </a:rPr>
              <a:t>A liquid is matter that is composed of molecules that move freely among themselves </a:t>
            </a:r>
            <a:r>
              <a:rPr lang="en-GB" dirty="0">
                <a:solidFill>
                  <a:schemeClr val="accent3">
                    <a:lumMod val="75000"/>
                  </a:schemeClr>
                </a:solidFill>
                <a:latin typeface="Times New Roman" panose="02020603050405020304" pitchFamily="18" charset="0"/>
                <a:cs typeface="Times New Roman" panose="02020603050405020304" pitchFamily="18" charset="0"/>
              </a:rPr>
              <a:t>without separating from each other</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 gas is matter composed of molecules that move freely and </a:t>
            </a:r>
            <a:r>
              <a:rPr lang="en-GB" dirty="0">
                <a:solidFill>
                  <a:schemeClr val="accent3">
                    <a:lumMod val="75000"/>
                  </a:schemeClr>
                </a:solidFill>
                <a:latin typeface="Times New Roman" panose="02020603050405020304" pitchFamily="18" charset="0"/>
                <a:cs typeface="Times New Roman" panose="02020603050405020304" pitchFamily="18" charset="0"/>
              </a:rPr>
              <a:t>are infinitely able to occupy the space</a:t>
            </a:r>
            <a:r>
              <a:rPr lang="en-GB" dirty="0">
                <a:latin typeface="Times New Roman" panose="02020603050405020304" pitchFamily="18" charset="0"/>
                <a:cs typeface="Times New Roman" panose="02020603050405020304" pitchFamily="18" charset="0"/>
              </a:rPr>
              <a:t> with which they are contained at a </a:t>
            </a:r>
            <a:r>
              <a:rPr lang="en-GB" b="1" dirty="0">
                <a:solidFill>
                  <a:srgbClr val="0000FF"/>
                </a:solidFill>
                <a:latin typeface="Times New Roman" panose="02020603050405020304" pitchFamily="18" charset="0"/>
                <a:cs typeface="Times New Roman" panose="02020603050405020304" pitchFamily="18" charset="0"/>
              </a:rPr>
              <a:t>constant temperature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 fluid is a substance that will deform continuously upon the application of a </a:t>
            </a:r>
            <a:r>
              <a:rPr lang="en-GB" b="1" dirty="0">
                <a:solidFill>
                  <a:srgbClr val="00B050"/>
                </a:solidFill>
                <a:latin typeface="Times New Roman" panose="02020603050405020304" pitchFamily="18" charset="0"/>
                <a:cs typeface="Times New Roman" panose="02020603050405020304" pitchFamily="18" charset="0"/>
              </a:rPr>
              <a:t>shear stress</a:t>
            </a:r>
            <a:r>
              <a:rPr lang="en-GB" dirty="0">
                <a:latin typeface="Times New Roman" panose="02020603050405020304" pitchFamily="18" charset="0"/>
                <a:cs typeface="Times New Roman" panose="02020603050405020304" pitchFamily="18" charset="0"/>
              </a:rPr>
              <a:t>; i.e. a stress in which the material on one side of a surface pushes on the material on the other side of the surface with a force parallel to the surface.</a:t>
            </a:r>
          </a:p>
        </p:txBody>
      </p:sp>
    </p:spTree>
    <p:extLst>
      <p:ext uri="{BB962C8B-B14F-4D97-AF65-F5344CB8AC3E}">
        <p14:creationId xmlns:p14="http://schemas.microsoft.com/office/powerpoint/2010/main" val="3466385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7DCDA66-BFD0-C5F2-6F7D-BF43E34143C8}"/>
              </a:ext>
            </a:extLst>
          </p:cNvPr>
          <p:cNvPicPr>
            <a:picLocks noChangeAspect="1"/>
          </p:cNvPicPr>
          <p:nvPr/>
        </p:nvPicPr>
        <p:blipFill>
          <a:blip r:embed="rId2"/>
          <a:stretch>
            <a:fillRect/>
          </a:stretch>
        </p:blipFill>
        <p:spPr>
          <a:xfrm>
            <a:off x="1255402" y="2263508"/>
            <a:ext cx="4328970" cy="2330983"/>
          </a:xfrm>
          <a:prstGeom prst="rect">
            <a:avLst/>
          </a:prstGeom>
        </p:spPr>
      </p:pic>
      <p:pic>
        <p:nvPicPr>
          <p:cNvPr id="7" name="圖片 6">
            <a:extLst>
              <a:ext uri="{FF2B5EF4-FFF2-40B4-BE49-F238E27FC236}">
                <a16:creationId xmlns:a16="http://schemas.microsoft.com/office/drawing/2014/main" id="{2FEACBCD-4A86-63AA-529E-8A99675D5940}"/>
              </a:ext>
            </a:extLst>
          </p:cNvPr>
          <p:cNvPicPr>
            <a:picLocks noChangeAspect="1"/>
          </p:cNvPicPr>
          <p:nvPr/>
        </p:nvPicPr>
        <p:blipFill>
          <a:blip r:embed="rId3"/>
          <a:stretch>
            <a:fillRect/>
          </a:stretch>
        </p:blipFill>
        <p:spPr>
          <a:xfrm>
            <a:off x="5846459" y="261124"/>
            <a:ext cx="5090139" cy="2927375"/>
          </a:xfrm>
          <a:prstGeom prst="rect">
            <a:avLst/>
          </a:prstGeom>
        </p:spPr>
      </p:pic>
      <p:pic>
        <p:nvPicPr>
          <p:cNvPr id="9" name="圖片 8">
            <a:extLst>
              <a:ext uri="{FF2B5EF4-FFF2-40B4-BE49-F238E27FC236}">
                <a16:creationId xmlns:a16="http://schemas.microsoft.com/office/drawing/2014/main" id="{CB0FD068-D6EF-C948-D237-9202918AA70C}"/>
              </a:ext>
            </a:extLst>
          </p:cNvPr>
          <p:cNvPicPr>
            <a:picLocks noChangeAspect="1"/>
          </p:cNvPicPr>
          <p:nvPr/>
        </p:nvPicPr>
        <p:blipFill>
          <a:blip r:embed="rId4"/>
          <a:stretch>
            <a:fillRect/>
          </a:stretch>
        </p:blipFill>
        <p:spPr>
          <a:xfrm>
            <a:off x="5846459" y="3429000"/>
            <a:ext cx="5090139" cy="2056215"/>
          </a:xfrm>
          <a:prstGeom prst="rect">
            <a:avLst/>
          </a:prstGeom>
        </p:spPr>
      </p:pic>
      <p:pic>
        <p:nvPicPr>
          <p:cNvPr id="11" name="圖片 10">
            <a:extLst>
              <a:ext uri="{FF2B5EF4-FFF2-40B4-BE49-F238E27FC236}">
                <a16:creationId xmlns:a16="http://schemas.microsoft.com/office/drawing/2014/main" id="{7650E67D-E37A-7B0F-C67D-23A604CC3D6C}"/>
              </a:ext>
            </a:extLst>
          </p:cNvPr>
          <p:cNvPicPr>
            <a:picLocks noChangeAspect="1"/>
          </p:cNvPicPr>
          <p:nvPr/>
        </p:nvPicPr>
        <p:blipFill>
          <a:blip r:embed="rId5"/>
          <a:stretch>
            <a:fillRect/>
          </a:stretch>
        </p:blipFill>
        <p:spPr>
          <a:xfrm>
            <a:off x="5846459" y="5725716"/>
            <a:ext cx="2208970" cy="826378"/>
          </a:xfrm>
          <a:prstGeom prst="rect">
            <a:avLst/>
          </a:prstGeom>
        </p:spPr>
      </p:pic>
    </p:spTree>
    <p:extLst>
      <p:ext uri="{BB962C8B-B14F-4D97-AF65-F5344CB8AC3E}">
        <p14:creationId xmlns:p14="http://schemas.microsoft.com/office/powerpoint/2010/main" val="279697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A4D0A-EE15-4EC4-83E8-347FF3165EBD}"/>
              </a:ext>
            </a:extLst>
          </p:cNvPr>
          <p:cNvSpPr>
            <a:spLocks noGrp="1"/>
          </p:cNvSpPr>
          <p:nvPr>
            <p:ph idx="1"/>
          </p:nvPr>
        </p:nvSpPr>
        <p:spPr>
          <a:xfrm>
            <a:off x="1484310" y="1065321"/>
            <a:ext cx="10018713" cy="5042516"/>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Fluids are generally divided into two types: </a:t>
            </a:r>
            <a:r>
              <a:rPr lang="en-GB" b="1" i="1" dirty="0">
                <a:solidFill>
                  <a:srgbClr val="FF0000"/>
                </a:solidFill>
                <a:latin typeface="Times New Roman" panose="02020603050405020304" pitchFamily="18" charset="0"/>
                <a:cs typeface="Times New Roman" panose="02020603050405020304" pitchFamily="18" charset="0"/>
              </a:rPr>
              <a:t>ideal</a:t>
            </a:r>
            <a:r>
              <a:rPr lang="en-GB" dirty="0">
                <a:latin typeface="Times New Roman" panose="02020603050405020304" pitchFamily="18" charset="0"/>
                <a:cs typeface="Times New Roman" panose="02020603050405020304" pitchFamily="18" charset="0"/>
              </a:rPr>
              <a:t> and </a:t>
            </a:r>
            <a:r>
              <a:rPr lang="en-GB" b="1" i="1" dirty="0">
                <a:solidFill>
                  <a:srgbClr val="FF0000"/>
                </a:solidFill>
                <a:latin typeface="Times New Roman" panose="02020603050405020304" pitchFamily="18" charset="0"/>
                <a:cs typeface="Times New Roman" panose="02020603050405020304" pitchFamily="18" charset="0"/>
              </a:rPr>
              <a:t>real</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a:t>
            </a:r>
            <a:r>
              <a:rPr lang="en-GB" b="1" i="1" dirty="0">
                <a:solidFill>
                  <a:srgbClr val="0000FF"/>
                </a:solidFill>
                <a:latin typeface="Times New Roman" panose="02020603050405020304" pitchFamily="18" charset="0"/>
                <a:cs typeface="Times New Roman" panose="02020603050405020304" pitchFamily="18" charset="0"/>
              </a:rPr>
              <a:t>ideal</a:t>
            </a:r>
            <a:r>
              <a:rPr lang="en-GB" dirty="0">
                <a:solidFill>
                  <a:srgbClr val="0000FF"/>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has </a:t>
            </a:r>
            <a:r>
              <a:rPr lang="en-GB" dirty="0">
                <a:solidFill>
                  <a:schemeClr val="accent4">
                    <a:lumMod val="75000"/>
                  </a:schemeClr>
                </a:solidFill>
                <a:latin typeface="Times New Roman" panose="02020603050405020304" pitchFamily="18" charset="0"/>
                <a:cs typeface="Times New Roman" panose="02020603050405020304" pitchFamily="18" charset="0"/>
              </a:rPr>
              <a:t>zero viscosity </a:t>
            </a:r>
            <a:r>
              <a:rPr lang="en-GB" dirty="0">
                <a:latin typeface="Times New Roman" panose="02020603050405020304" pitchFamily="18" charset="0"/>
                <a:cs typeface="Times New Roman" panose="02020603050405020304" pitchFamily="18" charset="0"/>
              </a:rPr>
              <a:t>and, thus, </a:t>
            </a:r>
            <a:r>
              <a:rPr lang="en-GB" dirty="0">
                <a:solidFill>
                  <a:schemeClr val="accent3">
                    <a:lumMod val="75000"/>
                  </a:schemeClr>
                </a:solidFill>
                <a:latin typeface="Times New Roman" panose="02020603050405020304" pitchFamily="18" charset="0"/>
                <a:cs typeface="Times New Roman" panose="02020603050405020304" pitchFamily="18" charset="0"/>
              </a:rPr>
              <a:t>no resistance to shear </a:t>
            </a:r>
            <a:r>
              <a:rPr lang="en-GB" dirty="0">
                <a:latin typeface="Times New Roman" panose="02020603050405020304" pitchFamily="18" charset="0"/>
                <a:cs typeface="Times New Roman" panose="02020603050405020304" pitchFamily="18" charset="0"/>
              </a:rPr>
              <a:t>(explained below).</a:t>
            </a:r>
          </a:p>
          <a:p>
            <a:pPr algn="just"/>
            <a:r>
              <a:rPr lang="en-GB" dirty="0">
                <a:latin typeface="Times New Roman" panose="02020603050405020304" pitchFamily="18" charset="0"/>
                <a:cs typeface="Times New Roman" panose="02020603050405020304" pitchFamily="18" charset="0"/>
              </a:rPr>
              <a:t>An ideal fluid is </a:t>
            </a:r>
            <a:r>
              <a:rPr lang="en-GB" dirty="0">
                <a:solidFill>
                  <a:schemeClr val="accent4">
                    <a:lumMod val="75000"/>
                  </a:schemeClr>
                </a:solidFill>
                <a:latin typeface="Times New Roman" panose="02020603050405020304" pitchFamily="18" charset="0"/>
                <a:cs typeface="Times New Roman" panose="02020603050405020304" pitchFamily="18" charset="0"/>
              </a:rPr>
              <a:t>incompressible</a:t>
            </a:r>
            <a:r>
              <a:rPr lang="en-GB" dirty="0">
                <a:latin typeface="Times New Roman" panose="02020603050405020304" pitchFamily="18" charset="0"/>
                <a:cs typeface="Times New Roman" panose="02020603050405020304" pitchFamily="18" charset="0"/>
              </a:rPr>
              <a:t> and </a:t>
            </a:r>
            <a:r>
              <a:rPr lang="en-GB" dirty="0">
                <a:solidFill>
                  <a:schemeClr val="accent4">
                    <a:lumMod val="75000"/>
                  </a:schemeClr>
                </a:solidFill>
                <a:latin typeface="Times New Roman" panose="02020603050405020304" pitchFamily="18" charset="0"/>
                <a:cs typeface="Times New Roman" panose="02020603050405020304" pitchFamily="18" charset="0"/>
              </a:rPr>
              <a:t>flows with uniform velocity distributions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It also has </a:t>
            </a:r>
            <a:r>
              <a:rPr lang="en-GB" dirty="0">
                <a:solidFill>
                  <a:schemeClr val="accent4">
                    <a:lumMod val="75000"/>
                  </a:schemeClr>
                </a:solidFill>
                <a:latin typeface="Times New Roman" panose="02020603050405020304" pitchFamily="18" charset="0"/>
                <a:cs typeface="Times New Roman" panose="02020603050405020304" pitchFamily="18" charset="0"/>
              </a:rPr>
              <a:t>no friction </a:t>
            </a:r>
            <a:r>
              <a:rPr lang="en-GB" dirty="0">
                <a:latin typeface="Times New Roman" panose="02020603050405020304" pitchFamily="18" charset="0"/>
                <a:cs typeface="Times New Roman" panose="02020603050405020304" pitchFamily="18" charset="0"/>
              </a:rPr>
              <a:t>between moving layers and </a:t>
            </a:r>
            <a:r>
              <a:rPr lang="en-GB" dirty="0">
                <a:solidFill>
                  <a:schemeClr val="accent4">
                    <a:lumMod val="75000"/>
                  </a:schemeClr>
                </a:solidFill>
                <a:latin typeface="Times New Roman" panose="02020603050405020304" pitchFamily="18" charset="0"/>
                <a:cs typeface="Times New Roman" panose="02020603050405020304" pitchFamily="18" charset="0"/>
              </a:rPr>
              <a:t>no turbulence </a:t>
            </a:r>
            <a:r>
              <a:rPr lang="en-GB" dirty="0">
                <a:latin typeface="Times New Roman" panose="02020603050405020304" pitchFamily="18" charset="0"/>
                <a:cs typeface="Times New Roman" panose="02020603050405020304" pitchFamily="18" charset="0"/>
              </a:rPr>
              <a:t>(i.e. eddy currents).</a:t>
            </a:r>
          </a:p>
          <a:p>
            <a:pPr algn="just"/>
            <a:r>
              <a:rPr lang="en-GB" dirty="0">
                <a:latin typeface="Times New Roman" panose="02020603050405020304" pitchFamily="18" charset="0"/>
                <a:cs typeface="Times New Roman" panose="02020603050405020304" pitchFamily="18" charset="0"/>
              </a:rPr>
              <a:t>On the contrary, a </a:t>
            </a:r>
            <a:r>
              <a:rPr lang="en-GB" b="1" i="1" dirty="0">
                <a:solidFill>
                  <a:srgbClr val="0000FF"/>
                </a:solidFill>
                <a:latin typeface="Times New Roman" panose="02020603050405020304" pitchFamily="18" charset="0"/>
                <a:cs typeface="Times New Roman" panose="02020603050405020304" pitchFamily="18" charset="0"/>
              </a:rPr>
              <a:t>real</a:t>
            </a:r>
            <a:r>
              <a:rPr lang="en-GB" dirty="0">
                <a:latin typeface="Times New Roman" panose="02020603050405020304" pitchFamily="18" charset="0"/>
                <a:cs typeface="Times New Roman" panose="02020603050405020304" pitchFamily="18" charset="0"/>
              </a:rPr>
              <a:t> fluid has </a:t>
            </a:r>
            <a:r>
              <a:rPr lang="en-GB" dirty="0">
                <a:solidFill>
                  <a:srgbClr val="00B050"/>
                </a:solidFill>
                <a:latin typeface="Times New Roman" panose="02020603050405020304" pitchFamily="18" charset="0"/>
                <a:cs typeface="Times New Roman" panose="02020603050405020304" pitchFamily="18" charset="0"/>
              </a:rPr>
              <a:t>finite viscosity</a:t>
            </a:r>
            <a:r>
              <a:rPr lang="en-GB" dirty="0">
                <a:latin typeface="Times New Roman" panose="02020603050405020304" pitchFamily="18" charset="0"/>
                <a:cs typeface="Times New Roman" panose="02020603050405020304" pitchFamily="18" charset="0"/>
              </a:rPr>
              <a:t>, has </a:t>
            </a:r>
            <a:r>
              <a:rPr lang="en-GB" dirty="0">
                <a:solidFill>
                  <a:srgbClr val="00B050"/>
                </a:solidFill>
                <a:latin typeface="Times New Roman" panose="02020603050405020304" pitchFamily="18" charset="0"/>
                <a:cs typeface="Times New Roman" panose="02020603050405020304" pitchFamily="18" charset="0"/>
              </a:rPr>
              <a:t>nonuniform velocity </a:t>
            </a:r>
            <a:r>
              <a:rPr lang="en-GB" dirty="0">
                <a:latin typeface="Times New Roman" panose="02020603050405020304" pitchFamily="18" charset="0"/>
                <a:cs typeface="Times New Roman" panose="02020603050405020304" pitchFamily="18" charset="0"/>
              </a:rPr>
              <a:t>distributions, is </a:t>
            </a:r>
            <a:r>
              <a:rPr lang="en-GB" dirty="0">
                <a:solidFill>
                  <a:srgbClr val="00B050"/>
                </a:solidFill>
                <a:latin typeface="Times New Roman" panose="02020603050405020304" pitchFamily="18" charset="0"/>
                <a:cs typeface="Times New Roman" panose="02020603050405020304" pitchFamily="18" charset="0"/>
              </a:rPr>
              <a:t>compressible</a:t>
            </a:r>
            <a:r>
              <a:rPr lang="en-GB" dirty="0">
                <a:latin typeface="Times New Roman" panose="02020603050405020304" pitchFamily="18" charset="0"/>
                <a:cs typeface="Times New Roman" panose="02020603050405020304" pitchFamily="18" charset="0"/>
              </a:rPr>
              <a:t>, and </a:t>
            </a:r>
            <a:r>
              <a:rPr lang="en-GB" dirty="0">
                <a:solidFill>
                  <a:srgbClr val="00B050"/>
                </a:solidFill>
                <a:latin typeface="Times New Roman" panose="02020603050405020304" pitchFamily="18" charset="0"/>
                <a:cs typeface="Times New Roman" panose="02020603050405020304" pitchFamily="18" charset="0"/>
              </a:rPr>
              <a:t>experiences friction and turbulence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Real fluids are further subdivided according to their </a:t>
            </a:r>
            <a:r>
              <a:rPr lang="en-GB" b="1" dirty="0">
                <a:solidFill>
                  <a:srgbClr val="FF0000"/>
                </a:solidFill>
                <a:latin typeface="Times New Roman" panose="02020603050405020304" pitchFamily="18" charset="0"/>
                <a:cs typeface="Times New Roman" panose="02020603050405020304" pitchFamily="18" charset="0"/>
              </a:rPr>
              <a:t>viscosities</a:t>
            </a:r>
            <a:r>
              <a:rPr lang="en-GB" b="1"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 </a:t>
            </a:r>
            <a:r>
              <a:rPr lang="en-GB" b="1" i="1" dirty="0">
                <a:latin typeface="Times New Roman" panose="02020603050405020304" pitchFamily="18" charset="0"/>
                <a:cs typeface="Times New Roman" panose="02020603050405020304" pitchFamily="18" charset="0"/>
              </a:rPr>
              <a:t>Newtonian fluid </a:t>
            </a:r>
            <a:r>
              <a:rPr lang="en-GB" dirty="0">
                <a:latin typeface="Times New Roman" panose="02020603050405020304" pitchFamily="18" charset="0"/>
                <a:cs typeface="Times New Roman" panose="02020603050405020304" pitchFamily="18" charset="0"/>
              </a:rPr>
              <a:t>is one that has a </a:t>
            </a:r>
            <a:r>
              <a:rPr lang="en-GB" b="1" dirty="0">
                <a:solidFill>
                  <a:schemeClr val="accent4">
                    <a:lumMod val="75000"/>
                  </a:schemeClr>
                </a:solidFill>
                <a:latin typeface="Times New Roman" panose="02020603050405020304" pitchFamily="18" charset="0"/>
                <a:cs typeface="Times New Roman" panose="02020603050405020304" pitchFamily="18" charset="0"/>
              </a:rPr>
              <a:t>constant viscosity </a:t>
            </a:r>
            <a:r>
              <a:rPr lang="en-GB" dirty="0">
                <a:latin typeface="Times New Roman" panose="02020603050405020304" pitchFamily="18" charset="0"/>
                <a:cs typeface="Times New Roman" panose="02020603050405020304" pitchFamily="18" charset="0"/>
              </a:rPr>
              <a:t>at all shear rates </a:t>
            </a:r>
            <a:r>
              <a:rPr lang="en-GB" dirty="0">
                <a:solidFill>
                  <a:schemeClr val="accent3">
                    <a:lumMod val="75000"/>
                  </a:schemeClr>
                </a:solidFill>
                <a:latin typeface="Times New Roman" panose="02020603050405020304" pitchFamily="18" charset="0"/>
                <a:cs typeface="Times New Roman" panose="02020603050405020304" pitchFamily="18" charset="0"/>
              </a:rPr>
              <a:t>at a constant temperature and pressure</a:t>
            </a:r>
            <a:r>
              <a:rPr lang="en-GB" dirty="0">
                <a:latin typeface="Times New Roman" panose="02020603050405020304" pitchFamily="18" charset="0"/>
                <a:cs typeface="Times New Roman" panose="02020603050405020304" pitchFamily="18" charset="0"/>
              </a:rPr>
              <a:t>. Water and most solvents are Newtonian fluids.</a:t>
            </a:r>
          </a:p>
          <a:p>
            <a:pPr algn="just"/>
            <a:r>
              <a:rPr lang="en-GB" dirty="0">
                <a:latin typeface="Times New Roman" panose="02020603050405020304" pitchFamily="18" charset="0"/>
                <a:cs typeface="Times New Roman" panose="02020603050405020304" pitchFamily="18" charset="0"/>
              </a:rPr>
              <a:t>However, environmental engineers are confronted with non-Newtonian fluids, i.e. those with viscosities not constant at all shear rates. Sites contaminated with drilling fluids and oils have large quantities of non-Newtonian fluids onsite.</a:t>
            </a:r>
          </a:p>
        </p:txBody>
      </p:sp>
    </p:spTree>
    <p:extLst>
      <p:ext uri="{BB962C8B-B14F-4D97-AF65-F5344CB8AC3E}">
        <p14:creationId xmlns:p14="http://schemas.microsoft.com/office/powerpoint/2010/main" val="143861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CA850-2F60-4066-BD15-5D1C2B59F460}"/>
              </a:ext>
            </a:extLst>
          </p:cNvPr>
          <p:cNvSpPr>
            <a:spLocks noGrp="1"/>
          </p:cNvSpPr>
          <p:nvPr>
            <p:ph idx="1"/>
          </p:nvPr>
        </p:nvSpPr>
        <p:spPr>
          <a:xfrm>
            <a:off x="1484310" y="870012"/>
            <a:ext cx="10018713" cy="5530788"/>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One of the concepts of the particle is a theoretical point that has </a:t>
            </a:r>
            <a:r>
              <a:rPr lang="en-GB" b="1" dirty="0">
                <a:latin typeface="Times New Roman" panose="02020603050405020304" pitchFamily="18" charset="0"/>
                <a:cs typeface="Times New Roman" panose="02020603050405020304" pitchFamily="18" charset="0"/>
              </a:rPr>
              <a:t>mass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location</a:t>
            </a:r>
            <a:r>
              <a:rPr lang="en-GB" dirty="0">
                <a:latin typeface="Times New Roman" panose="02020603050405020304" pitchFamily="18" charset="0"/>
                <a:cs typeface="Times New Roman" panose="02020603050405020304" pitchFamily="18" charset="0"/>
              </a:rPr>
              <a:t>, but </a:t>
            </a:r>
            <a:r>
              <a:rPr lang="en-GB" dirty="0">
                <a:solidFill>
                  <a:schemeClr val="accent3">
                    <a:lumMod val="75000"/>
                  </a:schemeClr>
                </a:solidFill>
                <a:latin typeface="Times New Roman" panose="02020603050405020304" pitchFamily="18" charset="0"/>
                <a:cs typeface="Times New Roman" panose="02020603050405020304" pitchFamily="18" charset="0"/>
              </a:rPr>
              <a:t>no geometric extension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Particle can be observed as it moves within the fluid as a representation of where that portion of the fluid is going and at what velocity.</a:t>
            </a:r>
          </a:p>
          <a:p>
            <a:pPr algn="just"/>
            <a:r>
              <a:rPr lang="en-GB" dirty="0">
                <a:latin typeface="Times New Roman" panose="02020603050405020304" pitchFamily="18" charset="0"/>
                <a:cs typeface="Times New Roman" panose="02020603050405020304" pitchFamily="18" charset="0"/>
              </a:rPr>
              <a:t>Another </a:t>
            </a:r>
            <a:r>
              <a:rPr lang="en-GB" dirty="0">
                <a:solidFill>
                  <a:schemeClr val="accent4">
                    <a:lumMod val="75000"/>
                  </a:schemeClr>
                </a:solidFill>
                <a:latin typeface="Times New Roman" panose="02020603050405020304" pitchFamily="18" charset="0"/>
                <a:cs typeface="Times New Roman" panose="02020603050405020304" pitchFamily="18" charset="0"/>
              </a:rPr>
              <a:t>spatial and thermodynamic </a:t>
            </a:r>
            <a:r>
              <a:rPr lang="en-GB" dirty="0">
                <a:latin typeface="Times New Roman" panose="02020603050405020304" pitchFamily="18" charset="0"/>
                <a:cs typeface="Times New Roman" panose="02020603050405020304" pitchFamily="18" charset="0"/>
              </a:rPr>
              <a:t>concept is the </a:t>
            </a:r>
            <a:r>
              <a:rPr lang="en-GB" b="1" dirty="0">
                <a:solidFill>
                  <a:schemeClr val="accent3">
                    <a:lumMod val="75000"/>
                  </a:schemeClr>
                </a:solidFill>
                <a:latin typeface="Times New Roman" panose="02020603050405020304" pitchFamily="18" charset="0"/>
                <a:cs typeface="Times New Roman" panose="02020603050405020304" pitchFamily="18" charset="0"/>
              </a:rPr>
              <a:t>control volume</a:t>
            </a:r>
            <a:r>
              <a:rPr lang="en-GB" dirty="0">
                <a:latin typeface="Times New Roman" panose="02020603050405020304" pitchFamily="18" charset="0"/>
                <a:cs typeface="Times New Roman" panose="02020603050405020304" pitchFamily="18" charset="0"/>
              </a:rPr>
              <a:t>, which is an arbitrary region in space that is defined by </a:t>
            </a:r>
            <a:r>
              <a:rPr lang="en-GB" b="1" dirty="0">
                <a:latin typeface="Times New Roman" panose="02020603050405020304" pitchFamily="18" charset="0"/>
                <a:cs typeface="Times New Roman" panose="02020603050405020304" pitchFamily="18" charset="0"/>
              </a:rPr>
              <a:t>boundaries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control volume’s boundaries may be either </a:t>
            </a:r>
            <a:r>
              <a:rPr lang="en-GB" dirty="0">
                <a:solidFill>
                  <a:schemeClr val="accent3">
                    <a:lumMod val="75000"/>
                  </a:schemeClr>
                </a:solidFill>
                <a:latin typeface="Times New Roman" panose="02020603050405020304" pitchFamily="18" charset="0"/>
                <a:cs typeface="Times New Roman" panose="02020603050405020304" pitchFamily="18" charset="0"/>
              </a:rPr>
              <a:t>stationary or moving</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control volume is a means of applying the </a:t>
            </a:r>
            <a:r>
              <a:rPr lang="en-GB" b="1" dirty="0">
                <a:solidFill>
                  <a:srgbClr val="FF0000"/>
                </a:solidFill>
                <a:latin typeface="Times New Roman" panose="02020603050405020304" pitchFamily="18" charset="0"/>
                <a:cs typeface="Times New Roman" panose="02020603050405020304" pitchFamily="18" charset="0"/>
              </a:rPr>
              <a:t>first law of thermodynamics</a:t>
            </a:r>
            <a:r>
              <a:rPr lang="en-GB" dirty="0">
                <a:latin typeface="Times New Roman" panose="02020603050405020304" pitchFamily="18" charset="0"/>
                <a:cs typeface="Times New Roman" panose="02020603050405020304" pitchFamily="18" charset="0"/>
              </a:rPr>
              <a:t>, i.e. </a:t>
            </a:r>
            <a:r>
              <a:rPr lang="en-GB" b="1" dirty="0">
                <a:solidFill>
                  <a:srgbClr val="00B050"/>
                </a:solidFill>
                <a:latin typeface="Times New Roman" panose="02020603050405020304" pitchFamily="18" charset="0"/>
                <a:cs typeface="Times New Roman" panose="02020603050405020304" pitchFamily="18" charset="0"/>
              </a:rPr>
              <a:t>conservation of mass and energy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amount of mass or energy </a:t>
            </a:r>
            <a:r>
              <a:rPr lang="en-GB" dirty="0">
                <a:solidFill>
                  <a:schemeClr val="accent3">
                    <a:lumMod val="75000"/>
                  </a:schemeClr>
                </a:solidFill>
                <a:latin typeface="Times New Roman" panose="02020603050405020304" pitchFamily="18" charset="0"/>
                <a:cs typeface="Times New Roman" panose="02020603050405020304" pitchFamily="18" charset="0"/>
              </a:rPr>
              <a:t>entering</a:t>
            </a:r>
            <a:r>
              <a:rPr lang="en-GB" dirty="0">
                <a:latin typeface="Times New Roman" panose="02020603050405020304" pitchFamily="18" charset="0"/>
                <a:cs typeface="Times New Roman" panose="02020603050405020304" pitchFamily="18" charset="0"/>
              </a:rPr>
              <a:t> a control volume must </a:t>
            </a:r>
            <a:r>
              <a:rPr lang="en-GB" dirty="0">
                <a:solidFill>
                  <a:schemeClr val="accent3">
                    <a:lumMod val="75000"/>
                  </a:schemeClr>
                </a:solidFill>
                <a:latin typeface="Times New Roman" panose="02020603050405020304" pitchFamily="18" charset="0"/>
                <a:cs typeface="Times New Roman" panose="02020603050405020304" pitchFamily="18" charset="0"/>
              </a:rPr>
              <a:t>equal</a:t>
            </a:r>
            <a:r>
              <a:rPr lang="en-GB" dirty="0">
                <a:latin typeface="Times New Roman" panose="02020603050405020304" pitchFamily="18" charset="0"/>
                <a:cs typeface="Times New Roman" panose="02020603050405020304" pitchFamily="18" charset="0"/>
              </a:rPr>
              <a:t> the amount </a:t>
            </a:r>
            <a:r>
              <a:rPr lang="en-GB" dirty="0">
                <a:solidFill>
                  <a:schemeClr val="accent3">
                    <a:lumMod val="75000"/>
                  </a:schemeClr>
                </a:solidFill>
                <a:latin typeface="Times New Roman" panose="02020603050405020304" pitchFamily="18" charset="0"/>
                <a:cs typeface="Times New Roman" panose="02020603050405020304" pitchFamily="18" charset="0"/>
              </a:rPr>
              <a:t>exiting</a:t>
            </a:r>
            <a:r>
              <a:rPr lang="en-GB" dirty="0">
                <a:latin typeface="Times New Roman" panose="02020603050405020304" pitchFamily="18" charset="0"/>
                <a:cs typeface="Times New Roman" panose="02020603050405020304" pitchFamily="18" charset="0"/>
              </a:rPr>
              <a:t> the control volume plus what remains in the control volume.</a:t>
            </a:r>
          </a:p>
          <a:p>
            <a:pPr algn="just"/>
            <a:r>
              <a:rPr lang="en-GB" dirty="0">
                <a:latin typeface="Times New Roman" panose="02020603050405020304" pitchFamily="18" charset="0"/>
                <a:cs typeface="Times New Roman" panose="02020603050405020304" pitchFamily="18" charset="0"/>
              </a:rPr>
              <a:t>The control volume is useful in measuring and modelling the amount of an air pollutant entering, remaining, and exiting a parcel of air, water, soil, or even a cell or parcel of tissue in an organism</a:t>
            </a:r>
          </a:p>
          <a:p>
            <a:endParaRPr lang="en-GB" dirty="0"/>
          </a:p>
        </p:txBody>
      </p:sp>
    </p:spTree>
    <p:extLst>
      <p:ext uri="{BB962C8B-B14F-4D97-AF65-F5344CB8AC3E}">
        <p14:creationId xmlns:p14="http://schemas.microsoft.com/office/powerpoint/2010/main" val="1604567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754F2-3D75-46D7-8094-FE2E6FD2BC41}"/>
              </a:ext>
            </a:extLst>
          </p:cNvPr>
          <p:cNvSpPr>
            <a:spLocks noGrp="1"/>
          </p:cNvSpPr>
          <p:nvPr>
            <p:ph idx="1"/>
          </p:nvPr>
        </p:nvSpPr>
        <p:spPr>
          <a:xfrm>
            <a:off x="1484310" y="816747"/>
            <a:ext cx="10018713" cy="4974454"/>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Contaminant transport requires </a:t>
            </a:r>
            <a:r>
              <a:rPr lang="en-GB" b="1" dirty="0">
                <a:latin typeface="Times New Roman" panose="02020603050405020304" pitchFamily="18" charset="0"/>
                <a:cs typeface="Times New Roman" panose="02020603050405020304" pitchFamily="18" charset="0"/>
              </a:rPr>
              <a:t>motion</a:t>
            </a:r>
            <a:r>
              <a:rPr lang="en-GB" dirty="0">
                <a:latin typeface="Times New Roman" panose="02020603050405020304" pitchFamily="18" charset="0"/>
                <a:cs typeface="Times New Roman" panose="02020603050405020304" pitchFamily="18" charset="0"/>
              </a:rPr>
              <a:t>. This highlights the need of understanding the spatial context and complexity of not only the air pollutant, but of the fluid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forces acting on a fluid may be </a:t>
            </a:r>
            <a:r>
              <a:rPr lang="en-GB" b="1" dirty="0">
                <a:latin typeface="Times New Roman" panose="02020603050405020304" pitchFamily="18" charset="0"/>
                <a:cs typeface="Times New Roman" panose="02020603050405020304" pitchFamily="18" charset="0"/>
              </a:rPr>
              <a:t>body forces </a:t>
            </a:r>
            <a:r>
              <a:rPr lang="en-GB" dirty="0">
                <a:latin typeface="Times New Roman" panose="02020603050405020304" pitchFamily="18" charset="0"/>
                <a:cs typeface="Times New Roman" panose="02020603050405020304" pitchFamily="18" charset="0"/>
              </a:rPr>
              <a:t>or </a:t>
            </a:r>
            <a:r>
              <a:rPr lang="en-GB" b="1" dirty="0">
                <a:latin typeface="Times New Roman" panose="02020603050405020304" pitchFamily="18" charset="0"/>
                <a:cs typeface="Times New Roman" panose="02020603050405020304" pitchFamily="18" charset="0"/>
              </a:rPr>
              <a:t>surface forces</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 former are forces that act on every particle within the fluid, occurring without actually making physical contact, such as </a:t>
            </a:r>
            <a:r>
              <a:rPr lang="en-GB" b="1" dirty="0">
                <a:solidFill>
                  <a:srgbClr val="00B050"/>
                </a:solidFill>
                <a:latin typeface="Times New Roman" panose="02020603050405020304" pitchFamily="18" charset="0"/>
                <a:cs typeface="Times New Roman" panose="02020603050405020304" pitchFamily="18" charset="0"/>
              </a:rPr>
              <a:t>gravitational force</a:t>
            </a:r>
            <a:r>
              <a:rPr lang="en-GB" dirty="0">
                <a:latin typeface="Times New Roman" panose="02020603050405020304" pitchFamily="18" charset="0"/>
                <a:cs typeface="Times New Roman" panose="02020603050405020304" pitchFamily="18" charset="0"/>
              </a:rPr>
              <a:t>. The latter are forces that are applied directly to the fluid’s surface by </a:t>
            </a:r>
            <a:r>
              <a:rPr lang="en-GB" b="1" dirty="0">
                <a:solidFill>
                  <a:srgbClr val="00B050"/>
                </a:solidFill>
                <a:latin typeface="Times New Roman" panose="02020603050405020304" pitchFamily="18" charset="0"/>
                <a:cs typeface="Times New Roman" panose="02020603050405020304" pitchFamily="18" charset="0"/>
              </a:rPr>
              <a:t>physical contact</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Stress represents </a:t>
            </a:r>
            <a:r>
              <a:rPr lang="en-GB" dirty="0">
                <a:solidFill>
                  <a:schemeClr val="accent3">
                    <a:lumMod val="75000"/>
                  </a:schemeClr>
                </a:solidFill>
                <a:latin typeface="Times New Roman" panose="02020603050405020304" pitchFamily="18" charset="0"/>
                <a:cs typeface="Times New Roman" panose="02020603050405020304" pitchFamily="18" charset="0"/>
              </a:rPr>
              <a:t>the total force per unit area</a:t>
            </a:r>
            <a:r>
              <a:rPr lang="en-GB" dirty="0">
                <a:latin typeface="Times New Roman" panose="02020603050405020304" pitchFamily="18" charset="0"/>
                <a:cs typeface="Times New Roman" panose="02020603050405020304" pitchFamily="18" charset="0"/>
              </a:rPr>
              <a:t> acting on a fluid at any point within the fluid volume. So, stress at any point </a:t>
            </a:r>
            <a:r>
              <a:rPr lang="en-GB" b="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 is</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p>
          <a:p>
            <a:pPr marL="0" indent="0">
              <a:buNone/>
            </a:pPr>
            <a:endParaRPr lang="en-GB" dirty="0"/>
          </a:p>
        </p:txBody>
      </p:sp>
      <p:pic>
        <p:nvPicPr>
          <p:cNvPr id="5" name="Picture 4">
            <a:extLst>
              <a:ext uri="{FF2B5EF4-FFF2-40B4-BE49-F238E27FC236}">
                <a16:creationId xmlns:a16="http://schemas.microsoft.com/office/drawing/2014/main" id="{BBC448B0-A26A-439F-9CBD-905BA45B98C0}"/>
              </a:ext>
            </a:extLst>
          </p:cNvPr>
          <p:cNvPicPr>
            <a:picLocks noChangeAspect="1"/>
          </p:cNvPicPr>
          <p:nvPr/>
        </p:nvPicPr>
        <p:blipFill>
          <a:blip r:embed="rId2"/>
          <a:stretch>
            <a:fillRect/>
          </a:stretch>
        </p:blipFill>
        <p:spPr>
          <a:xfrm>
            <a:off x="5140661" y="4179116"/>
            <a:ext cx="3396488" cy="637566"/>
          </a:xfrm>
          <a:prstGeom prst="rect">
            <a:avLst/>
          </a:prstGeom>
        </p:spPr>
      </p:pic>
      <p:pic>
        <p:nvPicPr>
          <p:cNvPr id="7" name="Picture 6">
            <a:extLst>
              <a:ext uri="{FF2B5EF4-FFF2-40B4-BE49-F238E27FC236}">
                <a16:creationId xmlns:a16="http://schemas.microsoft.com/office/drawing/2014/main" id="{0E8397FF-FF89-4783-9365-52DCE40B6E98}"/>
              </a:ext>
            </a:extLst>
          </p:cNvPr>
          <p:cNvPicPr>
            <a:picLocks noChangeAspect="1"/>
          </p:cNvPicPr>
          <p:nvPr/>
        </p:nvPicPr>
        <p:blipFill>
          <a:blip r:embed="rId3"/>
          <a:stretch>
            <a:fillRect/>
          </a:stretch>
        </p:blipFill>
        <p:spPr>
          <a:xfrm>
            <a:off x="2767148" y="5132815"/>
            <a:ext cx="3827011" cy="342253"/>
          </a:xfrm>
          <a:prstGeom prst="rect">
            <a:avLst/>
          </a:prstGeom>
        </p:spPr>
      </p:pic>
      <p:pic>
        <p:nvPicPr>
          <p:cNvPr id="9" name="Picture 8">
            <a:extLst>
              <a:ext uri="{FF2B5EF4-FFF2-40B4-BE49-F238E27FC236}">
                <a16:creationId xmlns:a16="http://schemas.microsoft.com/office/drawing/2014/main" id="{E03DAFCA-127C-40F4-8B7C-21699574BD66}"/>
              </a:ext>
            </a:extLst>
          </p:cNvPr>
          <p:cNvPicPr>
            <a:picLocks noChangeAspect="1"/>
          </p:cNvPicPr>
          <p:nvPr/>
        </p:nvPicPr>
        <p:blipFill>
          <a:blip r:embed="rId4"/>
          <a:stretch>
            <a:fillRect/>
          </a:stretch>
        </p:blipFill>
        <p:spPr>
          <a:xfrm>
            <a:off x="2767148" y="5450888"/>
            <a:ext cx="3649529" cy="590365"/>
          </a:xfrm>
          <a:prstGeom prst="rect">
            <a:avLst/>
          </a:prstGeom>
        </p:spPr>
      </p:pic>
    </p:spTree>
    <p:extLst>
      <p:ext uri="{BB962C8B-B14F-4D97-AF65-F5344CB8AC3E}">
        <p14:creationId xmlns:p14="http://schemas.microsoft.com/office/powerpoint/2010/main" val="2452180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4B767-E6CE-4361-B8B3-173558C83094}"/>
              </a:ext>
            </a:extLst>
          </p:cNvPr>
          <p:cNvSpPr>
            <a:spLocks noGrp="1"/>
          </p:cNvSpPr>
          <p:nvPr>
            <p:ph idx="1"/>
          </p:nvPr>
        </p:nvSpPr>
        <p:spPr>
          <a:xfrm>
            <a:off x="1484310" y="892629"/>
            <a:ext cx="10018713" cy="5366657"/>
          </a:xfrm>
        </p:spPr>
        <p:txBody>
          <a:bodyPr>
            <a:normAutofit/>
          </a:bodyPr>
          <a:lstStyle/>
          <a:p>
            <a:pPr algn="just"/>
            <a:r>
              <a:rPr lang="en-GB" dirty="0">
                <a:latin typeface="Times New Roman" panose="02020603050405020304" pitchFamily="18" charset="0"/>
                <a:cs typeface="Times New Roman" panose="02020603050405020304" pitchFamily="18" charset="0"/>
              </a:rPr>
              <a:t>Fluid properties are characteristics of the fluid that are used to </a:t>
            </a:r>
            <a:r>
              <a:rPr lang="en-GB" dirty="0">
                <a:solidFill>
                  <a:schemeClr val="accent3">
                    <a:lumMod val="75000"/>
                  </a:schemeClr>
                </a:solidFill>
                <a:latin typeface="Times New Roman" panose="02020603050405020304" pitchFamily="18" charset="0"/>
                <a:cs typeface="Times New Roman" panose="02020603050405020304" pitchFamily="18" charset="0"/>
              </a:rPr>
              <a:t>predict</a:t>
            </a:r>
            <a:r>
              <a:rPr lang="en-GB" dirty="0">
                <a:latin typeface="Times New Roman" panose="02020603050405020304" pitchFamily="18" charset="0"/>
                <a:cs typeface="Times New Roman" panose="02020603050405020304" pitchFamily="18" charset="0"/>
              </a:rPr>
              <a:t> how the fluid will react when subjected to applied forces.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If a fluid is considered to be infinitely divisible, that is, it is made up of many molecules that are constantly in motion and colliding with one another, this fluid is in </a:t>
            </a:r>
            <a:r>
              <a:rPr lang="en-GB" b="1" dirty="0">
                <a:latin typeface="Times New Roman" panose="02020603050405020304" pitchFamily="18" charset="0"/>
                <a:cs typeface="Times New Roman" panose="02020603050405020304" pitchFamily="18" charset="0"/>
              </a:rPr>
              <a:t>continuum</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Assuming that a fluid is a continuum allows for </a:t>
            </a:r>
            <a:r>
              <a:rPr lang="en-GB" dirty="0">
                <a:solidFill>
                  <a:schemeClr val="accent4">
                    <a:lumMod val="75000"/>
                  </a:schemeClr>
                </a:solidFill>
                <a:latin typeface="Times New Roman" panose="02020603050405020304" pitchFamily="18" charset="0"/>
                <a:cs typeface="Times New Roman" panose="02020603050405020304" pitchFamily="18" charset="0"/>
              </a:rPr>
              <a:t>the fluid’s properties to be functions of position and time</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Fluid properties are important at every scale of air pollution.</a:t>
            </a:r>
          </a:p>
        </p:txBody>
      </p:sp>
    </p:spTree>
    <p:extLst>
      <p:ext uri="{BB962C8B-B14F-4D97-AF65-F5344CB8AC3E}">
        <p14:creationId xmlns:p14="http://schemas.microsoft.com/office/powerpoint/2010/main" val="3618880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36A39-876D-4632-8914-925146474C8D}"/>
              </a:ext>
            </a:extLst>
          </p:cNvPr>
          <p:cNvSpPr>
            <a:spLocks noGrp="1"/>
          </p:cNvSpPr>
          <p:nvPr>
            <p:ph idx="1"/>
          </p:nvPr>
        </p:nvSpPr>
        <p:spPr>
          <a:xfrm>
            <a:off x="1484310" y="781235"/>
            <a:ext cx="10018713" cy="5009965"/>
          </a:xfrm>
        </p:spPr>
        <p:txBody>
          <a:bodyPr/>
          <a:lstStyle/>
          <a:p>
            <a:pPr algn="just"/>
            <a:r>
              <a:rPr lang="en-GB" dirty="0">
                <a:latin typeface="Times New Roman" panose="02020603050405020304" pitchFamily="18" charset="0"/>
                <a:cs typeface="Times New Roman" panose="02020603050405020304" pitchFamily="18" charset="0"/>
              </a:rPr>
              <a:t>Fluid properties must be considered at the cellular scale, e.g. flow through cell membranes.</a:t>
            </a:r>
          </a:p>
          <a:p>
            <a:pPr algn="just"/>
            <a:r>
              <a:rPr lang="en-GB" dirty="0">
                <a:latin typeface="Times New Roman" panose="02020603050405020304" pitchFamily="18" charset="0"/>
                <a:cs typeface="Times New Roman" panose="02020603050405020304" pitchFamily="18" charset="0"/>
              </a:rPr>
              <a:t>Such fluid properties can be represented by two fields. The </a:t>
            </a:r>
            <a:r>
              <a:rPr lang="en-GB" b="1" dirty="0">
                <a:solidFill>
                  <a:srgbClr val="00B050"/>
                </a:solidFill>
                <a:latin typeface="Times New Roman" panose="02020603050405020304" pitchFamily="18" charset="0"/>
                <a:cs typeface="Times New Roman" panose="02020603050405020304" pitchFamily="18" charset="0"/>
              </a:rPr>
              <a:t>density field </a:t>
            </a:r>
            <a:r>
              <a:rPr lang="en-GB" dirty="0">
                <a:latin typeface="Times New Roman" panose="02020603050405020304" pitchFamily="18" charset="0"/>
                <a:cs typeface="Times New Roman" panose="02020603050405020304" pitchFamily="18" charset="0"/>
              </a:rPr>
              <a:t>is represented by:</a:t>
            </a: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other fluid field is the </a:t>
            </a:r>
            <a:r>
              <a:rPr lang="en-GB" b="1" dirty="0">
                <a:solidFill>
                  <a:srgbClr val="00B050"/>
                </a:solidFill>
                <a:latin typeface="Times New Roman" panose="02020603050405020304" pitchFamily="18" charset="0"/>
                <a:cs typeface="Times New Roman" panose="02020603050405020304" pitchFamily="18" charset="0"/>
              </a:rPr>
              <a:t>velocity field</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74798219-2B48-4F31-B37E-00A1EC33F318}"/>
              </a:ext>
            </a:extLst>
          </p:cNvPr>
          <p:cNvPicPr>
            <a:picLocks noChangeAspect="1"/>
          </p:cNvPicPr>
          <p:nvPr/>
        </p:nvPicPr>
        <p:blipFill>
          <a:blip r:embed="rId2"/>
          <a:stretch>
            <a:fillRect/>
          </a:stretch>
        </p:blipFill>
        <p:spPr>
          <a:xfrm>
            <a:off x="4481562" y="2824209"/>
            <a:ext cx="4283488" cy="401577"/>
          </a:xfrm>
          <a:prstGeom prst="rect">
            <a:avLst/>
          </a:prstGeom>
        </p:spPr>
      </p:pic>
      <p:pic>
        <p:nvPicPr>
          <p:cNvPr id="7" name="Picture 6">
            <a:extLst>
              <a:ext uri="{FF2B5EF4-FFF2-40B4-BE49-F238E27FC236}">
                <a16:creationId xmlns:a16="http://schemas.microsoft.com/office/drawing/2014/main" id="{25DCE057-B7D6-4C28-8E05-F4B7313457F6}"/>
              </a:ext>
            </a:extLst>
          </p:cNvPr>
          <p:cNvPicPr>
            <a:picLocks noChangeAspect="1"/>
          </p:cNvPicPr>
          <p:nvPr/>
        </p:nvPicPr>
        <p:blipFill>
          <a:blip r:embed="rId3"/>
          <a:stretch>
            <a:fillRect/>
          </a:stretch>
        </p:blipFill>
        <p:spPr>
          <a:xfrm>
            <a:off x="2756700" y="3634804"/>
            <a:ext cx="3246111" cy="397483"/>
          </a:xfrm>
          <a:prstGeom prst="rect">
            <a:avLst/>
          </a:prstGeom>
        </p:spPr>
      </p:pic>
      <p:pic>
        <p:nvPicPr>
          <p:cNvPr id="9" name="Picture 8">
            <a:extLst>
              <a:ext uri="{FF2B5EF4-FFF2-40B4-BE49-F238E27FC236}">
                <a16:creationId xmlns:a16="http://schemas.microsoft.com/office/drawing/2014/main" id="{571C089B-A160-4D07-B5DC-65A37AFD9A1A}"/>
              </a:ext>
            </a:extLst>
          </p:cNvPr>
          <p:cNvPicPr>
            <a:picLocks noChangeAspect="1"/>
          </p:cNvPicPr>
          <p:nvPr/>
        </p:nvPicPr>
        <p:blipFill>
          <a:blip r:embed="rId4"/>
          <a:stretch>
            <a:fillRect/>
          </a:stretch>
        </p:blipFill>
        <p:spPr>
          <a:xfrm>
            <a:off x="2756700" y="4032286"/>
            <a:ext cx="3278755" cy="539713"/>
          </a:xfrm>
          <a:prstGeom prst="rect">
            <a:avLst/>
          </a:prstGeom>
        </p:spPr>
      </p:pic>
      <p:pic>
        <p:nvPicPr>
          <p:cNvPr id="11" name="Picture 10">
            <a:extLst>
              <a:ext uri="{FF2B5EF4-FFF2-40B4-BE49-F238E27FC236}">
                <a16:creationId xmlns:a16="http://schemas.microsoft.com/office/drawing/2014/main" id="{B6993BC0-6570-4A19-B8FD-2297E30C149F}"/>
              </a:ext>
            </a:extLst>
          </p:cNvPr>
          <p:cNvPicPr>
            <a:picLocks noChangeAspect="1"/>
          </p:cNvPicPr>
          <p:nvPr/>
        </p:nvPicPr>
        <p:blipFill>
          <a:blip r:embed="rId5"/>
          <a:stretch>
            <a:fillRect/>
          </a:stretch>
        </p:blipFill>
        <p:spPr>
          <a:xfrm>
            <a:off x="4481561" y="5650889"/>
            <a:ext cx="4258757" cy="397484"/>
          </a:xfrm>
          <a:prstGeom prst="rect">
            <a:avLst/>
          </a:prstGeom>
        </p:spPr>
      </p:pic>
    </p:spTree>
    <p:extLst>
      <p:ext uri="{BB962C8B-B14F-4D97-AF65-F5344CB8AC3E}">
        <p14:creationId xmlns:p14="http://schemas.microsoft.com/office/powerpoint/2010/main" val="344238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69F38-CEE1-4126-8548-4B7C6EC62C60}"/>
              </a:ext>
            </a:extLst>
          </p:cNvPr>
          <p:cNvSpPr>
            <a:spLocks noGrp="1"/>
          </p:cNvSpPr>
          <p:nvPr>
            <p:ph idx="1"/>
          </p:nvPr>
        </p:nvSpPr>
        <p:spPr>
          <a:xfrm>
            <a:off x="1484310" y="2388093"/>
            <a:ext cx="10018713" cy="3403107"/>
          </a:xfrm>
        </p:spPr>
        <p:txBody>
          <a:bodyPr/>
          <a:lstStyle/>
          <a:p>
            <a:pPr algn="just"/>
            <a:r>
              <a:rPr lang="en-GB" b="1" dirty="0">
                <a:solidFill>
                  <a:srgbClr val="00B050"/>
                </a:solidFill>
                <a:latin typeface="Times New Roman" panose="02020603050405020304" pitchFamily="18" charset="0"/>
                <a:cs typeface="Times New Roman" panose="02020603050405020304" pitchFamily="18" charset="0"/>
              </a:rPr>
              <a:t>Cellular transport</a:t>
            </a:r>
            <a:r>
              <a:rPr lang="en-GB" dirty="0">
                <a:latin typeface="Times New Roman" panose="02020603050405020304" pitchFamily="18" charset="0"/>
                <a:cs typeface="Times New Roman" panose="02020603050405020304" pitchFamily="18" charset="0"/>
              </a:rPr>
              <a:t> is discussed throughout this text. </a:t>
            </a:r>
            <a:r>
              <a:rPr lang="en-GB" dirty="0">
                <a:solidFill>
                  <a:schemeClr val="accent4">
                    <a:lumMod val="75000"/>
                  </a:schemeClr>
                </a:solidFill>
                <a:latin typeface="Times New Roman" panose="02020603050405020304" pitchFamily="18" charset="0"/>
                <a:cs typeface="Times New Roman" panose="02020603050405020304" pitchFamily="18" charset="0"/>
              </a:rPr>
              <a:t>The same laws of motion apply to every scale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Since </a:t>
            </a:r>
            <a:r>
              <a:rPr lang="en-GB" dirty="0">
                <a:solidFill>
                  <a:schemeClr val="accent4">
                    <a:lumMod val="75000"/>
                  </a:schemeClr>
                </a:solidFill>
                <a:latin typeface="Times New Roman" panose="02020603050405020304" pitchFamily="18" charset="0"/>
                <a:cs typeface="Times New Roman" panose="02020603050405020304" pitchFamily="18" charset="0"/>
              </a:rPr>
              <a:t>physics and chemistry</a:t>
            </a:r>
            <a:r>
              <a:rPr lang="en-GB" dirty="0">
                <a:latin typeface="Times New Roman" panose="02020603050405020304" pitchFamily="18" charset="0"/>
                <a:cs typeface="Times New Roman" panose="02020603050405020304" pitchFamily="18" charset="0"/>
              </a:rPr>
              <a:t> both play prominent roles in chemical transformation, the dynamics must be understood at each scale.</a:t>
            </a:r>
          </a:p>
          <a:p>
            <a:pPr algn="just"/>
            <a:r>
              <a:rPr lang="en-GB" dirty="0">
                <a:latin typeface="Times New Roman" panose="02020603050405020304" pitchFamily="18" charset="0"/>
                <a:cs typeface="Times New Roman" panose="02020603050405020304" pitchFamily="18" charset="0"/>
              </a:rPr>
              <a:t>Indeed, some of the terms used by chemists are the same as those used by physicists, but their meanings are somewhat nuanced, e.g. </a:t>
            </a:r>
            <a:r>
              <a:rPr lang="en-GB" b="1" dirty="0">
                <a:solidFill>
                  <a:srgbClr val="0000FF"/>
                </a:solidFill>
                <a:latin typeface="Times New Roman" panose="02020603050405020304" pitchFamily="18" charset="0"/>
                <a:cs typeface="Times New Roman" panose="02020603050405020304" pitchFamily="18" charset="0"/>
              </a:rPr>
              <a:t>kinetics</a:t>
            </a:r>
            <a:r>
              <a:rPr lang="en-GB" dirty="0">
                <a:latin typeface="Times New Roman" panose="02020603050405020304" pitchFamily="18" charset="0"/>
                <a:cs typeface="Times New Roman" panose="02020603050405020304" pitchFamily="18" charset="0"/>
              </a:rPr>
              <a:t>, </a:t>
            </a:r>
            <a:r>
              <a:rPr lang="en-GB" b="1" dirty="0">
                <a:solidFill>
                  <a:srgbClr val="0000FF"/>
                </a:solidFill>
                <a:latin typeface="Times New Roman" panose="02020603050405020304" pitchFamily="18" charset="0"/>
                <a:cs typeface="Times New Roman" panose="02020603050405020304" pitchFamily="18" charset="0"/>
              </a:rPr>
              <a:t>equilibrium</a:t>
            </a:r>
            <a:r>
              <a:rPr lang="en-GB" dirty="0">
                <a:latin typeface="Times New Roman" panose="02020603050405020304" pitchFamily="18" charset="0"/>
                <a:cs typeface="Times New Roman" panose="02020603050405020304" pitchFamily="18" charset="0"/>
              </a:rPr>
              <a:t>, and </a:t>
            </a:r>
            <a:r>
              <a:rPr lang="en-GB" b="1" dirty="0">
                <a:solidFill>
                  <a:srgbClr val="0000FF"/>
                </a:solidFill>
                <a:latin typeface="Times New Roman" panose="02020603050405020304" pitchFamily="18" charset="0"/>
                <a:cs typeface="Times New Roman" panose="02020603050405020304" pitchFamily="18" charset="0"/>
              </a:rPr>
              <a:t>dynamic</a:t>
            </a:r>
            <a:r>
              <a:rPr lang="en-GB" dirty="0">
                <a:latin typeface="Times New Roman" panose="02020603050405020304" pitchFamily="18" charset="0"/>
                <a:cs typeface="Times New Roman" panose="02020603050405020304" pitchFamily="18" charset="0"/>
              </a:rPr>
              <a:t>.</a:t>
            </a:r>
          </a:p>
          <a:p>
            <a:endParaRPr lang="en-GB" dirty="0"/>
          </a:p>
        </p:txBody>
      </p:sp>
      <p:sp>
        <p:nvSpPr>
          <p:cNvPr id="4" name="Title 1">
            <a:extLst>
              <a:ext uri="{FF2B5EF4-FFF2-40B4-BE49-F238E27FC236}">
                <a16:creationId xmlns:a16="http://schemas.microsoft.com/office/drawing/2014/main" id="{A452B180-2F28-4824-AD8F-3C64F2B4C311}"/>
              </a:ext>
            </a:extLst>
          </p:cNvPr>
          <p:cNvSpPr>
            <a:spLocks noGrp="1"/>
          </p:cNvSpPr>
          <p:nvPr>
            <p:ph type="title"/>
          </p:nvPr>
        </p:nvSpPr>
        <p:spPr>
          <a:xfrm>
            <a:off x="1484313" y="685800"/>
            <a:ext cx="10018712" cy="1178511"/>
          </a:xfrm>
        </p:spPr>
        <p:txBody>
          <a:bodyPr>
            <a:normAutofit/>
          </a:bodyPr>
          <a:lstStyle/>
          <a:p>
            <a:r>
              <a:rPr lang="en-GB" sz="3200" dirty="0">
                <a:solidFill>
                  <a:srgbClr val="0000FF"/>
                </a:solidFill>
                <a:latin typeface="Times New Roman" panose="02020603050405020304" pitchFamily="18" charset="0"/>
                <a:cs typeface="Times New Roman" panose="02020603050405020304" pitchFamily="18" charset="0"/>
              </a:rPr>
              <a:t>Scale and Complexity of Air Pollution– </a:t>
            </a:r>
            <a:br>
              <a:rPr lang="en-GB" sz="3200" dirty="0">
                <a:solidFill>
                  <a:srgbClr val="0000FF"/>
                </a:solidFill>
                <a:latin typeface="Times New Roman" panose="02020603050405020304" pitchFamily="18" charset="0"/>
                <a:cs typeface="Times New Roman" panose="02020603050405020304" pitchFamily="18" charset="0"/>
              </a:rPr>
            </a:br>
            <a:r>
              <a:rPr lang="en-GB" sz="3200" b="1" dirty="0">
                <a:solidFill>
                  <a:srgbClr val="0000FF"/>
                </a:solidFill>
                <a:latin typeface="Times New Roman" panose="02020603050405020304" pitchFamily="18" charset="0"/>
                <a:cs typeface="Times New Roman" panose="02020603050405020304" pitchFamily="18" charset="0"/>
              </a:rPr>
              <a:t>Mechanical Scale and Complexity</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035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F67F5-028C-468D-89A4-CAEF902D170D}"/>
              </a:ext>
            </a:extLst>
          </p:cNvPr>
          <p:cNvSpPr>
            <a:spLocks noGrp="1"/>
          </p:cNvSpPr>
          <p:nvPr>
            <p:ph idx="1"/>
          </p:nvPr>
        </p:nvSpPr>
        <p:spPr>
          <a:xfrm>
            <a:off x="1484310" y="834501"/>
            <a:ext cx="10018713" cy="4956699"/>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When a rate of change equals </a:t>
            </a:r>
            <a:r>
              <a:rPr lang="en-GB" b="1" dirty="0">
                <a:latin typeface="Times New Roman" panose="02020603050405020304" pitchFamily="18" charset="0"/>
                <a:cs typeface="Times New Roman" panose="02020603050405020304" pitchFamily="18" charset="0"/>
              </a:rPr>
              <a:t>zero</a:t>
            </a:r>
            <a:r>
              <a:rPr lang="en-GB" dirty="0">
                <a:latin typeface="Times New Roman" panose="02020603050405020304" pitchFamily="18" charset="0"/>
                <a:cs typeface="Times New Roman" panose="02020603050405020304" pitchFamily="18" charset="0"/>
              </a:rPr>
              <a:t>, the system is said to be in </a:t>
            </a:r>
            <a:r>
              <a:rPr lang="en-GB" b="1" dirty="0">
                <a:solidFill>
                  <a:srgbClr val="00B050"/>
                </a:solidFill>
                <a:latin typeface="Times New Roman" panose="02020603050405020304" pitchFamily="18" charset="0"/>
                <a:cs typeface="Times New Roman" panose="02020603050405020304" pitchFamily="18" charset="0"/>
              </a:rPr>
              <a:t>steady state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If the fluid properties and the flow characteristics at each position do not vary with time, the fluid is at </a:t>
            </a:r>
            <a:r>
              <a:rPr lang="en-GB" b="1" dirty="0">
                <a:solidFill>
                  <a:srgbClr val="00B050"/>
                </a:solidFill>
                <a:latin typeface="Times New Roman" panose="02020603050405020304" pitchFamily="18" charset="0"/>
                <a:cs typeface="Times New Roman" panose="02020603050405020304" pitchFamily="18" charset="0"/>
              </a:rPr>
              <a:t>steady flow</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And</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Conversely, a </a:t>
            </a:r>
            <a:r>
              <a:rPr lang="en-GB" dirty="0">
                <a:solidFill>
                  <a:schemeClr val="accent3">
                    <a:lumMod val="75000"/>
                  </a:schemeClr>
                </a:solidFill>
                <a:latin typeface="Times New Roman" panose="02020603050405020304" pitchFamily="18" charset="0"/>
                <a:cs typeface="Times New Roman" panose="02020603050405020304" pitchFamily="18" charset="0"/>
              </a:rPr>
              <a:t>time-dependent flow </a:t>
            </a:r>
            <a:r>
              <a:rPr lang="en-GB" dirty="0">
                <a:latin typeface="Times New Roman" panose="02020603050405020304" pitchFamily="18" charset="0"/>
                <a:cs typeface="Times New Roman" panose="02020603050405020304" pitchFamily="18" charset="0"/>
              </a:rPr>
              <a:t>is considered to be an </a:t>
            </a:r>
            <a:r>
              <a:rPr lang="en-GB" b="1" dirty="0">
                <a:solidFill>
                  <a:srgbClr val="00B050"/>
                </a:solidFill>
                <a:latin typeface="Times New Roman" panose="02020603050405020304" pitchFamily="18" charset="0"/>
                <a:cs typeface="Times New Roman" panose="02020603050405020304" pitchFamily="18" charset="0"/>
              </a:rPr>
              <a:t>unsteady flow</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Any flow with unchanging magnitude and direction of the velocity vector   is considered to be a </a:t>
            </a:r>
            <a:r>
              <a:rPr lang="en-GB" b="1" dirty="0">
                <a:solidFill>
                  <a:srgbClr val="0000FF"/>
                </a:solidFill>
                <a:latin typeface="Times New Roman" panose="02020603050405020304" pitchFamily="18" charset="0"/>
                <a:cs typeface="Times New Roman" panose="02020603050405020304" pitchFamily="18" charset="0"/>
              </a:rPr>
              <a:t>uniform flow</a:t>
            </a:r>
            <a:r>
              <a:rPr lang="en-GB" dirty="0">
                <a:latin typeface="Times New Roman" panose="02020603050405020304" pitchFamily="18" charset="0"/>
                <a:cs typeface="Times New Roman" panose="02020603050405020304" pitchFamily="18" charset="0"/>
              </a:rPr>
              <a:t>.</a:t>
            </a:r>
          </a:p>
          <a:p>
            <a:pPr marL="0" indent="0">
              <a:buNone/>
            </a:pPr>
            <a:endParaRPr lang="en-GB" dirty="0"/>
          </a:p>
        </p:txBody>
      </p:sp>
      <p:pic>
        <p:nvPicPr>
          <p:cNvPr id="5" name="Picture 4">
            <a:extLst>
              <a:ext uri="{FF2B5EF4-FFF2-40B4-BE49-F238E27FC236}">
                <a16:creationId xmlns:a16="http://schemas.microsoft.com/office/drawing/2014/main" id="{9E58DB7C-FD6B-4CA4-9E88-738F80A68F0A}"/>
              </a:ext>
            </a:extLst>
          </p:cNvPr>
          <p:cNvPicPr>
            <a:picLocks noChangeAspect="1"/>
          </p:cNvPicPr>
          <p:nvPr/>
        </p:nvPicPr>
        <p:blipFill>
          <a:blip r:embed="rId2"/>
          <a:stretch>
            <a:fillRect/>
          </a:stretch>
        </p:blipFill>
        <p:spPr>
          <a:xfrm>
            <a:off x="4295399" y="2185466"/>
            <a:ext cx="4552175" cy="584309"/>
          </a:xfrm>
          <a:prstGeom prst="rect">
            <a:avLst/>
          </a:prstGeom>
        </p:spPr>
      </p:pic>
      <p:pic>
        <p:nvPicPr>
          <p:cNvPr id="9" name="Picture 8">
            <a:extLst>
              <a:ext uri="{FF2B5EF4-FFF2-40B4-BE49-F238E27FC236}">
                <a16:creationId xmlns:a16="http://schemas.microsoft.com/office/drawing/2014/main" id="{07EFE04E-3D26-4F4C-A82B-88902D997752}"/>
              </a:ext>
            </a:extLst>
          </p:cNvPr>
          <p:cNvPicPr>
            <a:picLocks noChangeAspect="1"/>
          </p:cNvPicPr>
          <p:nvPr/>
        </p:nvPicPr>
        <p:blipFill>
          <a:blip r:embed="rId3"/>
          <a:stretch>
            <a:fillRect/>
          </a:stretch>
        </p:blipFill>
        <p:spPr>
          <a:xfrm>
            <a:off x="4295399" y="3429000"/>
            <a:ext cx="4918021" cy="749009"/>
          </a:xfrm>
          <a:prstGeom prst="rect">
            <a:avLst/>
          </a:prstGeom>
        </p:spPr>
      </p:pic>
      <p:pic>
        <p:nvPicPr>
          <p:cNvPr id="11" name="Picture 10">
            <a:extLst>
              <a:ext uri="{FF2B5EF4-FFF2-40B4-BE49-F238E27FC236}">
                <a16:creationId xmlns:a16="http://schemas.microsoft.com/office/drawing/2014/main" id="{07F48282-3832-4D13-96C7-217827DBE721}"/>
              </a:ext>
            </a:extLst>
          </p:cNvPr>
          <p:cNvPicPr>
            <a:picLocks noChangeAspect="1"/>
          </p:cNvPicPr>
          <p:nvPr/>
        </p:nvPicPr>
        <p:blipFill>
          <a:blip r:embed="rId4"/>
          <a:stretch>
            <a:fillRect/>
          </a:stretch>
        </p:blipFill>
        <p:spPr>
          <a:xfrm>
            <a:off x="10861181" y="4692588"/>
            <a:ext cx="323850" cy="352425"/>
          </a:xfrm>
          <a:prstGeom prst="rect">
            <a:avLst/>
          </a:prstGeom>
        </p:spPr>
      </p:pic>
    </p:spTree>
    <p:extLst>
      <p:ext uri="{BB962C8B-B14F-4D97-AF65-F5344CB8AC3E}">
        <p14:creationId xmlns:p14="http://schemas.microsoft.com/office/powerpoint/2010/main" val="1093924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5AB04-6103-4E5B-8712-11A761D5255E}"/>
              </a:ext>
            </a:extLst>
          </p:cNvPr>
          <p:cNvSpPr>
            <a:spLocks noGrp="1"/>
          </p:cNvSpPr>
          <p:nvPr>
            <p:ph idx="1"/>
          </p:nvPr>
        </p:nvSpPr>
        <p:spPr>
          <a:xfrm>
            <a:off x="1484310" y="470517"/>
            <a:ext cx="10018713" cy="5610687"/>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Fluids, then, can be classified according to observable </a:t>
            </a:r>
            <a:r>
              <a:rPr lang="en-GB" dirty="0">
                <a:solidFill>
                  <a:schemeClr val="accent3">
                    <a:lumMod val="75000"/>
                  </a:schemeClr>
                </a:solidFill>
                <a:latin typeface="Times New Roman" panose="02020603050405020304" pitchFamily="18" charset="0"/>
                <a:cs typeface="Times New Roman" panose="02020603050405020304" pitchFamily="18" charset="0"/>
              </a:rPr>
              <a:t>physical characteristics </a:t>
            </a:r>
            <a:r>
              <a:rPr lang="en-GB" dirty="0">
                <a:latin typeface="Times New Roman" panose="02020603050405020304" pitchFamily="18" charset="0"/>
                <a:cs typeface="Times New Roman" panose="02020603050405020304" pitchFamily="18" charset="0"/>
              </a:rPr>
              <a:t>of flow fields.</a:t>
            </a:r>
          </a:p>
          <a:p>
            <a:pPr algn="just"/>
            <a:r>
              <a:rPr lang="en-GB" b="1" dirty="0">
                <a:solidFill>
                  <a:srgbClr val="0000FF"/>
                </a:solidFill>
                <a:latin typeface="Times New Roman" panose="02020603050405020304" pitchFamily="18" charset="0"/>
                <a:cs typeface="Times New Roman" panose="02020603050405020304" pitchFamily="18" charset="0"/>
              </a:rPr>
              <a:t>Laminar flow </a:t>
            </a:r>
            <a:r>
              <a:rPr lang="en-GB" dirty="0">
                <a:latin typeface="Times New Roman" panose="02020603050405020304" pitchFamily="18" charset="0"/>
                <a:cs typeface="Times New Roman" panose="02020603050405020304" pitchFamily="18" charset="0"/>
              </a:rPr>
              <a:t>is in layers, whereas </a:t>
            </a:r>
            <a:r>
              <a:rPr lang="en-GB" b="1" dirty="0">
                <a:solidFill>
                  <a:srgbClr val="0000FF"/>
                </a:solidFill>
                <a:latin typeface="Times New Roman" panose="02020603050405020304" pitchFamily="18" charset="0"/>
                <a:cs typeface="Times New Roman" panose="02020603050405020304" pitchFamily="18" charset="0"/>
              </a:rPr>
              <a:t>turbulent flow </a:t>
            </a:r>
            <a:r>
              <a:rPr lang="en-GB" dirty="0">
                <a:latin typeface="Times New Roman" panose="02020603050405020304" pitchFamily="18" charset="0"/>
                <a:cs typeface="Times New Roman" panose="02020603050405020304" pitchFamily="18" charset="0"/>
              </a:rPr>
              <a:t>has random movements of fluid particles in all directions.</a:t>
            </a:r>
          </a:p>
          <a:p>
            <a:pPr algn="just"/>
            <a:r>
              <a:rPr lang="en-GB" dirty="0">
                <a:latin typeface="Times New Roman" panose="02020603050405020304" pitchFamily="18" charset="0"/>
                <a:cs typeface="Times New Roman" panose="02020603050405020304" pitchFamily="18" charset="0"/>
              </a:rPr>
              <a:t>In </a:t>
            </a:r>
            <a:r>
              <a:rPr lang="en-GB" b="1" dirty="0">
                <a:solidFill>
                  <a:schemeClr val="accent4">
                    <a:lumMod val="75000"/>
                  </a:schemeClr>
                </a:solidFill>
                <a:latin typeface="Times New Roman" panose="02020603050405020304" pitchFamily="18" charset="0"/>
                <a:cs typeface="Times New Roman" panose="02020603050405020304" pitchFamily="18" charset="0"/>
              </a:rPr>
              <a:t>incompressible flow</a:t>
            </a:r>
            <a:r>
              <a:rPr lang="en-GB" dirty="0">
                <a:latin typeface="Times New Roman" panose="02020603050405020304" pitchFamily="18" charset="0"/>
                <a:cs typeface="Times New Roman" panose="02020603050405020304" pitchFamily="18" charset="0"/>
              </a:rPr>
              <a:t>, </a:t>
            </a:r>
            <a:r>
              <a:rPr lang="en-GB" dirty="0">
                <a:solidFill>
                  <a:schemeClr val="accent3">
                    <a:lumMod val="75000"/>
                  </a:schemeClr>
                </a:solidFill>
                <a:latin typeface="Times New Roman" panose="02020603050405020304" pitchFamily="18" charset="0"/>
                <a:cs typeface="Times New Roman" panose="02020603050405020304" pitchFamily="18" charset="0"/>
              </a:rPr>
              <a:t>the variations in density are assumed to be constant</a:t>
            </a:r>
            <a:r>
              <a:rPr lang="en-GB" dirty="0">
                <a:latin typeface="Times New Roman" panose="02020603050405020304" pitchFamily="18" charset="0"/>
                <a:cs typeface="Times New Roman" panose="02020603050405020304" pitchFamily="18" charset="0"/>
              </a:rPr>
              <a:t>, while the </a:t>
            </a:r>
            <a:r>
              <a:rPr lang="en-GB" b="1" dirty="0">
                <a:solidFill>
                  <a:schemeClr val="accent4">
                    <a:lumMod val="75000"/>
                  </a:schemeClr>
                </a:solidFill>
                <a:latin typeface="Times New Roman" panose="02020603050405020304" pitchFamily="18" charset="0"/>
                <a:cs typeface="Times New Roman" panose="02020603050405020304" pitchFamily="18" charset="0"/>
              </a:rPr>
              <a:t>compressible flow</a:t>
            </a:r>
            <a:r>
              <a:rPr lang="en-GB" dirty="0">
                <a:solidFill>
                  <a:schemeClr val="accent4">
                    <a:lumMod val="75000"/>
                  </a:schemeClr>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has </a:t>
            </a:r>
            <a:r>
              <a:rPr lang="en-GB" dirty="0">
                <a:solidFill>
                  <a:schemeClr val="accent3">
                    <a:lumMod val="75000"/>
                  </a:schemeClr>
                </a:solidFill>
                <a:latin typeface="Times New Roman" panose="02020603050405020304" pitchFamily="18" charset="0"/>
                <a:cs typeface="Times New Roman" panose="02020603050405020304" pitchFamily="18" charset="0"/>
              </a:rPr>
              <a:t>density variations</a:t>
            </a:r>
            <a:r>
              <a:rPr lang="en-GB" dirty="0">
                <a:latin typeface="Times New Roman" panose="02020603050405020304" pitchFamily="18" charset="0"/>
                <a:cs typeface="Times New Roman" panose="02020603050405020304" pitchFamily="18" charset="0"/>
              </a:rPr>
              <a:t>, which must be included in flow calculations.</a:t>
            </a:r>
          </a:p>
          <a:p>
            <a:pPr algn="just"/>
            <a:r>
              <a:rPr lang="en-GB" b="1" dirty="0">
                <a:latin typeface="Times New Roman" panose="02020603050405020304" pitchFamily="18" charset="0"/>
                <a:cs typeface="Times New Roman" panose="02020603050405020304" pitchFamily="18" charset="0"/>
              </a:rPr>
              <a:t>Viscous flows </a:t>
            </a:r>
            <a:r>
              <a:rPr lang="en-GB" dirty="0">
                <a:latin typeface="Times New Roman" panose="02020603050405020304" pitchFamily="18" charset="0"/>
                <a:cs typeface="Times New Roman" panose="02020603050405020304" pitchFamily="18" charset="0"/>
              </a:rPr>
              <a:t>must account for </a:t>
            </a:r>
            <a:r>
              <a:rPr lang="en-GB" dirty="0">
                <a:solidFill>
                  <a:schemeClr val="accent3">
                    <a:lumMod val="75000"/>
                  </a:schemeClr>
                </a:solidFill>
                <a:latin typeface="Times New Roman" panose="02020603050405020304" pitchFamily="18" charset="0"/>
                <a:cs typeface="Times New Roman" panose="02020603050405020304" pitchFamily="18" charset="0"/>
              </a:rPr>
              <a:t>viscosity</a:t>
            </a:r>
            <a:r>
              <a:rPr lang="en-GB" dirty="0">
                <a:latin typeface="Times New Roman" panose="02020603050405020304" pitchFamily="18" charset="0"/>
                <a:cs typeface="Times New Roman" panose="02020603050405020304" pitchFamily="18" charset="0"/>
              </a:rPr>
              <a:t> while </a:t>
            </a:r>
            <a:r>
              <a:rPr lang="en-GB" b="1" dirty="0">
                <a:latin typeface="Times New Roman" panose="02020603050405020304" pitchFamily="18" charset="0"/>
                <a:cs typeface="Times New Roman" panose="02020603050405020304" pitchFamily="18" charset="0"/>
              </a:rPr>
              <a:t>inviscid flows </a:t>
            </a:r>
            <a:r>
              <a:rPr lang="en-GB" dirty="0">
                <a:latin typeface="Times New Roman" panose="02020603050405020304" pitchFamily="18" charset="0"/>
                <a:cs typeface="Times New Roman" panose="02020603050405020304" pitchFamily="18" charset="0"/>
              </a:rPr>
              <a:t>assume </a:t>
            </a:r>
            <a:r>
              <a:rPr lang="en-GB" dirty="0">
                <a:solidFill>
                  <a:schemeClr val="accent3">
                    <a:lumMod val="75000"/>
                  </a:schemeClr>
                </a:solidFill>
                <a:latin typeface="Times New Roman" panose="02020603050405020304" pitchFamily="18" charset="0"/>
                <a:cs typeface="Times New Roman" panose="02020603050405020304" pitchFamily="18" charset="0"/>
              </a:rPr>
              <a:t>viscosity is zero</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velocity field is very important in environmental modelling, especially in modelling plumes in the atmosphere and in groundwater, since the velocity field is a way to characterize the motion of fluid particles and provides the means for computing these motions.</a:t>
            </a:r>
          </a:p>
          <a:p>
            <a:pPr algn="just"/>
            <a:r>
              <a:rPr lang="en-GB" dirty="0">
                <a:latin typeface="Times New Roman" panose="02020603050405020304" pitchFamily="18" charset="0"/>
                <a:cs typeface="Times New Roman" panose="02020603050405020304" pitchFamily="18" charset="0"/>
              </a:rPr>
              <a:t>The velocity field may be described mathematically using Eq. (16.5). This is known as the </a:t>
            </a:r>
            <a:r>
              <a:rPr lang="en-GB" b="1" dirty="0">
                <a:solidFill>
                  <a:srgbClr val="FF0000"/>
                </a:solidFill>
                <a:latin typeface="Times New Roman" panose="02020603050405020304" pitchFamily="18" charset="0"/>
                <a:cs typeface="Times New Roman" panose="02020603050405020304" pitchFamily="18" charset="0"/>
              </a:rPr>
              <a:t>Eulerian</a:t>
            </a:r>
            <a:r>
              <a:rPr lang="en-GB" dirty="0">
                <a:latin typeface="Times New Roman" panose="02020603050405020304" pitchFamily="18" charset="0"/>
                <a:cs typeface="Times New Roman" panose="02020603050405020304" pitchFamily="18" charset="0"/>
              </a:rPr>
              <a:t> viewpoint.</a:t>
            </a:r>
          </a:p>
        </p:txBody>
      </p:sp>
    </p:spTree>
    <p:extLst>
      <p:ext uri="{BB962C8B-B14F-4D97-AF65-F5344CB8AC3E}">
        <p14:creationId xmlns:p14="http://schemas.microsoft.com/office/powerpoint/2010/main" val="1358122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C13B0-D41C-41CB-BFA4-E6D63176B353}"/>
              </a:ext>
            </a:extLst>
          </p:cNvPr>
          <p:cNvSpPr>
            <a:spLocks noGrp="1"/>
          </p:cNvSpPr>
          <p:nvPr>
            <p:ph idx="1"/>
          </p:nvPr>
        </p:nvSpPr>
        <p:spPr>
          <a:xfrm>
            <a:off x="1484310" y="479394"/>
            <a:ext cx="10018713" cy="6116715"/>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Another way to characterize the fluid movement (i.e. flow) is to follow the particle (sometimes referred to as a “parcel”) as it moves, using </a:t>
            </a:r>
            <a:r>
              <a:rPr lang="en-GB" dirty="0">
                <a:solidFill>
                  <a:schemeClr val="accent3">
                    <a:lumMod val="75000"/>
                  </a:schemeClr>
                </a:solidFill>
                <a:latin typeface="Times New Roman" panose="02020603050405020304" pitchFamily="18" charset="0"/>
                <a:cs typeface="Times New Roman" panose="02020603050405020304" pitchFamily="18" charset="0"/>
              </a:rPr>
              <a:t>time functions </a:t>
            </a:r>
            <a:r>
              <a:rPr lang="en-GB" dirty="0">
                <a:latin typeface="Times New Roman" panose="02020603050405020304" pitchFamily="18" charset="0"/>
                <a:cs typeface="Times New Roman" panose="02020603050405020304" pitchFamily="18" charset="0"/>
              </a:rPr>
              <a:t>that correspond to each particle as shown in Figure 16.2.</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Molecular diffusion is important at very small distances and for very small particles (0.1 mm diameter) given that </a:t>
            </a:r>
            <a:r>
              <a:rPr lang="en-GB" b="1" dirty="0">
                <a:solidFill>
                  <a:srgbClr val="FF0000"/>
                </a:solidFill>
                <a:latin typeface="Times New Roman" panose="02020603050405020304" pitchFamily="18" charset="0"/>
                <a:cs typeface="Times New Roman" panose="02020603050405020304" pitchFamily="18" charset="0"/>
              </a:rPr>
              <a:t>Brownian motion </a:t>
            </a:r>
            <a:r>
              <a:rPr lang="en-GB" dirty="0">
                <a:latin typeface="Times New Roman" panose="02020603050405020304" pitchFamily="18" charset="0"/>
                <a:cs typeface="Times New Roman" panose="02020603050405020304" pitchFamily="18" charset="0"/>
              </a:rPr>
              <a:t>allows them to move in a “</a:t>
            </a:r>
            <a:r>
              <a:rPr lang="en-GB" dirty="0">
                <a:solidFill>
                  <a:srgbClr val="00B050"/>
                </a:solidFill>
                <a:latin typeface="Times New Roman" panose="02020603050405020304" pitchFamily="18" charset="0"/>
                <a:cs typeface="Times New Roman" panose="02020603050405020304" pitchFamily="18" charset="0"/>
              </a:rPr>
              <a:t>random walk</a:t>
            </a:r>
            <a:r>
              <a:rPr lang="en-GB" dirty="0">
                <a:latin typeface="Times New Roman" panose="02020603050405020304" pitchFamily="18" charset="0"/>
                <a:cs typeface="Times New Roman" panose="02020603050405020304" pitchFamily="18" charset="0"/>
              </a:rPr>
              <a:t>” away from the air stream. </a:t>
            </a:r>
          </a:p>
          <a:p>
            <a:pPr algn="just"/>
            <a:r>
              <a:rPr lang="en-GB" dirty="0">
                <a:solidFill>
                  <a:srgbClr val="0000FF"/>
                </a:solidFill>
                <a:latin typeface="Times New Roman" panose="02020603050405020304" pitchFamily="18" charset="0"/>
                <a:cs typeface="Times New Roman" panose="02020603050405020304" pitchFamily="18" charset="0"/>
              </a:rPr>
              <a:t>Interception </a:t>
            </a:r>
            <a:r>
              <a:rPr lang="en-GB" dirty="0">
                <a:latin typeface="Times New Roman" panose="02020603050405020304" pitchFamily="18" charset="0"/>
                <a:cs typeface="Times New Roman" panose="02020603050405020304" pitchFamily="18" charset="0"/>
              </a:rPr>
              <a:t>works mainly for particles with diameters between 0.1 and 1 mm.</a:t>
            </a:r>
          </a:p>
          <a:p>
            <a:endParaRPr lang="en-GB" dirty="0"/>
          </a:p>
        </p:txBody>
      </p:sp>
      <p:pic>
        <p:nvPicPr>
          <p:cNvPr id="5" name="Picture 4">
            <a:extLst>
              <a:ext uri="{FF2B5EF4-FFF2-40B4-BE49-F238E27FC236}">
                <a16:creationId xmlns:a16="http://schemas.microsoft.com/office/drawing/2014/main" id="{3EE0B0A9-185A-40C5-9F6A-3729D39FAB84}"/>
              </a:ext>
            </a:extLst>
          </p:cNvPr>
          <p:cNvPicPr>
            <a:picLocks noChangeAspect="1"/>
          </p:cNvPicPr>
          <p:nvPr/>
        </p:nvPicPr>
        <p:blipFill>
          <a:blip r:embed="rId2"/>
          <a:stretch>
            <a:fillRect/>
          </a:stretch>
        </p:blipFill>
        <p:spPr>
          <a:xfrm>
            <a:off x="3378548" y="1664185"/>
            <a:ext cx="5434904" cy="2969959"/>
          </a:xfrm>
          <a:prstGeom prst="rect">
            <a:avLst/>
          </a:prstGeom>
        </p:spPr>
      </p:pic>
    </p:spTree>
    <p:extLst>
      <p:ext uri="{BB962C8B-B14F-4D97-AF65-F5344CB8AC3E}">
        <p14:creationId xmlns:p14="http://schemas.microsoft.com/office/powerpoint/2010/main" val="431520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B1EFD-6AB1-4D7C-9C24-629F2B9C1011}"/>
              </a:ext>
            </a:extLst>
          </p:cNvPr>
          <p:cNvSpPr>
            <a:spLocks noGrp="1"/>
          </p:cNvSpPr>
          <p:nvPr>
            <p:ph idx="1"/>
          </p:nvPr>
        </p:nvSpPr>
        <p:spPr>
          <a:xfrm>
            <a:off x="1484310" y="790113"/>
            <a:ext cx="10018713" cy="5001087"/>
          </a:xfrm>
        </p:spPr>
        <p:txBody>
          <a:bodyPr/>
          <a:lstStyle/>
          <a:p>
            <a:pPr algn="just"/>
            <a:r>
              <a:rPr lang="en-GB" dirty="0">
                <a:latin typeface="Times New Roman" panose="02020603050405020304" pitchFamily="18" charset="0"/>
                <a:cs typeface="Times New Roman" panose="02020603050405020304" pitchFamily="18" charset="0"/>
              </a:rPr>
              <a:t>The particle does not leave the air stream but comes into contact with the filter medium (e.g. a strand of fiberglass).</a:t>
            </a:r>
          </a:p>
          <a:p>
            <a:pPr algn="just"/>
            <a:r>
              <a:rPr lang="en-GB" b="1" dirty="0">
                <a:solidFill>
                  <a:srgbClr val="0000FF"/>
                </a:solidFill>
                <a:latin typeface="Times New Roman" panose="02020603050405020304" pitchFamily="18" charset="0"/>
                <a:cs typeface="Times New Roman" panose="02020603050405020304" pitchFamily="18" charset="0"/>
              </a:rPr>
              <a:t>Inertial impaction </a:t>
            </a:r>
            <a:r>
              <a:rPr lang="en-GB" dirty="0">
                <a:latin typeface="Times New Roman" panose="02020603050405020304" pitchFamily="18" charset="0"/>
                <a:cs typeface="Times New Roman" panose="02020603050405020304" pitchFamily="18" charset="0"/>
              </a:rPr>
              <a:t>collects particles that are sufficiently large to leave the air stream by inertia (diameters 1 mm). This random walk of the particle provides what is known as the </a:t>
            </a:r>
            <a:r>
              <a:rPr lang="en-GB" dirty="0" err="1">
                <a:solidFill>
                  <a:srgbClr val="FF0000"/>
                </a:solidFill>
                <a:latin typeface="Times New Roman" panose="02020603050405020304" pitchFamily="18" charset="0"/>
                <a:cs typeface="Times New Roman" panose="02020603050405020304" pitchFamily="18" charset="0"/>
              </a:rPr>
              <a:t>Lagrangian</a:t>
            </a:r>
            <a:r>
              <a:rPr lang="en-GB" dirty="0">
                <a:latin typeface="Times New Roman" panose="02020603050405020304" pitchFamily="18" charset="0"/>
                <a:cs typeface="Times New Roman" panose="02020603050405020304" pitchFamily="18" charset="0"/>
              </a:rPr>
              <a:t> viewpoint, which is expressed mathematically as: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 </a:t>
            </a:r>
            <a:r>
              <a:rPr lang="en-GB" dirty="0" err="1">
                <a:latin typeface="Times New Roman" panose="02020603050405020304" pitchFamily="18" charset="0"/>
                <a:cs typeface="Times New Roman" panose="02020603050405020304" pitchFamily="18" charset="0"/>
              </a:rPr>
              <a:t>Lagrangian</a:t>
            </a:r>
            <a:r>
              <a:rPr lang="en-GB" dirty="0">
                <a:latin typeface="Times New Roman" panose="02020603050405020304" pitchFamily="18" charset="0"/>
                <a:cs typeface="Times New Roman" panose="02020603050405020304" pitchFamily="18" charset="0"/>
              </a:rPr>
              <a:t> plume model characterizes the plume by calculating the air dispersion from statistics of the trajectories of a large number of the particles (enough to represent the whole plume).</a:t>
            </a:r>
          </a:p>
          <a:p>
            <a:endParaRPr lang="en-GB" dirty="0"/>
          </a:p>
        </p:txBody>
      </p:sp>
      <p:pic>
        <p:nvPicPr>
          <p:cNvPr id="5" name="Picture 4">
            <a:extLst>
              <a:ext uri="{FF2B5EF4-FFF2-40B4-BE49-F238E27FC236}">
                <a16:creationId xmlns:a16="http://schemas.microsoft.com/office/drawing/2014/main" id="{EEAC7BAC-1860-4282-B174-8512BDC1AEBC}"/>
              </a:ext>
            </a:extLst>
          </p:cNvPr>
          <p:cNvPicPr>
            <a:picLocks noChangeAspect="1"/>
          </p:cNvPicPr>
          <p:nvPr/>
        </p:nvPicPr>
        <p:blipFill>
          <a:blip r:embed="rId2"/>
          <a:stretch>
            <a:fillRect/>
          </a:stretch>
        </p:blipFill>
        <p:spPr>
          <a:xfrm>
            <a:off x="4125727" y="3429000"/>
            <a:ext cx="4735877" cy="465824"/>
          </a:xfrm>
          <a:prstGeom prst="rect">
            <a:avLst/>
          </a:prstGeom>
        </p:spPr>
      </p:pic>
    </p:spTree>
    <p:extLst>
      <p:ext uri="{BB962C8B-B14F-4D97-AF65-F5344CB8AC3E}">
        <p14:creationId xmlns:p14="http://schemas.microsoft.com/office/powerpoint/2010/main" val="3630689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BDF67-5BC6-46BF-9BEE-461835B7E33F}"/>
              </a:ext>
            </a:extLst>
          </p:cNvPr>
          <p:cNvSpPr>
            <a:spLocks noGrp="1"/>
          </p:cNvSpPr>
          <p:nvPr>
            <p:ph idx="1"/>
          </p:nvPr>
        </p:nvSpPr>
        <p:spPr>
          <a:xfrm>
            <a:off x="1484310" y="798991"/>
            <a:ext cx="10018713" cy="4992210"/>
          </a:xfrm>
        </p:spPr>
        <p:txBody>
          <a:bodyPr/>
          <a:lstStyle/>
          <a:p>
            <a:pPr algn="just"/>
            <a:r>
              <a:rPr lang="en-GB" dirty="0">
                <a:latin typeface="Times New Roman" panose="02020603050405020304" pitchFamily="18" charset="0"/>
                <a:cs typeface="Times New Roman" panose="02020603050405020304" pitchFamily="18" charset="0"/>
              </a:rPr>
              <a:t>The major means by which air pollutants move in the atmosphere is </a:t>
            </a:r>
            <a:r>
              <a:rPr lang="en-GB" b="1" dirty="0">
                <a:solidFill>
                  <a:schemeClr val="accent4">
                    <a:lumMod val="75000"/>
                  </a:schemeClr>
                </a:solidFill>
                <a:latin typeface="Times New Roman" panose="02020603050405020304" pitchFamily="18" charset="0"/>
                <a:cs typeface="Times New Roman" panose="02020603050405020304" pitchFamily="18" charset="0"/>
              </a:rPr>
              <a:t>advection</a:t>
            </a:r>
            <a:r>
              <a:rPr lang="en-GB" dirty="0">
                <a:latin typeface="Times New Roman" panose="02020603050405020304" pitchFamily="18" charset="0"/>
                <a:cs typeface="Times New Roman" panose="02020603050405020304" pitchFamily="18" charset="0"/>
              </a:rPr>
              <a:t>, i.e. they move with the flow of the fluid where they reside, i.e. the air.</a:t>
            </a:r>
          </a:p>
          <a:p>
            <a:pPr algn="just"/>
            <a:r>
              <a:rPr lang="en-GB" dirty="0">
                <a:latin typeface="Times New Roman" panose="02020603050405020304" pitchFamily="18" charset="0"/>
                <a:cs typeface="Times New Roman" panose="02020603050405020304" pitchFamily="18" charset="0"/>
              </a:rPr>
              <a:t>This change in position in space is the </a:t>
            </a:r>
            <a:r>
              <a:rPr lang="en-GB" b="1" dirty="0">
                <a:solidFill>
                  <a:srgbClr val="00B050"/>
                </a:solidFill>
                <a:latin typeface="Times New Roman" panose="02020603050405020304" pitchFamily="18" charset="0"/>
                <a:cs typeface="Times New Roman" panose="02020603050405020304" pitchFamily="18" charset="0"/>
              </a:rPr>
              <a:t>fluid velocity (V)</a:t>
            </a:r>
            <a:r>
              <a:rPr lang="en-GB" dirty="0">
                <a:latin typeface="Times New Roman" panose="02020603050405020304" pitchFamily="18" charset="0"/>
                <a:cs typeface="Times New Roman" panose="02020603050405020304" pitchFamily="18" charset="0"/>
              </a:rPr>
              <a:t>; This is a </a:t>
            </a:r>
            <a:r>
              <a:rPr lang="en-GB" dirty="0">
                <a:solidFill>
                  <a:schemeClr val="accent3">
                    <a:lumMod val="75000"/>
                  </a:schemeClr>
                </a:solidFill>
                <a:latin typeface="Times New Roman" panose="02020603050405020304" pitchFamily="18" charset="0"/>
                <a:cs typeface="Times New Roman" panose="02020603050405020304" pitchFamily="18" charset="0"/>
              </a:rPr>
              <a:t>vector field quantity</a:t>
            </a:r>
            <a:r>
              <a:rPr lang="en-GB" dirty="0">
                <a:latin typeface="Times New Roman" panose="02020603050405020304" pitchFamily="18" charset="0"/>
                <a:cs typeface="Times New Roman" panose="02020603050405020304" pitchFamily="18" charset="0"/>
              </a:rPr>
              <a:t>.</a:t>
            </a:r>
          </a:p>
          <a:p>
            <a:pPr algn="just"/>
            <a:r>
              <a:rPr lang="en-GB" b="1" dirty="0">
                <a:solidFill>
                  <a:srgbClr val="00B050"/>
                </a:solidFill>
                <a:latin typeface="Times New Roman" panose="02020603050405020304" pitchFamily="18" charset="0"/>
                <a:cs typeface="Times New Roman" panose="02020603050405020304" pitchFamily="18" charset="0"/>
              </a:rPr>
              <a:t>Speed (</a:t>
            </a:r>
            <a:r>
              <a:rPr lang="en-GB" b="1" i="1" dirty="0">
                <a:solidFill>
                  <a:srgbClr val="00B050"/>
                </a:solidFill>
                <a:latin typeface="Times New Roman" panose="02020603050405020304" pitchFamily="18" charset="0"/>
                <a:cs typeface="Times New Roman" panose="02020603050405020304" pitchFamily="18" charset="0"/>
              </a:rPr>
              <a:t>V</a:t>
            </a:r>
            <a:r>
              <a:rPr lang="en-GB" b="1" dirty="0">
                <a:solidFill>
                  <a:srgbClr val="00B050"/>
                </a:solidFill>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is the magnitude of the vector velocity V at some given point in the fluid, and </a:t>
            </a:r>
            <a:r>
              <a:rPr lang="en-GB" b="1" dirty="0">
                <a:solidFill>
                  <a:srgbClr val="00B050"/>
                </a:solidFill>
                <a:latin typeface="Times New Roman" panose="02020603050405020304" pitchFamily="18" charset="0"/>
                <a:cs typeface="Times New Roman" panose="02020603050405020304" pitchFamily="18" charset="0"/>
              </a:rPr>
              <a:t>average speed (</a:t>
            </a:r>
            <a:r>
              <a:rPr lang="en-GB" b="1" i="1" dirty="0">
                <a:solidFill>
                  <a:srgbClr val="00B050"/>
                </a:solidFill>
                <a:latin typeface="Times New Roman" panose="02020603050405020304" pitchFamily="18" charset="0"/>
                <a:cs typeface="Times New Roman" panose="02020603050405020304" pitchFamily="18" charset="0"/>
              </a:rPr>
              <a:t>V</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the mean fluid speed through a control volume’s surface.</a:t>
            </a:r>
          </a:p>
          <a:p>
            <a:pPr algn="just"/>
            <a:r>
              <a:rPr lang="en-GB" dirty="0">
                <a:latin typeface="Times New Roman" panose="02020603050405020304" pitchFamily="18" charset="0"/>
                <a:cs typeface="Times New Roman" panose="02020603050405020304" pitchFamily="18" charset="0"/>
              </a:rPr>
              <a:t>Therefore, </a:t>
            </a:r>
            <a:r>
              <a:rPr lang="en-GB" b="1" dirty="0">
                <a:latin typeface="Times New Roman" panose="02020603050405020304" pitchFamily="18" charset="0"/>
                <a:cs typeface="Times New Roman" panose="02020603050405020304" pitchFamily="18" charset="0"/>
              </a:rPr>
              <a:t>velocity</a:t>
            </a:r>
            <a:r>
              <a:rPr lang="en-GB" dirty="0">
                <a:latin typeface="Times New Roman" panose="02020603050405020304" pitchFamily="18" charset="0"/>
                <a:cs typeface="Times New Roman" panose="02020603050405020304" pitchFamily="18" charset="0"/>
              </a:rPr>
              <a:t> is a </a:t>
            </a:r>
            <a:r>
              <a:rPr lang="en-GB" dirty="0">
                <a:solidFill>
                  <a:srgbClr val="00B050"/>
                </a:solidFill>
                <a:latin typeface="Times New Roman" panose="02020603050405020304" pitchFamily="18" charset="0"/>
                <a:cs typeface="Times New Roman" panose="02020603050405020304" pitchFamily="18" charset="0"/>
              </a:rPr>
              <a:t>vector quantity </a:t>
            </a:r>
            <a:r>
              <a:rPr lang="en-GB" dirty="0">
                <a:latin typeface="Times New Roman" panose="02020603050405020304" pitchFamily="18" charset="0"/>
                <a:cs typeface="Times New Roman" panose="02020603050405020304" pitchFamily="18" charset="0"/>
              </a:rPr>
              <a:t>(magnitude and direction), while </a:t>
            </a:r>
            <a:r>
              <a:rPr lang="en-GB" b="1" dirty="0">
                <a:latin typeface="Times New Roman" panose="02020603050405020304" pitchFamily="18" charset="0"/>
                <a:cs typeface="Times New Roman" panose="02020603050405020304" pitchFamily="18" charset="0"/>
              </a:rPr>
              <a:t>speed</a:t>
            </a:r>
            <a:r>
              <a:rPr lang="en-GB" dirty="0">
                <a:latin typeface="Times New Roman" panose="02020603050405020304" pitchFamily="18" charset="0"/>
                <a:cs typeface="Times New Roman" panose="02020603050405020304" pitchFamily="18" charset="0"/>
              </a:rPr>
              <a:t> is a </a:t>
            </a:r>
            <a:r>
              <a:rPr lang="en-GB" dirty="0">
                <a:solidFill>
                  <a:srgbClr val="00B050"/>
                </a:solidFill>
                <a:latin typeface="Times New Roman" panose="02020603050405020304" pitchFamily="18" charset="0"/>
                <a:cs typeface="Times New Roman" panose="02020603050405020304" pitchFamily="18" charset="0"/>
              </a:rPr>
              <a:t>scalar quantity </a:t>
            </a:r>
            <a:r>
              <a:rPr lang="en-GB" dirty="0">
                <a:latin typeface="Times New Roman" panose="02020603050405020304" pitchFamily="18" charset="0"/>
                <a:cs typeface="Times New Roman" panose="02020603050405020304" pitchFamily="18" charset="0"/>
              </a:rPr>
              <a:t>(magnitude only). The standard units of velocity and speed are meter per second (m s</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23660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66D76-A5B6-4583-8FBE-C8591A8160A4}"/>
              </a:ext>
            </a:extLst>
          </p:cNvPr>
          <p:cNvSpPr>
            <a:spLocks noGrp="1"/>
          </p:cNvSpPr>
          <p:nvPr>
            <p:ph idx="1"/>
          </p:nvPr>
        </p:nvSpPr>
        <p:spPr>
          <a:xfrm>
            <a:off x="1484310" y="639192"/>
            <a:ext cx="10018713" cy="5486399"/>
          </a:xfrm>
        </p:spPr>
        <p:txBody>
          <a:bodyPr/>
          <a:lstStyle/>
          <a:p>
            <a:pPr algn="just"/>
            <a:r>
              <a:rPr lang="en-GB" dirty="0">
                <a:latin typeface="Times New Roman" panose="02020603050405020304" pitchFamily="18" charset="0"/>
                <a:cs typeface="Times New Roman" panose="02020603050405020304" pitchFamily="18" charset="0"/>
              </a:rPr>
              <a:t>Velocity informs </a:t>
            </a:r>
            <a:r>
              <a:rPr lang="en-GB" b="1" dirty="0">
                <a:solidFill>
                  <a:srgbClr val="00B050"/>
                </a:solidFill>
                <a:latin typeface="Times New Roman" panose="02020603050405020304" pitchFamily="18" charset="0"/>
                <a:cs typeface="Times New Roman" panose="02020603050405020304" pitchFamily="18" charset="0"/>
              </a:rPr>
              <a:t>mixing rates </a:t>
            </a:r>
            <a:r>
              <a:rPr lang="en-GB" dirty="0">
                <a:latin typeface="Times New Roman" panose="02020603050405020304" pitchFamily="18" charset="0"/>
                <a:cs typeface="Times New Roman" panose="02020603050405020304" pitchFamily="18" charset="0"/>
              </a:rPr>
              <a:t>after a pollutant is emitted into a plume.</a:t>
            </a:r>
          </a:p>
          <a:p>
            <a:pPr algn="just"/>
            <a:r>
              <a:rPr lang="en-GB" dirty="0">
                <a:latin typeface="Times New Roman" panose="02020603050405020304" pitchFamily="18" charset="0"/>
                <a:cs typeface="Times New Roman" panose="02020603050405020304" pitchFamily="18" charset="0"/>
              </a:rPr>
              <a:t>If an air pollutant is released into a </a:t>
            </a:r>
            <a:r>
              <a:rPr lang="en-GB" b="1" dirty="0">
                <a:latin typeface="Times New Roman" panose="02020603050405020304" pitchFamily="18" charset="0"/>
                <a:cs typeface="Times New Roman" panose="02020603050405020304" pitchFamily="18" charset="0"/>
              </a:rPr>
              <a:t>well-mixed</a:t>
            </a:r>
            <a:r>
              <a:rPr lang="en-GB" dirty="0">
                <a:latin typeface="Times New Roman" panose="02020603050405020304" pitchFamily="18" charset="0"/>
                <a:cs typeface="Times New Roman" panose="02020603050405020304" pitchFamily="18" charset="0"/>
              </a:rPr>
              <a:t> chamber, calculations of concentration would be simpler than an </a:t>
            </a:r>
            <a:r>
              <a:rPr lang="en-GB" b="1" dirty="0">
                <a:latin typeface="Times New Roman" panose="02020603050405020304" pitchFamily="18" charset="0"/>
                <a:cs typeface="Times New Roman" panose="02020603050405020304" pitchFamily="18" charset="0"/>
              </a:rPr>
              <a:t>unmixed</a:t>
            </a:r>
            <a:r>
              <a:rPr lang="en-GB" dirty="0">
                <a:latin typeface="Times New Roman" panose="02020603050405020304" pitchFamily="18" charset="0"/>
                <a:cs typeface="Times New Roman" panose="02020603050405020304" pitchFamily="18" charset="0"/>
              </a:rPr>
              <a:t> chamber.</a:t>
            </a:r>
          </a:p>
          <a:p>
            <a:pPr algn="just"/>
            <a:r>
              <a:rPr lang="en-GB" dirty="0">
                <a:latin typeface="Times New Roman" panose="02020603050405020304" pitchFamily="18" charset="0"/>
                <a:cs typeface="Times New Roman" panose="02020603050405020304" pitchFamily="18" charset="0"/>
              </a:rPr>
              <a:t>This is an example of the difficulty in stepping up laboratory or mesoscale findings to the real world.</a:t>
            </a:r>
          </a:p>
          <a:p>
            <a:pPr algn="just"/>
            <a:r>
              <a:rPr lang="en-GB" dirty="0">
                <a:latin typeface="Times New Roman" panose="02020603050405020304" pitchFamily="18" charset="0"/>
                <a:cs typeface="Times New Roman" panose="02020603050405020304" pitchFamily="18" charset="0"/>
              </a:rPr>
              <a:t>For example, an air pollutant plume is never </a:t>
            </a:r>
            <a:r>
              <a:rPr lang="en-GB" b="1" dirty="0">
                <a:latin typeface="Times New Roman" panose="02020603050405020304" pitchFamily="18" charset="0"/>
                <a:cs typeface="Times New Roman" panose="02020603050405020304" pitchFamily="18" charset="0"/>
              </a:rPr>
              <a:t>homogeneous</a:t>
            </a:r>
            <a:r>
              <a:rPr lang="en-GB" dirty="0">
                <a:latin typeface="Times New Roman" panose="02020603050405020304" pitchFamily="18" charset="0"/>
                <a:cs typeface="Times New Roman" panose="02020603050405020304" pitchFamily="18" charset="0"/>
              </a:rPr>
              <a:t>. It is certainly likely to have higher concentrations near the source, but it will also have pockets of higher and lower concentrations given the variability of </a:t>
            </a:r>
            <a:r>
              <a:rPr lang="en-GB" dirty="0">
                <a:solidFill>
                  <a:schemeClr val="accent3">
                    <a:lumMod val="75000"/>
                  </a:schemeClr>
                </a:solidFill>
                <a:latin typeface="Times New Roman" panose="02020603050405020304" pitchFamily="18" charset="0"/>
                <a:cs typeface="Times New Roman" panose="02020603050405020304" pitchFamily="18" charset="0"/>
              </a:rPr>
              <a:t>terrain</a:t>
            </a:r>
            <a:r>
              <a:rPr lang="en-GB" dirty="0">
                <a:latin typeface="Times New Roman" panose="02020603050405020304" pitchFamily="18" charset="0"/>
                <a:cs typeface="Times New Roman" panose="02020603050405020304" pitchFamily="18" charset="0"/>
              </a:rPr>
              <a:t>, </a:t>
            </a:r>
            <a:r>
              <a:rPr lang="en-GB" dirty="0">
                <a:solidFill>
                  <a:schemeClr val="accent3">
                    <a:lumMod val="75000"/>
                  </a:schemeClr>
                </a:solidFill>
                <a:latin typeface="Times New Roman" panose="02020603050405020304" pitchFamily="18" charset="0"/>
                <a:cs typeface="Times New Roman" panose="02020603050405020304" pitchFamily="18" charset="0"/>
              </a:rPr>
              <a:t>structures, albedo, clouds, temperature, and moisture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Even a small compartment, e.g. a room in a house, is never completely mixed, with regions of varying pollutant concentrations.</a:t>
            </a:r>
          </a:p>
        </p:txBody>
      </p:sp>
    </p:spTree>
    <p:extLst>
      <p:ext uri="{BB962C8B-B14F-4D97-AF65-F5344CB8AC3E}">
        <p14:creationId xmlns:p14="http://schemas.microsoft.com/office/powerpoint/2010/main" val="3631176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21FAF-AF35-41B8-A164-E88A4CB82EFA}"/>
              </a:ext>
            </a:extLst>
          </p:cNvPr>
          <p:cNvSpPr>
            <a:spLocks noGrp="1"/>
          </p:cNvSpPr>
          <p:nvPr>
            <p:ph idx="1"/>
          </p:nvPr>
        </p:nvSpPr>
        <p:spPr>
          <a:xfrm>
            <a:off x="1475432" y="379359"/>
            <a:ext cx="10018713" cy="3808520"/>
          </a:xfrm>
        </p:spPr>
        <p:txBody>
          <a:bodyPr>
            <a:normAutofit lnSpcReduction="10000"/>
          </a:bodyPr>
          <a:lstStyle/>
          <a:p>
            <a:pPr algn="just"/>
            <a:r>
              <a:rPr lang="en-GB" b="1" dirty="0">
                <a:solidFill>
                  <a:srgbClr val="0000FF"/>
                </a:solidFill>
                <a:latin typeface="Times New Roman" panose="02020603050405020304" pitchFamily="18" charset="0"/>
                <a:cs typeface="Times New Roman" panose="02020603050405020304" pitchFamily="18" charset="0"/>
              </a:rPr>
              <a:t>Pressure (</a:t>
            </a:r>
            <a:r>
              <a:rPr lang="en-GB" b="1" i="1" dirty="0">
                <a:solidFill>
                  <a:srgbClr val="0000FF"/>
                </a:solidFill>
                <a:latin typeface="Times New Roman" panose="02020603050405020304" pitchFamily="18" charset="0"/>
                <a:cs typeface="Times New Roman" panose="02020603050405020304" pitchFamily="18" charset="0"/>
              </a:rPr>
              <a:t>p</a:t>
            </a:r>
            <a:r>
              <a:rPr lang="en-GB" b="1" dirty="0">
                <a:solidFill>
                  <a:srgbClr val="0000FF"/>
                </a:solidFill>
                <a:latin typeface="Times New Roman" panose="02020603050405020304" pitchFamily="18" charset="0"/>
                <a:cs typeface="Times New Roman" panose="02020603050405020304" pitchFamily="18" charset="0"/>
              </a:rPr>
              <a:t>)</a:t>
            </a:r>
            <a:r>
              <a:rPr lang="en-GB" dirty="0">
                <a:solidFill>
                  <a:srgbClr val="0000FF"/>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also important at all scales. Recall that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 is a force per unit area:</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 is a type of stress that is exerted </a:t>
            </a:r>
            <a:r>
              <a:rPr lang="en-GB" dirty="0">
                <a:solidFill>
                  <a:srgbClr val="00B050"/>
                </a:solidFill>
                <a:latin typeface="Times New Roman" panose="02020603050405020304" pitchFamily="18" charset="0"/>
                <a:cs typeface="Times New Roman" panose="02020603050405020304" pitchFamily="18" charset="0"/>
              </a:rPr>
              <a:t>uniformly</a:t>
            </a:r>
            <a:r>
              <a:rPr lang="en-GB" dirty="0">
                <a:latin typeface="Times New Roman" panose="02020603050405020304" pitchFamily="18" charset="0"/>
                <a:cs typeface="Times New Roman" panose="02020603050405020304" pitchFamily="18" charset="0"/>
              </a:rPr>
              <a:t> in all directions. </a:t>
            </a:r>
          </a:p>
          <a:p>
            <a:pPr algn="just"/>
            <a:r>
              <a:rPr lang="en-GB" dirty="0">
                <a:latin typeface="Times New Roman" panose="02020603050405020304" pitchFamily="18" charset="0"/>
                <a:cs typeface="Times New Roman" panose="02020603050405020304" pitchFamily="18" charset="0"/>
              </a:rPr>
              <a:t>The standard unit of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 is the </a:t>
            </a:r>
            <a:r>
              <a:rPr lang="en-GB" b="1" dirty="0">
                <a:latin typeface="Times New Roman" panose="02020603050405020304" pitchFamily="18" charset="0"/>
                <a:cs typeface="Times New Roman" panose="02020603050405020304" pitchFamily="18" charset="0"/>
              </a:rPr>
              <a:t>Pascal (Pa), </a:t>
            </a:r>
            <a:r>
              <a:rPr lang="en-GB" dirty="0">
                <a:latin typeface="Times New Roman" panose="02020603050405020304" pitchFamily="18" charset="0"/>
                <a:cs typeface="Times New Roman" panose="02020603050405020304" pitchFamily="18" charset="0"/>
              </a:rPr>
              <a:t>which is equal to </a:t>
            </a:r>
            <a:r>
              <a:rPr lang="en-GB" b="1" dirty="0">
                <a:latin typeface="Times New Roman" panose="02020603050405020304" pitchFamily="18" charset="0"/>
                <a:cs typeface="Times New Roman" panose="02020603050405020304" pitchFamily="18" charset="0"/>
              </a:rPr>
              <a:t>1Nm</a:t>
            </a:r>
            <a:r>
              <a:rPr lang="en-GB" b="1" baseline="30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 </a:t>
            </a:r>
          </a:p>
          <a:p>
            <a:pPr algn="just"/>
            <a:r>
              <a:rPr lang="en-GB" dirty="0">
                <a:latin typeface="Times New Roman" panose="02020603050405020304" pitchFamily="18" charset="0"/>
                <a:cs typeface="Times New Roman" panose="02020603050405020304" pitchFamily="18" charset="0"/>
              </a:rPr>
              <a:t>Pressure varies with area, as shown in Figure 16.3. In this example, the same weight (force) over different areas leads to different pressures, </a:t>
            </a:r>
            <a:r>
              <a:rPr lang="en-GB" dirty="0">
                <a:solidFill>
                  <a:schemeClr val="accent3">
                    <a:lumMod val="75000"/>
                  </a:schemeClr>
                </a:solidFill>
                <a:latin typeface="Times New Roman" panose="02020603050405020304" pitchFamily="18" charset="0"/>
                <a:cs typeface="Times New Roman" panose="02020603050405020304" pitchFamily="18" charset="0"/>
              </a:rPr>
              <a:t>much higher pressure when the same force is distributed over a smaller area</a:t>
            </a:r>
          </a:p>
        </p:txBody>
      </p:sp>
      <p:pic>
        <p:nvPicPr>
          <p:cNvPr id="5" name="Picture 4">
            <a:extLst>
              <a:ext uri="{FF2B5EF4-FFF2-40B4-BE49-F238E27FC236}">
                <a16:creationId xmlns:a16="http://schemas.microsoft.com/office/drawing/2014/main" id="{A79DF48F-907E-494F-A16D-06E156CCAEA0}"/>
              </a:ext>
            </a:extLst>
          </p:cNvPr>
          <p:cNvPicPr>
            <a:picLocks noChangeAspect="1"/>
          </p:cNvPicPr>
          <p:nvPr/>
        </p:nvPicPr>
        <p:blipFill>
          <a:blip r:embed="rId2"/>
          <a:stretch>
            <a:fillRect/>
          </a:stretch>
        </p:blipFill>
        <p:spPr>
          <a:xfrm>
            <a:off x="4376491" y="1156317"/>
            <a:ext cx="3439018" cy="638869"/>
          </a:xfrm>
          <a:prstGeom prst="rect">
            <a:avLst/>
          </a:prstGeom>
        </p:spPr>
      </p:pic>
      <p:pic>
        <p:nvPicPr>
          <p:cNvPr id="7" name="Picture 6">
            <a:extLst>
              <a:ext uri="{FF2B5EF4-FFF2-40B4-BE49-F238E27FC236}">
                <a16:creationId xmlns:a16="http://schemas.microsoft.com/office/drawing/2014/main" id="{F31E993D-6099-468A-BE48-4B70A305F898}"/>
              </a:ext>
            </a:extLst>
          </p:cNvPr>
          <p:cNvPicPr>
            <a:picLocks noChangeAspect="1"/>
          </p:cNvPicPr>
          <p:nvPr/>
        </p:nvPicPr>
        <p:blipFill>
          <a:blip r:embed="rId3"/>
          <a:stretch>
            <a:fillRect/>
          </a:stretch>
        </p:blipFill>
        <p:spPr>
          <a:xfrm>
            <a:off x="3984502" y="4187879"/>
            <a:ext cx="4655079" cy="2670121"/>
          </a:xfrm>
          <a:prstGeom prst="rect">
            <a:avLst/>
          </a:prstGeom>
        </p:spPr>
      </p:pic>
    </p:spTree>
    <p:extLst>
      <p:ext uri="{BB962C8B-B14F-4D97-AF65-F5344CB8AC3E}">
        <p14:creationId xmlns:p14="http://schemas.microsoft.com/office/powerpoint/2010/main" val="535128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1A904-0B2F-4E0E-9082-DA7DD8F00FCC}"/>
              </a:ext>
            </a:extLst>
          </p:cNvPr>
          <p:cNvSpPr>
            <a:spLocks noGrp="1"/>
          </p:cNvSpPr>
          <p:nvPr>
            <p:ph idx="1"/>
          </p:nvPr>
        </p:nvSpPr>
        <p:spPr>
          <a:xfrm>
            <a:off x="1484310" y="272375"/>
            <a:ext cx="10018713" cy="5844340"/>
          </a:xfrm>
        </p:spPr>
        <p:txBody>
          <a:bodyPr>
            <a:normAutofit lnSpcReduction="10000"/>
          </a:bodyPr>
          <a:lstStyle/>
          <a:p>
            <a:pPr algn="just"/>
            <a:r>
              <a:rPr lang="en-US" altLang="zh-TW" dirty="0">
                <a:latin typeface="Times New Roman" panose="02020603050405020304" pitchFamily="18" charset="0"/>
                <a:cs typeface="Times New Roman" panose="02020603050405020304" pitchFamily="18" charset="0"/>
              </a:rPr>
              <a:t>W</a:t>
            </a:r>
            <a:r>
              <a:rPr lang="en-GB" dirty="0">
                <a:latin typeface="Times New Roman" panose="02020603050405020304" pitchFamily="18" charset="0"/>
                <a:cs typeface="Times New Roman" panose="02020603050405020304" pitchFamily="18" charset="0"/>
              </a:rPr>
              <a:t>hen considering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 for a gas, the pressure is an average of the forces against the vessel walls; i.e., </a:t>
            </a:r>
            <a:r>
              <a:rPr lang="en-GB" b="1" dirty="0">
                <a:solidFill>
                  <a:srgbClr val="00B050"/>
                </a:solidFill>
                <a:latin typeface="Times New Roman" panose="02020603050405020304" pitchFamily="18" charset="0"/>
                <a:cs typeface="Times New Roman" panose="02020603050405020304" pitchFamily="18" charset="0"/>
              </a:rPr>
              <a:t>gas pressure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Fluid pressure is a measure of </a:t>
            </a:r>
            <a:r>
              <a:rPr lang="en-GB" dirty="0">
                <a:solidFill>
                  <a:schemeClr val="accent4">
                    <a:lumMod val="75000"/>
                  </a:schemeClr>
                </a:solidFill>
                <a:latin typeface="Times New Roman" panose="02020603050405020304" pitchFamily="18" charset="0"/>
                <a:cs typeface="Times New Roman" panose="02020603050405020304" pitchFamily="18" charset="0"/>
              </a:rPr>
              <a:t>energy per unit volume </a:t>
            </a:r>
            <a:r>
              <a:rPr lang="en-GB" dirty="0">
                <a:latin typeface="Times New Roman" panose="02020603050405020304" pitchFamily="18" charset="0"/>
                <a:cs typeface="Times New Roman" panose="02020603050405020304" pitchFamily="18" charset="0"/>
              </a:rPr>
              <a:t>per the </a:t>
            </a:r>
            <a:r>
              <a:rPr lang="en-GB" dirty="0">
                <a:solidFill>
                  <a:srgbClr val="FF0000"/>
                </a:solidFill>
                <a:latin typeface="Times New Roman" panose="02020603050405020304" pitchFamily="18" charset="0"/>
                <a:cs typeface="Times New Roman" panose="02020603050405020304" pitchFamily="18" charset="0"/>
              </a:rPr>
              <a:t>Bernoulli equation</a:t>
            </a:r>
            <a:r>
              <a:rPr lang="en-GB" dirty="0">
                <a:latin typeface="Times New Roman" panose="02020603050405020304" pitchFamily="18" charset="0"/>
                <a:cs typeface="Times New Roman" panose="02020603050405020304" pitchFamily="18" charset="0"/>
              </a:rPr>
              <a:t>, which states that the </a:t>
            </a:r>
            <a:r>
              <a:rPr lang="en-GB" b="1" dirty="0">
                <a:solidFill>
                  <a:srgbClr val="00B050"/>
                </a:solidFill>
                <a:latin typeface="Times New Roman" panose="02020603050405020304" pitchFamily="18" charset="0"/>
                <a:cs typeface="Times New Roman" panose="02020603050405020304" pitchFamily="18" charset="0"/>
              </a:rPr>
              <a:t>static pressure</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the flow plus </a:t>
            </a:r>
            <a:r>
              <a:rPr lang="en-GB" b="1" dirty="0">
                <a:solidFill>
                  <a:srgbClr val="00B050"/>
                </a:solidFill>
                <a:latin typeface="Times New Roman" panose="02020603050405020304" pitchFamily="18" charset="0"/>
                <a:cs typeface="Times New Roman" panose="02020603050405020304" pitchFamily="18" charset="0"/>
              </a:rPr>
              <a:t>one half of the density times the velocity squared </a:t>
            </a:r>
            <a:r>
              <a:rPr lang="en-GB" dirty="0">
                <a:latin typeface="Times New Roman" panose="02020603050405020304" pitchFamily="18" charset="0"/>
                <a:cs typeface="Times New Roman" panose="02020603050405020304" pitchFamily="18" charset="0"/>
              </a:rPr>
              <a:t>is equal to a </a:t>
            </a:r>
            <a:r>
              <a:rPr lang="en-GB" b="1" dirty="0">
                <a:solidFill>
                  <a:srgbClr val="FF0000"/>
                </a:solidFill>
                <a:latin typeface="Times New Roman" panose="02020603050405020304" pitchFamily="18" charset="0"/>
                <a:cs typeface="Times New Roman" panose="02020603050405020304" pitchFamily="18" charset="0"/>
              </a:rPr>
              <a:t>constant</a:t>
            </a:r>
            <a:r>
              <a:rPr lang="en-GB" dirty="0">
                <a:latin typeface="Times New Roman" panose="02020603050405020304" pitchFamily="18" charset="0"/>
                <a:cs typeface="Times New Roman" panose="02020603050405020304" pitchFamily="18" charset="0"/>
              </a:rPr>
              <a:t> throughout the flow, referred to as the total pressure of the flow:</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To adhere to the conservation of energy principle, </a:t>
            </a:r>
            <a:r>
              <a:rPr lang="en-GB" dirty="0">
                <a:solidFill>
                  <a:schemeClr val="accent3">
                    <a:lumMod val="75000"/>
                  </a:schemeClr>
                </a:solidFill>
                <a:latin typeface="Times New Roman" panose="02020603050405020304" pitchFamily="18" charset="0"/>
                <a:cs typeface="Times New Roman" panose="02020603050405020304" pitchFamily="18" charset="0"/>
              </a:rPr>
              <a:t>a flowing fluid will maintain the energy, but velocity and pressure can change</a:t>
            </a:r>
            <a:r>
              <a:rPr lang="en-GB"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9B37942-D26F-45B6-8021-F166E29A069B}"/>
              </a:ext>
            </a:extLst>
          </p:cNvPr>
          <p:cNvPicPr>
            <a:picLocks noChangeAspect="1"/>
          </p:cNvPicPr>
          <p:nvPr/>
        </p:nvPicPr>
        <p:blipFill>
          <a:blip r:embed="rId2"/>
          <a:stretch>
            <a:fillRect/>
          </a:stretch>
        </p:blipFill>
        <p:spPr>
          <a:xfrm>
            <a:off x="3788700" y="2858610"/>
            <a:ext cx="5704037" cy="2068497"/>
          </a:xfrm>
          <a:prstGeom prst="rect">
            <a:avLst/>
          </a:prstGeom>
        </p:spPr>
      </p:pic>
    </p:spTree>
    <p:extLst>
      <p:ext uri="{BB962C8B-B14F-4D97-AF65-F5344CB8AC3E}">
        <p14:creationId xmlns:p14="http://schemas.microsoft.com/office/powerpoint/2010/main" val="1162223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9A33A-D07C-408A-99DB-2DDAFB5F3F09}"/>
              </a:ext>
            </a:extLst>
          </p:cNvPr>
          <p:cNvSpPr>
            <a:spLocks noGrp="1"/>
          </p:cNvSpPr>
          <p:nvPr>
            <p:ph idx="1"/>
          </p:nvPr>
        </p:nvSpPr>
        <p:spPr>
          <a:xfrm>
            <a:off x="1484310" y="479394"/>
            <a:ext cx="10018713" cy="6187736"/>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In fact, </a:t>
            </a:r>
            <a:r>
              <a:rPr lang="en-GB" dirty="0">
                <a:solidFill>
                  <a:schemeClr val="accent3">
                    <a:lumMod val="75000"/>
                  </a:schemeClr>
                </a:solidFill>
                <a:latin typeface="Times New Roman" panose="02020603050405020304" pitchFamily="18" charset="0"/>
                <a:cs typeface="Times New Roman" panose="02020603050405020304" pitchFamily="18" charset="0"/>
              </a:rPr>
              <a:t>velocity and pressure will compensate for each other to adhere to the conservation principle</a:t>
            </a:r>
            <a:r>
              <a:rPr lang="en-GB" dirty="0">
                <a:latin typeface="Times New Roman" panose="02020603050405020304" pitchFamily="18" charset="0"/>
                <a:cs typeface="Times New Roman" panose="02020603050405020304" pitchFamily="18" charset="0"/>
              </a:rPr>
              <a:t>, as stated in the Bernoulli equation:</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is shown graphically in Figure 16.4. The so-called “</a:t>
            </a:r>
            <a:r>
              <a:rPr lang="en-GB" b="1" dirty="0">
                <a:solidFill>
                  <a:srgbClr val="FF0000"/>
                </a:solidFill>
                <a:latin typeface="Times New Roman" panose="02020603050405020304" pitchFamily="18" charset="0"/>
                <a:cs typeface="Times New Roman" panose="02020603050405020304" pitchFamily="18" charset="0"/>
              </a:rPr>
              <a:t>Bernoulli effect</a:t>
            </a:r>
            <a:r>
              <a:rPr lang="en-GB" dirty="0">
                <a:latin typeface="Times New Roman" panose="02020603050405020304" pitchFamily="18" charset="0"/>
                <a:cs typeface="Times New Roman" panose="02020603050405020304" pitchFamily="18" charset="0"/>
              </a:rPr>
              <a:t>” occurs when </a:t>
            </a:r>
            <a:r>
              <a:rPr lang="en-GB" dirty="0">
                <a:solidFill>
                  <a:schemeClr val="accent3">
                    <a:lumMod val="75000"/>
                  </a:schemeClr>
                </a:solidFill>
                <a:latin typeface="Times New Roman" panose="02020603050405020304" pitchFamily="18" charset="0"/>
                <a:cs typeface="Times New Roman" panose="02020603050405020304" pitchFamily="18" charset="0"/>
              </a:rPr>
              <a:t>increased fluid speed leads to decreased internal pressure</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In many air pollution scenarios, fluid pressure is measured against two references: </a:t>
            </a:r>
            <a:r>
              <a:rPr lang="en-GB" b="1" dirty="0">
                <a:solidFill>
                  <a:srgbClr val="0000FF"/>
                </a:solidFill>
                <a:latin typeface="Times New Roman" panose="02020603050405020304" pitchFamily="18" charset="0"/>
                <a:cs typeface="Times New Roman" panose="02020603050405020304" pitchFamily="18" charset="0"/>
              </a:rPr>
              <a:t>zero pressure </a:t>
            </a:r>
            <a:r>
              <a:rPr lang="en-GB" dirty="0">
                <a:latin typeface="Times New Roman" panose="02020603050405020304" pitchFamily="18" charset="0"/>
                <a:cs typeface="Times New Roman" panose="02020603050405020304" pitchFamily="18" charset="0"/>
              </a:rPr>
              <a:t>and </a:t>
            </a:r>
            <a:r>
              <a:rPr lang="en-GB" b="1" dirty="0">
                <a:solidFill>
                  <a:srgbClr val="0000FF"/>
                </a:solidFill>
                <a:latin typeface="Times New Roman" panose="02020603050405020304" pitchFamily="18" charset="0"/>
                <a:cs typeface="Times New Roman" panose="02020603050405020304" pitchFamily="18" charset="0"/>
              </a:rPr>
              <a:t>atmospheric pressure</a:t>
            </a:r>
            <a:r>
              <a:rPr lang="en-GB" b="1" dirty="0">
                <a:latin typeface="Times New Roman" panose="02020603050405020304" pitchFamily="18" charset="0"/>
                <a:cs typeface="Times New Roman" panose="02020603050405020304" pitchFamily="18" charset="0"/>
              </a:rPr>
              <a:t>.</a:t>
            </a:r>
          </a:p>
          <a:p>
            <a:endParaRPr lang="en-GB" dirty="0"/>
          </a:p>
          <a:p>
            <a:endParaRPr lang="en-GB" dirty="0"/>
          </a:p>
        </p:txBody>
      </p:sp>
      <p:pic>
        <p:nvPicPr>
          <p:cNvPr id="5" name="Picture 4">
            <a:extLst>
              <a:ext uri="{FF2B5EF4-FFF2-40B4-BE49-F238E27FC236}">
                <a16:creationId xmlns:a16="http://schemas.microsoft.com/office/drawing/2014/main" id="{C7C7B414-7AD0-43A5-87A8-188EBB0CA44E}"/>
              </a:ext>
            </a:extLst>
          </p:cNvPr>
          <p:cNvPicPr>
            <a:picLocks noChangeAspect="1"/>
          </p:cNvPicPr>
          <p:nvPr/>
        </p:nvPicPr>
        <p:blipFill>
          <a:blip r:embed="rId2"/>
          <a:stretch>
            <a:fillRect/>
          </a:stretch>
        </p:blipFill>
        <p:spPr>
          <a:xfrm>
            <a:off x="2502073" y="831817"/>
            <a:ext cx="7983186" cy="567525"/>
          </a:xfrm>
          <a:prstGeom prst="rect">
            <a:avLst/>
          </a:prstGeom>
        </p:spPr>
      </p:pic>
      <p:pic>
        <p:nvPicPr>
          <p:cNvPr id="7" name="Picture 6">
            <a:extLst>
              <a:ext uri="{FF2B5EF4-FFF2-40B4-BE49-F238E27FC236}">
                <a16:creationId xmlns:a16="http://schemas.microsoft.com/office/drawing/2014/main" id="{28C6A1D8-5C77-42B4-A792-2DC47DEB8C1F}"/>
              </a:ext>
            </a:extLst>
          </p:cNvPr>
          <p:cNvPicPr>
            <a:picLocks noChangeAspect="1"/>
          </p:cNvPicPr>
          <p:nvPr/>
        </p:nvPicPr>
        <p:blipFill>
          <a:blip r:embed="rId3"/>
          <a:stretch>
            <a:fillRect/>
          </a:stretch>
        </p:blipFill>
        <p:spPr>
          <a:xfrm>
            <a:off x="3574602" y="2319291"/>
            <a:ext cx="5658174" cy="3260008"/>
          </a:xfrm>
          <a:prstGeom prst="rect">
            <a:avLst/>
          </a:prstGeom>
        </p:spPr>
      </p:pic>
    </p:spTree>
    <p:extLst>
      <p:ext uri="{BB962C8B-B14F-4D97-AF65-F5344CB8AC3E}">
        <p14:creationId xmlns:p14="http://schemas.microsoft.com/office/powerpoint/2010/main" val="4079231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0291C-1238-46D0-BEE2-97F77D1D2635}"/>
              </a:ext>
            </a:extLst>
          </p:cNvPr>
          <p:cNvSpPr>
            <a:spLocks noGrp="1"/>
          </p:cNvSpPr>
          <p:nvPr>
            <p:ph idx="1"/>
          </p:nvPr>
        </p:nvSpPr>
        <p:spPr>
          <a:xfrm>
            <a:off x="1495196" y="1502229"/>
            <a:ext cx="6855356" cy="5061857"/>
          </a:xfrm>
        </p:spPr>
        <p:txBody>
          <a:bodyPr>
            <a:normAutofit/>
          </a:bodyPr>
          <a:lstStyle/>
          <a:p>
            <a:pPr algn="just"/>
            <a:r>
              <a:rPr lang="en-GB" dirty="0">
                <a:latin typeface="Times New Roman" panose="02020603050405020304" pitchFamily="18" charset="0"/>
                <a:cs typeface="Times New Roman" panose="02020603050405020304" pitchFamily="18" charset="0"/>
              </a:rPr>
              <a:t>In the complexities of any air mass or other fluid bodies in the environment, the fluid concepts must be combined to describe fluid movement.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If given the function </a:t>
            </a:r>
            <a:r>
              <a:rPr lang="en-GB" b="1" dirty="0">
                <a:latin typeface="Times New Roman" panose="02020603050405020304" pitchFamily="18" charset="0"/>
                <a:cs typeface="Times New Roman" panose="02020603050405020304" pitchFamily="18" charset="0"/>
              </a:rPr>
              <a:t>f(t)</a:t>
            </a:r>
            <a:r>
              <a:rPr lang="en-GB" dirty="0">
                <a:latin typeface="Times New Roman" panose="02020603050405020304" pitchFamily="18" charset="0"/>
                <a:cs typeface="Times New Roman" panose="02020603050405020304" pitchFamily="18" charset="0"/>
              </a:rPr>
              <a:t> as the displacement of a particle in the fluid at time t, the derivative of this function </a:t>
            </a:r>
            <a:r>
              <a:rPr lang="en-GB" b="1" dirty="0">
                <a:latin typeface="Times New Roman" panose="02020603050405020304" pitchFamily="18" charset="0"/>
                <a:cs typeface="Times New Roman" panose="02020603050405020304" pitchFamily="18" charset="0"/>
              </a:rPr>
              <a:t>f’(t) </a:t>
            </a:r>
            <a:r>
              <a:rPr lang="en-GB" dirty="0">
                <a:latin typeface="Times New Roman" panose="02020603050405020304" pitchFamily="18" charset="0"/>
                <a:cs typeface="Times New Roman" panose="02020603050405020304" pitchFamily="18" charset="0"/>
              </a:rPr>
              <a:t>represents the velocity. The second derivative </a:t>
            </a:r>
            <a:r>
              <a:rPr lang="en-GB" b="1" dirty="0">
                <a:latin typeface="Times New Roman" panose="02020603050405020304" pitchFamily="18" charset="0"/>
                <a:cs typeface="Times New Roman" panose="02020603050405020304" pitchFamily="18" charset="0"/>
              </a:rPr>
              <a:t>f’’(t) </a:t>
            </a:r>
            <a:r>
              <a:rPr lang="en-GB" dirty="0">
                <a:latin typeface="Times New Roman" panose="02020603050405020304" pitchFamily="18" charset="0"/>
                <a:cs typeface="Times New Roman" panose="02020603050405020304" pitchFamily="18" charset="0"/>
              </a:rPr>
              <a:t>represents the acceleration of the particle at time t:</a:t>
            </a:r>
          </a:p>
          <a:p>
            <a:endParaRPr lang="en-GB" dirty="0"/>
          </a:p>
          <a:p>
            <a:endParaRPr lang="en-GB" dirty="0"/>
          </a:p>
        </p:txBody>
      </p:sp>
      <p:pic>
        <p:nvPicPr>
          <p:cNvPr id="5" name="Picture 4">
            <a:extLst>
              <a:ext uri="{FF2B5EF4-FFF2-40B4-BE49-F238E27FC236}">
                <a16:creationId xmlns:a16="http://schemas.microsoft.com/office/drawing/2014/main" id="{1698CB9F-986E-4BD4-A75C-73E3C7991C30}"/>
              </a:ext>
            </a:extLst>
          </p:cNvPr>
          <p:cNvPicPr>
            <a:picLocks noChangeAspect="1"/>
          </p:cNvPicPr>
          <p:nvPr/>
        </p:nvPicPr>
        <p:blipFill>
          <a:blip r:embed="rId3"/>
          <a:stretch>
            <a:fillRect/>
          </a:stretch>
        </p:blipFill>
        <p:spPr>
          <a:xfrm>
            <a:off x="8807678" y="2149355"/>
            <a:ext cx="2717116" cy="281415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069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51D9C-1257-4209-8A6A-13F3A6412419}"/>
              </a:ext>
            </a:extLst>
          </p:cNvPr>
          <p:cNvSpPr>
            <a:spLocks noGrp="1"/>
          </p:cNvSpPr>
          <p:nvPr>
            <p:ph idx="1"/>
          </p:nvPr>
        </p:nvSpPr>
        <p:spPr>
          <a:xfrm>
            <a:off x="1484310" y="1597981"/>
            <a:ext cx="10018713" cy="4536489"/>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Numerous air terms have different connotations within the contexts of scale and complexity.</a:t>
            </a:r>
          </a:p>
          <a:p>
            <a:pPr algn="just"/>
            <a:r>
              <a:rPr lang="en-GB" dirty="0">
                <a:latin typeface="Times New Roman" panose="02020603050405020304" pitchFamily="18" charset="0"/>
                <a:cs typeface="Times New Roman" panose="02020603050405020304" pitchFamily="18" charset="0"/>
              </a:rPr>
              <a:t>For example, the term particle at the </a:t>
            </a:r>
            <a:r>
              <a:rPr lang="en-GB" dirty="0">
                <a:solidFill>
                  <a:srgbClr val="FF0000"/>
                </a:solidFill>
                <a:latin typeface="Times New Roman" panose="02020603050405020304" pitchFamily="18" charset="0"/>
                <a:cs typeface="Times New Roman" panose="02020603050405020304" pitchFamily="18" charset="0"/>
              </a:rPr>
              <a:t>atomic scale </a:t>
            </a:r>
            <a:r>
              <a:rPr lang="en-GB" dirty="0">
                <a:latin typeface="Times New Roman" panose="02020603050405020304" pitchFamily="18" charset="0"/>
                <a:cs typeface="Times New Roman" panose="02020603050405020304" pitchFamily="18" charset="0"/>
              </a:rPr>
              <a:t>usually means </a:t>
            </a:r>
            <a:r>
              <a:rPr lang="en-GB" dirty="0">
                <a:solidFill>
                  <a:schemeClr val="accent3">
                    <a:lumMod val="75000"/>
                  </a:schemeClr>
                </a:solidFill>
                <a:latin typeface="Times New Roman" panose="02020603050405020304" pitchFamily="18" charset="0"/>
                <a:cs typeface="Times New Roman" panose="02020603050405020304" pitchFamily="18" charset="0"/>
              </a:rPr>
              <a:t>an atom, molecule, ion, or even an electron</a:t>
            </a:r>
            <a:r>
              <a:rPr lang="en-GB" dirty="0">
                <a:latin typeface="Times New Roman" panose="02020603050405020304" pitchFamily="18" charset="0"/>
                <a:cs typeface="Times New Roman" panose="02020603050405020304" pitchFamily="18" charset="0"/>
              </a:rPr>
              <a:t>; whereas </a:t>
            </a:r>
            <a:r>
              <a:rPr lang="en-GB" dirty="0">
                <a:solidFill>
                  <a:srgbClr val="FF0000"/>
                </a:solidFill>
                <a:latin typeface="Times New Roman" panose="02020603050405020304" pitchFamily="18" charset="0"/>
                <a:cs typeface="Times New Roman" panose="02020603050405020304" pitchFamily="18" charset="0"/>
              </a:rPr>
              <a:t>particle</a:t>
            </a:r>
            <a:r>
              <a:rPr lang="en-GB" dirty="0">
                <a:latin typeface="Times New Roman" panose="02020603050405020304" pitchFamily="18" charset="0"/>
                <a:cs typeface="Times New Roman" panose="02020603050405020304" pitchFamily="18" charset="0"/>
              </a:rPr>
              <a:t> in most air pollution discussions means </a:t>
            </a:r>
            <a:r>
              <a:rPr lang="en-GB" dirty="0">
                <a:solidFill>
                  <a:schemeClr val="accent3">
                    <a:lumMod val="75000"/>
                  </a:schemeClr>
                </a:solidFill>
                <a:latin typeface="Times New Roman" panose="02020603050405020304" pitchFamily="18" charset="0"/>
                <a:cs typeface="Times New Roman" panose="02020603050405020304" pitchFamily="18" charset="0"/>
              </a:rPr>
              <a:t>a single aerosol</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Models often use the </a:t>
            </a:r>
            <a:r>
              <a:rPr lang="en-GB" dirty="0">
                <a:solidFill>
                  <a:srgbClr val="FF0000"/>
                </a:solidFill>
                <a:latin typeface="Times New Roman" panose="02020603050405020304" pitchFamily="18" charset="0"/>
                <a:cs typeface="Times New Roman" panose="02020603050405020304" pitchFamily="18" charset="0"/>
              </a:rPr>
              <a:t>particle concept </a:t>
            </a:r>
            <a:r>
              <a:rPr lang="en-GB" dirty="0">
                <a:latin typeface="Times New Roman" panose="02020603050405020304" pitchFamily="18" charset="0"/>
                <a:cs typeface="Times New Roman" panose="02020603050405020304" pitchFamily="18" charset="0"/>
              </a:rPr>
              <a:t>to represent a part of the atmosphere, analogous to a geometric point as a theoretical component of an air mass.</a:t>
            </a:r>
          </a:p>
          <a:p>
            <a:pPr algn="just"/>
            <a:r>
              <a:rPr lang="en-GB" dirty="0">
                <a:latin typeface="Times New Roman" panose="02020603050405020304" pitchFamily="18" charset="0"/>
                <a:cs typeface="Times New Roman" panose="02020603050405020304" pitchFamily="18" charset="0"/>
              </a:rPr>
              <a:t>Similarly, the term </a:t>
            </a:r>
            <a:r>
              <a:rPr lang="en-GB" b="1" dirty="0">
                <a:solidFill>
                  <a:srgbClr val="00B050"/>
                </a:solidFill>
                <a:latin typeface="Times New Roman" panose="02020603050405020304" pitchFamily="18" charset="0"/>
                <a:cs typeface="Times New Roman" panose="02020603050405020304" pitchFamily="18" charset="0"/>
              </a:rPr>
              <a:t>diffusion</a:t>
            </a:r>
            <a:r>
              <a:rPr lang="en-GB" dirty="0">
                <a:latin typeface="Times New Roman" panose="02020603050405020304" pitchFamily="18" charset="0"/>
                <a:cs typeface="Times New Roman" panose="02020603050405020304" pitchFamily="18" charset="0"/>
              </a:rPr>
              <a:t> to most physicists and chemists means molecular movement due to </a:t>
            </a:r>
            <a:r>
              <a:rPr lang="en-GB" dirty="0">
                <a:solidFill>
                  <a:schemeClr val="accent3">
                    <a:lumMod val="75000"/>
                  </a:schemeClr>
                </a:solidFill>
                <a:latin typeface="Times New Roman" panose="02020603050405020304" pitchFamily="18" charset="0"/>
                <a:cs typeface="Times New Roman" panose="02020603050405020304" pitchFamily="18" charset="0"/>
              </a:rPr>
              <a:t>concentration gradients</a:t>
            </a:r>
            <a:r>
              <a:rPr lang="en-GB" dirty="0">
                <a:latin typeface="Times New Roman" panose="02020603050405020304" pitchFamily="18" charset="0"/>
                <a:cs typeface="Times New Roman" panose="02020603050405020304" pitchFamily="18" charset="0"/>
              </a:rPr>
              <a:t>, but for others working in air pollution, the term is nearly synonymous with the </a:t>
            </a:r>
            <a:r>
              <a:rPr lang="en-GB" b="1" dirty="0">
                <a:solidFill>
                  <a:srgbClr val="00B050"/>
                </a:solidFill>
                <a:latin typeface="Times New Roman" panose="02020603050405020304" pitchFamily="18" charset="0"/>
                <a:cs typeface="Times New Roman" panose="02020603050405020304" pitchFamily="18" charset="0"/>
              </a:rPr>
              <a:t>spread and dilution </a:t>
            </a:r>
            <a:r>
              <a:rPr lang="en-GB" dirty="0">
                <a:latin typeface="Times New Roman" panose="02020603050405020304" pitchFamily="18" charset="0"/>
                <a:cs typeface="Times New Roman" panose="02020603050405020304" pitchFamily="18" charset="0"/>
              </a:rPr>
              <a:t>of substances in a plume.</a:t>
            </a:r>
          </a:p>
        </p:txBody>
      </p:sp>
    </p:spTree>
    <p:extLst>
      <p:ext uri="{BB962C8B-B14F-4D97-AF65-F5344CB8AC3E}">
        <p14:creationId xmlns:p14="http://schemas.microsoft.com/office/powerpoint/2010/main" val="3963620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D7DC3-8A4C-4A13-93EB-D46434A42FD3}"/>
              </a:ext>
            </a:extLst>
          </p:cNvPr>
          <p:cNvSpPr>
            <a:spLocks noGrp="1"/>
          </p:cNvSpPr>
          <p:nvPr>
            <p:ph idx="1"/>
          </p:nvPr>
        </p:nvSpPr>
        <p:spPr>
          <a:xfrm>
            <a:off x="1484310" y="729575"/>
            <a:ext cx="10018713" cy="5061626"/>
          </a:xfrm>
        </p:spPr>
        <p:txBody>
          <a:bodyPr>
            <a:normAutofit fontScale="92500"/>
          </a:bodyPr>
          <a:lstStyle/>
          <a:p>
            <a:pPr algn="just"/>
            <a:r>
              <a:rPr lang="en-GB" b="1" i="1" dirty="0">
                <a:solidFill>
                  <a:srgbClr val="0000FF"/>
                </a:solidFill>
                <a:latin typeface="Times New Roman" panose="02020603050405020304" pitchFamily="18" charset="0"/>
                <a:cs typeface="Times New Roman" panose="02020603050405020304" pitchFamily="18" charset="0"/>
              </a:rPr>
              <a:t>Specific volume </a:t>
            </a:r>
            <a:r>
              <a:rPr lang="en-GB" dirty="0">
                <a:latin typeface="Times New Roman" panose="02020603050405020304" pitchFamily="18" charset="0"/>
                <a:cs typeface="Times New Roman" panose="02020603050405020304" pitchFamily="18" charset="0"/>
              </a:rPr>
              <a:t>The </a:t>
            </a:r>
            <a:r>
              <a:rPr lang="en-GB" b="1" dirty="0">
                <a:solidFill>
                  <a:srgbClr val="00B050"/>
                </a:solidFill>
                <a:latin typeface="Times New Roman" panose="02020603050405020304" pitchFamily="18" charset="0"/>
                <a:cs typeface="Times New Roman" panose="02020603050405020304" pitchFamily="18" charset="0"/>
              </a:rPr>
              <a:t>reciprocal</a:t>
            </a:r>
            <a:r>
              <a:rPr lang="en-GB" dirty="0">
                <a:latin typeface="Times New Roman" panose="02020603050405020304" pitchFamily="18" charset="0"/>
                <a:cs typeface="Times New Roman" panose="02020603050405020304" pitchFamily="18" charset="0"/>
              </a:rPr>
              <a:t> of a substance’s density is known as its </a:t>
            </a:r>
            <a:r>
              <a:rPr lang="en-GB" dirty="0">
                <a:solidFill>
                  <a:srgbClr val="FF0000"/>
                </a:solidFill>
                <a:latin typeface="Times New Roman" panose="02020603050405020304" pitchFamily="18" charset="0"/>
                <a:cs typeface="Times New Roman" panose="02020603050405020304" pitchFamily="18" charset="0"/>
              </a:rPr>
              <a:t>specific volume (</a:t>
            </a:r>
            <a:r>
              <a:rPr lang="en-GB" i="1" dirty="0">
                <a:solidFill>
                  <a:srgbClr val="FF0000"/>
                </a:solidFill>
                <a:latin typeface="Times New Roman" panose="02020603050405020304" pitchFamily="18" charset="0"/>
                <a:cs typeface="Times New Roman" panose="02020603050405020304" pitchFamily="18" charset="0"/>
              </a:rPr>
              <a:t>v</a:t>
            </a:r>
            <a:r>
              <a:rPr lang="en-GB" dirty="0">
                <a:solidFill>
                  <a:srgbClr val="FF0000"/>
                </a:solidFill>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This is the volume occupied by a unit mass of a fluid. The units of y are reciprocal density units (</a:t>
            </a:r>
            <a:r>
              <a:rPr lang="en-GB" b="1" dirty="0">
                <a:latin typeface="Times New Roman" panose="02020603050405020304" pitchFamily="18" charset="0"/>
                <a:cs typeface="Times New Roman" panose="02020603050405020304" pitchFamily="18" charset="0"/>
              </a:rPr>
              <a:t>m</a:t>
            </a:r>
            <a:r>
              <a:rPr lang="en-GB" b="1" baseline="30000" dirty="0">
                <a:latin typeface="Times New Roman" panose="02020603050405020304" pitchFamily="18" charset="0"/>
                <a:cs typeface="Times New Roman" panose="02020603050405020304" pitchFamily="18" charset="0"/>
              </a:rPr>
              <a:t>3</a:t>
            </a:r>
            <a:r>
              <a:rPr lang="en-GB" b="1" dirty="0">
                <a:latin typeface="Times New Roman" panose="02020603050405020304" pitchFamily="18" charset="0"/>
                <a:cs typeface="Times New Roman" panose="02020603050405020304" pitchFamily="18" charset="0"/>
              </a:rPr>
              <a:t> kg</a:t>
            </a:r>
            <a:r>
              <a:rPr lang="en-GB" b="1" baseline="30000" dirty="0">
                <a:latin typeface="Times New Roman" panose="02020603050405020304" pitchFamily="18" charset="0"/>
                <a:cs typeface="Times New Roman" panose="02020603050405020304" pitchFamily="18" charset="0"/>
              </a:rPr>
              <a:t>-1</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b="1" i="1" dirty="0">
                <a:solidFill>
                  <a:srgbClr val="0000FF"/>
                </a:solidFill>
                <a:latin typeface="Times New Roman" panose="02020603050405020304" pitchFamily="18" charset="0"/>
                <a:cs typeface="Times New Roman" panose="02020603050405020304" pitchFamily="18" charset="0"/>
              </a:rPr>
              <a:t>Specific weight </a:t>
            </a:r>
            <a:r>
              <a:rPr lang="en-GB" dirty="0">
                <a:latin typeface="Times New Roman" panose="02020603050405020304" pitchFamily="18" charset="0"/>
                <a:cs typeface="Times New Roman" panose="02020603050405020304" pitchFamily="18" charset="0"/>
              </a:rPr>
              <a:t>As discussed in Chapter 1, </a:t>
            </a:r>
            <a:r>
              <a:rPr lang="en-GB" dirty="0">
                <a:solidFill>
                  <a:srgbClr val="00B050"/>
                </a:solidFill>
                <a:latin typeface="Times New Roman" panose="02020603050405020304" pitchFamily="18" charset="0"/>
                <a:cs typeface="Times New Roman" panose="02020603050405020304" pitchFamily="18" charset="0"/>
              </a:rPr>
              <a:t>the weight of a fluid per its volume </a:t>
            </a:r>
            <a:r>
              <a:rPr lang="en-GB" dirty="0">
                <a:latin typeface="Times New Roman" panose="02020603050405020304" pitchFamily="18" charset="0"/>
                <a:cs typeface="Times New Roman" panose="02020603050405020304" pitchFamily="18" charset="0"/>
              </a:rPr>
              <a:t>is known as specific weight (     ). A substance’s g is not an absolute fluid property because it depends on the fluid itself and the </a:t>
            </a:r>
            <a:r>
              <a:rPr lang="en-GB" dirty="0">
                <a:solidFill>
                  <a:schemeClr val="accent3">
                    <a:lumMod val="75000"/>
                  </a:schemeClr>
                </a:solidFill>
                <a:latin typeface="Times New Roman" panose="02020603050405020304" pitchFamily="18" charset="0"/>
                <a:cs typeface="Times New Roman" panose="02020603050405020304" pitchFamily="18" charset="0"/>
              </a:rPr>
              <a:t>local gravitational force</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The units are the same as those for density; e.g. </a:t>
            </a:r>
            <a:r>
              <a:rPr lang="en-GB" b="1" dirty="0">
                <a:latin typeface="Times New Roman" panose="02020603050405020304" pitchFamily="18" charset="0"/>
                <a:cs typeface="Times New Roman" panose="02020603050405020304" pitchFamily="18" charset="0"/>
              </a:rPr>
              <a:t>kg m</a:t>
            </a:r>
            <a:r>
              <a:rPr lang="en-GB" b="1" baseline="30000" dirty="0">
                <a:latin typeface="Times New Roman" panose="02020603050405020304" pitchFamily="18" charset="0"/>
                <a:cs typeface="Times New Roman" panose="02020603050405020304" pitchFamily="18" charset="0"/>
              </a:rPr>
              <a:t>-3</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p>
          <a:p>
            <a:pPr algn="just"/>
            <a:r>
              <a:rPr lang="en-GB" b="1" i="1" dirty="0">
                <a:solidFill>
                  <a:srgbClr val="0000FF"/>
                </a:solidFill>
                <a:latin typeface="Times New Roman" panose="02020603050405020304" pitchFamily="18" charset="0"/>
                <a:cs typeface="Times New Roman" panose="02020603050405020304" pitchFamily="18" charset="0"/>
              </a:rPr>
              <a:t>Mole Fraction </a:t>
            </a:r>
            <a:r>
              <a:rPr lang="en-GB" dirty="0">
                <a:latin typeface="Times New Roman" panose="02020603050405020304" pitchFamily="18" charset="0"/>
                <a:cs typeface="Times New Roman" panose="02020603050405020304" pitchFamily="18" charset="0"/>
              </a:rPr>
              <a:t>In a composition of a fluid made up of two or more substances (A, B, C, .), the mole fraction (x</a:t>
            </a:r>
            <a:r>
              <a:rPr lang="en-GB" baseline="-25000"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a:t>
            </a:r>
            <a:r>
              <a:rPr lang="en-GB" baseline="-25000" dirty="0" err="1">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a:t>
            </a:r>
            <a:r>
              <a:rPr lang="en-GB" baseline="-25000" dirty="0" err="1">
                <a:latin typeface="Times New Roman" panose="02020603050405020304" pitchFamily="18" charset="0"/>
                <a:cs typeface="Times New Roman" panose="02020603050405020304" pitchFamily="18" charset="0"/>
              </a:rPr>
              <a:t>C</a:t>
            </a:r>
            <a:r>
              <a:rPr lang="en-GB" dirty="0">
                <a:latin typeface="Times New Roman" panose="02020603050405020304" pitchFamily="18" charset="0"/>
                <a:cs typeface="Times New Roman" panose="02020603050405020304" pitchFamily="18" charset="0"/>
              </a:rPr>
              <a:t>, .) is the number of moles of each substance divided by the total number of moles for the whole fluid:</a:t>
            </a:r>
          </a:p>
          <a:p>
            <a:endParaRPr lang="en-GB" dirty="0"/>
          </a:p>
          <a:p>
            <a:endParaRPr lang="en-GB" dirty="0"/>
          </a:p>
        </p:txBody>
      </p:sp>
      <p:pic>
        <p:nvPicPr>
          <p:cNvPr id="5" name="Picture 4">
            <a:extLst>
              <a:ext uri="{FF2B5EF4-FFF2-40B4-BE49-F238E27FC236}">
                <a16:creationId xmlns:a16="http://schemas.microsoft.com/office/drawing/2014/main" id="{9187521B-42CF-4F05-8889-2FAC95C3C0B9}"/>
              </a:ext>
            </a:extLst>
          </p:cNvPr>
          <p:cNvPicPr>
            <a:picLocks noChangeAspect="1"/>
          </p:cNvPicPr>
          <p:nvPr/>
        </p:nvPicPr>
        <p:blipFill>
          <a:blip r:embed="rId3"/>
          <a:stretch>
            <a:fillRect/>
          </a:stretch>
        </p:blipFill>
        <p:spPr>
          <a:xfrm>
            <a:off x="6093041" y="1319778"/>
            <a:ext cx="1605154" cy="570252"/>
          </a:xfrm>
          <a:prstGeom prst="rect">
            <a:avLst/>
          </a:prstGeom>
        </p:spPr>
      </p:pic>
      <p:pic>
        <p:nvPicPr>
          <p:cNvPr id="7" name="Picture 6">
            <a:extLst>
              <a:ext uri="{FF2B5EF4-FFF2-40B4-BE49-F238E27FC236}">
                <a16:creationId xmlns:a16="http://schemas.microsoft.com/office/drawing/2014/main" id="{6948D8B8-373C-4EF1-A16A-D564D71FEF44}"/>
              </a:ext>
            </a:extLst>
          </p:cNvPr>
          <p:cNvPicPr>
            <a:picLocks noChangeAspect="1"/>
          </p:cNvPicPr>
          <p:nvPr/>
        </p:nvPicPr>
        <p:blipFill>
          <a:blip r:embed="rId4"/>
          <a:stretch>
            <a:fillRect/>
          </a:stretch>
        </p:blipFill>
        <p:spPr>
          <a:xfrm>
            <a:off x="5539666" y="3058335"/>
            <a:ext cx="1355952" cy="521520"/>
          </a:xfrm>
          <a:prstGeom prst="rect">
            <a:avLst/>
          </a:prstGeom>
        </p:spPr>
      </p:pic>
      <p:pic>
        <p:nvPicPr>
          <p:cNvPr id="9" name="Picture 8">
            <a:extLst>
              <a:ext uri="{FF2B5EF4-FFF2-40B4-BE49-F238E27FC236}">
                <a16:creationId xmlns:a16="http://schemas.microsoft.com/office/drawing/2014/main" id="{E00DED01-9322-42D3-A0F6-2D936BE7C858}"/>
              </a:ext>
            </a:extLst>
          </p:cNvPr>
          <p:cNvPicPr>
            <a:picLocks noChangeAspect="1"/>
          </p:cNvPicPr>
          <p:nvPr/>
        </p:nvPicPr>
        <p:blipFill>
          <a:blip r:embed="rId5"/>
          <a:stretch>
            <a:fillRect/>
          </a:stretch>
        </p:blipFill>
        <p:spPr>
          <a:xfrm>
            <a:off x="5127085" y="2332614"/>
            <a:ext cx="227398" cy="349843"/>
          </a:xfrm>
          <a:prstGeom prst="rect">
            <a:avLst/>
          </a:prstGeom>
        </p:spPr>
      </p:pic>
      <p:pic>
        <p:nvPicPr>
          <p:cNvPr id="11" name="Picture 10">
            <a:extLst>
              <a:ext uri="{FF2B5EF4-FFF2-40B4-BE49-F238E27FC236}">
                <a16:creationId xmlns:a16="http://schemas.microsoft.com/office/drawing/2014/main" id="{61D29154-4719-41DA-A790-F66484A4F0FB}"/>
              </a:ext>
            </a:extLst>
          </p:cNvPr>
          <p:cNvPicPr>
            <a:picLocks noChangeAspect="1"/>
          </p:cNvPicPr>
          <p:nvPr/>
        </p:nvPicPr>
        <p:blipFill>
          <a:blip r:embed="rId6"/>
          <a:stretch>
            <a:fillRect/>
          </a:stretch>
        </p:blipFill>
        <p:spPr>
          <a:xfrm>
            <a:off x="5001087" y="5506640"/>
            <a:ext cx="3265017" cy="803949"/>
          </a:xfrm>
          <a:prstGeom prst="rect">
            <a:avLst/>
          </a:prstGeom>
        </p:spPr>
      </p:pic>
    </p:spTree>
    <p:extLst>
      <p:ext uri="{BB962C8B-B14F-4D97-AF65-F5344CB8AC3E}">
        <p14:creationId xmlns:p14="http://schemas.microsoft.com/office/powerpoint/2010/main" val="557982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5C399-27C9-4F17-A036-AC6A2298F00E}"/>
              </a:ext>
            </a:extLst>
          </p:cNvPr>
          <p:cNvSpPr>
            <a:spLocks noGrp="1"/>
          </p:cNvSpPr>
          <p:nvPr>
            <p:ph idx="1"/>
          </p:nvPr>
        </p:nvSpPr>
        <p:spPr>
          <a:xfrm>
            <a:off x="1484310" y="754602"/>
            <a:ext cx="10018713" cy="5539665"/>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The mole fraction value is always between 0 and 1. The mole fraction may be converted to mole percent as: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For gases, the </a:t>
            </a:r>
            <a:r>
              <a:rPr lang="en-GB" b="1" dirty="0">
                <a:solidFill>
                  <a:srgbClr val="00B050"/>
                </a:solidFill>
                <a:latin typeface="Times New Roman" panose="02020603050405020304" pitchFamily="18" charset="0"/>
                <a:cs typeface="Times New Roman" panose="02020603050405020304" pitchFamily="18" charset="0"/>
              </a:rPr>
              <a:t>mole fraction </a:t>
            </a:r>
            <a:r>
              <a:rPr lang="en-GB" dirty="0">
                <a:solidFill>
                  <a:schemeClr val="accent4">
                    <a:lumMod val="75000"/>
                  </a:schemeClr>
                </a:solidFill>
                <a:latin typeface="Times New Roman" panose="02020603050405020304" pitchFamily="18" charset="0"/>
                <a:cs typeface="Times New Roman" panose="02020603050405020304" pitchFamily="18" charset="0"/>
              </a:rPr>
              <a:t>is the same as the </a:t>
            </a:r>
            <a:r>
              <a:rPr lang="en-GB" b="1" dirty="0">
                <a:solidFill>
                  <a:srgbClr val="00B050"/>
                </a:solidFill>
                <a:latin typeface="Times New Roman" panose="02020603050405020304" pitchFamily="18" charset="0"/>
                <a:cs typeface="Times New Roman" panose="02020603050405020304" pitchFamily="18" charset="0"/>
              </a:rPr>
              <a:t>volumetric fraction </a:t>
            </a:r>
            <a:r>
              <a:rPr lang="en-GB" dirty="0">
                <a:latin typeface="Times New Roman" panose="02020603050405020304" pitchFamily="18" charset="0"/>
                <a:cs typeface="Times New Roman" panose="02020603050405020304" pitchFamily="18" charset="0"/>
              </a:rPr>
              <a:t>of each gas in a mixture of more than one gas.</a:t>
            </a:r>
          </a:p>
          <a:p>
            <a:pPr algn="just"/>
            <a:r>
              <a:rPr lang="en-GB" b="1" i="1" dirty="0">
                <a:solidFill>
                  <a:srgbClr val="0000FF"/>
                </a:solidFill>
                <a:latin typeface="Times New Roman" panose="02020603050405020304" pitchFamily="18" charset="0"/>
                <a:cs typeface="Times New Roman" panose="02020603050405020304" pitchFamily="18" charset="0"/>
              </a:rPr>
              <a:t>Compressibility</a:t>
            </a:r>
            <a:r>
              <a:rPr lang="en-GB" dirty="0">
                <a:latin typeface="Times New Roman" panose="02020603050405020304" pitchFamily="18" charset="0"/>
                <a:cs typeface="Times New Roman" panose="02020603050405020304" pitchFamily="18" charset="0"/>
              </a:rPr>
              <a:t> The </a:t>
            </a:r>
            <a:r>
              <a:rPr lang="en-GB" dirty="0">
                <a:solidFill>
                  <a:schemeClr val="accent3">
                    <a:lumMod val="75000"/>
                  </a:schemeClr>
                </a:solidFill>
                <a:latin typeface="Times New Roman" panose="02020603050405020304" pitchFamily="18" charset="0"/>
                <a:cs typeface="Times New Roman" panose="02020603050405020304" pitchFamily="18" charset="0"/>
              </a:rPr>
              <a:t>fractional change in a fluid’s volume per unit change in pressure </a:t>
            </a:r>
            <a:r>
              <a:rPr lang="en-GB" dirty="0">
                <a:latin typeface="Times New Roman" panose="02020603050405020304" pitchFamily="18" charset="0"/>
                <a:cs typeface="Times New Roman" panose="02020603050405020304" pitchFamily="18" charset="0"/>
              </a:rPr>
              <a:t>at constant temperature is the fluid’s </a:t>
            </a:r>
            <a:r>
              <a:rPr lang="en-GB" b="1" dirty="0">
                <a:latin typeface="Times New Roman" panose="02020603050405020304" pitchFamily="18" charset="0"/>
                <a:cs typeface="Times New Roman" panose="02020603050405020304" pitchFamily="18" charset="0"/>
              </a:rPr>
              <a:t>coefficient of compressibility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Gases, like air are quite compressible. That is, gases have large variations in density, much larger than in liquids.</a:t>
            </a:r>
          </a:p>
          <a:p>
            <a:pPr algn="just"/>
            <a:r>
              <a:rPr lang="en-GB" dirty="0">
                <a:latin typeface="Times New Roman" panose="02020603050405020304" pitchFamily="18" charset="0"/>
                <a:cs typeface="Times New Roman" panose="02020603050405020304" pitchFamily="18" charset="0"/>
              </a:rPr>
              <a:t>However, any fluid can be compressed in response to the application of </a:t>
            </a:r>
            <a:r>
              <a:rPr lang="en-GB" b="1" dirty="0">
                <a:latin typeface="Times New Roman" panose="02020603050405020304" pitchFamily="18" charset="0"/>
                <a:cs typeface="Times New Roman" panose="02020603050405020304" pitchFamily="18" charset="0"/>
              </a:rPr>
              <a:t>pressure (</a:t>
            </a:r>
            <a:r>
              <a:rPr lang="en-GB" b="1" i="1" dirty="0">
                <a:latin typeface="Times New Roman" panose="02020603050405020304" pitchFamily="18" charset="0"/>
                <a:cs typeface="Times New Roman" panose="02020603050405020304" pitchFamily="18" charset="0"/>
              </a:rPr>
              <a:t>p</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For example, </a:t>
            </a:r>
            <a:r>
              <a:rPr lang="en-GB" dirty="0">
                <a:solidFill>
                  <a:schemeClr val="accent4">
                    <a:lumMod val="75000"/>
                  </a:schemeClr>
                </a:solidFill>
                <a:latin typeface="Times New Roman" panose="02020603050405020304" pitchFamily="18" charset="0"/>
                <a:cs typeface="Times New Roman" panose="02020603050405020304" pitchFamily="18" charset="0"/>
              </a:rPr>
              <a:t>water’s compressibility at 1 </a:t>
            </a:r>
            <a:r>
              <a:rPr lang="en-GB" dirty="0" err="1">
                <a:solidFill>
                  <a:schemeClr val="accent4">
                    <a:lumMod val="75000"/>
                  </a:schemeClr>
                </a:solidFill>
                <a:latin typeface="Times New Roman" panose="02020603050405020304" pitchFamily="18" charset="0"/>
                <a:cs typeface="Times New Roman" panose="02020603050405020304" pitchFamily="18" charset="0"/>
              </a:rPr>
              <a:t>atm</a:t>
            </a:r>
            <a:r>
              <a:rPr lang="en-GB" dirty="0">
                <a:solidFill>
                  <a:schemeClr val="accent4">
                    <a:lumMod val="75000"/>
                  </a:schemeClr>
                </a:solidFill>
                <a:latin typeface="Times New Roman" panose="02020603050405020304" pitchFamily="18" charset="0"/>
                <a:cs typeface="Times New Roman" panose="02020603050405020304" pitchFamily="18" charset="0"/>
              </a:rPr>
              <a:t> is 4.9*10</a:t>
            </a:r>
            <a:r>
              <a:rPr lang="en-GB" baseline="30000" dirty="0">
                <a:solidFill>
                  <a:schemeClr val="accent4">
                    <a:lumMod val="75000"/>
                  </a:schemeClr>
                </a:solidFill>
                <a:latin typeface="Times New Roman" panose="02020603050405020304" pitchFamily="18" charset="0"/>
                <a:cs typeface="Times New Roman" panose="02020603050405020304" pitchFamily="18" charset="0"/>
              </a:rPr>
              <a:t>-5</a:t>
            </a:r>
            <a:r>
              <a:rPr lang="en-GB" dirty="0">
                <a:solidFill>
                  <a:schemeClr val="accent4">
                    <a:lumMod val="75000"/>
                  </a:schemeClr>
                </a:solidFill>
                <a:latin typeface="Times New Roman" panose="02020603050405020304" pitchFamily="18" charset="0"/>
                <a:cs typeface="Times New Roman" panose="02020603050405020304" pitchFamily="18" charset="0"/>
              </a:rPr>
              <a:t> atm</a:t>
            </a:r>
            <a:r>
              <a:rPr lang="en-GB" baseline="30000" dirty="0">
                <a:solidFill>
                  <a:schemeClr val="accent4">
                    <a:lumMod val="75000"/>
                  </a:schemeClr>
                </a:solidFill>
                <a:latin typeface="Times New Roman" panose="02020603050405020304" pitchFamily="18" charset="0"/>
                <a:cs typeface="Times New Roman" panose="02020603050405020304" pitchFamily="18" charset="0"/>
              </a:rPr>
              <a:t>-1</a:t>
            </a:r>
            <a:r>
              <a:rPr lang="en-GB" dirty="0">
                <a:solidFill>
                  <a:schemeClr val="accent4">
                    <a:lumMod val="75000"/>
                  </a:schemeClr>
                </a:solidFill>
                <a:latin typeface="Times New Roman" panose="02020603050405020304" pitchFamily="18" charset="0"/>
                <a:cs typeface="Times New Roman" panose="02020603050405020304" pitchFamily="18" charset="0"/>
              </a:rPr>
              <a:t> . This compares to the lesser compressibility of mercury (3.9*10</a:t>
            </a:r>
            <a:r>
              <a:rPr lang="en-GB" baseline="30000" dirty="0">
                <a:solidFill>
                  <a:schemeClr val="accent4">
                    <a:lumMod val="75000"/>
                  </a:schemeClr>
                </a:solidFill>
                <a:latin typeface="Times New Roman" panose="02020603050405020304" pitchFamily="18" charset="0"/>
                <a:cs typeface="Times New Roman" panose="02020603050405020304" pitchFamily="18" charset="0"/>
              </a:rPr>
              <a:t>-6</a:t>
            </a:r>
            <a:r>
              <a:rPr lang="en-GB" dirty="0">
                <a:solidFill>
                  <a:schemeClr val="accent4">
                    <a:lumMod val="75000"/>
                  </a:schemeClr>
                </a:solidFill>
                <a:latin typeface="Times New Roman" panose="02020603050405020304" pitchFamily="18" charset="0"/>
                <a:cs typeface="Times New Roman" panose="02020603050405020304" pitchFamily="18" charset="0"/>
              </a:rPr>
              <a:t> atm</a:t>
            </a:r>
            <a:r>
              <a:rPr lang="en-GB" baseline="30000" dirty="0">
                <a:solidFill>
                  <a:schemeClr val="accent4">
                    <a:lumMod val="75000"/>
                  </a:schemeClr>
                </a:solidFill>
                <a:latin typeface="Times New Roman" panose="02020603050405020304" pitchFamily="18" charset="0"/>
                <a:cs typeface="Times New Roman" panose="02020603050405020304" pitchFamily="18" charset="0"/>
              </a:rPr>
              <a:t>-1</a:t>
            </a:r>
            <a:r>
              <a:rPr lang="en-GB" dirty="0">
                <a:solidFill>
                  <a:schemeClr val="accent4">
                    <a:lumMod val="75000"/>
                  </a:schemeClr>
                </a:solidFill>
                <a:latin typeface="Times New Roman" panose="02020603050405020304" pitchFamily="18" charset="0"/>
                <a:cs typeface="Times New Roman" panose="02020603050405020304" pitchFamily="18" charset="0"/>
              </a:rPr>
              <a:t> ) and the much greater compressibility of hydrogen (1.6*10</a:t>
            </a:r>
            <a:r>
              <a:rPr lang="en-GB" baseline="30000" dirty="0">
                <a:solidFill>
                  <a:schemeClr val="accent4">
                    <a:lumMod val="75000"/>
                  </a:schemeClr>
                </a:solidFill>
                <a:latin typeface="Times New Roman" panose="02020603050405020304" pitchFamily="18" charset="0"/>
                <a:cs typeface="Times New Roman" panose="02020603050405020304" pitchFamily="18" charset="0"/>
              </a:rPr>
              <a:t>-3</a:t>
            </a:r>
            <a:r>
              <a:rPr lang="en-GB" dirty="0">
                <a:solidFill>
                  <a:schemeClr val="accent4">
                    <a:lumMod val="75000"/>
                  </a:schemeClr>
                </a:solidFill>
                <a:latin typeface="Times New Roman" panose="02020603050405020304" pitchFamily="18" charset="0"/>
                <a:cs typeface="Times New Roman" panose="02020603050405020304" pitchFamily="18" charset="0"/>
              </a:rPr>
              <a:t> atm</a:t>
            </a:r>
            <a:r>
              <a:rPr lang="en-GB" baseline="30000" dirty="0">
                <a:solidFill>
                  <a:schemeClr val="accent4">
                    <a:lumMod val="75000"/>
                  </a:schemeClr>
                </a:solidFill>
                <a:latin typeface="Times New Roman" panose="02020603050405020304" pitchFamily="18" charset="0"/>
                <a:cs typeface="Times New Roman" panose="02020603050405020304" pitchFamily="18" charset="0"/>
              </a:rPr>
              <a:t>-1</a:t>
            </a:r>
            <a:r>
              <a:rPr lang="en-GB"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88C0DCE-2A6A-4EBC-8F80-02622DB130AA}"/>
              </a:ext>
            </a:extLst>
          </p:cNvPr>
          <p:cNvPicPr>
            <a:picLocks noChangeAspect="1"/>
          </p:cNvPicPr>
          <p:nvPr/>
        </p:nvPicPr>
        <p:blipFill>
          <a:blip r:embed="rId2"/>
          <a:stretch>
            <a:fillRect/>
          </a:stretch>
        </p:blipFill>
        <p:spPr>
          <a:xfrm>
            <a:off x="4864621" y="1936118"/>
            <a:ext cx="2462757" cy="427562"/>
          </a:xfrm>
          <a:prstGeom prst="rect">
            <a:avLst/>
          </a:prstGeom>
        </p:spPr>
      </p:pic>
    </p:spTree>
    <p:extLst>
      <p:ext uri="{BB962C8B-B14F-4D97-AF65-F5344CB8AC3E}">
        <p14:creationId xmlns:p14="http://schemas.microsoft.com/office/powerpoint/2010/main" val="4223356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D6F95-C7E5-40E0-93C9-798DB12BDF6E}"/>
              </a:ext>
            </a:extLst>
          </p:cNvPr>
          <p:cNvSpPr>
            <a:spLocks noGrp="1"/>
          </p:cNvSpPr>
          <p:nvPr>
            <p:ph idx="1"/>
          </p:nvPr>
        </p:nvSpPr>
        <p:spPr>
          <a:xfrm>
            <a:off x="1484310" y="2068497"/>
            <a:ext cx="10018713" cy="3722703"/>
          </a:xfrm>
        </p:spPr>
        <p:txBody>
          <a:bodyPr/>
          <a:lstStyle/>
          <a:p>
            <a:pPr algn="just"/>
            <a:r>
              <a:rPr lang="en-GB" dirty="0">
                <a:latin typeface="Times New Roman" panose="02020603050405020304" pitchFamily="18" charset="0"/>
                <a:cs typeface="Times New Roman" panose="02020603050405020304" pitchFamily="18" charset="0"/>
              </a:rPr>
              <a:t>In air pollution, </a:t>
            </a:r>
            <a:r>
              <a:rPr lang="en-GB" b="1" dirty="0">
                <a:solidFill>
                  <a:srgbClr val="00B050"/>
                </a:solidFill>
                <a:latin typeface="Times New Roman" panose="02020603050405020304" pitchFamily="18" charset="0"/>
                <a:cs typeface="Times New Roman" panose="02020603050405020304" pitchFamily="18" charset="0"/>
              </a:rPr>
              <a:t>variability</a:t>
            </a:r>
            <a:r>
              <a:rPr lang="en-GB" dirty="0">
                <a:latin typeface="Times New Roman" panose="02020603050405020304" pitchFamily="18" charset="0"/>
                <a:cs typeface="Times New Roman" panose="02020603050405020304" pitchFamily="18" charset="0"/>
              </a:rPr>
              <a:t> exists at every scale regarding the amount and type of pollutant released, the transport, transformation and fate of the pollutant, the potential exposures to the pollutant, and possible outcomes resulting from contact with the pollutant for numerous receptors and their specific characteristics (e.g. demographic and socioeconomic status for human populations; biological organization and trophic status for ecosystems) or activities (e.g. the amount of water or fish consumed on a daily basis, residence in geographic areas).</a:t>
            </a:r>
          </a:p>
        </p:txBody>
      </p:sp>
      <p:sp>
        <p:nvSpPr>
          <p:cNvPr id="4" name="Title 1">
            <a:extLst>
              <a:ext uri="{FF2B5EF4-FFF2-40B4-BE49-F238E27FC236}">
                <a16:creationId xmlns:a16="http://schemas.microsoft.com/office/drawing/2014/main" id="{CE18F4E3-EE8E-4D6B-B391-CC5252D3FA5F}"/>
              </a:ext>
            </a:extLst>
          </p:cNvPr>
          <p:cNvSpPr>
            <a:spLocks noGrp="1"/>
          </p:cNvSpPr>
          <p:nvPr>
            <p:ph type="title"/>
          </p:nvPr>
        </p:nvSpPr>
        <p:spPr>
          <a:xfrm>
            <a:off x="1484313" y="685800"/>
            <a:ext cx="10018712" cy="1178511"/>
          </a:xfrm>
        </p:spPr>
        <p:txBody>
          <a:bodyPr>
            <a:normAutofit/>
          </a:bodyPr>
          <a:lstStyle/>
          <a:p>
            <a:r>
              <a:rPr lang="en-GB" sz="3200" dirty="0">
                <a:solidFill>
                  <a:srgbClr val="0000FF"/>
                </a:solidFill>
                <a:latin typeface="Times New Roman" panose="02020603050405020304" pitchFamily="18" charset="0"/>
                <a:cs typeface="Times New Roman" panose="02020603050405020304" pitchFamily="18" charset="0"/>
              </a:rPr>
              <a:t>Scale and Complexity of Air Pollution–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Air Pollution Variability and Uncertainty</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384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99EF0-C5C6-45B4-BC87-3A712B0B4EE9}"/>
              </a:ext>
            </a:extLst>
          </p:cNvPr>
          <p:cNvSpPr>
            <a:spLocks noGrp="1"/>
          </p:cNvSpPr>
          <p:nvPr>
            <p:ph idx="1"/>
          </p:nvPr>
        </p:nvSpPr>
        <p:spPr>
          <a:xfrm>
            <a:off x="1484310" y="594805"/>
            <a:ext cx="10018713" cy="5762452"/>
          </a:xfrm>
        </p:spPr>
        <p:txBody>
          <a:bodyPr>
            <a:normAutofit/>
          </a:bodyPr>
          <a:lstStyle/>
          <a:p>
            <a:pPr algn="just"/>
            <a:r>
              <a:rPr lang="en-GB" b="1" dirty="0">
                <a:latin typeface="Times New Roman" panose="02020603050405020304" pitchFamily="18" charset="0"/>
                <a:cs typeface="Times New Roman" panose="02020603050405020304" pitchFamily="18" charset="0"/>
              </a:rPr>
              <a:t>Variability</a:t>
            </a:r>
            <a:r>
              <a:rPr lang="en-GB" dirty="0">
                <a:latin typeface="Times New Roman" panose="02020603050405020304" pitchFamily="18" charset="0"/>
                <a:cs typeface="Times New Roman" panose="02020603050405020304" pitchFamily="18" charset="0"/>
              </a:rPr>
              <a:t> affects </a:t>
            </a:r>
            <a:r>
              <a:rPr lang="en-GB" b="1" dirty="0">
                <a:solidFill>
                  <a:schemeClr val="accent3">
                    <a:lumMod val="75000"/>
                  </a:schemeClr>
                </a:solidFill>
                <a:latin typeface="Times New Roman" panose="02020603050405020304" pitchFamily="18" charset="0"/>
                <a:cs typeface="Times New Roman" panose="02020603050405020304" pitchFamily="18" charset="0"/>
              </a:rPr>
              <a:t>the precision</a:t>
            </a:r>
            <a:r>
              <a:rPr lang="en-GB" dirty="0">
                <a:latin typeface="Times New Roman" panose="02020603050405020304" pitchFamily="18" charset="0"/>
                <a:cs typeface="Times New Roman" panose="02020603050405020304" pitchFamily="18" charset="0"/>
              </a:rPr>
              <a:t> of estimates of air pollution quantities and location, as well as the degree to which results may be generalized.</a:t>
            </a:r>
          </a:p>
          <a:p>
            <a:pPr algn="just"/>
            <a:r>
              <a:rPr lang="en-GB" dirty="0">
                <a:latin typeface="Times New Roman" panose="02020603050405020304" pitchFamily="18" charset="0"/>
                <a:cs typeface="Times New Roman" panose="02020603050405020304" pitchFamily="18" charset="0"/>
              </a:rPr>
              <a:t>Examples of the kinds of air pollution variability include </a:t>
            </a:r>
            <a:r>
              <a:rPr lang="en-GB" b="1" dirty="0">
                <a:latin typeface="Times New Roman" panose="02020603050405020304" pitchFamily="18" charset="0"/>
                <a:cs typeface="Times New Roman" panose="02020603050405020304" pitchFamily="18" charset="0"/>
              </a:rPr>
              <a:t>human</a:t>
            </a:r>
            <a:r>
              <a:rPr lang="en-GB" dirty="0">
                <a:latin typeface="Times New Roman" panose="02020603050405020304" pitchFamily="18" charset="0"/>
                <a:cs typeface="Times New Roman" panose="02020603050405020304" pitchFamily="18" charset="0"/>
              </a:rPr>
              <a:t> (intra- and interindividual), </a:t>
            </a:r>
            <a:r>
              <a:rPr lang="en-GB" b="1" dirty="0">
                <a:latin typeface="Times New Roman" panose="02020603050405020304" pitchFamily="18" charset="0"/>
                <a:cs typeface="Times New Roman" panose="02020603050405020304" pitchFamily="18" charset="0"/>
              </a:rPr>
              <a:t>ecosystem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predatoreprey</a:t>
            </a:r>
            <a:r>
              <a:rPr lang="en-GB" dirty="0">
                <a:latin typeface="Times New Roman" panose="02020603050405020304" pitchFamily="18" charset="0"/>
                <a:cs typeface="Times New Roman" panose="02020603050405020304" pitchFamily="18" charset="0"/>
              </a:rPr>
              <a:t>, productivity and diversity), which includes both </a:t>
            </a:r>
            <a:r>
              <a:rPr lang="en-GB" dirty="0">
                <a:solidFill>
                  <a:schemeClr val="accent4">
                    <a:lumMod val="75000"/>
                  </a:schemeClr>
                </a:solidFill>
                <a:latin typeface="Times New Roman" panose="02020603050405020304" pitchFamily="18" charset="0"/>
                <a:cs typeface="Times New Roman" panose="02020603050405020304" pitchFamily="18" charset="0"/>
              </a:rPr>
              <a:t>spatial and temporal </a:t>
            </a:r>
            <a:r>
              <a:rPr lang="en-GB" dirty="0">
                <a:latin typeface="Times New Roman" panose="02020603050405020304" pitchFamily="18" charset="0"/>
                <a:cs typeface="Times New Roman" panose="02020603050405020304" pitchFamily="18" charset="0"/>
              </a:rPr>
              <a:t>variabilities.</a:t>
            </a:r>
          </a:p>
          <a:p>
            <a:pPr algn="just"/>
            <a:r>
              <a:rPr lang="en-GB" dirty="0">
                <a:latin typeface="Times New Roman" panose="02020603050405020304" pitchFamily="18" charset="0"/>
                <a:cs typeface="Times New Roman" panose="02020603050405020304" pitchFamily="18" charset="0"/>
              </a:rPr>
              <a:t>Human variability describes </a:t>
            </a:r>
            <a:r>
              <a:rPr lang="en-GB" dirty="0">
                <a:solidFill>
                  <a:srgbClr val="0000FF"/>
                </a:solidFill>
                <a:latin typeface="Times New Roman" panose="02020603050405020304" pitchFamily="18" charset="0"/>
                <a:cs typeface="Times New Roman" panose="02020603050405020304" pitchFamily="18" charset="0"/>
              </a:rPr>
              <a:t>person-to-person</a:t>
            </a:r>
            <a:r>
              <a:rPr lang="en-GB" dirty="0">
                <a:latin typeface="Times New Roman" panose="02020603050405020304" pitchFamily="18" charset="0"/>
                <a:cs typeface="Times New Roman" panose="02020603050405020304" pitchFamily="18" charset="0"/>
              </a:rPr>
              <a:t> differences in </a:t>
            </a:r>
            <a:r>
              <a:rPr lang="en-GB" dirty="0">
                <a:solidFill>
                  <a:schemeClr val="accent4">
                    <a:lumMod val="75000"/>
                  </a:schemeClr>
                </a:solidFill>
                <a:latin typeface="Times New Roman" panose="02020603050405020304" pitchFamily="18" charset="0"/>
                <a:cs typeface="Times New Roman" panose="02020603050405020304" pitchFamily="18" charset="0"/>
              </a:rPr>
              <a:t>biological susceptibility</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exposure</a:t>
            </a:r>
            <a:r>
              <a:rPr lang="en-GB" dirty="0">
                <a:latin typeface="Times New Roman" panose="02020603050405020304" pitchFamily="18" charset="0"/>
                <a:cs typeface="Times New Roman" panose="02020603050405020304" pitchFamily="18" charset="0"/>
              </a:rPr>
              <a:t>, and </a:t>
            </a:r>
            <a:r>
              <a:rPr lang="en-GB" dirty="0">
                <a:solidFill>
                  <a:schemeClr val="accent4">
                    <a:lumMod val="75000"/>
                  </a:schemeClr>
                </a:solidFill>
                <a:latin typeface="Times New Roman" panose="02020603050405020304" pitchFamily="18" charset="0"/>
                <a:cs typeface="Times New Roman" panose="02020603050405020304" pitchFamily="18" charset="0"/>
              </a:rPr>
              <a:t>effects from contact with air pollutants</a:t>
            </a:r>
            <a:r>
              <a:rPr lang="en-GB" dirty="0">
                <a:latin typeface="Times New Roman" panose="02020603050405020304" pitchFamily="18" charset="0"/>
                <a:cs typeface="Times New Roman" panose="02020603050405020304" pitchFamily="18" charset="0"/>
              </a:rPr>
              <a:t>.</a:t>
            </a:r>
          </a:p>
          <a:p>
            <a:pPr algn="just"/>
            <a:r>
              <a:rPr lang="en-US" altLang="zh-TW"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pecies</a:t>
            </a:r>
            <a:r>
              <a:rPr lang="en-GB" dirty="0">
                <a:latin typeface="Times New Roman" panose="02020603050405020304" pitchFamily="18" charset="0"/>
                <a:cs typeface="Times New Roman" panose="02020603050405020304" pitchFamily="18" charset="0"/>
              </a:rPr>
              <a:t> and subspecies (e.g. polymorphisms) of organisms vary in their response to pollutants.</a:t>
            </a:r>
          </a:p>
          <a:p>
            <a:pPr algn="just"/>
            <a:r>
              <a:rPr lang="en-GB" dirty="0">
                <a:latin typeface="Times New Roman" panose="02020603050405020304" pitchFamily="18" charset="0"/>
                <a:cs typeface="Times New Roman" panose="02020603050405020304" pitchFamily="18" charset="0"/>
              </a:rPr>
              <a:t>This makes for difficulties in extrapolating results from animal studies to humans (both cancer and noncancer), as well as extrapolating the condition of an ecosystem from the condition of just a few species in that system.</a:t>
            </a:r>
          </a:p>
          <a:p>
            <a:pPr algn="just"/>
            <a:r>
              <a:rPr lang="en-US" altLang="zh-TW" dirty="0">
                <a:latin typeface="Times New Roman" panose="02020603050405020304" pitchFamily="18" charset="0"/>
                <a:cs typeface="Times New Roman" panose="02020603050405020304" pitchFamily="18" charset="0"/>
              </a:rPr>
              <a:t>V</a:t>
            </a:r>
            <a:r>
              <a:rPr lang="en-GB" dirty="0" err="1">
                <a:latin typeface="Times New Roman" panose="02020603050405020304" pitchFamily="18" charset="0"/>
                <a:cs typeface="Times New Roman" panose="02020603050405020304" pitchFamily="18" charset="0"/>
              </a:rPr>
              <a:t>ariability</a:t>
            </a:r>
            <a:r>
              <a:rPr lang="en-GB" dirty="0">
                <a:latin typeface="Times New Roman" panose="02020603050405020304" pitchFamily="18" charset="0"/>
                <a:cs typeface="Times New Roman" panose="02020603050405020304" pitchFamily="18" charset="0"/>
              </a:rPr>
              <a:t> may be both </a:t>
            </a:r>
            <a:r>
              <a:rPr lang="en-GB" b="1" dirty="0">
                <a:solidFill>
                  <a:srgbClr val="00B050"/>
                </a:solidFill>
                <a:latin typeface="Times New Roman" panose="02020603050405020304" pitchFamily="18" charset="0"/>
                <a:cs typeface="Times New Roman" panose="02020603050405020304" pitchFamily="18" charset="0"/>
              </a:rPr>
              <a:t>intraspecies</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interspecies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2522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D2156-D940-4805-97EC-455E796BE970}"/>
              </a:ext>
            </a:extLst>
          </p:cNvPr>
          <p:cNvSpPr>
            <a:spLocks noGrp="1"/>
          </p:cNvSpPr>
          <p:nvPr>
            <p:ph idx="1"/>
          </p:nvPr>
        </p:nvSpPr>
        <p:spPr>
          <a:xfrm>
            <a:off x="1484310" y="1074199"/>
            <a:ext cx="10018713" cy="4717002"/>
          </a:xfrm>
        </p:spPr>
        <p:txBody>
          <a:bodyPr/>
          <a:lstStyle/>
          <a:p>
            <a:pPr algn="just"/>
            <a:r>
              <a:rPr lang="en-GB" b="1" dirty="0">
                <a:solidFill>
                  <a:srgbClr val="0000FF"/>
                </a:solidFill>
                <a:latin typeface="Times New Roman" panose="02020603050405020304" pitchFamily="18" charset="0"/>
                <a:cs typeface="Times New Roman" panose="02020603050405020304" pitchFamily="18" charset="0"/>
              </a:rPr>
              <a:t>Intra-individual</a:t>
            </a:r>
            <a:r>
              <a:rPr lang="en-GB" dirty="0">
                <a:latin typeface="Times New Roman" panose="02020603050405020304" pitchFamily="18" charset="0"/>
                <a:cs typeface="Times New Roman" panose="02020603050405020304" pitchFamily="18" charset="0"/>
              </a:rPr>
              <a:t> variability refers to the changes that </a:t>
            </a:r>
            <a:r>
              <a:rPr lang="en-GB" dirty="0">
                <a:solidFill>
                  <a:schemeClr val="accent3">
                    <a:lumMod val="75000"/>
                  </a:schemeClr>
                </a:solidFill>
                <a:latin typeface="Times New Roman" panose="02020603050405020304" pitchFamily="18" charset="0"/>
                <a:cs typeface="Times New Roman" panose="02020603050405020304" pitchFamily="18" charset="0"/>
              </a:rPr>
              <a:t>occur in one person </a:t>
            </a:r>
            <a:r>
              <a:rPr lang="en-GB" dirty="0">
                <a:latin typeface="Times New Roman" panose="02020603050405020304" pitchFamily="18" charset="0"/>
                <a:cs typeface="Times New Roman" panose="02020603050405020304" pitchFamily="18" charset="0"/>
              </a:rPr>
              <a:t>over time. These changes can be physiological (e.g. body weight, age, and cognitive function) or </a:t>
            </a:r>
            <a:r>
              <a:rPr lang="en-GB" dirty="0" err="1">
                <a:latin typeface="Times New Roman" panose="02020603050405020304" pitchFamily="18" charset="0"/>
                <a:cs typeface="Times New Roman" panose="02020603050405020304" pitchFamily="18" charset="0"/>
              </a:rPr>
              <a:t>behavioral</a:t>
            </a:r>
            <a:r>
              <a:rPr lang="en-GB" dirty="0">
                <a:latin typeface="Times New Roman" panose="02020603050405020304" pitchFamily="18" charset="0"/>
                <a:cs typeface="Times New Roman" panose="02020603050405020304" pitchFamily="18" charset="0"/>
              </a:rPr>
              <a:t> (e.g. ingestion rates and activity patterns).</a:t>
            </a:r>
          </a:p>
          <a:p>
            <a:pPr algn="just"/>
            <a:endParaRPr lang="en-GB" dirty="0">
              <a:latin typeface="Times New Roman" panose="02020603050405020304" pitchFamily="18" charset="0"/>
              <a:cs typeface="Times New Roman" panose="02020603050405020304" pitchFamily="18" charset="0"/>
            </a:endParaRPr>
          </a:p>
          <a:p>
            <a:pPr algn="just"/>
            <a:r>
              <a:rPr lang="en-GB" b="1" dirty="0">
                <a:solidFill>
                  <a:srgbClr val="0000FF"/>
                </a:solidFill>
                <a:latin typeface="Times New Roman" panose="02020603050405020304" pitchFamily="18" charset="0"/>
                <a:cs typeface="Times New Roman" panose="02020603050405020304" pitchFamily="18" charset="0"/>
              </a:rPr>
              <a:t>Inter-individual</a:t>
            </a:r>
            <a:r>
              <a:rPr lang="en-GB" dirty="0">
                <a:latin typeface="Times New Roman" panose="02020603050405020304" pitchFamily="18" charset="0"/>
                <a:cs typeface="Times New Roman" panose="02020603050405020304" pitchFamily="18" charset="0"/>
              </a:rPr>
              <a:t> variability refers to </a:t>
            </a:r>
            <a:r>
              <a:rPr lang="en-GB" dirty="0">
                <a:solidFill>
                  <a:schemeClr val="accent3">
                    <a:lumMod val="75000"/>
                  </a:schemeClr>
                </a:solidFill>
                <a:latin typeface="Times New Roman" panose="02020603050405020304" pitchFamily="18" charset="0"/>
                <a:cs typeface="Times New Roman" panose="02020603050405020304" pitchFamily="18" charset="0"/>
              </a:rPr>
              <a:t>the differences among individuals </a:t>
            </a:r>
            <a:r>
              <a:rPr lang="en-GB" dirty="0">
                <a:latin typeface="Times New Roman" panose="02020603050405020304" pitchFamily="18" charset="0"/>
                <a:cs typeface="Times New Roman" panose="02020603050405020304" pitchFamily="18" charset="0"/>
              </a:rPr>
              <a:t>within a population.</a:t>
            </a:r>
          </a:p>
        </p:txBody>
      </p:sp>
    </p:spTree>
    <p:extLst>
      <p:ext uri="{BB962C8B-B14F-4D97-AF65-F5344CB8AC3E}">
        <p14:creationId xmlns:p14="http://schemas.microsoft.com/office/powerpoint/2010/main" val="1638104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6459F-5CA1-460B-9008-8F7FC4344EFD}"/>
              </a:ext>
            </a:extLst>
          </p:cNvPr>
          <p:cNvSpPr>
            <a:spLocks noGrp="1"/>
          </p:cNvSpPr>
          <p:nvPr>
            <p:ph idx="1"/>
          </p:nvPr>
        </p:nvSpPr>
        <p:spPr>
          <a:xfrm>
            <a:off x="1484310" y="2183907"/>
            <a:ext cx="10018713" cy="4151579"/>
          </a:xfrm>
        </p:spPr>
        <p:txBody>
          <a:bodyPr>
            <a:normAutofit/>
          </a:bodyPr>
          <a:lstStyle/>
          <a:p>
            <a:pPr algn="just"/>
            <a:r>
              <a:rPr lang="en-GB" dirty="0">
                <a:latin typeface="Times New Roman" panose="02020603050405020304" pitchFamily="18" charset="0"/>
                <a:cs typeface="Times New Roman" panose="02020603050405020304" pitchFamily="18" charset="0"/>
              </a:rPr>
              <a:t>Air pollution varies </a:t>
            </a:r>
            <a:r>
              <a:rPr lang="en-GB" dirty="0">
                <a:solidFill>
                  <a:srgbClr val="00B050"/>
                </a:solidFill>
                <a:latin typeface="Times New Roman" panose="02020603050405020304" pitchFamily="18" charset="0"/>
                <a:cs typeface="Times New Roman" panose="02020603050405020304" pitchFamily="18" charset="0"/>
              </a:rPr>
              <a:t>spatially and temporally</a:t>
            </a:r>
            <a:r>
              <a:rPr lang="en-GB" dirty="0">
                <a:latin typeface="Times New Roman" panose="02020603050405020304" pitchFamily="18" charset="0"/>
                <a:cs typeface="Times New Roman" panose="02020603050405020304" pitchFamily="18" charset="0"/>
              </a:rPr>
              <a:t>, i.e. in space and time, respectively.</a:t>
            </a:r>
          </a:p>
          <a:p>
            <a:pPr algn="just"/>
            <a:endParaRPr lang="en-GB" dirty="0">
              <a:latin typeface="Times New Roman" panose="02020603050405020304" pitchFamily="18" charset="0"/>
              <a:cs typeface="Times New Roman" panose="02020603050405020304" pitchFamily="18" charset="0"/>
            </a:endParaRPr>
          </a:p>
          <a:p>
            <a:pPr algn="just"/>
            <a:r>
              <a:rPr lang="en-GB" b="1" dirty="0">
                <a:solidFill>
                  <a:srgbClr val="FF0000"/>
                </a:solidFill>
                <a:latin typeface="Times New Roman" panose="02020603050405020304" pitchFamily="18" charset="0"/>
                <a:cs typeface="Times New Roman" panose="02020603050405020304" pitchFamily="18" charset="0"/>
              </a:rPr>
              <a:t>Spatial variability</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can occur at </a:t>
            </a:r>
            <a:r>
              <a:rPr lang="en-GB" dirty="0">
                <a:solidFill>
                  <a:schemeClr val="accent3">
                    <a:lumMod val="75000"/>
                  </a:schemeClr>
                </a:solidFill>
                <a:latin typeface="Times New Roman" panose="02020603050405020304" pitchFamily="18" charset="0"/>
                <a:cs typeface="Times New Roman" panose="02020603050405020304" pitchFamily="18" charset="0"/>
              </a:rPr>
              <a:t>regional, local, </a:t>
            </a:r>
            <a:r>
              <a:rPr lang="en-GB" dirty="0" err="1">
                <a:solidFill>
                  <a:schemeClr val="accent3">
                    <a:lumMod val="75000"/>
                  </a:schemeClr>
                </a:solidFill>
                <a:latin typeface="Times New Roman" panose="02020603050405020304" pitchFamily="18" charset="0"/>
                <a:cs typeface="Times New Roman" panose="02020603050405020304" pitchFamily="18" charset="0"/>
              </a:rPr>
              <a:t>neighborhood</a:t>
            </a:r>
            <a:r>
              <a:rPr lang="en-GB" dirty="0">
                <a:solidFill>
                  <a:schemeClr val="accent3">
                    <a:lumMod val="75000"/>
                  </a:schemeClr>
                </a:solidFill>
                <a:latin typeface="Times New Roman" panose="02020603050405020304" pitchFamily="18" charset="0"/>
                <a:cs typeface="Times New Roman" panose="02020603050405020304" pitchFamily="18" charset="0"/>
              </a:rPr>
              <a:t>, microenvironmental, and personal scales</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b="1" dirty="0">
                <a:solidFill>
                  <a:srgbClr val="FF0000"/>
                </a:solidFill>
                <a:latin typeface="Times New Roman" panose="02020603050405020304" pitchFamily="18" charset="0"/>
                <a:cs typeface="Times New Roman" panose="02020603050405020304" pitchFamily="18" charset="0"/>
              </a:rPr>
              <a:t>Temporal variability </a:t>
            </a:r>
            <a:r>
              <a:rPr lang="en-GB" dirty="0">
                <a:latin typeface="Times New Roman" panose="02020603050405020304" pitchFamily="18" charset="0"/>
                <a:cs typeface="Times New Roman" panose="02020603050405020304" pitchFamily="18" charset="0"/>
              </a:rPr>
              <a:t>occurs over large time horizons, from very long or to very short periods, such as </a:t>
            </a:r>
            <a:r>
              <a:rPr lang="en-GB" dirty="0">
                <a:solidFill>
                  <a:schemeClr val="accent3">
                    <a:lumMod val="75000"/>
                  </a:schemeClr>
                </a:solidFill>
                <a:latin typeface="Times New Roman" panose="02020603050405020304" pitchFamily="18" charset="0"/>
                <a:cs typeface="Times New Roman" panose="02020603050405020304" pitchFamily="18" charset="0"/>
              </a:rPr>
              <a:t>seasonality or even daily</a:t>
            </a:r>
            <a:r>
              <a:rPr lang="en-GB"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id="{9C9C961C-1C2C-4E8E-83F5-49E786A1EA84}"/>
              </a:ext>
            </a:extLst>
          </p:cNvPr>
          <p:cNvSpPr>
            <a:spLocks noGrp="1"/>
          </p:cNvSpPr>
          <p:nvPr>
            <p:ph type="title"/>
          </p:nvPr>
        </p:nvSpPr>
        <p:spPr>
          <a:xfrm>
            <a:off x="1484313" y="685800"/>
            <a:ext cx="10018712" cy="1178511"/>
          </a:xfrm>
        </p:spPr>
        <p:txBody>
          <a:bodyPr>
            <a:normAutofit/>
          </a:bodyPr>
          <a:lstStyle/>
          <a:p>
            <a:r>
              <a:rPr lang="en-GB" sz="3200" dirty="0">
                <a:solidFill>
                  <a:srgbClr val="0000FF"/>
                </a:solidFill>
                <a:latin typeface="Times New Roman" panose="02020603050405020304" pitchFamily="18" charset="0"/>
                <a:cs typeface="Times New Roman" panose="02020603050405020304" pitchFamily="18" charset="0"/>
              </a:rPr>
              <a:t>Scale and Complexity of Air Pollution–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Air Pollution </a:t>
            </a:r>
            <a:r>
              <a:rPr lang="en-US" altLang="zh-TW" sz="3200" dirty="0">
                <a:solidFill>
                  <a:srgbClr val="0000FF"/>
                </a:solidFill>
                <a:latin typeface="Times New Roman" panose="02020603050405020304" pitchFamily="18" charset="0"/>
                <a:cs typeface="Times New Roman" panose="02020603050405020304" pitchFamily="18" charset="0"/>
              </a:rPr>
              <a:t>Scales in Space and Time</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746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F5C43-9783-42AC-8EBF-86CCDCEA3556}"/>
              </a:ext>
            </a:extLst>
          </p:cNvPr>
          <p:cNvSpPr>
            <a:spLocks noGrp="1"/>
          </p:cNvSpPr>
          <p:nvPr>
            <p:ph idx="1"/>
          </p:nvPr>
        </p:nvSpPr>
        <p:spPr>
          <a:xfrm>
            <a:off x="1564209" y="1367161"/>
            <a:ext cx="10018713" cy="4903434"/>
          </a:xfrm>
        </p:spPr>
        <p:txBody>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Local</a:t>
            </a:r>
          </a:p>
          <a:p>
            <a:pPr algn="just"/>
            <a:r>
              <a:rPr lang="en-GB" dirty="0">
                <a:latin typeface="Times New Roman" panose="02020603050405020304" pitchFamily="18" charset="0"/>
                <a:cs typeface="Times New Roman" panose="02020603050405020304" pitchFamily="18" charset="0"/>
              </a:rPr>
              <a:t>Local air pollution problems are usually characterized by one or several large emitters or a large number of relatively small emitters.</a:t>
            </a:r>
          </a:p>
          <a:p>
            <a:pPr algn="just"/>
            <a:r>
              <a:rPr lang="en-GB" dirty="0">
                <a:latin typeface="Times New Roman" panose="02020603050405020304" pitchFamily="18" charset="0"/>
                <a:cs typeface="Times New Roman" panose="02020603050405020304" pitchFamily="18" charset="0"/>
              </a:rPr>
              <a:t>A local example of a concentration gradient shows that any ground-level source, such as evaporation of volatile organic compounds from a waste treatment pond, will </a:t>
            </a:r>
            <a:r>
              <a:rPr lang="en-GB" dirty="0">
                <a:solidFill>
                  <a:schemeClr val="accent4">
                    <a:lumMod val="75000"/>
                  </a:schemeClr>
                </a:solidFill>
                <a:latin typeface="Times New Roman" panose="02020603050405020304" pitchFamily="18" charset="0"/>
                <a:cs typeface="Times New Roman" panose="02020603050405020304" pitchFamily="18" charset="0"/>
              </a:rPr>
              <a:t>produce the highest concentrations near the source</a:t>
            </a:r>
            <a:r>
              <a:rPr lang="en-GB" dirty="0">
                <a:latin typeface="Times New Roman" panose="02020603050405020304" pitchFamily="18" charset="0"/>
                <a:cs typeface="Times New Roman" panose="02020603050405020304" pitchFamily="18" charset="0"/>
              </a:rPr>
              <a:t>, with concentrations generally diminishing with distance.</a:t>
            </a:r>
          </a:p>
          <a:p>
            <a:pPr algn="just"/>
            <a:r>
              <a:rPr lang="en-GB" dirty="0">
                <a:latin typeface="Times New Roman" panose="02020603050405020304" pitchFamily="18" charset="0"/>
                <a:cs typeface="Times New Roman" panose="02020603050405020304" pitchFamily="18" charset="0"/>
              </a:rPr>
              <a:t>Large sources that emit high above the ground through stacks, such as those in </a:t>
            </a:r>
            <a:r>
              <a:rPr lang="en-GB" b="1" dirty="0">
                <a:solidFill>
                  <a:srgbClr val="00B050"/>
                </a:solidFill>
                <a:latin typeface="Times New Roman" panose="02020603050405020304" pitchFamily="18" charset="0"/>
                <a:cs typeface="Times New Roman" panose="02020603050405020304" pitchFamily="18" charset="0"/>
              </a:rPr>
              <a:t>power plants </a:t>
            </a:r>
            <a:r>
              <a:rPr lang="en-GB" dirty="0">
                <a:latin typeface="Times New Roman" panose="02020603050405020304" pitchFamily="18" charset="0"/>
                <a:cs typeface="Times New Roman" panose="02020603050405020304" pitchFamily="18" charset="0"/>
              </a:rPr>
              <a:t>or </a:t>
            </a:r>
            <a:r>
              <a:rPr lang="en-GB" b="1" dirty="0">
                <a:solidFill>
                  <a:srgbClr val="00B050"/>
                </a:solidFill>
                <a:latin typeface="Times New Roman" panose="02020603050405020304" pitchFamily="18" charset="0"/>
                <a:cs typeface="Times New Roman" panose="02020603050405020304" pitchFamily="18" charset="0"/>
              </a:rPr>
              <a:t>industrial sources</a:t>
            </a:r>
            <a:r>
              <a:rPr lang="en-GB" dirty="0">
                <a:latin typeface="Times New Roman" panose="02020603050405020304" pitchFamily="18" charset="0"/>
                <a:cs typeface="Times New Roman" panose="02020603050405020304" pitchFamily="18" charset="0"/>
              </a:rPr>
              <a:t>, can also cause local problems, especially under </a:t>
            </a:r>
            <a:r>
              <a:rPr lang="en-GB" dirty="0">
                <a:solidFill>
                  <a:schemeClr val="accent3">
                    <a:lumMod val="75000"/>
                  </a:schemeClr>
                </a:solidFill>
                <a:latin typeface="Times New Roman" panose="02020603050405020304" pitchFamily="18" charset="0"/>
                <a:cs typeface="Times New Roman" panose="02020603050405020304" pitchFamily="18" charset="0"/>
              </a:rPr>
              <a:t>unstable meteorological conditions</a:t>
            </a:r>
            <a:r>
              <a:rPr lang="en-GB" dirty="0">
                <a:latin typeface="Times New Roman" panose="02020603050405020304" pitchFamily="18" charset="0"/>
                <a:cs typeface="Times New Roman" panose="02020603050405020304" pitchFamily="18" charset="0"/>
              </a:rPr>
              <a:t> that cause portions of the plume to reach the ground in high concentrations.</a:t>
            </a:r>
          </a:p>
          <a:p>
            <a:endParaRPr lang="en-GB" dirty="0"/>
          </a:p>
          <a:p>
            <a:endParaRPr lang="en-GB" dirty="0"/>
          </a:p>
        </p:txBody>
      </p:sp>
    </p:spTree>
    <p:extLst>
      <p:ext uri="{BB962C8B-B14F-4D97-AF65-F5344CB8AC3E}">
        <p14:creationId xmlns:p14="http://schemas.microsoft.com/office/powerpoint/2010/main" val="209497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A091A-A97A-4F45-941C-43048690BDC0}"/>
              </a:ext>
            </a:extLst>
          </p:cNvPr>
          <p:cNvSpPr>
            <a:spLocks noGrp="1"/>
          </p:cNvSpPr>
          <p:nvPr>
            <p:ph idx="1"/>
          </p:nvPr>
        </p:nvSpPr>
        <p:spPr>
          <a:xfrm>
            <a:off x="1484310" y="621437"/>
            <a:ext cx="10018713" cy="5477522"/>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Usually, the </a:t>
            </a:r>
            <a:r>
              <a:rPr lang="en-GB" dirty="0">
                <a:solidFill>
                  <a:srgbClr val="FF0000"/>
                </a:solidFill>
                <a:latin typeface="Times New Roman" panose="02020603050405020304" pitchFamily="18" charset="0"/>
                <a:cs typeface="Times New Roman" panose="02020603050405020304" pitchFamily="18" charset="0"/>
              </a:rPr>
              <a:t>most acute effects </a:t>
            </a:r>
            <a:r>
              <a:rPr lang="en-GB" dirty="0">
                <a:latin typeface="Times New Roman" panose="02020603050405020304" pitchFamily="18" charset="0"/>
                <a:cs typeface="Times New Roman" panose="02020603050405020304" pitchFamily="18" charset="0"/>
              </a:rPr>
              <a:t>of accidental releases are at the </a:t>
            </a:r>
            <a:r>
              <a:rPr lang="en-GB" b="1" dirty="0">
                <a:solidFill>
                  <a:srgbClr val="00B050"/>
                </a:solidFill>
                <a:latin typeface="Times New Roman" panose="02020603050405020304" pitchFamily="18" charset="0"/>
                <a:cs typeface="Times New Roman" panose="02020603050405020304" pitchFamily="18" charset="0"/>
              </a:rPr>
              <a:t>local scale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For example, a fire, derailed rail car leak, or an industrial accident usually requires evacuation from within a local area.</a:t>
            </a:r>
          </a:p>
          <a:p>
            <a:pPr marL="0" indent="0" algn="just">
              <a:buNone/>
            </a:pPr>
            <a:r>
              <a:rPr lang="en-GB" b="1" dirty="0">
                <a:solidFill>
                  <a:srgbClr val="0000FF"/>
                </a:solidFill>
                <a:latin typeface="Times New Roman" panose="02020603050405020304" pitchFamily="18" charset="0"/>
                <a:cs typeface="Times New Roman" panose="02020603050405020304" pitchFamily="18" charset="0"/>
              </a:rPr>
              <a:t>Urban</a:t>
            </a:r>
          </a:p>
          <a:p>
            <a:pPr algn="just"/>
            <a:r>
              <a:rPr lang="en-GB" dirty="0">
                <a:latin typeface="Times New Roman" panose="02020603050405020304" pitchFamily="18" charset="0"/>
                <a:cs typeface="Times New Roman" panose="02020603050405020304" pitchFamily="18" charset="0"/>
              </a:rPr>
              <a:t>Air pollution problems in urban areas generally are of </a:t>
            </a:r>
            <a:r>
              <a:rPr lang="en-GB" dirty="0">
                <a:solidFill>
                  <a:srgbClr val="00B050"/>
                </a:solidFill>
                <a:latin typeface="Times New Roman" panose="02020603050405020304" pitchFamily="18" charset="0"/>
                <a:cs typeface="Times New Roman" panose="02020603050405020304" pitchFamily="18" charset="0"/>
              </a:rPr>
              <a:t>two types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One is the release of </a:t>
            </a:r>
            <a:r>
              <a:rPr lang="en-GB" dirty="0">
                <a:solidFill>
                  <a:srgbClr val="FF0000"/>
                </a:solidFill>
                <a:latin typeface="Times New Roman" panose="02020603050405020304" pitchFamily="18" charset="0"/>
                <a:cs typeface="Times New Roman" panose="02020603050405020304" pitchFamily="18" charset="0"/>
              </a:rPr>
              <a:t>primary pollutants </a:t>
            </a:r>
            <a:r>
              <a:rPr lang="en-GB" dirty="0">
                <a:latin typeface="Times New Roman" panose="02020603050405020304" pitchFamily="18" charset="0"/>
                <a:cs typeface="Times New Roman" panose="02020603050405020304" pitchFamily="18" charset="0"/>
              </a:rPr>
              <a:t>(those released directly from sources). The other is </a:t>
            </a:r>
            <a:r>
              <a:rPr lang="en-GB" dirty="0">
                <a:solidFill>
                  <a:srgbClr val="FF0000"/>
                </a:solidFill>
                <a:latin typeface="Times New Roman" panose="02020603050405020304" pitchFamily="18" charset="0"/>
                <a:cs typeface="Times New Roman" panose="02020603050405020304" pitchFamily="18" charset="0"/>
              </a:rPr>
              <a:t>the formation of secondary pollutants </a:t>
            </a:r>
            <a:r>
              <a:rPr lang="en-GB" dirty="0">
                <a:latin typeface="Times New Roman" panose="02020603050405020304" pitchFamily="18" charset="0"/>
                <a:cs typeface="Times New Roman" panose="02020603050405020304" pitchFamily="18" charset="0"/>
              </a:rPr>
              <a:t>(those that are formed through chemical reactions of the primary pollutants).</a:t>
            </a:r>
          </a:p>
          <a:p>
            <a:pPr algn="just"/>
            <a:r>
              <a:rPr lang="en-GB" dirty="0">
                <a:latin typeface="Times New Roman" panose="02020603050405020304" pitchFamily="18" charset="0"/>
                <a:cs typeface="Times New Roman" panose="02020603050405020304" pitchFamily="18" charset="0"/>
              </a:rPr>
              <a:t>Air pollution problems can be caused by individual sources on the urban scale as well as the local scale.</a:t>
            </a:r>
          </a:p>
          <a:p>
            <a:pPr algn="just"/>
            <a:r>
              <a:rPr lang="en-GB" dirty="0">
                <a:latin typeface="Times New Roman" panose="02020603050405020304" pitchFamily="18" charset="0"/>
                <a:cs typeface="Times New Roman" panose="02020603050405020304" pitchFamily="18" charset="0"/>
              </a:rPr>
              <a:t>For pollutants that are relatively </a:t>
            </a:r>
            <a:r>
              <a:rPr lang="en-GB" b="1" dirty="0">
                <a:latin typeface="Times New Roman" panose="02020603050405020304" pitchFamily="18" charset="0"/>
                <a:cs typeface="Times New Roman" panose="02020603050405020304" pitchFamily="18" charset="0"/>
              </a:rPr>
              <a:t>nonreactive</a:t>
            </a:r>
            <a:r>
              <a:rPr lang="en-GB" dirty="0">
                <a:latin typeface="Times New Roman" panose="02020603050405020304" pitchFamily="18" charset="0"/>
                <a:cs typeface="Times New Roman" panose="02020603050405020304" pitchFamily="18" charset="0"/>
              </a:rPr>
              <a:t>, such as </a:t>
            </a:r>
            <a:r>
              <a:rPr lang="en-GB" dirty="0">
                <a:solidFill>
                  <a:srgbClr val="00B050"/>
                </a:solidFill>
                <a:latin typeface="Times New Roman" panose="02020603050405020304" pitchFamily="18" charset="0"/>
                <a:cs typeface="Times New Roman" panose="02020603050405020304" pitchFamily="18" charset="0"/>
              </a:rPr>
              <a:t>carbon monoxide </a:t>
            </a:r>
            <a:r>
              <a:rPr lang="en-GB" dirty="0">
                <a:latin typeface="Times New Roman" panose="02020603050405020304" pitchFamily="18" charset="0"/>
                <a:cs typeface="Times New Roman" panose="02020603050405020304" pitchFamily="18" charset="0"/>
              </a:rPr>
              <a:t>and </a:t>
            </a:r>
            <a:r>
              <a:rPr lang="en-GB" dirty="0">
                <a:solidFill>
                  <a:srgbClr val="00B050"/>
                </a:solidFill>
                <a:latin typeface="Times New Roman" panose="02020603050405020304" pitchFamily="18" charset="0"/>
                <a:cs typeface="Times New Roman" panose="02020603050405020304" pitchFamily="18" charset="0"/>
              </a:rPr>
              <a:t>particulate matter</a:t>
            </a:r>
            <a:r>
              <a:rPr lang="en-GB" dirty="0">
                <a:latin typeface="Times New Roman" panose="02020603050405020304" pitchFamily="18" charset="0"/>
                <a:cs typeface="Times New Roman" panose="02020603050405020304" pitchFamily="18" charset="0"/>
              </a:rPr>
              <a:t>, or relatively </a:t>
            </a:r>
            <a:r>
              <a:rPr lang="en-GB" b="1" dirty="0">
                <a:latin typeface="Times New Roman" panose="02020603050405020304" pitchFamily="18" charset="0"/>
                <a:cs typeface="Times New Roman" panose="02020603050405020304" pitchFamily="18" charset="0"/>
              </a:rPr>
              <a:t>slowly reactive</a:t>
            </a:r>
            <a:r>
              <a:rPr lang="en-GB" dirty="0">
                <a:latin typeface="Times New Roman" panose="02020603050405020304" pitchFamily="18" charset="0"/>
                <a:cs typeface="Times New Roman" panose="02020603050405020304" pitchFamily="18" charset="0"/>
              </a:rPr>
              <a:t>, such as </a:t>
            </a:r>
            <a:r>
              <a:rPr lang="en-GB" dirty="0" err="1">
                <a:solidFill>
                  <a:srgbClr val="00B050"/>
                </a:solidFill>
                <a:latin typeface="Times New Roman" panose="02020603050405020304" pitchFamily="18" charset="0"/>
                <a:cs typeface="Times New Roman" panose="02020603050405020304" pitchFamily="18" charset="0"/>
              </a:rPr>
              <a:t>sulfur</a:t>
            </a:r>
            <a:r>
              <a:rPr lang="en-GB" dirty="0">
                <a:solidFill>
                  <a:srgbClr val="00B050"/>
                </a:solidFill>
                <a:latin typeface="Times New Roman" panose="02020603050405020304" pitchFamily="18" charset="0"/>
                <a:cs typeface="Times New Roman" panose="02020603050405020304" pitchFamily="18" charset="0"/>
              </a:rPr>
              <a:t> dioxide</a:t>
            </a:r>
            <a:r>
              <a:rPr lang="en-GB" dirty="0">
                <a:latin typeface="Times New Roman" panose="02020603050405020304" pitchFamily="18" charset="0"/>
                <a:cs typeface="Times New Roman" panose="02020603050405020304" pitchFamily="18" charset="0"/>
              </a:rPr>
              <a:t>, the contributions from individual sources combine to yield high concentrations.</a:t>
            </a:r>
          </a:p>
        </p:txBody>
      </p:sp>
    </p:spTree>
    <p:extLst>
      <p:ext uri="{BB962C8B-B14F-4D97-AF65-F5344CB8AC3E}">
        <p14:creationId xmlns:p14="http://schemas.microsoft.com/office/powerpoint/2010/main" val="1845480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99109-E403-49CA-8FA6-A3C29AEED33A}"/>
              </a:ext>
            </a:extLst>
          </p:cNvPr>
          <p:cNvSpPr>
            <a:spLocks noGrp="1"/>
          </p:cNvSpPr>
          <p:nvPr>
            <p:ph idx="1"/>
          </p:nvPr>
        </p:nvSpPr>
        <p:spPr>
          <a:xfrm>
            <a:off x="1484310" y="683581"/>
            <a:ext cx="10018713" cy="5397623"/>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Since a major source of carbon monoxide is </a:t>
            </a:r>
            <a:r>
              <a:rPr lang="en-GB" b="1" dirty="0">
                <a:solidFill>
                  <a:srgbClr val="FF0000"/>
                </a:solidFill>
                <a:latin typeface="Times New Roman" panose="02020603050405020304" pitchFamily="18" charset="0"/>
                <a:cs typeface="Times New Roman" panose="02020603050405020304" pitchFamily="18" charset="0"/>
              </a:rPr>
              <a:t>motor vehicles</a:t>
            </a:r>
            <a:r>
              <a:rPr lang="en-GB" dirty="0">
                <a:latin typeface="Times New Roman" panose="02020603050405020304" pitchFamily="18" charset="0"/>
                <a:cs typeface="Times New Roman" panose="02020603050405020304" pitchFamily="18" charset="0"/>
              </a:rPr>
              <a:t>, “hot spots” of high concentration can occur especially near </a:t>
            </a:r>
            <a:r>
              <a:rPr lang="en-GB" dirty="0">
                <a:solidFill>
                  <a:schemeClr val="accent4">
                    <a:lumMod val="75000"/>
                  </a:schemeClr>
                </a:solidFill>
                <a:latin typeface="Times New Roman" panose="02020603050405020304" pitchFamily="18" charset="0"/>
                <a:cs typeface="Times New Roman" panose="02020603050405020304" pitchFamily="18" charset="0"/>
              </a:rPr>
              <a:t>multilane intersections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emissions are especially high from </a:t>
            </a:r>
            <a:r>
              <a:rPr lang="en-GB" b="1" dirty="0">
                <a:latin typeface="Times New Roman" panose="02020603050405020304" pitchFamily="18" charset="0"/>
                <a:cs typeface="Times New Roman" panose="02020603050405020304" pitchFamily="18" charset="0"/>
              </a:rPr>
              <a:t>idling vehicles</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 hot spots are exacerbated if high buildings surround the intersection, since the volume of air in which the pollution is contained is severely restricted.</a:t>
            </a:r>
          </a:p>
          <a:p>
            <a:pPr algn="just"/>
            <a:r>
              <a:rPr lang="en-GB" dirty="0">
                <a:latin typeface="Times New Roman" panose="02020603050405020304" pitchFamily="18" charset="0"/>
                <a:cs typeface="Times New Roman" panose="02020603050405020304" pitchFamily="18" charset="0"/>
              </a:rPr>
              <a:t>Tropospheric </a:t>
            </a:r>
            <a:r>
              <a:rPr lang="en-GB" b="1" dirty="0">
                <a:solidFill>
                  <a:srgbClr val="FF0000"/>
                </a:solidFill>
                <a:latin typeface="Times New Roman" panose="02020603050405020304" pitchFamily="18" charset="0"/>
                <a:cs typeface="Times New Roman" panose="02020603050405020304" pitchFamily="18" charset="0"/>
              </a:rPr>
              <a:t>ozone</a:t>
            </a:r>
            <a:r>
              <a:rPr lang="en-GB" dirty="0">
                <a:latin typeface="Times New Roman" panose="02020603050405020304" pitchFamily="18" charset="0"/>
                <a:cs typeface="Times New Roman" panose="02020603050405020304" pitchFamily="18" charset="0"/>
              </a:rPr>
              <a:t> is the dominant urban problem resulting from the </a:t>
            </a:r>
            <a:r>
              <a:rPr lang="en-GB" dirty="0">
                <a:solidFill>
                  <a:schemeClr val="accent3">
                    <a:lumMod val="75000"/>
                  </a:schemeClr>
                </a:solidFill>
                <a:latin typeface="Times New Roman" panose="02020603050405020304" pitchFamily="18" charset="0"/>
                <a:cs typeface="Times New Roman" panose="02020603050405020304" pitchFamily="18" charset="0"/>
              </a:rPr>
              <a:t>formation of secondary pollutants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Many large metropolitan areas experience the formation of ozone from </a:t>
            </a:r>
            <a:r>
              <a:rPr lang="en-GB" dirty="0">
                <a:solidFill>
                  <a:schemeClr val="accent4">
                    <a:lumMod val="75000"/>
                  </a:schemeClr>
                </a:solidFill>
                <a:latin typeface="Times New Roman" panose="02020603050405020304" pitchFamily="18" charset="0"/>
                <a:cs typeface="Times New Roman" panose="02020603050405020304" pitchFamily="18" charset="0"/>
              </a:rPr>
              <a:t>photochemical reactions of oxides of nitrogen</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and various species of hydrocarbons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These reactions are </a:t>
            </a:r>
            <a:r>
              <a:rPr lang="en-GB" dirty="0" err="1">
                <a:latin typeface="Times New Roman" panose="02020603050405020304" pitchFamily="18" charset="0"/>
                <a:cs typeface="Times New Roman" panose="02020603050405020304" pitchFamily="18" charset="0"/>
              </a:rPr>
              <a:t>catalyzed</a:t>
            </a:r>
            <a:r>
              <a:rPr lang="en-GB" dirty="0">
                <a:latin typeface="Times New Roman" panose="02020603050405020304" pitchFamily="18" charset="0"/>
                <a:cs typeface="Times New Roman" panose="02020603050405020304" pitchFamily="18" charset="0"/>
              </a:rPr>
              <a:t> by the ultraviolet light in sunlight and are therefore called </a:t>
            </a:r>
            <a:r>
              <a:rPr lang="en-GB" b="1" dirty="0">
                <a:solidFill>
                  <a:srgbClr val="FF0000"/>
                </a:solidFill>
                <a:latin typeface="Times New Roman" panose="02020603050405020304" pitchFamily="18" charset="0"/>
                <a:cs typeface="Times New Roman" panose="02020603050405020304" pitchFamily="18" charset="0"/>
              </a:rPr>
              <a:t>photochemical reactions</a:t>
            </a:r>
          </a:p>
        </p:txBody>
      </p:sp>
    </p:spTree>
    <p:extLst>
      <p:ext uri="{BB962C8B-B14F-4D97-AF65-F5344CB8AC3E}">
        <p14:creationId xmlns:p14="http://schemas.microsoft.com/office/powerpoint/2010/main" val="3159851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BEAE2-C4F8-43E7-B5BD-DDBF6C817468}"/>
              </a:ext>
            </a:extLst>
          </p:cNvPr>
          <p:cNvSpPr>
            <a:spLocks noGrp="1"/>
          </p:cNvSpPr>
          <p:nvPr>
            <p:ph idx="1"/>
          </p:nvPr>
        </p:nvSpPr>
        <p:spPr>
          <a:xfrm>
            <a:off x="1484310" y="1056443"/>
            <a:ext cx="10018713" cy="4734757"/>
          </a:xfrm>
        </p:spPr>
        <p:txBody>
          <a:bodyPr/>
          <a:lstStyle/>
          <a:p>
            <a:pPr algn="just"/>
            <a:r>
              <a:rPr lang="en-GB" dirty="0">
                <a:latin typeface="Times New Roman" panose="02020603050405020304" pitchFamily="18" charset="0"/>
                <a:cs typeface="Times New Roman" panose="02020603050405020304" pitchFamily="18" charset="0"/>
              </a:rPr>
              <a:t>Many metropolitan areas are in </a:t>
            </a:r>
            <a:r>
              <a:rPr lang="en-GB" dirty="0">
                <a:solidFill>
                  <a:schemeClr val="accent4">
                    <a:lumMod val="75000"/>
                  </a:schemeClr>
                </a:solidFill>
                <a:latin typeface="Times New Roman" panose="02020603050405020304" pitchFamily="18" charset="0"/>
                <a:cs typeface="Times New Roman" panose="02020603050405020304" pitchFamily="18" charset="0"/>
              </a:rPr>
              <a:t>nonattainment</a:t>
            </a:r>
            <a:r>
              <a:rPr lang="en-GB" dirty="0">
                <a:latin typeface="Times New Roman" panose="02020603050405020304" pitchFamily="18" charset="0"/>
                <a:cs typeface="Times New Roman" panose="02020603050405020304" pitchFamily="18" charset="0"/>
              </a:rPr>
              <a:t> for ozone; that is, they are not meeting the air quality standards.</a:t>
            </a:r>
          </a:p>
          <a:p>
            <a:pPr algn="just"/>
            <a:r>
              <a:rPr lang="en-GB" dirty="0">
                <a:latin typeface="Times New Roman" panose="02020603050405020304" pitchFamily="18" charset="0"/>
                <a:cs typeface="Times New Roman" panose="02020603050405020304" pitchFamily="18" charset="0"/>
              </a:rPr>
              <a:t>The Clean Air Act Amendments (CAAA) of 1990 recognized this as a major problem and have classified the various metropolitan areas to be in nonattainment according to the severity of the problem for that area.</a:t>
            </a:r>
          </a:p>
          <a:p>
            <a:pPr algn="just"/>
            <a:r>
              <a:rPr lang="en-GB" b="1" dirty="0">
                <a:solidFill>
                  <a:srgbClr val="00B050"/>
                </a:solidFill>
                <a:latin typeface="Times New Roman" panose="02020603050405020304" pitchFamily="18" charset="0"/>
                <a:cs typeface="Times New Roman" panose="02020603050405020304" pitchFamily="18" charset="0"/>
              </a:rPr>
              <a:t>Oxides of nitrogen</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principally nitric oxide (NO) </a:t>
            </a:r>
            <a:r>
              <a:rPr lang="en-GB" dirty="0">
                <a:latin typeface="Times New Roman" panose="02020603050405020304" pitchFamily="18" charset="0"/>
                <a:cs typeface="Times New Roman" panose="02020603050405020304" pitchFamily="18" charset="0"/>
              </a:rPr>
              <a:t>but also </a:t>
            </a:r>
            <a:r>
              <a:rPr lang="en-GB" dirty="0">
                <a:solidFill>
                  <a:schemeClr val="accent4">
                    <a:lumMod val="75000"/>
                  </a:schemeClr>
                </a:solidFill>
                <a:latin typeface="Times New Roman" panose="02020603050405020304" pitchFamily="18" charset="0"/>
                <a:cs typeface="Times New Roman" panose="02020603050405020304" pitchFamily="18" charset="0"/>
              </a:rPr>
              <a:t>nitrogen dioxide (NO</a:t>
            </a:r>
            <a:r>
              <a:rPr lang="en-GB" baseline="-25000" dirty="0">
                <a:solidFill>
                  <a:schemeClr val="accent4">
                    <a:lumMod val="75000"/>
                  </a:schemeClr>
                </a:solidFill>
                <a:latin typeface="Times New Roman" panose="02020603050405020304" pitchFamily="18" charset="0"/>
                <a:cs typeface="Times New Roman" panose="02020603050405020304" pitchFamily="18" charset="0"/>
              </a:rPr>
              <a:t>2</a:t>
            </a:r>
            <a:r>
              <a:rPr lang="en-GB" dirty="0">
                <a:solidFill>
                  <a:schemeClr val="accent4">
                    <a:lumMod val="75000"/>
                  </a:schemeClr>
                </a:solidFill>
                <a:latin typeface="Times New Roman" panose="02020603050405020304" pitchFamily="18" charset="0"/>
                <a:cs typeface="Times New Roman" panose="02020603050405020304" pitchFamily="18" charset="0"/>
              </a:rPr>
              <a:t>),</a:t>
            </a:r>
            <a:r>
              <a:rPr lang="en-GB"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are emitted from </a:t>
            </a:r>
            <a:r>
              <a:rPr lang="en-GB" b="1" dirty="0">
                <a:solidFill>
                  <a:srgbClr val="FF0000"/>
                </a:solidFill>
                <a:latin typeface="Times New Roman" panose="02020603050405020304" pitchFamily="18" charset="0"/>
                <a:cs typeface="Times New Roman" panose="02020603050405020304" pitchFamily="18" charset="0"/>
              </a:rPr>
              <a:t>automobiles</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from </a:t>
            </a:r>
            <a:r>
              <a:rPr lang="en-GB" b="1" dirty="0">
                <a:solidFill>
                  <a:srgbClr val="FF0000"/>
                </a:solidFill>
                <a:latin typeface="Times New Roman" panose="02020603050405020304" pitchFamily="18" charset="0"/>
                <a:cs typeface="Times New Roman" panose="02020603050405020304" pitchFamily="18" charset="0"/>
              </a:rPr>
              <a:t>combustion processes</a:t>
            </a:r>
            <a:r>
              <a:rPr lang="en-GB" dirty="0">
                <a:latin typeface="Times New Roman" panose="02020603050405020304" pitchFamily="18" charset="0"/>
                <a:cs typeface="Times New Roman" panose="02020603050405020304" pitchFamily="18" charset="0"/>
              </a:rPr>
              <a:t>.</a:t>
            </a:r>
          </a:p>
          <a:p>
            <a:pPr algn="just"/>
            <a:r>
              <a:rPr lang="en-GB" b="1" dirty="0">
                <a:solidFill>
                  <a:srgbClr val="00B050"/>
                </a:solidFill>
                <a:latin typeface="Times New Roman" panose="02020603050405020304" pitchFamily="18" charset="0"/>
                <a:cs typeface="Times New Roman" panose="02020603050405020304" pitchFamily="18" charset="0"/>
              </a:rPr>
              <a:t>Hydrocarbons</a:t>
            </a:r>
            <a:r>
              <a:rPr lang="en-GB" dirty="0">
                <a:latin typeface="Times New Roman" panose="02020603050405020304" pitchFamily="18" charset="0"/>
                <a:cs typeface="Times New Roman" panose="02020603050405020304" pitchFamily="18" charset="0"/>
              </a:rPr>
              <a:t> are emitted from many different sources.</a:t>
            </a:r>
          </a:p>
          <a:p>
            <a:pPr algn="just"/>
            <a:r>
              <a:rPr lang="en-GB" dirty="0">
                <a:latin typeface="Times New Roman" panose="02020603050405020304" pitchFamily="18" charset="0"/>
                <a:cs typeface="Times New Roman" panose="02020603050405020304" pitchFamily="18" charset="0"/>
              </a:rPr>
              <a:t>The various species have widely varying reactivities.</a:t>
            </a:r>
          </a:p>
        </p:txBody>
      </p:sp>
    </p:spTree>
    <p:extLst>
      <p:ext uri="{BB962C8B-B14F-4D97-AF65-F5344CB8AC3E}">
        <p14:creationId xmlns:p14="http://schemas.microsoft.com/office/powerpoint/2010/main" val="419083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B8EAD-DC90-4493-A998-419275E6A044}"/>
              </a:ext>
            </a:extLst>
          </p:cNvPr>
          <p:cNvSpPr>
            <a:spLocks noGrp="1"/>
          </p:cNvSpPr>
          <p:nvPr>
            <p:ph idx="1"/>
          </p:nvPr>
        </p:nvSpPr>
        <p:spPr>
          <a:xfrm>
            <a:off x="1484310" y="985421"/>
            <a:ext cx="10018713" cy="5088808"/>
          </a:xfrm>
        </p:spPr>
        <p:txBody>
          <a:bodyPr/>
          <a:lstStyle/>
          <a:p>
            <a:pPr algn="just"/>
            <a:r>
              <a:rPr lang="en-GB" dirty="0">
                <a:latin typeface="Times New Roman" panose="02020603050405020304" pitchFamily="18" charset="0"/>
                <a:cs typeface="Times New Roman" panose="02020603050405020304" pitchFamily="18" charset="0"/>
              </a:rPr>
              <a:t>The term </a:t>
            </a:r>
            <a:r>
              <a:rPr lang="en-GB" b="1" dirty="0">
                <a:solidFill>
                  <a:srgbClr val="00B050"/>
                </a:solidFill>
                <a:latin typeface="Times New Roman" panose="02020603050405020304" pitchFamily="18" charset="0"/>
                <a:cs typeface="Times New Roman" panose="02020603050405020304" pitchFamily="18" charset="0"/>
              </a:rPr>
              <a:t>pathway</a:t>
            </a:r>
            <a:r>
              <a:rPr lang="en-GB" dirty="0">
                <a:latin typeface="Times New Roman" panose="02020603050405020304" pitchFamily="18" charset="0"/>
                <a:cs typeface="Times New Roman" panose="02020603050405020304" pitchFamily="18" charset="0"/>
              </a:rPr>
              <a:t> also has scale and complexity dependence, such as the pathways representing modes of action leading to an effect from a dose at the cellular scale, versus the pathways of exposure that are larger scale (e.g. </a:t>
            </a:r>
            <a:r>
              <a:rPr lang="en-GB" dirty="0">
                <a:solidFill>
                  <a:schemeClr val="accent3">
                    <a:lumMod val="75000"/>
                  </a:schemeClr>
                </a:solidFill>
                <a:latin typeface="Times New Roman" panose="02020603050405020304" pitchFamily="18" charset="0"/>
                <a:cs typeface="Times New Roman" panose="02020603050405020304" pitchFamily="18" charset="0"/>
              </a:rPr>
              <a:t>air that is inhaled, water that is consumed, soil that is contacted by skin</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Ambiguity is always problematic in the life sciences, especially the biomedical and environmental sciences, and engineering.</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section is to clarify and differentiate the meanings of key terms within the context of time and space.</a:t>
            </a:r>
          </a:p>
        </p:txBody>
      </p:sp>
    </p:spTree>
    <p:extLst>
      <p:ext uri="{BB962C8B-B14F-4D97-AF65-F5344CB8AC3E}">
        <p14:creationId xmlns:p14="http://schemas.microsoft.com/office/powerpoint/2010/main" val="3271971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DEBB2-E94B-423F-9188-A711ABF91345}"/>
              </a:ext>
            </a:extLst>
          </p:cNvPr>
          <p:cNvSpPr>
            <a:spLocks noGrp="1"/>
          </p:cNvSpPr>
          <p:nvPr>
            <p:ph idx="1"/>
          </p:nvPr>
        </p:nvSpPr>
        <p:spPr>
          <a:xfrm>
            <a:off x="1484310" y="435007"/>
            <a:ext cx="10018713" cy="5770484"/>
          </a:xfrm>
        </p:spPr>
        <p:txBody>
          <a:bodyPr>
            <a:normAutofit/>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Regional</a:t>
            </a:r>
          </a:p>
          <a:p>
            <a:pPr algn="just"/>
            <a:r>
              <a:rPr lang="en-GB" dirty="0">
                <a:latin typeface="Times New Roman" panose="02020603050405020304" pitchFamily="18" charset="0"/>
                <a:cs typeface="Times New Roman" panose="02020603050405020304" pitchFamily="18" charset="0"/>
              </a:rPr>
              <a:t>At least </a:t>
            </a:r>
            <a:r>
              <a:rPr lang="en-GB" dirty="0">
                <a:solidFill>
                  <a:schemeClr val="accent3">
                    <a:lumMod val="75000"/>
                  </a:schemeClr>
                </a:solidFill>
                <a:latin typeface="Times New Roman" panose="02020603050405020304" pitchFamily="18" charset="0"/>
                <a:cs typeface="Times New Roman" panose="02020603050405020304" pitchFamily="18" charset="0"/>
              </a:rPr>
              <a:t>three types of problems </a:t>
            </a:r>
            <a:r>
              <a:rPr lang="en-GB" dirty="0">
                <a:latin typeface="Times New Roman" panose="02020603050405020304" pitchFamily="18" charset="0"/>
                <a:cs typeface="Times New Roman" panose="02020603050405020304" pitchFamily="18" charset="0"/>
              </a:rPr>
              <a:t>contribute to air pollution problems on the regional scale.</a:t>
            </a:r>
          </a:p>
          <a:p>
            <a:pPr algn="just"/>
            <a:r>
              <a:rPr lang="en-GB" dirty="0">
                <a:latin typeface="Times New Roman" panose="02020603050405020304" pitchFamily="18" charset="0"/>
                <a:cs typeface="Times New Roman" panose="02020603050405020304" pitchFamily="18" charset="0"/>
              </a:rPr>
              <a:t>The first is </a:t>
            </a:r>
            <a:r>
              <a:rPr lang="en-GB" dirty="0">
                <a:solidFill>
                  <a:schemeClr val="accent4">
                    <a:lumMod val="75000"/>
                  </a:schemeClr>
                </a:solidFill>
                <a:latin typeface="Times New Roman" panose="02020603050405020304" pitchFamily="18" charset="0"/>
                <a:cs typeface="Times New Roman" panose="02020603050405020304" pitchFamily="18" charset="0"/>
              </a:rPr>
              <a:t>the blend of urban oxidant </a:t>
            </a:r>
            <a:r>
              <a:rPr lang="en-GB" dirty="0">
                <a:latin typeface="Times New Roman" panose="02020603050405020304" pitchFamily="18" charset="0"/>
                <a:cs typeface="Times New Roman" panose="02020603050405020304" pitchFamily="18" charset="0"/>
              </a:rPr>
              <a:t>problems at the regional scale. </a:t>
            </a:r>
          </a:p>
          <a:p>
            <a:pPr algn="just"/>
            <a:r>
              <a:rPr lang="en-GB" dirty="0">
                <a:latin typeface="Times New Roman" panose="02020603050405020304" pitchFamily="18" charset="0"/>
                <a:cs typeface="Times New Roman" panose="02020603050405020304" pitchFamily="18" charset="0"/>
              </a:rPr>
              <a:t>Many major metropolitan are in close proximity to one another and continue to grow.</a:t>
            </a:r>
          </a:p>
          <a:p>
            <a:pPr algn="just"/>
            <a:r>
              <a:rPr lang="en-GB" dirty="0">
                <a:latin typeface="Times New Roman" panose="02020603050405020304" pitchFamily="18" charset="0"/>
                <a:cs typeface="Times New Roman" panose="02020603050405020304" pitchFamily="18" charset="0"/>
              </a:rPr>
              <a:t>As a result, the air from one metropolitan area, containing both secondary pollutants formed through reactions and primary pollutants, flows on to the adjacent metropolitan area.</a:t>
            </a: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The pollutants from the second area are then added on top of the “background” from the first.</a:t>
            </a:r>
          </a:p>
        </p:txBody>
      </p:sp>
    </p:spTree>
    <p:extLst>
      <p:ext uri="{BB962C8B-B14F-4D97-AF65-F5344CB8AC3E}">
        <p14:creationId xmlns:p14="http://schemas.microsoft.com/office/powerpoint/2010/main" val="3392434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6A59C-29A1-4D18-9611-F969734C1885}"/>
              </a:ext>
            </a:extLst>
          </p:cNvPr>
          <p:cNvSpPr>
            <a:spLocks noGrp="1"/>
          </p:cNvSpPr>
          <p:nvPr>
            <p:ph idx="1"/>
          </p:nvPr>
        </p:nvSpPr>
        <p:spPr>
          <a:xfrm>
            <a:off x="1484310" y="754603"/>
            <a:ext cx="10018713" cy="5521910"/>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A second type of problem is the release of relatively </a:t>
            </a:r>
            <a:r>
              <a:rPr lang="en-GB" dirty="0">
                <a:solidFill>
                  <a:schemeClr val="accent3">
                    <a:lumMod val="75000"/>
                  </a:schemeClr>
                </a:solidFill>
                <a:latin typeface="Times New Roman" panose="02020603050405020304" pitchFamily="18" charset="0"/>
                <a:cs typeface="Times New Roman" panose="02020603050405020304" pitchFamily="18" charset="0"/>
              </a:rPr>
              <a:t>slow-reacting primary air pollutants</a:t>
            </a:r>
            <a:r>
              <a:rPr lang="en-GB" dirty="0">
                <a:latin typeface="Times New Roman" panose="02020603050405020304" pitchFamily="18" charset="0"/>
                <a:cs typeface="Times New Roman" panose="02020603050405020304" pitchFamily="18" charset="0"/>
              </a:rPr>
              <a:t> that undergo reactions and transformations during lengthy transport times.</a:t>
            </a:r>
          </a:p>
          <a:p>
            <a:pPr algn="just"/>
            <a:r>
              <a:rPr lang="en-GB" dirty="0">
                <a:latin typeface="Times New Roman" panose="02020603050405020304" pitchFamily="18" charset="0"/>
                <a:cs typeface="Times New Roman" panose="02020603050405020304" pitchFamily="18" charset="0"/>
              </a:rPr>
              <a:t>The gas, </a:t>
            </a:r>
            <a:r>
              <a:rPr lang="en-GB" b="1" dirty="0" err="1">
                <a:solidFill>
                  <a:srgbClr val="00B050"/>
                </a:solidFill>
                <a:latin typeface="Times New Roman" panose="02020603050405020304" pitchFamily="18" charset="0"/>
                <a:cs typeface="Times New Roman" panose="02020603050405020304" pitchFamily="18" charset="0"/>
              </a:rPr>
              <a:t>sulfur</a:t>
            </a:r>
            <a:r>
              <a:rPr lang="en-GB" b="1" dirty="0">
                <a:solidFill>
                  <a:srgbClr val="00B050"/>
                </a:solidFill>
                <a:latin typeface="Times New Roman" panose="02020603050405020304" pitchFamily="18" charset="0"/>
                <a:cs typeface="Times New Roman" panose="02020603050405020304" pitchFamily="18" charset="0"/>
              </a:rPr>
              <a:t> dioxide (SO</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released primarily through </a:t>
            </a:r>
            <a:r>
              <a:rPr lang="en-GB" dirty="0">
                <a:solidFill>
                  <a:srgbClr val="FF0000"/>
                </a:solidFill>
                <a:latin typeface="Times New Roman" panose="02020603050405020304" pitchFamily="18" charset="0"/>
                <a:cs typeface="Times New Roman" panose="02020603050405020304" pitchFamily="18" charset="0"/>
              </a:rPr>
              <a:t>combustion of fossil fuels </a:t>
            </a:r>
            <a:r>
              <a:rPr lang="en-GB" dirty="0">
                <a:latin typeface="Times New Roman" panose="02020603050405020304" pitchFamily="18" charset="0"/>
                <a:cs typeface="Times New Roman" panose="02020603050405020304" pitchFamily="18" charset="0"/>
              </a:rPr>
              <a:t>(especially from </a:t>
            </a:r>
            <a:r>
              <a:rPr lang="en-GB" b="1" dirty="0">
                <a:solidFill>
                  <a:schemeClr val="tx1">
                    <a:lumMod val="95000"/>
                    <a:lumOff val="5000"/>
                  </a:schemeClr>
                </a:solidFill>
                <a:latin typeface="Times New Roman" panose="02020603050405020304" pitchFamily="18" charset="0"/>
                <a:cs typeface="Times New Roman" panose="02020603050405020304" pitchFamily="18" charset="0"/>
              </a:rPr>
              <a:t>coal</a:t>
            </a:r>
            <a:r>
              <a:rPr lang="en-GB"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GB" b="1" dirty="0">
                <a:solidFill>
                  <a:schemeClr val="tx1">
                    <a:lumMod val="95000"/>
                    <a:lumOff val="5000"/>
                  </a:schemeClr>
                </a:solidFill>
                <a:latin typeface="Times New Roman" panose="02020603050405020304" pitchFamily="18" charset="0"/>
                <a:cs typeface="Times New Roman" panose="02020603050405020304" pitchFamily="18" charset="0"/>
              </a:rPr>
              <a:t>oil</a:t>
            </a:r>
            <a:r>
              <a:rPr lang="en-GB" dirty="0">
                <a:latin typeface="Times New Roman" panose="02020603050405020304" pitchFamily="18" charset="0"/>
                <a:cs typeface="Times New Roman" panose="02020603050405020304" pitchFamily="18" charset="0"/>
              </a:rPr>
              <a:t>) is oxidized during long-distance transport to </a:t>
            </a:r>
            <a:r>
              <a:rPr lang="en-GB" dirty="0" err="1">
                <a:solidFill>
                  <a:srgbClr val="FF0000"/>
                </a:solidFill>
                <a:latin typeface="Times New Roman" panose="02020603050405020304" pitchFamily="18" charset="0"/>
                <a:cs typeface="Times New Roman" panose="02020603050405020304" pitchFamily="18" charset="0"/>
              </a:rPr>
              <a:t>sulfur</a:t>
            </a:r>
            <a:r>
              <a:rPr lang="en-GB" dirty="0">
                <a:solidFill>
                  <a:srgbClr val="FF0000"/>
                </a:solidFill>
                <a:latin typeface="Times New Roman" panose="02020603050405020304" pitchFamily="18" charset="0"/>
                <a:cs typeface="Times New Roman" panose="02020603050405020304" pitchFamily="18" charset="0"/>
              </a:rPr>
              <a:t> trioxide (SO</a:t>
            </a:r>
            <a:r>
              <a:rPr lang="en-GB" b="1" baseline="-25000" dirty="0">
                <a:solidFill>
                  <a:srgbClr val="FF0000"/>
                </a:solidFill>
                <a:latin typeface="Times New Roman" panose="02020603050405020304" pitchFamily="18" charset="0"/>
                <a:cs typeface="Times New Roman" panose="02020603050405020304" pitchFamily="18" charset="0"/>
              </a:rPr>
              <a:t>3</a:t>
            </a:r>
            <a:r>
              <a:rPr lang="en-GB" dirty="0">
                <a:solidFill>
                  <a:srgbClr val="FF0000"/>
                </a:solidFill>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Although SO</a:t>
            </a:r>
            <a:r>
              <a:rPr lang="en-GB" b="1"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is a gas, both </a:t>
            </a:r>
            <a:r>
              <a:rPr lang="en-GB" dirty="0">
                <a:solidFill>
                  <a:schemeClr val="accent4">
                    <a:lumMod val="75000"/>
                  </a:schemeClr>
                </a:solidFill>
                <a:latin typeface="Times New Roman" panose="02020603050405020304" pitchFamily="18" charset="0"/>
                <a:cs typeface="Times New Roman" panose="02020603050405020304" pitchFamily="18" charset="0"/>
              </a:rPr>
              <a:t>gas phase and liquid phase oxidation </a:t>
            </a:r>
            <a:r>
              <a:rPr lang="en-GB" dirty="0">
                <a:latin typeface="Times New Roman" panose="02020603050405020304" pitchFamily="18" charset="0"/>
                <a:cs typeface="Times New Roman" panose="02020603050405020304" pitchFamily="18" charset="0"/>
              </a:rPr>
              <a:t>of SO</a:t>
            </a:r>
            <a:r>
              <a:rPr lang="en-GB" b="1"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occurs in the troposphere.</a:t>
            </a:r>
          </a:p>
          <a:p>
            <a:pPr algn="just"/>
            <a:r>
              <a:rPr lang="en-GB" dirty="0">
                <a:latin typeface="Times New Roman" panose="02020603050405020304" pitchFamily="18" charset="0"/>
                <a:cs typeface="Times New Roman" panose="02020603050405020304" pitchFamily="18" charset="0"/>
              </a:rPr>
              <a:t>The SO</a:t>
            </a:r>
            <a:r>
              <a:rPr lang="en-GB" b="1"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in turn reacts with water vapor to form </a:t>
            </a:r>
            <a:r>
              <a:rPr lang="en-GB" b="1" dirty="0">
                <a:solidFill>
                  <a:srgbClr val="FF0000"/>
                </a:solidFill>
                <a:latin typeface="Times New Roman" panose="02020603050405020304" pitchFamily="18" charset="0"/>
                <a:cs typeface="Times New Roman" panose="02020603050405020304" pitchFamily="18" charset="0"/>
              </a:rPr>
              <a:t>sulfuric acid</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Sulfuric acid in turn reacts with numerous compounds to form </a:t>
            </a:r>
            <a:r>
              <a:rPr lang="en-GB" b="1" dirty="0" err="1">
                <a:solidFill>
                  <a:srgbClr val="FF0000"/>
                </a:solidFill>
                <a:latin typeface="Times New Roman" panose="02020603050405020304" pitchFamily="18" charset="0"/>
                <a:cs typeface="Times New Roman" panose="02020603050405020304" pitchFamily="18" charset="0"/>
              </a:rPr>
              <a:t>sulfates</a:t>
            </a:r>
            <a:r>
              <a:rPr lang="en-GB" dirty="0">
                <a:latin typeface="Times New Roman" panose="02020603050405020304" pitchFamily="18" charset="0"/>
                <a:cs typeface="Times New Roman" panose="02020603050405020304" pitchFamily="18" charset="0"/>
              </a:rPr>
              <a:t>. These are </a:t>
            </a:r>
            <a:r>
              <a:rPr lang="en-GB" b="1" dirty="0">
                <a:solidFill>
                  <a:srgbClr val="0000FF"/>
                </a:solidFill>
                <a:latin typeface="Times New Roman" panose="02020603050405020304" pitchFamily="18" charset="0"/>
                <a:cs typeface="Times New Roman" panose="02020603050405020304" pitchFamily="18" charset="0"/>
              </a:rPr>
              <a:t>fine (</a:t>
            </a:r>
            <a:r>
              <a:rPr lang="en-GB" b="1" dirty="0" err="1">
                <a:solidFill>
                  <a:srgbClr val="0000FF"/>
                </a:solidFill>
                <a:latin typeface="Times New Roman" panose="02020603050405020304" pitchFamily="18" charset="0"/>
                <a:cs typeface="Times New Roman" panose="02020603050405020304" pitchFamily="18" charset="0"/>
              </a:rPr>
              <a:t>submicrometer</a:t>
            </a:r>
            <a:r>
              <a:rPr lang="en-GB" b="1" dirty="0">
                <a:solidFill>
                  <a:srgbClr val="0000FF"/>
                </a:solidFill>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particulates.</a:t>
            </a:r>
          </a:p>
          <a:p>
            <a:endParaRPr lang="en-GB" dirty="0"/>
          </a:p>
          <a:p>
            <a:endParaRPr lang="en-GB" dirty="0"/>
          </a:p>
        </p:txBody>
      </p:sp>
      <p:pic>
        <p:nvPicPr>
          <p:cNvPr id="5" name="Picture 4">
            <a:extLst>
              <a:ext uri="{FF2B5EF4-FFF2-40B4-BE49-F238E27FC236}">
                <a16:creationId xmlns:a16="http://schemas.microsoft.com/office/drawing/2014/main" id="{4EB33115-B11A-4E4A-858C-99E581C7657A}"/>
              </a:ext>
            </a:extLst>
          </p:cNvPr>
          <p:cNvPicPr>
            <a:picLocks noChangeAspect="1"/>
          </p:cNvPicPr>
          <p:nvPr/>
        </p:nvPicPr>
        <p:blipFill>
          <a:blip r:embed="rId2"/>
          <a:stretch>
            <a:fillRect/>
          </a:stretch>
        </p:blipFill>
        <p:spPr>
          <a:xfrm>
            <a:off x="4999572" y="2725536"/>
            <a:ext cx="2192855" cy="443792"/>
          </a:xfrm>
          <a:prstGeom prst="rect">
            <a:avLst/>
          </a:prstGeom>
        </p:spPr>
      </p:pic>
      <p:pic>
        <p:nvPicPr>
          <p:cNvPr id="7" name="Picture 6">
            <a:extLst>
              <a:ext uri="{FF2B5EF4-FFF2-40B4-BE49-F238E27FC236}">
                <a16:creationId xmlns:a16="http://schemas.microsoft.com/office/drawing/2014/main" id="{5D269A15-79A0-453A-9154-A7A3787767A5}"/>
              </a:ext>
            </a:extLst>
          </p:cNvPr>
          <p:cNvPicPr>
            <a:picLocks noChangeAspect="1"/>
          </p:cNvPicPr>
          <p:nvPr/>
        </p:nvPicPr>
        <p:blipFill>
          <a:blip r:embed="rId3"/>
          <a:stretch>
            <a:fillRect/>
          </a:stretch>
        </p:blipFill>
        <p:spPr>
          <a:xfrm>
            <a:off x="4999572" y="4430094"/>
            <a:ext cx="2336429" cy="443791"/>
          </a:xfrm>
          <a:prstGeom prst="rect">
            <a:avLst/>
          </a:prstGeom>
        </p:spPr>
      </p:pic>
    </p:spTree>
    <p:extLst>
      <p:ext uri="{BB962C8B-B14F-4D97-AF65-F5344CB8AC3E}">
        <p14:creationId xmlns:p14="http://schemas.microsoft.com/office/powerpoint/2010/main" val="1610473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29F91-9A90-468C-B182-BF8EE2EBE836}"/>
              </a:ext>
            </a:extLst>
          </p:cNvPr>
          <p:cNvSpPr>
            <a:spLocks noGrp="1"/>
          </p:cNvSpPr>
          <p:nvPr>
            <p:ph idx="1"/>
          </p:nvPr>
        </p:nvSpPr>
        <p:spPr>
          <a:xfrm>
            <a:off x="1484310" y="852257"/>
            <a:ext cx="10018713" cy="4938944"/>
          </a:xfrm>
        </p:spPr>
        <p:txBody>
          <a:bodyPr/>
          <a:lstStyle/>
          <a:p>
            <a:pPr algn="just"/>
            <a:r>
              <a:rPr lang="en-GB" b="1" dirty="0">
                <a:solidFill>
                  <a:srgbClr val="00B050"/>
                </a:solidFill>
                <a:latin typeface="Times New Roman" panose="02020603050405020304" pitchFamily="18" charset="0"/>
                <a:cs typeface="Times New Roman" panose="02020603050405020304" pitchFamily="18" charset="0"/>
              </a:rPr>
              <a:t>Nitric oxide (NO) </a:t>
            </a:r>
            <a:r>
              <a:rPr lang="en-GB" dirty="0">
                <a:latin typeface="Times New Roman" panose="02020603050405020304" pitchFamily="18" charset="0"/>
                <a:cs typeface="Times New Roman" panose="02020603050405020304" pitchFamily="18" charset="0"/>
              </a:rPr>
              <a:t>results from high-temperature combustion, both in </a:t>
            </a:r>
            <a:r>
              <a:rPr lang="en-GB" dirty="0">
                <a:solidFill>
                  <a:srgbClr val="FF0000"/>
                </a:solidFill>
                <a:latin typeface="Times New Roman" panose="02020603050405020304" pitchFamily="18" charset="0"/>
                <a:cs typeface="Times New Roman" panose="02020603050405020304" pitchFamily="18" charset="0"/>
              </a:rPr>
              <a:t>stationary sources </a:t>
            </a:r>
            <a:r>
              <a:rPr lang="en-GB" dirty="0">
                <a:latin typeface="Times New Roman" panose="02020603050405020304" pitchFamily="18" charset="0"/>
                <a:cs typeface="Times New Roman" panose="02020603050405020304" pitchFamily="18" charset="0"/>
              </a:rPr>
              <a:t>such as </a:t>
            </a:r>
            <a:r>
              <a:rPr lang="en-GB" b="1" dirty="0">
                <a:solidFill>
                  <a:schemeClr val="tx1">
                    <a:lumMod val="95000"/>
                    <a:lumOff val="5000"/>
                  </a:schemeClr>
                </a:solidFill>
                <a:latin typeface="Times New Roman" panose="02020603050405020304" pitchFamily="18" charset="0"/>
                <a:cs typeface="Times New Roman" panose="02020603050405020304" pitchFamily="18" charset="0"/>
              </a:rPr>
              <a:t>power plants </a:t>
            </a:r>
            <a:r>
              <a:rPr lang="en-GB" dirty="0">
                <a:latin typeface="Times New Roman" panose="02020603050405020304" pitchFamily="18" charset="0"/>
                <a:cs typeface="Times New Roman" panose="02020603050405020304" pitchFamily="18" charset="0"/>
              </a:rPr>
              <a:t>or </a:t>
            </a:r>
            <a:r>
              <a:rPr lang="en-GB" b="1" dirty="0">
                <a:solidFill>
                  <a:schemeClr val="tx1">
                    <a:lumMod val="95000"/>
                    <a:lumOff val="5000"/>
                  </a:schemeClr>
                </a:solidFill>
                <a:latin typeface="Times New Roman" panose="02020603050405020304" pitchFamily="18" charset="0"/>
                <a:cs typeface="Times New Roman" panose="02020603050405020304" pitchFamily="18" charset="0"/>
              </a:rPr>
              <a:t>industrial plants </a:t>
            </a:r>
            <a:r>
              <a:rPr lang="en-GB" dirty="0">
                <a:latin typeface="Times New Roman" panose="02020603050405020304" pitchFamily="18" charset="0"/>
                <a:cs typeface="Times New Roman" panose="02020603050405020304" pitchFamily="18" charset="0"/>
              </a:rPr>
              <a:t>in the production of process heat and in </a:t>
            </a:r>
            <a:r>
              <a:rPr lang="en-GB" dirty="0">
                <a:solidFill>
                  <a:srgbClr val="FF0000"/>
                </a:solidFill>
                <a:latin typeface="Times New Roman" panose="02020603050405020304" pitchFamily="18" charset="0"/>
                <a:cs typeface="Times New Roman" panose="02020603050405020304" pitchFamily="18" charset="0"/>
              </a:rPr>
              <a:t>internal combustion engines in vehicles</a:t>
            </a:r>
            <a:r>
              <a:rPr lang="en-GB" dirty="0">
                <a:solidFill>
                  <a:srgbClr val="00B050"/>
                </a:solidFill>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NO is oxidized in the atmosphere, usually rather </a:t>
            </a:r>
            <a:r>
              <a:rPr lang="en-GB" dirty="0">
                <a:solidFill>
                  <a:schemeClr val="accent3">
                    <a:lumMod val="75000"/>
                  </a:schemeClr>
                </a:solidFill>
                <a:latin typeface="Times New Roman" panose="02020603050405020304" pitchFamily="18" charset="0"/>
                <a:cs typeface="Times New Roman" panose="02020603050405020304" pitchFamily="18" charset="0"/>
              </a:rPr>
              <a:t>slowly, </a:t>
            </a:r>
            <a:r>
              <a:rPr lang="en-GB" dirty="0">
                <a:latin typeface="Times New Roman" panose="02020603050405020304" pitchFamily="18" charset="0"/>
                <a:cs typeface="Times New Roman" panose="02020603050405020304" pitchFamily="18" charset="0"/>
              </a:rPr>
              <a:t>or </a:t>
            </a:r>
            <a:r>
              <a:rPr lang="en-GB" dirty="0">
                <a:solidFill>
                  <a:schemeClr val="accent3">
                    <a:lumMod val="75000"/>
                  </a:schemeClr>
                </a:solidFill>
                <a:latin typeface="Times New Roman" panose="02020603050405020304" pitchFamily="18" charset="0"/>
                <a:cs typeface="Times New Roman" panose="02020603050405020304" pitchFamily="18" charset="0"/>
              </a:rPr>
              <a:t>more rapidly if there is </a:t>
            </a:r>
            <a:r>
              <a:rPr lang="en-GB" b="1" dirty="0">
                <a:solidFill>
                  <a:schemeClr val="accent3">
                    <a:lumMod val="75000"/>
                  </a:schemeClr>
                </a:solidFill>
                <a:latin typeface="Times New Roman" panose="02020603050405020304" pitchFamily="18" charset="0"/>
                <a:cs typeface="Times New Roman" panose="02020603050405020304" pitchFamily="18" charset="0"/>
              </a:rPr>
              <a:t>ozone</a:t>
            </a:r>
            <a:r>
              <a:rPr lang="en-GB" dirty="0">
                <a:solidFill>
                  <a:schemeClr val="accent3">
                    <a:lumMod val="75000"/>
                  </a:schemeClr>
                </a:solidFill>
                <a:latin typeface="Times New Roman" panose="02020603050405020304" pitchFamily="18" charset="0"/>
                <a:cs typeface="Times New Roman" panose="02020603050405020304" pitchFamily="18" charset="0"/>
              </a:rPr>
              <a:t> present</a:t>
            </a:r>
            <a:r>
              <a:rPr lang="en-GB" dirty="0">
                <a:latin typeface="Times New Roman" panose="02020603050405020304" pitchFamily="18" charset="0"/>
                <a:cs typeface="Times New Roman" panose="02020603050405020304" pitchFamily="18" charset="0"/>
              </a:rPr>
              <a:t>, to nitrogen dioxide (NO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NO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also reacts further with other constituents, forming </a:t>
            </a:r>
            <a:r>
              <a:rPr lang="en-GB" b="1" dirty="0">
                <a:solidFill>
                  <a:srgbClr val="FF0000"/>
                </a:solidFill>
                <a:latin typeface="Times New Roman" panose="02020603050405020304" pitchFamily="18" charset="0"/>
                <a:cs typeface="Times New Roman" panose="02020603050405020304" pitchFamily="18" charset="0"/>
              </a:rPr>
              <a:t>nitrates</a:t>
            </a:r>
            <a:r>
              <a:rPr lang="en-GB" dirty="0">
                <a:latin typeface="Times New Roman" panose="02020603050405020304" pitchFamily="18" charset="0"/>
                <a:cs typeface="Times New Roman" panose="02020603050405020304" pitchFamily="18" charset="0"/>
              </a:rPr>
              <a:t>, which is also in fine particulate form.</a:t>
            </a:r>
          </a:p>
          <a:p>
            <a:pPr algn="just"/>
            <a:r>
              <a:rPr lang="en-GB" dirty="0">
                <a:latin typeface="Times New Roman" panose="02020603050405020304" pitchFamily="18" charset="0"/>
                <a:cs typeface="Times New Roman" panose="02020603050405020304" pitchFamily="18" charset="0"/>
              </a:rPr>
              <a:t>The </a:t>
            </a:r>
            <a:r>
              <a:rPr lang="en-GB" dirty="0" err="1">
                <a:latin typeface="Times New Roman" panose="02020603050405020304" pitchFamily="18" charset="0"/>
                <a:cs typeface="Times New Roman" panose="02020603050405020304" pitchFamily="18" charset="0"/>
              </a:rPr>
              <a:t>sulfates</a:t>
            </a:r>
            <a:r>
              <a:rPr lang="en-GB" dirty="0">
                <a:latin typeface="Times New Roman" panose="02020603050405020304" pitchFamily="18" charset="0"/>
                <a:cs typeface="Times New Roman" panose="02020603050405020304" pitchFamily="18" charset="0"/>
              </a:rPr>
              <a:t> and nitrates existing in the atmosphere as fine particulates, generally in the size range less than 1 µm, can be removed from the atmosphere by several processes.</a:t>
            </a:r>
          </a:p>
        </p:txBody>
      </p:sp>
    </p:spTree>
    <p:extLst>
      <p:ext uri="{BB962C8B-B14F-4D97-AF65-F5344CB8AC3E}">
        <p14:creationId xmlns:p14="http://schemas.microsoft.com/office/powerpoint/2010/main" val="3038664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6A1C69-B12C-45FC-AF41-F5D184460B1A}"/>
              </a:ext>
            </a:extLst>
          </p:cNvPr>
          <p:cNvSpPr>
            <a:spLocks noGrp="1"/>
          </p:cNvSpPr>
          <p:nvPr>
            <p:ph idx="1"/>
          </p:nvPr>
        </p:nvSpPr>
        <p:spPr>
          <a:xfrm>
            <a:off x="1484310" y="772357"/>
            <a:ext cx="10018713" cy="5018843"/>
          </a:xfrm>
        </p:spPr>
        <p:txBody>
          <a:bodyPr>
            <a:normAutofit lnSpcReduction="10000"/>
          </a:bodyPr>
          <a:lstStyle/>
          <a:p>
            <a:pPr algn="just"/>
            <a:r>
              <a:rPr lang="en-GB" b="1" dirty="0">
                <a:solidFill>
                  <a:srgbClr val="0000FF"/>
                </a:solidFill>
                <a:latin typeface="Times New Roman" panose="02020603050405020304" pitchFamily="18" charset="0"/>
                <a:cs typeface="Times New Roman" panose="02020603050405020304" pitchFamily="18" charset="0"/>
              </a:rPr>
              <a:t>“Rain out” </a:t>
            </a:r>
            <a:r>
              <a:rPr lang="en-GB" dirty="0">
                <a:latin typeface="Times New Roman" panose="02020603050405020304" pitchFamily="18" charset="0"/>
                <a:cs typeface="Times New Roman" panose="02020603050405020304" pitchFamily="18" charset="0"/>
              </a:rPr>
              <a:t>occurs when the particles serve as </a:t>
            </a:r>
            <a:r>
              <a:rPr lang="en-GB" b="1" dirty="0">
                <a:solidFill>
                  <a:srgbClr val="FF0000"/>
                </a:solidFill>
                <a:latin typeface="Times New Roman" panose="02020603050405020304" pitchFamily="18" charset="0"/>
                <a:cs typeface="Times New Roman" panose="02020603050405020304" pitchFamily="18" charset="0"/>
              </a:rPr>
              <a:t>condensation nuclei </a:t>
            </a:r>
            <a:r>
              <a:rPr lang="en-GB" dirty="0">
                <a:latin typeface="Times New Roman" panose="02020603050405020304" pitchFamily="18" charset="0"/>
                <a:cs typeface="Times New Roman" panose="02020603050405020304" pitchFamily="18" charset="0"/>
              </a:rPr>
              <a:t>that lead to the formation of clouds.</a:t>
            </a:r>
          </a:p>
          <a:p>
            <a:pPr algn="just"/>
            <a:r>
              <a:rPr lang="en-GB" dirty="0">
                <a:latin typeface="Times New Roman" panose="02020603050405020304" pitchFamily="18" charset="0"/>
                <a:cs typeface="Times New Roman" panose="02020603050405020304" pitchFamily="18" charset="0"/>
              </a:rPr>
              <a:t>The particles are then precipitated if the droplets grow to sufficient size to fall as raindrops.</a:t>
            </a:r>
          </a:p>
          <a:p>
            <a:pPr algn="just"/>
            <a:r>
              <a:rPr lang="en-GB" dirty="0">
                <a:latin typeface="Times New Roman" panose="02020603050405020304" pitchFamily="18" charset="0"/>
                <a:cs typeface="Times New Roman" panose="02020603050405020304" pitchFamily="18" charset="0"/>
              </a:rPr>
              <a:t>Another mechanism, known as </a:t>
            </a:r>
            <a:r>
              <a:rPr lang="en-GB" b="1" dirty="0">
                <a:solidFill>
                  <a:srgbClr val="0000FF"/>
                </a:solidFill>
                <a:latin typeface="Times New Roman" panose="02020603050405020304" pitchFamily="18" charset="0"/>
                <a:cs typeface="Times New Roman" panose="02020603050405020304" pitchFamily="18" charset="0"/>
              </a:rPr>
              <a:t>“washout”, </a:t>
            </a:r>
            <a:r>
              <a:rPr lang="en-GB" dirty="0">
                <a:latin typeface="Times New Roman" panose="02020603050405020304" pitchFamily="18" charset="0"/>
                <a:cs typeface="Times New Roman" panose="02020603050405020304" pitchFamily="18" charset="0"/>
              </a:rPr>
              <a:t>also involves rain, but the particles in air are captured by raindrops falling through the air.</a:t>
            </a:r>
          </a:p>
          <a:p>
            <a:pPr algn="just"/>
            <a:r>
              <a:rPr lang="en-GB" dirty="0">
                <a:latin typeface="Times New Roman" panose="02020603050405020304" pitchFamily="18" charset="0"/>
                <a:cs typeface="Times New Roman" panose="02020603050405020304" pitchFamily="18" charset="0"/>
              </a:rPr>
              <a:t>Both mechanisms contribute to “</a:t>
            </a:r>
            <a:r>
              <a:rPr lang="en-GB" b="1" dirty="0">
                <a:solidFill>
                  <a:srgbClr val="00B050"/>
                </a:solidFill>
                <a:latin typeface="Times New Roman" panose="02020603050405020304" pitchFamily="18" charset="0"/>
                <a:cs typeface="Times New Roman" panose="02020603050405020304" pitchFamily="18" charset="0"/>
              </a:rPr>
              <a:t>acid rain</a:t>
            </a:r>
            <a:r>
              <a:rPr lang="en-GB" dirty="0">
                <a:latin typeface="Times New Roman" panose="02020603050405020304" pitchFamily="18" charset="0"/>
                <a:cs typeface="Times New Roman" panose="02020603050405020304" pitchFamily="18" charset="0"/>
              </a:rPr>
              <a:t>”, which results in the </a:t>
            </a:r>
            <a:r>
              <a:rPr lang="en-GB" dirty="0" err="1">
                <a:latin typeface="Times New Roman" panose="02020603050405020304" pitchFamily="18" charset="0"/>
                <a:cs typeface="Times New Roman" panose="02020603050405020304" pitchFamily="18" charset="0"/>
              </a:rPr>
              <a:t>sulfate</a:t>
            </a:r>
            <a:r>
              <a:rPr lang="en-GB" dirty="0">
                <a:latin typeface="Times New Roman" panose="02020603050405020304" pitchFamily="18" charset="0"/>
                <a:cs typeface="Times New Roman" panose="02020603050405020304" pitchFamily="18" charset="0"/>
              </a:rPr>
              <a:t> and nitrate particles reaching lakes and streams, and increasing their </a:t>
            </a:r>
            <a:r>
              <a:rPr lang="en-GB" b="1" dirty="0">
                <a:solidFill>
                  <a:srgbClr val="FF0000"/>
                </a:solidFill>
                <a:latin typeface="Times New Roman" panose="02020603050405020304" pitchFamily="18" charset="0"/>
                <a:cs typeface="Times New Roman" panose="02020603050405020304" pitchFamily="18" charset="0"/>
              </a:rPr>
              <a:t>acidity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As such, acid rain is both a </a:t>
            </a:r>
            <a:r>
              <a:rPr lang="en-GB" dirty="0">
                <a:solidFill>
                  <a:schemeClr val="accent3">
                    <a:lumMod val="75000"/>
                  </a:schemeClr>
                </a:solidFill>
                <a:latin typeface="Times New Roman" panose="02020603050405020304" pitchFamily="18" charset="0"/>
                <a:cs typeface="Times New Roman" panose="02020603050405020304" pitchFamily="18" charset="0"/>
              </a:rPr>
              <a:t>regional and continental problem</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 third type of regional problem is </a:t>
            </a:r>
            <a:r>
              <a:rPr lang="en-GB" b="1" dirty="0">
                <a:solidFill>
                  <a:srgbClr val="FF0000"/>
                </a:solidFill>
                <a:latin typeface="Times New Roman" panose="02020603050405020304" pitchFamily="18" charset="0"/>
                <a:cs typeface="Times New Roman" panose="02020603050405020304" pitchFamily="18" charset="0"/>
              </a:rPr>
              <a:t>visibility</a:t>
            </a:r>
            <a:r>
              <a:rPr lang="en-GB" dirty="0">
                <a:latin typeface="Times New Roman" panose="02020603050405020304" pitchFamily="18" charset="0"/>
                <a:cs typeface="Times New Roman" panose="02020603050405020304" pitchFamily="18" charset="0"/>
              </a:rPr>
              <a:t>, which may be reduced by specific plumes or by the regional levels of particulate matter that produce various intensities of haze.</a:t>
            </a:r>
          </a:p>
        </p:txBody>
      </p:sp>
    </p:spTree>
    <p:extLst>
      <p:ext uri="{BB962C8B-B14F-4D97-AF65-F5344CB8AC3E}">
        <p14:creationId xmlns:p14="http://schemas.microsoft.com/office/powerpoint/2010/main" val="2132500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AA8D7-617E-4FD9-BECC-0B7FF4F6A382}"/>
              </a:ext>
            </a:extLst>
          </p:cNvPr>
          <p:cNvSpPr>
            <a:spLocks noGrp="1"/>
          </p:cNvSpPr>
          <p:nvPr>
            <p:ph idx="1"/>
          </p:nvPr>
        </p:nvSpPr>
        <p:spPr>
          <a:xfrm>
            <a:off x="1484310" y="772357"/>
            <a:ext cx="10018713" cy="5258329"/>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The </a:t>
            </a:r>
            <a:r>
              <a:rPr lang="en-GB" b="1" dirty="0">
                <a:solidFill>
                  <a:srgbClr val="00B050"/>
                </a:solidFill>
                <a:latin typeface="Times New Roman" panose="02020603050405020304" pitchFamily="18" charset="0"/>
                <a:cs typeface="Times New Roman" panose="02020603050405020304" pitchFamily="18" charset="0"/>
              </a:rPr>
              <a:t>fine </a:t>
            </a:r>
            <a:r>
              <a:rPr lang="en-GB" b="1" dirty="0" err="1">
                <a:solidFill>
                  <a:srgbClr val="00B050"/>
                </a:solidFill>
                <a:latin typeface="Times New Roman" panose="02020603050405020304" pitchFamily="18" charset="0"/>
                <a:cs typeface="Times New Roman" panose="02020603050405020304" pitchFamily="18" charset="0"/>
              </a:rPr>
              <a:t>sulfate</a:t>
            </a:r>
            <a:r>
              <a:rPr lang="en-GB" b="1" dirty="0">
                <a:solidFill>
                  <a:srgbClr val="00B050"/>
                </a:solidFill>
                <a:latin typeface="Times New Roman" panose="02020603050405020304" pitchFamily="18" charset="0"/>
                <a:cs typeface="Times New Roman" panose="02020603050405020304" pitchFamily="18" charset="0"/>
              </a:rPr>
              <a:t> and nitrate </a:t>
            </a:r>
            <a:r>
              <a:rPr lang="en-GB" dirty="0">
                <a:latin typeface="Times New Roman" panose="02020603050405020304" pitchFamily="18" charset="0"/>
                <a:cs typeface="Times New Roman" panose="02020603050405020304" pitchFamily="18" charset="0"/>
              </a:rPr>
              <a:t>particulates just discussed are largely responsible for </a:t>
            </a:r>
            <a:r>
              <a:rPr lang="en-GB" dirty="0">
                <a:solidFill>
                  <a:srgbClr val="FF0000"/>
                </a:solidFill>
                <a:latin typeface="Times New Roman" panose="02020603050405020304" pitchFamily="18" charset="0"/>
                <a:cs typeface="Times New Roman" panose="02020603050405020304" pitchFamily="18" charset="0"/>
              </a:rPr>
              <a:t>reduction of visibility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Regional haze is a type of visibility impairment that is caused by the emissions of air pollutants from numerous sources across a broad region.</a:t>
            </a:r>
          </a:p>
          <a:p>
            <a:pPr marL="0" indent="0" algn="just">
              <a:buNone/>
            </a:pPr>
            <a:r>
              <a:rPr lang="en-GB" b="1" dirty="0">
                <a:solidFill>
                  <a:srgbClr val="0000FF"/>
                </a:solidFill>
                <a:latin typeface="Times New Roman" panose="02020603050405020304" pitchFamily="18" charset="0"/>
                <a:cs typeface="Times New Roman" panose="02020603050405020304" pitchFamily="18" charset="0"/>
              </a:rPr>
              <a:t>Continental</a:t>
            </a:r>
          </a:p>
          <a:p>
            <a:pPr algn="just"/>
            <a:r>
              <a:rPr lang="en-GB" dirty="0">
                <a:latin typeface="Times New Roman" panose="02020603050405020304" pitchFamily="18" charset="0"/>
                <a:cs typeface="Times New Roman" panose="02020603050405020304" pitchFamily="18" charset="0"/>
              </a:rPr>
              <a:t>Perhaps of greatest concern on the continental scale is that the </a:t>
            </a:r>
            <a:r>
              <a:rPr lang="en-GB" dirty="0">
                <a:solidFill>
                  <a:schemeClr val="accent3">
                    <a:lumMod val="75000"/>
                  </a:schemeClr>
                </a:solidFill>
                <a:latin typeface="Times New Roman" panose="02020603050405020304" pitchFamily="18" charset="0"/>
                <a:cs typeface="Times New Roman" panose="02020603050405020304" pitchFamily="18" charset="0"/>
              </a:rPr>
              <a:t>air pollution policies of a nation</a:t>
            </a:r>
            <a:r>
              <a:rPr lang="en-GB" dirty="0">
                <a:latin typeface="Times New Roman" panose="02020603050405020304" pitchFamily="18" charset="0"/>
                <a:cs typeface="Times New Roman" panose="02020603050405020304" pitchFamily="18" charset="0"/>
              </a:rPr>
              <a:t> are likely to create impacts on </a:t>
            </a:r>
            <a:r>
              <a:rPr lang="en-GB" dirty="0" err="1">
                <a:latin typeface="Times New Roman" panose="02020603050405020304" pitchFamily="18" charset="0"/>
                <a:cs typeface="Times New Roman" panose="02020603050405020304" pitchFamily="18" charset="0"/>
              </a:rPr>
              <a:t>neighboring</a:t>
            </a:r>
            <a:r>
              <a:rPr lang="en-GB" dirty="0">
                <a:latin typeface="Times New Roman" panose="02020603050405020304" pitchFamily="18" charset="0"/>
                <a:cs typeface="Times New Roman" panose="02020603050405020304" pitchFamily="18" charset="0"/>
              </a:rPr>
              <a:t> nations.</a:t>
            </a:r>
            <a:endParaRPr lang="en-GB" b="1"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Acid rain</a:t>
            </a:r>
            <a:r>
              <a:rPr lang="en-GB" dirty="0">
                <a:latin typeface="Times New Roman" panose="02020603050405020304" pitchFamily="18" charset="0"/>
                <a:cs typeface="Times New Roman" panose="02020603050405020304" pitchFamily="18" charset="0"/>
              </a:rPr>
              <a:t> in Scandinavia has been considered to have had impacts from Great Britain and Western Europe. Japan has considered that part of their air pollution problem, especially in the western part of the country, has origins in China and Korea.</a:t>
            </a:r>
            <a:endParaRPr lang="en-GB"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Actually, precipitation in North America was acidic even before industrialization. This is primarily due to the natural acidity rendered to water by </a:t>
            </a:r>
            <a:r>
              <a:rPr lang="en-GB" b="1" dirty="0">
                <a:solidFill>
                  <a:srgbClr val="00B050"/>
                </a:solidFill>
                <a:latin typeface="Times New Roman" panose="02020603050405020304" pitchFamily="18" charset="0"/>
                <a:cs typeface="Times New Roman" panose="02020603050405020304" pitchFamily="18" charset="0"/>
              </a:rPr>
              <a:t>carbon dioxide (CO</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CO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gas is dissolved into water droplets in the atmosphere, resulting in </a:t>
            </a:r>
            <a:r>
              <a:rPr lang="en-GB" dirty="0">
                <a:solidFill>
                  <a:srgbClr val="FF0000"/>
                </a:solidFill>
                <a:latin typeface="Times New Roman" panose="02020603050405020304" pitchFamily="18" charset="0"/>
                <a:cs typeface="Times New Roman" panose="02020603050405020304" pitchFamily="18" charset="0"/>
              </a:rPr>
              <a:t>carbonic acid (H</a:t>
            </a:r>
            <a:r>
              <a:rPr lang="en-GB" baseline="-25000" dirty="0">
                <a:solidFill>
                  <a:srgbClr val="FF0000"/>
                </a:solidFill>
                <a:latin typeface="Times New Roman" panose="02020603050405020304" pitchFamily="18" charset="0"/>
                <a:cs typeface="Times New Roman" panose="02020603050405020304" pitchFamily="18" charset="0"/>
              </a:rPr>
              <a:t>2</a:t>
            </a:r>
            <a:r>
              <a:rPr lang="en-GB" dirty="0">
                <a:solidFill>
                  <a:srgbClr val="FF0000"/>
                </a:solidFill>
                <a:latin typeface="Times New Roman" panose="02020603050405020304" pitchFamily="18" charset="0"/>
                <a:cs typeface="Times New Roman" panose="02020603050405020304" pitchFamily="18" charset="0"/>
              </a:rPr>
              <a:t>CO</a:t>
            </a:r>
            <a:r>
              <a:rPr lang="en-GB" baseline="-25000" dirty="0">
                <a:solidFill>
                  <a:srgbClr val="FF0000"/>
                </a:solidFill>
                <a:latin typeface="Times New Roman" panose="02020603050405020304" pitchFamily="18" charset="0"/>
                <a:cs typeface="Times New Roman" panose="02020603050405020304" pitchFamily="18" charset="0"/>
              </a:rPr>
              <a:t>3</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which is ionized.</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477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76A70-797C-4389-9D7F-31055480EB3E}"/>
              </a:ext>
            </a:extLst>
          </p:cNvPr>
          <p:cNvSpPr>
            <a:spLocks noGrp="1"/>
          </p:cNvSpPr>
          <p:nvPr>
            <p:ph idx="1"/>
          </p:nvPr>
        </p:nvSpPr>
        <p:spPr>
          <a:xfrm>
            <a:off x="1484310" y="683581"/>
            <a:ext cx="10018713" cy="5107619"/>
          </a:xfrm>
        </p:spPr>
        <p:txBody>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Global</a:t>
            </a:r>
          </a:p>
          <a:p>
            <a:pPr algn="just"/>
            <a:r>
              <a:rPr lang="en-GB" dirty="0">
                <a:latin typeface="Times New Roman" panose="02020603050405020304" pitchFamily="18" charset="0"/>
                <a:cs typeface="Times New Roman" panose="02020603050405020304" pitchFamily="18" charset="0"/>
              </a:rPr>
              <a:t>The </a:t>
            </a:r>
            <a:r>
              <a:rPr lang="en-GB" dirty="0">
                <a:solidFill>
                  <a:srgbClr val="00B050"/>
                </a:solidFill>
                <a:latin typeface="Times New Roman" panose="02020603050405020304" pitchFamily="18" charset="0"/>
                <a:cs typeface="Times New Roman" panose="02020603050405020304" pitchFamily="18" charset="0"/>
              </a:rPr>
              <a:t>release of radioactivity </a:t>
            </a:r>
            <a:r>
              <a:rPr lang="en-GB" dirty="0">
                <a:latin typeface="Times New Roman" panose="02020603050405020304" pitchFamily="18" charset="0"/>
                <a:cs typeface="Times New Roman" panose="02020603050405020304" pitchFamily="18" charset="0"/>
              </a:rPr>
              <a:t>from the accidents at Chernobyl and more recently in Japan would be considered primarily a regional or continental problem. However, higher than usual levels of radioactivity were detected in Western North America soon after both accidents. </a:t>
            </a:r>
          </a:p>
          <a:p>
            <a:pPr algn="just"/>
            <a:r>
              <a:rPr lang="en-GB" dirty="0">
                <a:solidFill>
                  <a:srgbClr val="00B050"/>
                </a:solidFill>
                <a:latin typeface="Times New Roman" panose="02020603050405020304" pitchFamily="18" charset="0"/>
                <a:cs typeface="Times New Roman" panose="02020603050405020304" pitchFamily="18" charset="0"/>
              </a:rPr>
              <a:t>Persistent organic pollutants</a:t>
            </a:r>
            <a:r>
              <a:rPr lang="en-GB" dirty="0">
                <a:latin typeface="Times New Roman" panose="02020603050405020304" pitchFamily="18" charset="0"/>
                <a:cs typeface="Times New Roman" panose="02020603050405020304" pitchFamily="18" charset="0"/>
              </a:rPr>
              <a:t>, such as </a:t>
            </a:r>
            <a:r>
              <a:rPr lang="en-GB" b="1" dirty="0">
                <a:latin typeface="Times New Roman" panose="02020603050405020304" pitchFamily="18" charset="0"/>
                <a:cs typeface="Times New Roman" panose="02020603050405020304" pitchFamily="18" charset="0"/>
              </a:rPr>
              <a:t>polychlorinated biphenyls</a:t>
            </a:r>
            <a:r>
              <a:rPr lang="en-GB" dirty="0">
                <a:latin typeface="Times New Roman" panose="02020603050405020304" pitchFamily="18" charset="0"/>
                <a:cs typeface="Times New Roman" panose="02020603050405020304" pitchFamily="18" charset="0"/>
              </a:rPr>
              <a:t>, have been observed in Arctic mammals, thousands of miles from their sources. </a:t>
            </a:r>
          </a:p>
          <a:p>
            <a:pPr algn="just"/>
            <a:r>
              <a:rPr lang="en-GB" dirty="0">
                <a:latin typeface="Times New Roman" panose="02020603050405020304" pitchFamily="18" charset="0"/>
                <a:cs typeface="Times New Roman" panose="02020603050405020304" pitchFamily="18" charset="0"/>
              </a:rPr>
              <a:t>A particularly noteworthy air pollution problem of a global nature is the release of </a:t>
            </a:r>
            <a:r>
              <a:rPr lang="en-GB" b="1" dirty="0">
                <a:solidFill>
                  <a:srgbClr val="FF0000"/>
                </a:solidFill>
                <a:latin typeface="Times New Roman" panose="02020603050405020304" pitchFamily="18" charset="0"/>
                <a:cs typeface="Times New Roman" panose="02020603050405020304" pitchFamily="18" charset="0"/>
              </a:rPr>
              <a:t>chlorofluorocarbons</a:t>
            </a:r>
            <a:r>
              <a:rPr lang="en-GB" dirty="0">
                <a:latin typeface="Times New Roman" panose="02020603050405020304" pitchFamily="18" charset="0"/>
                <a:cs typeface="Times New Roman" panose="02020603050405020304" pitchFamily="18" charset="0"/>
              </a:rPr>
              <a:t> used as propellants in spray cans and in air conditioners, and their effect on the ozone layer high in the atmosphere.</a:t>
            </a:r>
          </a:p>
        </p:txBody>
      </p:sp>
    </p:spTree>
    <p:extLst>
      <p:ext uri="{BB962C8B-B14F-4D97-AF65-F5344CB8AC3E}">
        <p14:creationId xmlns:p14="http://schemas.microsoft.com/office/powerpoint/2010/main" val="2781735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CE990-C93A-483E-8366-2D5E577EA4F0}"/>
              </a:ext>
            </a:extLst>
          </p:cNvPr>
          <p:cNvSpPr>
            <a:spLocks noGrp="1"/>
          </p:cNvSpPr>
          <p:nvPr>
            <p:ph idx="1"/>
          </p:nvPr>
        </p:nvSpPr>
        <p:spPr>
          <a:xfrm>
            <a:off x="1484310" y="861135"/>
            <a:ext cx="10018713" cy="4930066"/>
          </a:xfrm>
        </p:spPr>
        <p:txBody>
          <a:bodyPr/>
          <a:lstStyle/>
          <a:p>
            <a:pPr algn="just"/>
            <a:r>
              <a:rPr lang="en-GB" dirty="0">
                <a:latin typeface="Times New Roman" panose="02020603050405020304" pitchFamily="18" charset="0"/>
                <a:cs typeface="Times New Roman" panose="02020603050405020304" pitchFamily="18" charset="0"/>
              </a:rPr>
              <a:t>Another global problem is </a:t>
            </a:r>
            <a:r>
              <a:rPr lang="en-GB" b="1" dirty="0">
                <a:solidFill>
                  <a:srgbClr val="FF0000"/>
                </a:solidFill>
                <a:latin typeface="Times New Roman" panose="02020603050405020304" pitchFamily="18" charset="0"/>
                <a:cs typeface="Times New Roman" panose="02020603050405020304" pitchFamily="18" charset="0"/>
              </a:rPr>
              <a:t>climate change </a:t>
            </a:r>
            <a:r>
              <a:rPr lang="en-GB" dirty="0">
                <a:latin typeface="Times New Roman" panose="02020603050405020304" pitchFamily="18" charset="0"/>
                <a:cs typeface="Times New Roman" panose="02020603050405020304" pitchFamily="18" charset="0"/>
              </a:rPr>
              <a:t>that is generated by excessive amounts of radiant gases (commonly known as </a:t>
            </a:r>
            <a:r>
              <a:rPr lang="en-GB" b="1" dirty="0">
                <a:latin typeface="Times New Roman" panose="02020603050405020304" pitchFamily="18" charset="0"/>
                <a:cs typeface="Times New Roman" panose="02020603050405020304" pitchFamily="18" charset="0"/>
              </a:rPr>
              <a:t>greenhouse gases</a:t>
            </a:r>
            <a:r>
              <a:rPr lang="en-GB" dirty="0">
                <a:latin typeface="Times New Roman" panose="02020603050405020304" pitchFamily="18" charset="0"/>
                <a:cs typeface="Times New Roman" panose="02020603050405020304" pitchFamily="18" charset="0"/>
              </a:rPr>
              <a:t>), especially </a:t>
            </a:r>
            <a:r>
              <a:rPr lang="en-GB" b="1" dirty="0">
                <a:solidFill>
                  <a:schemeClr val="accent4">
                    <a:lumMod val="75000"/>
                  </a:schemeClr>
                </a:solidFill>
                <a:latin typeface="Times New Roman" panose="02020603050405020304" pitchFamily="18" charset="0"/>
                <a:cs typeface="Times New Roman" panose="02020603050405020304" pitchFamily="18" charset="0"/>
              </a:rPr>
              <a:t>methane (CH</a:t>
            </a:r>
            <a:r>
              <a:rPr lang="en-GB" b="1" baseline="-25000" dirty="0">
                <a:solidFill>
                  <a:schemeClr val="accent4">
                    <a:lumMod val="75000"/>
                  </a:schemeClr>
                </a:solidFill>
                <a:latin typeface="Times New Roman" panose="02020603050405020304" pitchFamily="18" charset="0"/>
                <a:cs typeface="Times New Roman" panose="02020603050405020304" pitchFamily="18" charset="0"/>
              </a:rPr>
              <a:t>4</a:t>
            </a:r>
            <a:r>
              <a:rPr lang="en-GB" b="1" dirty="0">
                <a:solidFill>
                  <a:schemeClr val="accent4">
                    <a:lumMod val="75000"/>
                  </a:schemeClr>
                </a:solidFill>
                <a:latin typeface="Times New Roman" panose="02020603050405020304" pitchFamily="18" charset="0"/>
                <a:cs typeface="Times New Roman" panose="02020603050405020304" pitchFamily="18" charset="0"/>
              </a:rPr>
              <a:t>) and CO</a:t>
            </a:r>
            <a:r>
              <a:rPr lang="en-GB" b="1" baseline="-25000" dirty="0">
                <a:solidFill>
                  <a:schemeClr val="accent4">
                    <a:lumMod val="75000"/>
                  </a:schemeClr>
                </a:solidFill>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combine contributions from anthropogenic and natural sources of pollutants complicate the optimal range, since even the natural sources are highly variable.</a:t>
            </a:r>
          </a:p>
        </p:txBody>
      </p:sp>
    </p:spTree>
    <p:extLst>
      <p:ext uri="{BB962C8B-B14F-4D97-AF65-F5344CB8AC3E}">
        <p14:creationId xmlns:p14="http://schemas.microsoft.com/office/powerpoint/2010/main" val="667342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CA5D-4CEE-4FFF-9008-97CBCF1973F1}"/>
              </a:ext>
            </a:extLst>
          </p:cNvPr>
          <p:cNvSpPr>
            <a:spLocks noGrp="1"/>
          </p:cNvSpPr>
          <p:nvPr>
            <p:ph type="title"/>
          </p:nvPr>
        </p:nvSpPr>
        <p:spPr>
          <a:xfrm>
            <a:off x="1484311" y="685800"/>
            <a:ext cx="10018713" cy="894425"/>
          </a:xfrm>
        </p:spPr>
        <p:txBody>
          <a:bodyPr/>
          <a:lstStyle/>
          <a:p>
            <a:r>
              <a:rPr lang="zh-TW" altLang="en-US" b="1" dirty="0">
                <a:latin typeface="標楷體" panose="03000509000000000000" pitchFamily="65" charset="-120"/>
                <a:ea typeface="標楷體" panose="03000509000000000000" pitchFamily="65" charset="-120"/>
              </a:rPr>
              <a:t>光化學反應</a:t>
            </a:r>
            <a:endParaRPr lang="en-GB" b="1" dirty="0">
              <a:latin typeface="標楷體" panose="03000509000000000000" pitchFamily="65" charset="-120"/>
              <a:ea typeface="標楷體" panose="03000509000000000000" pitchFamily="65" charset="-120"/>
            </a:endParaRPr>
          </a:p>
        </p:txBody>
      </p:sp>
      <p:sp>
        <p:nvSpPr>
          <p:cNvPr id="3" name="Content Placeholder 2">
            <a:extLst>
              <a:ext uri="{FF2B5EF4-FFF2-40B4-BE49-F238E27FC236}">
                <a16:creationId xmlns:a16="http://schemas.microsoft.com/office/drawing/2014/main" id="{2E16C3AB-5699-4999-BEF8-548C2485E08B}"/>
              </a:ext>
            </a:extLst>
          </p:cNvPr>
          <p:cNvSpPr>
            <a:spLocks noGrp="1"/>
          </p:cNvSpPr>
          <p:nvPr>
            <p:ph idx="1"/>
          </p:nvPr>
        </p:nvSpPr>
        <p:spPr>
          <a:xfrm>
            <a:off x="1484310" y="1988599"/>
            <a:ext cx="10018713" cy="3802602"/>
          </a:xfrm>
        </p:spPr>
        <p:txBody>
          <a:bodyPr>
            <a:normAutofit fontScale="92500"/>
          </a:bodyPr>
          <a:lstStyle/>
          <a:p>
            <a:pPr marL="0" indent="0" algn="just">
              <a:buNone/>
            </a:pPr>
            <a:r>
              <a:rPr lang="zh-TW" altLang="en-US" b="1" dirty="0">
                <a:solidFill>
                  <a:srgbClr val="0000FF"/>
                </a:solidFill>
                <a:latin typeface="DFKai-SB" panose="03000509000000000000" pitchFamily="65" charset="-120"/>
                <a:ea typeface="DFKai-SB" panose="03000509000000000000" pitchFamily="65" charset="-120"/>
              </a:rPr>
              <a:t>光的特性</a:t>
            </a:r>
            <a:endParaRPr lang="en-GB" altLang="zh-TW" b="1" dirty="0">
              <a:solidFill>
                <a:srgbClr val="0000FF"/>
              </a:solidFill>
              <a:latin typeface="DFKai-SB" panose="03000509000000000000" pitchFamily="65" charset="-120"/>
              <a:ea typeface="DFKai-SB" panose="03000509000000000000" pitchFamily="65" charset="-120"/>
            </a:endParaRPr>
          </a:p>
          <a:p>
            <a:pPr algn="just"/>
            <a:r>
              <a:rPr lang="zh-TW" altLang="en-US" dirty="0">
                <a:latin typeface="DFKai-SB" panose="03000509000000000000" pitchFamily="65" charset="-120"/>
                <a:ea typeface="DFKai-SB" panose="03000509000000000000" pitchFamily="65" charset="-120"/>
              </a:rPr>
              <a:t>工業及交通所排出的污染物質進入大氣後，在</a:t>
            </a:r>
            <a:r>
              <a:rPr lang="zh-TW" altLang="en-US" dirty="0">
                <a:solidFill>
                  <a:schemeClr val="accent4">
                    <a:lumMod val="75000"/>
                  </a:schemeClr>
                </a:solidFill>
                <a:latin typeface="DFKai-SB" panose="03000509000000000000" pitchFamily="65" charset="-120"/>
                <a:ea typeface="DFKai-SB" panose="03000509000000000000" pitchFamily="65" charset="-120"/>
              </a:rPr>
              <a:t>常溫、常壓</a:t>
            </a:r>
            <a:r>
              <a:rPr lang="zh-TW" altLang="en-US" dirty="0">
                <a:latin typeface="DFKai-SB" panose="03000509000000000000" pitchFamily="65" charset="-120"/>
                <a:ea typeface="DFKai-SB" panose="03000509000000000000" pitchFamily="65" charset="-120"/>
              </a:rPr>
              <a:t>有陽光的氧化環境中，發生一系列的化學變化，而形成新的污染物質，亦即所謂的</a:t>
            </a:r>
            <a:r>
              <a:rPr lang="zh-TW" altLang="en-US" dirty="0">
                <a:solidFill>
                  <a:srgbClr val="FF0000"/>
                </a:solidFill>
                <a:latin typeface="DFKai-SB" panose="03000509000000000000" pitchFamily="65" charset="-120"/>
                <a:ea typeface="DFKai-SB" panose="03000509000000000000" pitchFamily="65" charset="-120"/>
              </a:rPr>
              <a:t>二次污染物</a:t>
            </a:r>
            <a:r>
              <a:rPr lang="zh-TW" altLang="en-US" dirty="0">
                <a:latin typeface="DFKai-SB" panose="03000509000000000000" pitchFamily="65" charset="-120"/>
                <a:ea typeface="DFKai-SB" panose="03000509000000000000" pitchFamily="65" charset="-120"/>
              </a:rPr>
              <a:t>。其化學反應可分為</a:t>
            </a:r>
            <a:r>
              <a:rPr lang="zh-TW" altLang="en-US" dirty="0">
                <a:solidFill>
                  <a:schemeClr val="accent4">
                    <a:lumMod val="75000"/>
                  </a:schemeClr>
                </a:solidFill>
                <a:latin typeface="DFKai-SB" panose="03000509000000000000" pitchFamily="65" charset="-120"/>
                <a:ea typeface="DFKai-SB" panose="03000509000000000000" pitchFamily="65" charset="-120"/>
              </a:rPr>
              <a:t>一般反應</a:t>
            </a:r>
            <a:r>
              <a:rPr lang="zh-TW" altLang="en-US" dirty="0">
                <a:latin typeface="DFKai-SB" panose="03000509000000000000" pitchFamily="65" charset="-120"/>
                <a:ea typeface="DFKai-SB" panose="03000509000000000000" pitchFamily="65" charset="-120"/>
              </a:rPr>
              <a:t>與</a:t>
            </a:r>
            <a:r>
              <a:rPr lang="zh-TW" altLang="en-US" dirty="0">
                <a:solidFill>
                  <a:schemeClr val="accent4">
                    <a:lumMod val="75000"/>
                  </a:schemeClr>
                </a:solidFill>
                <a:latin typeface="DFKai-SB" panose="03000509000000000000" pitchFamily="65" charset="-120"/>
                <a:ea typeface="DFKai-SB" panose="03000509000000000000" pitchFamily="65" charset="-120"/>
              </a:rPr>
              <a:t>光化學反應</a:t>
            </a:r>
            <a:r>
              <a:rPr lang="zh-TW" altLang="en-US" dirty="0">
                <a:latin typeface="DFKai-SB" panose="03000509000000000000" pitchFamily="65" charset="-120"/>
                <a:ea typeface="DFKai-SB" panose="03000509000000000000" pitchFamily="65" charset="-120"/>
              </a:rPr>
              <a:t>，其中以光化學反應最為複雜及重要。</a:t>
            </a:r>
            <a:endParaRPr lang="en-GB" altLang="zh-TW" dirty="0">
              <a:latin typeface="DFKai-SB" panose="03000509000000000000" pitchFamily="65" charset="-120"/>
              <a:ea typeface="DFKai-SB" panose="03000509000000000000" pitchFamily="65" charset="-120"/>
            </a:endParaRPr>
          </a:p>
          <a:p>
            <a:pPr algn="just"/>
            <a:r>
              <a:rPr lang="zh-TW" altLang="en-US" dirty="0">
                <a:latin typeface="DFKai-SB" panose="03000509000000000000" pitchFamily="65" charset="-120"/>
                <a:ea typeface="DFKai-SB" panose="03000509000000000000" pitchFamily="65" charset="-120"/>
              </a:rPr>
              <a:t>光具有</a:t>
            </a:r>
            <a:r>
              <a:rPr lang="zh-TW" altLang="en-US" dirty="0">
                <a:solidFill>
                  <a:srgbClr val="00B050"/>
                </a:solidFill>
                <a:latin typeface="DFKai-SB" panose="03000509000000000000" pitchFamily="65" charset="-120"/>
                <a:ea typeface="DFKai-SB" panose="03000509000000000000" pitchFamily="65" charset="-120"/>
              </a:rPr>
              <a:t>波動性與微粒性</a:t>
            </a:r>
            <a:r>
              <a:rPr lang="zh-TW" altLang="en-US" dirty="0">
                <a:latin typeface="DFKai-SB" panose="03000509000000000000" pitchFamily="65" charset="-120"/>
                <a:ea typeface="DFKai-SB" panose="03000509000000000000" pitchFamily="65" charset="-120"/>
              </a:rPr>
              <a:t>，亦即具有電磁波的性質，同時也是具有能量的微粒或量子所組成。</a:t>
            </a:r>
            <a:endParaRPr lang="en-GB" altLang="zh-TW" dirty="0">
              <a:latin typeface="DFKai-SB" panose="03000509000000000000" pitchFamily="65" charset="-120"/>
              <a:ea typeface="DFKai-SB" panose="03000509000000000000" pitchFamily="65" charset="-120"/>
            </a:endParaRPr>
          </a:p>
          <a:p>
            <a:pPr algn="just"/>
            <a:r>
              <a:rPr lang="zh-TW" altLang="en-US" dirty="0">
                <a:latin typeface="DFKai-SB" panose="03000509000000000000" pitchFamily="65" charset="-120"/>
                <a:ea typeface="DFKai-SB" panose="03000509000000000000" pitchFamily="65" charset="-120"/>
              </a:rPr>
              <a:t>光作用於物質時，帶有能量的量子撞擊物質中的電子，將能量轉移給電子而引起光化學反應。</a:t>
            </a:r>
            <a:endParaRPr lang="en-GB" altLang="zh-TW" dirty="0">
              <a:latin typeface="DFKai-SB" panose="03000509000000000000" pitchFamily="65" charset="-120"/>
              <a:ea typeface="DFKai-SB" panose="03000509000000000000" pitchFamily="65" charset="-120"/>
            </a:endParaRPr>
          </a:p>
          <a:p>
            <a:pPr algn="just"/>
            <a:r>
              <a:rPr lang="zh-TW" altLang="en-US" dirty="0">
                <a:latin typeface="DFKai-SB" panose="03000509000000000000" pitchFamily="65" charset="-120"/>
                <a:ea typeface="DFKai-SB" panose="03000509000000000000" pitchFamily="65" charset="-120"/>
              </a:rPr>
              <a:t>光的</a:t>
            </a:r>
            <a:r>
              <a:rPr lang="zh-TW" altLang="en-US" dirty="0">
                <a:solidFill>
                  <a:schemeClr val="accent4">
                    <a:lumMod val="75000"/>
                  </a:schemeClr>
                </a:solidFill>
                <a:latin typeface="DFKai-SB" panose="03000509000000000000" pitchFamily="65" charset="-120"/>
                <a:ea typeface="DFKai-SB" panose="03000509000000000000" pitchFamily="65" charset="-120"/>
              </a:rPr>
              <a:t>波長越短，能量越大</a:t>
            </a:r>
            <a:r>
              <a:rPr lang="zh-TW" altLang="en-US" dirty="0">
                <a:latin typeface="DFKai-SB" panose="03000509000000000000" pitchFamily="65" charset="-120"/>
                <a:ea typeface="DFKai-SB" panose="03000509000000000000" pitchFamily="65" charset="-120"/>
              </a:rPr>
              <a:t>，</a:t>
            </a:r>
            <a:r>
              <a:rPr lang="zh-TW" altLang="en-US" dirty="0">
                <a:solidFill>
                  <a:schemeClr val="accent4">
                    <a:lumMod val="75000"/>
                  </a:schemeClr>
                </a:solidFill>
                <a:latin typeface="DFKai-SB" panose="03000509000000000000" pitchFamily="65" charset="-120"/>
                <a:ea typeface="DFKai-SB" panose="03000509000000000000" pitchFamily="65" charset="-120"/>
              </a:rPr>
              <a:t>紫外光所具有的能量可使氧分子分離為氧原子</a:t>
            </a:r>
            <a:r>
              <a:rPr lang="zh-TW" altLang="en-US" dirty="0">
                <a:latin typeface="DFKai-SB" panose="03000509000000000000" pitchFamily="65" charset="-120"/>
                <a:ea typeface="DFKai-SB" panose="03000509000000000000" pitchFamily="65" charset="-120"/>
              </a:rPr>
              <a:t>。</a:t>
            </a:r>
            <a:endParaRPr lang="en-GB" altLang="zh-TW" dirty="0">
              <a:latin typeface="DFKai-SB" panose="03000509000000000000" pitchFamily="65" charset="-120"/>
              <a:ea typeface="DFKai-SB" panose="03000509000000000000" pitchFamily="65" charset="-120"/>
            </a:endParaRPr>
          </a:p>
          <a:p>
            <a:endParaRPr lang="en-GB" altLang="zh-TW" dirty="0"/>
          </a:p>
        </p:txBody>
      </p:sp>
    </p:spTree>
    <p:extLst>
      <p:ext uri="{BB962C8B-B14F-4D97-AF65-F5344CB8AC3E}">
        <p14:creationId xmlns:p14="http://schemas.microsoft.com/office/powerpoint/2010/main" val="846184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44EA9-582E-4A89-8DBF-B6AD183B7D5D}"/>
              </a:ext>
            </a:extLst>
          </p:cNvPr>
          <p:cNvSpPr>
            <a:spLocks noGrp="1"/>
          </p:cNvSpPr>
          <p:nvPr>
            <p:ph idx="1"/>
          </p:nvPr>
        </p:nvSpPr>
        <p:spPr>
          <a:xfrm>
            <a:off x="1484310" y="727969"/>
            <a:ext cx="10018713" cy="5063232"/>
          </a:xfrm>
        </p:spPr>
        <p:txBody>
          <a:bodyPr>
            <a:normAutofit fontScale="92500"/>
          </a:bodyPr>
          <a:lstStyle/>
          <a:p>
            <a:pPr marL="0" indent="0" algn="just">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光與大氣層</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地球表面大氣中的物質幾乎集中在對流層內，對流層大氣的質量約佔整個大氣層質量的四分之三，水氣與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幾乎完全集中在此層。</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對流層以上，空氣相當稀薄，越高越稀。</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當陽光照射到大氣層時，發生吸收、反射、折射等作用，使太陽光不能全部到達地表。</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當陽光射到平流層上方的中間層、熱成層</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電離層</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時，紫外線非常強烈，氧分子被分解成為氧原子，而後又與氧分子結合，形成</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臭氧</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algn="just"/>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臭氧形成後，聚集在平流層，形成</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臭氧層</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，臭氧集中的高度約在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16-30km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04976668-18D4-4FBC-8A3E-C46B2F160FDA}"/>
              </a:ext>
            </a:extLst>
          </p:cNvPr>
          <p:cNvPicPr>
            <a:picLocks noChangeAspect="1"/>
          </p:cNvPicPr>
          <p:nvPr/>
        </p:nvPicPr>
        <p:blipFill>
          <a:blip r:embed="rId2"/>
          <a:stretch>
            <a:fillRect/>
          </a:stretch>
        </p:blipFill>
        <p:spPr>
          <a:xfrm>
            <a:off x="3314146" y="4048031"/>
            <a:ext cx="5773742" cy="772543"/>
          </a:xfrm>
          <a:prstGeom prst="rect">
            <a:avLst/>
          </a:prstGeom>
        </p:spPr>
      </p:pic>
    </p:spTree>
    <p:extLst>
      <p:ext uri="{BB962C8B-B14F-4D97-AF65-F5344CB8AC3E}">
        <p14:creationId xmlns:p14="http://schemas.microsoft.com/office/powerpoint/2010/main" val="4143756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076A8-7051-41C4-AA4A-2601CD62927B}"/>
              </a:ext>
            </a:extLst>
          </p:cNvPr>
          <p:cNvSpPr>
            <a:spLocks noGrp="1"/>
          </p:cNvSpPr>
          <p:nvPr>
            <p:ph idx="1"/>
          </p:nvPr>
        </p:nvSpPr>
        <p:spPr>
          <a:xfrm>
            <a:off x="1484310" y="639193"/>
            <a:ext cx="10018713" cy="5152008"/>
          </a:xfrm>
        </p:spPr>
        <p:txBody>
          <a:bodyPr/>
          <a:lstStyle/>
          <a:p>
            <a:r>
              <a:rPr lang="zh-TW" altLang="en-US" dirty="0">
                <a:latin typeface="Times New Roman" panose="02020603050405020304" pitchFamily="18" charset="0"/>
                <a:ea typeface="DFKai-SB" panose="03000509000000000000" pitchFamily="65" charset="-120"/>
                <a:cs typeface="Times New Roman" panose="02020603050405020304" pitchFamily="18" charset="0"/>
              </a:rPr>
              <a:t>臭氧層具有吸收紫外線的能力，其最上部約可吸收太陽紫外線能量的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以上。</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由於太陽的紫外線幾乎全部被高層大氣所吸收而無法到達地面，到達對流層主要為波長</a:t>
            </a:r>
            <a:r>
              <a:rPr lang="en-US"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2900Å</a:t>
            </a:r>
            <a:r>
              <a:rPr lang="zh-TW" altLang="en-US"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到</a:t>
            </a:r>
            <a:r>
              <a:rPr lang="en-US"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8000Å(0.29~0.8</a:t>
            </a:r>
            <a:r>
              <a:rPr lang="zh-TW" altLang="en-US"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µ</a:t>
            </a:r>
            <a:r>
              <a:rPr lang="en-GB"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m</a:t>
            </a:r>
            <a:r>
              <a:rPr lang="en-US"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的可見光部分</a:t>
            </a:r>
            <a:r>
              <a:rPr lang="en-US"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即紅、橙、黃、綠、藍、紫光</a:t>
            </a:r>
            <a:r>
              <a:rPr lang="en-US" altLang="zh-TW"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大氣物質在可見光作用下進行一系列的光化學反應。</a:t>
            </a:r>
            <a:endParaRPr lang="en-US" altLang="zh-TW" dirty="0">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3838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CB268-52A9-4915-9945-382B2112F28D}"/>
              </a:ext>
            </a:extLst>
          </p:cNvPr>
          <p:cNvSpPr>
            <a:spLocks noGrp="1"/>
          </p:cNvSpPr>
          <p:nvPr>
            <p:ph idx="1"/>
          </p:nvPr>
        </p:nvSpPr>
        <p:spPr>
          <a:xfrm>
            <a:off x="1484310" y="763481"/>
            <a:ext cx="10018713" cy="5027720"/>
          </a:xfrm>
        </p:spPr>
        <p:txBody>
          <a:bodyPr/>
          <a:lstStyle/>
          <a:p>
            <a:pPr algn="just"/>
            <a:r>
              <a:rPr lang="en-GB" dirty="0">
                <a:latin typeface="Times New Roman" panose="02020603050405020304" pitchFamily="18" charset="0"/>
                <a:cs typeface="Times New Roman" panose="02020603050405020304" pitchFamily="18" charset="0"/>
              </a:rPr>
              <a:t>Mechanics is the field of physics concerned with the </a:t>
            </a:r>
            <a:r>
              <a:rPr lang="en-GB" b="1" dirty="0">
                <a:solidFill>
                  <a:schemeClr val="accent4">
                    <a:lumMod val="75000"/>
                  </a:schemeClr>
                </a:solidFill>
                <a:latin typeface="Times New Roman" panose="02020603050405020304" pitchFamily="18" charset="0"/>
                <a:cs typeface="Times New Roman" panose="02020603050405020304" pitchFamily="18" charset="0"/>
              </a:rPr>
              <a:t>motion</a:t>
            </a:r>
            <a:r>
              <a:rPr lang="en-GB" dirty="0">
                <a:latin typeface="Times New Roman" panose="02020603050405020304" pitchFamily="18" charset="0"/>
                <a:cs typeface="Times New Roman" panose="02020603050405020304" pitchFamily="18" charset="0"/>
              </a:rPr>
              <a:t> and the </a:t>
            </a:r>
            <a:r>
              <a:rPr lang="en-GB" b="1" dirty="0">
                <a:solidFill>
                  <a:schemeClr val="accent4">
                    <a:lumMod val="75000"/>
                  </a:schemeClr>
                </a:solidFill>
                <a:latin typeface="Times New Roman" panose="02020603050405020304" pitchFamily="18" charset="0"/>
                <a:cs typeface="Times New Roman" panose="02020603050405020304" pitchFamily="18" charset="0"/>
              </a:rPr>
              <a:t>equilibrium</a:t>
            </a:r>
            <a:r>
              <a:rPr lang="en-GB" dirty="0">
                <a:latin typeface="Times New Roman" panose="02020603050405020304" pitchFamily="18" charset="0"/>
                <a:cs typeface="Times New Roman" panose="02020603050405020304" pitchFamily="18" charset="0"/>
              </a:rPr>
              <a:t> of bodies within particular frames of reference.</a:t>
            </a:r>
          </a:p>
          <a:p>
            <a:pPr algn="just"/>
            <a:r>
              <a:rPr lang="en-GB" dirty="0">
                <a:latin typeface="Times New Roman" panose="02020603050405020304" pitchFamily="18" charset="0"/>
                <a:cs typeface="Times New Roman" panose="02020603050405020304" pitchFamily="18" charset="0"/>
              </a:rPr>
              <a:t>Engineering mechanics is important, for example, </a:t>
            </a:r>
            <a:r>
              <a:rPr lang="en-GB" dirty="0">
                <a:solidFill>
                  <a:schemeClr val="accent3">
                    <a:lumMod val="75000"/>
                  </a:schemeClr>
                </a:solidFill>
                <a:latin typeface="Times New Roman" panose="02020603050405020304" pitchFamily="18" charset="0"/>
                <a:cs typeface="Times New Roman" panose="02020603050405020304" pitchFamily="18" charset="0"/>
              </a:rPr>
              <a:t>the design of pollution control equipment</a:t>
            </a:r>
            <a:r>
              <a:rPr lang="en-GB" dirty="0">
                <a:latin typeface="Times New Roman" panose="02020603050405020304" pitchFamily="18" charset="0"/>
                <a:cs typeface="Times New Roman" panose="02020603050405020304" pitchFamily="18" charset="0"/>
              </a:rPr>
              <a:t> must properly account for </a:t>
            </a:r>
            <a:r>
              <a:rPr lang="en-GB" dirty="0">
                <a:solidFill>
                  <a:schemeClr val="accent4">
                    <a:lumMod val="75000"/>
                  </a:schemeClr>
                </a:solidFill>
                <a:latin typeface="Times New Roman" panose="02020603050405020304" pitchFamily="18" charset="0"/>
                <a:cs typeface="Times New Roman" panose="02020603050405020304" pitchFamily="18" charset="0"/>
              </a:rPr>
              <a:t>statics</a:t>
            </a:r>
            <a:r>
              <a:rPr lang="en-GB" dirty="0">
                <a:latin typeface="Times New Roman" panose="02020603050405020304" pitchFamily="18" charset="0"/>
                <a:cs typeface="Times New Roman" panose="02020603050405020304" pitchFamily="18" charset="0"/>
              </a:rPr>
              <a:t> and </a:t>
            </a:r>
            <a:r>
              <a:rPr lang="en-GB" dirty="0">
                <a:solidFill>
                  <a:schemeClr val="accent4">
                    <a:lumMod val="75000"/>
                  </a:schemeClr>
                </a:solidFill>
                <a:latin typeface="Times New Roman" panose="02020603050405020304" pitchFamily="18" charset="0"/>
                <a:cs typeface="Times New Roman" panose="02020603050405020304" pitchFamily="18" charset="0"/>
              </a:rPr>
              <a:t>dynamics</a:t>
            </a:r>
            <a:r>
              <a:rPr lang="en-GB" dirty="0">
                <a:latin typeface="Times New Roman" panose="02020603050405020304" pitchFamily="18" charset="0"/>
                <a:cs typeface="Times New Roman" panose="02020603050405020304" pitchFamily="18" charset="0"/>
              </a:rPr>
              <a:t>.</a:t>
            </a:r>
          </a:p>
          <a:p>
            <a:pPr algn="just"/>
            <a:r>
              <a:rPr lang="en-GB" b="1" dirty="0">
                <a:solidFill>
                  <a:srgbClr val="FF0000"/>
                </a:solidFill>
                <a:latin typeface="Times New Roman" panose="02020603050405020304" pitchFamily="18" charset="0"/>
                <a:cs typeface="Times New Roman" panose="02020603050405020304" pitchFamily="18" charset="0"/>
              </a:rPr>
              <a:t>Fluid mechanics</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 particularly important branch of the mechanics of air pollution.</a:t>
            </a:r>
          </a:p>
          <a:p>
            <a:pPr algn="just"/>
            <a:r>
              <a:rPr lang="en-GB" b="1" dirty="0">
                <a:solidFill>
                  <a:srgbClr val="00B050"/>
                </a:solidFill>
                <a:latin typeface="Times New Roman" panose="02020603050405020304" pitchFamily="18" charset="0"/>
                <a:cs typeface="Times New Roman" panose="02020603050405020304" pitchFamily="18" charset="0"/>
              </a:rPr>
              <a:t>Statics</a:t>
            </a:r>
            <a:r>
              <a:rPr lang="en-GB" dirty="0">
                <a:latin typeface="Times New Roman" panose="02020603050405020304" pitchFamily="18" charset="0"/>
                <a:cs typeface="Times New Roman" panose="02020603050405020304" pitchFamily="18" charset="0"/>
              </a:rPr>
              <a:t> is the branch of mechanics that is concerned with bodies at rest with relation to some frame of reference, with the forces between the bodies, and with the equilibrium of the system.</a:t>
            </a:r>
          </a:p>
          <a:p>
            <a:pPr algn="just"/>
            <a:r>
              <a:rPr lang="en-GB" dirty="0">
                <a:latin typeface="Times New Roman" panose="02020603050405020304" pitchFamily="18" charset="0"/>
                <a:cs typeface="Times New Roman" panose="02020603050405020304" pitchFamily="18" charset="0"/>
              </a:rPr>
              <a:t>It addresses rigid bodies that are </a:t>
            </a:r>
            <a:r>
              <a:rPr lang="en-GB" dirty="0">
                <a:solidFill>
                  <a:schemeClr val="accent4">
                    <a:lumMod val="75000"/>
                  </a:schemeClr>
                </a:solidFill>
                <a:latin typeface="Times New Roman" panose="02020603050405020304" pitchFamily="18" charset="0"/>
                <a:cs typeface="Times New Roman" panose="02020603050405020304" pitchFamily="18" charset="0"/>
              </a:rPr>
              <a:t>at rest </a:t>
            </a:r>
            <a:r>
              <a:rPr lang="en-GB" dirty="0">
                <a:latin typeface="Times New Roman" panose="02020603050405020304" pitchFamily="18" charset="0"/>
                <a:cs typeface="Times New Roman" panose="02020603050405020304" pitchFamily="18" charset="0"/>
              </a:rPr>
              <a:t>or </a:t>
            </a:r>
            <a:r>
              <a:rPr lang="en-GB" dirty="0">
                <a:solidFill>
                  <a:schemeClr val="accent4">
                    <a:lumMod val="75000"/>
                  </a:schemeClr>
                </a:solidFill>
                <a:latin typeface="Times New Roman" panose="02020603050405020304" pitchFamily="18" charset="0"/>
                <a:cs typeface="Times New Roman" panose="02020603050405020304" pitchFamily="18" charset="0"/>
              </a:rPr>
              <a:t>moving with constant velocity</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83930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3C140-D900-454C-A5F8-4CFACF5B36E9}"/>
              </a:ext>
            </a:extLst>
          </p:cNvPr>
          <p:cNvSpPr>
            <a:spLocks noGrp="1"/>
          </p:cNvSpPr>
          <p:nvPr>
            <p:ph idx="1"/>
          </p:nvPr>
        </p:nvSpPr>
        <p:spPr>
          <a:xfrm>
            <a:off x="1484310" y="1198485"/>
            <a:ext cx="10018713" cy="4592716"/>
          </a:xfrm>
        </p:spPr>
        <p:txBody>
          <a:bodyPr>
            <a:normAutofit fontScale="92500"/>
          </a:bodyPr>
          <a:lstStyle/>
          <a:p>
            <a:pPr marL="0" indent="0">
              <a:buNone/>
            </a:pPr>
            <a:r>
              <a:rPr lang="zh-TW" altLang="en-US" sz="3200" b="1" dirty="0">
                <a:latin typeface="Times New Roman" panose="02020603050405020304" pitchFamily="18" charset="0"/>
                <a:ea typeface="DFKai-SB" panose="03000509000000000000" pitchFamily="65" charset="-120"/>
                <a:cs typeface="Times New Roman" panose="02020603050405020304" pitchFamily="18" charset="0"/>
              </a:rPr>
              <a:t>光氧化作用中</a:t>
            </a:r>
            <a:r>
              <a:rPr lang="en-US" altLang="zh-TW" sz="3200" b="1" dirty="0">
                <a:latin typeface="Times New Roman" panose="02020603050405020304" pitchFamily="18" charset="0"/>
                <a:ea typeface="DFKai-SB" panose="03000509000000000000" pitchFamily="65" charset="-120"/>
                <a:cs typeface="Times New Roman" panose="02020603050405020304" pitchFamily="18" charset="0"/>
              </a:rPr>
              <a:t>NOx</a:t>
            </a:r>
            <a:r>
              <a:rPr lang="zh-TW" altLang="en-US" sz="3200" b="1" dirty="0">
                <a:latin typeface="Times New Roman" panose="02020603050405020304" pitchFamily="18" charset="0"/>
                <a:ea typeface="DFKai-SB" panose="03000509000000000000" pitchFamily="65" charset="-120"/>
                <a:cs typeface="Times New Roman" panose="02020603050405020304" pitchFamily="18" charset="0"/>
              </a:rPr>
              <a:t>的角色</a:t>
            </a:r>
            <a:endParaRPr lang="en-GB" altLang="zh-TW" sz="3200"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之氧化</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r>
              <a:rPr lang="en-US" altLang="zh-TW" dirty="0">
                <a:latin typeface="Times New Roman" panose="02020603050405020304" pitchFamily="18" charset="0"/>
                <a:ea typeface="DFKai-SB" panose="03000509000000000000" pitchFamily="65" charset="-120"/>
                <a:cs typeface="Times New Roman" panose="02020603050405020304" pitchFamily="18" charset="0"/>
              </a:rPr>
              <a:t>NOx</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自污染源排出後，</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NOx</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中之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約佔</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95%)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藉反應氧化成</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1" baseline="-25000" dirty="0">
                <a:latin typeface="Times New Roman" panose="02020603050405020304" pitchFamily="18" charset="0"/>
                <a:ea typeface="DFKai-SB" panose="03000509000000000000" pitchFamily="65" charset="-120"/>
                <a:cs typeface="Times New Roman" panose="02020603050405020304" pitchFamily="18" charset="0"/>
              </a:rPr>
              <a:t>2</a:t>
            </a:r>
          </a:p>
          <a:p>
            <a:endParaRPr lang="en-US"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(7-1)</a:t>
            </a:r>
            <a:endParaRPr lang="en-US" dirty="0">
              <a:latin typeface="Times New Roman" panose="02020603050405020304" pitchFamily="18" charset="0"/>
              <a:ea typeface="DFKai-SB" panose="03000509000000000000" pitchFamily="65" charset="-120"/>
              <a:cs typeface="Times New Roman" panose="02020603050405020304" pitchFamily="18" charset="0"/>
            </a:endParaRPr>
          </a:p>
          <a:p>
            <a:r>
              <a:rPr lang="en-US" altLang="zh-TW" dirty="0">
                <a:latin typeface="Times New Roman" panose="02020603050405020304" pitchFamily="18" charset="0"/>
                <a:ea typeface="DFKai-SB" panose="03000509000000000000" pitchFamily="65" charset="-120"/>
                <a:cs typeface="Times New Roman" panose="02020603050405020304" pitchFamily="18" charset="0"/>
              </a:rPr>
              <a:t>NOx</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排出後因與大氣混合導致其濃度明顯降低，若</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於大氣中之濃度為</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1ppm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，其半衰期</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百分之五十轉化所需時間</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可大於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小時，</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a:t>
            </a:r>
            <a:r>
              <a:rPr lang="zh-TW" altLang="en-US" dirty="0">
                <a:solidFill>
                  <a:schemeClr val="accent3">
                    <a:lumMod val="75000"/>
                  </a:schemeClr>
                </a:solidFill>
                <a:latin typeface="Times New Roman" panose="02020603050405020304" pitchFamily="18" charset="0"/>
                <a:ea typeface="DFKai-SB" panose="03000509000000000000" pitchFamily="65" charset="-120"/>
                <a:cs typeface="Times New Roman" panose="02020603050405020304" pitchFamily="18" charset="0"/>
              </a:rPr>
              <a:t>濃度越低，則半衰期越長</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若有</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存在，則即使</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在濃度極低的情況下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如</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0.1ppm)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，全部氧化時間大幅地縮短</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約需數十秒</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FE1A25C0-1C38-4299-BDED-20688F4171BF}"/>
              </a:ext>
            </a:extLst>
          </p:cNvPr>
          <p:cNvPicPr>
            <a:picLocks noChangeAspect="1"/>
          </p:cNvPicPr>
          <p:nvPr/>
        </p:nvPicPr>
        <p:blipFill>
          <a:blip r:embed="rId2"/>
          <a:stretch>
            <a:fillRect/>
          </a:stretch>
        </p:blipFill>
        <p:spPr>
          <a:xfrm>
            <a:off x="4388713" y="2839653"/>
            <a:ext cx="3101830" cy="589347"/>
          </a:xfrm>
          <a:prstGeom prst="rect">
            <a:avLst/>
          </a:prstGeom>
        </p:spPr>
      </p:pic>
    </p:spTree>
    <p:extLst>
      <p:ext uri="{BB962C8B-B14F-4D97-AF65-F5344CB8AC3E}">
        <p14:creationId xmlns:p14="http://schemas.microsoft.com/office/powerpoint/2010/main" val="3559449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488E2-EBB5-4A95-8FEB-523ADF62F8B0}"/>
              </a:ext>
            </a:extLst>
          </p:cNvPr>
          <p:cNvSpPr>
            <a:spLocks noGrp="1"/>
          </p:cNvSpPr>
          <p:nvPr>
            <p:ph idx="1"/>
          </p:nvPr>
        </p:nvSpPr>
        <p:spPr>
          <a:xfrm>
            <a:off x="1484310" y="976545"/>
            <a:ext cx="10018713" cy="4814656"/>
          </a:xfrm>
        </p:spPr>
        <p:txBody>
          <a:bodyPr>
            <a:normAutofit fontScale="92500"/>
          </a:bodyPr>
          <a:lstStyle/>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1"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之光化學反應</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具有高度之光化學反應性，波長小於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0.38</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µ</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之可見光，即可使</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鍵斷裂，藉著反應式</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(7-1)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中所產生之</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，即可引起如下一系列連鎖反應。</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(7-2)</a:t>
            </a: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(7-3)</a:t>
            </a: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(7-4)</a:t>
            </a: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其中</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式中</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為中氣體之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，如同上述</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反應極快</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(7-2)~(7-4)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式反應均是非常快速的，其光分解循環如圖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所示。</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36A3C483-BFDB-4F15-B01C-100927FCC7C9}"/>
              </a:ext>
            </a:extLst>
          </p:cNvPr>
          <p:cNvPicPr>
            <a:picLocks noChangeAspect="1"/>
          </p:cNvPicPr>
          <p:nvPr/>
        </p:nvPicPr>
        <p:blipFill>
          <a:blip r:embed="rId2"/>
          <a:stretch>
            <a:fillRect/>
          </a:stretch>
        </p:blipFill>
        <p:spPr>
          <a:xfrm>
            <a:off x="4629150" y="2647240"/>
            <a:ext cx="2933700" cy="1952625"/>
          </a:xfrm>
          <a:prstGeom prst="rect">
            <a:avLst/>
          </a:prstGeom>
        </p:spPr>
      </p:pic>
    </p:spTree>
    <p:extLst>
      <p:ext uri="{BB962C8B-B14F-4D97-AF65-F5344CB8AC3E}">
        <p14:creationId xmlns:p14="http://schemas.microsoft.com/office/powerpoint/2010/main" val="188497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45C9-A7FC-421D-821B-DF36E72D2C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8F7C66F-1203-4852-AF03-2F236D1FF94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C1DB0F5-8AE3-422B-9C21-CA83D1E75716}"/>
              </a:ext>
            </a:extLst>
          </p:cNvPr>
          <p:cNvPicPr>
            <a:picLocks noChangeAspect="1"/>
          </p:cNvPicPr>
          <p:nvPr/>
        </p:nvPicPr>
        <p:blipFill>
          <a:blip r:embed="rId2"/>
          <a:stretch>
            <a:fillRect/>
          </a:stretch>
        </p:blipFill>
        <p:spPr>
          <a:xfrm>
            <a:off x="2066925" y="1562099"/>
            <a:ext cx="8058150" cy="4295775"/>
          </a:xfrm>
          <a:prstGeom prst="rect">
            <a:avLst/>
          </a:prstGeom>
        </p:spPr>
      </p:pic>
    </p:spTree>
    <p:extLst>
      <p:ext uri="{BB962C8B-B14F-4D97-AF65-F5344CB8AC3E}">
        <p14:creationId xmlns:p14="http://schemas.microsoft.com/office/powerpoint/2010/main" val="2287954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C0E85-52D3-4AE9-ABB8-0CD967E34AE0}"/>
              </a:ext>
            </a:extLst>
          </p:cNvPr>
          <p:cNvSpPr>
            <a:spLocks noGrp="1"/>
          </p:cNvSpPr>
          <p:nvPr>
            <p:ph idx="1"/>
          </p:nvPr>
        </p:nvSpPr>
        <p:spPr>
          <a:xfrm>
            <a:off x="1484310" y="661481"/>
            <a:ext cx="10018713" cy="5129719"/>
          </a:xfrm>
        </p:spPr>
        <p:txBody>
          <a:bodyPr/>
          <a:lstStyle/>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1"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與</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1"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之關係</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理論上</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之濃度為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1"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起始濃度的函數，</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 ppm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1"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，大約會有</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2.7 ppm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產生。</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但事實上，</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1"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濃度通常不大於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 ppm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，而</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濃度可大於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2.7ppm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，甚至經常可達到</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50 ppm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某些相關機制使</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氧化成</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而不消耗</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，使得</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逐漸累積</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515140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D554E-CCDB-4136-91B9-B948C5F843B2}"/>
              </a:ext>
            </a:extLst>
          </p:cNvPr>
          <p:cNvSpPr>
            <a:spLocks noGrp="1"/>
          </p:cNvSpPr>
          <p:nvPr>
            <p:ph idx="1"/>
          </p:nvPr>
        </p:nvSpPr>
        <p:spPr>
          <a:xfrm>
            <a:off x="1484310" y="0"/>
            <a:ext cx="10018713" cy="6536987"/>
          </a:xfrm>
        </p:spPr>
        <p:txBody>
          <a:bodyPr>
            <a:normAutofit lnSpcReduction="10000"/>
          </a:bodyPr>
          <a:lstStyle/>
          <a:p>
            <a:pPr marL="0" indent="0" algn="just">
              <a:buNone/>
            </a:pPr>
            <a:r>
              <a:rPr lang="zh-TW" altLang="en-US" sz="2000" b="1" dirty="0">
                <a:latin typeface="Times New Roman" panose="02020603050405020304" pitchFamily="18" charset="0"/>
                <a:ea typeface="DFKai-SB" panose="03000509000000000000" pitchFamily="65" charset="-120"/>
                <a:cs typeface="Times New Roman" panose="02020603050405020304" pitchFamily="18" charset="0"/>
              </a:rPr>
              <a:t>其他反應式</a:t>
            </a:r>
            <a:endParaRPr lang="en-GB" altLang="zh-TW" sz="2000" b="1"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反應可能包括許多其他物質，如氮及氧等，反應包括下列各式</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a:t>
            </a:r>
          </a:p>
          <a:p>
            <a:pPr algn="just"/>
            <a:endParaRPr lang="en-GB" sz="2000"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sz="2000"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sz="2000"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sz="2000"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sz="2000"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sz="2000"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en-GB" sz="2000" b="1"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某些物質最後會從一系列的反應中被去除，例如由大氣中蒸氣水滴的存在，我們可得                                                                                                                                                                       </a:t>
            </a:r>
            <a:endParaRPr lang="en-GB" altLang="zh-TW" sz="2000"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en-GB" altLang="zh-TW" sz="2000"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(7-5)</a:t>
            </a:r>
          </a:p>
          <a:p>
            <a:pPr algn="just"/>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sz="2000"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sz="2000" baseline="-25000"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於氣相中亦會水解成</a:t>
            </a:r>
            <a:endParaRPr lang="en-GB" altLang="zh-TW" sz="2000"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                                                                                                                                                                           </a:t>
            </a:r>
            <a:endParaRPr lang="en-GB" altLang="zh-TW" sz="2000"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                                                                                                                                           (7-6)</a:t>
            </a:r>
            <a:endParaRPr lang="en-GB" sz="2000"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(7-5)</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(7-6)</a:t>
            </a:r>
            <a:r>
              <a:rPr lang="zh-TW" altLang="en-US" sz="2000" dirty="0">
                <a:latin typeface="Times New Roman" panose="02020603050405020304" pitchFamily="18" charset="0"/>
                <a:ea typeface="DFKai-SB" panose="03000509000000000000" pitchFamily="65" charset="-120"/>
                <a:cs typeface="Times New Roman" panose="02020603050405020304" pitchFamily="18" charset="0"/>
              </a:rPr>
              <a:t>二反應式所得之硝酸皆可進一步反應生成硝酸鹽</a:t>
            </a:r>
            <a:endParaRPr lang="en-GB" sz="2000"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83B29554-5364-4DB5-825D-A5CE2F4D0099}"/>
              </a:ext>
            </a:extLst>
          </p:cNvPr>
          <p:cNvPicPr>
            <a:picLocks noChangeAspect="1"/>
          </p:cNvPicPr>
          <p:nvPr/>
        </p:nvPicPr>
        <p:blipFill>
          <a:blip r:embed="rId2"/>
          <a:stretch>
            <a:fillRect/>
          </a:stretch>
        </p:blipFill>
        <p:spPr>
          <a:xfrm>
            <a:off x="4705833" y="962689"/>
            <a:ext cx="3848100" cy="2895600"/>
          </a:xfrm>
          <a:prstGeom prst="rect">
            <a:avLst/>
          </a:prstGeom>
        </p:spPr>
      </p:pic>
      <p:pic>
        <p:nvPicPr>
          <p:cNvPr id="7" name="Picture 6">
            <a:extLst>
              <a:ext uri="{FF2B5EF4-FFF2-40B4-BE49-F238E27FC236}">
                <a16:creationId xmlns:a16="http://schemas.microsoft.com/office/drawing/2014/main" id="{80346F16-7293-40BB-870F-E6F823C2080D}"/>
              </a:ext>
            </a:extLst>
          </p:cNvPr>
          <p:cNvPicPr>
            <a:picLocks noChangeAspect="1"/>
          </p:cNvPicPr>
          <p:nvPr/>
        </p:nvPicPr>
        <p:blipFill>
          <a:blip r:embed="rId3"/>
          <a:stretch>
            <a:fillRect/>
          </a:stretch>
        </p:blipFill>
        <p:spPr>
          <a:xfrm>
            <a:off x="4791558" y="4521236"/>
            <a:ext cx="3848100" cy="504825"/>
          </a:xfrm>
          <a:prstGeom prst="rect">
            <a:avLst/>
          </a:prstGeom>
        </p:spPr>
      </p:pic>
      <p:pic>
        <p:nvPicPr>
          <p:cNvPr id="9" name="Picture 8">
            <a:extLst>
              <a:ext uri="{FF2B5EF4-FFF2-40B4-BE49-F238E27FC236}">
                <a16:creationId xmlns:a16="http://schemas.microsoft.com/office/drawing/2014/main" id="{B236F802-B1EB-4D64-90DF-CADE7250641D}"/>
              </a:ext>
            </a:extLst>
          </p:cNvPr>
          <p:cNvPicPr>
            <a:picLocks noChangeAspect="1"/>
          </p:cNvPicPr>
          <p:nvPr/>
        </p:nvPicPr>
        <p:blipFill>
          <a:blip r:embed="rId4"/>
          <a:stretch>
            <a:fillRect/>
          </a:stretch>
        </p:blipFill>
        <p:spPr>
          <a:xfrm>
            <a:off x="4791558" y="5412783"/>
            <a:ext cx="3762375" cy="552450"/>
          </a:xfrm>
          <a:prstGeom prst="rect">
            <a:avLst/>
          </a:prstGeom>
        </p:spPr>
      </p:pic>
    </p:spTree>
    <p:extLst>
      <p:ext uri="{BB962C8B-B14F-4D97-AF65-F5344CB8AC3E}">
        <p14:creationId xmlns:p14="http://schemas.microsoft.com/office/powerpoint/2010/main" val="2477770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47329-2A1C-4F85-9F6F-4F339DD41806}"/>
              </a:ext>
            </a:extLst>
          </p:cNvPr>
          <p:cNvSpPr>
            <a:spLocks noGrp="1"/>
          </p:cNvSpPr>
          <p:nvPr>
            <p:ph idx="1"/>
          </p:nvPr>
        </p:nvSpPr>
        <p:spPr>
          <a:xfrm>
            <a:off x="1484310" y="506027"/>
            <a:ext cx="10018713" cy="5846135"/>
          </a:xfrm>
        </p:spPr>
        <p:txBody>
          <a:bodyPr>
            <a:normAutofit fontScale="85000" lnSpcReduction="20000"/>
          </a:bodyPr>
          <a:lstStyle/>
          <a:p>
            <a:pPr marL="0" indent="0" algn="just">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碳氫化合物</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於</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NOx</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光化學反應中的角色</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en-US" altLang="zh-TW" dirty="0">
                <a:latin typeface="Times New Roman" panose="02020603050405020304" pitchFamily="18" charset="0"/>
                <a:ea typeface="DFKai-SB" panose="03000509000000000000" pitchFamily="65" charset="-120"/>
                <a:cs typeface="Times New Roman" panose="02020603050405020304" pitchFamily="18" charset="0"/>
              </a:rPr>
              <a:t>(7-2)~(7-4)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光化學反應式動力學方程式可表示為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marL="0" indent="0" algn="just">
              <a:buNone/>
            </a:pPr>
            <a:endParaRPr lang="en-US"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(7-7)</a:t>
            </a:r>
          </a:p>
          <a:p>
            <a:pPr marL="0" indent="0" algn="just">
              <a:buNone/>
            </a:pP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式中</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I</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表示光線之強度</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大氣反應複雜性之增加，乃是因碳氫化合物之存在而引起，由反應式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所形成之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氧原子</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小部分可與許多有機化合物反應生成</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自由基</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(Free radical)</a:t>
            </a:r>
          </a:p>
          <a:p>
            <a:pPr algn="just"/>
            <a:r>
              <a:rPr lang="en-US"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dirty="0">
                <a:latin typeface="Times New Roman" panose="02020603050405020304" pitchFamily="18" charset="0"/>
                <a:ea typeface="DFKai-SB" panose="03000509000000000000" pitchFamily="65" charset="-120"/>
                <a:cs typeface="Times New Roman" panose="02020603050405020304" pitchFamily="18" charset="0"/>
              </a:rPr>
              <a:t>  </a:t>
            </a:r>
          </a:p>
          <a:p>
            <a:pPr algn="just"/>
            <a:r>
              <a:rPr lang="en-US" dirty="0">
                <a:latin typeface="Times New Roman" panose="02020603050405020304" pitchFamily="18" charset="0"/>
                <a:ea typeface="DFKai-SB" panose="03000509000000000000" pitchFamily="65" charset="-120"/>
                <a:cs typeface="Times New Roman" panose="02020603050405020304" pitchFamily="18" charset="0"/>
              </a:rPr>
              <a:t>                                                                                                                                     (7-8)</a:t>
            </a:r>
          </a:p>
          <a:p>
            <a:pPr algn="just"/>
            <a:endParaRPr lang="en-US"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而反應式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所形成之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亦可與碳氫化合物反應生成自由基及</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醛類</a:t>
            </a:r>
            <a:r>
              <a:rPr lang="en-GB" altLang="zh-TW" b="1"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RCHO</a:t>
            </a:r>
            <a:r>
              <a:rPr lang="en-GB" altLang="zh-TW" b="1" dirty="0">
                <a:latin typeface="Times New Roman" panose="02020603050405020304" pitchFamily="18" charset="0"/>
                <a:ea typeface="DFKai-SB" panose="03000509000000000000" pitchFamily="65" charset="-120"/>
                <a:cs typeface="Times New Roman" panose="02020603050405020304" pitchFamily="18" charset="0"/>
              </a:rPr>
              <a:t>)</a:t>
            </a:r>
          </a:p>
          <a:p>
            <a:pPr algn="just"/>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(7-9)</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6DF8D08A-86A6-4948-9EBC-8C439511DF06}"/>
              </a:ext>
            </a:extLst>
          </p:cNvPr>
          <p:cNvPicPr>
            <a:picLocks noChangeAspect="1"/>
          </p:cNvPicPr>
          <p:nvPr/>
        </p:nvPicPr>
        <p:blipFill>
          <a:blip r:embed="rId2"/>
          <a:stretch>
            <a:fillRect/>
          </a:stretch>
        </p:blipFill>
        <p:spPr>
          <a:xfrm>
            <a:off x="4953000" y="1564251"/>
            <a:ext cx="2286000" cy="1200150"/>
          </a:xfrm>
          <a:prstGeom prst="rect">
            <a:avLst/>
          </a:prstGeom>
        </p:spPr>
      </p:pic>
      <p:pic>
        <p:nvPicPr>
          <p:cNvPr id="7" name="Picture 6">
            <a:extLst>
              <a:ext uri="{FF2B5EF4-FFF2-40B4-BE49-F238E27FC236}">
                <a16:creationId xmlns:a16="http://schemas.microsoft.com/office/drawing/2014/main" id="{2DEAA8C7-B59C-4F99-B894-5EE4A20101E0}"/>
              </a:ext>
            </a:extLst>
          </p:cNvPr>
          <p:cNvPicPr>
            <a:picLocks noChangeAspect="1"/>
          </p:cNvPicPr>
          <p:nvPr/>
        </p:nvPicPr>
        <p:blipFill>
          <a:blip r:embed="rId3"/>
          <a:stretch>
            <a:fillRect/>
          </a:stretch>
        </p:blipFill>
        <p:spPr>
          <a:xfrm>
            <a:off x="2653364" y="3869762"/>
            <a:ext cx="7058025" cy="447675"/>
          </a:xfrm>
          <a:prstGeom prst="rect">
            <a:avLst/>
          </a:prstGeom>
        </p:spPr>
      </p:pic>
      <p:pic>
        <p:nvPicPr>
          <p:cNvPr id="9" name="Picture 8">
            <a:extLst>
              <a:ext uri="{FF2B5EF4-FFF2-40B4-BE49-F238E27FC236}">
                <a16:creationId xmlns:a16="http://schemas.microsoft.com/office/drawing/2014/main" id="{8156A1C3-0B3F-4BCD-AAC7-B9908D82AA38}"/>
              </a:ext>
            </a:extLst>
          </p:cNvPr>
          <p:cNvPicPr>
            <a:picLocks noChangeAspect="1"/>
          </p:cNvPicPr>
          <p:nvPr/>
        </p:nvPicPr>
        <p:blipFill>
          <a:blip r:embed="rId4"/>
          <a:stretch>
            <a:fillRect/>
          </a:stretch>
        </p:blipFill>
        <p:spPr>
          <a:xfrm>
            <a:off x="3501090" y="5618908"/>
            <a:ext cx="5362575" cy="514350"/>
          </a:xfrm>
          <a:prstGeom prst="rect">
            <a:avLst/>
          </a:prstGeom>
        </p:spPr>
      </p:pic>
    </p:spTree>
    <p:extLst>
      <p:ext uri="{BB962C8B-B14F-4D97-AF65-F5344CB8AC3E}">
        <p14:creationId xmlns:p14="http://schemas.microsoft.com/office/powerpoint/2010/main" val="828799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60D7F-DE57-40FA-9458-2A1AA975C90D}"/>
              </a:ext>
            </a:extLst>
          </p:cNvPr>
          <p:cNvSpPr>
            <a:spLocks noGrp="1"/>
          </p:cNvSpPr>
          <p:nvPr>
            <p:ph idx="1"/>
          </p:nvPr>
        </p:nvSpPr>
        <p:spPr>
          <a:xfrm>
            <a:off x="1484310" y="671209"/>
            <a:ext cx="10018713" cy="5496127"/>
          </a:xfrm>
        </p:spPr>
        <p:txBody>
          <a:bodyPr>
            <a:normAutofit/>
          </a:bodyPr>
          <a:lstStyle/>
          <a:p>
            <a:r>
              <a:rPr lang="en-US" altLang="zh-TW" dirty="0">
                <a:latin typeface="Times New Roman" panose="02020603050405020304" pitchFamily="18" charset="0"/>
                <a:ea typeface="DFKai-SB" panose="03000509000000000000" pitchFamily="65" charset="-120"/>
                <a:cs typeface="Times New Roman" panose="02020603050405020304" pitchFamily="18" charset="0"/>
              </a:rPr>
              <a:t>(7-9)</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式中所生成之醛類，本身即為一種污染物。自由基再進行下列反應</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endParaRPr lang="en-US" dirty="0">
              <a:latin typeface="Times New Roman" panose="02020603050405020304" pitchFamily="18" charset="0"/>
              <a:ea typeface="DFKai-SB" panose="03000509000000000000" pitchFamily="65" charset="-120"/>
              <a:cs typeface="Times New Roman" panose="02020603050405020304" pitchFamily="18" charset="0"/>
            </a:endParaRPr>
          </a:p>
          <a:p>
            <a:endParaRPr lang="en-US" dirty="0">
              <a:latin typeface="Times New Roman" panose="02020603050405020304" pitchFamily="18" charset="0"/>
              <a:ea typeface="DFKai-SB" panose="03000509000000000000" pitchFamily="65" charset="-120"/>
              <a:cs typeface="Times New Roman" panose="02020603050405020304" pitchFamily="18" charset="0"/>
            </a:endParaRPr>
          </a:p>
          <a:p>
            <a:endParaRPr lang="en-US" dirty="0">
              <a:latin typeface="Times New Roman" panose="02020603050405020304" pitchFamily="18" charset="0"/>
              <a:ea typeface="DFKai-SB" panose="03000509000000000000" pitchFamily="65" charset="-120"/>
              <a:cs typeface="Times New Roman" panose="02020603050405020304" pitchFamily="18" charset="0"/>
            </a:endParaRPr>
          </a:p>
          <a:p>
            <a:endParaRPr lang="en-US" dirty="0">
              <a:latin typeface="Times New Roman" panose="02020603050405020304" pitchFamily="18" charset="0"/>
              <a:ea typeface="DFKai-SB" panose="03000509000000000000" pitchFamily="65" charset="-120"/>
              <a:cs typeface="Times New Roman" panose="02020603050405020304" pitchFamily="18" charset="0"/>
            </a:endParaRPr>
          </a:p>
          <a:p>
            <a:endParaRPr lang="en-US"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反應式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(7-11)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除了增加</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濃度外，亦減少了</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式中與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反應的機會，而提供了增加</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濃度的機制。另外透過</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(7-12)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式，亦可使</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之濃度增加。</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則與碳氫化合物自由基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RCO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反應，生成</a:t>
            </a:r>
            <a:r>
              <a:rPr lang="zh-TW" altLang="en-US"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光化學污染物過氧硝酸乙醯酯</a:t>
            </a:r>
            <a:r>
              <a:rPr lang="en-US" altLang="zh-TW"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(PAN)</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US" dirty="0"/>
          </a:p>
          <a:p>
            <a:endParaRPr lang="en-GB" dirty="0"/>
          </a:p>
        </p:txBody>
      </p:sp>
      <p:pic>
        <p:nvPicPr>
          <p:cNvPr id="5" name="Picture 4">
            <a:extLst>
              <a:ext uri="{FF2B5EF4-FFF2-40B4-BE49-F238E27FC236}">
                <a16:creationId xmlns:a16="http://schemas.microsoft.com/office/drawing/2014/main" id="{17C3410F-B588-445C-9A86-757BE16F4972}"/>
              </a:ext>
            </a:extLst>
          </p:cNvPr>
          <p:cNvPicPr>
            <a:picLocks noChangeAspect="1"/>
          </p:cNvPicPr>
          <p:nvPr/>
        </p:nvPicPr>
        <p:blipFill>
          <a:blip r:embed="rId2"/>
          <a:stretch>
            <a:fillRect/>
          </a:stretch>
        </p:blipFill>
        <p:spPr>
          <a:xfrm>
            <a:off x="2202147" y="1125167"/>
            <a:ext cx="8583038" cy="1961623"/>
          </a:xfrm>
          <a:prstGeom prst="rect">
            <a:avLst/>
          </a:prstGeom>
        </p:spPr>
      </p:pic>
    </p:spTree>
    <p:extLst>
      <p:ext uri="{BB962C8B-B14F-4D97-AF65-F5344CB8AC3E}">
        <p14:creationId xmlns:p14="http://schemas.microsoft.com/office/powerpoint/2010/main" val="11514400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B01FD-C8EB-4EE3-8F23-91B5AFF55519}"/>
              </a:ext>
            </a:extLst>
          </p:cNvPr>
          <p:cNvSpPr>
            <a:spLocks noGrp="1"/>
          </p:cNvSpPr>
          <p:nvPr>
            <p:ph idx="1"/>
          </p:nvPr>
        </p:nvSpPr>
        <p:spPr>
          <a:xfrm>
            <a:off x="1484310" y="923279"/>
            <a:ext cx="10018713" cy="4867922"/>
          </a:xfrm>
        </p:spPr>
        <p:txBody>
          <a:bodyPr/>
          <a:lstStyle/>
          <a:p>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受陽光照射所生成之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，大部份與</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R-O-O·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自由基作用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上層</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，因此與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反應者較少</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下層</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，亦即</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消耗</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作用被破壞，</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濃度因而增加，同時</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R-O-O</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反應亦使</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之濃度增加。</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此光化學反應模型所做之預測結果與圖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在時間上相符，光化學煙霧形成之反應體系請參考圖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7.4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altLang="zh-TW"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A173C8CF-C9F4-4777-A64C-1464907A1D94}"/>
              </a:ext>
            </a:extLst>
          </p:cNvPr>
          <p:cNvPicPr>
            <a:picLocks noChangeAspect="1"/>
          </p:cNvPicPr>
          <p:nvPr/>
        </p:nvPicPr>
        <p:blipFill>
          <a:blip r:embed="rId2"/>
          <a:stretch>
            <a:fillRect/>
          </a:stretch>
        </p:blipFill>
        <p:spPr>
          <a:xfrm>
            <a:off x="3524958" y="3007346"/>
            <a:ext cx="6134608" cy="3531586"/>
          </a:xfrm>
          <a:prstGeom prst="rect">
            <a:avLst/>
          </a:prstGeom>
        </p:spPr>
      </p:pic>
    </p:spTree>
    <p:extLst>
      <p:ext uri="{BB962C8B-B14F-4D97-AF65-F5344CB8AC3E}">
        <p14:creationId xmlns:p14="http://schemas.microsoft.com/office/powerpoint/2010/main" val="53850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11">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30" name="Group 19">
            <a:extLst>
              <a:ext uri="{FF2B5EF4-FFF2-40B4-BE49-F238E27FC236}">
                <a16:creationId xmlns:a16="http://schemas.microsoft.com/office/drawing/2014/main" id="{DCDBEA0F-A108-4353-90A7-BF17D0B8D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995CA3FF-C7B7-4925-839C-2964031A2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2F295FED-2731-4AE1-8A15-70625050D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44695954-F76F-43EF-9154-7F75A1FAF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D259EAC8-11A2-41BF-9DED-1E0926E4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09E28710-F8B9-4D97-87F8-2FB672BE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BFA17A07-C153-4CAA-80DD-675249B97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8" name="Freeform: Shape 27">
            <a:extLst>
              <a:ext uri="{FF2B5EF4-FFF2-40B4-BE49-F238E27FC236}">
                <a16:creationId xmlns:a16="http://schemas.microsoft.com/office/drawing/2014/main" id="{DADCEC0B-C4E5-43D6-9C25-53BA2F56D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B30BDA9-F47B-49E2-97D6-9AE342225550}"/>
              </a:ext>
            </a:extLst>
          </p:cNvPr>
          <p:cNvPicPr>
            <a:picLocks noChangeAspect="1"/>
          </p:cNvPicPr>
          <p:nvPr/>
        </p:nvPicPr>
        <p:blipFill>
          <a:blip r:embed="rId3"/>
          <a:stretch>
            <a:fillRect/>
          </a:stretch>
        </p:blipFill>
        <p:spPr>
          <a:xfrm>
            <a:off x="5059214" y="423347"/>
            <a:ext cx="6811053" cy="6112919"/>
          </a:xfrm>
          <a:prstGeom prst="rect">
            <a:avLst/>
          </a:prstGeom>
        </p:spPr>
      </p:pic>
      <p:pic>
        <p:nvPicPr>
          <p:cNvPr id="5" name="Picture 4">
            <a:extLst>
              <a:ext uri="{FF2B5EF4-FFF2-40B4-BE49-F238E27FC236}">
                <a16:creationId xmlns:a16="http://schemas.microsoft.com/office/drawing/2014/main" id="{1EE93B56-406D-4C8C-BAF1-B3B87FD270F8}"/>
              </a:ext>
            </a:extLst>
          </p:cNvPr>
          <p:cNvPicPr>
            <a:picLocks noChangeAspect="1"/>
          </p:cNvPicPr>
          <p:nvPr/>
        </p:nvPicPr>
        <p:blipFill>
          <a:blip r:embed="rId4"/>
          <a:stretch>
            <a:fillRect/>
          </a:stretch>
        </p:blipFill>
        <p:spPr>
          <a:xfrm>
            <a:off x="150812" y="1581150"/>
            <a:ext cx="4908402" cy="3435880"/>
          </a:xfrm>
          <a:prstGeom prst="rect">
            <a:avLst/>
          </a:prstGeom>
        </p:spPr>
      </p:pic>
    </p:spTree>
    <p:extLst>
      <p:ext uri="{BB962C8B-B14F-4D97-AF65-F5344CB8AC3E}">
        <p14:creationId xmlns:p14="http://schemas.microsoft.com/office/powerpoint/2010/main" val="4234730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F3C3F-CD88-49AF-B1C2-A4BA78BD33C9}"/>
              </a:ext>
            </a:extLst>
          </p:cNvPr>
          <p:cNvSpPr>
            <a:spLocks noGrp="1"/>
          </p:cNvSpPr>
          <p:nvPr>
            <p:ph idx="1"/>
          </p:nvPr>
        </p:nvSpPr>
        <p:spPr>
          <a:xfrm>
            <a:off x="1484310" y="428017"/>
            <a:ext cx="10018713" cy="5363183"/>
          </a:xfrm>
        </p:spPr>
        <p:txBody>
          <a:bodyPr>
            <a:normAutofit/>
          </a:bodyPr>
          <a:lstStyle/>
          <a:p>
            <a:pPr marL="0" indent="0">
              <a:buNone/>
            </a:pPr>
            <a:r>
              <a:rPr lang="zh-TW" altLang="en-US" sz="2800" b="1" dirty="0">
                <a:latin typeface="Times New Roman" panose="02020603050405020304" pitchFamily="18" charset="0"/>
                <a:ea typeface="DFKai-SB" panose="03000509000000000000" pitchFamily="65" charset="-120"/>
                <a:cs typeface="Times New Roman" panose="02020603050405020304" pitchFamily="18" charset="0"/>
              </a:rPr>
              <a:t>光化學煙霧中刺激物之形成</a:t>
            </a:r>
            <a:endParaRPr lang="en-GB" altLang="zh-TW" sz="2800"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醛的形成</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醛類對眼睛具刺激性。</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過氧硝酸乙醯酯</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(PAN,</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Peroxyl Acetyl Nitrate)</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的形成</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b="1" dirty="0">
              <a:latin typeface="Times New Roman" panose="02020603050405020304" pitchFamily="18" charset="0"/>
              <a:ea typeface="DFKai-SB" panose="03000509000000000000" pitchFamily="65" charset="-120"/>
              <a:cs typeface="Times New Roman" panose="02020603050405020304" pitchFamily="18" charset="0"/>
            </a:endParaRPr>
          </a:p>
          <a:p>
            <a:r>
              <a:rPr lang="en-US" altLang="zh-TW" dirty="0">
                <a:latin typeface="Times New Roman" panose="02020603050405020304" pitchFamily="18" charset="0"/>
                <a:ea typeface="DFKai-SB" panose="03000509000000000000" pitchFamily="65" charset="-120"/>
                <a:cs typeface="Times New Roman" panose="02020603050405020304" pitchFamily="18" charset="0"/>
              </a:rPr>
              <a:t>PAN</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為強烈眼睛刺激物，並能傷害植物</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6467E56B-8034-420C-9080-B17D9E168DDC}"/>
              </a:ext>
            </a:extLst>
          </p:cNvPr>
          <p:cNvPicPr>
            <a:picLocks noChangeAspect="1"/>
          </p:cNvPicPr>
          <p:nvPr/>
        </p:nvPicPr>
        <p:blipFill>
          <a:blip r:embed="rId2"/>
          <a:stretch>
            <a:fillRect/>
          </a:stretch>
        </p:blipFill>
        <p:spPr>
          <a:xfrm>
            <a:off x="2896984" y="2008154"/>
            <a:ext cx="6398029" cy="690867"/>
          </a:xfrm>
          <a:prstGeom prst="rect">
            <a:avLst/>
          </a:prstGeom>
        </p:spPr>
      </p:pic>
      <p:pic>
        <p:nvPicPr>
          <p:cNvPr id="7" name="Picture 6">
            <a:extLst>
              <a:ext uri="{FF2B5EF4-FFF2-40B4-BE49-F238E27FC236}">
                <a16:creationId xmlns:a16="http://schemas.microsoft.com/office/drawing/2014/main" id="{1480F34C-7A0A-4F7E-B77B-788C73B1586C}"/>
              </a:ext>
            </a:extLst>
          </p:cNvPr>
          <p:cNvPicPr>
            <a:picLocks noChangeAspect="1"/>
          </p:cNvPicPr>
          <p:nvPr/>
        </p:nvPicPr>
        <p:blipFill>
          <a:blip r:embed="rId3"/>
          <a:stretch>
            <a:fillRect/>
          </a:stretch>
        </p:blipFill>
        <p:spPr>
          <a:xfrm>
            <a:off x="3650896" y="4003336"/>
            <a:ext cx="4890204" cy="918860"/>
          </a:xfrm>
          <a:prstGeom prst="rect">
            <a:avLst/>
          </a:prstGeom>
        </p:spPr>
      </p:pic>
    </p:spTree>
    <p:extLst>
      <p:ext uri="{BB962C8B-B14F-4D97-AF65-F5344CB8AC3E}">
        <p14:creationId xmlns:p14="http://schemas.microsoft.com/office/powerpoint/2010/main" val="140666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5653B-A446-4A33-870B-92DBF7B61DC0}"/>
              </a:ext>
            </a:extLst>
          </p:cNvPr>
          <p:cNvSpPr>
            <a:spLocks noGrp="1"/>
          </p:cNvSpPr>
          <p:nvPr>
            <p:ph idx="1"/>
          </p:nvPr>
        </p:nvSpPr>
        <p:spPr>
          <a:xfrm>
            <a:off x="1484310" y="932155"/>
            <a:ext cx="10018713" cy="5433134"/>
          </a:xfrm>
        </p:spPr>
        <p:txBody>
          <a:bodyPr>
            <a:normAutofit fontScale="92500"/>
          </a:bodyPr>
          <a:lstStyle/>
          <a:p>
            <a:pPr algn="just"/>
            <a:r>
              <a:rPr lang="en-GB" b="1" dirty="0">
                <a:solidFill>
                  <a:srgbClr val="FF0000"/>
                </a:solidFill>
                <a:latin typeface="Times New Roman" panose="02020603050405020304" pitchFamily="18" charset="0"/>
                <a:cs typeface="Times New Roman" panose="02020603050405020304" pitchFamily="18" charset="0"/>
              </a:rPr>
              <a:t>Hydrostatics</a:t>
            </a:r>
            <a:r>
              <a:rPr lang="en-GB" dirty="0">
                <a:latin typeface="Times New Roman" panose="02020603050405020304" pitchFamily="18" charset="0"/>
                <a:cs typeface="Times New Roman" panose="02020603050405020304" pitchFamily="18" charset="0"/>
              </a:rPr>
              <a:t> is a branch of statics that is essential to environmental science and engineering in that it is concerned with the equilibrium of fluids (liquids and gases) and their stationary interactions with solid bodies, such as </a:t>
            </a:r>
            <a:r>
              <a:rPr lang="en-GB" b="1" dirty="0">
                <a:solidFill>
                  <a:srgbClr val="00B050"/>
                </a:solidFill>
                <a:latin typeface="Times New Roman" panose="02020603050405020304" pitchFamily="18" charset="0"/>
                <a:cs typeface="Times New Roman" panose="02020603050405020304" pitchFamily="18" charset="0"/>
              </a:rPr>
              <a:t>pressure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While many fluids are considered by environmental assessments, the principal fluids are </a:t>
            </a:r>
            <a:r>
              <a:rPr lang="en-GB" b="1" dirty="0">
                <a:solidFill>
                  <a:srgbClr val="00B050"/>
                </a:solidFill>
                <a:latin typeface="Times New Roman" panose="02020603050405020304" pitchFamily="18" charset="0"/>
                <a:cs typeface="Times New Roman" panose="02020603050405020304" pitchFamily="18" charset="0"/>
              </a:rPr>
              <a:t>water</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air</a:t>
            </a:r>
            <a:r>
              <a:rPr lang="en-GB" dirty="0">
                <a:latin typeface="Times New Roman" panose="02020603050405020304" pitchFamily="18" charset="0"/>
                <a:cs typeface="Times New Roman" panose="02020603050405020304" pitchFamily="18" charset="0"/>
              </a:rPr>
              <a:t>.</a:t>
            </a:r>
          </a:p>
          <a:p>
            <a:pPr algn="just"/>
            <a:r>
              <a:rPr lang="en-GB" b="1" dirty="0">
                <a:solidFill>
                  <a:srgbClr val="FF0000"/>
                </a:solidFill>
                <a:latin typeface="Times New Roman" panose="02020603050405020304" pitchFamily="18" charset="0"/>
                <a:cs typeface="Times New Roman" panose="02020603050405020304" pitchFamily="18" charset="0"/>
              </a:rPr>
              <a:t>Dynamics</a:t>
            </a:r>
            <a:r>
              <a:rPr lang="en-GB" dirty="0">
                <a:latin typeface="Times New Roman" panose="02020603050405020304" pitchFamily="18" charset="0"/>
                <a:cs typeface="Times New Roman" panose="02020603050405020304" pitchFamily="18" charset="0"/>
              </a:rPr>
              <a:t> is the branch of mechanics that deals with forces that change or move bodies.</a:t>
            </a:r>
          </a:p>
          <a:p>
            <a:pPr algn="just"/>
            <a:r>
              <a:rPr lang="en-GB" dirty="0">
                <a:latin typeface="Times New Roman" panose="02020603050405020304" pitchFamily="18" charset="0"/>
                <a:cs typeface="Times New Roman" panose="02020603050405020304" pitchFamily="18" charset="0"/>
              </a:rPr>
              <a:t>It is concerned with </a:t>
            </a:r>
            <a:r>
              <a:rPr lang="en-GB" dirty="0">
                <a:solidFill>
                  <a:schemeClr val="accent3">
                    <a:lumMod val="75000"/>
                  </a:schemeClr>
                </a:solidFill>
                <a:latin typeface="Times New Roman" panose="02020603050405020304" pitchFamily="18" charset="0"/>
                <a:cs typeface="Times New Roman" panose="02020603050405020304" pitchFamily="18" charset="0"/>
              </a:rPr>
              <a:t>accelerated motion </a:t>
            </a:r>
            <a:r>
              <a:rPr lang="en-GB" dirty="0">
                <a:latin typeface="Times New Roman" panose="02020603050405020304" pitchFamily="18" charset="0"/>
                <a:cs typeface="Times New Roman" panose="02020603050405020304" pitchFamily="18" charset="0"/>
              </a:rPr>
              <a:t>of bodies. It is an especially important science and engineering discipline because it is fundamental to understanding the movement of contaminants through the environment.</a:t>
            </a:r>
          </a:p>
          <a:p>
            <a:pPr algn="just"/>
            <a:r>
              <a:rPr lang="en-GB" dirty="0">
                <a:latin typeface="Times New Roman" panose="02020603050405020304" pitchFamily="18" charset="0"/>
                <a:cs typeface="Times New Roman" panose="02020603050405020304" pitchFamily="18" charset="0"/>
              </a:rPr>
              <a:t>Dynamics is sometimes used synonymously with </a:t>
            </a:r>
            <a:r>
              <a:rPr lang="en-GB" b="1" dirty="0">
                <a:solidFill>
                  <a:srgbClr val="FF0000"/>
                </a:solidFill>
                <a:latin typeface="Times New Roman" panose="02020603050405020304" pitchFamily="18" charset="0"/>
                <a:cs typeface="Times New Roman" panose="02020603050405020304" pitchFamily="18" charset="0"/>
              </a:rPr>
              <a:t>kinetics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However, this text prefers the engineering approach to treat kinetics as one of the two branches of dynamics, with the other being </a:t>
            </a:r>
            <a:r>
              <a:rPr lang="en-GB" b="1" dirty="0">
                <a:solidFill>
                  <a:srgbClr val="FF0000"/>
                </a:solidFill>
                <a:latin typeface="Times New Roman" panose="02020603050405020304" pitchFamily="18" charset="0"/>
                <a:cs typeface="Times New Roman" panose="02020603050405020304" pitchFamily="18" charset="0"/>
              </a:rPr>
              <a:t>kinematics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613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00CE9-B2D5-4154-928A-D23DF4CAC97A}"/>
              </a:ext>
            </a:extLst>
          </p:cNvPr>
          <p:cNvSpPr>
            <a:spLocks noGrp="1"/>
          </p:cNvSpPr>
          <p:nvPr>
            <p:ph idx="1"/>
          </p:nvPr>
        </p:nvSpPr>
        <p:spPr>
          <a:xfrm>
            <a:off x="1484310" y="632299"/>
            <a:ext cx="10018713" cy="5158902"/>
          </a:xfrm>
        </p:spPr>
        <p:txBody>
          <a:bodyPr/>
          <a:lstStyle/>
          <a:p>
            <a:pPr marL="0" indent="0">
              <a:buNone/>
            </a:pPr>
            <a:r>
              <a:rPr lang="en-US" altLang="zh-TW" b="1" dirty="0">
                <a:latin typeface="Times New Roman" panose="02020603050405020304" pitchFamily="18" charset="0"/>
                <a:ea typeface="DFKai-SB" panose="03000509000000000000" pitchFamily="65" charset="-120"/>
                <a:cs typeface="Times New Roman" panose="02020603050405020304" pitchFamily="18" charset="0"/>
              </a:rPr>
              <a:t>PBN</a:t>
            </a:r>
            <a:r>
              <a:rPr lang="zh-TW" altLang="en-US" b="1"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(Peroxyl Benzoyl Nitrite)</a:t>
            </a:r>
          </a:p>
          <a:p>
            <a:pPr marL="0" indent="0">
              <a:buNone/>
            </a:pPr>
            <a:endParaRPr lang="en-US"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US"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US" dirty="0">
              <a:latin typeface="Times New Roman" panose="02020603050405020304" pitchFamily="18" charset="0"/>
              <a:ea typeface="DFKai-SB" panose="03000509000000000000" pitchFamily="65" charset="-120"/>
              <a:cs typeface="Times New Roman" panose="02020603050405020304" pitchFamily="18" charset="0"/>
            </a:endParaRPr>
          </a:p>
          <a:p>
            <a:r>
              <a:rPr lang="zh-TW" altLang="en-US" dirty="0">
                <a:latin typeface="Times New Roman" panose="02020603050405020304" pitchFamily="18" charset="0"/>
                <a:ea typeface="DFKai-SB" panose="03000509000000000000" pitchFamily="65" charset="-120"/>
                <a:cs typeface="Times New Roman" panose="02020603050405020304" pitchFamily="18" charset="0"/>
              </a:rPr>
              <a:t>其對眼睛之刺激較</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PAN</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強</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100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倍。</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酸霧形成</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此外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SO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經過波長</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2900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到</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4000Å</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可見光作用下，也可發生光化學反應而形成</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SO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altLang="zh-TW" dirty="0"/>
          </a:p>
          <a:p>
            <a:pPr marL="0" indent="0">
              <a:buNone/>
            </a:pPr>
            <a:endParaRPr lang="en-GB" altLang="zh-TW" dirty="0"/>
          </a:p>
          <a:p>
            <a:pPr marL="0" indent="0">
              <a:buNone/>
            </a:pPr>
            <a:endParaRPr lang="en-GB" altLang="zh-TW" dirty="0"/>
          </a:p>
          <a:p>
            <a:pPr marL="0" indent="0">
              <a:buNone/>
            </a:pPr>
            <a:endParaRPr lang="en-GB" b="1" dirty="0"/>
          </a:p>
        </p:txBody>
      </p:sp>
      <p:pic>
        <p:nvPicPr>
          <p:cNvPr id="5" name="Picture 4">
            <a:extLst>
              <a:ext uri="{FF2B5EF4-FFF2-40B4-BE49-F238E27FC236}">
                <a16:creationId xmlns:a16="http://schemas.microsoft.com/office/drawing/2014/main" id="{C87E85A6-4006-4967-A271-AFEE5C1A19FE}"/>
              </a:ext>
            </a:extLst>
          </p:cNvPr>
          <p:cNvPicPr>
            <a:picLocks noChangeAspect="1"/>
          </p:cNvPicPr>
          <p:nvPr/>
        </p:nvPicPr>
        <p:blipFill>
          <a:blip r:embed="rId2"/>
          <a:stretch>
            <a:fillRect/>
          </a:stretch>
        </p:blipFill>
        <p:spPr>
          <a:xfrm>
            <a:off x="3897268" y="839324"/>
            <a:ext cx="5192796" cy="1067408"/>
          </a:xfrm>
          <a:prstGeom prst="rect">
            <a:avLst/>
          </a:prstGeom>
        </p:spPr>
      </p:pic>
      <p:pic>
        <p:nvPicPr>
          <p:cNvPr id="7" name="Picture 6">
            <a:extLst>
              <a:ext uri="{FF2B5EF4-FFF2-40B4-BE49-F238E27FC236}">
                <a16:creationId xmlns:a16="http://schemas.microsoft.com/office/drawing/2014/main" id="{A0378525-8E76-4D36-8745-53FC2B22CFE2}"/>
              </a:ext>
            </a:extLst>
          </p:cNvPr>
          <p:cNvPicPr>
            <a:picLocks noChangeAspect="1"/>
          </p:cNvPicPr>
          <p:nvPr/>
        </p:nvPicPr>
        <p:blipFill>
          <a:blip r:embed="rId3"/>
          <a:stretch>
            <a:fillRect/>
          </a:stretch>
        </p:blipFill>
        <p:spPr>
          <a:xfrm>
            <a:off x="4046605" y="4187823"/>
            <a:ext cx="4848323" cy="1932173"/>
          </a:xfrm>
          <a:prstGeom prst="rect">
            <a:avLst/>
          </a:prstGeom>
        </p:spPr>
      </p:pic>
    </p:spTree>
    <p:extLst>
      <p:ext uri="{BB962C8B-B14F-4D97-AF65-F5344CB8AC3E}">
        <p14:creationId xmlns:p14="http://schemas.microsoft.com/office/powerpoint/2010/main" val="668794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80D7D-479D-4634-90B5-77AF39B1BB02}"/>
              </a:ext>
            </a:extLst>
          </p:cNvPr>
          <p:cNvSpPr>
            <a:spLocks noGrp="1"/>
          </p:cNvSpPr>
          <p:nvPr>
            <p:ph idx="1"/>
          </p:nvPr>
        </p:nvSpPr>
        <p:spPr>
          <a:xfrm>
            <a:off x="1484310" y="535021"/>
            <a:ext cx="10018713" cy="5256179"/>
          </a:xfrm>
        </p:spPr>
        <p:txBody>
          <a:bodyPr/>
          <a:lstStyle/>
          <a:p>
            <a:pPr marL="0" indent="0">
              <a:buNone/>
            </a:pPr>
            <a:r>
              <a:rPr lang="zh-TW" altLang="en-US" b="1" dirty="0"/>
              <a:t>光化學煙霧之污染過程</a:t>
            </a:r>
            <a:endParaRPr lang="en-GB" altLang="zh-TW" b="1" dirty="0"/>
          </a:p>
          <a:p>
            <a:pPr marL="0" indent="0">
              <a:buNone/>
            </a:pPr>
            <a:endParaRPr lang="en-GB" altLang="zh-TW" b="1" dirty="0"/>
          </a:p>
          <a:p>
            <a:pPr marL="0" indent="0">
              <a:buNone/>
            </a:pPr>
            <a:endParaRPr lang="en-GB" altLang="zh-TW" b="1" dirty="0"/>
          </a:p>
          <a:p>
            <a:pPr marL="0" indent="0">
              <a:buNone/>
            </a:pPr>
            <a:endParaRPr lang="en-GB" altLang="zh-TW" b="1" dirty="0"/>
          </a:p>
          <a:p>
            <a:pPr marL="0" indent="0">
              <a:buNone/>
            </a:pPr>
            <a:endParaRPr lang="en-GB" altLang="zh-TW" b="1" dirty="0"/>
          </a:p>
          <a:p>
            <a:pPr marL="0" indent="0">
              <a:buNone/>
            </a:pPr>
            <a:endParaRPr lang="en-GB" altLang="zh-TW" b="1" dirty="0"/>
          </a:p>
          <a:p>
            <a:pPr marL="0" indent="0">
              <a:buNone/>
            </a:pPr>
            <a:endParaRPr lang="en-GB" altLang="zh-TW" b="1" dirty="0"/>
          </a:p>
          <a:p>
            <a:pPr marL="0" indent="0">
              <a:buNone/>
            </a:pPr>
            <a:endParaRPr lang="en-GB" altLang="zh-TW" b="1" dirty="0"/>
          </a:p>
          <a:p>
            <a:pPr marL="0" indent="0">
              <a:buNone/>
            </a:pPr>
            <a:endParaRPr lang="en-GB" altLang="zh-TW" b="1" dirty="0"/>
          </a:p>
          <a:p>
            <a:pPr marL="0" indent="0">
              <a:buNone/>
            </a:pPr>
            <a:endParaRPr lang="en-GB" altLang="zh-TW" b="1" dirty="0"/>
          </a:p>
          <a:p>
            <a:pPr marL="0" indent="0">
              <a:buNone/>
            </a:pPr>
            <a:endParaRPr lang="en-GB" dirty="0"/>
          </a:p>
        </p:txBody>
      </p:sp>
      <p:pic>
        <p:nvPicPr>
          <p:cNvPr id="5" name="Picture 4">
            <a:extLst>
              <a:ext uri="{FF2B5EF4-FFF2-40B4-BE49-F238E27FC236}">
                <a16:creationId xmlns:a16="http://schemas.microsoft.com/office/drawing/2014/main" id="{6D99A6DB-D58A-44CB-9022-DA33A70751B1}"/>
              </a:ext>
            </a:extLst>
          </p:cNvPr>
          <p:cNvPicPr>
            <a:picLocks noChangeAspect="1"/>
          </p:cNvPicPr>
          <p:nvPr/>
        </p:nvPicPr>
        <p:blipFill>
          <a:blip r:embed="rId2"/>
          <a:stretch>
            <a:fillRect/>
          </a:stretch>
        </p:blipFill>
        <p:spPr>
          <a:xfrm>
            <a:off x="2516546" y="823608"/>
            <a:ext cx="6994641" cy="2804303"/>
          </a:xfrm>
          <a:prstGeom prst="rect">
            <a:avLst/>
          </a:prstGeom>
        </p:spPr>
      </p:pic>
      <p:pic>
        <p:nvPicPr>
          <p:cNvPr id="7" name="Picture 6">
            <a:extLst>
              <a:ext uri="{FF2B5EF4-FFF2-40B4-BE49-F238E27FC236}">
                <a16:creationId xmlns:a16="http://schemas.microsoft.com/office/drawing/2014/main" id="{CC8D38EF-F433-4F88-AC10-E12C17F89C91}"/>
              </a:ext>
            </a:extLst>
          </p:cNvPr>
          <p:cNvPicPr>
            <a:picLocks noChangeAspect="1"/>
          </p:cNvPicPr>
          <p:nvPr/>
        </p:nvPicPr>
        <p:blipFill>
          <a:blip r:embed="rId3"/>
          <a:stretch>
            <a:fillRect/>
          </a:stretch>
        </p:blipFill>
        <p:spPr>
          <a:xfrm>
            <a:off x="3758990" y="3627911"/>
            <a:ext cx="4897578" cy="3218739"/>
          </a:xfrm>
          <a:prstGeom prst="rect">
            <a:avLst/>
          </a:prstGeom>
        </p:spPr>
      </p:pic>
    </p:spTree>
    <p:extLst>
      <p:ext uri="{BB962C8B-B14F-4D97-AF65-F5344CB8AC3E}">
        <p14:creationId xmlns:p14="http://schemas.microsoft.com/office/powerpoint/2010/main" val="21090425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9AB5430-9064-F007-6633-218EEAFD0019}"/>
              </a:ext>
            </a:extLst>
          </p:cNvPr>
          <p:cNvPicPr>
            <a:picLocks noChangeAspect="1"/>
          </p:cNvPicPr>
          <p:nvPr/>
        </p:nvPicPr>
        <p:blipFill>
          <a:blip r:embed="rId2"/>
          <a:stretch>
            <a:fillRect/>
          </a:stretch>
        </p:blipFill>
        <p:spPr>
          <a:xfrm>
            <a:off x="6016498" y="1178891"/>
            <a:ext cx="6175502" cy="4133337"/>
          </a:xfrm>
          <a:prstGeom prst="rect">
            <a:avLst/>
          </a:prstGeom>
        </p:spPr>
      </p:pic>
      <p:sp>
        <p:nvSpPr>
          <p:cNvPr id="9" name="文字方塊 8">
            <a:extLst>
              <a:ext uri="{FF2B5EF4-FFF2-40B4-BE49-F238E27FC236}">
                <a16:creationId xmlns:a16="http://schemas.microsoft.com/office/drawing/2014/main" id="{1FBB72A0-10AB-B8D8-CCA1-411D9686FC24}"/>
              </a:ext>
            </a:extLst>
          </p:cNvPr>
          <p:cNvSpPr txBox="1"/>
          <p:nvPr/>
        </p:nvSpPr>
        <p:spPr>
          <a:xfrm>
            <a:off x="1030841" y="166568"/>
            <a:ext cx="4985657" cy="6524863"/>
          </a:xfrm>
          <a:prstGeom prst="rect">
            <a:avLst/>
          </a:prstGeom>
          <a:noFill/>
        </p:spPr>
        <p:txBody>
          <a:bodyPr wrap="square" rtlCol="0">
            <a:spAutoFit/>
          </a:bodyPr>
          <a:lstStyle/>
          <a:p>
            <a:r>
              <a:rPr lang="en-US" altLang="zh-TW" sz="2200" b="1" i="0" dirty="0">
                <a:solidFill>
                  <a:srgbClr val="0000FF"/>
                </a:solidFill>
                <a:effectLst/>
                <a:latin typeface="Times New Roman" panose="02020603050405020304" pitchFamily="18" charset="0"/>
                <a:cs typeface="Times New Roman" panose="02020603050405020304" pitchFamily="18" charset="0"/>
              </a:rPr>
              <a:t>Photochemical smog</a:t>
            </a:r>
            <a:r>
              <a:rPr lang="en-US" altLang="zh-TW" sz="2200" b="0" i="0" dirty="0">
                <a:solidFill>
                  <a:srgbClr val="0000FF"/>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TW" sz="2200" dirty="0">
                <a:solidFill>
                  <a:srgbClr val="333333"/>
                </a:solidFill>
                <a:latin typeface="Times New Roman" panose="02020603050405020304" pitchFamily="18" charset="0"/>
                <a:cs typeface="Times New Roman" panose="02020603050405020304" pitchFamily="18" charset="0"/>
              </a:rPr>
              <a:t>F</a:t>
            </a:r>
            <a:r>
              <a:rPr lang="en-US" altLang="zh-TW" sz="2200" b="0" i="0" dirty="0">
                <a:solidFill>
                  <a:srgbClr val="333333"/>
                </a:solidFill>
                <a:effectLst/>
                <a:latin typeface="Times New Roman" panose="02020603050405020304" pitchFamily="18" charset="0"/>
                <a:cs typeface="Times New Roman" panose="02020603050405020304" pitchFamily="18" charset="0"/>
              </a:rPr>
              <a:t>irst identified in Los Angeles in 1944.</a:t>
            </a:r>
          </a:p>
          <a:p>
            <a:pPr marL="285750" indent="-285750">
              <a:buFont typeface="Arial" panose="020B0604020202020204" pitchFamily="34" charset="0"/>
              <a:buChar char="•"/>
            </a:pPr>
            <a:r>
              <a:rPr lang="en-US" altLang="zh-TW" sz="2200" b="0" i="0" dirty="0">
                <a:solidFill>
                  <a:srgbClr val="333333"/>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TW" sz="2200" b="0" i="0" dirty="0">
                <a:solidFill>
                  <a:srgbClr val="333333"/>
                </a:solidFill>
                <a:effectLst/>
                <a:latin typeface="Times New Roman" panose="02020603050405020304" pitchFamily="18" charset="0"/>
                <a:cs typeface="Times New Roman" panose="02020603050405020304" pitchFamily="18" charset="0"/>
              </a:rPr>
              <a:t>Although several other kinds of smog occur, photochemical smog (or Los Angeles-type smog) is a </a:t>
            </a:r>
            <a:r>
              <a:rPr lang="en-US" altLang="zh-TW" sz="2200" b="0" i="0" dirty="0">
                <a:solidFill>
                  <a:schemeClr val="accent4">
                    <a:lumMod val="75000"/>
                  </a:schemeClr>
                </a:solidFill>
                <a:effectLst/>
                <a:latin typeface="Times New Roman" panose="02020603050405020304" pitchFamily="18" charset="0"/>
                <a:cs typeface="Times New Roman" panose="02020603050405020304" pitchFamily="18" charset="0"/>
              </a:rPr>
              <a:t>yellow-brown</a:t>
            </a:r>
            <a:r>
              <a:rPr lang="en-US" altLang="zh-TW" sz="2200" b="0" i="0" dirty="0">
                <a:solidFill>
                  <a:srgbClr val="333333"/>
                </a:solidFill>
                <a:effectLst/>
                <a:latin typeface="Times New Roman" panose="02020603050405020304" pitchFamily="18" charset="0"/>
                <a:cs typeface="Times New Roman" panose="02020603050405020304" pitchFamily="18" charset="0"/>
              </a:rPr>
              <a:t> haze produced by the reaction of sunlight with exhaust from </a:t>
            </a:r>
            <a:r>
              <a:rPr lang="en-US" altLang="zh-TW" sz="2200" b="0" i="0" dirty="0">
                <a:solidFill>
                  <a:srgbClr val="FF0000"/>
                </a:solidFill>
                <a:effectLst/>
                <a:latin typeface="Times New Roman" panose="02020603050405020304" pitchFamily="18" charset="0"/>
                <a:cs typeface="Times New Roman" panose="02020603050405020304" pitchFamily="18" charset="0"/>
              </a:rPr>
              <a:t>automobiles </a:t>
            </a:r>
            <a:r>
              <a:rPr lang="en-US" altLang="zh-TW" sz="2200" b="0" i="0" dirty="0">
                <a:solidFill>
                  <a:srgbClr val="333333"/>
                </a:solidFill>
                <a:effectLst/>
                <a:latin typeface="Times New Roman" panose="02020603050405020304" pitchFamily="18" charset="0"/>
                <a:cs typeface="Times New Roman" panose="02020603050405020304" pitchFamily="18" charset="0"/>
              </a:rPr>
              <a:t>and </a:t>
            </a:r>
            <a:r>
              <a:rPr lang="en-US" altLang="zh-TW" sz="2200" b="0" i="0" dirty="0">
                <a:solidFill>
                  <a:srgbClr val="FF0000"/>
                </a:solidFill>
                <a:effectLst/>
                <a:latin typeface="Times New Roman" panose="02020603050405020304" pitchFamily="18" charset="0"/>
                <a:cs typeface="Times New Roman" panose="02020603050405020304" pitchFamily="18" charset="0"/>
              </a:rPr>
              <a:t>power plants </a:t>
            </a:r>
            <a:r>
              <a:rPr lang="en-US" altLang="zh-TW" sz="2200" b="0" i="0" dirty="0">
                <a:solidFill>
                  <a:srgbClr val="333333"/>
                </a:solidFill>
                <a:effectLst/>
                <a:latin typeface="Times New Roman" panose="02020603050405020304" pitchFamily="18" charset="0"/>
                <a:cs typeface="Times New Roman" panose="02020603050405020304" pitchFamily="18" charset="0"/>
              </a:rPr>
              <a:t>that burn </a:t>
            </a:r>
            <a:r>
              <a:rPr lang="en-US" altLang="zh-TW" sz="2200" b="1" i="0" dirty="0">
                <a:solidFill>
                  <a:srgbClr val="333333"/>
                </a:solidFill>
                <a:effectLst/>
                <a:latin typeface="Times New Roman" panose="02020603050405020304" pitchFamily="18" charset="0"/>
                <a:cs typeface="Times New Roman" panose="02020603050405020304" pitchFamily="18" charset="0"/>
              </a:rPr>
              <a:t>coal</a:t>
            </a:r>
            <a:r>
              <a:rPr lang="en-US" altLang="zh-TW" sz="2200" b="0" i="0" dirty="0">
                <a:solidFill>
                  <a:srgbClr val="333333"/>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altLang="zh-TW" sz="2200"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2200" b="1" i="0" dirty="0">
                <a:solidFill>
                  <a:srgbClr val="00B050"/>
                </a:solidFill>
                <a:effectLst/>
                <a:latin typeface="Times New Roman" panose="02020603050405020304" pitchFamily="18" charset="0"/>
                <a:cs typeface="Times New Roman" panose="02020603050405020304" pitchFamily="18" charset="0"/>
              </a:rPr>
              <a:t>Ozone, nitrogen dioxide, </a:t>
            </a:r>
            <a:r>
              <a:rPr lang="en-US" altLang="zh-TW" sz="2200" i="0" dirty="0">
                <a:solidFill>
                  <a:srgbClr val="00B050"/>
                </a:solidFill>
                <a:effectLst/>
                <a:latin typeface="Times New Roman" panose="02020603050405020304" pitchFamily="18" charset="0"/>
                <a:cs typeface="Times New Roman" panose="02020603050405020304" pitchFamily="18" charset="0"/>
              </a:rPr>
              <a:t>and</a:t>
            </a:r>
            <a:r>
              <a:rPr lang="en-US" altLang="zh-TW" sz="2200" b="1" i="0" dirty="0">
                <a:solidFill>
                  <a:srgbClr val="00B050"/>
                </a:solidFill>
                <a:effectLst/>
                <a:latin typeface="Times New Roman" panose="02020603050405020304" pitchFamily="18" charset="0"/>
                <a:cs typeface="Times New Roman" panose="02020603050405020304" pitchFamily="18" charset="0"/>
              </a:rPr>
              <a:t> </a:t>
            </a:r>
            <a:r>
              <a:rPr lang="en-US" altLang="zh-TW" sz="2200" i="0" dirty="0">
                <a:solidFill>
                  <a:srgbClr val="00B050"/>
                </a:solidFill>
                <a:effectLst/>
                <a:latin typeface="Times New Roman" panose="02020603050405020304" pitchFamily="18" charset="0"/>
                <a:cs typeface="Times New Roman" panose="02020603050405020304" pitchFamily="18" charset="0"/>
              </a:rPr>
              <a:t>other</a:t>
            </a:r>
            <a:r>
              <a:rPr lang="en-US" altLang="zh-TW" sz="2200" b="1" i="0" dirty="0">
                <a:solidFill>
                  <a:srgbClr val="00B050"/>
                </a:solidFill>
                <a:effectLst/>
                <a:latin typeface="Times New Roman" panose="02020603050405020304" pitchFamily="18" charset="0"/>
                <a:cs typeface="Times New Roman" panose="02020603050405020304" pitchFamily="18" charset="0"/>
              </a:rPr>
              <a:t> volatile organic compounds </a:t>
            </a:r>
            <a:r>
              <a:rPr lang="en-US" altLang="zh-TW" sz="2200" b="0" i="0" dirty="0">
                <a:solidFill>
                  <a:srgbClr val="333333"/>
                </a:solidFill>
                <a:effectLst/>
                <a:latin typeface="Times New Roman" panose="02020603050405020304" pitchFamily="18" charset="0"/>
                <a:cs typeface="Times New Roman" panose="02020603050405020304" pitchFamily="18" charset="0"/>
              </a:rPr>
              <a:t>that make up this smog irritate eyes and nasal passages. </a:t>
            </a:r>
          </a:p>
          <a:p>
            <a:pPr marL="285750" indent="-285750">
              <a:buFont typeface="Arial" panose="020B0604020202020204" pitchFamily="34" charset="0"/>
              <a:buChar char="•"/>
            </a:pPr>
            <a:r>
              <a:rPr lang="en-US" altLang="zh-TW" sz="2200">
                <a:solidFill>
                  <a:srgbClr val="333333"/>
                </a:solidFill>
                <a:latin typeface="Times New Roman" panose="02020603050405020304" pitchFamily="18" charset="0"/>
                <a:cs typeface="Times New Roman" panose="02020603050405020304" pitchFamily="18" charset="0"/>
              </a:rPr>
              <a:t>P</a:t>
            </a:r>
            <a:r>
              <a:rPr lang="en-US" altLang="zh-TW" sz="2200" b="0" i="0">
                <a:solidFill>
                  <a:srgbClr val="333333"/>
                </a:solidFill>
                <a:effectLst/>
                <a:latin typeface="Times New Roman" panose="02020603050405020304" pitchFamily="18" charset="0"/>
                <a:cs typeface="Times New Roman" panose="02020603050405020304" pitchFamily="18" charset="0"/>
              </a:rPr>
              <a:t>articularly </a:t>
            </a:r>
            <a:r>
              <a:rPr lang="en-US" altLang="zh-TW" sz="2200" b="0" i="0" dirty="0">
                <a:solidFill>
                  <a:srgbClr val="333333"/>
                </a:solidFill>
                <a:effectLst/>
                <a:latin typeface="Times New Roman" panose="02020603050405020304" pitchFamily="18" charset="0"/>
                <a:cs typeface="Times New Roman" panose="02020603050405020304" pitchFamily="18" charset="0"/>
              </a:rPr>
              <a:t>dangerous to people who have heart disease, asthma, or other respiratory illnesses, and to anyone who exercises or does manual labor outdoors when smog is heavy.</a:t>
            </a:r>
            <a:endParaRPr lang="zh-TW"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9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F2266-03D2-4034-9243-5B160E8FB96C}"/>
              </a:ext>
            </a:extLst>
          </p:cNvPr>
          <p:cNvSpPr>
            <a:spLocks noGrp="1"/>
          </p:cNvSpPr>
          <p:nvPr>
            <p:ph idx="1"/>
          </p:nvPr>
        </p:nvSpPr>
        <p:spPr>
          <a:xfrm>
            <a:off x="1484311" y="228600"/>
            <a:ext cx="4157732" cy="6454302"/>
          </a:xfrm>
        </p:spPr>
        <p:txBody>
          <a:bodyPr anchor="t">
            <a:noAutofit/>
          </a:bodyPr>
          <a:lstStyle/>
          <a:p>
            <a:pPr algn="just">
              <a:lnSpc>
                <a:spcPct val="90000"/>
              </a:lnSpc>
            </a:pPr>
            <a:r>
              <a:rPr lang="en-GB" sz="2200" dirty="0">
                <a:latin typeface="Times New Roman" panose="02020603050405020304" pitchFamily="18" charset="0"/>
                <a:cs typeface="Times New Roman" panose="02020603050405020304" pitchFamily="18" charset="0"/>
              </a:rPr>
              <a:t>Dynamics combines the properties of the fluid and the means by which it moves.</a:t>
            </a:r>
          </a:p>
          <a:p>
            <a:pPr algn="just">
              <a:lnSpc>
                <a:spcPct val="90000"/>
              </a:lnSpc>
            </a:pPr>
            <a:r>
              <a:rPr lang="en-GB" sz="2200" dirty="0">
                <a:latin typeface="Times New Roman" panose="02020603050405020304" pitchFamily="18" charset="0"/>
                <a:cs typeface="Times New Roman" panose="02020603050405020304" pitchFamily="18" charset="0"/>
              </a:rPr>
              <a:t>The </a:t>
            </a:r>
            <a:r>
              <a:rPr lang="en-GB" sz="2200" b="1" dirty="0">
                <a:solidFill>
                  <a:srgbClr val="FF0000"/>
                </a:solidFill>
                <a:latin typeface="Times New Roman" panose="02020603050405020304" pitchFamily="18" charset="0"/>
                <a:cs typeface="Times New Roman" panose="02020603050405020304" pitchFamily="18" charset="0"/>
              </a:rPr>
              <a:t>continuum fluid</a:t>
            </a:r>
            <a:r>
              <a:rPr lang="en-GB" sz="2200" b="1"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mechanics vary by whether the fluid is </a:t>
            </a:r>
            <a:r>
              <a:rPr lang="en-GB" sz="2200" dirty="0">
                <a:solidFill>
                  <a:schemeClr val="accent4">
                    <a:lumMod val="75000"/>
                  </a:schemeClr>
                </a:solidFill>
                <a:latin typeface="Times New Roman" panose="02020603050405020304" pitchFamily="18" charset="0"/>
                <a:cs typeface="Times New Roman" panose="02020603050405020304" pitchFamily="18" charset="0"/>
              </a:rPr>
              <a:t>viscous or inviscid</a:t>
            </a:r>
            <a:r>
              <a:rPr lang="en-GB" sz="2200" dirty="0">
                <a:latin typeface="Times New Roman" panose="02020603050405020304" pitchFamily="18" charset="0"/>
                <a:cs typeface="Times New Roman" panose="02020603050405020304" pitchFamily="18" charset="0"/>
              </a:rPr>
              <a:t>, </a:t>
            </a:r>
            <a:r>
              <a:rPr lang="en-GB" sz="2200" dirty="0">
                <a:solidFill>
                  <a:schemeClr val="accent4">
                    <a:lumMod val="75000"/>
                  </a:schemeClr>
                </a:solidFill>
                <a:latin typeface="Times New Roman" panose="02020603050405020304" pitchFamily="18" charset="0"/>
                <a:cs typeface="Times New Roman" panose="02020603050405020304" pitchFamily="18" charset="0"/>
              </a:rPr>
              <a:t>compressible or incompressible</a:t>
            </a:r>
            <a:r>
              <a:rPr lang="en-GB" sz="2200" dirty="0">
                <a:latin typeface="Times New Roman" panose="02020603050405020304" pitchFamily="18" charset="0"/>
                <a:cs typeface="Times New Roman" panose="02020603050405020304" pitchFamily="18" charset="0"/>
              </a:rPr>
              <a:t>, and whether flow is </a:t>
            </a:r>
            <a:r>
              <a:rPr lang="en-GB" sz="2200" dirty="0">
                <a:solidFill>
                  <a:schemeClr val="accent4">
                    <a:lumMod val="75000"/>
                  </a:schemeClr>
                </a:solidFill>
                <a:latin typeface="Times New Roman" panose="02020603050405020304" pitchFamily="18" charset="0"/>
                <a:cs typeface="Times New Roman" panose="02020603050405020304" pitchFamily="18" charset="0"/>
              </a:rPr>
              <a:t>laminar or turbulent</a:t>
            </a:r>
            <a:r>
              <a:rPr lang="en-GB" sz="2200" dirty="0">
                <a:latin typeface="Times New Roman" panose="02020603050405020304" pitchFamily="18" charset="0"/>
                <a:cs typeface="Times New Roman" panose="02020603050405020304" pitchFamily="18" charset="0"/>
              </a:rPr>
              <a:t>.</a:t>
            </a:r>
          </a:p>
          <a:p>
            <a:pPr algn="just">
              <a:lnSpc>
                <a:spcPct val="90000"/>
              </a:lnSpc>
            </a:pPr>
            <a:r>
              <a:rPr lang="en-GB" sz="2200" dirty="0">
                <a:latin typeface="Times New Roman" panose="02020603050405020304" pitchFamily="18" charset="0"/>
                <a:cs typeface="Times New Roman" panose="02020603050405020304" pitchFamily="18" charset="0"/>
              </a:rPr>
              <a:t>For example, the properties of the two principal environmental fluids, i.e. water in an aquifer and an air mass </a:t>
            </a:r>
            <a:r>
              <a:rPr lang="en-GB" sz="2200" dirty="0">
                <a:solidFill>
                  <a:schemeClr val="accent3">
                    <a:lumMod val="75000"/>
                  </a:schemeClr>
                </a:solidFill>
                <a:latin typeface="Times New Roman" panose="02020603050405020304" pitchFamily="18" charset="0"/>
                <a:cs typeface="Times New Roman" panose="02020603050405020304" pitchFamily="18" charset="0"/>
              </a:rPr>
              <a:t>in the troposphere</a:t>
            </a:r>
            <a:r>
              <a:rPr lang="en-GB" sz="2200" dirty="0">
                <a:latin typeface="Times New Roman" panose="02020603050405020304" pitchFamily="18" charset="0"/>
                <a:cs typeface="Times New Roman" panose="02020603050405020304" pitchFamily="18" charset="0"/>
              </a:rPr>
              <a:t>, are shown in Table 16.1. Thus, in </a:t>
            </a:r>
            <a:r>
              <a:rPr lang="en-GB" sz="2200" b="1" dirty="0">
                <a:latin typeface="Times New Roman" panose="02020603050405020304" pitchFamily="18" charset="0"/>
                <a:cs typeface="Times New Roman" panose="02020603050405020304" pitchFamily="18" charset="0"/>
              </a:rPr>
              <a:t>air pollution mechanics</a:t>
            </a:r>
            <a:r>
              <a:rPr lang="en-GB" sz="2200" dirty="0">
                <a:latin typeface="Times New Roman" panose="02020603050405020304" pitchFamily="18" charset="0"/>
                <a:cs typeface="Times New Roman" panose="02020603050405020304" pitchFamily="18" charset="0"/>
              </a:rPr>
              <a:t>, </a:t>
            </a:r>
            <a:r>
              <a:rPr lang="en-GB" sz="2200" b="1" dirty="0">
                <a:solidFill>
                  <a:srgbClr val="00B050"/>
                </a:solidFill>
                <a:latin typeface="Times New Roman" panose="02020603050405020304" pitchFamily="18" charset="0"/>
                <a:cs typeface="Times New Roman" panose="02020603050405020304" pitchFamily="18" charset="0"/>
              </a:rPr>
              <a:t>turbulent</a:t>
            </a:r>
            <a:r>
              <a:rPr lang="en-GB" sz="2200" dirty="0">
                <a:latin typeface="Times New Roman" panose="02020603050405020304" pitchFamily="18" charset="0"/>
                <a:cs typeface="Times New Roman" panose="02020603050405020304" pitchFamily="18" charset="0"/>
              </a:rPr>
              <a:t> systems are quite common. However, </a:t>
            </a:r>
            <a:r>
              <a:rPr lang="en-GB" sz="2200" dirty="0">
                <a:solidFill>
                  <a:schemeClr val="accent4">
                    <a:lumMod val="75000"/>
                  </a:schemeClr>
                </a:solidFill>
                <a:latin typeface="Times New Roman" panose="02020603050405020304" pitchFamily="18" charset="0"/>
                <a:cs typeface="Times New Roman" panose="02020603050405020304" pitchFamily="18" charset="0"/>
              </a:rPr>
              <a:t>within smaller systems, such as control technologies, </a:t>
            </a:r>
            <a:r>
              <a:rPr lang="en-GB" sz="2200" b="1" dirty="0">
                <a:solidFill>
                  <a:schemeClr val="accent4">
                    <a:lumMod val="75000"/>
                  </a:schemeClr>
                </a:solidFill>
                <a:latin typeface="Times New Roman" panose="02020603050405020304" pitchFamily="18" charset="0"/>
                <a:cs typeface="Times New Roman" panose="02020603050405020304" pitchFamily="18" charset="0"/>
              </a:rPr>
              <a:t>laminar</a:t>
            </a:r>
            <a:r>
              <a:rPr lang="en-GB" sz="2200" dirty="0">
                <a:solidFill>
                  <a:schemeClr val="accent4">
                    <a:lumMod val="75000"/>
                  </a:schemeClr>
                </a:solidFill>
                <a:latin typeface="Times New Roman" panose="02020603050405020304" pitchFamily="18" charset="0"/>
                <a:cs typeface="Times New Roman" panose="02020603050405020304" pitchFamily="18" charset="0"/>
              </a:rPr>
              <a:t> conditions can be prominent</a:t>
            </a:r>
            <a:r>
              <a:rPr lang="en-GB" sz="22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BC0452D4-CF7A-4154-BAFE-0E76BA816CC2}"/>
              </a:ext>
            </a:extLst>
          </p:cNvPr>
          <p:cNvPicPr>
            <a:picLocks noChangeAspect="1"/>
          </p:cNvPicPr>
          <p:nvPr/>
        </p:nvPicPr>
        <p:blipFill>
          <a:blip r:embed="rId3"/>
          <a:stretch>
            <a:fillRect/>
          </a:stretch>
        </p:blipFill>
        <p:spPr>
          <a:xfrm>
            <a:off x="5777599" y="2377405"/>
            <a:ext cx="6240990" cy="280844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6685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DB0BA-D7DA-4820-906B-23E28648D0CE}"/>
              </a:ext>
            </a:extLst>
          </p:cNvPr>
          <p:cNvSpPr>
            <a:spLocks noGrp="1"/>
          </p:cNvSpPr>
          <p:nvPr>
            <p:ph idx="1"/>
          </p:nvPr>
        </p:nvSpPr>
        <p:spPr>
          <a:xfrm>
            <a:off x="1484310" y="834501"/>
            <a:ext cx="10018713" cy="4956699"/>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Kinematics is concerned with the study of </a:t>
            </a:r>
            <a:r>
              <a:rPr lang="en-GB" dirty="0">
                <a:solidFill>
                  <a:schemeClr val="accent3">
                    <a:lumMod val="75000"/>
                  </a:schemeClr>
                </a:solidFill>
                <a:latin typeface="Times New Roman" panose="02020603050405020304" pitchFamily="18" charset="0"/>
                <a:cs typeface="Times New Roman" panose="02020603050405020304" pitchFamily="18" charset="0"/>
              </a:rPr>
              <a:t>a body in motion independent of forces acting on the body</a:t>
            </a:r>
            <a:r>
              <a:rPr lang="en-GB" dirty="0">
                <a:latin typeface="Times New Roman" panose="02020603050405020304" pitchFamily="18" charset="0"/>
                <a:cs typeface="Times New Roman" panose="02020603050405020304" pitchFamily="18" charset="0"/>
              </a:rPr>
              <a:t>. That is, kinematics is the branch of mechanics concerned with motion of bodies with reference to force or mass.</a:t>
            </a:r>
          </a:p>
          <a:p>
            <a:pPr algn="just"/>
            <a:r>
              <a:rPr lang="en-GB" dirty="0">
                <a:latin typeface="Times New Roman" panose="02020603050405020304" pitchFamily="18" charset="0"/>
                <a:cs typeface="Times New Roman" panose="02020603050405020304" pitchFamily="18" charset="0"/>
              </a:rPr>
              <a:t>This is accomplished by studying the </a:t>
            </a:r>
            <a:r>
              <a:rPr lang="en-GB" b="1" dirty="0">
                <a:solidFill>
                  <a:srgbClr val="00B050"/>
                </a:solidFill>
                <a:latin typeface="Times New Roman" panose="02020603050405020304" pitchFamily="18" charset="0"/>
                <a:cs typeface="Times New Roman" panose="02020603050405020304" pitchFamily="18" charset="0"/>
              </a:rPr>
              <a:t>geometry</a:t>
            </a:r>
            <a:r>
              <a:rPr lang="en-GB" dirty="0">
                <a:latin typeface="Times New Roman" panose="02020603050405020304" pitchFamily="18" charset="0"/>
                <a:cs typeface="Times New Roman" panose="02020603050405020304" pitchFamily="18" charset="0"/>
              </a:rPr>
              <a:t> of motion irrespective of what is causing the motion.</a:t>
            </a:r>
          </a:p>
          <a:p>
            <a:pPr algn="just"/>
            <a:r>
              <a:rPr lang="en-GB" b="1" dirty="0">
                <a:solidFill>
                  <a:srgbClr val="FF0000"/>
                </a:solidFill>
                <a:latin typeface="Times New Roman" panose="02020603050405020304" pitchFamily="18" charset="0"/>
                <a:cs typeface="Times New Roman" panose="02020603050405020304" pitchFamily="18" charset="0"/>
              </a:rPr>
              <a:t>Kinematics</a:t>
            </a:r>
            <a:r>
              <a:rPr lang="en-GB" dirty="0">
                <a:latin typeface="Times New Roman" panose="02020603050405020304" pitchFamily="18" charset="0"/>
                <a:cs typeface="Times New Roman" panose="02020603050405020304" pitchFamily="18" charset="0"/>
              </a:rPr>
              <a:t> relates </a:t>
            </a:r>
            <a:r>
              <a:rPr lang="en-GB" b="1" dirty="0">
                <a:solidFill>
                  <a:srgbClr val="00B050"/>
                </a:solidFill>
                <a:latin typeface="Times New Roman" panose="02020603050405020304" pitchFamily="18" charset="0"/>
                <a:cs typeface="Times New Roman" panose="02020603050405020304" pitchFamily="18" charset="0"/>
              </a:rPr>
              <a:t>position</a:t>
            </a:r>
            <a:r>
              <a:rPr lang="en-GB" dirty="0">
                <a:solidFill>
                  <a:srgbClr val="00B050"/>
                </a:solidFill>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velocity</a:t>
            </a:r>
            <a:r>
              <a:rPr lang="en-GB" dirty="0">
                <a:solidFill>
                  <a:srgbClr val="00B050"/>
                </a:solidFill>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acceleration</a:t>
            </a:r>
            <a:r>
              <a:rPr lang="en-GB" dirty="0">
                <a:solidFill>
                  <a:srgbClr val="00B050"/>
                </a:solidFill>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time</a:t>
            </a:r>
            <a:r>
              <a:rPr lang="en-GB" dirty="0">
                <a:latin typeface="Times New Roman" panose="02020603050405020304" pitchFamily="18" charset="0"/>
                <a:cs typeface="Times New Roman" panose="02020603050405020304" pitchFamily="18" charset="0"/>
              </a:rPr>
              <a:t>. Kinematic principles will be applied extensively in the following chapters.</a:t>
            </a:r>
          </a:p>
          <a:p>
            <a:pPr algn="just"/>
            <a:r>
              <a:rPr lang="en-GB" dirty="0">
                <a:solidFill>
                  <a:srgbClr val="FF0000"/>
                </a:solidFill>
                <a:latin typeface="Times New Roman" panose="02020603050405020304" pitchFamily="18" charset="0"/>
                <a:cs typeface="Times New Roman" panose="02020603050405020304" pitchFamily="18" charset="0"/>
              </a:rPr>
              <a:t>Aerodynamics</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hydrodynamics</a:t>
            </a:r>
            <a:r>
              <a:rPr lang="en-GB" dirty="0">
                <a:latin typeface="Times New Roman" panose="02020603050405020304" pitchFamily="18" charset="0"/>
                <a:cs typeface="Times New Roman" panose="02020603050405020304" pitchFamily="18" charset="0"/>
              </a:rPr>
              <a:t> are the important branches of environmental mechanics. Both are concerned with </a:t>
            </a:r>
            <a:r>
              <a:rPr lang="en-GB" dirty="0">
                <a:solidFill>
                  <a:schemeClr val="accent4">
                    <a:lumMod val="75000"/>
                  </a:schemeClr>
                </a:solidFill>
                <a:latin typeface="Times New Roman" panose="02020603050405020304" pitchFamily="18" charset="0"/>
                <a:cs typeface="Times New Roman" panose="02020603050405020304" pitchFamily="18" charset="0"/>
              </a:rPr>
              <a:t>deformable bodies </a:t>
            </a:r>
            <a:r>
              <a:rPr lang="en-GB" dirty="0">
                <a:latin typeface="Times New Roman" panose="02020603050405020304" pitchFamily="18" charset="0"/>
                <a:cs typeface="Times New Roman" panose="02020603050405020304" pitchFamily="18" charset="0"/>
              </a:rPr>
              <a:t>and </a:t>
            </a:r>
            <a:r>
              <a:rPr lang="en-GB" dirty="0">
                <a:solidFill>
                  <a:schemeClr val="accent4">
                    <a:lumMod val="75000"/>
                  </a:schemeClr>
                </a:solidFill>
                <a:latin typeface="Times New Roman" panose="02020603050405020304" pitchFamily="18" charset="0"/>
                <a:cs typeface="Times New Roman" panose="02020603050405020304" pitchFamily="18" charset="0"/>
              </a:rPr>
              <a:t>with the motion of fluids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They provide an important underlying aspect of </a:t>
            </a:r>
            <a:r>
              <a:rPr lang="en-GB" dirty="0">
                <a:solidFill>
                  <a:schemeClr val="accent4">
                    <a:lumMod val="75000"/>
                  </a:schemeClr>
                </a:solidFill>
                <a:latin typeface="Times New Roman" panose="02020603050405020304" pitchFamily="18" charset="0"/>
                <a:cs typeface="Times New Roman" panose="02020603050405020304" pitchFamily="18" charset="0"/>
              </a:rPr>
              <a:t>contaminant transport</a:t>
            </a:r>
            <a:r>
              <a:rPr lang="en-GB"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movements of fluids, and consider fluid properties such as </a:t>
            </a:r>
            <a:r>
              <a:rPr lang="en-GB" b="1" dirty="0">
                <a:solidFill>
                  <a:srgbClr val="00B050"/>
                </a:solidFill>
                <a:latin typeface="Times New Roman" panose="02020603050405020304" pitchFamily="18" charset="0"/>
                <a:cs typeface="Times New Roman" panose="02020603050405020304" pitchFamily="18" charset="0"/>
              </a:rPr>
              <a:t>compressibility</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viscosity</a:t>
            </a:r>
            <a:r>
              <a:rPr lang="en-GB"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5757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17634</TotalTime>
  <Words>6820</Words>
  <Application>Microsoft Office PowerPoint</Application>
  <PresentationFormat>寬螢幕</PresentationFormat>
  <Paragraphs>412</Paragraphs>
  <Slides>72</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72</vt:i4>
      </vt:variant>
    </vt:vector>
  </HeadingPairs>
  <TitlesOfParts>
    <vt:vector size="79" baseType="lpstr">
      <vt:lpstr>標楷體</vt:lpstr>
      <vt:lpstr>標楷體</vt:lpstr>
      <vt:lpstr>Arial</vt:lpstr>
      <vt:lpstr>Calibri</vt:lpstr>
      <vt:lpstr>Corbel</vt:lpstr>
      <vt:lpstr>Times New Roman</vt:lpstr>
      <vt:lpstr>Parallax</vt:lpstr>
      <vt:lpstr>Introduction to Air Pollution</vt:lpstr>
      <vt:lpstr>Scale and Complexity of Air Pollution–  Introduction</vt:lpstr>
      <vt:lpstr>Scale and Complexity of Air Pollution–  Mechanical Scale and Complexity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Scale and Complexity of Air Pollution–  Air Pollution Variability and Uncertainty</vt:lpstr>
      <vt:lpstr>PowerPoint 簡報</vt:lpstr>
      <vt:lpstr>PowerPoint 簡報</vt:lpstr>
      <vt:lpstr>Scale and Complexity of Air Pollution–  Air Pollution Scales in Space and Time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光化學反應</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Yu-Chieh</dc:creator>
  <cp:lastModifiedBy>Yu-Chieh Ting</cp:lastModifiedBy>
  <cp:revision>314</cp:revision>
  <dcterms:created xsi:type="dcterms:W3CDTF">2021-02-20T04:17:15Z</dcterms:created>
  <dcterms:modified xsi:type="dcterms:W3CDTF">2023-03-07T15:17:49Z</dcterms:modified>
</cp:coreProperties>
</file>