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sldIdLst>
    <p:sldId id="256" r:id="rId2"/>
    <p:sldId id="448" r:id="rId3"/>
    <p:sldId id="449" r:id="rId4"/>
    <p:sldId id="450" r:id="rId5"/>
    <p:sldId id="452" r:id="rId6"/>
    <p:sldId id="453" r:id="rId7"/>
    <p:sldId id="451" r:id="rId8"/>
    <p:sldId id="454" r:id="rId9"/>
    <p:sldId id="455" r:id="rId10"/>
    <p:sldId id="456" r:id="rId11"/>
    <p:sldId id="458" r:id="rId12"/>
    <p:sldId id="459" r:id="rId13"/>
    <p:sldId id="460" r:id="rId14"/>
    <p:sldId id="463" r:id="rId15"/>
    <p:sldId id="461" r:id="rId16"/>
    <p:sldId id="462" r:id="rId17"/>
    <p:sldId id="457" r:id="rId18"/>
    <p:sldId id="464" r:id="rId19"/>
    <p:sldId id="465" r:id="rId20"/>
    <p:sldId id="466" r:id="rId21"/>
    <p:sldId id="467" r:id="rId22"/>
    <p:sldId id="468" r:id="rId23"/>
    <p:sldId id="469" r:id="rId24"/>
    <p:sldId id="470" r:id="rId25"/>
    <p:sldId id="471" r:id="rId26"/>
    <p:sldId id="474" r:id="rId27"/>
    <p:sldId id="475" r:id="rId28"/>
    <p:sldId id="476" r:id="rId29"/>
    <p:sldId id="477" r:id="rId30"/>
    <p:sldId id="505" r:id="rId31"/>
    <p:sldId id="478" r:id="rId32"/>
    <p:sldId id="472" r:id="rId33"/>
    <p:sldId id="473" r:id="rId34"/>
    <p:sldId id="479" r:id="rId35"/>
    <p:sldId id="480" r:id="rId36"/>
    <p:sldId id="481" r:id="rId37"/>
    <p:sldId id="483" r:id="rId38"/>
    <p:sldId id="484" r:id="rId39"/>
    <p:sldId id="486" r:id="rId40"/>
    <p:sldId id="488" r:id="rId41"/>
    <p:sldId id="489" r:id="rId42"/>
    <p:sldId id="491" r:id="rId43"/>
    <p:sldId id="492" r:id="rId44"/>
    <p:sldId id="490" r:id="rId45"/>
    <p:sldId id="493" r:id="rId46"/>
    <p:sldId id="506" r:id="rId47"/>
    <p:sldId id="494" r:id="rId48"/>
    <p:sldId id="495" r:id="rId49"/>
    <p:sldId id="487" r:id="rId50"/>
    <p:sldId id="496" r:id="rId51"/>
    <p:sldId id="497" r:id="rId52"/>
    <p:sldId id="485" r:id="rId53"/>
    <p:sldId id="498" r:id="rId54"/>
    <p:sldId id="499" r:id="rId55"/>
    <p:sldId id="500" r:id="rId56"/>
    <p:sldId id="503" r:id="rId57"/>
    <p:sldId id="501"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50" d="100"/>
          <a:sy n="50" d="100"/>
        </p:scale>
        <p:origin x="-101"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789886-EA48-465C-BB53-18FD2779B889}" type="datetimeFigureOut">
              <a:rPr lang="en-GB" smtClean="0"/>
              <a:t>15/03/2023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092EC-B160-4B1E-9A91-E35427556F8C}" type="slidenum">
              <a:rPr lang="en-GB" smtClean="0"/>
              <a:t>‹#›</a:t>
            </a:fld>
            <a:endParaRPr lang="en-GB"/>
          </a:p>
        </p:txBody>
      </p:sp>
    </p:spTree>
    <p:extLst>
      <p:ext uri="{BB962C8B-B14F-4D97-AF65-F5344CB8AC3E}">
        <p14:creationId xmlns:p14="http://schemas.microsoft.com/office/powerpoint/2010/main" val="2822831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Excretion: </a:t>
            </a:r>
            <a:r>
              <a:rPr lang="zh-TW" altLang="en-US" dirty="0"/>
              <a:t>排泄</a:t>
            </a:r>
            <a:endParaRPr lang="en-US" altLang="zh-TW" dirty="0"/>
          </a:p>
          <a:p>
            <a:r>
              <a:rPr lang="en-GB" altLang="zh-TW" dirty="0">
                <a:latin typeface="Times New Roman" panose="02020603050405020304" pitchFamily="18" charset="0"/>
                <a:cs typeface="Times New Roman" panose="02020603050405020304" pitchFamily="18" charset="0"/>
              </a:rPr>
              <a:t>Dictate</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 支配</a:t>
            </a:r>
            <a:endParaRPr lang="en-GB" dirty="0"/>
          </a:p>
        </p:txBody>
      </p:sp>
      <p:sp>
        <p:nvSpPr>
          <p:cNvPr id="4" name="Slide Number Placeholder 3"/>
          <p:cNvSpPr>
            <a:spLocks noGrp="1"/>
          </p:cNvSpPr>
          <p:nvPr>
            <p:ph type="sldNum" sz="quarter" idx="5"/>
          </p:nvPr>
        </p:nvSpPr>
        <p:spPr/>
        <p:txBody>
          <a:bodyPr/>
          <a:lstStyle/>
          <a:p>
            <a:fld id="{C8D092EC-B160-4B1E-9A91-E35427556F8C}" type="slidenum">
              <a:rPr lang="en-GB" smtClean="0"/>
              <a:t>5</a:t>
            </a:fld>
            <a:endParaRPr lang="en-GB"/>
          </a:p>
        </p:txBody>
      </p:sp>
    </p:spTree>
    <p:extLst>
      <p:ext uri="{BB962C8B-B14F-4D97-AF65-F5344CB8AC3E}">
        <p14:creationId xmlns:p14="http://schemas.microsoft.com/office/powerpoint/2010/main" val="120817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Times New Roman" panose="02020603050405020304" pitchFamily="18" charset="0"/>
                <a:cs typeface="Times New Roman" panose="02020603050405020304" pitchFamily="18" charset="0"/>
              </a:rPr>
              <a:t>Ascertained: </a:t>
            </a:r>
            <a:r>
              <a:rPr lang="zh-TW" altLang="en-US" dirty="0">
                <a:latin typeface="Times New Roman" panose="02020603050405020304" pitchFamily="18" charset="0"/>
                <a:cs typeface="Times New Roman" panose="02020603050405020304" pitchFamily="18" charset="0"/>
              </a:rPr>
              <a:t>查明</a:t>
            </a:r>
            <a:endParaRPr lang="en-GB" altLang="zh-TW"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Susceptible</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 易受影響的</a:t>
            </a:r>
            <a:endParaRPr lang="en-GB" altLang="zh-TW" dirty="0">
              <a:latin typeface="Times New Roman" panose="020206030504050203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C8D092EC-B160-4B1E-9A91-E35427556F8C}" type="slidenum">
              <a:rPr lang="en-GB" smtClean="0"/>
              <a:t>6</a:t>
            </a:fld>
            <a:endParaRPr lang="en-GB"/>
          </a:p>
        </p:txBody>
      </p:sp>
    </p:spTree>
    <p:extLst>
      <p:ext uri="{BB962C8B-B14F-4D97-AF65-F5344CB8AC3E}">
        <p14:creationId xmlns:p14="http://schemas.microsoft.com/office/powerpoint/2010/main" val="112895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Times New Roman" panose="02020603050405020304" pitchFamily="18" charset="0"/>
                <a:cs typeface="Times New Roman" panose="02020603050405020304" pitchFamily="18" charset="0"/>
              </a:rPr>
              <a:t>Analogous: </a:t>
            </a:r>
            <a:r>
              <a:rPr lang="zh-TW" altLang="en-US" dirty="0">
                <a:latin typeface="Times New Roman" panose="02020603050405020304" pitchFamily="18" charset="0"/>
                <a:cs typeface="Times New Roman" panose="02020603050405020304" pitchFamily="18" charset="0"/>
              </a:rPr>
              <a:t>類似的</a:t>
            </a:r>
            <a:endParaRPr lang="en-GB" altLang="zh-TW" dirty="0">
              <a:latin typeface="Times New Roman" panose="02020603050405020304" pitchFamily="18" charset="0"/>
              <a:cs typeface="Times New Roman" panose="02020603050405020304" pitchFamily="18" charset="0"/>
            </a:endParaRPr>
          </a:p>
          <a:p>
            <a:r>
              <a:rPr lang="en-GB" dirty="0">
                <a:solidFill>
                  <a:srgbClr val="00B050"/>
                </a:solidFill>
                <a:latin typeface="Times New Roman" panose="02020603050405020304" pitchFamily="18" charset="0"/>
                <a:cs typeface="Times New Roman" panose="02020603050405020304" pitchFamily="18" charset="0"/>
              </a:rPr>
              <a:t>Substrate</a:t>
            </a:r>
            <a:r>
              <a:rPr lang="en-US" altLang="zh-TW" dirty="0">
                <a:solidFill>
                  <a:srgbClr val="00B050"/>
                </a:solidFill>
                <a:latin typeface="Times New Roman" panose="02020603050405020304" pitchFamily="18" charset="0"/>
                <a:cs typeface="Times New Roman" panose="02020603050405020304" pitchFamily="18" charset="0"/>
              </a:rPr>
              <a:t>:</a:t>
            </a:r>
            <a:r>
              <a:rPr lang="zh-TW" altLang="en-US" dirty="0">
                <a:solidFill>
                  <a:srgbClr val="00B050"/>
                </a:solidFill>
                <a:latin typeface="Times New Roman" panose="02020603050405020304" pitchFamily="18" charset="0"/>
                <a:cs typeface="Times New Roman" panose="02020603050405020304" pitchFamily="18" charset="0"/>
              </a:rPr>
              <a:t> 基質</a:t>
            </a:r>
            <a:endParaRPr lang="en-US" altLang="zh-TW" dirty="0">
              <a:solidFill>
                <a:srgbClr val="00B050"/>
              </a:solidFill>
              <a:latin typeface="Times New Roman" panose="02020603050405020304" pitchFamily="18" charset="0"/>
              <a:cs typeface="Times New Roman" panose="02020603050405020304" pitchFamily="18" charset="0"/>
            </a:endParaRPr>
          </a:p>
          <a:p>
            <a:r>
              <a:rPr lang="en-GB" altLang="zh-TW" dirty="0">
                <a:latin typeface="Times New Roman" panose="02020603050405020304" pitchFamily="18" charset="0"/>
                <a:cs typeface="Times New Roman" panose="02020603050405020304" pitchFamily="18" charset="0"/>
              </a:rPr>
              <a:t>Radioisotope</a:t>
            </a:r>
            <a:r>
              <a:rPr lang="en-US" altLang="zh-TW" dirty="0">
                <a:solidFill>
                  <a:srgbClr val="00B050"/>
                </a:solidFill>
                <a:latin typeface="Times New Roman" panose="02020603050405020304" pitchFamily="18" charset="0"/>
                <a:cs typeface="Times New Roman" panose="02020603050405020304" pitchFamily="18" charset="0"/>
              </a:rPr>
              <a:t>:</a:t>
            </a:r>
            <a:r>
              <a:rPr lang="zh-TW" altLang="en-US" dirty="0">
                <a:solidFill>
                  <a:srgbClr val="00B050"/>
                </a:solidFill>
                <a:latin typeface="Times New Roman" panose="02020603050405020304" pitchFamily="18" charset="0"/>
                <a:cs typeface="Times New Roman" panose="02020603050405020304" pitchFamily="18" charset="0"/>
              </a:rPr>
              <a:t> 放射性同位素</a:t>
            </a:r>
            <a:endParaRPr lang="en-US" altLang="zh-TW" dirty="0">
              <a:solidFill>
                <a:srgbClr val="00B050"/>
              </a:solidFill>
              <a:latin typeface="Times New Roman" panose="02020603050405020304" pitchFamily="18" charset="0"/>
              <a:cs typeface="Times New Roman" panose="02020603050405020304" pitchFamily="18" charset="0"/>
            </a:endParaRPr>
          </a:p>
          <a:p>
            <a:r>
              <a:rPr lang="en-GB" altLang="zh-TW" dirty="0">
                <a:solidFill>
                  <a:srgbClr val="FF0000"/>
                </a:solidFill>
                <a:latin typeface="Times New Roman" panose="02020603050405020304" pitchFamily="18" charset="0"/>
                <a:cs typeface="Times New Roman" panose="02020603050405020304" pitchFamily="18" charset="0"/>
              </a:rPr>
              <a:t>Porosity</a:t>
            </a:r>
            <a:r>
              <a:rPr lang="en-US" altLang="zh-TW" dirty="0">
                <a:solidFill>
                  <a:srgbClr val="00B050"/>
                </a:solidFill>
                <a:latin typeface="Times New Roman" panose="02020603050405020304" pitchFamily="18" charset="0"/>
                <a:cs typeface="Times New Roman" panose="02020603050405020304" pitchFamily="18" charset="0"/>
              </a:rPr>
              <a:t>:</a:t>
            </a:r>
            <a:r>
              <a:rPr lang="zh-TW" altLang="en-US" dirty="0">
                <a:solidFill>
                  <a:srgbClr val="00B050"/>
                </a:solidFill>
                <a:latin typeface="Times New Roman" panose="02020603050405020304" pitchFamily="18" charset="0"/>
                <a:cs typeface="Times New Roman" panose="02020603050405020304" pitchFamily="18" charset="0"/>
              </a:rPr>
              <a:t> 多孔性</a:t>
            </a:r>
            <a:endParaRPr lang="en-GB" dirty="0"/>
          </a:p>
        </p:txBody>
      </p:sp>
      <p:sp>
        <p:nvSpPr>
          <p:cNvPr id="4" name="Slide Number Placeholder 3"/>
          <p:cNvSpPr>
            <a:spLocks noGrp="1"/>
          </p:cNvSpPr>
          <p:nvPr>
            <p:ph type="sldNum" sz="quarter" idx="5"/>
          </p:nvPr>
        </p:nvSpPr>
        <p:spPr/>
        <p:txBody>
          <a:bodyPr/>
          <a:lstStyle/>
          <a:p>
            <a:fld id="{C8D092EC-B160-4B1E-9A91-E35427556F8C}" type="slidenum">
              <a:rPr lang="en-GB" smtClean="0"/>
              <a:t>7</a:t>
            </a:fld>
            <a:endParaRPr lang="en-GB"/>
          </a:p>
        </p:txBody>
      </p:sp>
    </p:spTree>
    <p:extLst>
      <p:ext uri="{BB962C8B-B14F-4D97-AF65-F5344CB8AC3E}">
        <p14:creationId xmlns:p14="http://schemas.microsoft.com/office/powerpoint/2010/main" val="66442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altLang="zh-TW" dirty="0">
                <a:latin typeface="Times New Roman" panose="02020603050405020304" pitchFamily="18" charset="0"/>
                <a:cs typeface="Times New Roman" panose="02020603050405020304" pitchFamily="18" charset="0"/>
              </a:rPr>
              <a:t>Lipophilic</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 親脂性的</a:t>
            </a:r>
            <a:endParaRPr lang="zh-TW" altLang="en-US" dirty="0"/>
          </a:p>
        </p:txBody>
      </p:sp>
      <p:sp>
        <p:nvSpPr>
          <p:cNvPr id="4" name="投影片編號版面配置區 3"/>
          <p:cNvSpPr>
            <a:spLocks noGrp="1"/>
          </p:cNvSpPr>
          <p:nvPr>
            <p:ph type="sldNum" sz="quarter" idx="5"/>
          </p:nvPr>
        </p:nvSpPr>
        <p:spPr/>
        <p:txBody>
          <a:bodyPr/>
          <a:lstStyle/>
          <a:p>
            <a:fld id="{C8D092EC-B160-4B1E-9A91-E35427556F8C}" type="slidenum">
              <a:rPr lang="en-GB" smtClean="0"/>
              <a:t>8</a:t>
            </a:fld>
            <a:endParaRPr lang="en-GB"/>
          </a:p>
        </p:txBody>
      </p:sp>
    </p:spTree>
    <p:extLst>
      <p:ext uri="{BB962C8B-B14F-4D97-AF65-F5344CB8AC3E}">
        <p14:creationId xmlns:p14="http://schemas.microsoft.com/office/powerpoint/2010/main" val="2499190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Times New Roman" panose="02020603050405020304" pitchFamily="18" charset="0"/>
                <a:cs typeface="Times New Roman" panose="02020603050405020304" pitchFamily="18" charset="0"/>
              </a:rPr>
              <a:t>Dictate: </a:t>
            </a:r>
            <a:r>
              <a:rPr lang="zh-TW" altLang="en-US" dirty="0">
                <a:latin typeface="Times New Roman" panose="02020603050405020304" pitchFamily="18" charset="0"/>
                <a:cs typeface="Times New Roman" panose="02020603050405020304" pitchFamily="18" charset="0"/>
              </a:rPr>
              <a:t>支配</a:t>
            </a:r>
            <a:endParaRPr lang="en-GB" dirty="0"/>
          </a:p>
        </p:txBody>
      </p:sp>
      <p:sp>
        <p:nvSpPr>
          <p:cNvPr id="4" name="Slide Number Placeholder 3"/>
          <p:cNvSpPr>
            <a:spLocks noGrp="1"/>
          </p:cNvSpPr>
          <p:nvPr>
            <p:ph type="sldNum" sz="quarter" idx="5"/>
          </p:nvPr>
        </p:nvSpPr>
        <p:spPr/>
        <p:txBody>
          <a:bodyPr/>
          <a:lstStyle/>
          <a:p>
            <a:fld id="{C8D092EC-B160-4B1E-9A91-E35427556F8C}" type="slidenum">
              <a:rPr lang="en-GB" smtClean="0"/>
              <a:t>9</a:t>
            </a:fld>
            <a:endParaRPr lang="en-GB"/>
          </a:p>
        </p:txBody>
      </p:sp>
    </p:spTree>
    <p:extLst>
      <p:ext uri="{BB962C8B-B14F-4D97-AF65-F5344CB8AC3E}">
        <p14:creationId xmlns:p14="http://schemas.microsoft.com/office/powerpoint/2010/main" val="3589641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Times New Roman" panose="02020603050405020304" pitchFamily="18" charset="0"/>
                <a:cs typeface="Times New Roman" panose="02020603050405020304" pitchFamily="18" charset="0"/>
              </a:rPr>
              <a:t>Propagation: </a:t>
            </a:r>
            <a:r>
              <a:rPr lang="zh-TW" altLang="en-US" dirty="0">
                <a:latin typeface="Times New Roman" panose="02020603050405020304" pitchFamily="18" charset="0"/>
                <a:cs typeface="Times New Roman" panose="02020603050405020304" pitchFamily="18" charset="0"/>
              </a:rPr>
              <a:t>增值 繁殖</a:t>
            </a:r>
            <a:endParaRPr lang="en-GB" dirty="0"/>
          </a:p>
        </p:txBody>
      </p:sp>
      <p:sp>
        <p:nvSpPr>
          <p:cNvPr id="4" name="Slide Number Placeholder 3"/>
          <p:cNvSpPr>
            <a:spLocks noGrp="1"/>
          </p:cNvSpPr>
          <p:nvPr>
            <p:ph type="sldNum" sz="quarter" idx="5"/>
          </p:nvPr>
        </p:nvSpPr>
        <p:spPr/>
        <p:txBody>
          <a:bodyPr/>
          <a:lstStyle/>
          <a:p>
            <a:fld id="{C8D092EC-B160-4B1E-9A91-E35427556F8C}" type="slidenum">
              <a:rPr lang="en-GB" smtClean="0"/>
              <a:t>43</a:t>
            </a:fld>
            <a:endParaRPr lang="en-GB"/>
          </a:p>
        </p:txBody>
      </p:sp>
    </p:spTree>
    <p:extLst>
      <p:ext uri="{BB962C8B-B14F-4D97-AF65-F5344CB8AC3E}">
        <p14:creationId xmlns:p14="http://schemas.microsoft.com/office/powerpoint/2010/main" val="2701610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Times New Roman" panose="02020603050405020304" pitchFamily="18" charset="0"/>
                <a:cs typeface="Times New Roman" panose="02020603050405020304" pitchFamily="18" charset="0"/>
              </a:rPr>
              <a:t>Truncate:</a:t>
            </a:r>
            <a:r>
              <a:rPr lang="zh-TW" altLang="en-US" dirty="0">
                <a:latin typeface="Times New Roman" panose="02020603050405020304" pitchFamily="18" charset="0"/>
                <a:cs typeface="Times New Roman" panose="02020603050405020304" pitchFamily="18" charset="0"/>
              </a:rPr>
              <a:t> 縮短</a:t>
            </a:r>
            <a:endParaRPr lang="en-GB" dirty="0"/>
          </a:p>
        </p:txBody>
      </p:sp>
      <p:sp>
        <p:nvSpPr>
          <p:cNvPr id="4" name="Slide Number Placeholder 3"/>
          <p:cNvSpPr>
            <a:spLocks noGrp="1"/>
          </p:cNvSpPr>
          <p:nvPr>
            <p:ph type="sldNum" sz="quarter" idx="5"/>
          </p:nvPr>
        </p:nvSpPr>
        <p:spPr/>
        <p:txBody>
          <a:bodyPr/>
          <a:lstStyle/>
          <a:p>
            <a:fld id="{C8D092EC-B160-4B1E-9A91-E35427556F8C}" type="slidenum">
              <a:rPr lang="en-GB" smtClean="0"/>
              <a:t>44</a:t>
            </a:fld>
            <a:endParaRPr lang="en-GB"/>
          </a:p>
        </p:txBody>
      </p:sp>
    </p:spTree>
    <p:extLst>
      <p:ext uri="{BB962C8B-B14F-4D97-AF65-F5344CB8AC3E}">
        <p14:creationId xmlns:p14="http://schemas.microsoft.com/office/powerpoint/2010/main" val="367604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962CCB-0BF0-4144-BA12-E0F7FF9E15FE}" type="datetimeFigureOut">
              <a:rPr lang="en-GB" smtClean="0"/>
              <a:t>15/03/2023</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413013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62CCB-0BF0-4144-BA12-E0F7FF9E15FE}" type="datetimeFigureOut">
              <a:rPr lang="en-GB" smtClean="0"/>
              <a:t>15/03/2023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5113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208403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855837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597785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666223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611570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62CCB-0BF0-4144-BA12-E0F7FF9E15FE}"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587497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62CCB-0BF0-4144-BA12-E0F7FF9E15FE}"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2775185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62CCB-0BF0-4144-BA12-E0F7FF9E15FE}"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300575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62CCB-0BF0-4144-BA12-E0F7FF9E15FE}" type="datetimeFigureOut">
              <a:rPr lang="en-GB" smtClean="0"/>
              <a:t>15/03/2023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102909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962CCB-0BF0-4144-BA12-E0F7FF9E15FE}" type="datetimeFigureOut">
              <a:rPr lang="en-GB" smtClean="0"/>
              <a:t>15/03/2023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382208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962CCB-0BF0-4144-BA12-E0F7FF9E15FE}" type="datetimeFigureOut">
              <a:rPr lang="en-GB" smtClean="0"/>
              <a:t>15/03/2023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80075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962CCB-0BF0-4144-BA12-E0F7FF9E15FE}" type="datetimeFigureOut">
              <a:rPr lang="en-GB" smtClean="0"/>
              <a:t>15/03/2023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4395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62CCB-0BF0-4144-BA12-E0F7FF9E15FE}" type="datetimeFigureOut">
              <a:rPr lang="en-GB" smtClean="0"/>
              <a:t>15/03/2023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8499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62CCB-0BF0-4144-BA12-E0F7FF9E15FE}" type="datetimeFigureOut">
              <a:rPr lang="en-GB" smtClean="0"/>
              <a:t>15/03/2023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4175006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62CCB-0BF0-4144-BA12-E0F7FF9E15FE}" type="datetimeFigureOut">
              <a:rPr lang="en-GB" smtClean="0"/>
              <a:t>15/03/2023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11416C-AA6F-4F2B-96CE-6646C79D6D1D}" type="slidenum">
              <a:rPr lang="en-GB" smtClean="0"/>
              <a:t>‹#›</a:t>
            </a:fld>
            <a:endParaRPr lang="en-GB"/>
          </a:p>
        </p:txBody>
      </p:sp>
    </p:spTree>
    <p:extLst>
      <p:ext uri="{BB962C8B-B14F-4D97-AF65-F5344CB8AC3E}">
        <p14:creationId xmlns:p14="http://schemas.microsoft.com/office/powerpoint/2010/main" val="206226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962CCB-0BF0-4144-BA12-E0F7FF9E15FE}" type="datetimeFigureOut">
              <a:rPr lang="en-GB" smtClean="0"/>
              <a:t>15/03/2023</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11416C-AA6F-4F2B-96CE-6646C79D6D1D}" type="slidenum">
              <a:rPr lang="en-GB" smtClean="0"/>
              <a:t>‹#›</a:t>
            </a:fld>
            <a:endParaRPr lang="en-GB"/>
          </a:p>
        </p:txBody>
      </p:sp>
    </p:spTree>
    <p:extLst>
      <p:ext uri="{BB962C8B-B14F-4D97-AF65-F5344CB8AC3E}">
        <p14:creationId xmlns:p14="http://schemas.microsoft.com/office/powerpoint/2010/main" val="26495306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www.nps.gov/goga/learn/nature/climate-change-causes.ht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90A7-1441-4632-A7B9-CE5694AE0BD6}"/>
              </a:ext>
            </a:extLst>
          </p:cNvPr>
          <p:cNvSpPr>
            <a:spLocks noGrp="1"/>
          </p:cNvSpPr>
          <p:nvPr>
            <p:ph type="ctrTitle"/>
          </p:nvPr>
        </p:nvSpPr>
        <p:spPr>
          <a:xfrm>
            <a:off x="1524000" y="1417134"/>
            <a:ext cx="9144000" cy="1564716"/>
          </a:xfrm>
        </p:spPr>
        <p:txBody>
          <a:bodyPr>
            <a:normAutofit/>
          </a:bodyPr>
          <a:lstStyle/>
          <a:p>
            <a:pPr algn="l"/>
            <a:r>
              <a:rPr lang="en-US" altLang="zh-TW" sz="4800" dirty="0"/>
              <a:t>Introduction to Air Pollution</a:t>
            </a:r>
            <a:endParaRPr lang="en-GB" sz="4800" dirty="0"/>
          </a:p>
        </p:txBody>
      </p:sp>
      <p:sp>
        <p:nvSpPr>
          <p:cNvPr id="3" name="Subtitle 2">
            <a:extLst>
              <a:ext uri="{FF2B5EF4-FFF2-40B4-BE49-F238E27FC236}">
                <a16:creationId xmlns:a16="http://schemas.microsoft.com/office/drawing/2014/main" id="{4CD46B61-DC49-41A3-979A-D230456FBDEF}"/>
              </a:ext>
            </a:extLst>
          </p:cNvPr>
          <p:cNvSpPr>
            <a:spLocks noGrp="1"/>
          </p:cNvSpPr>
          <p:nvPr>
            <p:ph type="subTitle" idx="1"/>
          </p:nvPr>
        </p:nvSpPr>
        <p:spPr>
          <a:xfrm>
            <a:off x="1524000" y="4868283"/>
            <a:ext cx="9144000" cy="572583"/>
          </a:xfrm>
        </p:spPr>
        <p:txBody>
          <a:bodyPr>
            <a:normAutofit fontScale="25000" lnSpcReduction="20000"/>
          </a:bodyPr>
          <a:lstStyle/>
          <a:p>
            <a:r>
              <a:rPr lang="en-US" altLang="zh-TW" sz="8000" dirty="0"/>
              <a:t>Presented by</a:t>
            </a:r>
          </a:p>
          <a:p>
            <a:r>
              <a:rPr lang="en-US" sz="8000" dirty="0"/>
              <a:t>Dr. </a:t>
            </a:r>
            <a:r>
              <a:rPr lang="en-GB" sz="8000" dirty="0"/>
              <a:t>Yu-Chieh Ting</a:t>
            </a:r>
          </a:p>
          <a:p>
            <a:pPr algn="l"/>
            <a:endParaRPr lang="en-GB" sz="2000" dirty="0"/>
          </a:p>
        </p:txBody>
      </p:sp>
    </p:spTree>
    <p:extLst>
      <p:ext uri="{BB962C8B-B14F-4D97-AF65-F5344CB8AC3E}">
        <p14:creationId xmlns:p14="http://schemas.microsoft.com/office/powerpoint/2010/main" val="117971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1813B9-52F0-4B7C-B4F9-742471947C7B}"/>
              </a:ext>
            </a:extLst>
          </p:cNvPr>
          <p:cNvPicPr>
            <a:picLocks noChangeAspect="1"/>
          </p:cNvPicPr>
          <p:nvPr/>
        </p:nvPicPr>
        <p:blipFill>
          <a:blip r:embed="rId2"/>
          <a:stretch>
            <a:fillRect/>
          </a:stretch>
        </p:blipFill>
        <p:spPr>
          <a:xfrm>
            <a:off x="3217015" y="0"/>
            <a:ext cx="5757970" cy="6858000"/>
          </a:xfrm>
          <a:prstGeom prst="rect">
            <a:avLst/>
          </a:prstGeom>
        </p:spPr>
      </p:pic>
    </p:spTree>
    <p:extLst>
      <p:ext uri="{BB962C8B-B14F-4D97-AF65-F5344CB8AC3E}">
        <p14:creationId xmlns:p14="http://schemas.microsoft.com/office/powerpoint/2010/main" val="2895552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D088D-28B0-45AA-B498-181326B35EA9}"/>
              </a:ext>
            </a:extLst>
          </p:cNvPr>
          <p:cNvSpPr>
            <a:spLocks noGrp="1"/>
          </p:cNvSpPr>
          <p:nvPr>
            <p:ph idx="1"/>
          </p:nvPr>
        </p:nvSpPr>
        <p:spPr>
          <a:xfrm>
            <a:off x="1484310" y="1979721"/>
            <a:ext cx="10018713" cy="3811480"/>
          </a:xfrm>
        </p:spPr>
        <p:txBody>
          <a:bodyPr/>
          <a:lstStyle/>
          <a:p>
            <a:pPr algn="just"/>
            <a:r>
              <a:rPr lang="en-GB" b="1" dirty="0">
                <a:latin typeface="Times New Roman" panose="02020603050405020304" pitchFamily="18" charset="0"/>
                <a:cs typeface="Times New Roman" panose="02020603050405020304" pitchFamily="18" charset="0"/>
              </a:rPr>
              <a:t>Chemical kinetics </a:t>
            </a:r>
            <a:r>
              <a:rPr lang="en-GB" dirty="0">
                <a:latin typeface="Times New Roman" panose="02020603050405020304" pitchFamily="18" charset="0"/>
                <a:cs typeface="Times New Roman" panose="02020603050405020304" pitchFamily="18" charset="0"/>
              </a:rPr>
              <a:t>is the description of </a:t>
            </a:r>
            <a:r>
              <a:rPr lang="en-GB" dirty="0">
                <a:solidFill>
                  <a:schemeClr val="accent3">
                    <a:lumMod val="75000"/>
                  </a:schemeClr>
                </a:solidFill>
                <a:latin typeface="Times New Roman" panose="02020603050405020304" pitchFamily="18" charset="0"/>
                <a:cs typeface="Times New Roman" panose="02020603050405020304" pitchFamily="18" charset="0"/>
              </a:rPr>
              <a:t>the rate of a chemical reaction</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Since a rate is a </a:t>
            </a:r>
            <a:r>
              <a:rPr lang="en-GB" dirty="0">
                <a:solidFill>
                  <a:schemeClr val="accent3">
                    <a:lumMod val="75000"/>
                  </a:schemeClr>
                </a:solidFill>
                <a:latin typeface="Times New Roman" panose="02020603050405020304" pitchFamily="18" charset="0"/>
                <a:cs typeface="Times New Roman" panose="02020603050405020304" pitchFamily="18" charset="0"/>
              </a:rPr>
              <a:t>change in quantity that occurs with time</a:t>
            </a:r>
            <a:r>
              <a:rPr lang="en-GB" dirty="0">
                <a:latin typeface="Times New Roman" panose="02020603050405020304" pitchFamily="18" charset="0"/>
                <a:cs typeface="Times New Roman" panose="02020603050405020304" pitchFamily="18" charset="0"/>
              </a:rPr>
              <a:t>, the change we are most concerned with is the change in the concentration of our contaminants into new chemical compounds:</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and</a:t>
            </a:r>
          </a:p>
        </p:txBody>
      </p:sp>
      <p:sp>
        <p:nvSpPr>
          <p:cNvPr id="4" name="Title 1">
            <a:extLst>
              <a:ext uri="{FF2B5EF4-FFF2-40B4-BE49-F238E27FC236}">
                <a16:creationId xmlns:a16="http://schemas.microsoft.com/office/drawing/2014/main" id="{E620FB2B-0F50-466B-972A-86CBBDEFC618}"/>
              </a:ext>
            </a:extLst>
          </p:cNvPr>
          <p:cNvSpPr txBox="1">
            <a:spLocks/>
          </p:cNvSpPr>
          <p:nvPr/>
        </p:nvSpPr>
        <p:spPr>
          <a:xfrm>
            <a:off x="1484313" y="685800"/>
            <a:ext cx="10018712" cy="129392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dirty="0">
                <a:solidFill>
                  <a:srgbClr val="0000FF"/>
                </a:solidFill>
                <a:latin typeface="Times New Roman" panose="02020603050405020304" pitchFamily="18" charset="0"/>
                <a:cs typeface="Times New Roman" panose="02020603050405020304" pitchFamily="18" charset="0"/>
              </a:rPr>
              <a:t>Air Pollutant Kinetics and Transformation– </a:t>
            </a:r>
            <a:br>
              <a:rPr lang="en-GB" sz="3200" dirty="0">
                <a:solidFill>
                  <a:srgbClr val="0000FF"/>
                </a:solidFill>
                <a:latin typeface="Times New Roman" panose="02020603050405020304" pitchFamily="18" charset="0"/>
                <a:cs typeface="Times New Roman" panose="02020603050405020304" pitchFamily="18" charset="0"/>
              </a:rPr>
            </a:br>
            <a:r>
              <a:rPr lang="en-GB" sz="3200" dirty="0">
                <a:solidFill>
                  <a:srgbClr val="0000FF"/>
                </a:solidFill>
                <a:latin typeface="Times New Roman" panose="02020603050405020304" pitchFamily="18" charset="0"/>
                <a:cs typeface="Times New Roman" panose="02020603050405020304" pitchFamily="18" charset="0"/>
              </a:rPr>
              <a:t>Kinetics</a:t>
            </a:r>
            <a:endParaRPr lang="en-GB"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AE0E017-3AA4-4F65-AE23-2C9483DD1ADC}"/>
              </a:ext>
            </a:extLst>
          </p:cNvPr>
          <p:cNvPicPr>
            <a:picLocks noChangeAspect="1"/>
          </p:cNvPicPr>
          <p:nvPr/>
        </p:nvPicPr>
        <p:blipFill>
          <a:blip r:embed="rId2"/>
          <a:stretch>
            <a:fillRect/>
          </a:stretch>
        </p:blipFill>
        <p:spPr>
          <a:xfrm>
            <a:off x="4010271" y="4074342"/>
            <a:ext cx="4995169" cy="995872"/>
          </a:xfrm>
          <a:prstGeom prst="rect">
            <a:avLst/>
          </a:prstGeom>
        </p:spPr>
      </p:pic>
      <p:pic>
        <p:nvPicPr>
          <p:cNvPr id="8" name="Picture 7">
            <a:extLst>
              <a:ext uri="{FF2B5EF4-FFF2-40B4-BE49-F238E27FC236}">
                <a16:creationId xmlns:a16="http://schemas.microsoft.com/office/drawing/2014/main" id="{541E76CE-1B23-4165-988B-E53CA2F70932}"/>
              </a:ext>
            </a:extLst>
          </p:cNvPr>
          <p:cNvPicPr>
            <a:picLocks noChangeAspect="1"/>
          </p:cNvPicPr>
          <p:nvPr/>
        </p:nvPicPr>
        <p:blipFill>
          <a:blip r:embed="rId3"/>
          <a:stretch>
            <a:fillRect/>
          </a:stretch>
        </p:blipFill>
        <p:spPr>
          <a:xfrm>
            <a:off x="3986560" y="5674264"/>
            <a:ext cx="5042590" cy="995872"/>
          </a:xfrm>
          <a:prstGeom prst="rect">
            <a:avLst/>
          </a:prstGeom>
        </p:spPr>
      </p:pic>
    </p:spTree>
    <p:extLst>
      <p:ext uri="{BB962C8B-B14F-4D97-AF65-F5344CB8AC3E}">
        <p14:creationId xmlns:p14="http://schemas.microsoft.com/office/powerpoint/2010/main" val="3285751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7228BA-4ED2-4AEE-AD1F-8A44E78A8EBF}"/>
              </a:ext>
            </a:extLst>
          </p:cNvPr>
          <p:cNvSpPr>
            <a:spLocks noGrp="1"/>
          </p:cNvSpPr>
          <p:nvPr>
            <p:ph idx="1"/>
          </p:nvPr>
        </p:nvSpPr>
        <p:spPr>
          <a:xfrm>
            <a:off x="1484310" y="843379"/>
            <a:ext cx="10018713" cy="4947821"/>
          </a:xfrm>
        </p:spPr>
        <p:txBody>
          <a:bodyPr>
            <a:normAutofit/>
          </a:bodyPr>
          <a:lstStyle/>
          <a:p>
            <a:pPr algn="just"/>
            <a:r>
              <a:rPr lang="en-GB" dirty="0">
                <a:latin typeface="Times New Roman" panose="02020603050405020304" pitchFamily="18" charset="0"/>
                <a:cs typeface="Times New Roman" panose="02020603050405020304" pitchFamily="18" charset="0"/>
              </a:rPr>
              <a:t>When a compound breaks down, i.e. degrades, the change in product concentration will be decreasing proportionately with the reactant concentration. For substance A the kinetics is:</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a:t>
            </a:r>
            <a:r>
              <a:rPr lang="en-GB" dirty="0">
                <a:solidFill>
                  <a:schemeClr val="accent3">
                    <a:lumMod val="75000"/>
                  </a:schemeClr>
                </a:solidFill>
                <a:latin typeface="Times New Roman" panose="02020603050405020304" pitchFamily="18" charset="0"/>
                <a:cs typeface="Times New Roman" panose="02020603050405020304" pitchFamily="18" charset="0"/>
              </a:rPr>
              <a:t>negative sign denotes that the reactant concentration </a:t>
            </a:r>
            <a:r>
              <a:rPr lang="en-GB" dirty="0">
                <a:latin typeface="Times New Roman" panose="02020603050405020304" pitchFamily="18" charset="0"/>
                <a:cs typeface="Times New Roman" panose="02020603050405020304" pitchFamily="18" charset="0"/>
              </a:rPr>
              <a:t>(the parent contaminant) is decreasing.</a:t>
            </a:r>
          </a:p>
          <a:p>
            <a:pPr algn="just"/>
            <a:r>
              <a:rPr lang="en-GB" dirty="0">
                <a:latin typeface="Times New Roman" panose="02020603050405020304" pitchFamily="18" charset="0"/>
                <a:cs typeface="Times New Roman" panose="02020603050405020304" pitchFamily="18" charset="0"/>
              </a:rPr>
              <a:t>The degradation product C resulting from the concentration will be increasing in proportion to the decreasing concentration of the contaminant A, and the reaction rate for Y is:</a:t>
            </a:r>
          </a:p>
        </p:txBody>
      </p:sp>
      <p:pic>
        <p:nvPicPr>
          <p:cNvPr id="5" name="Picture 4">
            <a:extLst>
              <a:ext uri="{FF2B5EF4-FFF2-40B4-BE49-F238E27FC236}">
                <a16:creationId xmlns:a16="http://schemas.microsoft.com/office/drawing/2014/main" id="{20C24920-B46D-4612-972A-B74B66475C89}"/>
              </a:ext>
            </a:extLst>
          </p:cNvPr>
          <p:cNvPicPr>
            <a:picLocks noChangeAspect="1"/>
          </p:cNvPicPr>
          <p:nvPr/>
        </p:nvPicPr>
        <p:blipFill>
          <a:blip r:embed="rId2"/>
          <a:stretch>
            <a:fillRect/>
          </a:stretch>
        </p:blipFill>
        <p:spPr>
          <a:xfrm>
            <a:off x="5247675" y="2486718"/>
            <a:ext cx="3479076" cy="708409"/>
          </a:xfrm>
          <a:prstGeom prst="rect">
            <a:avLst/>
          </a:prstGeom>
        </p:spPr>
      </p:pic>
      <p:pic>
        <p:nvPicPr>
          <p:cNvPr id="7" name="Picture 6">
            <a:extLst>
              <a:ext uri="{FF2B5EF4-FFF2-40B4-BE49-F238E27FC236}">
                <a16:creationId xmlns:a16="http://schemas.microsoft.com/office/drawing/2014/main" id="{7187200A-FBF3-49F3-B570-761DD5AF0C99}"/>
              </a:ext>
            </a:extLst>
          </p:cNvPr>
          <p:cNvPicPr>
            <a:picLocks noChangeAspect="1"/>
          </p:cNvPicPr>
          <p:nvPr/>
        </p:nvPicPr>
        <p:blipFill>
          <a:blip r:embed="rId3"/>
          <a:stretch>
            <a:fillRect/>
          </a:stretch>
        </p:blipFill>
        <p:spPr>
          <a:xfrm>
            <a:off x="4990221" y="5614987"/>
            <a:ext cx="3383428" cy="590504"/>
          </a:xfrm>
          <a:prstGeom prst="rect">
            <a:avLst/>
          </a:prstGeom>
        </p:spPr>
      </p:pic>
    </p:spTree>
    <p:extLst>
      <p:ext uri="{BB962C8B-B14F-4D97-AF65-F5344CB8AC3E}">
        <p14:creationId xmlns:p14="http://schemas.microsoft.com/office/powerpoint/2010/main" val="1832442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83B683-C300-4BC6-AE88-E70A70CC20BA}"/>
              </a:ext>
            </a:extLst>
          </p:cNvPr>
          <p:cNvSpPr>
            <a:spLocks noGrp="1"/>
          </p:cNvSpPr>
          <p:nvPr>
            <p:ph idx="1"/>
          </p:nvPr>
        </p:nvSpPr>
        <p:spPr>
          <a:xfrm>
            <a:off x="1484311" y="1219200"/>
            <a:ext cx="5830889" cy="5456903"/>
          </a:xfrm>
        </p:spPr>
        <p:txBody>
          <a:bodyPr>
            <a:normAutofit lnSpcReduction="10000"/>
          </a:bodyPr>
          <a:lstStyle/>
          <a:p>
            <a:pPr algn="just"/>
            <a:r>
              <a:rPr lang="en-GB" b="1" dirty="0">
                <a:solidFill>
                  <a:srgbClr val="00B050"/>
                </a:solidFill>
                <a:latin typeface="Times New Roman" panose="02020603050405020304" pitchFamily="18" charset="0"/>
                <a:cs typeface="Times New Roman" panose="02020603050405020304" pitchFamily="18" charset="0"/>
              </a:rPr>
              <a:t>∆(X) </a:t>
            </a:r>
            <a:r>
              <a:rPr lang="en-GB" dirty="0">
                <a:latin typeface="Times New Roman" panose="02020603050405020304" pitchFamily="18" charset="0"/>
                <a:cs typeface="Times New Roman" panose="02020603050405020304" pitchFamily="18" charset="0"/>
              </a:rPr>
              <a:t>is calculated as the difference between an initial concentration and a final concentration:</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Thus, the rate of reaction at any time is the negative of the slope of the tangent to the concentration curve at that specific time.</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For a reaction to occur, </a:t>
            </a:r>
            <a:r>
              <a:rPr lang="en-GB" dirty="0">
                <a:solidFill>
                  <a:schemeClr val="accent4">
                    <a:lumMod val="75000"/>
                  </a:schemeClr>
                </a:solidFill>
                <a:latin typeface="Times New Roman" panose="02020603050405020304" pitchFamily="18" charset="0"/>
                <a:cs typeface="Times New Roman" panose="02020603050405020304" pitchFamily="18" charset="0"/>
              </a:rPr>
              <a:t>the molecules of the reactants must collide</a:t>
            </a:r>
            <a:r>
              <a:rPr lang="en-GB" dirty="0">
                <a:latin typeface="Times New Roman" panose="02020603050405020304" pitchFamily="18" charset="0"/>
                <a:cs typeface="Times New Roman" panose="02020603050405020304" pitchFamily="18" charset="0"/>
              </a:rPr>
              <a:t>.</a:t>
            </a:r>
          </a:p>
          <a:p>
            <a:pPr algn="just"/>
            <a:r>
              <a:rPr lang="en-GB" dirty="0">
                <a:solidFill>
                  <a:schemeClr val="accent4">
                    <a:lumMod val="75000"/>
                  </a:schemeClr>
                </a:solidFill>
                <a:latin typeface="Times New Roman" panose="02020603050405020304" pitchFamily="18" charset="0"/>
                <a:cs typeface="Times New Roman" panose="02020603050405020304" pitchFamily="18" charset="0"/>
              </a:rPr>
              <a:t>High concentrations</a:t>
            </a:r>
            <a:r>
              <a:rPr lang="en-GB" dirty="0">
                <a:solidFill>
                  <a:schemeClr val="accent3">
                    <a:lumMod val="75000"/>
                  </a:schemeClr>
                </a:solidFill>
                <a:latin typeface="Times New Roman" panose="02020603050405020304" pitchFamily="18" charset="0"/>
                <a:cs typeface="Times New Roman" panose="02020603050405020304" pitchFamily="18" charset="0"/>
              </a:rPr>
              <a:t> of a substance are more likely to collide than low concentrations</a:t>
            </a:r>
            <a:r>
              <a:rPr lang="en-GB" dirty="0">
                <a:latin typeface="Times New Roman" panose="02020603050405020304" pitchFamily="18" charset="0"/>
                <a:cs typeface="Times New Roman" panose="02020603050405020304" pitchFamily="18" charset="0"/>
              </a:rPr>
              <a:t>.</a:t>
            </a:r>
          </a:p>
          <a:p>
            <a:pPr marL="0" indent="0">
              <a:buNone/>
            </a:pPr>
            <a:endParaRPr lang="en-GB" dirty="0"/>
          </a:p>
          <a:p>
            <a:endParaRPr lang="en-GB" dirty="0"/>
          </a:p>
        </p:txBody>
      </p:sp>
      <p:pic>
        <p:nvPicPr>
          <p:cNvPr id="5" name="Picture 4">
            <a:extLst>
              <a:ext uri="{FF2B5EF4-FFF2-40B4-BE49-F238E27FC236}">
                <a16:creationId xmlns:a16="http://schemas.microsoft.com/office/drawing/2014/main" id="{F4608F41-A4F9-4442-9F3F-0B8CF55837E4}"/>
              </a:ext>
            </a:extLst>
          </p:cNvPr>
          <p:cNvPicPr>
            <a:picLocks noChangeAspect="1"/>
          </p:cNvPicPr>
          <p:nvPr/>
        </p:nvPicPr>
        <p:blipFill>
          <a:blip r:embed="rId2"/>
          <a:stretch>
            <a:fillRect/>
          </a:stretch>
        </p:blipFill>
        <p:spPr>
          <a:xfrm>
            <a:off x="2409582" y="2018456"/>
            <a:ext cx="4334310" cy="386992"/>
          </a:xfrm>
          <a:prstGeom prst="rect">
            <a:avLst/>
          </a:prstGeom>
        </p:spPr>
      </p:pic>
      <p:pic>
        <p:nvPicPr>
          <p:cNvPr id="7" name="Picture 6">
            <a:extLst>
              <a:ext uri="{FF2B5EF4-FFF2-40B4-BE49-F238E27FC236}">
                <a16:creationId xmlns:a16="http://schemas.microsoft.com/office/drawing/2014/main" id="{3E714737-8869-4561-B24E-B13583CC3B05}"/>
              </a:ext>
            </a:extLst>
          </p:cNvPr>
          <p:cNvPicPr>
            <a:picLocks noChangeAspect="1"/>
          </p:cNvPicPr>
          <p:nvPr/>
        </p:nvPicPr>
        <p:blipFill>
          <a:blip r:embed="rId3"/>
          <a:stretch>
            <a:fillRect/>
          </a:stretch>
        </p:blipFill>
        <p:spPr>
          <a:xfrm>
            <a:off x="7498674" y="1629391"/>
            <a:ext cx="4547823" cy="3847178"/>
          </a:xfrm>
          <a:prstGeom prst="rect">
            <a:avLst/>
          </a:prstGeom>
        </p:spPr>
      </p:pic>
    </p:spTree>
    <p:extLst>
      <p:ext uri="{BB962C8B-B14F-4D97-AF65-F5344CB8AC3E}">
        <p14:creationId xmlns:p14="http://schemas.microsoft.com/office/powerpoint/2010/main" val="1478615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C97DBD-7E20-4AAA-A10B-ECD63DF0BD1B}"/>
              </a:ext>
            </a:extLst>
          </p:cNvPr>
          <p:cNvSpPr>
            <a:spLocks noGrp="1"/>
          </p:cNvSpPr>
          <p:nvPr>
            <p:ph idx="1"/>
          </p:nvPr>
        </p:nvSpPr>
        <p:spPr>
          <a:xfrm>
            <a:off x="1484310" y="471949"/>
            <a:ext cx="10018713" cy="5319252"/>
          </a:xfrm>
        </p:spPr>
        <p:txBody>
          <a:bodyPr>
            <a:normAutofit/>
          </a:bodyPr>
          <a:lstStyle/>
          <a:p>
            <a:pPr algn="just"/>
            <a:r>
              <a:rPr lang="en-GB" dirty="0">
                <a:latin typeface="Times New Roman" panose="02020603050405020304" pitchFamily="18" charset="0"/>
                <a:cs typeface="Times New Roman" panose="02020603050405020304" pitchFamily="18" charset="0"/>
              </a:rPr>
              <a:t>The </a:t>
            </a:r>
            <a:r>
              <a:rPr lang="en-GB" dirty="0">
                <a:solidFill>
                  <a:srgbClr val="0000FF"/>
                </a:solidFill>
                <a:latin typeface="Times New Roman" panose="02020603050405020304" pitchFamily="18" charset="0"/>
                <a:cs typeface="Times New Roman" panose="02020603050405020304" pitchFamily="18" charset="0"/>
              </a:rPr>
              <a:t>reaction rate </a:t>
            </a:r>
            <a:r>
              <a:rPr lang="en-GB" dirty="0">
                <a:latin typeface="Times New Roman" panose="02020603050405020304" pitchFamily="18" charset="0"/>
                <a:cs typeface="Times New Roman" panose="02020603050405020304" pitchFamily="18" charset="0"/>
              </a:rPr>
              <a:t>must be, therefore, </a:t>
            </a:r>
            <a:r>
              <a:rPr lang="en-GB" dirty="0">
                <a:solidFill>
                  <a:schemeClr val="accent4">
                    <a:lumMod val="75000"/>
                  </a:schemeClr>
                </a:solidFill>
                <a:latin typeface="Times New Roman" panose="02020603050405020304" pitchFamily="18" charset="0"/>
                <a:cs typeface="Times New Roman" panose="02020603050405020304" pitchFamily="18" charset="0"/>
              </a:rPr>
              <a:t>a function of the concentrations of the reacting substances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In a reaction of reactants A and B to yield product C (i.e. A </a:t>
            </a:r>
            <a:r>
              <a:rPr lang="en-US" altLang="zh-TW"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B →C), the reaction rate increases in accordance with the increasing concentration of either A or B.</a:t>
            </a:r>
          </a:p>
          <a:p>
            <a:pPr algn="just"/>
            <a:r>
              <a:rPr lang="en-GB" dirty="0">
                <a:latin typeface="Times New Roman" panose="02020603050405020304" pitchFamily="18" charset="0"/>
                <a:cs typeface="Times New Roman" panose="02020603050405020304" pitchFamily="18" charset="0"/>
              </a:rPr>
              <a:t>If the amount of A is tripled, then the rate of this whole reaction triples. Thus, the rate law for such a reaction is:</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rate law for the different reaction X + Y → Z, in which the rate is only increased if the concentration of X is increased (changing the Y concentration has no effect on the rate law), must be:</a:t>
            </a:r>
          </a:p>
        </p:txBody>
      </p:sp>
      <p:pic>
        <p:nvPicPr>
          <p:cNvPr id="5" name="Picture 4">
            <a:extLst>
              <a:ext uri="{FF2B5EF4-FFF2-40B4-BE49-F238E27FC236}">
                <a16:creationId xmlns:a16="http://schemas.microsoft.com/office/drawing/2014/main" id="{5919938B-F110-4240-BB5B-BF21F1CD495F}"/>
              </a:ext>
            </a:extLst>
          </p:cNvPr>
          <p:cNvPicPr>
            <a:picLocks noChangeAspect="1"/>
          </p:cNvPicPr>
          <p:nvPr/>
        </p:nvPicPr>
        <p:blipFill>
          <a:blip r:embed="rId2"/>
          <a:stretch>
            <a:fillRect/>
          </a:stretch>
        </p:blipFill>
        <p:spPr>
          <a:xfrm>
            <a:off x="4992588" y="3545452"/>
            <a:ext cx="4656135" cy="441530"/>
          </a:xfrm>
          <a:prstGeom prst="rect">
            <a:avLst/>
          </a:prstGeom>
        </p:spPr>
      </p:pic>
      <p:pic>
        <p:nvPicPr>
          <p:cNvPr id="7" name="Picture 6">
            <a:extLst>
              <a:ext uri="{FF2B5EF4-FFF2-40B4-BE49-F238E27FC236}">
                <a16:creationId xmlns:a16="http://schemas.microsoft.com/office/drawing/2014/main" id="{CB14EB45-15C5-4BC8-922C-D2190ADE5283}"/>
              </a:ext>
            </a:extLst>
          </p:cNvPr>
          <p:cNvPicPr>
            <a:picLocks noChangeAspect="1"/>
          </p:cNvPicPr>
          <p:nvPr/>
        </p:nvPicPr>
        <p:blipFill>
          <a:blip r:embed="rId3"/>
          <a:stretch>
            <a:fillRect/>
          </a:stretch>
        </p:blipFill>
        <p:spPr>
          <a:xfrm>
            <a:off x="4992588" y="5944522"/>
            <a:ext cx="4084143" cy="441529"/>
          </a:xfrm>
          <a:prstGeom prst="rect">
            <a:avLst/>
          </a:prstGeom>
        </p:spPr>
      </p:pic>
    </p:spTree>
    <p:extLst>
      <p:ext uri="{BB962C8B-B14F-4D97-AF65-F5344CB8AC3E}">
        <p14:creationId xmlns:p14="http://schemas.microsoft.com/office/powerpoint/2010/main" val="3856339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A852E5-68EA-42B0-BAEE-320EA0BE0340}"/>
              </a:ext>
            </a:extLst>
          </p:cNvPr>
          <p:cNvSpPr>
            <a:spLocks noGrp="1"/>
          </p:cNvSpPr>
          <p:nvPr>
            <p:ph idx="1"/>
          </p:nvPr>
        </p:nvSpPr>
        <p:spPr>
          <a:xfrm>
            <a:off x="1484310" y="1268363"/>
            <a:ext cx="10018713" cy="5122606"/>
          </a:xfrm>
        </p:spPr>
        <p:txBody>
          <a:bodyPr>
            <a:normAutofit lnSpcReduction="10000"/>
          </a:bodyPr>
          <a:lstStyle/>
          <a:p>
            <a:pPr algn="just"/>
            <a:r>
              <a:rPr lang="en-US" altLang="zh-TW" dirty="0">
                <a:latin typeface="Times New Roman" panose="02020603050405020304" pitchFamily="18" charset="0"/>
                <a:cs typeface="Times New Roman" panose="02020603050405020304" pitchFamily="18" charset="0"/>
              </a:rPr>
              <a:t>Equations (17.6) and (17.7) </a:t>
            </a:r>
            <a:r>
              <a:rPr lang="en-GB" dirty="0">
                <a:latin typeface="Times New Roman" panose="02020603050405020304" pitchFamily="18" charset="0"/>
                <a:cs typeface="Times New Roman" panose="02020603050405020304" pitchFamily="18" charset="0"/>
              </a:rPr>
              <a:t>indicate that the concentrations in the rate law are the concentrations of reacting chemical species at any specific point in time during the reaction.</a:t>
            </a:r>
          </a:p>
          <a:p>
            <a:pPr algn="just"/>
            <a:r>
              <a:rPr lang="en-GB" dirty="0">
                <a:latin typeface="Times New Roman" panose="02020603050405020304" pitchFamily="18" charset="0"/>
                <a:cs typeface="Times New Roman" panose="02020603050405020304" pitchFamily="18" charset="0"/>
              </a:rPr>
              <a:t>The rate is the </a:t>
            </a:r>
            <a:r>
              <a:rPr lang="en-GB" b="1" dirty="0">
                <a:latin typeface="Times New Roman" panose="02020603050405020304" pitchFamily="18" charset="0"/>
                <a:cs typeface="Times New Roman" panose="02020603050405020304" pitchFamily="18" charset="0"/>
              </a:rPr>
              <a:t>velocity</a:t>
            </a:r>
            <a:r>
              <a:rPr lang="en-GB" dirty="0">
                <a:latin typeface="Times New Roman" panose="02020603050405020304" pitchFamily="18" charset="0"/>
                <a:cs typeface="Times New Roman" panose="02020603050405020304" pitchFamily="18" charset="0"/>
              </a:rPr>
              <a:t> of the reaction at that time. </a:t>
            </a:r>
          </a:p>
          <a:p>
            <a:pPr algn="just"/>
            <a:r>
              <a:rPr lang="en-GB" dirty="0">
                <a:latin typeface="Times New Roman" panose="02020603050405020304" pitchFamily="18" charset="0"/>
                <a:cs typeface="Times New Roman" panose="02020603050405020304" pitchFamily="18" charset="0"/>
              </a:rPr>
              <a:t>The </a:t>
            </a:r>
            <a:r>
              <a:rPr lang="en-GB" b="1" dirty="0">
                <a:solidFill>
                  <a:srgbClr val="FF0000"/>
                </a:solidFill>
                <a:latin typeface="Times New Roman" panose="02020603050405020304" pitchFamily="18" charset="0"/>
                <a:cs typeface="Times New Roman" panose="02020603050405020304" pitchFamily="18" charset="0"/>
              </a:rPr>
              <a:t>constant k</a:t>
            </a:r>
            <a:r>
              <a:rPr lang="en-GB"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in the equations is the rate constant, which </a:t>
            </a:r>
            <a:r>
              <a:rPr lang="en-GB" dirty="0">
                <a:solidFill>
                  <a:schemeClr val="accent3">
                    <a:lumMod val="75000"/>
                  </a:schemeClr>
                </a:solidFill>
                <a:latin typeface="Times New Roman" panose="02020603050405020304" pitchFamily="18" charset="0"/>
                <a:cs typeface="Times New Roman" panose="02020603050405020304" pitchFamily="18" charset="0"/>
              </a:rPr>
              <a:t>is unique for every chemical reaction</a:t>
            </a:r>
            <a:r>
              <a:rPr lang="en-GB" dirty="0">
                <a:latin typeface="Times New Roman" panose="02020603050405020304" pitchFamily="18" charset="0"/>
                <a:cs typeface="Times New Roman" panose="02020603050405020304" pitchFamily="18" charset="0"/>
              </a:rPr>
              <a:t> and is a fundamental physical constant for a reaction, </a:t>
            </a:r>
            <a:r>
              <a:rPr lang="en-GB" dirty="0">
                <a:solidFill>
                  <a:schemeClr val="accent3">
                    <a:lumMod val="75000"/>
                  </a:schemeClr>
                </a:solidFill>
                <a:latin typeface="Times New Roman" panose="02020603050405020304" pitchFamily="18" charset="0"/>
                <a:cs typeface="Times New Roman" panose="02020603050405020304" pitchFamily="18" charset="0"/>
              </a:rPr>
              <a:t>as defined by environmental conditions </a:t>
            </a:r>
            <a:r>
              <a:rPr lang="en-GB" dirty="0">
                <a:latin typeface="Times New Roman" panose="02020603050405020304" pitchFamily="18" charset="0"/>
                <a:cs typeface="Times New Roman" panose="02020603050405020304" pitchFamily="18" charset="0"/>
              </a:rPr>
              <a:t>(e.g. </a:t>
            </a:r>
            <a:r>
              <a:rPr lang="en-GB" dirty="0">
                <a:solidFill>
                  <a:srgbClr val="00B050"/>
                </a:solidFill>
                <a:latin typeface="Times New Roman" panose="02020603050405020304" pitchFamily="18" charset="0"/>
                <a:cs typeface="Times New Roman" panose="02020603050405020304" pitchFamily="18" charset="0"/>
              </a:rPr>
              <a:t>pH, temperature, pressure, type of solvent).</a:t>
            </a:r>
          </a:p>
          <a:p>
            <a:pPr algn="just"/>
            <a:r>
              <a:rPr lang="en-GB" dirty="0">
                <a:latin typeface="Times New Roman" panose="02020603050405020304" pitchFamily="18" charset="0"/>
                <a:cs typeface="Times New Roman" panose="02020603050405020304" pitchFamily="18" charset="0"/>
              </a:rPr>
              <a:t>The rate constant is the rate of the reaction </a:t>
            </a:r>
            <a:r>
              <a:rPr lang="en-GB" dirty="0">
                <a:solidFill>
                  <a:schemeClr val="accent3">
                    <a:lumMod val="75000"/>
                  </a:schemeClr>
                </a:solidFill>
                <a:latin typeface="Times New Roman" panose="02020603050405020304" pitchFamily="18" charset="0"/>
                <a:cs typeface="Times New Roman" panose="02020603050405020304" pitchFamily="18" charset="0"/>
              </a:rPr>
              <a:t>when all reactants are present in a 1 molar (M) concentration</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rate constant k is the rate of reaction under conditions standardized by a unit concentration.</a:t>
            </a:r>
          </a:p>
          <a:p>
            <a:endParaRPr lang="en-GB" dirty="0"/>
          </a:p>
        </p:txBody>
      </p:sp>
    </p:spTree>
    <p:extLst>
      <p:ext uri="{BB962C8B-B14F-4D97-AF65-F5344CB8AC3E}">
        <p14:creationId xmlns:p14="http://schemas.microsoft.com/office/powerpoint/2010/main" val="2302821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F4D52-D2DB-430E-AB15-3187BA571DB0}"/>
              </a:ext>
            </a:extLst>
          </p:cNvPr>
          <p:cNvSpPr>
            <a:spLocks noGrp="1"/>
          </p:cNvSpPr>
          <p:nvPr>
            <p:ph idx="1"/>
          </p:nvPr>
        </p:nvSpPr>
        <p:spPr>
          <a:xfrm>
            <a:off x="1484310" y="580103"/>
            <a:ext cx="10018713" cy="5555226"/>
          </a:xfrm>
        </p:spPr>
        <p:txBody>
          <a:bodyPr>
            <a:normAutofit/>
          </a:bodyPr>
          <a:lstStyle/>
          <a:p>
            <a:pPr algn="just"/>
            <a:r>
              <a:rPr lang="en-GB" dirty="0">
                <a:latin typeface="Times New Roman" panose="02020603050405020304" pitchFamily="18" charset="0"/>
                <a:cs typeface="Times New Roman" panose="02020603050405020304" pitchFamily="18" charset="0"/>
              </a:rPr>
              <a:t>The </a:t>
            </a:r>
            <a:r>
              <a:rPr lang="en-GB" dirty="0">
                <a:solidFill>
                  <a:schemeClr val="accent4">
                    <a:lumMod val="75000"/>
                  </a:schemeClr>
                </a:solidFill>
                <a:latin typeface="Times New Roman" panose="02020603050405020304" pitchFamily="18" charset="0"/>
                <a:cs typeface="Times New Roman" panose="02020603050405020304" pitchFamily="18" charset="0"/>
              </a:rPr>
              <a:t>overall kinetic order is the sum of the exponents </a:t>
            </a:r>
            <a:r>
              <a:rPr lang="en-GB" dirty="0">
                <a:latin typeface="Times New Roman" panose="02020603050405020304" pitchFamily="18" charset="0"/>
                <a:cs typeface="Times New Roman" panose="02020603050405020304" pitchFamily="18" charset="0"/>
              </a:rPr>
              <a:t>(powers) of all the concentrations in the rate law. For the rate k[A][B], the overall kinetic order is 2.</a:t>
            </a:r>
          </a:p>
          <a:p>
            <a:pPr algn="just"/>
            <a:r>
              <a:rPr lang="en-GB" dirty="0">
                <a:latin typeface="Times New Roman" panose="02020603050405020304" pitchFamily="18" charset="0"/>
                <a:cs typeface="Times New Roman" panose="02020603050405020304" pitchFamily="18" charset="0"/>
              </a:rPr>
              <a:t>Such a rate describes a second-order reaction because the rate depends on the concentration of the reactant raised to the second power.</a:t>
            </a:r>
          </a:p>
          <a:p>
            <a:pPr algn="just"/>
            <a:r>
              <a:rPr lang="en-GB" dirty="0">
                <a:latin typeface="Times New Roman" panose="02020603050405020304" pitchFamily="18" charset="0"/>
                <a:cs typeface="Times New Roman" panose="02020603050405020304" pitchFamily="18" charset="0"/>
              </a:rPr>
              <a:t>Other decomposition rates are like k[X], and are first-order reactions because the rate depends on the concentration of the reactant raised to the first power.</a:t>
            </a:r>
          </a:p>
          <a:p>
            <a:pPr algn="just"/>
            <a:r>
              <a:rPr lang="en-GB" dirty="0">
                <a:solidFill>
                  <a:schemeClr val="accent3">
                    <a:lumMod val="75000"/>
                  </a:schemeClr>
                </a:solidFill>
                <a:latin typeface="Times New Roman" panose="02020603050405020304" pitchFamily="18" charset="0"/>
                <a:cs typeface="Times New Roman" panose="02020603050405020304" pitchFamily="18" charset="0"/>
              </a:rPr>
              <a:t>K[A][B] is </a:t>
            </a:r>
            <a:r>
              <a:rPr lang="en-US" altLang="zh-CN" dirty="0">
                <a:solidFill>
                  <a:schemeClr val="accent3">
                    <a:lumMod val="75000"/>
                  </a:schemeClr>
                </a:solidFill>
                <a:latin typeface="Times New Roman" panose="02020603050405020304" pitchFamily="18" charset="0"/>
                <a:cs typeface="Times New Roman" panose="02020603050405020304" pitchFamily="18" charset="0"/>
              </a:rPr>
              <a:t>second</a:t>
            </a:r>
            <a:r>
              <a:rPr lang="en-GB" dirty="0">
                <a:solidFill>
                  <a:schemeClr val="accent3">
                    <a:lumMod val="75000"/>
                  </a:schemeClr>
                </a:solidFill>
                <a:latin typeface="Times New Roman" panose="02020603050405020304" pitchFamily="18" charset="0"/>
                <a:cs typeface="Times New Roman" panose="02020603050405020304" pitchFamily="18" charset="0"/>
              </a:rPr>
              <a:t>-order for each reactant and k[X] is first-order X and zero-order for Y</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In a </a:t>
            </a:r>
            <a:r>
              <a:rPr lang="en-GB" dirty="0">
                <a:solidFill>
                  <a:srgbClr val="FF0000"/>
                </a:solidFill>
                <a:latin typeface="Times New Roman" panose="02020603050405020304" pitchFamily="18" charset="0"/>
                <a:cs typeface="Times New Roman" panose="02020603050405020304" pitchFamily="18" charset="0"/>
              </a:rPr>
              <a:t>zero-order</a:t>
            </a:r>
            <a:r>
              <a:rPr lang="en-GB" dirty="0">
                <a:latin typeface="Times New Roman" panose="02020603050405020304" pitchFamily="18" charset="0"/>
                <a:cs typeface="Times New Roman" panose="02020603050405020304" pitchFamily="18" charset="0"/>
              </a:rPr>
              <a:t> reaction, </a:t>
            </a:r>
            <a:r>
              <a:rPr lang="en-GB" dirty="0">
                <a:solidFill>
                  <a:schemeClr val="accent3">
                    <a:lumMod val="75000"/>
                  </a:schemeClr>
                </a:solidFill>
                <a:latin typeface="Times New Roman" panose="02020603050405020304" pitchFamily="18" charset="0"/>
                <a:cs typeface="Times New Roman" panose="02020603050405020304" pitchFamily="18" charset="0"/>
              </a:rPr>
              <a:t>compounds degrade </a:t>
            </a:r>
            <a:r>
              <a:rPr lang="en-GB" dirty="0">
                <a:solidFill>
                  <a:schemeClr val="accent4">
                    <a:lumMod val="75000"/>
                  </a:schemeClr>
                </a:solidFill>
                <a:latin typeface="Times New Roman" panose="02020603050405020304" pitchFamily="18" charset="0"/>
                <a:cs typeface="Times New Roman" panose="02020603050405020304" pitchFamily="18" charset="0"/>
              </a:rPr>
              <a:t>at a constant rate </a:t>
            </a:r>
            <a:r>
              <a:rPr lang="en-GB" dirty="0">
                <a:solidFill>
                  <a:schemeClr val="accent3">
                    <a:lumMod val="75000"/>
                  </a:schemeClr>
                </a:solidFill>
                <a:latin typeface="Times New Roman" panose="02020603050405020304" pitchFamily="18" charset="0"/>
                <a:cs typeface="Times New Roman" panose="02020603050405020304" pitchFamily="18" charset="0"/>
              </a:rPr>
              <a:t>and </a:t>
            </a:r>
            <a:r>
              <a:rPr lang="en-GB" dirty="0">
                <a:solidFill>
                  <a:schemeClr val="accent4">
                    <a:lumMod val="75000"/>
                  </a:schemeClr>
                </a:solidFill>
                <a:latin typeface="Times New Roman" panose="02020603050405020304" pitchFamily="18" charset="0"/>
                <a:cs typeface="Times New Roman" panose="02020603050405020304" pitchFamily="18" charset="0"/>
              </a:rPr>
              <a:t>are independent of reactant concentration</a:t>
            </a:r>
            <a:r>
              <a:rPr lang="en-GB" dirty="0">
                <a:solidFill>
                  <a:schemeClr val="accent3">
                    <a:lumMod val="7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80912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3D504-F31B-4260-9DC0-A0780B18E341}"/>
              </a:ext>
            </a:extLst>
          </p:cNvPr>
          <p:cNvSpPr>
            <a:spLocks noGrp="1"/>
          </p:cNvSpPr>
          <p:nvPr>
            <p:ph idx="1"/>
          </p:nvPr>
        </p:nvSpPr>
        <p:spPr>
          <a:xfrm>
            <a:off x="1484310" y="658761"/>
            <a:ext cx="10018713" cy="5496233"/>
          </a:xfrm>
        </p:spPr>
        <p:txBody>
          <a:bodyPr/>
          <a:lstStyle/>
          <a:p>
            <a:pPr marL="0" indent="0" algn="just">
              <a:buNone/>
            </a:pPr>
            <a:r>
              <a:rPr lang="en-GB" b="1" dirty="0">
                <a:solidFill>
                  <a:srgbClr val="0000FF"/>
                </a:solidFill>
                <a:latin typeface="Times New Roman" panose="02020603050405020304" pitchFamily="18" charset="0"/>
                <a:cs typeface="Times New Roman" panose="02020603050405020304" pitchFamily="18" charset="0"/>
              </a:rPr>
              <a:t>Air Pollution Physics and Chemistry</a:t>
            </a:r>
          </a:p>
          <a:p>
            <a:pPr algn="just"/>
            <a:r>
              <a:rPr lang="en-GB" dirty="0">
                <a:latin typeface="Times New Roman" panose="02020603050405020304" pitchFamily="18" charset="0"/>
                <a:cs typeface="Times New Roman" panose="02020603050405020304" pitchFamily="18" charset="0"/>
              </a:rPr>
              <a:t>Air pollution physics must be considered </a:t>
            </a:r>
            <a:r>
              <a:rPr lang="en-GB" dirty="0">
                <a:solidFill>
                  <a:schemeClr val="accent4">
                    <a:lumMod val="75000"/>
                  </a:schemeClr>
                </a:solidFill>
                <a:latin typeface="Times New Roman" panose="02020603050405020304" pitchFamily="18" charset="0"/>
                <a:cs typeface="Times New Roman" panose="02020603050405020304" pitchFamily="18" charset="0"/>
              </a:rPr>
              <a:t>mutually</a:t>
            </a:r>
            <a:r>
              <a:rPr lang="en-GB" dirty="0">
                <a:latin typeface="Times New Roman" panose="02020603050405020304" pitchFamily="18" charset="0"/>
                <a:cs typeface="Times New Roman" panose="02020603050405020304" pitchFamily="18" charset="0"/>
              </a:rPr>
              <a:t> with air pollution chemistry.</a:t>
            </a:r>
          </a:p>
          <a:p>
            <a:pPr algn="just"/>
            <a:r>
              <a:rPr lang="en-GB" dirty="0">
                <a:latin typeface="Times New Roman" panose="02020603050405020304" pitchFamily="18" charset="0"/>
                <a:cs typeface="Times New Roman" panose="02020603050405020304" pitchFamily="18" charset="0"/>
              </a:rPr>
              <a:t>Any complete discussion of the physical process of </a:t>
            </a:r>
            <a:r>
              <a:rPr lang="en-GB" b="1" dirty="0">
                <a:solidFill>
                  <a:srgbClr val="FF0000"/>
                </a:solidFill>
                <a:latin typeface="Times New Roman" panose="02020603050405020304" pitchFamily="18" charset="0"/>
                <a:cs typeface="Times New Roman" panose="02020603050405020304" pitchFamily="18" charset="0"/>
              </a:rPr>
              <a:t>solubility</a:t>
            </a:r>
            <a:r>
              <a:rPr lang="en-GB" dirty="0">
                <a:latin typeface="Times New Roman" panose="02020603050405020304" pitchFamily="18" charset="0"/>
                <a:cs typeface="Times New Roman" panose="02020603050405020304" pitchFamily="18" charset="0"/>
              </a:rPr>
              <a:t>, for example, must include a discussion of </a:t>
            </a:r>
            <a:r>
              <a:rPr lang="en-GB" b="1" dirty="0">
                <a:solidFill>
                  <a:srgbClr val="FF0000"/>
                </a:solidFill>
                <a:latin typeface="Times New Roman" panose="02020603050405020304" pitchFamily="18" charset="0"/>
                <a:cs typeface="Times New Roman" panose="02020603050405020304" pitchFamily="18" charset="0"/>
              </a:rPr>
              <a:t>polarity</a:t>
            </a:r>
            <a:r>
              <a:rPr lang="en-GB" b="1"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Any discussion of polarity must include a discussion of</a:t>
            </a:r>
            <a:r>
              <a:rPr lang="en-GB" b="1"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electronegativity</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Discussions of sorption and air-water exchanges must consider both chemical and physical processes.</a:t>
            </a:r>
          </a:p>
          <a:p>
            <a:pPr algn="just"/>
            <a:r>
              <a:rPr lang="en-GB" dirty="0">
                <a:latin typeface="Times New Roman" panose="02020603050405020304" pitchFamily="18" charset="0"/>
                <a:cs typeface="Times New Roman" panose="02020603050405020304" pitchFamily="18" charset="0"/>
              </a:rPr>
              <a:t>Air pollution involves five categories of chemical reactions. Various types of reaction occur within boilers and other industrial operations; </a:t>
            </a:r>
            <a:r>
              <a:rPr lang="en-GB" b="1" dirty="0">
                <a:latin typeface="Times New Roman" panose="02020603050405020304" pitchFamily="18" charset="0"/>
                <a:cs typeface="Times New Roman" panose="02020603050405020304" pitchFamily="18" charset="0"/>
              </a:rPr>
              <a:t>in stacks; in the plume; in the microenvironments and ecosystems; and within organisms</a:t>
            </a:r>
            <a:r>
              <a:rPr lang="en-GB" dirty="0">
                <a:latin typeface="Times New Roman" panose="02020603050405020304" pitchFamily="18" charset="0"/>
                <a:cs typeface="Times New Roman" panose="02020603050405020304" pitchFamily="18" charset="0"/>
              </a:rPr>
              <a:t>.</a:t>
            </a:r>
            <a:endParaRPr lang="en-GB"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859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2BEC4-9766-462E-A416-70D29718DBB2}"/>
              </a:ext>
            </a:extLst>
          </p:cNvPr>
          <p:cNvSpPr>
            <a:spLocks noGrp="1"/>
          </p:cNvSpPr>
          <p:nvPr>
            <p:ph idx="1"/>
          </p:nvPr>
        </p:nvSpPr>
        <p:spPr>
          <a:xfrm>
            <a:off x="1484310" y="442453"/>
            <a:ext cx="10018713" cy="5348748"/>
          </a:xfrm>
        </p:spPr>
        <p:txBody>
          <a:bodyPr>
            <a:normAutofit/>
          </a:bodyPr>
          <a:lstStyle/>
          <a:p>
            <a:pPr marL="0" indent="0" algn="just">
              <a:buNone/>
            </a:pPr>
            <a:r>
              <a:rPr lang="en-GB" b="1" dirty="0">
                <a:solidFill>
                  <a:srgbClr val="0000FF"/>
                </a:solidFill>
                <a:latin typeface="Times New Roman" panose="02020603050405020304" pitchFamily="18" charset="0"/>
                <a:cs typeface="Times New Roman" panose="02020603050405020304" pitchFamily="18" charset="0"/>
              </a:rPr>
              <a:t>Synthesis or Combination</a:t>
            </a:r>
          </a:p>
          <a:p>
            <a:pPr algn="just"/>
            <a:r>
              <a:rPr lang="en-GB" dirty="0">
                <a:latin typeface="Times New Roman" panose="02020603050405020304" pitchFamily="18" charset="0"/>
                <a:cs typeface="Times New Roman" panose="02020603050405020304" pitchFamily="18" charset="0"/>
              </a:rPr>
              <a:t>In combination reactions, two or more substances react to form a single substance:</a:t>
            </a:r>
          </a:p>
          <a:p>
            <a:pPr marL="0" indent="0" algn="just">
              <a:buNone/>
            </a:pPr>
            <a:endParaRPr lang="en-GB" dirty="0">
              <a:solidFill>
                <a:srgbClr val="0000FF"/>
              </a:solidFill>
              <a:latin typeface="Times New Roman" panose="02020603050405020304" pitchFamily="18" charset="0"/>
              <a:cs typeface="Times New Roman" panose="02020603050405020304" pitchFamily="18" charset="0"/>
            </a:endParaRPr>
          </a:p>
          <a:p>
            <a:pPr algn="just"/>
            <a:r>
              <a:rPr lang="en-GB" dirty="0">
                <a:solidFill>
                  <a:schemeClr val="accent3">
                    <a:lumMod val="75000"/>
                  </a:schemeClr>
                </a:solidFill>
                <a:latin typeface="Times New Roman" panose="02020603050405020304" pitchFamily="18" charset="0"/>
                <a:cs typeface="Times New Roman" panose="02020603050405020304" pitchFamily="18" charset="0"/>
              </a:rPr>
              <a:t>Two types of combination reactions </a:t>
            </a:r>
            <a:r>
              <a:rPr lang="en-GB" dirty="0">
                <a:latin typeface="Times New Roman" panose="02020603050405020304" pitchFamily="18" charset="0"/>
                <a:cs typeface="Times New Roman" panose="02020603050405020304" pitchFamily="18" charset="0"/>
              </a:rPr>
              <a:t>are important in environmental systems, i.e. </a:t>
            </a:r>
            <a:r>
              <a:rPr lang="en-GB" b="1" dirty="0">
                <a:solidFill>
                  <a:srgbClr val="00B050"/>
                </a:solidFill>
                <a:latin typeface="Times New Roman" panose="02020603050405020304" pitchFamily="18" charset="0"/>
                <a:cs typeface="Times New Roman" panose="02020603050405020304" pitchFamily="18" charset="0"/>
              </a:rPr>
              <a:t>formation </a:t>
            </a:r>
            <a:r>
              <a:rPr lang="en-GB" dirty="0">
                <a:latin typeface="Times New Roman" panose="02020603050405020304" pitchFamily="18" charset="0"/>
                <a:cs typeface="Times New Roman" panose="02020603050405020304" pitchFamily="18" charset="0"/>
              </a:rPr>
              <a:t>and </a:t>
            </a:r>
            <a:r>
              <a:rPr lang="en-GB" b="1" dirty="0">
                <a:solidFill>
                  <a:srgbClr val="00B050"/>
                </a:solidFill>
                <a:latin typeface="Times New Roman" panose="02020603050405020304" pitchFamily="18" charset="0"/>
                <a:cs typeface="Times New Roman" panose="02020603050405020304" pitchFamily="18" charset="0"/>
              </a:rPr>
              <a:t>hydration</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Formation reactions are those where elements combine to form a compound. Examples include the formation of ferric oxide and the formation of octane:</a:t>
            </a:r>
            <a:endParaRPr lang="en-GB" dirty="0">
              <a:solidFill>
                <a:srgbClr val="0000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EAB8DC-592B-4FC2-AC9E-4EFBAC723597}"/>
              </a:ext>
            </a:extLst>
          </p:cNvPr>
          <p:cNvPicPr>
            <a:picLocks noChangeAspect="1"/>
          </p:cNvPicPr>
          <p:nvPr/>
        </p:nvPicPr>
        <p:blipFill>
          <a:blip r:embed="rId2"/>
          <a:stretch>
            <a:fillRect/>
          </a:stretch>
        </p:blipFill>
        <p:spPr>
          <a:xfrm>
            <a:off x="5147838" y="2399688"/>
            <a:ext cx="4559294" cy="451822"/>
          </a:xfrm>
          <a:prstGeom prst="rect">
            <a:avLst/>
          </a:prstGeom>
        </p:spPr>
      </p:pic>
      <p:pic>
        <p:nvPicPr>
          <p:cNvPr id="7" name="Picture 6">
            <a:extLst>
              <a:ext uri="{FF2B5EF4-FFF2-40B4-BE49-F238E27FC236}">
                <a16:creationId xmlns:a16="http://schemas.microsoft.com/office/drawing/2014/main" id="{9174C96F-E3B3-40E7-9D66-83900D547DB6}"/>
              </a:ext>
            </a:extLst>
          </p:cNvPr>
          <p:cNvPicPr>
            <a:picLocks noChangeAspect="1"/>
          </p:cNvPicPr>
          <p:nvPr/>
        </p:nvPicPr>
        <p:blipFill>
          <a:blip r:embed="rId3"/>
          <a:stretch>
            <a:fillRect/>
          </a:stretch>
        </p:blipFill>
        <p:spPr>
          <a:xfrm>
            <a:off x="5147838" y="5240441"/>
            <a:ext cx="4553020" cy="880694"/>
          </a:xfrm>
          <a:prstGeom prst="rect">
            <a:avLst/>
          </a:prstGeom>
        </p:spPr>
      </p:pic>
    </p:spTree>
    <p:extLst>
      <p:ext uri="{BB962C8B-B14F-4D97-AF65-F5344CB8AC3E}">
        <p14:creationId xmlns:p14="http://schemas.microsoft.com/office/powerpoint/2010/main" val="3034540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765415-F2C1-47E3-98B5-3612C158FFEA}"/>
              </a:ext>
            </a:extLst>
          </p:cNvPr>
          <p:cNvSpPr>
            <a:spLocks noGrp="1"/>
          </p:cNvSpPr>
          <p:nvPr>
            <p:ph idx="1"/>
          </p:nvPr>
        </p:nvSpPr>
        <p:spPr>
          <a:xfrm>
            <a:off x="1484310" y="727587"/>
            <a:ext cx="10018713" cy="5673213"/>
          </a:xfrm>
        </p:spPr>
        <p:txBody>
          <a:bodyPr>
            <a:normAutofit fontScale="92500"/>
          </a:bodyPr>
          <a:lstStyle/>
          <a:p>
            <a:pPr algn="just"/>
            <a:r>
              <a:rPr lang="en-GB" b="1" dirty="0">
                <a:solidFill>
                  <a:srgbClr val="00B050"/>
                </a:solidFill>
                <a:latin typeface="Times New Roman" panose="02020603050405020304" pitchFamily="18" charset="0"/>
                <a:cs typeface="Times New Roman" panose="02020603050405020304" pitchFamily="18" charset="0"/>
              </a:rPr>
              <a:t>Hydration reactions </a:t>
            </a:r>
            <a:r>
              <a:rPr lang="en-GB" dirty="0">
                <a:latin typeface="Times New Roman" panose="02020603050405020304" pitchFamily="18" charset="0"/>
                <a:cs typeface="Times New Roman" panose="02020603050405020304" pitchFamily="18" charset="0"/>
              </a:rPr>
              <a:t>involve the addition of water to synthesize a new compound, for example, when calcium oxide is hydrated to form calcium hydroxide, and when phosphate is hydrated to form phosphoric acid.</a:t>
            </a:r>
          </a:p>
          <a:p>
            <a:pPr algn="just"/>
            <a:endParaRPr lang="en-GB" b="1" dirty="0">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marL="0" indent="0" algn="just">
              <a:buNone/>
            </a:pPr>
            <a:r>
              <a:rPr lang="en-GB" b="1" dirty="0">
                <a:solidFill>
                  <a:srgbClr val="0000FF"/>
                </a:solidFill>
                <a:latin typeface="Times New Roman" panose="02020603050405020304" pitchFamily="18" charset="0"/>
                <a:cs typeface="Times New Roman" panose="02020603050405020304" pitchFamily="18" charset="0"/>
              </a:rPr>
              <a:t>Decomposition</a:t>
            </a:r>
            <a:endParaRPr lang="en-GB" dirty="0">
              <a:solidFill>
                <a:srgbClr val="0000FF"/>
              </a:solidFill>
              <a:latin typeface="Times New Roman" panose="02020603050405020304" pitchFamily="18" charset="0"/>
              <a:cs typeface="Times New Roman" panose="02020603050405020304" pitchFamily="18" charset="0"/>
            </a:endParaRPr>
          </a:p>
          <a:p>
            <a:pPr marL="0" indent="0" algn="just">
              <a:buNone/>
            </a:pPr>
            <a:endParaRPr lang="en-GB" b="1"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Calcium carbonate </a:t>
            </a:r>
            <a:r>
              <a:rPr lang="en-GB" dirty="0">
                <a:solidFill>
                  <a:srgbClr val="00B050"/>
                </a:solidFill>
                <a:latin typeface="Times New Roman" panose="02020603050405020304" pitchFamily="18" charset="0"/>
                <a:cs typeface="Times New Roman" panose="02020603050405020304" pitchFamily="18" charset="0"/>
              </a:rPr>
              <a:t>breaks down </a:t>
            </a:r>
            <a:r>
              <a:rPr lang="en-GB" dirty="0">
                <a:latin typeface="Times New Roman" panose="02020603050405020304" pitchFamily="18" charset="0"/>
                <a:cs typeface="Times New Roman" panose="02020603050405020304" pitchFamily="18" charset="0"/>
              </a:rPr>
              <a:t>into calcium oxide and carbon dioxide:</a:t>
            </a:r>
            <a:endParaRPr lang="en-GB" b="1" dirty="0">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Most decomposition reactions </a:t>
            </a:r>
            <a:r>
              <a:rPr lang="en-GB" dirty="0">
                <a:solidFill>
                  <a:schemeClr val="accent4">
                    <a:lumMod val="75000"/>
                  </a:schemeClr>
                </a:solidFill>
                <a:latin typeface="Times New Roman" panose="02020603050405020304" pitchFamily="18" charset="0"/>
                <a:cs typeface="Times New Roman" panose="02020603050405020304" pitchFamily="18" charset="0"/>
              </a:rPr>
              <a:t>need energy </a:t>
            </a:r>
            <a:r>
              <a:rPr lang="en-GB" dirty="0">
                <a:latin typeface="Times New Roman" panose="02020603050405020304" pitchFamily="18" charset="0"/>
                <a:cs typeface="Times New Roman" panose="02020603050405020304" pitchFamily="18" charset="0"/>
              </a:rPr>
              <a:t>added to the reaction. </a:t>
            </a:r>
            <a:r>
              <a:rPr lang="en-GB" dirty="0">
                <a:solidFill>
                  <a:schemeClr val="accent3">
                    <a:lumMod val="75000"/>
                  </a:schemeClr>
                </a:solidFill>
                <a:latin typeface="Times New Roman" panose="02020603050405020304" pitchFamily="18" charset="0"/>
                <a:cs typeface="Times New Roman" panose="02020603050405020304" pitchFamily="18" charset="0"/>
              </a:rPr>
              <a:t>When electricity provides the energy, it is known as </a:t>
            </a:r>
            <a:r>
              <a:rPr lang="en-GB" dirty="0">
                <a:solidFill>
                  <a:srgbClr val="FF0000"/>
                </a:solidFill>
                <a:latin typeface="Times New Roman" panose="02020603050405020304" pitchFamily="18" charset="0"/>
                <a:cs typeface="Times New Roman" panose="02020603050405020304" pitchFamily="18" charset="0"/>
              </a:rPr>
              <a:t>electrolysis</a:t>
            </a:r>
            <a:r>
              <a:rPr lang="en-GB" dirty="0">
                <a:solidFill>
                  <a:schemeClr val="accent3">
                    <a:lumMod val="75000"/>
                  </a:schemeClr>
                </a:solidFill>
                <a:latin typeface="Times New Roman" panose="02020603050405020304" pitchFamily="18" charset="0"/>
                <a:cs typeface="Times New Roman" panose="02020603050405020304" pitchFamily="18" charset="0"/>
              </a:rPr>
              <a:t>. When photons provide the energy, it is known as </a:t>
            </a:r>
            <a:r>
              <a:rPr lang="en-GB" dirty="0">
                <a:solidFill>
                  <a:srgbClr val="FF0000"/>
                </a:solidFill>
                <a:latin typeface="Times New Roman" panose="02020603050405020304" pitchFamily="18" charset="0"/>
                <a:cs typeface="Times New Roman" panose="02020603050405020304" pitchFamily="18" charset="0"/>
              </a:rPr>
              <a:t>photolysis</a:t>
            </a:r>
            <a:r>
              <a:rPr lang="en-GB" dirty="0">
                <a:solidFill>
                  <a:schemeClr val="accent3">
                    <a:lumMod val="75000"/>
                  </a:schemeClr>
                </a:solidFill>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t>
            </a:r>
            <a:r>
              <a:rPr lang="en-GB" dirty="0">
                <a:solidFill>
                  <a:schemeClr val="accent3">
                    <a:lumMod val="75000"/>
                  </a:schemeClr>
                </a:solidFill>
                <a:latin typeface="Times New Roman" panose="02020603050405020304" pitchFamily="18" charset="0"/>
                <a:cs typeface="Times New Roman" panose="02020603050405020304" pitchFamily="18" charset="0"/>
              </a:rPr>
              <a:t>When microbes decompose an organic compound into simpler compounds, the process is known as </a:t>
            </a:r>
            <a:r>
              <a:rPr lang="en-GB" dirty="0">
                <a:solidFill>
                  <a:srgbClr val="FF0000"/>
                </a:solidFill>
                <a:latin typeface="Times New Roman" panose="02020603050405020304" pitchFamily="18" charset="0"/>
                <a:cs typeface="Times New Roman" panose="02020603050405020304" pitchFamily="18" charset="0"/>
              </a:rPr>
              <a:t>biodegradation</a:t>
            </a:r>
            <a:endParaRPr lang="en-GB" b="1" dirty="0">
              <a:solidFill>
                <a:srgbClr val="FF0000"/>
              </a:solidFill>
              <a:latin typeface="Times New Roman" panose="02020603050405020304" pitchFamily="18" charset="0"/>
              <a:cs typeface="Times New Roman" panose="02020603050405020304" pitchFamily="18" charset="0"/>
            </a:endParaRPr>
          </a:p>
          <a:p>
            <a:endParaRPr lang="en-GB" b="1" dirty="0"/>
          </a:p>
        </p:txBody>
      </p:sp>
      <p:pic>
        <p:nvPicPr>
          <p:cNvPr id="7" name="Picture 6">
            <a:extLst>
              <a:ext uri="{FF2B5EF4-FFF2-40B4-BE49-F238E27FC236}">
                <a16:creationId xmlns:a16="http://schemas.microsoft.com/office/drawing/2014/main" id="{774ED225-3E1A-4FAF-A09E-F3D2675605D3}"/>
              </a:ext>
            </a:extLst>
          </p:cNvPr>
          <p:cNvPicPr>
            <a:picLocks noChangeAspect="1"/>
          </p:cNvPicPr>
          <p:nvPr/>
        </p:nvPicPr>
        <p:blipFill>
          <a:blip r:embed="rId2"/>
          <a:stretch>
            <a:fillRect/>
          </a:stretch>
        </p:blipFill>
        <p:spPr>
          <a:xfrm>
            <a:off x="4347367" y="1840227"/>
            <a:ext cx="4292598" cy="853103"/>
          </a:xfrm>
          <a:prstGeom prst="rect">
            <a:avLst/>
          </a:prstGeom>
        </p:spPr>
      </p:pic>
      <p:pic>
        <p:nvPicPr>
          <p:cNvPr id="9" name="Picture 8">
            <a:extLst>
              <a:ext uri="{FF2B5EF4-FFF2-40B4-BE49-F238E27FC236}">
                <a16:creationId xmlns:a16="http://schemas.microsoft.com/office/drawing/2014/main" id="{A21686DA-7E63-47D9-BFA5-D15144790D33}"/>
              </a:ext>
            </a:extLst>
          </p:cNvPr>
          <p:cNvPicPr>
            <a:picLocks noChangeAspect="1"/>
          </p:cNvPicPr>
          <p:nvPr/>
        </p:nvPicPr>
        <p:blipFill>
          <a:blip r:embed="rId3"/>
          <a:stretch>
            <a:fillRect/>
          </a:stretch>
        </p:blipFill>
        <p:spPr>
          <a:xfrm>
            <a:off x="5291598" y="3070583"/>
            <a:ext cx="1608803" cy="493610"/>
          </a:xfrm>
          <a:prstGeom prst="rect">
            <a:avLst/>
          </a:prstGeom>
        </p:spPr>
      </p:pic>
      <p:pic>
        <p:nvPicPr>
          <p:cNvPr id="11" name="Picture 10">
            <a:extLst>
              <a:ext uri="{FF2B5EF4-FFF2-40B4-BE49-F238E27FC236}">
                <a16:creationId xmlns:a16="http://schemas.microsoft.com/office/drawing/2014/main" id="{021A67DD-2545-40D7-AF2D-9B69CCE48B6F}"/>
              </a:ext>
            </a:extLst>
          </p:cNvPr>
          <p:cNvPicPr>
            <a:picLocks noChangeAspect="1"/>
          </p:cNvPicPr>
          <p:nvPr/>
        </p:nvPicPr>
        <p:blipFill>
          <a:blip r:embed="rId4"/>
          <a:stretch>
            <a:fillRect/>
          </a:stretch>
        </p:blipFill>
        <p:spPr>
          <a:xfrm>
            <a:off x="4414146" y="4090571"/>
            <a:ext cx="4972510" cy="456493"/>
          </a:xfrm>
          <a:prstGeom prst="rect">
            <a:avLst/>
          </a:prstGeom>
        </p:spPr>
      </p:pic>
    </p:spTree>
    <p:extLst>
      <p:ext uri="{BB962C8B-B14F-4D97-AF65-F5344CB8AC3E}">
        <p14:creationId xmlns:p14="http://schemas.microsoft.com/office/powerpoint/2010/main" val="424143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38423C-6D66-4631-BB64-301D8897A8ED}"/>
              </a:ext>
            </a:extLst>
          </p:cNvPr>
          <p:cNvSpPr>
            <a:spLocks noGrp="1"/>
          </p:cNvSpPr>
          <p:nvPr>
            <p:ph idx="1"/>
          </p:nvPr>
        </p:nvSpPr>
        <p:spPr>
          <a:xfrm>
            <a:off x="1484310" y="2210540"/>
            <a:ext cx="10018713" cy="4456590"/>
          </a:xfrm>
        </p:spPr>
        <p:txBody>
          <a:bodyPr/>
          <a:lstStyle/>
          <a:p>
            <a:pPr algn="just"/>
            <a:r>
              <a:rPr lang="en-GB" dirty="0">
                <a:latin typeface="Times New Roman" panose="02020603050405020304" pitchFamily="18" charset="0"/>
                <a:cs typeface="Times New Roman" panose="02020603050405020304" pitchFamily="18" charset="0"/>
              </a:rPr>
              <a:t>The extent and severity of air pollution begins with an understanding of the inherent properties of the agent, i.e. </a:t>
            </a:r>
            <a:r>
              <a:rPr lang="en-GB" b="1" dirty="0">
                <a:solidFill>
                  <a:srgbClr val="00B050"/>
                </a:solidFill>
                <a:latin typeface="Times New Roman" panose="02020603050405020304" pitchFamily="18" charset="0"/>
                <a:cs typeface="Times New Roman" panose="02020603050405020304" pitchFamily="18" charset="0"/>
              </a:rPr>
              <a:t>the air pollutant</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agent’s properties are key to the conditions under which it will be transformed chemically as it forms within sources, moves to the atmosphere, and reaches its fate in the environment.</a:t>
            </a:r>
          </a:p>
          <a:p>
            <a:pPr algn="just"/>
            <a:r>
              <a:rPr lang="en-GB" dirty="0">
                <a:solidFill>
                  <a:srgbClr val="FF0000"/>
                </a:solidFill>
                <a:latin typeface="Times New Roman" panose="02020603050405020304" pitchFamily="18" charset="0"/>
                <a:cs typeface="Times New Roman" panose="02020603050405020304" pitchFamily="18" charset="0"/>
              </a:rPr>
              <a:t>Chemical transformation </a:t>
            </a:r>
            <a:r>
              <a:rPr lang="en-GB" dirty="0">
                <a:latin typeface="Times New Roman" panose="02020603050405020304" pitchFamily="18" charset="0"/>
                <a:cs typeface="Times New Roman" panose="02020603050405020304" pitchFamily="18" charset="0"/>
              </a:rPr>
              <a:t>of an air pollutant considers more than atmospheric transformation.</a:t>
            </a:r>
          </a:p>
          <a:p>
            <a:pPr algn="just"/>
            <a:r>
              <a:rPr lang="en-GB" dirty="0">
                <a:latin typeface="Times New Roman" panose="02020603050405020304" pitchFamily="18" charset="0"/>
                <a:cs typeface="Times New Roman" panose="02020603050405020304" pitchFamily="18" charset="0"/>
              </a:rPr>
              <a:t>The most obvious stage of the air pollutant’s life cycle is its </a:t>
            </a:r>
            <a:r>
              <a:rPr lang="en-GB" dirty="0">
                <a:solidFill>
                  <a:srgbClr val="FF0000"/>
                </a:solidFill>
                <a:latin typeface="Times New Roman" panose="02020603050405020304" pitchFamily="18" charset="0"/>
                <a:cs typeface="Times New Roman" panose="02020603050405020304" pitchFamily="18" charset="0"/>
              </a:rPr>
              <a:t>residence</a:t>
            </a:r>
            <a:r>
              <a:rPr lang="en-GB" dirty="0">
                <a:latin typeface="Times New Roman" panose="02020603050405020304" pitchFamily="18" charset="0"/>
                <a:cs typeface="Times New Roman" panose="02020603050405020304" pitchFamily="18" charset="0"/>
              </a:rPr>
              <a:t> in the atmosphere.</a:t>
            </a:r>
          </a:p>
          <a:p>
            <a:endParaRPr lang="en-GB" dirty="0"/>
          </a:p>
        </p:txBody>
      </p:sp>
      <p:sp>
        <p:nvSpPr>
          <p:cNvPr id="6" name="Title 1">
            <a:extLst>
              <a:ext uri="{FF2B5EF4-FFF2-40B4-BE49-F238E27FC236}">
                <a16:creationId xmlns:a16="http://schemas.microsoft.com/office/drawing/2014/main" id="{6E86D378-DB74-4EFE-878F-5071C36EC253}"/>
              </a:ext>
            </a:extLst>
          </p:cNvPr>
          <p:cNvSpPr txBox="1">
            <a:spLocks/>
          </p:cNvSpPr>
          <p:nvPr/>
        </p:nvSpPr>
        <p:spPr>
          <a:xfrm>
            <a:off x="1484313" y="685800"/>
            <a:ext cx="10018712" cy="129392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dirty="0">
                <a:solidFill>
                  <a:srgbClr val="0000FF"/>
                </a:solidFill>
                <a:latin typeface="Times New Roman" panose="02020603050405020304" pitchFamily="18" charset="0"/>
                <a:cs typeface="Times New Roman" panose="02020603050405020304" pitchFamily="18" charset="0"/>
              </a:rPr>
              <a:t>Air Pollutant Kinetics and Transformation– </a:t>
            </a:r>
            <a:br>
              <a:rPr lang="en-GB" sz="3200" dirty="0">
                <a:solidFill>
                  <a:srgbClr val="0000FF"/>
                </a:solidFill>
                <a:latin typeface="Times New Roman" panose="02020603050405020304" pitchFamily="18" charset="0"/>
                <a:cs typeface="Times New Roman" panose="02020603050405020304" pitchFamily="18" charset="0"/>
              </a:rPr>
            </a:br>
            <a:r>
              <a:rPr lang="en-GB" sz="3200" b="1" dirty="0">
                <a:solidFill>
                  <a:srgbClr val="0000FF"/>
                </a:solidFill>
                <a:latin typeface="Times New Roman" panose="02020603050405020304" pitchFamily="18" charset="0"/>
                <a:cs typeface="Times New Roman" panose="02020603050405020304" pitchFamily="18" charset="0"/>
              </a:rPr>
              <a:t>Chemical Transformation</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9199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F799C-864B-4B8F-AE31-6C2F58B8140C}"/>
              </a:ext>
            </a:extLst>
          </p:cNvPr>
          <p:cNvSpPr>
            <a:spLocks noGrp="1"/>
          </p:cNvSpPr>
          <p:nvPr>
            <p:ph idx="1"/>
          </p:nvPr>
        </p:nvSpPr>
        <p:spPr>
          <a:xfrm>
            <a:off x="1484310" y="776749"/>
            <a:ext cx="10018713" cy="5014452"/>
          </a:xfrm>
        </p:spPr>
        <p:txBody>
          <a:bodyPr/>
          <a:lstStyle/>
          <a:p>
            <a:pPr marL="0" indent="0" algn="just">
              <a:buNone/>
            </a:pPr>
            <a:r>
              <a:rPr lang="en-GB" dirty="0">
                <a:solidFill>
                  <a:srgbClr val="0000FF"/>
                </a:solidFill>
                <a:latin typeface="Times New Roman" panose="02020603050405020304" pitchFamily="18" charset="0"/>
                <a:cs typeface="Times New Roman" panose="02020603050405020304" pitchFamily="18" charset="0"/>
              </a:rPr>
              <a:t>Single Replacement</a:t>
            </a:r>
          </a:p>
          <a:p>
            <a:pPr algn="just"/>
            <a:endParaRPr lang="en-GB" dirty="0">
              <a:solidFill>
                <a:srgbClr val="0000FF"/>
              </a:solidFill>
              <a:latin typeface="Times New Roman" panose="02020603050405020304" pitchFamily="18" charset="0"/>
              <a:cs typeface="Times New Roman" panose="02020603050405020304" pitchFamily="18" charset="0"/>
            </a:endParaRPr>
          </a:p>
          <a:p>
            <a:pPr algn="just"/>
            <a:endParaRPr lang="en-GB" dirty="0">
              <a:solidFill>
                <a:srgbClr val="0000FF"/>
              </a:solidFill>
              <a:latin typeface="Times New Roman" panose="02020603050405020304" pitchFamily="18" charset="0"/>
              <a:cs typeface="Times New Roman" panose="02020603050405020304" pitchFamily="18" charset="0"/>
            </a:endParaRPr>
          </a:p>
          <a:p>
            <a:pPr algn="just"/>
            <a:r>
              <a:rPr lang="en-GB" b="1" dirty="0">
                <a:solidFill>
                  <a:schemeClr val="accent4">
                    <a:lumMod val="75000"/>
                  </a:schemeClr>
                </a:solidFill>
                <a:latin typeface="Times New Roman" panose="02020603050405020304" pitchFamily="18" charset="0"/>
                <a:cs typeface="Times New Roman" panose="02020603050405020304" pitchFamily="18" charset="0"/>
              </a:rPr>
              <a:t>Single replacement </a:t>
            </a:r>
            <a:r>
              <a:rPr lang="en-GB" dirty="0">
                <a:latin typeface="Times New Roman" panose="02020603050405020304" pitchFamily="18" charset="0"/>
                <a:cs typeface="Times New Roman" panose="02020603050405020304" pitchFamily="18" charset="0"/>
              </a:rPr>
              <a:t>(or single displacement) commonly occurs when one metal ion in a compound is replaced with another metal ion, such as when trivalent chromium replaces monovalent silver:</a:t>
            </a:r>
          </a:p>
          <a:p>
            <a:pPr algn="just"/>
            <a:endParaRPr lang="en-GB" dirty="0">
              <a:latin typeface="Times New Roman" panose="02020603050405020304" pitchFamily="18" charset="0"/>
              <a:cs typeface="Times New Roman" panose="02020603050405020304" pitchFamily="18" charset="0"/>
            </a:endParaRPr>
          </a:p>
          <a:p>
            <a:pPr algn="just"/>
            <a:endParaRPr lang="en-GB" dirty="0">
              <a:solidFill>
                <a:srgbClr val="0000FF"/>
              </a:solidFill>
              <a:latin typeface="Times New Roman" panose="02020603050405020304" pitchFamily="18" charset="0"/>
              <a:cs typeface="Times New Roman" panose="02020603050405020304" pitchFamily="18" charset="0"/>
            </a:endParaRPr>
          </a:p>
          <a:p>
            <a:pPr marL="0" indent="0" algn="just">
              <a:buNone/>
            </a:pPr>
            <a:r>
              <a:rPr lang="en-GB" dirty="0">
                <a:solidFill>
                  <a:srgbClr val="0000FF"/>
                </a:solidFill>
                <a:latin typeface="Times New Roman" panose="02020603050405020304" pitchFamily="18" charset="0"/>
                <a:cs typeface="Times New Roman" panose="02020603050405020304" pitchFamily="18" charset="0"/>
              </a:rPr>
              <a:t>Double Replacement</a:t>
            </a:r>
          </a:p>
          <a:p>
            <a:endParaRPr lang="en-GB" dirty="0">
              <a:solidFill>
                <a:srgbClr val="0000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832D3C9-ABA6-487D-81F6-DCD287B43EF1}"/>
              </a:ext>
            </a:extLst>
          </p:cNvPr>
          <p:cNvPicPr>
            <a:picLocks noChangeAspect="1"/>
          </p:cNvPicPr>
          <p:nvPr/>
        </p:nvPicPr>
        <p:blipFill>
          <a:blip r:embed="rId2"/>
          <a:stretch>
            <a:fillRect/>
          </a:stretch>
        </p:blipFill>
        <p:spPr>
          <a:xfrm>
            <a:off x="4649146" y="1839846"/>
            <a:ext cx="4358943" cy="604391"/>
          </a:xfrm>
          <a:prstGeom prst="rect">
            <a:avLst/>
          </a:prstGeom>
        </p:spPr>
      </p:pic>
      <p:pic>
        <p:nvPicPr>
          <p:cNvPr id="7" name="Picture 6">
            <a:extLst>
              <a:ext uri="{FF2B5EF4-FFF2-40B4-BE49-F238E27FC236}">
                <a16:creationId xmlns:a16="http://schemas.microsoft.com/office/drawing/2014/main" id="{BB2B9CFE-EB91-43C2-BD15-76275D45A7D4}"/>
              </a:ext>
            </a:extLst>
          </p:cNvPr>
          <p:cNvPicPr>
            <a:picLocks noChangeAspect="1"/>
          </p:cNvPicPr>
          <p:nvPr/>
        </p:nvPicPr>
        <p:blipFill>
          <a:blip r:embed="rId3"/>
          <a:stretch>
            <a:fillRect/>
          </a:stretch>
        </p:blipFill>
        <p:spPr>
          <a:xfrm>
            <a:off x="4550824" y="3909093"/>
            <a:ext cx="6488628" cy="504671"/>
          </a:xfrm>
          <a:prstGeom prst="rect">
            <a:avLst/>
          </a:prstGeom>
        </p:spPr>
      </p:pic>
      <p:pic>
        <p:nvPicPr>
          <p:cNvPr id="9" name="Picture 8">
            <a:extLst>
              <a:ext uri="{FF2B5EF4-FFF2-40B4-BE49-F238E27FC236}">
                <a16:creationId xmlns:a16="http://schemas.microsoft.com/office/drawing/2014/main" id="{1C84FF60-C08F-4955-AC47-665FB424E88A}"/>
              </a:ext>
            </a:extLst>
          </p:cNvPr>
          <p:cNvPicPr>
            <a:picLocks noChangeAspect="1"/>
          </p:cNvPicPr>
          <p:nvPr/>
        </p:nvPicPr>
        <p:blipFill>
          <a:blip r:embed="rId4"/>
          <a:stretch>
            <a:fillRect/>
          </a:stretch>
        </p:blipFill>
        <p:spPr>
          <a:xfrm>
            <a:off x="4920272" y="5614487"/>
            <a:ext cx="2758722" cy="528266"/>
          </a:xfrm>
          <a:prstGeom prst="rect">
            <a:avLst/>
          </a:prstGeom>
        </p:spPr>
      </p:pic>
    </p:spTree>
    <p:extLst>
      <p:ext uri="{BB962C8B-B14F-4D97-AF65-F5344CB8AC3E}">
        <p14:creationId xmlns:p14="http://schemas.microsoft.com/office/powerpoint/2010/main" val="1670118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D06D5-6DE3-4655-813C-C8C4950E039B}"/>
              </a:ext>
            </a:extLst>
          </p:cNvPr>
          <p:cNvSpPr>
            <a:spLocks noGrp="1"/>
          </p:cNvSpPr>
          <p:nvPr>
            <p:ph idx="1"/>
          </p:nvPr>
        </p:nvSpPr>
        <p:spPr>
          <a:xfrm>
            <a:off x="1484310" y="974035"/>
            <a:ext cx="10018713" cy="4817165"/>
          </a:xfrm>
        </p:spPr>
        <p:txBody>
          <a:bodyPr>
            <a:normAutofit fontScale="92500" lnSpcReduction="20000"/>
          </a:bodyPr>
          <a:lstStyle/>
          <a:p>
            <a:pPr marL="0" indent="0">
              <a:buNone/>
            </a:pPr>
            <a:r>
              <a:rPr lang="en-GB" b="1" dirty="0">
                <a:solidFill>
                  <a:srgbClr val="0000FF"/>
                </a:solidFill>
                <a:latin typeface="Times New Roman" panose="02020603050405020304" pitchFamily="18" charset="0"/>
                <a:cs typeface="Times New Roman" panose="02020603050405020304" pitchFamily="18" charset="0"/>
              </a:rPr>
              <a:t>Complete Combustion</a:t>
            </a:r>
          </a:p>
          <a:p>
            <a:pPr algn="just"/>
            <a:r>
              <a:rPr lang="en-GB" dirty="0">
                <a:latin typeface="Times New Roman" panose="02020603050405020304" pitchFamily="18" charset="0"/>
                <a:cs typeface="Times New Roman" panose="02020603050405020304" pitchFamily="18" charset="0"/>
              </a:rPr>
              <a:t>Complete or efficient combustion (thermal oxidation) occurs </a:t>
            </a:r>
            <a:r>
              <a:rPr lang="en-GB" dirty="0">
                <a:solidFill>
                  <a:schemeClr val="accent3">
                    <a:lumMod val="75000"/>
                  </a:schemeClr>
                </a:solidFill>
                <a:latin typeface="Times New Roman" panose="02020603050405020304" pitchFamily="18" charset="0"/>
                <a:cs typeface="Times New Roman" panose="02020603050405020304" pitchFamily="18" charset="0"/>
              </a:rPr>
              <a:t>when an organic compound is oxidized in the presence of </a:t>
            </a:r>
            <a:r>
              <a:rPr lang="en-GB" b="1" dirty="0">
                <a:solidFill>
                  <a:schemeClr val="accent3">
                    <a:lumMod val="75000"/>
                  </a:schemeClr>
                </a:solidFill>
                <a:latin typeface="Times New Roman" panose="02020603050405020304" pitchFamily="18" charset="0"/>
                <a:cs typeface="Times New Roman" panose="02020603050405020304" pitchFamily="18" charset="0"/>
              </a:rPr>
              <a:t>heat </a:t>
            </a:r>
            <a:r>
              <a:rPr lang="en-GB" dirty="0">
                <a:latin typeface="Times New Roman" panose="02020603050405020304" pitchFamily="18" charset="0"/>
                <a:cs typeface="Times New Roman" panose="02020603050405020304" pitchFamily="18" charset="0"/>
              </a:rPr>
              <a:t>(indicated by ∆):</a:t>
            </a:r>
          </a:p>
          <a:p>
            <a:pPr algn="just"/>
            <a:endParaRPr lang="en-GB" dirty="0">
              <a:solidFill>
                <a:srgbClr val="0000FF"/>
              </a:solidFill>
              <a:latin typeface="Times New Roman" panose="02020603050405020304" pitchFamily="18" charset="0"/>
              <a:cs typeface="Times New Roman" panose="02020603050405020304" pitchFamily="18" charset="0"/>
            </a:endParaRPr>
          </a:p>
          <a:p>
            <a:pPr algn="just"/>
            <a:endParaRPr lang="en-GB" dirty="0">
              <a:solidFill>
                <a:srgbClr val="0000FF"/>
              </a:solidFill>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Combustion is </a:t>
            </a:r>
            <a:r>
              <a:rPr lang="en-GB" dirty="0">
                <a:solidFill>
                  <a:schemeClr val="accent4">
                    <a:lumMod val="75000"/>
                  </a:schemeClr>
                </a:solidFill>
                <a:latin typeface="Times New Roman" panose="02020603050405020304" pitchFamily="18" charset="0"/>
                <a:cs typeface="Times New Roman" panose="02020603050405020304" pitchFamily="18" charset="0"/>
              </a:rPr>
              <a:t>the combination of O</a:t>
            </a:r>
            <a:r>
              <a:rPr lang="en-GB" baseline="-25000" dirty="0">
                <a:solidFill>
                  <a:schemeClr val="accent4">
                    <a:lumMod val="75000"/>
                  </a:schemeClr>
                </a:solidFill>
                <a:latin typeface="Times New Roman" panose="02020603050405020304" pitchFamily="18" charset="0"/>
                <a:cs typeface="Times New Roman" panose="02020603050405020304" pitchFamily="18" charset="0"/>
              </a:rPr>
              <a:t>2</a:t>
            </a:r>
            <a:r>
              <a:rPr lang="en-GB" dirty="0">
                <a:solidFill>
                  <a:schemeClr val="accent4">
                    <a:lumMod val="75000"/>
                  </a:schemeClr>
                </a:solidFill>
                <a:latin typeface="Times New Roman" panose="02020603050405020304" pitchFamily="18" charset="0"/>
                <a:cs typeface="Times New Roman" panose="02020603050405020304" pitchFamily="18" charset="0"/>
              </a:rPr>
              <a:t> in the presence of heat </a:t>
            </a:r>
            <a:r>
              <a:rPr lang="en-GB" dirty="0">
                <a:latin typeface="Times New Roman" panose="02020603050405020304" pitchFamily="18" charset="0"/>
                <a:cs typeface="Times New Roman" panose="02020603050405020304" pitchFamily="18" charset="0"/>
              </a:rPr>
              <a:t>(as in burning fuel) producing </a:t>
            </a:r>
            <a:r>
              <a:rPr lang="en-GB" b="1" dirty="0">
                <a:solidFill>
                  <a:srgbClr val="00B050"/>
                </a:solidFill>
                <a:latin typeface="Times New Roman" panose="02020603050405020304" pitchFamily="18" charset="0"/>
                <a:cs typeface="Times New Roman" panose="02020603050405020304" pitchFamily="18" charset="0"/>
              </a:rPr>
              <a:t>CO</a:t>
            </a:r>
            <a:r>
              <a:rPr lang="en-GB" b="1" baseline="-25000" dirty="0">
                <a:solidFill>
                  <a:srgbClr val="00B050"/>
                </a:solidFill>
                <a:latin typeface="Times New Roman" panose="02020603050405020304" pitchFamily="18" charset="0"/>
                <a:cs typeface="Times New Roman" panose="02020603050405020304" pitchFamily="18" charset="0"/>
              </a:rPr>
              <a:t>2</a:t>
            </a:r>
            <a:r>
              <a:rPr lang="en-GB" b="1" dirty="0">
                <a:solidFill>
                  <a:srgbClr val="00B050"/>
                </a:solidFill>
                <a:latin typeface="Times New Roman" panose="02020603050405020304" pitchFamily="18" charset="0"/>
                <a:cs typeface="Times New Roman" panose="02020603050405020304" pitchFamily="18" charset="0"/>
              </a:rPr>
              <a:t> </a:t>
            </a:r>
            <a:r>
              <a:rPr lang="en-GB" dirty="0">
                <a:solidFill>
                  <a:srgbClr val="00B050"/>
                </a:solidFill>
                <a:latin typeface="Times New Roman" panose="02020603050405020304" pitchFamily="18" charset="0"/>
                <a:cs typeface="Times New Roman" panose="02020603050405020304" pitchFamily="18" charset="0"/>
              </a:rPr>
              <a:t>and</a:t>
            </a:r>
            <a:r>
              <a:rPr lang="en-GB" b="1" dirty="0">
                <a:solidFill>
                  <a:srgbClr val="00B050"/>
                </a:solidFill>
                <a:latin typeface="Times New Roman" panose="02020603050405020304" pitchFamily="18" charset="0"/>
                <a:cs typeface="Times New Roman" panose="02020603050405020304" pitchFamily="18" charset="0"/>
              </a:rPr>
              <a:t> H</a:t>
            </a:r>
            <a:r>
              <a:rPr lang="en-GB" b="1" baseline="-25000" dirty="0">
                <a:solidFill>
                  <a:srgbClr val="00B050"/>
                </a:solidFill>
                <a:latin typeface="Times New Roman" panose="02020603050405020304" pitchFamily="18" charset="0"/>
                <a:cs typeface="Times New Roman" panose="02020603050405020304" pitchFamily="18" charset="0"/>
              </a:rPr>
              <a:t>2</a:t>
            </a:r>
            <a:r>
              <a:rPr lang="en-GB" b="1" dirty="0">
                <a:solidFill>
                  <a:srgbClr val="00B050"/>
                </a:solidFill>
                <a:latin typeface="Times New Roman" panose="02020603050405020304" pitchFamily="18" charset="0"/>
                <a:cs typeface="Times New Roman" panose="02020603050405020304" pitchFamily="18" charset="0"/>
              </a:rPr>
              <a:t>O </a:t>
            </a:r>
            <a:r>
              <a:rPr lang="en-GB" dirty="0">
                <a:latin typeface="Times New Roman" panose="02020603050405020304" pitchFamily="18" charset="0"/>
                <a:cs typeface="Times New Roman" panose="02020603050405020304" pitchFamily="18" charset="0"/>
              </a:rPr>
              <a:t>during complete combustion of organic compounds, such as the combustion of octane:</a:t>
            </a:r>
            <a:endParaRPr lang="en-GB" dirty="0">
              <a:solidFill>
                <a:srgbClr val="0000FF"/>
              </a:solidFill>
              <a:latin typeface="Times New Roman" panose="02020603050405020304" pitchFamily="18" charset="0"/>
              <a:cs typeface="Times New Roman" panose="02020603050405020304" pitchFamily="18" charset="0"/>
            </a:endParaRPr>
          </a:p>
          <a:p>
            <a:pPr algn="just"/>
            <a:endParaRPr lang="en-GB" dirty="0">
              <a:solidFill>
                <a:srgbClr val="0000FF"/>
              </a:solidFill>
              <a:latin typeface="Times New Roman" panose="02020603050405020304" pitchFamily="18" charset="0"/>
              <a:cs typeface="Times New Roman" panose="02020603050405020304" pitchFamily="18" charset="0"/>
            </a:endParaRPr>
          </a:p>
          <a:p>
            <a:pPr algn="just"/>
            <a:endParaRPr lang="en-GB" dirty="0">
              <a:solidFill>
                <a:srgbClr val="0000FF"/>
              </a:solidFill>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Complete combustion may also result in the production of </a:t>
            </a:r>
            <a:r>
              <a:rPr lang="en-GB" b="1" dirty="0">
                <a:solidFill>
                  <a:srgbClr val="00B050"/>
                </a:solidFill>
                <a:latin typeface="Times New Roman" panose="02020603050405020304" pitchFamily="18" charset="0"/>
                <a:cs typeface="Times New Roman" panose="02020603050405020304" pitchFamily="18" charset="0"/>
              </a:rPr>
              <a:t>molecular nitrogen (N</a:t>
            </a:r>
            <a:r>
              <a:rPr lang="en-GB" b="1" baseline="-25000" dirty="0">
                <a:solidFill>
                  <a:srgbClr val="00B050"/>
                </a:solidFill>
                <a:latin typeface="Times New Roman" panose="02020603050405020304" pitchFamily="18" charset="0"/>
                <a:cs typeface="Times New Roman" panose="02020603050405020304" pitchFamily="18" charset="0"/>
              </a:rPr>
              <a:t>2</a:t>
            </a:r>
            <a:r>
              <a:rPr lang="en-GB" b="1" dirty="0">
                <a:solidFill>
                  <a:srgbClr val="00B05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when </a:t>
            </a:r>
            <a:r>
              <a:rPr lang="en-GB" dirty="0">
                <a:solidFill>
                  <a:schemeClr val="accent3">
                    <a:lumMod val="75000"/>
                  </a:schemeClr>
                </a:solidFill>
                <a:latin typeface="Times New Roman" panose="02020603050405020304" pitchFamily="18" charset="0"/>
                <a:cs typeface="Times New Roman" panose="02020603050405020304" pitchFamily="18" charset="0"/>
              </a:rPr>
              <a:t>nitrogen-containing organics are burned</a:t>
            </a:r>
            <a:r>
              <a:rPr lang="en-GB" dirty="0">
                <a:latin typeface="Times New Roman" panose="02020603050405020304" pitchFamily="18" charset="0"/>
                <a:cs typeface="Times New Roman" panose="02020603050405020304" pitchFamily="18" charset="0"/>
              </a:rPr>
              <a:t>, such as in the combustion of methylamine:</a:t>
            </a:r>
            <a:endParaRPr lang="en-GB" dirty="0">
              <a:solidFill>
                <a:srgbClr val="0000FF"/>
              </a:solidFill>
              <a:latin typeface="Times New Roman" panose="02020603050405020304" pitchFamily="18" charset="0"/>
              <a:cs typeface="Times New Roman" panose="02020603050405020304" pitchFamily="18" charset="0"/>
            </a:endParaRPr>
          </a:p>
          <a:p>
            <a:endParaRPr lang="en-GB" dirty="0">
              <a:solidFill>
                <a:srgbClr val="0000FF"/>
              </a:solidFill>
            </a:endParaRPr>
          </a:p>
          <a:p>
            <a:endParaRPr lang="en-GB" dirty="0">
              <a:solidFill>
                <a:srgbClr val="0000FF"/>
              </a:solidFill>
            </a:endParaRPr>
          </a:p>
        </p:txBody>
      </p:sp>
      <p:pic>
        <p:nvPicPr>
          <p:cNvPr id="5" name="Picture 4">
            <a:extLst>
              <a:ext uri="{FF2B5EF4-FFF2-40B4-BE49-F238E27FC236}">
                <a16:creationId xmlns:a16="http://schemas.microsoft.com/office/drawing/2014/main" id="{932FA88E-3B42-4951-B76D-329B80F3D93F}"/>
              </a:ext>
            </a:extLst>
          </p:cNvPr>
          <p:cNvPicPr>
            <a:picLocks noChangeAspect="1"/>
          </p:cNvPicPr>
          <p:nvPr/>
        </p:nvPicPr>
        <p:blipFill>
          <a:blip r:embed="rId2"/>
          <a:stretch>
            <a:fillRect/>
          </a:stretch>
        </p:blipFill>
        <p:spPr>
          <a:xfrm>
            <a:off x="3556416" y="1847231"/>
            <a:ext cx="5957611" cy="607145"/>
          </a:xfrm>
          <a:prstGeom prst="rect">
            <a:avLst/>
          </a:prstGeom>
        </p:spPr>
      </p:pic>
      <p:pic>
        <p:nvPicPr>
          <p:cNvPr id="7" name="Picture 6">
            <a:extLst>
              <a:ext uri="{FF2B5EF4-FFF2-40B4-BE49-F238E27FC236}">
                <a16:creationId xmlns:a16="http://schemas.microsoft.com/office/drawing/2014/main" id="{3368BD1F-2F06-4C87-8CF8-D7D7B4F41746}"/>
              </a:ext>
            </a:extLst>
          </p:cNvPr>
          <p:cNvPicPr>
            <a:picLocks noChangeAspect="1"/>
          </p:cNvPicPr>
          <p:nvPr/>
        </p:nvPicPr>
        <p:blipFill>
          <a:blip r:embed="rId3"/>
          <a:stretch>
            <a:fillRect/>
          </a:stretch>
        </p:blipFill>
        <p:spPr>
          <a:xfrm>
            <a:off x="3556416" y="3583858"/>
            <a:ext cx="6756948" cy="607146"/>
          </a:xfrm>
          <a:prstGeom prst="rect">
            <a:avLst/>
          </a:prstGeom>
        </p:spPr>
      </p:pic>
      <p:pic>
        <p:nvPicPr>
          <p:cNvPr id="9" name="Picture 8">
            <a:extLst>
              <a:ext uri="{FF2B5EF4-FFF2-40B4-BE49-F238E27FC236}">
                <a16:creationId xmlns:a16="http://schemas.microsoft.com/office/drawing/2014/main" id="{7E33DB96-4263-400A-ACC3-1D3BA0956CDA}"/>
              </a:ext>
            </a:extLst>
          </p:cNvPr>
          <p:cNvPicPr>
            <a:picLocks noChangeAspect="1"/>
          </p:cNvPicPr>
          <p:nvPr/>
        </p:nvPicPr>
        <p:blipFill>
          <a:blip r:embed="rId4"/>
          <a:stretch>
            <a:fillRect/>
          </a:stretch>
        </p:blipFill>
        <p:spPr>
          <a:xfrm>
            <a:off x="3556416" y="5468145"/>
            <a:ext cx="6336422" cy="887795"/>
          </a:xfrm>
          <a:prstGeom prst="rect">
            <a:avLst/>
          </a:prstGeom>
        </p:spPr>
      </p:pic>
    </p:spTree>
    <p:extLst>
      <p:ext uri="{BB962C8B-B14F-4D97-AF65-F5344CB8AC3E}">
        <p14:creationId xmlns:p14="http://schemas.microsoft.com/office/powerpoint/2010/main" val="2598231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108F3B-4864-4A74-BF87-28C9EC8CDD35}"/>
              </a:ext>
            </a:extLst>
          </p:cNvPr>
          <p:cNvSpPr>
            <a:spLocks noGrp="1"/>
          </p:cNvSpPr>
          <p:nvPr>
            <p:ph idx="1"/>
          </p:nvPr>
        </p:nvSpPr>
        <p:spPr>
          <a:xfrm>
            <a:off x="1484310" y="2172929"/>
            <a:ext cx="10018713" cy="4119716"/>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Chemical transformation is explained by </a:t>
            </a:r>
            <a:r>
              <a:rPr lang="en-GB" dirty="0">
                <a:solidFill>
                  <a:srgbClr val="FF0000"/>
                </a:solidFill>
                <a:latin typeface="Times New Roman" panose="02020603050405020304" pitchFamily="18" charset="0"/>
                <a:cs typeface="Times New Roman" panose="02020603050405020304" pitchFamily="18" charset="0"/>
              </a:rPr>
              <a:t>air pollution thermodynamics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Within the context of thermodynamics, a system is a sector or region in space or some parcel of a sector that has at least one substance that is ordered into phases.</a:t>
            </a:r>
          </a:p>
          <a:p>
            <a:pPr algn="just"/>
            <a:r>
              <a:rPr lang="en-GB" dirty="0">
                <a:latin typeface="Times New Roman" panose="02020603050405020304" pitchFamily="18" charset="0"/>
                <a:cs typeface="Times New Roman" panose="02020603050405020304" pitchFamily="18" charset="0"/>
              </a:rPr>
              <a:t>Reactors, stack gases, plumes, the open atmosphere, microenvironments, organisms and cells have qualities of both </a:t>
            </a:r>
            <a:r>
              <a:rPr lang="en-GB" dirty="0">
                <a:solidFill>
                  <a:srgbClr val="0000FF"/>
                </a:solidFill>
                <a:latin typeface="Times New Roman" panose="02020603050405020304" pitchFamily="18" charset="0"/>
                <a:cs typeface="Times New Roman" panose="02020603050405020304" pitchFamily="18" charset="0"/>
              </a:rPr>
              <a:t>closed and open systems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A </a:t>
            </a:r>
            <a:r>
              <a:rPr lang="en-GB" b="1" dirty="0">
                <a:solidFill>
                  <a:schemeClr val="accent4">
                    <a:lumMod val="75000"/>
                  </a:schemeClr>
                </a:solidFill>
                <a:latin typeface="Times New Roman" panose="02020603050405020304" pitchFamily="18" charset="0"/>
                <a:cs typeface="Times New Roman" panose="02020603050405020304" pitchFamily="18" charset="0"/>
              </a:rPr>
              <a:t>closed system </a:t>
            </a:r>
            <a:r>
              <a:rPr lang="en-GB" dirty="0">
                <a:latin typeface="Times New Roman" panose="02020603050405020304" pitchFamily="18" charset="0"/>
                <a:cs typeface="Times New Roman" panose="02020603050405020304" pitchFamily="18" charset="0"/>
              </a:rPr>
              <a:t>does not allow material to enter or leave the system (engineers refer to a closed system as a “</a:t>
            </a:r>
            <a:r>
              <a:rPr lang="en-GB" dirty="0">
                <a:solidFill>
                  <a:srgbClr val="FF0000"/>
                </a:solidFill>
                <a:latin typeface="Times New Roman" panose="02020603050405020304" pitchFamily="18" charset="0"/>
                <a:cs typeface="Times New Roman" panose="02020603050405020304" pitchFamily="18" charset="0"/>
              </a:rPr>
              <a:t>control mass</a:t>
            </a:r>
            <a:r>
              <a:rPr lang="en-GB" dirty="0">
                <a:latin typeface="Times New Roman" panose="02020603050405020304" pitchFamily="18" charset="0"/>
                <a:cs typeface="Times New Roman" panose="02020603050405020304" pitchFamily="18" charset="0"/>
              </a:rPr>
              <a:t>”). The </a:t>
            </a:r>
            <a:r>
              <a:rPr lang="en-GB" b="1" dirty="0">
                <a:solidFill>
                  <a:schemeClr val="accent4">
                    <a:lumMod val="75000"/>
                  </a:schemeClr>
                </a:solidFill>
                <a:latin typeface="Times New Roman" panose="02020603050405020304" pitchFamily="18" charset="0"/>
                <a:cs typeface="Times New Roman" panose="02020603050405020304" pitchFamily="18" charset="0"/>
              </a:rPr>
              <a:t>open system </a:t>
            </a:r>
            <a:r>
              <a:rPr lang="en-GB" dirty="0">
                <a:latin typeface="Times New Roman" panose="02020603050405020304" pitchFamily="18" charset="0"/>
                <a:cs typeface="Times New Roman" panose="02020603050405020304" pitchFamily="18" charset="0"/>
              </a:rPr>
              <a:t>allows material to enter and leave the systems (such a system is known as a </a:t>
            </a:r>
            <a:r>
              <a:rPr lang="en-GB" dirty="0">
                <a:solidFill>
                  <a:srgbClr val="FF0000"/>
                </a:solidFill>
                <a:latin typeface="Times New Roman" panose="02020603050405020304" pitchFamily="18" charset="0"/>
                <a:cs typeface="Times New Roman" panose="02020603050405020304" pitchFamily="18" charset="0"/>
              </a:rPr>
              <a:t>control volume</a:t>
            </a:r>
            <a:r>
              <a:rPr lang="en-GB" dirty="0">
                <a:latin typeface="Times New Roman" panose="02020603050405020304" pitchFamily="18" charset="0"/>
                <a:cs typeface="Times New Roman" panose="02020603050405020304" pitchFamily="18" charset="0"/>
              </a:rPr>
              <a:t>).</a:t>
            </a:r>
          </a:p>
        </p:txBody>
      </p:sp>
      <p:sp>
        <p:nvSpPr>
          <p:cNvPr id="4" name="Title 1">
            <a:extLst>
              <a:ext uri="{FF2B5EF4-FFF2-40B4-BE49-F238E27FC236}">
                <a16:creationId xmlns:a16="http://schemas.microsoft.com/office/drawing/2014/main" id="{332BA936-BE64-4B44-ADCB-F174A83A87CA}"/>
              </a:ext>
            </a:extLst>
          </p:cNvPr>
          <p:cNvSpPr txBox="1">
            <a:spLocks/>
          </p:cNvSpPr>
          <p:nvPr/>
        </p:nvSpPr>
        <p:spPr>
          <a:xfrm>
            <a:off x="1484313" y="685800"/>
            <a:ext cx="10018712" cy="129392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dirty="0">
                <a:solidFill>
                  <a:srgbClr val="0000FF"/>
                </a:solidFill>
                <a:latin typeface="Times New Roman" panose="02020603050405020304" pitchFamily="18" charset="0"/>
                <a:cs typeface="Times New Roman" panose="02020603050405020304" pitchFamily="18" charset="0"/>
              </a:rPr>
              <a:t>Air Pollutant Kinetics and Transformation– </a:t>
            </a:r>
            <a:br>
              <a:rPr lang="en-GB" sz="3200" dirty="0">
                <a:solidFill>
                  <a:srgbClr val="0000FF"/>
                </a:solidFill>
                <a:latin typeface="Times New Roman" panose="02020603050405020304" pitchFamily="18" charset="0"/>
                <a:cs typeface="Times New Roman" panose="02020603050405020304" pitchFamily="18" charset="0"/>
              </a:rPr>
            </a:br>
            <a:r>
              <a:rPr lang="en-GB" sz="3200" dirty="0">
                <a:solidFill>
                  <a:srgbClr val="0000FF"/>
                </a:solidFill>
                <a:latin typeface="Times New Roman" panose="02020603050405020304" pitchFamily="18" charset="0"/>
                <a:cs typeface="Times New Roman" panose="02020603050405020304" pitchFamily="18" charset="0"/>
              </a:rPr>
              <a:t>Rate Laws and Air Pollution Thermodynamics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972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8F878D-108F-45F9-B37E-F3B406E20D03}"/>
              </a:ext>
            </a:extLst>
          </p:cNvPr>
          <p:cNvSpPr>
            <a:spLocks noGrp="1"/>
          </p:cNvSpPr>
          <p:nvPr>
            <p:ph idx="1"/>
          </p:nvPr>
        </p:nvSpPr>
        <p:spPr>
          <a:xfrm>
            <a:off x="1484310" y="530942"/>
            <a:ext cx="10018713" cy="5702709"/>
          </a:xfrm>
        </p:spPr>
        <p:txBody>
          <a:bodyPr/>
          <a:lstStyle/>
          <a:p>
            <a:pPr algn="just"/>
            <a:r>
              <a:rPr lang="en-GB" dirty="0">
                <a:latin typeface="Times New Roman" panose="02020603050405020304" pitchFamily="18" charset="0"/>
                <a:cs typeface="Times New Roman" panose="02020603050405020304" pitchFamily="18" charset="0"/>
              </a:rPr>
              <a:t>During airborne transport, an air pollutant may also undergo chemical changes. These changes may form </a:t>
            </a:r>
            <a:r>
              <a:rPr lang="en-GB" dirty="0">
                <a:solidFill>
                  <a:schemeClr val="accent4">
                    <a:lumMod val="75000"/>
                  </a:schemeClr>
                </a:solidFill>
                <a:latin typeface="Times New Roman" panose="02020603050405020304" pitchFamily="18" charset="0"/>
                <a:cs typeface="Times New Roman" panose="02020603050405020304" pitchFamily="18" charset="0"/>
              </a:rPr>
              <a:t>toxic compounds </a:t>
            </a:r>
            <a:r>
              <a:rPr lang="en-GB" dirty="0">
                <a:latin typeface="Times New Roman" panose="02020603050405020304" pitchFamily="18" charset="0"/>
                <a:cs typeface="Times New Roman" panose="02020603050405020304" pitchFamily="18" charset="0"/>
              </a:rPr>
              <a:t>or other types of problems, e.g. they may </a:t>
            </a:r>
            <a:r>
              <a:rPr lang="en-GB" dirty="0">
                <a:solidFill>
                  <a:schemeClr val="accent4">
                    <a:lumMod val="75000"/>
                  </a:schemeClr>
                </a:solidFill>
                <a:latin typeface="Times New Roman" panose="02020603050405020304" pitchFamily="18" charset="0"/>
                <a:cs typeface="Times New Roman" panose="02020603050405020304" pitchFamily="18" charset="0"/>
              </a:rPr>
              <a:t>become stronger greenhouse gases</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After deposition, chemical reactions occur in the soil, water, and biota.</a:t>
            </a:r>
          </a:p>
          <a:p>
            <a:pPr algn="just"/>
            <a:r>
              <a:rPr lang="en-GB" dirty="0">
                <a:latin typeface="Times New Roman" panose="02020603050405020304" pitchFamily="18" charset="0"/>
                <a:cs typeface="Times New Roman" panose="02020603050405020304" pitchFamily="18" charset="0"/>
              </a:rPr>
              <a:t>Thus, air pollutants are a mix of chemical reactions occurring at myriad rates. </a:t>
            </a:r>
          </a:p>
          <a:p>
            <a:pPr algn="just"/>
            <a:r>
              <a:rPr lang="en-GB" dirty="0">
                <a:latin typeface="Times New Roman" panose="02020603050405020304" pitchFamily="18" charset="0"/>
                <a:cs typeface="Times New Roman" panose="02020603050405020304" pitchFamily="18" charset="0"/>
              </a:rPr>
              <a:t>Air pollution seldom occurs in a single system. </a:t>
            </a:r>
            <a:r>
              <a:rPr lang="en-US" altLang="zh-TW"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better way to consider these mixed systems is </a:t>
            </a:r>
            <a:r>
              <a:rPr lang="en-GB" b="1" dirty="0">
                <a:latin typeface="Times New Roman" panose="02020603050405020304" pitchFamily="18" charset="0"/>
                <a:cs typeface="Times New Roman" panose="02020603050405020304" pitchFamily="18" charset="0"/>
              </a:rPr>
              <a:t>pseudo orders </a:t>
            </a:r>
            <a:r>
              <a:rPr lang="en-GB" dirty="0">
                <a:latin typeface="Times New Roman" panose="02020603050405020304" pitchFamily="18" charset="0"/>
                <a:cs typeface="Times New Roman" panose="02020603050405020304" pitchFamily="18" charset="0"/>
              </a:rPr>
              <a:t>in the rate laws, i.e. “</a:t>
            </a:r>
            <a:r>
              <a:rPr lang="en-GB" b="1" dirty="0">
                <a:solidFill>
                  <a:srgbClr val="00B050"/>
                </a:solidFill>
                <a:latin typeface="Times New Roman" panose="02020603050405020304" pitchFamily="18" charset="0"/>
                <a:cs typeface="Times New Roman" panose="02020603050405020304" pitchFamily="18" charset="0"/>
              </a:rPr>
              <a:t>pseudo-open</a:t>
            </a:r>
            <a:r>
              <a:rPr lang="en-GB" dirty="0">
                <a:latin typeface="Times New Roman" panose="02020603050405020304" pitchFamily="18" charset="0"/>
                <a:cs typeface="Times New Roman" panose="02020603050405020304" pitchFamily="18" charset="0"/>
              </a:rPr>
              <a:t>” and “</a:t>
            </a:r>
            <a:r>
              <a:rPr lang="en-GB" b="1" dirty="0">
                <a:solidFill>
                  <a:srgbClr val="00B050"/>
                </a:solidFill>
                <a:latin typeface="Times New Roman" panose="02020603050405020304" pitchFamily="18" charset="0"/>
                <a:cs typeface="Times New Roman" panose="02020603050405020304" pitchFamily="18" charset="0"/>
              </a:rPr>
              <a:t>pseudo-closed</a:t>
            </a:r>
            <a:r>
              <a:rPr lang="en-GB" dirty="0">
                <a:latin typeface="Times New Roman" panose="02020603050405020304" pitchFamily="18" charset="0"/>
                <a:cs typeface="Times New Roman" panose="02020603050405020304" pitchFamily="18" charset="0"/>
              </a:rPr>
              <a:t>” systems.</a:t>
            </a:r>
          </a:p>
          <a:p>
            <a:pPr algn="just"/>
            <a:r>
              <a:rPr lang="en-GB" dirty="0">
                <a:latin typeface="Times New Roman" panose="02020603050405020304" pitchFamily="18" charset="0"/>
                <a:cs typeface="Times New Roman" panose="02020603050405020304" pitchFamily="18" charset="0"/>
              </a:rPr>
              <a:t>Applying the qualifier “pseudo” to absolute terms is a good way to describe the actual rates that occur in the environment, as opposed to well-controlled laboratory experiments.</a:t>
            </a:r>
          </a:p>
        </p:txBody>
      </p:sp>
    </p:spTree>
    <p:extLst>
      <p:ext uri="{BB962C8B-B14F-4D97-AF65-F5344CB8AC3E}">
        <p14:creationId xmlns:p14="http://schemas.microsoft.com/office/powerpoint/2010/main" val="839562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384501-FCDB-48CD-8686-5EAA11975740}"/>
              </a:ext>
            </a:extLst>
          </p:cNvPr>
          <p:cNvSpPr>
            <a:spLocks noGrp="1"/>
          </p:cNvSpPr>
          <p:nvPr>
            <p:ph idx="1"/>
          </p:nvPr>
        </p:nvSpPr>
        <p:spPr>
          <a:xfrm>
            <a:off x="1484310" y="422786"/>
            <a:ext cx="10018713" cy="6194324"/>
          </a:xfrm>
        </p:spPr>
        <p:txBody>
          <a:bodyPr>
            <a:normAutofit fontScale="92500" lnSpcReduction="20000"/>
          </a:bodyPr>
          <a:lstStyle/>
          <a:p>
            <a:pPr algn="just"/>
            <a:r>
              <a:rPr lang="en-GB" dirty="0">
                <a:latin typeface="Times New Roman" panose="02020603050405020304" pitchFamily="18" charset="0"/>
                <a:cs typeface="Times New Roman" panose="02020603050405020304" pitchFamily="18" charset="0"/>
              </a:rPr>
              <a:t>The </a:t>
            </a:r>
            <a:r>
              <a:rPr lang="en-GB" dirty="0">
                <a:solidFill>
                  <a:srgbClr val="0000FF"/>
                </a:solidFill>
                <a:latin typeface="Times New Roman" panose="02020603050405020304" pitchFamily="18" charset="0"/>
                <a:cs typeface="Times New Roman" panose="02020603050405020304" pitchFamily="18" charset="0"/>
              </a:rPr>
              <a:t>rate law </a:t>
            </a:r>
            <a:r>
              <a:rPr lang="en-GB" dirty="0">
                <a:latin typeface="Times New Roman" panose="02020603050405020304" pitchFamily="18" charset="0"/>
                <a:cs typeface="Times New Roman" panose="02020603050405020304" pitchFamily="18" charset="0"/>
              </a:rPr>
              <a:t>for a chemical reaction is an equation that </a:t>
            </a:r>
            <a:r>
              <a:rPr lang="en-GB" dirty="0">
                <a:solidFill>
                  <a:schemeClr val="accent3">
                    <a:lumMod val="75000"/>
                  </a:schemeClr>
                </a:solidFill>
                <a:latin typeface="Times New Roman" panose="02020603050405020304" pitchFamily="18" charset="0"/>
                <a:cs typeface="Times New Roman" panose="02020603050405020304" pitchFamily="18" charset="0"/>
              </a:rPr>
              <a:t>links the rate of the reaction with concentrations of reactants and rate constants </a:t>
            </a:r>
            <a:r>
              <a:rPr lang="en-GB" dirty="0">
                <a:latin typeface="Times New Roman" panose="02020603050405020304" pitchFamily="18" charset="0"/>
                <a:cs typeface="Times New Roman" panose="02020603050405020304" pitchFamily="18" charset="0"/>
              </a:rPr>
              <a:t>(commonly, partial order reactions and rate coefficients).</a:t>
            </a:r>
            <a:r>
              <a:rPr lang="zh-TW" alt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The rate is expressed as:</a:t>
            </a:r>
          </a:p>
          <a:p>
            <a:pPr algn="just"/>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Where </a:t>
            </a:r>
            <a:r>
              <a:rPr lang="en-GB" i="1" dirty="0">
                <a:solidFill>
                  <a:schemeClr val="accent4">
                    <a:lumMod val="75000"/>
                  </a:schemeClr>
                </a:solidFill>
                <a:latin typeface="Times New Roman" panose="02020603050405020304" pitchFamily="18" charset="0"/>
                <a:cs typeface="Times New Roman" panose="02020603050405020304" pitchFamily="18" charset="0"/>
              </a:rPr>
              <a:t>k</a:t>
            </a:r>
            <a:r>
              <a:rPr lang="en-GB" dirty="0">
                <a:solidFill>
                  <a:schemeClr val="accent4">
                    <a:lumMod val="75000"/>
                  </a:schemeClr>
                </a:solidFill>
                <a:latin typeface="Times New Roman" panose="02020603050405020304" pitchFamily="18" charset="0"/>
                <a:cs typeface="Times New Roman" panose="02020603050405020304" pitchFamily="18" charset="0"/>
              </a:rPr>
              <a:t> is the rate coefficient</a:t>
            </a:r>
            <a:r>
              <a:rPr lang="en-GB" dirty="0">
                <a:latin typeface="Times New Roman" panose="02020603050405020304" pitchFamily="18" charset="0"/>
                <a:cs typeface="Times New Roman" panose="02020603050405020304" pitchFamily="18" charset="0"/>
              </a:rPr>
              <a:t>, the concentration of each chemical species are in brackets and the exponents are derived experimentally.</a:t>
            </a:r>
          </a:p>
          <a:p>
            <a:pPr algn="just"/>
            <a:r>
              <a:rPr lang="en-GB" dirty="0">
                <a:latin typeface="Times New Roman" panose="02020603050405020304" pitchFamily="18" charset="0"/>
                <a:cs typeface="Times New Roman" panose="02020603050405020304" pitchFamily="18" charset="0"/>
              </a:rPr>
              <a:t>A </a:t>
            </a:r>
            <a:r>
              <a:rPr lang="en-GB" b="1" dirty="0">
                <a:solidFill>
                  <a:srgbClr val="FF0000"/>
                </a:solidFill>
                <a:latin typeface="Times New Roman" panose="02020603050405020304" pitchFamily="18" charset="0"/>
                <a:cs typeface="Times New Roman" panose="02020603050405020304" pitchFamily="18" charset="0"/>
              </a:rPr>
              <a:t>first-order reaction </a:t>
            </a:r>
            <a:r>
              <a:rPr lang="en-GB" dirty="0">
                <a:latin typeface="Times New Roman" panose="02020603050405020304" pitchFamily="18" charset="0"/>
                <a:cs typeface="Times New Roman" panose="02020603050405020304" pitchFamily="18" charset="0"/>
              </a:rPr>
              <a:t>occurs at a linear rate:</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Similarly, a </a:t>
            </a:r>
            <a:r>
              <a:rPr lang="en-GB" b="1" dirty="0">
                <a:solidFill>
                  <a:srgbClr val="FF0000"/>
                </a:solidFill>
                <a:latin typeface="Times New Roman" panose="02020603050405020304" pitchFamily="18" charset="0"/>
                <a:cs typeface="Times New Roman" panose="02020603050405020304" pitchFamily="18" charset="0"/>
              </a:rPr>
              <a:t>second-order reaction </a:t>
            </a:r>
            <a:r>
              <a:rPr lang="en-GB" dirty="0">
                <a:latin typeface="Times New Roman" panose="02020603050405020304" pitchFamily="18" charset="0"/>
                <a:cs typeface="Times New Roman" panose="02020603050405020304" pitchFamily="18" charset="0"/>
              </a:rPr>
              <a:t>rate is:</a:t>
            </a: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Or,</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rate equations for third and next orders would follow the same format.</a:t>
            </a:r>
          </a:p>
        </p:txBody>
      </p:sp>
      <p:pic>
        <p:nvPicPr>
          <p:cNvPr id="5" name="Picture 4">
            <a:extLst>
              <a:ext uri="{FF2B5EF4-FFF2-40B4-BE49-F238E27FC236}">
                <a16:creationId xmlns:a16="http://schemas.microsoft.com/office/drawing/2014/main" id="{FB807F73-E5D4-4317-913F-E300B382AC3B}"/>
              </a:ext>
            </a:extLst>
          </p:cNvPr>
          <p:cNvPicPr>
            <a:picLocks noChangeAspect="1"/>
          </p:cNvPicPr>
          <p:nvPr/>
        </p:nvPicPr>
        <p:blipFill>
          <a:blip r:embed="rId2"/>
          <a:stretch>
            <a:fillRect/>
          </a:stretch>
        </p:blipFill>
        <p:spPr>
          <a:xfrm>
            <a:off x="4910890" y="1409982"/>
            <a:ext cx="4031990" cy="372705"/>
          </a:xfrm>
          <a:prstGeom prst="rect">
            <a:avLst/>
          </a:prstGeom>
        </p:spPr>
      </p:pic>
      <p:pic>
        <p:nvPicPr>
          <p:cNvPr id="7" name="Picture 6">
            <a:extLst>
              <a:ext uri="{FF2B5EF4-FFF2-40B4-BE49-F238E27FC236}">
                <a16:creationId xmlns:a16="http://schemas.microsoft.com/office/drawing/2014/main" id="{8FFDA8B0-1554-4155-AC17-6B7DE2F47AA7}"/>
              </a:ext>
            </a:extLst>
          </p:cNvPr>
          <p:cNvPicPr>
            <a:picLocks noChangeAspect="1"/>
          </p:cNvPicPr>
          <p:nvPr/>
        </p:nvPicPr>
        <p:blipFill>
          <a:blip r:embed="rId3"/>
          <a:stretch>
            <a:fillRect/>
          </a:stretch>
        </p:blipFill>
        <p:spPr>
          <a:xfrm>
            <a:off x="4910890" y="2939807"/>
            <a:ext cx="4031983" cy="580141"/>
          </a:xfrm>
          <a:prstGeom prst="rect">
            <a:avLst/>
          </a:prstGeom>
        </p:spPr>
      </p:pic>
      <p:pic>
        <p:nvPicPr>
          <p:cNvPr id="9" name="Picture 8">
            <a:extLst>
              <a:ext uri="{FF2B5EF4-FFF2-40B4-BE49-F238E27FC236}">
                <a16:creationId xmlns:a16="http://schemas.microsoft.com/office/drawing/2014/main" id="{91B162BC-5FB3-4AC8-8D72-BFEE148B6F38}"/>
              </a:ext>
            </a:extLst>
          </p:cNvPr>
          <p:cNvPicPr>
            <a:picLocks noChangeAspect="1"/>
          </p:cNvPicPr>
          <p:nvPr/>
        </p:nvPicPr>
        <p:blipFill>
          <a:blip r:embed="rId4"/>
          <a:stretch>
            <a:fillRect/>
          </a:stretch>
        </p:blipFill>
        <p:spPr>
          <a:xfrm>
            <a:off x="4910890" y="4305857"/>
            <a:ext cx="3165552" cy="580141"/>
          </a:xfrm>
          <a:prstGeom prst="rect">
            <a:avLst/>
          </a:prstGeom>
        </p:spPr>
      </p:pic>
      <p:pic>
        <p:nvPicPr>
          <p:cNvPr id="11" name="Picture 10">
            <a:extLst>
              <a:ext uri="{FF2B5EF4-FFF2-40B4-BE49-F238E27FC236}">
                <a16:creationId xmlns:a16="http://schemas.microsoft.com/office/drawing/2014/main" id="{A150893C-F258-43EA-B10F-F07C300CB39E}"/>
              </a:ext>
            </a:extLst>
          </p:cNvPr>
          <p:cNvPicPr>
            <a:picLocks noChangeAspect="1"/>
          </p:cNvPicPr>
          <p:nvPr/>
        </p:nvPicPr>
        <p:blipFill>
          <a:blip r:embed="rId5"/>
          <a:stretch>
            <a:fillRect/>
          </a:stretch>
        </p:blipFill>
        <p:spPr>
          <a:xfrm>
            <a:off x="4910890" y="5461483"/>
            <a:ext cx="3178164" cy="580141"/>
          </a:xfrm>
          <a:prstGeom prst="rect">
            <a:avLst/>
          </a:prstGeom>
        </p:spPr>
      </p:pic>
    </p:spTree>
    <p:extLst>
      <p:ext uri="{BB962C8B-B14F-4D97-AF65-F5344CB8AC3E}">
        <p14:creationId xmlns:p14="http://schemas.microsoft.com/office/powerpoint/2010/main" val="3532259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F4779-F25D-40BD-B0AB-89918A3C1C11}"/>
              </a:ext>
            </a:extLst>
          </p:cNvPr>
          <p:cNvSpPr>
            <a:spLocks noGrp="1"/>
          </p:cNvSpPr>
          <p:nvPr>
            <p:ph idx="1"/>
          </p:nvPr>
        </p:nvSpPr>
        <p:spPr>
          <a:xfrm>
            <a:off x="1484310" y="226143"/>
            <a:ext cx="10018713" cy="6213986"/>
          </a:xfrm>
        </p:spPr>
        <p:txBody>
          <a:bodyPr>
            <a:normAutofit lnSpcReduction="10000"/>
          </a:bodyPr>
          <a:lstStyle/>
          <a:p>
            <a:r>
              <a:rPr lang="en-GB" dirty="0">
                <a:latin typeface="Times New Roman" panose="02020603050405020304" pitchFamily="18" charset="0"/>
                <a:cs typeface="Times New Roman" panose="02020603050405020304" pitchFamily="18" charset="0"/>
              </a:rPr>
              <a:t>In air pollution, numerous reactants are involved in reactions. Thus, </a:t>
            </a:r>
            <a:r>
              <a:rPr lang="en-GB" dirty="0">
                <a:solidFill>
                  <a:srgbClr val="00B050"/>
                </a:solidFill>
                <a:latin typeface="Times New Roman" panose="02020603050405020304" pitchFamily="18" charset="0"/>
                <a:cs typeface="Times New Roman" panose="02020603050405020304" pitchFamily="18" charset="0"/>
              </a:rPr>
              <a:t>mixed second order rate reactions </a:t>
            </a:r>
            <a:r>
              <a:rPr lang="en-GB" dirty="0">
                <a:latin typeface="Times New Roman" panose="02020603050405020304" pitchFamily="18" charset="0"/>
                <a:cs typeface="Times New Roman" panose="02020603050405020304" pitchFamily="18" charset="0"/>
              </a:rPr>
              <a:t>can be expressed as:</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When reaction rates exceed first-order, the chemical concentrations can be adjusted so that the kinetics appears to be first-order. So, for the simple reaction 2A + B → C, the rate law would be:</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 changes extremely more slowly than the change in [A]. In this instance, Eq. (17.27) can be better written as:</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where </a:t>
            </a:r>
            <a:r>
              <a:rPr lang="en-GB" b="1" dirty="0">
                <a:solidFill>
                  <a:schemeClr val="accent3">
                    <a:lumMod val="75000"/>
                  </a:schemeClr>
                </a:solidFill>
                <a:latin typeface="Times New Roman" panose="02020603050405020304" pitchFamily="18" charset="0"/>
                <a:cs typeface="Times New Roman" panose="02020603050405020304" pitchFamily="18" charset="0"/>
              </a:rPr>
              <a:t>k’ </a:t>
            </a:r>
            <a:r>
              <a:rPr lang="en-GB" dirty="0">
                <a:solidFill>
                  <a:schemeClr val="accent3">
                    <a:lumMod val="75000"/>
                  </a:schemeClr>
                </a:solidFill>
                <a:latin typeface="Times New Roman" panose="02020603050405020304" pitchFamily="18" charset="0"/>
                <a:cs typeface="Times New Roman" panose="02020603050405020304" pitchFamily="18" charset="0"/>
              </a:rPr>
              <a:t>is a pseudo-first-order rate coefficient </a:t>
            </a:r>
            <a:r>
              <a:rPr lang="en-GB" dirty="0">
                <a:latin typeface="Times New Roman" panose="02020603050405020304" pitchFamily="18" charset="0"/>
                <a:cs typeface="Times New Roman" panose="02020603050405020304" pitchFamily="18" charset="0"/>
              </a:rPr>
              <a:t>(units are inverse time, s</a:t>
            </a:r>
            <a:r>
              <a:rPr lang="en-GB" baseline="30000" dirty="0">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08BAA985-89CC-4A9B-94E0-97032217120C}"/>
              </a:ext>
            </a:extLst>
          </p:cNvPr>
          <p:cNvPicPr>
            <a:picLocks noChangeAspect="1"/>
          </p:cNvPicPr>
          <p:nvPr/>
        </p:nvPicPr>
        <p:blipFill>
          <a:blip r:embed="rId2"/>
          <a:stretch>
            <a:fillRect/>
          </a:stretch>
        </p:blipFill>
        <p:spPr>
          <a:xfrm>
            <a:off x="4776219" y="1154371"/>
            <a:ext cx="4226110" cy="620047"/>
          </a:xfrm>
          <a:prstGeom prst="rect">
            <a:avLst/>
          </a:prstGeom>
        </p:spPr>
      </p:pic>
      <p:pic>
        <p:nvPicPr>
          <p:cNvPr id="7" name="Picture 6">
            <a:extLst>
              <a:ext uri="{FF2B5EF4-FFF2-40B4-BE49-F238E27FC236}">
                <a16:creationId xmlns:a16="http://schemas.microsoft.com/office/drawing/2014/main" id="{F80E68DE-E6BF-47D7-9CA0-1E0327795E8A}"/>
              </a:ext>
            </a:extLst>
          </p:cNvPr>
          <p:cNvPicPr>
            <a:picLocks noChangeAspect="1"/>
          </p:cNvPicPr>
          <p:nvPr/>
        </p:nvPicPr>
        <p:blipFill>
          <a:blip r:embed="rId3"/>
          <a:stretch>
            <a:fillRect/>
          </a:stretch>
        </p:blipFill>
        <p:spPr>
          <a:xfrm>
            <a:off x="4776219" y="3397198"/>
            <a:ext cx="4287182" cy="620047"/>
          </a:xfrm>
          <a:prstGeom prst="rect">
            <a:avLst/>
          </a:prstGeom>
        </p:spPr>
      </p:pic>
      <p:pic>
        <p:nvPicPr>
          <p:cNvPr id="9" name="Picture 8">
            <a:extLst>
              <a:ext uri="{FF2B5EF4-FFF2-40B4-BE49-F238E27FC236}">
                <a16:creationId xmlns:a16="http://schemas.microsoft.com/office/drawing/2014/main" id="{9EA71E12-D8EF-43B8-AF89-C8A949BEA6BC}"/>
              </a:ext>
            </a:extLst>
          </p:cNvPr>
          <p:cNvPicPr>
            <a:picLocks noChangeAspect="1"/>
          </p:cNvPicPr>
          <p:nvPr/>
        </p:nvPicPr>
        <p:blipFill>
          <a:blip r:embed="rId4"/>
          <a:stretch>
            <a:fillRect/>
          </a:stretch>
        </p:blipFill>
        <p:spPr>
          <a:xfrm>
            <a:off x="4776219" y="5083582"/>
            <a:ext cx="3661230" cy="620047"/>
          </a:xfrm>
          <a:prstGeom prst="rect">
            <a:avLst/>
          </a:prstGeom>
        </p:spPr>
      </p:pic>
    </p:spTree>
    <p:extLst>
      <p:ext uri="{BB962C8B-B14F-4D97-AF65-F5344CB8AC3E}">
        <p14:creationId xmlns:p14="http://schemas.microsoft.com/office/powerpoint/2010/main" val="2579702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88787C-47C1-4DCA-AF7D-AB75E11B8B30}"/>
              </a:ext>
            </a:extLst>
          </p:cNvPr>
          <p:cNvSpPr>
            <a:spLocks noGrp="1"/>
          </p:cNvSpPr>
          <p:nvPr>
            <p:ph idx="1"/>
          </p:nvPr>
        </p:nvSpPr>
        <p:spPr>
          <a:xfrm>
            <a:off x="1484310" y="973393"/>
            <a:ext cx="10018713" cy="5565059"/>
          </a:xfrm>
        </p:spPr>
        <p:txBody>
          <a:bodyPr>
            <a:normAutofit/>
          </a:bodyPr>
          <a:lstStyle/>
          <a:p>
            <a:pPr marL="0" indent="0" algn="just">
              <a:buNone/>
            </a:pPr>
            <a:r>
              <a:rPr lang="en-GB" b="1" dirty="0">
                <a:solidFill>
                  <a:srgbClr val="0000FF"/>
                </a:solidFill>
                <a:latin typeface="Times New Roman" panose="02020603050405020304" pitchFamily="18" charset="0"/>
                <a:cs typeface="Times New Roman" panose="02020603050405020304" pitchFamily="18" charset="0"/>
              </a:rPr>
              <a:t>Free Energy</a:t>
            </a:r>
          </a:p>
          <a:p>
            <a:pPr algn="just"/>
            <a:r>
              <a:rPr lang="en-GB" dirty="0">
                <a:solidFill>
                  <a:srgbClr val="FF0000"/>
                </a:solidFill>
                <a:latin typeface="Times New Roman" panose="02020603050405020304" pitchFamily="18" charset="0"/>
                <a:cs typeface="Times New Roman" panose="02020603050405020304" pitchFamily="18" charset="0"/>
              </a:rPr>
              <a:t>Free energy </a:t>
            </a:r>
            <a:r>
              <a:rPr lang="en-GB" dirty="0">
                <a:latin typeface="Times New Roman" panose="02020603050405020304" pitchFamily="18" charset="0"/>
                <a:cs typeface="Times New Roman" panose="02020603050405020304" pitchFamily="18" charset="0"/>
              </a:rPr>
              <a:t>is the measure of a system’s ability to do work.</a:t>
            </a:r>
            <a:endParaRPr lang="en-GB" dirty="0">
              <a:solidFill>
                <a:srgbClr val="0000FF"/>
              </a:solidFill>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If </a:t>
            </a:r>
            <a:r>
              <a:rPr lang="en-GB" dirty="0">
                <a:solidFill>
                  <a:srgbClr val="00B050"/>
                </a:solidFill>
                <a:latin typeface="Times New Roman" panose="02020603050405020304" pitchFamily="18" charset="0"/>
                <a:cs typeface="Times New Roman" panose="02020603050405020304" pitchFamily="18" charset="0"/>
              </a:rPr>
              <a:t>reactants</a:t>
            </a:r>
            <a:r>
              <a:rPr lang="en-GB" dirty="0">
                <a:latin typeface="Times New Roman" panose="02020603050405020304" pitchFamily="18" charset="0"/>
                <a:cs typeface="Times New Roman" panose="02020603050405020304" pitchFamily="18" charset="0"/>
              </a:rPr>
              <a:t> in a reaction </a:t>
            </a:r>
            <a:r>
              <a:rPr lang="en-GB" dirty="0">
                <a:solidFill>
                  <a:schemeClr val="accent3">
                    <a:lumMod val="75000"/>
                  </a:schemeClr>
                </a:solidFill>
                <a:latin typeface="Times New Roman" panose="02020603050405020304" pitchFamily="18" charset="0"/>
                <a:cs typeface="Times New Roman" panose="02020603050405020304" pitchFamily="18" charset="0"/>
              </a:rPr>
              <a:t>have greater free energy </a:t>
            </a:r>
            <a:r>
              <a:rPr lang="en-GB" dirty="0">
                <a:latin typeface="Times New Roman" panose="02020603050405020304" pitchFamily="18" charset="0"/>
                <a:cs typeface="Times New Roman" panose="02020603050405020304" pitchFamily="18" charset="0"/>
              </a:rPr>
              <a:t>than </a:t>
            </a:r>
            <a:r>
              <a:rPr lang="en-GB" dirty="0">
                <a:solidFill>
                  <a:srgbClr val="00B050"/>
                </a:solidFill>
                <a:latin typeface="Times New Roman" panose="02020603050405020304" pitchFamily="18" charset="0"/>
                <a:cs typeface="Times New Roman" panose="02020603050405020304" pitchFamily="18" charset="0"/>
              </a:rPr>
              <a:t>the products</a:t>
            </a:r>
            <a:r>
              <a:rPr lang="en-GB" dirty="0">
                <a:latin typeface="Times New Roman" panose="02020603050405020304" pitchFamily="18" charset="0"/>
                <a:cs typeface="Times New Roman" panose="02020603050405020304" pitchFamily="18" charset="0"/>
              </a:rPr>
              <a:t>, energy is released from the reaction; which means </a:t>
            </a:r>
            <a:r>
              <a:rPr lang="en-GB" dirty="0">
                <a:solidFill>
                  <a:schemeClr val="accent4">
                    <a:lumMod val="75000"/>
                  </a:schemeClr>
                </a:solidFill>
                <a:latin typeface="Times New Roman" panose="02020603050405020304" pitchFamily="18" charset="0"/>
                <a:cs typeface="Times New Roman" panose="02020603050405020304" pitchFamily="18" charset="0"/>
              </a:rPr>
              <a:t>the reaction is exergonic</a:t>
            </a:r>
            <a:r>
              <a:rPr lang="en-GB" dirty="0">
                <a:latin typeface="Times New Roman" panose="02020603050405020304" pitchFamily="18" charset="0"/>
                <a:cs typeface="Times New Roman" panose="02020603050405020304" pitchFamily="18" charset="0"/>
              </a:rPr>
              <a:t>.</a:t>
            </a:r>
            <a:endParaRPr lang="en-GB" dirty="0">
              <a:solidFill>
                <a:srgbClr val="0000FF"/>
              </a:solidFill>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If the </a:t>
            </a:r>
            <a:r>
              <a:rPr lang="en-GB" dirty="0">
                <a:solidFill>
                  <a:srgbClr val="00B050"/>
                </a:solidFill>
                <a:latin typeface="Times New Roman" panose="02020603050405020304" pitchFamily="18" charset="0"/>
                <a:cs typeface="Times New Roman" panose="02020603050405020304" pitchFamily="18" charset="0"/>
              </a:rPr>
              <a:t>products</a:t>
            </a:r>
            <a:r>
              <a:rPr lang="en-GB" dirty="0">
                <a:latin typeface="Times New Roman" panose="02020603050405020304" pitchFamily="18" charset="0"/>
                <a:cs typeface="Times New Roman" panose="02020603050405020304" pitchFamily="18" charset="0"/>
              </a:rPr>
              <a:t> from the reaction </a:t>
            </a:r>
            <a:r>
              <a:rPr lang="en-GB" dirty="0">
                <a:solidFill>
                  <a:schemeClr val="accent3">
                    <a:lumMod val="75000"/>
                  </a:schemeClr>
                </a:solidFill>
                <a:latin typeface="Times New Roman" panose="02020603050405020304" pitchFamily="18" charset="0"/>
                <a:cs typeface="Times New Roman" panose="02020603050405020304" pitchFamily="18" charset="0"/>
              </a:rPr>
              <a:t>have more energy </a:t>
            </a:r>
            <a:r>
              <a:rPr lang="en-GB" dirty="0">
                <a:latin typeface="Times New Roman" panose="02020603050405020304" pitchFamily="18" charset="0"/>
                <a:cs typeface="Times New Roman" panose="02020603050405020304" pitchFamily="18" charset="0"/>
              </a:rPr>
              <a:t>than the </a:t>
            </a:r>
            <a:r>
              <a:rPr lang="en-GB" dirty="0">
                <a:solidFill>
                  <a:srgbClr val="00B050"/>
                </a:solidFill>
                <a:latin typeface="Times New Roman" panose="02020603050405020304" pitchFamily="18" charset="0"/>
                <a:cs typeface="Times New Roman" panose="02020603050405020304" pitchFamily="18" charset="0"/>
              </a:rPr>
              <a:t>reactants</a:t>
            </a:r>
            <a:r>
              <a:rPr lang="en-GB" dirty="0">
                <a:latin typeface="Times New Roman" panose="02020603050405020304" pitchFamily="18" charset="0"/>
                <a:cs typeface="Times New Roman" panose="02020603050405020304" pitchFamily="18" charset="0"/>
              </a:rPr>
              <a:t>, then energy is consumed; i.e. </a:t>
            </a:r>
            <a:r>
              <a:rPr lang="en-GB" dirty="0">
                <a:solidFill>
                  <a:schemeClr val="accent4">
                    <a:lumMod val="75000"/>
                  </a:schemeClr>
                </a:solidFill>
                <a:latin typeface="Times New Roman" panose="02020603050405020304" pitchFamily="18" charset="0"/>
                <a:cs typeface="Times New Roman" panose="02020603050405020304" pitchFamily="18" charset="0"/>
              </a:rPr>
              <a:t>it is an endergonic reaction</a:t>
            </a:r>
            <a:r>
              <a:rPr lang="en-GB" dirty="0">
                <a:solidFill>
                  <a:srgbClr val="0000FF"/>
                </a:solidFill>
                <a:latin typeface="Times New Roman" panose="02020603050405020304" pitchFamily="18" charset="0"/>
                <a:cs typeface="Times New Roman" panose="02020603050405020304" pitchFamily="18" charset="0"/>
              </a:rPr>
              <a:t>.</a:t>
            </a:r>
          </a:p>
          <a:p>
            <a:pPr algn="just"/>
            <a:r>
              <a:rPr lang="en-GB" dirty="0">
                <a:solidFill>
                  <a:srgbClr val="0000FF"/>
                </a:solidFill>
                <a:latin typeface="Times New Roman" panose="02020603050405020304" pitchFamily="18" charset="0"/>
                <a:cs typeface="Times New Roman" panose="02020603050405020304" pitchFamily="18" charset="0"/>
              </a:rPr>
              <a:t>Equilibrium constants </a:t>
            </a:r>
            <a:r>
              <a:rPr lang="en-GB" dirty="0">
                <a:latin typeface="Times New Roman" panose="02020603050405020304" pitchFamily="18" charset="0"/>
                <a:cs typeface="Times New Roman" panose="02020603050405020304" pitchFamily="18" charset="0"/>
              </a:rPr>
              <a:t>can be ascertained thermodynamically by employing the </a:t>
            </a:r>
            <a:r>
              <a:rPr lang="en-GB" dirty="0">
                <a:solidFill>
                  <a:srgbClr val="FF0000"/>
                </a:solidFill>
                <a:latin typeface="Times New Roman" panose="02020603050405020304" pitchFamily="18" charset="0"/>
                <a:cs typeface="Times New Roman" panose="02020603050405020304" pitchFamily="18" charset="0"/>
              </a:rPr>
              <a:t>Gibbs free energy (G) </a:t>
            </a:r>
            <a:r>
              <a:rPr lang="en-GB" dirty="0">
                <a:latin typeface="Times New Roman" panose="02020603050405020304" pitchFamily="18" charset="0"/>
                <a:cs typeface="Times New Roman" panose="02020603050405020304" pitchFamily="18" charset="0"/>
              </a:rPr>
              <a:t>change for the complete reaction.</a:t>
            </a:r>
            <a:r>
              <a:rPr lang="en-GB" dirty="0">
                <a:solidFill>
                  <a:srgbClr val="0000FF"/>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This is expressed as:</a:t>
            </a:r>
          </a:p>
          <a:p>
            <a:pPr algn="just"/>
            <a:endParaRPr lang="en-GB" dirty="0">
              <a:solidFill>
                <a:srgbClr val="0000FF"/>
              </a:solidFill>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where </a:t>
            </a:r>
            <a:r>
              <a:rPr lang="en-GB" b="1" dirty="0">
                <a:solidFill>
                  <a:srgbClr val="FF0000"/>
                </a:solidFill>
                <a:latin typeface="Times New Roman" panose="02020603050405020304" pitchFamily="18" charset="0"/>
                <a:cs typeface="Times New Roman" panose="02020603050405020304" pitchFamily="18" charset="0"/>
              </a:rPr>
              <a:t>G </a:t>
            </a:r>
            <a:r>
              <a:rPr lang="en-GB" dirty="0">
                <a:solidFill>
                  <a:schemeClr val="accent3">
                    <a:lumMod val="75000"/>
                  </a:schemeClr>
                </a:solidFill>
                <a:latin typeface="Times New Roman" panose="02020603050405020304" pitchFamily="18" charset="0"/>
                <a:cs typeface="Times New Roman" panose="02020603050405020304" pitchFamily="18" charset="0"/>
              </a:rPr>
              <a:t>is the energy liberated or absorbed in the equilibrium by the reaction </a:t>
            </a:r>
            <a:r>
              <a:rPr lang="en-GB" dirty="0">
                <a:latin typeface="Times New Roman" panose="02020603050405020304" pitchFamily="18" charset="0"/>
                <a:cs typeface="Times New Roman" panose="02020603050405020304" pitchFamily="18" charset="0"/>
              </a:rPr>
              <a:t>at </a:t>
            </a:r>
            <a:r>
              <a:rPr lang="en-GB" b="1" dirty="0">
                <a:solidFill>
                  <a:srgbClr val="00B050"/>
                </a:solidFill>
                <a:latin typeface="Times New Roman" panose="02020603050405020304" pitchFamily="18" charset="0"/>
                <a:cs typeface="Times New Roman" panose="02020603050405020304" pitchFamily="18" charset="0"/>
              </a:rPr>
              <a:t>constant </a:t>
            </a:r>
            <a:r>
              <a:rPr lang="en-GB" b="1" dirty="0">
                <a:solidFill>
                  <a:srgbClr val="FF0000"/>
                </a:solidFill>
                <a:latin typeface="Times New Roman" panose="02020603050405020304" pitchFamily="18" charset="0"/>
                <a:cs typeface="Times New Roman" panose="02020603050405020304" pitchFamily="18" charset="0"/>
              </a:rPr>
              <a:t>T</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H</a:t>
            </a:r>
            <a:r>
              <a:rPr lang="en-GB" dirty="0">
                <a:latin typeface="Times New Roman" panose="02020603050405020304" pitchFamily="18" charset="0"/>
                <a:cs typeface="Times New Roman" panose="02020603050405020304" pitchFamily="18" charset="0"/>
              </a:rPr>
              <a:t> </a:t>
            </a:r>
            <a:r>
              <a:rPr lang="en-GB" dirty="0">
                <a:solidFill>
                  <a:srgbClr val="00B050"/>
                </a:solidFill>
                <a:latin typeface="Times New Roman" panose="02020603050405020304" pitchFamily="18" charset="0"/>
                <a:cs typeface="Times New Roman" panose="02020603050405020304" pitchFamily="18" charset="0"/>
              </a:rPr>
              <a:t>is the system’s enthalpy </a:t>
            </a:r>
            <a:r>
              <a:rPr lang="en-GB" dirty="0">
                <a:latin typeface="Times New Roman" panose="02020603050405020304" pitchFamily="18" charset="0"/>
                <a:cs typeface="Times New Roman" panose="02020603050405020304" pitchFamily="18" charset="0"/>
              </a:rPr>
              <a:t>and </a:t>
            </a:r>
            <a:r>
              <a:rPr lang="en-GB" b="1" dirty="0">
                <a:solidFill>
                  <a:srgbClr val="FF0000"/>
                </a:solidFill>
                <a:latin typeface="Times New Roman" panose="02020603050405020304" pitchFamily="18" charset="0"/>
                <a:cs typeface="Times New Roman" panose="02020603050405020304" pitchFamily="18" charset="0"/>
              </a:rPr>
              <a:t>S</a:t>
            </a:r>
            <a:r>
              <a:rPr lang="en-GB" dirty="0">
                <a:latin typeface="Times New Roman" panose="02020603050405020304" pitchFamily="18" charset="0"/>
                <a:cs typeface="Times New Roman" panose="02020603050405020304" pitchFamily="18" charset="0"/>
              </a:rPr>
              <a:t> </a:t>
            </a:r>
            <a:r>
              <a:rPr lang="en-GB" dirty="0">
                <a:solidFill>
                  <a:srgbClr val="00B050"/>
                </a:solidFill>
                <a:latin typeface="Times New Roman" panose="02020603050405020304" pitchFamily="18" charset="0"/>
                <a:cs typeface="Times New Roman" panose="02020603050405020304" pitchFamily="18" charset="0"/>
              </a:rPr>
              <a:t>is its entropy</a:t>
            </a:r>
            <a:r>
              <a:rPr lang="en-GB" dirty="0">
                <a:latin typeface="Times New Roman" panose="02020603050405020304" pitchFamily="18" charset="0"/>
                <a:cs typeface="Times New Roman" panose="02020603050405020304" pitchFamily="18" charset="0"/>
              </a:rPr>
              <a:t>.</a:t>
            </a:r>
          </a:p>
          <a:p>
            <a:pPr marL="0" indent="0">
              <a:buNone/>
            </a:pPr>
            <a:endParaRPr lang="en-GB" dirty="0">
              <a:solidFill>
                <a:srgbClr val="0000FF"/>
              </a:solidFill>
            </a:endParaRPr>
          </a:p>
          <a:p>
            <a:endParaRPr lang="en-GB" dirty="0">
              <a:solidFill>
                <a:srgbClr val="0000FF"/>
              </a:solidFill>
            </a:endParaRPr>
          </a:p>
        </p:txBody>
      </p:sp>
      <p:pic>
        <p:nvPicPr>
          <p:cNvPr id="5" name="Picture 4">
            <a:extLst>
              <a:ext uri="{FF2B5EF4-FFF2-40B4-BE49-F238E27FC236}">
                <a16:creationId xmlns:a16="http://schemas.microsoft.com/office/drawing/2014/main" id="{FE83F913-20EB-4AB8-89EA-6611E3CFE681}"/>
              </a:ext>
            </a:extLst>
          </p:cNvPr>
          <p:cNvPicPr>
            <a:picLocks noChangeAspect="1"/>
          </p:cNvPicPr>
          <p:nvPr/>
        </p:nvPicPr>
        <p:blipFill>
          <a:blip r:embed="rId2"/>
          <a:stretch>
            <a:fillRect/>
          </a:stretch>
        </p:blipFill>
        <p:spPr>
          <a:xfrm>
            <a:off x="4397624" y="4401009"/>
            <a:ext cx="4192084" cy="426628"/>
          </a:xfrm>
          <a:prstGeom prst="rect">
            <a:avLst/>
          </a:prstGeom>
        </p:spPr>
      </p:pic>
    </p:spTree>
    <p:extLst>
      <p:ext uri="{BB962C8B-B14F-4D97-AF65-F5344CB8AC3E}">
        <p14:creationId xmlns:p14="http://schemas.microsoft.com/office/powerpoint/2010/main" val="4199825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68BF1-4B35-4E4D-B1E8-3D1308C98731}"/>
              </a:ext>
            </a:extLst>
          </p:cNvPr>
          <p:cNvSpPr>
            <a:spLocks noGrp="1"/>
          </p:cNvSpPr>
          <p:nvPr>
            <p:ph idx="1"/>
          </p:nvPr>
        </p:nvSpPr>
        <p:spPr>
          <a:xfrm>
            <a:off x="1484310" y="196645"/>
            <a:ext cx="10018713" cy="6440129"/>
          </a:xfrm>
        </p:spPr>
        <p:txBody>
          <a:bodyPr>
            <a:normAutofit fontScale="92500" lnSpcReduction="10000"/>
          </a:bodyPr>
          <a:lstStyle/>
          <a:p>
            <a:pPr algn="just"/>
            <a:r>
              <a:rPr lang="en-GB" b="1" dirty="0">
                <a:solidFill>
                  <a:srgbClr val="FF0000"/>
                </a:solidFill>
                <a:latin typeface="Times New Roman" panose="02020603050405020304" pitchFamily="18" charset="0"/>
                <a:cs typeface="Times New Roman" panose="02020603050405020304" pitchFamily="18" charset="0"/>
              </a:rPr>
              <a:t>Enthalpy</a:t>
            </a:r>
            <a:r>
              <a:rPr lang="en-GB" dirty="0">
                <a:latin typeface="Times New Roman" panose="02020603050405020304" pitchFamily="18" charset="0"/>
                <a:cs typeface="Times New Roman" panose="02020603050405020304" pitchFamily="18" charset="0"/>
              </a:rPr>
              <a:t> is the thermodynamic property expressed as:</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where </a:t>
            </a:r>
            <a:r>
              <a:rPr lang="en-GB" i="1" dirty="0">
                <a:latin typeface="Times New Roman" panose="02020603050405020304" pitchFamily="18" charset="0"/>
                <a:cs typeface="Times New Roman" panose="02020603050405020304" pitchFamily="18" charset="0"/>
              </a:rPr>
              <a:t>U</a:t>
            </a:r>
            <a:r>
              <a:rPr lang="en-GB" dirty="0">
                <a:latin typeface="Times New Roman" panose="02020603050405020304" pitchFamily="18" charset="0"/>
                <a:cs typeface="Times New Roman" panose="02020603050405020304" pitchFamily="18" charset="0"/>
              </a:rPr>
              <a:t> is the system’s </a:t>
            </a:r>
            <a:r>
              <a:rPr lang="en-GB" dirty="0">
                <a:solidFill>
                  <a:schemeClr val="accent3">
                    <a:lumMod val="75000"/>
                  </a:schemeClr>
                </a:solidFill>
                <a:latin typeface="Times New Roman" panose="02020603050405020304" pitchFamily="18" charset="0"/>
                <a:cs typeface="Times New Roman" panose="02020603050405020304" pitchFamily="18" charset="0"/>
              </a:rPr>
              <a:t>internal energy</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relationship between a change in free energy and equilibria can be expressed by:</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where </a:t>
            </a:r>
            <a:r>
              <a:rPr lang="en-GB" i="1" dirty="0">
                <a:latin typeface="Times New Roman" panose="02020603050405020304" pitchFamily="18" charset="0"/>
                <a:cs typeface="Times New Roman" panose="02020603050405020304" pitchFamily="18" charset="0"/>
              </a:rPr>
              <a:t>∆G</a:t>
            </a:r>
            <a:r>
              <a:rPr lang="en-GB" i="1" baseline="-25000" dirty="0">
                <a:latin typeface="Times New Roman" panose="02020603050405020304" pitchFamily="18" charset="0"/>
                <a:cs typeface="Times New Roman" panose="02020603050405020304" pitchFamily="18" charset="0"/>
              </a:rPr>
              <a:t>f</a:t>
            </a:r>
            <a:r>
              <a:rPr lang="en-GB" i="1" baseline="30000" dirty="0">
                <a:latin typeface="Times New Roman" panose="02020603050405020304" pitchFamily="18" charset="0"/>
                <a:cs typeface="Times New Roman" panose="02020603050405020304" pitchFamily="18" charset="0"/>
              </a:rPr>
              <a:t>*0</a:t>
            </a:r>
            <a:r>
              <a:rPr lang="en-GB" i="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free energy of formation </a:t>
            </a:r>
            <a:r>
              <a:rPr lang="en-GB" dirty="0">
                <a:solidFill>
                  <a:schemeClr val="accent4">
                    <a:lumMod val="75000"/>
                  </a:schemeClr>
                </a:solidFill>
                <a:latin typeface="Times New Roman" panose="02020603050405020304" pitchFamily="18" charset="0"/>
                <a:cs typeface="Times New Roman" panose="02020603050405020304" pitchFamily="18" charset="0"/>
              </a:rPr>
              <a:t>at steady state </a:t>
            </a:r>
            <a:r>
              <a:rPr lang="en-GB" dirty="0">
                <a:latin typeface="Times New Roman" panose="02020603050405020304" pitchFamily="18" charset="0"/>
                <a:cs typeface="Times New Roman" panose="02020603050405020304" pitchFamily="18" charset="0"/>
              </a:rPr>
              <a:t>(kJ g mol</a:t>
            </a:r>
            <a:r>
              <a:rPr lang="en-GB" baseline="30000" dirty="0">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The </a:t>
            </a:r>
            <a:r>
              <a:rPr lang="en-GB" dirty="0">
                <a:solidFill>
                  <a:schemeClr val="accent4">
                    <a:lumMod val="75000"/>
                  </a:schemeClr>
                </a:solidFill>
                <a:latin typeface="Times New Roman" panose="02020603050405020304" pitchFamily="18" charset="0"/>
                <a:cs typeface="Times New Roman" panose="02020603050405020304" pitchFamily="18" charset="0"/>
              </a:rPr>
              <a:t>total energy in systems </a:t>
            </a:r>
            <a:r>
              <a:rPr lang="en-GB" dirty="0">
                <a:latin typeface="Times New Roman" panose="02020603050405020304" pitchFamily="18" charset="0"/>
                <a:cs typeface="Times New Roman" panose="02020603050405020304" pitchFamily="18" charset="0"/>
              </a:rPr>
              <a:t>is known as </a:t>
            </a:r>
            <a:r>
              <a:rPr lang="en-GB" dirty="0">
                <a:solidFill>
                  <a:srgbClr val="FF0000"/>
                </a:solidFill>
                <a:latin typeface="Times New Roman" panose="02020603050405020304" pitchFamily="18" charset="0"/>
                <a:cs typeface="Times New Roman" panose="02020603050405020304" pitchFamily="18" charset="0"/>
              </a:rPr>
              <a:t>enthalpy (H)</a:t>
            </a:r>
            <a:r>
              <a:rPr lang="en-GB" dirty="0">
                <a:latin typeface="Times New Roman" panose="02020603050405020304" pitchFamily="18" charset="0"/>
                <a:cs typeface="Times New Roman" panose="02020603050405020304" pitchFamily="18" charset="0"/>
              </a:rPr>
              <a:t> and </a:t>
            </a:r>
            <a:r>
              <a:rPr lang="en-GB" dirty="0">
                <a:solidFill>
                  <a:schemeClr val="accent4">
                    <a:lumMod val="75000"/>
                  </a:schemeClr>
                </a:solidFill>
                <a:latin typeface="Times New Roman" panose="02020603050405020304" pitchFamily="18" charset="0"/>
                <a:cs typeface="Times New Roman" panose="02020603050405020304" pitchFamily="18" charset="0"/>
              </a:rPr>
              <a:t>the usable energy </a:t>
            </a:r>
            <a:r>
              <a:rPr lang="en-GB" dirty="0">
                <a:latin typeface="Times New Roman" panose="02020603050405020304" pitchFamily="18" charset="0"/>
                <a:cs typeface="Times New Roman" panose="02020603050405020304" pitchFamily="18" charset="0"/>
              </a:rPr>
              <a:t>is known as </a:t>
            </a:r>
            <a:r>
              <a:rPr lang="en-GB" dirty="0">
                <a:solidFill>
                  <a:srgbClr val="FF0000"/>
                </a:solidFill>
                <a:latin typeface="Times New Roman" panose="02020603050405020304" pitchFamily="18" charset="0"/>
                <a:cs typeface="Times New Roman" panose="02020603050405020304" pitchFamily="18" charset="0"/>
              </a:rPr>
              <a:t>free energy (G). </a:t>
            </a:r>
          </a:p>
          <a:p>
            <a:pPr algn="just"/>
            <a:r>
              <a:rPr lang="en-GB" dirty="0">
                <a:latin typeface="Times New Roman" panose="02020603050405020304" pitchFamily="18" charset="0"/>
                <a:cs typeface="Times New Roman" panose="02020603050405020304" pitchFamily="18" charset="0"/>
              </a:rPr>
              <a:t>Living cells need G for all chemical reactions, especially cell growth, cell division, and cell metabolism and health.</a:t>
            </a:r>
          </a:p>
          <a:p>
            <a:pPr algn="just"/>
            <a:r>
              <a:rPr lang="en-GB" dirty="0">
                <a:latin typeface="Times New Roman" panose="02020603050405020304" pitchFamily="18" charset="0"/>
                <a:cs typeface="Times New Roman" panose="02020603050405020304" pitchFamily="18" charset="0"/>
              </a:rPr>
              <a:t>The </a:t>
            </a:r>
            <a:r>
              <a:rPr lang="en-GB" dirty="0">
                <a:solidFill>
                  <a:schemeClr val="accent4">
                    <a:lumMod val="75000"/>
                  </a:schemeClr>
                </a:solidFill>
                <a:latin typeface="Times New Roman" panose="02020603050405020304" pitchFamily="18" charset="0"/>
                <a:cs typeface="Times New Roman" panose="02020603050405020304" pitchFamily="18" charset="0"/>
              </a:rPr>
              <a:t>unusable energy </a:t>
            </a:r>
            <a:r>
              <a:rPr lang="en-GB" dirty="0">
                <a:latin typeface="Times New Roman" panose="02020603050405020304" pitchFamily="18" charset="0"/>
                <a:cs typeface="Times New Roman" panose="02020603050405020304" pitchFamily="18" charset="0"/>
              </a:rPr>
              <a:t>is </a:t>
            </a:r>
            <a:r>
              <a:rPr lang="en-GB" dirty="0">
                <a:solidFill>
                  <a:srgbClr val="FF0000"/>
                </a:solidFill>
                <a:latin typeface="Times New Roman" panose="02020603050405020304" pitchFamily="18" charset="0"/>
                <a:cs typeface="Times New Roman" panose="02020603050405020304" pitchFamily="18" charset="0"/>
              </a:rPr>
              <a:t>entropy (S)</a:t>
            </a:r>
            <a:r>
              <a:rPr lang="en-GB" dirty="0">
                <a:latin typeface="Times New Roman" panose="02020603050405020304" pitchFamily="18" charset="0"/>
                <a:cs typeface="Times New Roman" panose="02020603050405020304" pitchFamily="18" charset="0"/>
              </a:rPr>
              <a:t>, which is an expression of disorder in the system. Disorder tends to increase as a result of the many conversion steps outside and inside of a system.</a:t>
            </a:r>
          </a:p>
        </p:txBody>
      </p:sp>
      <p:pic>
        <p:nvPicPr>
          <p:cNvPr id="5" name="Picture 4">
            <a:extLst>
              <a:ext uri="{FF2B5EF4-FFF2-40B4-BE49-F238E27FC236}">
                <a16:creationId xmlns:a16="http://schemas.microsoft.com/office/drawing/2014/main" id="{E81C706A-95AA-45D0-89E1-696453BF37E0}"/>
              </a:ext>
            </a:extLst>
          </p:cNvPr>
          <p:cNvPicPr>
            <a:picLocks noChangeAspect="1"/>
          </p:cNvPicPr>
          <p:nvPr/>
        </p:nvPicPr>
        <p:blipFill>
          <a:blip r:embed="rId2"/>
          <a:stretch>
            <a:fillRect/>
          </a:stretch>
        </p:blipFill>
        <p:spPr>
          <a:xfrm>
            <a:off x="4488632" y="922618"/>
            <a:ext cx="3529367" cy="386992"/>
          </a:xfrm>
          <a:prstGeom prst="rect">
            <a:avLst/>
          </a:prstGeom>
        </p:spPr>
      </p:pic>
      <p:pic>
        <p:nvPicPr>
          <p:cNvPr id="7" name="Picture 6">
            <a:extLst>
              <a:ext uri="{FF2B5EF4-FFF2-40B4-BE49-F238E27FC236}">
                <a16:creationId xmlns:a16="http://schemas.microsoft.com/office/drawing/2014/main" id="{C108F9F6-38A9-442A-BA64-44273245F1FA}"/>
              </a:ext>
            </a:extLst>
          </p:cNvPr>
          <p:cNvPicPr>
            <a:picLocks noChangeAspect="1"/>
          </p:cNvPicPr>
          <p:nvPr/>
        </p:nvPicPr>
        <p:blipFill>
          <a:blip r:embed="rId3"/>
          <a:stretch>
            <a:fillRect/>
          </a:stretch>
        </p:blipFill>
        <p:spPr>
          <a:xfrm>
            <a:off x="4224031" y="2799736"/>
            <a:ext cx="5057621" cy="461532"/>
          </a:xfrm>
          <a:prstGeom prst="rect">
            <a:avLst/>
          </a:prstGeom>
        </p:spPr>
      </p:pic>
    </p:spTree>
    <p:extLst>
      <p:ext uri="{BB962C8B-B14F-4D97-AF65-F5344CB8AC3E}">
        <p14:creationId xmlns:p14="http://schemas.microsoft.com/office/powerpoint/2010/main" val="4036703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06DFD6-B575-450B-B207-366DC975C32F}"/>
              </a:ext>
            </a:extLst>
          </p:cNvPr>
          <p:cNvSpPr>
            <a:spLocks noGrp="1"/>
          </p:cNvSpPr>
          <p:nvPr>
            <p:ph idx="1"/>
          </p:nvPr>
        </p:nvSpPr>
        <p:spPr>
          <a:xfrm>
            <a:off x="1484310" y="2113935"/>
            <a:ext cx="10018713" cy="3677265"/>
          </a:xfrm>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During their time in the atmosphere, </a:t>
            </a:r>
            <a:r>
              <a:rPr lang="en-GB" dirty="0">
                <a:solidFill>
                  <a:schemeClr val="accent4">
                    <a:lumMod val="75000"/>
                  </a:schemeClr>
                </a:solidFill>
                <a:latin typeface="Times New Roman" panose="02020603050405020304" pitchFamily="18" charset="0"/>
                <a:cs typeface="Times New Roman" panose="02020603050405020304" pitchFamily="18" charset="0"/>
              </a:rPr>
              <a:t>chemical compounds generally become oxidized</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Gases in </a:t>
            </a:r>
            <a:r>
              <a:rPr lang="en-GB" dirty="0">
                <a:solidFill>
                  <a:srgbClr val="0000FF"/>
                </a:solidFill>
                <a:latin typeface="Times New Roman" panose="02020603050405020304" pitchFamily="18" charset="0"/>
                <a:cs typeface="Times New Roman" panose="02020603050405020304" pitchFamily="18" charset="0"/>
              </a:rPr>
              <a:t>reduced states </a:t>
            </a:r>
            <a:r>
              <a:rPr lang="en-GB" dirty="0">
                <a:latin typeface="Times New Roman" panose="02020603050405020304" pitchFamily="18" charset="0"/>
                <a:cs typeface="Times New Roman" panose="02020603050405020304" pitchFamily="18" charset="0"/>
              </a:rPr>
              <a:t>undergo step reactions to form </a:t>
            </a:r>
            <a:r>
              <a:rPr lang="en-GB" dirty="0">
                <a:solidFill>
                  <a:srgbClr val="00B050"/>
                </a:solidFill>
                <a:latin typeface="Times New Roman" panose="02020603050405020304" pitchFamily="18" charset="0"/>
                <a:cs typeface="Times New Roman" panose="02020603050405020304" pitchFamily="18" charset="0"/>
              </a:rPr>
              <a:t>ionic substances</a:t>
            </a:r>
            <a:r>
              <a:rPr lang="en-GB" dirty="0">
                <a:latin typeface="Times New Roman" panose="02020603050405020304" pitchFamily="18" charset="0"/>
                <a:cs typeface="Times New Roman" panose="02020603050405020304" pitchFamily="18" charset="0"/>
              </a:rPr>
              <a:t>, which are in turn </a:t>
            </a:r>
            <a:r>
              <a:rPr lang="en-GB" dirty="0">
                <a:solidFill>
                  <a:schemeClr val="accent3">
                    <a:lumMod val="75000"/>
                  </a:schemeClr>
                </a:solidFill>
                <a:latin typeface="Times New Roman" panose="02020603050405020304" pitchFamily="18" charset="0"/>
                <a:cs typeface="Times New Roman" panose="02020603050405020304" pitchFamily="18" charset="0"/>
              </a:rPr>
              <a:t>washed out </a:t>
            </a:r>
            <a:r>
              <a:rPr lang="en-GB" dirty="0">
                <a:latin typeface="Times New Roman" panose="02020603050405020304" pitchFamily="18" charset="0"/>
                <a:cs typeface="Times New Roman" panose="02020603050405020304" pitchFamily="18" charset="0"/>
              </a:rPr>
              <a:t>by rain and other </a:t>
            </a:r>
            <a:r>
              <a:rPr lang="en-GB" dirty="0">
                <a:solidFill>
                  <a:schemeClr val="accent3">
                    <a:lumMod val="75000"/>
                  </a:schemeClr>
                </a:solidFill>
                <a:latin typeface="Times New Roman" panose="02020603050405020304" pitchFamily="18" charset="0"/>
                <a:cs typeface="Times New Roman" panose="02020603050405020304" pitchFamily="18" charset="0"/>
              </a:rPr>
              <a:t>precipitation</a:t>
            </a:r>
            <a:r>
              <a:rPr lang="en-GB" dirty="0">
                <a:latin typeface="Times New Roman" panose="02020603050405020304" pitchFamily="18" charset="0"/>
                <a:cs typeface="Times New Roman" panose="02020603050405020304" pitchFamily="18" charset="0"/>
              </a:rPr>
              <a:t>, known in the atmospheric sciences as </a:t>
            </a:r>
            <a:r>
              <a:rPr lang="en-GB" b="1" dirty="0">
                <a:latin typeface="Times New Roman" panose="02020603050405020304" pitchFamily="18" charset="0"/>
                <a:cs typeface="Times New Roman" panose="02020603050405020304" pitchFamily="18" charset="0"/>
              </a:rPr>
              <a:t>deposition</a:t>
            </a:r>
            <a:r>
              <a:rPr lang="en-GB" dirty="0">
                <a:latin typeface="Times New Roman" panose="02020603050405020304" pitchFamily="18" charset="0"/>
                <a:cs typeface="Times New Roman" panose="02020603050405020304" pitchFamily="18" charset="0"/>
              </a:rPr>
              <a:t>.</a:t>
            </a:r>
          </a:p>
          <a:p>
            <a:pPr algn="just"/>
            <a:r>
              <a:rPr lang="en-GB" dirty="0">
                <a:solidFill>
                  <a:srgbClr val="FF0000"/>
                </a:solidFill>
                <a:latin typeface="Times New Roman" panose="02020603050405020304" pitchFamily="18" charset="0"/>
                <a:cs typeface="Times New Roman" panose="02020603050405020304" pitchFamily="18" charset="0"/>
              </a:rPr>
              <a:t>Hydrogen </a:t>
            </a:r>
            <a:r>
              <a:rPr lang="en-GB" dirty="0" err="1">
                <a:solidFill>
                  <a:srgbClr val="FF0000"/>
                </a:solidFill>
                <a:latin typeface="Times New Roman" panose="02020603050405020304" pitchFamily="18" charset="0"/>
                <a:cs typeface="Times New Roman" panose="02020603050405020304" pitchFamily="18" charset="0"/>
              </a:rPr>
              <a:t>sulfide</a:t>
            </a:r>
            <a:r>
              <a:rPr lang="en-GB" dirty="0">
                <a:solidFill>
                  <a:srgbClr val="FF0000"/>
                </a:solidFill>
                <a:latin typeface="Times New Roman" panose="02020603050405020304" pitchFamily="18" charset="0"/>
                <a:cs typeface="Times New Roman" panose="02020603050405020304" pitchFamily="18" charset="0"/>
              </a:rPr>
              <a:t> (H</a:t>
            </a:r>
            <a:r>
              <a:rPr lang="en-GB" baseline="-25000" dirty="0">
                <a:solidFill>
                  <a:srgbClr val="FF0000"/>
                </a:solidFill>
                <a:latin typeface="Times New Roman" panose="02020603050405020304" pitchFamily="18" charset="0"/>
                <a:cs typeface="Times New Roman" panose="02020603050405020304" pitchFamily="18" charset="0"/>
              </a:rPr>
              <a:t>2</a:t>
            </a:r>
            <a:r>
              <a:rPr lang="en-GB" dirty="0">
                <a:solidFill>
                  <a:srgbClr val="FF0000"/>
                </a:solidFill>
                <a:latin typeface="Times New Roman" panose="02020603050405020304" pitchFamily="18" charset="0"/>
                <a:cs typeface="Times New Roman" panose="02020603050405020304" pitchFamily="18" charset="0"/>
              </a:rPr>
              <a:t>S) </a:t>
            </a:r>
            <a:r>
              <a:rPr lang="en-GB" dirty="0">
                <a:latin typeface="Times New Roman" panose="02020603050405020304" pitchFamily="18" charset="0"/>
                <a:cs typeface="Times New Roman" panose="02020603050405020304" pitchFamily="18" charset="0"/>
              </a:rPr>
              <a:t>is a reduced species of </a:t>
            </a:r>
            <a:r>
              <a:rPr lang="en-GB" dirty="0" err="1">
                <a:latin typeface="Times New Roman" panose="02020603050405020304" pitchFamily="18" charset="0"/>
                <a:cs typeface="Times New Roman" panose="02020603050405020304" pitchFamily="18" charset="0"/>
              </a:rPr>
              <a:t>sulfur</a:t>
            </a:r>
            <a:r>
              <a:rPr lang="en-GB" dirty="0">
                <a:latin typeface="Times New Roman" panose="02020603050405020304" pitchFamily="18" charset="0"/>
                <a:cs typeface="Times New Roman" panose="02020603050405020304" pitchFamily="18" charset="0"/>
              </a:rPr>
              <a:t>. After emission to the atmosphere, it is dissolved in water vapor and is oxidized to form </a:t>
            </a:r>
            <a:r>
              <a:rPr lang="en-GB" dirty="0" err="1">
                <a:solidFill>
                  <a:srgbClr val="00B050"/>
                </a:solidFill>
                <a:latin typeface="Times New Roman" panose="02020603050405020304" pitchFamily="18" charset="0"/>
                <a:cs typeface="Times New Roman" panose="02020603050405020304" pitchFamily="18" charset="0"/>
              </a:rPr>
              <a:t>sulfate</a:t>
            </a:r>
            <a:r>
              <a:rPr lang="en-GB" dirty="0">
                <a:solidFill>
                  <a:srgbClr val="00B050"/>
                </a:solidFill>
                <a:latin typeface="Times New Roman" panose="02020603050405020304" pitchFamily="18" charset="0"/>
                <a:cs typeface="Times New Roman" panose="02020603050405020304" pitchFamily="18" charset="0"/>
              </a:rPr>
              <a:t> compounds or anions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For example, </a:t>
            </a:r>
            <a:r>
              <a:rPr lang="en-GB" dirty="0" err="1">
                <a:latin typeface="Times New Roman" panose="02020603050405020304" pitchFamily="18" charset="0"/>
                <a:cs typeface="Times New Roman" panose="02020603050405020304" pitchFamily="18" charset="0"/>
              </a:rPr>
              <a:t>sulfate</a:t>
            </a:r>
            <a:r>
              <a:rPr lang="en-GB" dirty="0">
                <a:latin typeface="Times New Roman" panose="02020603050405020304" pitchFamily="18" charset="0"/>
                <a:cs typeface="Times New Roman" panose="02020603050405020304" pitchFamily="18" charset="0"/>
              </a:rPr>
              <a:t> ions are formed when hydrogen </a:t>
            </a:r>
            <a:r>
              <a:rPr lang="en-GB" dirty="0" err="1">
                <a:latin typeface="Times New Roman" panose="02020603050405020304" pitchFamily="18" charset="0"/>
                <a:cs typeface="Times New Roman" panose="02020603050405020304" pitchFamily="18" charset="0"/>
              </a:rPr>
              <a:t>sulfide</a:t>
            </a:r>
            <a:r>
              <a:rPr lang="en-GB" dirty="0">
                <a:latin typeface="Times New Roman" panose="02020603050405020304" pitchFamily="18" charset="0"/>
                <a:cs typeface="Times New Roman" panose="02020603050405020304" pitchFamily="18" charset="0"/>
              </a:rPr>
              <a:t> is </a:t>
            </a:r>
            <a:r>
              <a:rPr lang="en-GB" b="1" dirty="0" err="1">
                <a:solidFill>
                  <a:srgbClr val="0000FF"/>
                </a:solidFill>
                <a:latin typeface="Times New Roman" panose="02020603050405020304" pitchFamily="18" charset="0"/>
                <a:cs typeface="Times New Roman" panose="02020603050405020304" pitchFamily="18" charset="0"/>
              </a:rPr>
              <a:t>hydrolyzed</a:t>
            </a:r>
            <a:r>
              <a:rPr lang="en-GB" dirty="0">
                <a:latin typeface="Times New Roman" panose="02020603050405020304" pitchFamily="18" charset="0"/>
                <a:cs typeface="Times New Roman" panose="02020603050405020304" pitchFamily="18" charset="0"/>
              </a:rPr>
              <a:t>:</a:t>
            </a:r>
          </a:p>
        </p:txBody>
      </p:sp>
      <p:sp>
        <p:nvSpPr>
          <p:cNvPr id="4" name="Title 1">
            <a:extLst>
              <a:ext uri="{FF2B5EF4-FFF2-40B4-BE49-F238E27FC236}">
                <a16:creationId xmlns:a16="http://schemas.microsoft.com/office/drawing/2014/main" id="{473A0FE8-A749-4C2F-9126-D258AF054C61}"/>
              </a:ext>
            </a:extLst>
          </p:cNvPr>
          <p:cNvSpPr txBox="1">
            <a:spLocks/>
          </p:cNvSpPr>
          <p:nvPr/>
        </p:nvSpPr>
        <p:spPr>
          <a:xfrm>
            <a:off x="1484313" y="685800"/>
            <a:ext cx="10018712" cy="129392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dirty="0">
                <a:solidFill>
                  <a:srgbClr val="0000FF"/>
                </a:solidFill>
                <a:latin typeface="Times New Roman" panose="02020603050405020304" pitchFamily="18" charset="0"/>
                <a:cs typeface="Times New Roman" panose="02020603050405020304" pitchFamily="18" charset="0"/>
              </a:rPr>
              <a:t>Air Pollutant Kinetics and Transformation– </a:t>
            </a:r>
            <a:br>
              <a:rPr lang="en-GB" sz="3200" dirty="0">
                <a:solidFill>
                  <a:srgbClr val="0000FF"/>
                </a:solidFill>
                <a:latin typeface="Times New Roman" panose="02020603050405020304" pitchFamily="18" charset="0"/>
                <a:cs typeface="Times New Roman" panose="02020603050405020304" pitchFamily="18" charset="0"/>
              </a:rPr>
            </a:br>
            <a:r>
              <a:rPr lang="en-GB" sz="3200" dirty="0">
                <a:solidFill>
                  <a:srgbClr val="0000FF"/>
                </a:solidFill>
                <a:latin typeface="Times New Roman" panose="02020603050405020304" pitchFamily="18" charset="0"/>
                <a:cs typeface="Times New Roman" panose="02020603050405020304" pitchFamily="18" charset="0"/>
              </a:rPr>
              <a:t>Atmospheric Transformation</a:t>
            </a:r>
            <a:endParaRPr lang="en-GB"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4984617-9628-4267-A6B6-55C40CD556D2}"/>
              </a:ext>
            </a:extLst>
          </p:cNvPr>
          <p:cNvPicPr>
            <a:picLocks noChangeAspect="1"/>
          </p:cNvPicPr>
          <p:nvPr/>
        </p:nvPicPr>
        <p:blipFill>
          <a:blip r:embed="rId2"/>
          <a:stretch>
            <a:fillRect/>
          </a:stretch>
        </p:blipFill>
        <p:spPr>
          <a:xfrm>
            <a:off x="3786195" y="5929542"/>
            <a:ext cx="5979081" cy="485315"/>
          </a:xfrm>
          <a:prstGeom prst="rect">
            <a:avLst/>
          </a:prstGeom>
        </p:spPr>
      </p:pic>
    </p:spTree>
    <p:extLst>
      <p:ext uri="{BB962C8B-B14F-4D97-AF65-F5344CB8AC3E}">
        <p14:creationId xmlns:p14="http://schemas.microsoft.com/office/powerpoint/2010/main" val="3795320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3643F-F1DB-41CB-BBA8-73288C0B2D03}"/>
              </a:ext>
            </a:extLst>
          </p:cNvPr>
          <p:cNvSpPr>
            <a:spLocks noGrp="1"/>
          </p:cNvSpPr>
          <p:nvPr>
            <p:ph idx="1"/>
          </p:nvPr>
        </p:nvSpPr>
        <p:spPr>
          <a:xfrm>
            <a:off x="1484310" y="304800"/>
            <a:ext cx="10018713" cy="6410632"/>
          </a:xfrm>
        </p:spPr>
        <p:txBody>
          <a:bodyPr>
            <a:normAutofit lnSpcReduction="10000"/>
          </a:bodyPr>
          <a:lstStyle/>
          <a:p>
            <a:pPr marL="0" indent="0" algn="just">
              <a:buNone/>
            </a:pPr>
            <a:r>
              <a:rPr lang="en-GB" b="1" dirty="0">
                <a:solidFill>
                  <a:srgbClr val="0000FF"/>
                </a:solidFill>
                <a:latin typeface="Times New Roman" panose="02020603050405020304" pitchFamily="18" charset="0"/>
                <a:cs typeface="Times New Roman" panose="02020603050405020304" pitchFamily="18" charset="0"/>
              </a:rPr>
              <a:t>Inorganic Reactions</a:t>
            </a:r>
          </a:p>
          <a:p>
            <a:pPr algn="just"/>
            <a:r>
              <a:rPr lang="en-GB" dirty="0">
                <a:latin typeface="Times New Roman" panose="02020603050405020304" pitchFamily="18" charset="0"/>
                <a:cs typeface="Times New Roman" panose="02020603050405020304" pitchFamily="18" charset="0"/>
              </a:rPr>
              <a:t>The </a:t>
            </a:r>
            <a:r>
              <a:rPr lang="en-GB" b="1" dirty="0">
                <a:solidFill>
                  <a:srgbClr val="FF0000"/>
                </a:solidFill>
                <a:latin typeface="Times New Roman" panose="02020603050405020304" pitchFamily="18" charset="0"/>
                <a:cs typeface="Times New Roman" panose="02020603050405020304" pitchFamily="18" charset="0"/>
              </a:rPr>
              <a:t>inorganic chemical species </a:t>
            </a:r>
            <a:r>
              <a:rPr lang="en-GB" dirty="0">
                <a:latin typeface="Times New Roman" panose="02020603050405020304" pitchFamily="18" charset="0"/>
                <a:cs typeface="Times New Roman" panose="02020603050405020304" pitchFamily="18" charset="0"/>
              </a:rPr>
              <a:t>is most important to atmospheric kinetics and transformation reactions can be grouped into five classifications</a:t>
            </a:r>
            <a:r>
              <a:rPr lang="en-GB" dirty="0">
                <a:solidFill>
                  <a:srgbClr val="0000FF"/>
                </a:solidFill>
                <a:latin typeface="Times New Roman" panose="02020603050405020304" pitchFamily="18" charset="0"/>
                <a:cs typeface="Times New Roman" panose="02020603050405020304" pitchFamily="18" charset="0"/>
              </a:rPr>
              <a:t>:</a:t>
            </a:r>
          </a:p>
          <a:p>
            <a:pPr marL="457200" indent="-457200" algn="just">
              <a:buClr>
                <a:schemeClr val="bg2">
                  <a:lumMod val="50000"/>
                </a:schemeClr>
              </a:buClr>
              <a:buFont typeface="+mj-lt"/>
              <a:buAutoNum type="arabicParenR"/>
            </a:pPr>
            <a:r>
              <a:rPr lang="en-GB" sz="2000" dirty="0">
                <a:solidFill>
                  <a:schemeClr val="accent4">
                    <a:lumMod val="75000"/>
                  </a:schemeClr>
                </a:solidFill>
                <a:latin typeface="Times New Roman" panose="02020603050405020304" pitchFamily="18" charset="0"/>
                <a:cs typeface="Times New Roman" panose="02020603050405020304" pitchFamily="18" charset="0"/>
              </a:rPr>
              <a:t>Odd oxygen species </a:t>
            </a:r>
          </a:p>
          <a:p>
            <a:pPr marL="457200" indent="-457200" algn="just">
              <a:buClr>
                <a:schemeClr val="bg2">
                  <a:lumMod val="50000"/>
                </a:schemeClr>
              </a:buClr>
              <a:buFont typeface="+mj-lt"/>
              <a:buAutoNum type="arabicParenR"/>
            </a:pPr>
            <a:r>
              <a:rPr lang="en-GB" sz="2000" dirty="0">
                <a:solidFill>
                  <a:schemeClr val="accent4">
                    <a:lumMod val="75000"/>
                  </a:schemeClr>
                </a:solidFill>
                <a:latin typeface="Times New Roman" panose="02020603050405020304" pitchFamily="18" charset="0"/>
                <a:cs typeface="Times New Roman" panose="02020603050405020304" pitchFamily="18" charset="0"/>
              </a:rPr>
              <a:t>Odd hydrogen species </a:t>
            </a:r>
          </a:p>
          <a:p>
            <a:pPr marL="457200" indent="-457200" algn="just">
              <a:buClr>
                <a:schemeClr val="bg2">
                  <a:lumMod val="50000"/>
                </a:schemeClr>
              </a:buClr>
              <a:buFont typeface="+mj-lt"/>
              <a:buAutoNum type="arabicParenR"/>
            </a:pPr>
            <a:r>
              <a:rPr lang="en-GB" sz="2000" dirty="0">
                <a:solidFill>
                  <a:schemeClr val="accent4">
                    <a:lumMod val="75000"/>
                  </a:schemeClr>
                </a:solidFill>
                <a:latin typeface="Times New Roman" panose="02020603050405020304" pitchFamily="18" charset="0"/>
                <a:cs typeface="Times New Roman" panose="02020603050405020304" pitchFamily="18" charset="0"/>
              </a:rPr>
              <a:t>Reactive nitrogen species </a:t>
            </a:r>
          </a:p>
          <a:p>
            <a:pPr marL="457200" indent="-457200" algn="just">
              <a:buClr>
                <a:schemeClr val="bg2">
                  <a:lumMod val="50000"/>
                </a:schemeClr>
              </a:buClr>
              <a:buFont typeface="+mj-lt"/>
              <a:buAutoNum type="arabicParenR"/>
            </a:pPr>
            <a:r>
              <a:rPr lang="en-GB" sz="2000" dirty="0">
                <a:solidFill>
                  <a:schemeClr val="accent4">
                    <a:lumMod val="75000"/>
                  </a:schemeClr>
                </a:solidFill>
                <a:latin typeface="Times New Roman" panose="02020603050405020304" pitchFamily="18" charset="0"/>
                <a:cs typeface="Times New Roman" panose="02020603050405020304" pitchFamily="18" charset="0"/>
              </a:rPr>
              <a:t>Reactive </a:t>
            </a:r>
            <a:r>
              <a:rPr lang="en-GB" sz="2000" dirty="0" err="1">
                <a:solidFill>
                  <a:schemeClr val="accent4">
                    <a:lumMod val="75000"/>
                  </a:schemeClr>
                </a:solidFill>
                <a:latin typeface="Times New Roman" panose="02020603050405020304" pitchFamily="18" charset="0"/>
                <a:cs typeface="Times New Roman" panose="02020603050405020304" pitchFamily="18" charset="0"/>
              </a:rPr>
              <a:t>sulfur</a:t>
            </a:r>
            <a:r>
              <a:rPr lang="en-GB" sz="2000" dirty="0">
                <a:solidFill>
                  <a:schemeClr val="accent4">
                    <a:lumMod val="75000"/>
                  </a:schemeClr>
                </a:solidFill>
                <a:latin typeface="Times New Roman" panose="02020603050405020304" pitchFamily="18" charset="0"/>
                <a:cs typeface="Times New Roman" panose="02020603050405020304" pitchFamily="18" charset="0"/>
              </a:rPr>
              <a:t> species </a:t>
            </a:r>
          </a:p>
          <a:p>
            <a:pPr marL="457200" indent="-457200" algn="just">
              <a:buClr>
                <a:schemeClr val="bg2">
                  <a:lumMod val="50000"/>
                </a:schemeClr>
              </a:buClr>
              <a:buFont typeface="+mj-lt"/>
              <a:buAutoNum type="arabicParenR"/>
            </a:pPr>
            <a:r>
              <a:rPr lang="en-GB" sz="2000" dirty="0">
                <a:solidFill>
                  <a:schemeClr val="accent4">
                    <a:lumMod val="75000"/>
                  </a:schemeClr>
                </a:solidFill>
                <a:latin typeface="Times New Roman" panose="02020603050405020304" pitchFamily="18" charset="0"/>
                <a:cs typeface="Times New Roman" panose="02020603050405020304" pitchFamily="18" charset="0"/>
              </a:rPr>
              <a:t>Reactive halogen species</a:t>
            </a:r>
          </a:p>
          <a:p>
            <a:pPr algn="just">
              <a:buClr>
                <a:schemeClr val="bg2">
                  <a:lumMod val="50000"/>
                </a:schemeClr>
              </a:buClr>
            </a:pPr>
            <a:endParaRPr lang="en-GB" sz="2000" dirty="0">
              <a:solidFill>
                <a:srgbClr val="0000FF"/>
              </a:solidFill>
              <a:latin typeface="Times New Roman" panose="02020603050405020304" pitchFamily="18" charset="0"/>
              <a:cs typeface="Times New Roman" panose="02020603050405020304" pitchFamily="18" charset="0"/>
            </a:endParaRPr>
          </a:p>
          <a:p>
            <a:pPr algn="just">
              <a:buClr>
                <a:schemeClr val="bg2">
                  <a:lumMod val="50000"/>
                </a:schemeClr>
              </a:buClr>
            </a:pPr>
            <a:r>
              <a:rPr lang="en-GB" sz="2000" b="1" dirty="0">
                <a:latin typeface="Times New Roman" panose="02020603050405020304" pitchFamily="18" charset="0"/>
                <a:cs typeface="Times New Roman" panose="02020603050405020304" pitchFamily="18" charset="0"/>
              </a:rPr>
              <a:t>Odd oxygen</a:t>
            </a:r>
            <a:r>
              <a:rPr lang="en-GB" sz="2000" dirty="0">
                <a:latin typeface="Times New Roman" panose="02020603050405020304" pitchFamily="18" charset="0"/>
                <a:cs typeface="Times New Roman" panose="02020603050405020304" pitchFamily="18" charset="0"/>
              </a:rPr>
              <a:t> species include </a:t>
            </a:r>
            <a:r>
              <a:rPr lang="en-GB" sz="2000" dirty="0">
                <a:solidFill>
                  <a:srgbClr val="FF0000"/>
                </a:solidFill>
                <a:latin typeface="Times New Roman" panose="02020603050405020304" pitchFamily="18" charset="0"/>
                <a:cs typeface="Times New Roman" panose="02020603050405020304" pitchFamily="18" charset="0"/>
              </a:rPr>
              <a:t>O</a:t>
            </a:r>
            <a:r>
              <a:rPr lang="en-GB" sz="2000" baseline="-25000" dirty="0">
                <a:solidFill>
                  <a:srgbClr val="FF0000"/>
                </a:solidFill>
                <a:latin typeface="Times New Roman" panose="02020603050405020304" pitchFamily="18" charset="0"/>
                <a:cs typeface="Times New Roman" panose="02020603050405020304" pitchFamily="18" charset="0"/>
              </a:rPr>
              <a:t>3</a:t>
            </a:r>
            <a:r>
              <a:rPr lang="en-GB" sz="2000" dirty="0">
                <a:solidFill>
                  <a:srgbClr val="FF0000"/>
                </a:solidFill>
                <a:latin typeface="Times New Roman" panose="02020603050405020304" pitchFamily="18" charset="0"/>
                <a:cs typeface="Times New Roman" panose="02020603050405020304" pitchFamily="18" charset="0"/>
              </a:rPr>
              <a:t>, atomic O and O(</a:t>
            </a:r>
            <a:r>
              <a:rPr lang="en-GB" sz="2000" baseline="30000" dirty="0">
                <a:solidFill>
                  <a:srgbClr val="FF0000"/>
                </a:solidFill>
                <a:latin typeface="Times New Roman" panose="02020603050405020304" pitchFamily="18" charset="0"/>
                <a:cs typeface="Times New Roman" panose="02020603050405020304" pitchFamily="18" charset="0"/>
              </a:rPr>
              <a:t>1</a:t>
            </a:r>
            <a:r>
              <a:rPr lang="en-GB" sz="2000" dirty="0">
                <a:solidFill>
                  <a:srgbClr val="FF0000"/>
                </a:solidFill>
                <a:latin typeface="Times New Roman" panose="02020603050405020304" pitchFamily="18" charset="0"/>
                <a:cs typeface="Times New Roman" panose="02020603050405020304" pitchFamily="18" charset="0"/>
              </a:rPr>
              <a:t>D)</a:t>
            </a:r>
            <a:r>
              <a:rPr lang="en-GB" sz="2000" dirty="0">
                <a:latin typeface="Times New Roman" panose="02020603050405020304" pitchFamily="18" charset="0"/>
                <a:cs typeface="Times New Roman" panose="02020603050405020304" pitchFamily="18" charset="0"/>
              </a:rPr>
              <a:t>, which is an O atom in an </a:t>
            </a:r>
            <a:r>
              <a:rPr lang="en-GB" sz="2000" dirty="0">
                <a:solidFill>
                  <a:srgbClr val="0000FF"/>
                </a:solidFill>
                <a:latin typeface="Times New Roman" panose="02020603050405020304" pitchFamily="18" charset="0"/>
                <a:cs typeface="Times New Roman" panose="02020603050405020304" pitchFamily="18" charset="0"/>
              </a:rPr>
              <a:t>excited singlet state</a:t>
            </a:r>
            <a:r>
              <a:rPr lang="en-GB" sz="2000" dirty="0">
                <a:latin typeface="Times New Roman" panose="02020603050405020304" pitchFamily="18" charset="0"/>
                <a:cs typeface="Times New Roman" panose="02020603050405020304" pitchFamily="18" charset="0"/>
              </a:rPr>
              <a:t>.</a:t>
            </a:r>
          </a:p>
          <a:p>
            <a:pPr algn="just">
              <a:buClr>
                <a:schemeClr val="bg2">
                  <a:lumMod val="50000"/>
                </a:schemeClr>
              </a:buClr>
            </a:pPr>
            <a:r>
              <a:rPr lang="en-GB" sz="2000" b="1" dirty="0">
                <a:latin typeface="Times New Roman" panose="02020603050405020304" pitchFamily="18" charset="0"/>
                <a:cs typeface="Times New Roman" panose="02020603050405020304" pitchFamily="18" charset="0"/>
              </a:rPr>
              <a:t>Odd hydrogen </a:t>
            </a:r>
            <a:r>
              <a:rPr lang="en-GB" sz="2000" dirty="0">
                <a:latin typeface="Times New Roman" panose="02020603050405020304" pitchFamily="18" charset="0"/>
                <a:cs typeface="Times New Roman" panose="02020603050405020304" pitchFamily="18" charset="0"/>
              </a:rPr>
              <a:t>species include </a:t>
            </a:r>
            <a:r>
              <a:rPr lang="en-GB" sz="2000" dirty="0">
                <a:solidFill>
                  <a:srgbClr val="FF0000"/>
                </a:solidFill>
                <a:latin typeface="Times New Roman" panose="02020603050405020304" pitchFamily="18" charset="0"/>
                <a:cs typeface="Times New Roman" panose="02020603050405020304" pitchFamily="18" charset="0"/>
              </a:rPr>
              <a:t>OH, HO</a:t>
            </a:r>
            <a:r>
              <a:rPr lang="en-GB" sz="2000" baseline="-25000" dirty="0">
                <a:solidFill>
                  <a:srgbClr val="FF0000"/>
                </a:solidFill>
                <a:latin typeface="Times New Roman" panose="02020603050405020304" pitchFamily="18" charset="0"/>
                <a:cs typeface="Times New Roman" panose="02020603050405020304" pitchFamily="18" charset="0"/>
              </a:rPr>
              <a:t>2</a:t>
            </a:r>
            <a:r>
              <a:rPr lang="en-GB" sz="2000" dirty="0">
                <a:solidFill>
                  <a:srgbClr val="FF0000"/>
                </a:solidFill>
                <a:latin typeface="Times New Roman" panose="02020603050405020304" pitchFamily="18" charset="0"/>
                <a:cs typeface="Times New Roman" panose="02020603050405020304" pitchFamily="18" charset="0"/>
              </a:rPr>
              <a:t>, and atomic H</a:t>
            </a:r>
            <a:r>
              <a:rPr lang="en-GB" sz="2000" dirty="0">
                <a:latin typeface="Times New Roman" panose="02020603050405020304" pitchFamily="18" charset="0"/>
                <a:cs typeface="Times New Roman" panose="02020603050405020304" pitchFamily="18" charset="0"/>
              </a:rPr>
              <a:t>.</a:t>
            </a:r>
          </a:p>
          <a:p>
            <a:pPr algn="just">
              <a:buClr>
                <a:schemeClr val="bg2">
                  <a:lumMod val="50000"/>
                </a:schemeClr>
              </a:buClr>
            </a:pPr>
            <a:r>
              <a:rPr lang="en-GB" sz="2000" b="1" dirty="0">
                <a:latin typeface="Times New Roman" panose="02020603050405020304" pitchFamily="18" charset="0"/>
                <a:cs typeface="Times New Roman" panose="02020603050405020304" pitchFamily="18" charset="0"/>
              </a:rPr>
              <a:t>Reactive nitrogen species</a:t>
            </a:r>
            <a:r>
              <a:rPr lang="en-GB" sz="2000" dirty="0">
                <a:latin typeface="Times New Roman" panose="02020603050405020304" pitchFamily="18" charset="0"/>
                <a:cs typeface="Times New Roman" panose="02020603050405020304" pitchFamily="18" charset="0"/>
              </a:rPr>
              <a:t> include </a:t>
            </a:r>
            <a:r>
              <a:rPr lang="en-GB" sz="2000" dirty="0">
                <a:solidFill>
                  <a:srgbClr val="FF0000"/>
                </a:solidFill>
                <a:latin typeface="Times New Roman" panose="02020603050405020304" pitchFamily="18" charset="0"/>
                <a:cs typeface="Times New Roman" panose="02020603050405020304" pitchFamily="18" charset="0"/>
              </a:rPr>
              <a:t>NO, NO</a:t>
            </a:r>
            <a:r>
              <a:rPr lang="en-GB" sz="2000" baseline="-25000" dirty="0">
                <a:solidFill>
                  <a:srgbClr val="FF0000"/>
                </a:solidFill>
                <a:latin typeface="Times New Roman" panose="02020603050405020304" pitchFamily="18" charset="0"/>
                <a:cs typeface="Times New Roman" panose="02020603050405020304" pitchFamily="18" charset="0"/>
              </a:rPr>
              <a:t>2</a:t>
            </a:r>
            <a:r>
              <a:rPr lang="en-GB" sz="2000" dirty="0">
                <a:solidFill>
                  <a:srgbClr val="FF0000"/>
                </a:solidFill>
                <a:latin typeface="Times New Roman" panose="02020603050405020304" pitchFamily="18" charset="0"/>
                <a:cs typeface="Times New Roman" panose="02020603050405020304" pitchFamily="18" charset="0"/>
              </a:rPr>
              <a:t>, NO</a:t>
            </a:r>
            <a:r>
              <a:rPr lang="en-GB" sz="2000" baseline="-25000" dirty="0">
                <a:solidFill>
                  <a:srgbClr val="FF0000"/>
                </a:solidFill>
                <a:latin typeface="Times New Roman" panose="02020603050405020304" pitchFamily="18" charset="0"/>
                <a:cs typeface="Times New Roman" panose="02020603050405020304" pitchFamily="18" charset="0"/>
              </a:rPr>
              <a:t>3</a:t>
            </a:r>
            <a:r>
              <a:rPr lang="en-GB" sz="2000" dirty="0">
                <a:solidFill>
                  <a:srgbClr val="FF0000"/>
                </a:solidFill>
                <a:latin typeface="Times New Roman" panose="02020603050405020304" pitchFamily="18" charset="0"/>
                <a:cs typeface="Times New Roman" panose="02020603050405020304" pitchFamily="18" charset="0"/>
              </a:rPr>
              <a:t>, HNO</a:t>
            </a:r>
            <a:r>
              <a:rPr lang="en-GB" sz="2000" baseline="-25000" dirty="0">
                <a:solidFill>
                  <a:srgbClr val="FF0000"/>
                </a:solidFill>
                <a:latin typeface="Times New Roman" panose="02020603050405020304" pitchFamily="18" charset="0"/>
                <a:cs typeface="Times New Roman" panose="02020603050405020304" pitchFamily="18" charset="0"/>
              </a:rPr>
              <a:t>2</a:t>
            </a:r>
            <a:r>
              <a:rPr lang="en-GB" sz="2000" dirty="0">
                <a:solidFill>
                  <a:srgbClr val="FF0000"/>
                </a:solidFill>
                <a:latin typeface="Times New Roman" panose="02020603050405020304" pitchFamily="18" charset="0"/>
                <a:cs typeface="Times New Roman" panose="02020603050405020304" pitchFamily="18" charset="0"/>
              </a:rPr>
              <a:t>, HNO</a:t>
            </a:r>
            <a:r>
              <a:rPr lang="en-GB" sz="2000" baseline="-25000" dirty="0">
                <a:solidFill>
                  <a:srgbClr val="FF0000"/>
                </a:solidFill>
                <a:latin typeface="Times New Roman" panose="02020603050405020304" pitchFamily="18" charset="0"/>
                <a:cs typeface="Times New Roman" panose="02020603050405020304" pitchFamily="18" charset="0"/>
              </a:rPr>
              <a:t>3</a:t>
            </a:r>
            <a:r>
              <a:rPr lang="en-GB" sz="2000" dirty="0">
                <a:solidFill>
                  <a:srgbClr val="FF0000"/>
                </a:solidFill>
                <a:latin typeface="Times New Roman" panose="02020603050405020304" pitchFamily="18" charset="0"/>
                <a:cs typeface="Times New Roman" panose="02020603050405020304" pitchFamily="18" charset="0"/>
              </a:rPr>
              <a:t>, and NH</a:t>
            </a:r>
            <a:r>
              <a:rPr lang="en-GB" sz="2000" baseline="-25000" dirty="0">
                <a:solidFill>
                  <a:srgbClr val="FF0000"/>
                </a:solidFill>
                <a:latin typeface="Times New Roman" panose="02020603050405020304" pitchFamily="18" charset="0"/>
                <a:cs typeface="Times New Roman" panose="02020603050405020304" pitchFamily="18" charset="0"/>
              </a:rPr>
              <a:t>3</a:t>
            </a:r>
            <a:r>
              <a:rPr lang="en-GB" sz="2000" dirty="0">
                <a:latin typeface="Times New Roman" panose="02020603050405020304" pitchFamily="18" charset="0"/>
                <a:cs typeface="Times New Roman" panose="02020603050405020304" pitchFamily="18" charset="0"/>
              </a:rPr>
              <a:t>.</a:t>
            </a:r>
          </a:p>
          <a:p>
            <a:pPr algn="just">
              <a:buClr>
                <a:schemeClr val="bg2">
                  <a:lumMod val="50000"/>
                </a:schemeClr>
              </a:buClr>
            </a:pPr>
            <a:r>
              <a:rPr lang="en-GB" sz="2000" b="1" dirty="0">
                <a:latin typeface="Times New Roman" panose="02020603050405020304" pitchFamily="18" charset="0"/>
                <a:cs typeface="Times New Roman" panose="02020603050405020304" pitchFamily="18" charset="0"/>
              </a:rPr>
              <a:t>Reactive </a:t>
            </a:r>
            <a:r>
              <a:rPr lang="en-GB" sz="2000" b="1" dirty="0" err="1">
                <a:latin typeface="Times New Roman" panose="02020603050405020304" pitchFamily="18" charset="0"/>
                <a:cs typeface="Times New Roman" panose="02020603050405020304" pitchFamily="18" charset="0"/>
              </a:rPr>
              <a:t>sulfur</a:t>
            </a:r>
            <a:r>
              <a:rPr lang="en-GB" sz="2000" b="1" dirty="0">
                <a:latin typeface="Times New Roman" panose="02020603050405020304" pitchFamily="18" charset="0"/>
                <a:cs typeface="Times New Roman" panose="02020603050405020304" pitchFamily="18" charset="0"/>
              </a:rPr>
              <a:t> species </a:t>
            </a:r>
            <a:r>
              <a:rPr lang="en-GB" sz="2000" dirty="0">
                <a:latin typeface="Times New Roman" panose="02020603050405020304" pitchFamily="18" charset="0"/>
                <a:cs typeface="Times New Roman" panose="02020603050405020304" pitchFamily="18" charset="0"/>
              </a:rPr>
              <a:t>include </a:t>
            </a:r>
            <a:r>
              <a:rPr lang="en-GB" sz="2000" dirty="0">
                <a:solidFill>
                  <a:srgbClr val="FF0000"/>
                </a:solidFill>
                <a:latin typeface="Times New Roman" panose="02020603050405020304" pitchFamily="18" charset="0"/>
                <a:cs typeface="Times New Roman" panose="02020603050405020304" pitchFamily="18" charset="0"/>
              </a:rPr>
              <a:t>SO</a:t>
            </a:r>
            <a:r>
              <a:rPr lang="en-GB" sz="2000" baseline="-25000" dirty="0">
                <a:solidFill>
                  <a:srgbClr val="FF0000"/>
                </a:solidFill>
                <a:latin typeface="Times New Roman" panose="02020603050405020304" pitchFamily="18" charset="0"/>
                <a:cs typeface="Times New Roman" panose="02020603050405020304" pitchFamily="18" charset="0"/>
              </a:rPr>
              <a:t>2</a:t>
            </a:r>
            <a:r>
              <a:rPr lang="en-GB" sz="2000" dirty="0">
                <a:solidFill>
                  <a:srgbClr val="FF0000"/>
                </a:solidFill>
                <a:latin typeface="Times New Roman" panose="02020603050405020304" pitchFamily="18" charset="0"/>
                <a:cs typeface="Times New Roman" panose="02020603050405020304" pitchFamily="18" charset="0"/>
              </a:rPr>
              <a:t>, SO</a:t>
            </a:r>
            <a:r>
              <a:rPr lang="en-GB" sz="2000" baseline="-25000" dirty="0">
                <a:solidFill>
                  <a:srgbClr val="FF0000"/>
                </a:solidFill>
                <a:latin typeface="Times New Roman" panose="02020603050405020304" pitchFamily="18" charset="0"/>
                <a:cs typeface="Times New Roman" panose="02020603050405020304" pitchFamily="18" charset="0"/>
              </a:rPr>
              <a:t>3</a:t>
            </a:r>
            <a:r>
              <a:rPr lang="en-GB" sz="2000" dirty="0">
                <a:solidFill>
                  <a:srgbClr val="FF0000"/>
                </a:solidFill>
                <a:latin typeface="Times New Roman" panose="02020603050405020304" pitchFamily="18" charset="0"/>
                <a:cs typeface="Times New Roman" panose="02020603050405020304" pitchFamily="18" charset="0"/>
              </a:rPr>
              <a:t>, H</a:t>
            </a:r>
            <a:r>
              <a:rPr lang="en-GB" sz="2000" baseline="-25000" dirty="0">
                <a:solidFill>
                  <a:srgbClr val="FF0000"/>
                </a:solidFill>
                <a:latin typeface="Times New Roman" panose="02020603050405020304" pitchFamily="18" charset="0"/>
                <a:cs typeface="Times New Roman" panose="02020603050405020304" pitchFamily="18" charset="0"/>
              </a:rPr>
              <a:t>2</a:t>
            </a:r>
            <a:r>
              <a:rPr lang="en-GB" sz="2000" dirty="0">
                <a:solidFill>
                  <a:srgbClr val="FF0000"/>
                </a:solidFill>
                <a:latin typeface="Times New Roman" panose="02020603050405020304" pitchFamily="18" charset="0"/>
                <a:cs typeface="Times New Roman" panose="02020603050405020304" pitchFamily="18" charset="0"/>
              </a:rPr>
              <a:t>SO</a:t>
            </a:r>
            <a:r>
              <a:rPr lang="en-GB" sz="2000" baseline="-25000" dirty="0">
                <a:solidFill>
                  <a:srgbClr val="FF0000"/>
                </a:solidFill>
                <a:latin typeface="Times New Roman" panose="02020603050405020304" pitchFamily="18" charset="0"/>
                <a:cs typeface="Times New Roman" panose="02020603050405020304" pitchFamily="18" charset="0"/>
              </a:rPr>
              <a:t>3</a:t>
            </a:r>
            <a:r>
              <a:rPr lang="en-GB" sz="2000" dirty="0">
                <a:solidFill>
                  <a:srgbClr val="FF0000"/>
                </a:solidFill>
                <a:latin typeface="Times New Roman" panose="02020603050405020304" pitchFamily="18" charset="0"/>
                <a:cs typeface="Times New Roman" panose="02020603050405020304" pitchFamily="18" charset="0"/>
              </a:rPr>
              <a:t>, H</a:t>
            </a:r>
            <a:r>
              <a:rPr lang="en-GB" sz="2000" baseline="-25000" dirty="0">
                <a:solidFill>
                  <a:srgbClr val="FF0000"/>
                </a:solidFill>
                <a:latin typeface="Times New Roman" panose="02020603050405020304" pitchFamily="18" charset="0"/>
                <a:cs typeface="Times New Roman" panose="02020603050405020304" pitchFamily="18" charset="0"/>
              </a:rPr>
              <a:t>2</a:t>
            </a:r>
            <a:r>
              <a:rPr lang="en-GB" sz="2000" dirty="0">
                <a:solidFill>
                  <a:srgbClr val="FF0000"/>
                </a:solidFill>
                <a:latin typeface="Times New Roman" panose="02020603050405020304" pitchFamily="18" charset="0"/>
                <a:cs typeface="Times New Roman" panose="02020603050405020304" pitchFamily="18" charset="0"/>
              </a:rPr>
              <a:t>SO</a:t>
            </a:r>
            <a:r>
              <a:rPr lang="en-GB" sz="2000" baseline="-25000" dirty="0">
                <a:solidFill>
                  <a:srgbClr val="FF0000"/>
                </a:solidFill>
                <a:latin typeface="Times New Roman" panose="02020603050405020304" pitchFamily="18" charset="0"/>
                <a:cs typeface="Times New Roman" panose="02020603050405020304" pitchFamily="18" charset="0"/>
              </a:rPr>
              <a:t>4</a:t>
            </a:r>
            <a:r>
              <a:rPr lang="en-GB" sz="2000" dirty="0">
                <a:solidFill>
                  <a:srgbClr val="FF0000"/>
                </a:solidFill>
                <a:latin typeface="Times New Roman" panose="02020603050405020304" pitchFamily="18" charset="0"/>
                <a:cs typeface="Times New Roman" panose="02020603050405020304" pitchFamily="18" charset="0"/>
              </a:rPr>
              <a:t>, and H</a:t>
            </a:r>
            <a:r>
              <a:rPr lang="en-GB" sz="2000" baseline="-25000" dirty="0">
                <a:solidFill>
                  <a:srgbClr val="FF0000"/>
                </a:solidFill>
                <a:latin typeface="Times New Roman" panose="02020603050405020304" pitchFamily="18" charset="0"/>
                <a:cs typeface="Times New Roman" panose="02020603050405020304" pitchFamily="18" charset="0"/>
              </a:rPr>
              <a:t>2</a:t>
            </a:r>
            <a:r>
              <a:rPr lang="en-GB" sz="2000" dirty="0">
                <a:solidFill>
                  <a:srgbClr val="FF0000"/>
                </a:solidFill>
                <a:latin typeface="Times New Roman" panose="02020603050405020304" pitchFamily="18" charset="0"/>
                <a:cs typeface="Times New Roman" panose="02020603050405020304" pitchFamily="18" charset="0"/>
              </a:rPr>
              <a:t>S</a:t>
            </a:r>
            <a:r>
              <a:rPr lang="en-GB" sz="2000" dirty="0">
                <a:latin typeface="Times New Roman" panose="02020603050405020304" pitchFamily="18" charset="0"/>
                <a:cs typeface="Times New Roman" panose="02020603050405020304" pitchFamily="18" charset="0"/>
              </a:rPr>
              <a:t>. </a:t>
            </a:r>
          </a:p>
          <a:p>
            <a:pPr algn="just">
              <a:buClr>
                <a:schemeClr val="bg2">
                  <a:lumMod val="50000"/>
                </a:schemeClr>
              </a:buClr>
            </a:pPr>
            <a:r>
              <a:rPr lang="en-GB" sz="2000" b="1" dirty="0">
                <a:latin typeface="Times New Roman" panose="02020603050405020304" pitchFamily="18" charset="0"/>
                <a:cs typeface="Times New Roman" panose="02020603050405020304" pitchFamily="18" charset="0"/>
              </a:rPr>
              <a:t>Reactive halogen species </a:t>
            </a:r>
            <a:r>
              <a:rPr lang="en-GB" sz="2000" dirty="0">
                <a:latin typeface="Times New Roman" panose="02020603050405020304" pitchFamily="18" charset="0"/>
                <a:cs typeface="Times New Roman" panose="02020603050405020304" pitchFamily="18" charset="0"/>
              </a:rPr>
              <a:t>include </a:t>
            </a:r>
            <a:r>
              <a:rPr lang="en-GB" sz="2000" dirty="0">
                <a:solidFill>
                  <a:srgbClr val="FF0000"/>
                </a:solidFill>
                <a:latin typeface="Times New Roman" panose="02020603050405020304" pitchFamily="18" charset="0"/>
                <a:cs typeface="Times New Roman" panose="02020603050405020304" pitchFamily="18" charset="0"/>
              </a:rPr>
              <a:t>F, FO, Cl, </a:t>
            </a:r>
            <a:r>
              <a:rPr lang="en-GB" sz="2000" dirty="0" err="1">
                <a:solidFill>
                  <a:srgbClr val="FF0000"/>
                </a:solidFill>
                <a:latin typeface="Times New Roman" panose="02020603050405020304" pitchFamily="18" charset="0"/>
                <a:cs typeface="Times New Roman" panose="02020603050405020304" pitchFamily="18" charset="0"/>
              </a:rPr>
              <a:t>ClO</a:t>
            </a:r>
            <a:r>
              <a:rPr lang="en-GB" sz="2000" dirty="0">
                <a:solidFill>
                  <a:srgbClr val="FF0000"/>
                </a:solidFill>
                <a:latin typeface="Times New Roman" panose="02020603050405020304" pitchFamily="18" charset="0"/>
                <a:cs typeface="Times New Roman" panose="02020603050405020304" pitchFamily="18" charset="0"/>
              </a:rPr>
              <a:t>, Br, </a:t>
            </a:r>
            <a:r>
              <a:rPr lang="en-GB" sz="2000" dirty="0" err="1">
                <a:solidFill>
                  <a:srgbClr val="FF0000"/>
                </a:solidFill>
                <a:latin typeface="Times New Roman" panose="02020603050405020304" pitchFamily="18" charset="0"/>
                <a:cs typeface="Times New Roman" panose="02020603050405020304" pitchFamily="18" charset="0"/>
              </a:rPr>
              <a:t>BrO</a:t>
            </a:r>
            <a:r>
              <a:rPr lang="en-GB" sz="2000" dirty="0">
                <a:solidFill>
                  <a:srgbClr val="FF0000"/>
                </a:solidFill>
                <a:latin typeface="Times New Roman" panose="02020603050405020304" pitchFamily="18" charset="0"/>
                <a:cs typeface="Times New Roman" panose="02020603050405020304" pitchFamily="18" charset="0"/>
              </a:rPr>
              <a:t>, I, IO, HCl, and Cl</a:t>
            </a:r>
            <a:r>
              <a:rPr lang="en-GB" sz="2000" baseline="-25000" dirty="0">
                <a:solidFill>
                  <a:srgbClr val="FF0000"/>
                </a:solidFill>
                <a:latin typeface="Times New Roman" panose="02020603050405020304" pitchFamily="18" charset="0"/>
                <a:cs typeface="Times New Roman" panose="02020603050405020304" pitchFamily="18" charset="0"/>
              </a:rPr>
              <a:t>2</a:t>
            </a:r>
            <a:r>
              <a:rPr lang="en-GB" sz="2000"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6783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8821CA-CA2E-4B6B-A43F-8FE4A51F5075}"/>
              </a:ext>
            </a:extLst>
          </p:cNvPr>
          <p:cNvSpPr>
            <a:spLocks noGrp="1"/>
          </p:cNvSpPr>
          <p:nvPr>
            <p:ph idx="1"/>
          </p:nvPr>
        </p:nvSpPr>
        <p:spPr>
          <a:xfrm>
            <a:off x="1484310" y="1003177"/>
            <a:ext cx="10018713" cy="5459767"/>
          </a:xfrm>
        </p:spPr>
        <p:txBody>
          <a:bodyPr>
            <a:normAutofit/>
          </a:bodyPr>
          <a:lstStyle/>
          <a:p>
            <a:pPr algn="just"/>
            <a:r>
              <a:rPr lang="en-GB" dirty="0">
                <a:latin typeface="Times New Roman" panose="02020603050405020304" pitchFamily="18" charset="0"/>
                <a:cs typeface="Times New Roman" panose="02020603050405020304" pitchFamily="18" charset="0"/>
              </a:rPr>
              <a:t>The stages before and after its atmospheric presence must also be understood, for example, to </a:t>
            </a:r>
            <a:r>
              <a:rPr lang="en-GB" dirty="0">
                <a:solidFill>
                  <a:schemeClr val="accent3">
                    <a:lumMod val="75000"/>
                  </a:schemeClr>
                </a:solidFill>
                <a:latin typeface="Times New Roman" panose="02020603050405020304" pitchFamily="18" charset="0"/>
                <a:cs typeface="Times New Roman" panose="02020603050405020304" pitchFamily="18" charset="0"/>
              </a:rPr>
              <a:t>prevent air pollution before it happens</a:t>
            </a:r>
            <a:r>
              <a:rPr lang="en-GB" dirty="0">
                <a:latin typeface="Times New Roman" panose="02020603050405020304" pitchFamily="18" charset="0"/>
                <a:cs typeface="Times New Roman" panose="02020603050405020304" pitchFamily="18" charset="0"/>
              </a:rPr>
              <a:t>.</a:t>
            </a:r>
          </a:p>
          <a:p>
            <a:pPr algn="just"/>
            <a:r>
              <a:rPr lang="en-GB" dirty="0" err="1">
                <a:solidFill>
                  <a:srgbClr val="FF0000"/>
                </a:solidFill>
                <a:latin typeface="Times New Roman" panose="02020603050405020304" pitchFamily="18" charset="0"/>
                <a:cs typeface="Times New Roman" panose="02020603050405020304" pitchFamily="18" charset="0"/>
              </a:rPr>
              <a:t>Sulfur</a:t>
            </a:r>
            <a:r>
              <a:rPr lang="en-GB" dirty="0">
                <a:solidFill>
                  <a:srgbClr val="FF0000"/>
                </a:solidFill>
                <a:latin typeface="Times New Roman" panose="02020603050405020304" pitchFamily="18" charset="0"/>
                <a:cs typeface="Times New Roman" panose="02020603050405020304" pitchFamily="18" charset="0"/>
              </a:rPr>
              <a:t> dioxide (SO</a:t>
            </a:r>
            <a:r>
              <a:rPr lang="en-GB" baseline="-25000" dirty="0">
                <a:solidFill>
                  <a:srgbClr val="FF0000"/>
                </a:solidFill>
                <a:latin typeface="Times New Roman" panose="02020603050405020304" pitchFamily="18" charset="0"/>
                <a:cs typeface="Times New Roman" panose="02020603050405020304" pitchFamily="18" charset="0"/>
              </a:rPr>
              <a:t>2</a:t>
            </a:r>
            <a:r>
              <a:rPr lang="en-GB"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is an air pollutant that can be produced in a number of ways. If the source is </a:t>
            </a:r>
            <a:r>
              <a:rPr lang="en-GB" b="1" dirty="0">
                <a:solidFill>
                  <a:srgbClr val="00B050"/>
                </a:solidFill>
                <a:latin typeface="Times New Roman" panose="02020603050405020304" pitchFamily="18" charset="0"/>
                <a:cs typeface="Times New Roman" panose="02020603050405020304" pitchFamily="18" charset="0"/>
              </a:rPr>
              <a:t>combustion</a:t>
            </a:r>
            <a:r>
              <a:rPr lang="en-GB" dirty="0">
                <a:latin typeface="Times New Roman" panose="02020603050405020304" pitchFamily="18" charset="0"/>
                <a:cs typeface="Times New Roman" panose="02020603050405020304" pitchFamily="18" charset="0"/>
              </a:rPr>
              <a:t>, the best means of preventing its formation occurs in the </a:t>
            </a:r>
            <a:r>
              <a:rPr lang="en-GB" dirty="0">
                <a:solidFill>
                  <a:schemeClr val="accent3">
                    <a:lumMod val="75000"/>
                  </a:schemeClr>
                </a:solidFill>
                <a:latin typeface="Times New Roman" panose="02020603050405020304" pitchFamily="18" charset="0"/>
                <a:cs typeface="Times New Roman" panose="02020603050405020304" pitchFamily="18" charset="0"/>
              </a:rPr>
              <a:t>combustion process</a:t>
            </a:r>
            <a:r>
              <a:rPr lang="en-GB" dirty="0">
                <a:latin typeface="Times New Roman" panose="02020603050405020304" pitchFamily="18" charset="0"/>
                <a:cs typeface="Times New Roman" panose="02020603050405020304" pitchFamily="18" charset="0"/>
              </a:rPr>
              <a:t> (</a:t>
            </a:r>
            <a:r>
              <a:rPr lang="en-GB" dirty="0">
                <a:solidFill>
                  <a:schemeClr val="accent4">
                    <a:lumMod val="75000"/>
                  </a:schemeClr>
                </a:solidFill>
                <a:latin typeface="Times New Roman" panose="02020603050405020304" pitchFamily="18" charset="0"/>
                <a:cs typeface="Times New Roman" panose="02020603050405020304" pitchFamily="18" charset="0"/>
              </a:rPr>
              <a:t>using fuel with lower concentrations of </a:t>
            </a:r>
            <a:r>
              <a:rPr lang="en-GB" dirty="0" err="1">
                <a:solidFill>
                  <a:schemeClr val="accent4">
                    <a:lumMod val="75000"/>
                  </a:schemeClr>
                </a:solidFill>
                <a:latin typeface="Times New Roman" panose="02020603050405020304" pitchFamily="18" charset="0"/>
                <a:cs typeface="Times New Roman" panose="02020603050405020304" pitchFamily="18" charset="0"/>
              </a:rPr>
              <a:t>sulfur</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If it occurs as a result of the release of </a:t>
            </a:r>
            <a:r>
              <a:rPr lang="en-GB" dirty="0">
                <a:solidFill>
                  <a:srgbClr val="FF0000"/>
                </a:solidFill>
                <a:latin typeface="Times New Roman" panose="02020603050405020304" pitchFamily="18" charset="0"/>
                <a:cs typeface="Times New Roman" panose="02020603050405020304" pitchFamily="18" charset="0"/>
              </a:rPr>
              <a:t>hydrogen </a:t>
            </a:r>
            <a:r>
              <a:rPr lang="en-GB" dirty="0" err="1">
                <a:solidFill>
                  <a:srgbClr val="FF0000"/>
                </a:solidFill>
                <a:latin typeface="Times New Roman" panose="02020603050405020304" pitchFamily="18" charset="0"/>
                <a:cs typeface="Times New Roman" panose="02020603050405020304" pitchFamily="18" charset="0"/>
              </a:rPr>
              <a:t>sulfide</a:t>
            </a:r>
            <a:r>
              <a:rPr lang="en-GB" dirty="0">
                <a:solidFill>
                  <a:srgbClr val="FF0000"/>
                </a:solidFill>
                <a:latin typeface="Times New Roman" panose="02020603050405020304" pitchFamily="18" charset="0"/>
                <a:cs typeface="Times New Roman" panose="02020603050405020304" pitchFamily="18" charset="0"/>
              </a:rPr>
              <a:t> (H</a:t>
            </a:r>
            <a:r>
              <a:rPr lang="en-GB" baseline="-25000" dirty="0">
                <a:solidFill>
                  <a:srgbClr val="FF0000"/>
                </a:solidFill>
                <a:latin typeface="Times New Roman" panose="02020603050405020304" pitchFamily="18" charset="0"/>
                <a:cs typeface="Times New Roman" panose="02020603050405020304" pitchFamily="18" charset="0"/>
              </a:rPr>
              <a:t>2</a:t>
            </a:r>
            <a:r>
              <a:rPr lang="en-GB" dirty="0">
                <a:solidFill>
                  <a:srgbClr val="FF0000"/>
                </a:solidFill>
                <a:latin typeface="Times New Roman" panose="02020603050405020304" pitchFamily="18" charset="0"/>
                <a:cs typeface="Times New Roman" panose="02020603050405020304" pitchFamily="18" charset="0"/>
              </a:rPr>
              <a:t>S) </a:t>
            </a:r>
            <a:r>
              <a:rPr lang="en-GB" dirty="0">
                <a:latin typeface="Times New Roman" panose="02020603050405020304" pitchFamily="18" charset="0"/>
                <a:cs typeface="Times New Roman" panose="02020603050405020304" pitchFamily="18" charset="0"/>
              </a:rPr>
              <a:t>produced by </a:t>
            </a:r>
            <a:r>
              <a:rPr lang="en-GB" b="1" dirty="0">
                <a:solidFill>
                  <a:srgbClr val="00B050"/>
                </a:solidFill>
                <a:latin typeface="Times New Roman" panose="02020603050405020304" pitchFamily="18" charset="0"/>
                <a:cs typeface="Times New Roman" panose="02020603050405020304" pitchFamily="18" charset="0"/>
              </a:rPr>
              <a:t>anaerobic bacteria </a:t>
            </a:r>
            <a:r>
              <a:rPr lang="en-GB" dirty="0">
                <a:solidFill>
                  <a:srgbClr val="00B050"/>
                </a:solidFill>
                <a:latin typeface="Times New Roman" panose="02020603050405020304" pitchFamily="18" charset="0"/>
                <a:cs typeface="Times New Roman" panose="02020603050405020304" pitchFamily="18" charset="0"/>
              </a:rPr>
              <a:t>in sediment</a:t>
            </a:r>
            <a:r>
              <a:rPr lang="en-GB" dirty="0">
                <a:latin typeface="Times New Roman" panose="02020603050405020304" pitchFamily="18" charset="0"/>
                <a:cs typeface="Times New Roman" panose="02020603050405020304" pitchFamily="18" charset="0"/>
              </a:rPr>
              <a:t>, </a:t>
            </a:r>
            <a:r>
              <a:rPr lang="en-GB" dirty="0">
                <a:solidFill>
                  <a:schemeClr val="accent3">
                    <a:lumMod val="75000"/>
                  </a:schemeClr>
                </a:solidFill>
                <a:latin typeface="Times New Roman" panose="02020603050405020304" pitchFamily="18" charset="0"/>
                <a:cs typeface="Times New Roman" panose="02020603050405020304" pitchFamily="18" charset="0"/>
              </a:rPr>
              <a:t>which is subsequently transformed to SO</a:t>
            </a:r>
            <a:r>
              <a:rPr lang="en-GB" baseline="-25000" dirty="0">
                <a:solidFill>
                  <a:schemeClr val="accent3">
                    <a:lumMod val="75000"/>
                  </a:schemeClr>
                </a:solidFill>
                <a:latin typeface="Times New Roman" panose="02020603050405020304" pitchFamily="18" charset="0"/>
                <a:cs typeface="Times New Roman" panose="02020603050405020304" pitchFamily="18" charset="0"/>
              </a:rPr>
              <a:t>2</a:t>
            </a:r>
            <a:r>
              <a:rPr lang="en-GB" dirty="0">
                <a:solidFill>
                  <a:schemeClr val="accent3">
                    <a:lumMod val="75000"/>
                  </a:schemeClr>
                </a:solidFill>
                <a:latin typeface="Times New Roman" panose="02020603050405020304" pitchFamily="18" charset="0"/>
                <a:cs typeface="Times New Roman" panose="02020603050405020304" pitchFamily="18" charset="0"/>
              </a:rPr>
              <a:t> in surface waters and the atmosphere</a:t>
            </a:r>
            <a:r>
              <a:rPr lang="en-GB" dirty="0">
                <a:latin typeface="Times New Roman" panose="02020603050405020304" pitchFamily="18" charset="0"/>
                <a:cs typeface="Times New Roman" panose="02020603050405020304" pitchFamily="18" charset="0"/>
              </a:rPr>
              <a:t>, the prevention and controls would be different (e.g. </a:t>
            </a:r>
            <a:r>
              <a:rPr lang="en-GB" dirty="0">
                <a:solidFill>
                  <a:schemeClr val="accent4">
                    <a:lumMod val="75000"/>
                  </a:schemeClr>
                </a:solidFill>
                <a:latin typeface="Times New Roman" panose="02020603050405020304" pitchFamily="18" charset="0"/>
                <a:cs typeface="Times New Roman" panose="02020603050405020304" pitchFamily="18" charset="0"/>
              </a:rPr>
              <a:t>increasing the oxygen content of the sediment to eliminate the anaerobes</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71082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19FE7F5-6705-FEA7-658A-5583738D45E3}"/>
              </a:ext>
            </a:extLst>
          </p:cNvPr>
          <p:cNvPicPr>
            <a:picLocks noChangeAspect="1"/>
          </p:cNvPicPr>
          <p:nvPr/>
        </p:nvPicPr>
        <p:blipFill>
          <a:blip r:embed="rId2"/>
          <a:stretch>
            <a:fillRect/>
          </a:stretch>
        </p:blipFill>
        <p:spPr>
          <a:xfrm>
            <a:off x="2257644" y="577786"/>
            <a:ext cx="8366814" cy="4572157"/>
          </a:xfrm>
          <a:prstGeom prst="rect">
            <a:avLst/>
          </a:prstGeom>
        </p:spPr>
      </p:pic>
      <p:sp>
        <p:nvSpPr>
          <p:cNvPr id="6" name="文字方塊 5">
            <a:extLst>
              <a:ext uri="{FF2B5EF4-FFF2-40B4-BE49-F238E27FC236}">
                <a16:creationId xmlns:a16="http://schemas.microsoft.com/office/drawing/2014/main" id="{921BA19F-9F9F-86AB-4DFF-6F093C0EE832}"/>
              </a:ext>
            </a:extLst>
          </p:cNvPr>
          <p:cNvSpPr txBox="1"/>
          <p:nvPr/>
        </p:nvSpPr>
        <p:spPr>
          <a:xfrm>
            <a:off x="7663543" y="5334000"/>
            <a:ext cx="3069771" cy="646331"/>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Derived by Tang et al. (2021) in Atmos. Chem. Phys.</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884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FA9AA-830A-4611-87B6-E886038E79D8}"/>
              </a:ext>
            </a:extLst>
          </p:cNvPr>
          <p:cNvSpPr>
            <a:spLocks noGrp="1"/>
          </p:cNvSpPr>
          <p:nvPr>
            <p:ph idx="1"/>
          </p:nvPr>
        </p:nvSpPr>
        <p:spPr>
          <a:xfrm>
            <a:off x="1484310" y="412954"/>
            <a:ext cx="10018713" cy="5751871"/>
          </a:xfrm>
        </p:spPr>
        <p:txBody>
          <a:bodyPr>
            <a:normAutofit lnSpcReduction="10000"/>
          </a:bodyPr>
          <a:lstStyle/>
          <a:p>
            <a:pPr algn="just"/>
            <a:r>
              <a:rPr lang="en-GB" b="1" dirty="0">
                <a:solidFill>
                  <a:srgbClr val="FF0000"/>
                </a:solidFill>
                <a:latin typeface="Times New Roman" panose="02020603050405020304" pitchFamily="18" charset="0"/>
                <a:cs typeface="Times New Roman" panose="02020603050405020304" pitchFamily="18" charset="0"/>
              </a:rPr>
              <a:t>Solar radiation </a:t>
            </a:r>
            <a:r>
              <a:rPr lang="en-GB" dirty="0">
                <a:solidFill>
                  <a:schemeClr val="accent4">
                    <a:lumMod val="75000"/>
                  </a:schemeClr>
                </a:solidFill>
                <a:latin typeface="Times New Roman" panose="02020603050405020304" pitchFamily="18" charset="0"/>
                <a:cs typeface="Times New Roman" panose="02020603050405020304" pitchFamily="18" charset="0"/>
              </a:rPr>
              <a:t>initiates the formation of </a:t>
            </a:r>
            <a:r>
              <a:rPr lang="en-GB" b="1" dirty="0">
                <a:solidFill>
                  <a:srgbClr val="00B050"/>
                </a:solidFill>
                <a:latin typeface="Times New Roman" panose="02020603050405020304" pitchFamily="18" charset="0"/>
                <a:cs typeface="Times New Roman" panose="02020603050405020304" pitchFamily="18" charset="0"/>
              </a:rPr>
              <a:t>free radicals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internal energy of molecules is composed of electronic energy states.</a:t>
            </a:r>
          </a:p>
          <a:p>
            <a:pPr algn="just"/>
            <a:r>
              <a:rPr lang="en-GB" dirty="0">
                <a:latin typeface="Times New Roman" panose="02020603050405020304" pitchFamily="18" charset="0"/>
                <a:cs typeface="Times New Roman" panose="02020603050405020304" pitchFamily="18" charset="0"/>
              </a:rPr>
              <a:t>Molecules interact with solar radiation by </a:t>
            </a:r>
            <a:r>
              <a:rPr lang="en-GB" dirty="0">
                <a:solidFill>
                  <a:schemeClr val="accent4">
                    <a:lumMod val="75000"/>
                  </a:schemeClr>
                </a:solidFill>
                <a:latin typeface="Times New Roman" panose="02020603050405020304" pitchFamily="18" charset="0"/>
                <a:cs typeface="Times New Roman" panose="02020603050405020304" pitchFamily="18" charset="0"/>
              </a:rPr>
              <a:t>absorbing photons</a:t>
            </a:r>
            <a:r>
              <a:rPr lang="en-GB" dirty="0">
                <a:latin typeface="Times New Roman" panose="02020603050405020304" pitchFamily="18" charset="0"/>
                <a:cs typeface="Times New Roman" panose="02020603050405020304" pitchFamily="18" charset="0"/>
              </a:rPr>
              <a:t>, causing the molecule to undergo a transition from the </a:t>
            </a:r>
            <a:r>
              <a:rPr lang="en-GB" dirty="0">
                <a:solidFill>
                  <a:schemeClr val="accent4">
                    <a:lumMod val="75000"/>
                  </a:schemeClr>
                </a:solidFill>
                <a:latin typeface="Times New Roman" panose="02020603050405020304" pitchFamily="18" charset="0"/>
                <a:cs typeface="Times New Roman" panose="02020603050405020304" pitchFamily="18" charset="0"/>
              </a:rPr>
              <a:t>ground electronic state to an excited state</a:t>
            </a: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The change in energy between the two states corresponds to a </a:t>
            </a:r>
            <a:r>
              <a:rPr lang="en-GB" b="1" dirty="0">
                <a:solidFill>
                  <a:srgbClr val="00B050"/>
                </a:solidFill>
                <a:latin typeface="Times New Roman" panose="02020603050405020304" pitchFamily="18" charset="0"/>
                <a:cs typeface="Times New Roman" panose="02020603050405020304" pitchFamily="18" charset="0"/>
              </a:rPr>
              <a:t>quantum</a:t>
            </a:r>
            <a:r>
              <a:rPr lang="en-GB" dirty="0">
                <a:latin typeface="Times New Roman" panose="02020603050405020304" pitchFamily="18" charset="0"/>
                <a:cs typeface="Times New Roman" panose="02020603050405020304" pitchFamily="18" charset="0"/>
              </a:rPr>
              <a:t> or </a:t>
            </a:r>
            <a:r>
              <a:rPr lang="en-GB" b="1" dirty="0">
                <a:solidFill>
                  <a:srgbClr val="00B050"/>
                </a:solidFill>
                <a:latin typeface="Times New Roman" panose="02020603050405020304" pitchFamily="18" charset="0"/>
                <a:cs typeface="Times New Roman" panose="02020603050405020304" pitchFamily="18" charset="0"/>
              </a:rPr>
              <a:t>photon</a:t>
            </a:r>
            <a:r>
              <a:rPr lang="en-GB" dirty="0">
                <a:latin typeface="Times New Roman" panose="02020603050405020304" pitchFamily="18" charset="0"/>
                <a:cs typeface="Times New Roman" panose="02020603050405020304" pitchFamily="18" charset="0"/>
              </a:rPr>
              <a:t> of solar radiation.</a:t>
            </a:r>
          </a:p>
          <a:p>
            <a:pPr algn="just"/>
            <a:r>
              <a:rPr lang="en-GB" dirty="0">
                <a:latin typeface="Times New Roman" panose="02020603050405020304" pitchFamily="18" charset="0"/>
                <a:cs typeface="Times New Roman" panose="02020603050405020304" pitchFamily="18" charset="0"/>
              </a:rPr>
              <a:t>The frequencies (</a:t>
            </a:r>
            <a:r>
              <a:rPr lang="en-GB" i="1" dirty="0">
                <a:latin typeface="Times New Roman" panose="02020603050405020304" pitchFamily="18" charset="0"/>
                <a:cs typeface="Times New Roman" panose="02020603050405020304" pitchFamily="18" charset="0"/>
              </a:rPr>
              <a:t>v</a:t>
            </a:r>
            <a:r>
              <a:rPr lang="en-GB" dirty="0">
                <a:latin typeface="Times New Roman" panose="02020603050405020304" pitchFamily="18" charset="0"/>
                <a:cs typeface="Times New Roman" panose="02020603050405020304" pitchFamily="18" charset="0"/>
              </a:rPr>
              <a:t>) of absorption are expressed by </a:t>
            </a:r>
            <a:r>
              <a:rPr lang="en-GB" dirty="0">
                <a:solidFill>
                  <a:srgbClr val="FF0000"/>
                </a:solidFill>
                <a:latin typeface="Times New Roman" panose="02020603050405020304" pitchFamily="18" charset="0"/>
                <a:cs typeface="Times New Roman" panose="02020603050405020304" pitchFamily="18" charset="0"/>
              </a:rPr>
              <a:t>Planck’s law</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where </a:t>
            </a:r>
            <a:r>
              <a:rPr lang="en-GB" b="1" i="1" dirty="0">
                <a:latin typeface="Times New Roman" panose="02020603050405020304" pitchFamily="18" charset="0"/>
                <a:cs typeface="Times New Roman" panose="02020603050405020304" pitchFamily="18" charset="0"/>
              </a:rPr>
              <a:t>h</a:t>
            </a:r>
            <a:r>
              <a:rPr lang="en-GB" dirty="0">
                <a:latin typeface="Times New Roman" panose="02020603050405020304" pitchFamily="18" charset="0"/>
                <a:cs typeface="Times New Roman" panose="02020603050405020304" pitchFamily="18" charset="0"/>
              </a:rPr>
              <a:t> is Planck’s constant, </a:t>
            </a:r>
            <a:r>
              <a:rPr lang="en-GB" b="1" i="1" dirty="0">
                <a:latin typeface="Times New Roman" panose="02020603050405020304" pitchFamily="18" charset="0"/>
                <a:cs typeface="Times New Roman" panose="02020603050405020304" pitchFamily="18" charset="0"/>
              </a:rPr>
              <a:t>c</a:t>
            </a:r>
            <a:r>
              <a:rPr lang="en-GB" dirty="0">
                <a:latin typeface="Times New Roman" panose="02020603050405020304" pitchFamily="18" charset="0"/>
                <a:cs typeface="Times New Roman" panose="02020603050405020304" pitchFamily="18" charset="0"/>
              </a:rPr>
              <a:t> is the </a:t>
            </a:r>
            <a:r>
              <a:rPr lang="en-GB" dirty="0">
                <a:solidFill>
                  <a:srgbClr val="00B050"/>
                </a:solidFill>
                <a:latin typeface="Times New Roman" panose="02020603050405020304" pitchFamily="18" charset="0"/>
                <a:cs typeface="Times New Roman" panose="02020603050405020304" pitchFamily="18" charset="0"/>
              </a:rPr>
              <a:t>speed of light</a:t>
            </a:r>
            <a:r>
              <a:rPr lang="en-GB" dirty="0">
                <a:latin typeface="Times New Roman" panose="02020603050405020304" pitchFamily="18" charset="0"/>
                <a:cs typeface="Times New Roman" panose="02020603050405020304" pitchFamily="18" charset="0"/>
              </a:rPr>
              <a:t>, and </a:t>
            </a:r>
            <a:r>
              <a:rPr lang="en-GB" b="1" i="1" dirty="0">
                <a:latin typeface="Times New Roman" panose="02020603050405020304" pitchFamily="18" charset="0"/>
                <a:cs typeface="Times New Roman" panose="02020603050405020304" pitchFamily="18" charset="0"/>
              </a:rPr>
              <a:t>v</a:t>
            </a:r>
            <a:r>
              <a:rPr lang="en-GB" b="1" dirty="0">
                <a:latin typeface="Times New Roman" panose="02020603050405020304" pitchFamily="18" charset="0"/>
                <a:cs typeface="Times New Roman" panose="02020603050405020304" pitchFamily="18" charset="0"/>
              </a:rPr>
              <a:t> and </a:t>
            </a:r>
            <a:r>
              <a:rPr lang="el-GR" b="1" i="1" dirty="0">
                <a:latin typeface="Times New Roman" panose="02020603050405020304" pitchFamily="18" charset="0"/>
                <a:cs typeface="Times New Roman" panose="02020603050405020304" pitchFamily="18" charset="0"/>
              </a:rPr>
              <a:t>λ</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are the </a:t>
            </a:r>
            <a:r>
              <a:rPr lang="en-GB" dirty="0">
                <a:solidFill>
                  <a:srgbClr val="00B050"/>
                </a:solidFill>
                <a:latin typeface="Times New Roman" panose="02020603050405020304" pitchFamily="18" charset="0"/>
                <a:cs typeface="Times New Roman" panose="02020603050405020304" pitchFamily="18" charset="0"/>
              </a:rPr>
              <a:t>frequency and wavelength of the light of the photon</a:t>
            </a:r>
            <a:r>
              <a:rPr lang="en-GB" dirty="0">
                <a:latin typeface="Times New Roman" panose="02020603050405020304" pitchFamily="18" charset="0"/>
                <a:cs typeface="Times New Roman" panose="02020603050405020304" pitchFamily="18" charset="0"/>
              </a:rPr>
              <a:t>, respectively. The </a:t>
            </a:r>
            <a:r>
              <a:rPr lang="en-GB" dirty="0">
                <a:solidFill>
                  <a:srgbClr val="00B050"/>
                </a:solidFill>
                <a:latin typeface="Times New Roman" panose="02020603050405020304" pitchFamily="18" charset="0"/>
                <a:cs typeface="Times New Roman" panose="02020603050405020304" pitchFamily="18" charset="0"/>
              </a:rPr>
              <a:t>photon</a:t>
            </a:r>
            <a:r>
              <a:rPr lang="en-GB" dirty="0">
                <a:latin typeface="Times New Roman" panose="02020603050405020304" pitchFamily="18" charset="0"/>
                <a:cs typeface="Times New Roman" panose="02020603050405020304" pitchFamily="18" charset="0"/>
              </a:rPr>
              <a:t> is represented as </a:t>
            </a:r>
            <a:r>
              <a:rPr lang="en-GB" b="1" i="1" dirty="0" err="1">
                <a:latin typeface="Times New Roman" panose="02020603050405020304" pitchFamily="18" charset="0"/>
                <a:cs typeface="Times New Roman" panose="02020603050405020304" pitchFamily="18" charset="0"/>
              </a:rPr>
              <a:t>hv</a:t>
            </a:r>
            <a:r>
              <a:rPr lang="en-GB"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D620EF27-46BE-4B3D-873A-F4E542EC5866}"/>
              </a:ext>
            </a:extLst>
          </p:cNvPr>
          <p:cNvPicPr>
            <a:picLocks noChangeAspect="1"/>
          </p:cNvPicPr>
          <p:nvPr/>
        </p:nvPicPr>
        <p:blipFill>
          <a:blip r:embed="rId2"/>
          <a:stretch>
            <a:fillRect/>
          </a:stretch>
        </p:blipFill>
        <p:spPr>
          <a:xfrm>
            <a:off x="4257750" y="4160274"/>
            <a:ext cx="4471831" cy="470719"/>
          </a:xfrm>
          <a:prstGeom prst="rect">
            <a:avLst/>
          </a:prstGeom>
        </p:spPr>
      </p:pic>
    </p:spTree>
    <p:extLst>
      <p:ext uri="{BB962C8B-B14F-4D97-AF65-F5344CB8AC3E}">
        <p14:creationId xmlns:p14="http://schemas.microsoft.com/office/powerpoint/2010/main" val="193915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9BAD18-A9BE-4E59-B9B1-34B1AA0A46D2}"/>
              </a:ext>
            </a:extLst>
          </p:cNvPr>
          <p:cNvSpPr>
            <a:spLocks noGrp="1"/>
          </p:cNvSpPr>
          <p:nvPr>
            <p:ph idx="1"/>
          </p:nvPr>
        </p:nvSpPr>
        <p:spPr>
          <a:xfrm>
            <a:off x="1484310" y="355600"/>
            <a:ext cx="5119690" cy="6375399"/>
          </a:xfrm>
        </p:spPr>
        <p:txBody>
          <a:bodyPr anchor="t">
            <a:noAutofit/>
          </a:bodyPr>
          <a:lstStyle/>
          <a:p>
            <a:pPr algn="just"/>
            <a:r>
              <a:rPr lang="en-GB" dirty="0">
                <a:latin typeface="Times New Roman" panose="02020603050405020304" pitchFamily="18" charset="0"/>
                <a:cs typeface="Times New Roman" panose="02020603050405020304" pitchFamily="18" charset="0"/>
              </a:rPr>
              <a:t>Molecules and atoms interact with photons of solar radiation under certain conditions to </a:t>
            </a:r>
            <a:r>
              <a:rPr lang="en-GB" dirty="0">
                <a:solidFill>
                  <a:schemeClr val="accent4">
                    <a:lumMod val="75000"/>
                  </a:schemeClr>
                </a:solidFill>
                <a:latin typeface="Times New Roman" panose="02020603050405020304" pitchFamily="18" charset="0"/>
                <a:cs typeface="Times New Roman" panose="02020603050405020304" pitchFamily="18" charset="0"/>
              </a:rPr>
              <a:t>absorb photons of light of </a:t>
            </a:r>
            <a:r>
              <a:rPr lang="en-GB" dirty="0">
                <a:solidFill>
                  <a:srgbClr val="FF0000"/>
                </a:solidFill>
                <a:latin typeface="Times New Roman" panose="02020603050405020304" pitchFamily="18" charset="0"/>
                <a:cs typeface="Times New Roman" panose="02020603050405020304" pitchFamily="18" charset="0"/>
              </a:rPr>
              <a:t>various wavelengths</a:t>
            </a:r>
            <a:r>
              <a:rPr lang="en-GB" dirty="0">
                <a:solidFill>
                  <a:schemeClr val="accent4">
                    <a:lumMod val="75000"/>
                  </a:schemeClr>
                </a:solidFill>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Each molecule absorbs solar radiation </a:t>
            </a:r>
            <a:r>
              <a:rPr lang="en-GB" dirty="0">
                <a:solidFill>
                  <a:schemeClr val="accent4">
                    <a:lumMod val="75000"/>
                  </a:schemeClr>
                </a:solidFill>
                <a:latin typeface="Times New Roman" panose="02020603050405020304" pitchFamily="18" charset="0"/>
                <a:cs typeface="Times New Roman" panose="02020603050405020304" pitchFamily="18" charset="0"/>
              </a:rPr>
              <a:t>at its own range of wavelengths </a:t>
            </a:r>
            <a:r>
              <a:rPr lang="en-GB" dirty="0">
                <a:latin typeface="Times New Roman" panose="02020603050405020304" pitchFamily="18" charset="0"/>
                <a:cs typeface="Times New Roman" panose="02020603050405020304" pitchFamily="18" charset="0"/>
              </a:rPr>
              <a:t>(right Table).</a:t>
            </a:r>
          </a:p>
          <a:p>
            <a:pPr algn="just"/>
            <a:r>
              <a:rPr lang="en-GB" dirty="0">
                <a:latin typeface="Times New Roman" panose="02020603050405020304" pitchFamily="18" charset="0"/>
                <a:cs typeface="Times New Roman" panose="02020603050405020304" pitchFamily="18" charset="0"/>
              </a:rPr>
              <a:t>An excited molecule can follow several pathways, including </a:t>
            </a:r>
            <a:r>
              <a:rPr lang="en-GB" dirty="0">
                <a:solidFill>
                  <a:srgbClr val="00B050"/>
                </a:solidFill>
                <a:latin typeface="Times New Roman" panose="02020603050405020304" pitchFamily="18" charset="0"/>
                <a:cs typeface="Times New Roman" panose="02020603050405020304" pitchFamily="18" charset="0"/>
              </a:rPr>
              <a:t>fluorescence</a:t>
            </a:r>
            <a:r>
              <a:rPr lang="en-GB" dirty="0">
                <a:latin typeface="Times New Roman" panose="02020603050405020304" pitchFamily="18" charset="0"/>
                <a:cs typeface="Times New Roman" panose="02020603050405020304" pitchFamily="18" charset="0"/>
              </a:rPr>
              <a:t>, </a:t>
            </a:r>
            <a:r>
              <a:rPr lang="en-GB" dirty="0">
                <a:solidFill>
                  <a:srgbClr val="00B050"/>
                </a:solidFill>
                <a:latin typeface="Times New Roman" panose="02020603050405020304" pitchFamily="18" charset="0"/>
                <a:cs typeface="Times New Roman" panose="02020603050405020304" pitchFamily="18" charset="0"/>
              </a:rPr>
              <a:t>collisional deactivation</a:t>
            </a:r>
            <a:r>
              <a:rPr lang="en-GB" dirty="0">
                <a:latin typeface="Times New Roman" panose="02020603050405020304" pitchFamily="18" charset="0"/>
                <a:cs typeface="Times New Roman" panose="02020603050405020304" pitchFamily="18" charset="0"/>
              </a:rPr>
              <a:t>, </a:t>
            </a:r>
            <a:r>
              <a:rPr lang="en-GB" dirty="0">
                <a:solidFill>
                  <a:srgbClr val="00B050"/>
                </a:solidFill>
                <a:latin typeface="Times New Roman" panose="02020603050405020304" pitchFamily="18" charset="0"/>
                <a:cs typeface="Times New Roman" panose="02020603050405020304" pitchFamily="18" charset="0"/>
              </a:rPr>
              <a:t>direct reaction</a:t>
            </a:r>
            <a:r>
              <a:rPr lang="en-GB" dirty="0">
                <a:latin typeface="Times New Roman" panose="02020603050405020304" pitchFamily="18" charset="0"/>
                <a:cs typeface="Times New Roman" panose="02020603050405020304" pitchFamily="18" charset="0"/>
              </a:rPr>
              <a:t>, and </a:t>
            </a:r>
            <a:r>
              <a:rPr lang="en-GB" dirty="0">
                <a:solidFill>
                  <a:srgbClr val="00B050"/>
                </a:solidFill>
                <a:latin typeface="Times New Roman" panose="02020603050405020304" pitchFamily="18" charset="0"/>
                <a:cs typeface="Times New Roman" panose="02020603050405020304" pitchFamily="18" charset="0"/>
              </a:rPr>
              <a:t>photodissociation</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Transformations occur by rate order.</a:t>
            </a:r>
          </a:p>
          <a:p>
            <a:pPr algn="just"/>
            <a:r>
              <a:rPr lang="en-GB" dirty="0">
                <a:latin typeface="Times New Roman" panose="02020603050405020304" pitchFamily="18" charset="0"/>
                <a:cs typeface="Times New Roman" panose="02020603050405020304" pitchFamily="18" charset="0"/>
              </a:rPr>
              <a:t>The </a:t>
            </a:r>
            <a:r>
              <a:rPr lang="en-GB" dirty="0">
                <a:solidFill>
                  <a:srgbClr val="FF0000"/>
                </a:solidFill>
                <a:latin typeface="Times New Roman" panose="02020603050405020304" pitchFamily="18" charset="0"/>
                <a:cs typeface="Times New Roman" panose="02020603050405020304" pitchFamily="18" charset="0"/>
              </a:rPr>
              <a:t>photolytic reactions </a:t>
            </a:r>
            <a:r>
              <a:rPr lang="en-GB" dirty="0">
                <a:latin typeface="Times New Roman" panose="02020603050405020304" pitchFamily="18" charset="0"/>
                <a:cs typeface="Times New Roman" panose="02020603050405020304" pitchFamily="18" charset="0"/>
              </a:rPr>
              <a:t>discussed in the next section include first-order reactions in the troposphere.</a:t>
            </a:r>
          </a:p>
        </p:txBody>
      </p:sp>
      <p:pic>
        <p:nvPicPr>
          <p:cNvPr id="5" name="Picture 4">
            <a:extLst>
              <a:ext uri="{FF2B5EF4-FFF2-40B4-BE49-F238E27FC236}">
                <a16:creationId xmlns:a16="http://schemas.microsoft.com/office/drawing/2014/main" id="{698A1BEC-51B3-40EE-9BDE-EBA942ECE4B5}"/>
              </a:ext>
            </a:extLst>
          </p:cNvPr>
          <p:cNvPicPr>
            <a:picLocks noChangeAspect="1"/>
          </p:cNvPicPr>
          <p:nvPr/>
        </p:nvPicPr>
        <p:blipFill>
          <a:blip r:embed="rId3"/>
          <a:stretch>
            <a:fillRect/>
          </a:stretch>
        </p:blipFill>
        <p:spPr>
          <a:xfrm>
            <a:off x="6710585" y="1612899"/>
            <a:ext cx="5249637" cy="375950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757480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63DB3-2225-485C-9894-9143A09FAEBD}"/>
              </a:ext>
            </a:extLst>
          </p:cNvPr>
          <p:cNvSpPr>
            <a:spLocks noGrp="1"/>
          </p:cNvSpPr>
          <p:nvPr>
            <p:ph idx="1"/>
          </p:nvPr>
        </p:nvSpPr>
        <p:spPr>
          <a:xfrm>
            <a:off x="1484310" y="255639"/>
            <a:ext cx="10018713" cy="5869858"/>
          </a:xfrm>
        </p:spPr>
        <p:txBody>
          <a:bodyPr/>
          <a:lstStyle/>
          <a:p>
            <a:pPr algn="just"/>
            <a:r>
              <a:rPr lang="en-GB" dirty="0">
                <a:latin typeface="Times New Roman" panose="02020603050405020304" pitchFamily="18" charset="0"/>
                <a:cs typeface="Times New Roman" panose="02020603050405020304" pitchFamily="18" charset="0"/>
              </a:rPr>
              <a:t>For example, ozone is photolyzed to </a:t>
            </a:r>
            <a:r>
              <a:rPr lang="en-GB" b="1" dirty="0">
                <a:solidFill>
                  <a:srgbClr val="FF0000"/>
                </a:solidFill>
                <a:latin typeface="Times New Roman" panose="02020603050405020304" pitchFamily="18" charset="0"/>
                <a:cs typeface="Times New Roman" panose="02020603050405020304" pitchFamily="18" charset="0"/>
              </a:rPr>
              <a:t>O(</a:t>
            </a:r>
            <a:r>
              <a:rPr lang="en-GB" b="1" baseline="30000" dirty="0">
                <a:solidFill>
                  <a:srgbClr val="FF0000"/>
                </a:solidFill>
                <a:latin typeface="Times New Roman" panose="02020603050405020304" pitchFamily="18" charset="0"/>
                <a:cs typeface="Times New Roman" panose="02020603050405020304" pitchFamily="18" charset="0"/>
              </a:rPr>
              <a:t>1</a:t>
            </a:r>
            <a:r>
              <a:rPr lang="en-GB" b="1" dirty="0">
                <a:solidFill>
                  <a:srgbClr val="FF0000"/>
                </a:solidFill>
                <a:latin typeface="Times New Roman" panose="02020603050405020304" pitchFamily="18" charset="0"/>
                <a:cs typeface="Times New Roman" panose="02020603050405020304" pitchFamily="18" charset="0"/>
              </a:rPr>
              <a:t>D) </a:t>
            </a:r>
            <a:r>
              <a:rPr lang="en-GB" dirty="0">
                <a:latin typeface="Times New Roman" panose="02020603050405020304" pitchFamily="18" charset="0"/>
                <a:cs typeface="Times New Roman" panose="02020603050405020304" pitchFamily="18" charset="0"/>
              </a:rPr>
              <a:t>and </a:t>
            </a:r>
            <a:r>
              <a:rPr lang="en-GB" dirty="0">
                <a:solidFill>
                  <a:srgbClr val="FF0000"/>
                </a:solidFill>
                <a:latin typeface="Times New Roman" panose="02020603050405020304" pitchFamily="18" charset="0"/>
                <a:cs typeface="Times New Roman" panose="02020603050405020304" pitchFamily="18" charset="0"/>
              </a:rPr>
              <a:t>molecular oxygen</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This is an extremely important first-order transformation because </a:t>
            </a:r>
            <a:r>
              <a:rPr lang="en-GB" dirty="0">
                <a:solidFill>
                  <a:schemeClr val="accent4">
                    <a:lumMod val="75000"/>
                  </a:schemeClr>
                </a:solidFill>
                <a:latin typeface="Times New Roman" panose="02020603050405020304" pitchFamily="18" charset="0"/>
                <a:cs typeface="Times New Roman" panose="02020603050405020304" pitchFamily="18" charset="0"/>
              </a:rPr>
              <a:t>the O(</a:t>
            </a:r>
            <a:r>
              <a:rPr lang="en-GB" baseline="30000" dirty="0">
                <a:solidFill>
                  <a:schemeClr val="accent4">
                    <a:lumMod val="75000"/>
                  </a:schemeClr>
                </a:solidFill>
                <a:latin typeface="Times New Roman" panose="02020603050405020304" pitchFamily="18" charset="0"/>
                <a:cs typeface="Times New Roman" panose="02020603050405020304" pitchFamily="18" charset="0"/>
              </a:rPr>
              <a:t>1</a:t>
            </a:r>
            <a:r>
              <a:rPr lang="en-GB" dirty="0">
                <a:solidFill>
                  <a:schemeClr val="accent4">
                    <a:lumMod val="75000"/>
                  </a:schemeClr>
                </a:solidFill>
                <a:latin typeface="Times New Roman" panose="02020603050405020304" pitchFamily="18" charset="0"/>
                <a:cs typeface="Times New Roman" panose="02020603050405020304" pitchFamily="18" charset="0"/>
              </a:rPr>
              <a:t>D) is </a:t>
            </a:r>
            <a:r>
              <a:rPr lang="en-GB" dirty="0" err="1">
                <a:solidFill>
                  <a:schemeClr val="accent4">
                    <a:lumMod val="75000"/>
                  </a:schemeClr>
                </a:solidFill>
                <a:latin typeface="Times New Roman" panose="02020603050405020304" pitchFamily="18" charset="0"/>
                <a:cs typeface="Times New Roman" panose="02020603050405020304" pitchFamily="18" charset="0"/>
              </a:rPr>
              <a:t>hydrolyzed</a:t>
            </a:r>
            <a:r>
              <a:rPr lang="en-GB" dirty="0">
                <a:solidFill>
                  <a:schemeClr val="accent4">
                    <a:lumMod val="75000"/>
                  </a:schemeClr>
                </a:solidFill>
                <a:latin typeface="Times New Roman" panose="02020603050405020304" pitchFamily="18" charset="0"/>
                <a:cs typeface="Times New Roman" panose="02020603050405020304" pitchFamily="18" charset="0"/>
              </a:rPr>
              <a:t> in a second-order reaction to form OH</a:t>
            </a:r>
            <a:r>
              <a:rPr lang="en-GB" dirty="0">
                <a:latin typeface="Times New Roman" panose="02020603050405020304" pitchFamily="18" charset="0"/>
                <a:cs typeface="Times New Roman" panose="02020603050405020304" pitchFamily="18" charset="0"/>
              </a:rPr>
              <a:t>, which is the most important </a:t>
            </a:r>
            <a:r>
              <a:rPr lang="en-GB" b="1" dirty="0">
                <a:solidFill>
                  <a:srgbClr val="FF0000"/>
                </a:solidFill>
                <a:latin typeface="Times New Roman" panose="02020603050405020304" pitchFamily="18" charset="0"/>
                <a:cs typeface="Times New Roman" panose="02020603050405020304" pitchFamily="18" charset="0"/>
              </a:rPr>
              <a:t>oxidizing agent</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in the atmosphere:</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Another first-order photolytic reaction occurs when </a:t>
            </a:r>
            <a:r>
              <a:rPr lang="en-GB" b="1" dirty="0">
                <a:solidFill>
                  <a:srgbClr val="00B050"/>
                </a:solidFill>
                <a:latin typeface="Times New Roman" panose="02020603050405020304" pitchFamily="18" charset="0"/>
                <a:cs typeface="Times New Roman" panose="02020603050405020304" pitchFamily="18" charset="0"/>
              </a:rPr>
              <a:t>nitrogen dioxide </a:t>
            </a:r>
            <a:r>
              <a:rPr lang="en-GB" dirty="0">
                <a:latin typeface="Times New Roman" panose="02020603050405020304" pitchFamily="18" charset="0"/>
                <a:cs typeface="Times New Roman" panose="02020603050405020304" pitchFamily="18" charset="0"/>
              </a:rPr>
              <a:t>is converted to </a:t>
            </a:r>
            <a:r>
              <a:rPr lang="en-GB" dirty="0">
                <a:solidFill>
                  <a:srgbClr val="FF0000"/>
                </a:solidFill>
                <a:latin typeface="Times New Roman" panose="02020603050405020304" pitchFamily="18" charset="0"/>
                <a:cs typeface="Times New Roman" panose="02020603050405020304" pitchFamily="18" charset="0"/>
              </a:rPr>
              <a:t>atomic oxygen</a:t>
            </a:r>
            <a:r>
              <a:rPr lang="en-GB" dirty="0">
                <a:latin typeface="Times New Roman" panose="02020603050405020304" pitchFamily="18" charset="0"/>
                <a:cs typeface="Times New Roman" panose="02020603050405020304" pitchFamily="18" charset="0"/>
              </a:rPr>
              <a:t> and </a:t>
            </a:r>
            <a:r>
              <a:rPr lang="en-GB" dirty="0">
                <a:solidFill>
                  <a:srgbClr val="FF0000"/>
                </a:solidFill>
                <a:latin typeface="Times New Roman" panose="02020603050405020304" pitchFamily="18" charset="0"/>
                <a:cs typeface="Times New Roman" panose="02020603050405020304" pitchFamily="18" charset="0"/>
              </a:rPr>
              <a:t>NO</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r>
              <a:rPr lang="en-GB" dirty="0">
                <a:solidFill>
                  <a:schemeClr val="accent4">
                    <a:lumMod val="75000"/>
                  </a:schemeClr>
                </a:solidFill>
                <a:latin typeface="Times New Roman" panose="02020603050405020304" pitchFamily="18" charset="0"/>
                <a:cs typeface="Times New Roman" panose="02020603050405020304" pitchFamily="18" charset="0"/>
              </a:rPr>
              <a:t>The atomic O leads to the production of ozone </a:t>
            </a:r>
            <a:r>
              <a:rPr lang="en-GB" dirty="0">
                <a:latin typeface="Times New Roman" panose="02020603050405020304" pitchFamily="18" charset="0"/>
                <a:cs typeface="Times New Roman" panose="02020603050405020304" pitchFamily="18" charset="0"/>
              </a:rPr>
              <a:t>in the atmosphere when it combines with molecular oxygen and a relatively </a:t>
            </a:r>
            <a:r>
              <a:rPr lang="en-GB" dirty="0">
                <a:solidFill>
                  <a:srgbClr val="00B050"/>
                </a:solidFill>
                <a:latin typeface="Times New Roman" panose="02020603050405020304" pitchFamily="18" charset="0"/>
                <a:cs typeface="Times New Roman" panose="02020603050405020304" pitchFamily="18" charset="0"/>
              </a:rPr>
              <a:t>nonreactive molecule (M):</a:t>
            </a:r>
          </a:p>
        </p:txBody>
      </p:sp>
      <p:pic>
        <p:nvPicPr>
          <p:cNvPr id="5" name="Picture 4">
            <a:extLst>
              <a:ext uri="{FF2B5EF4-FFF2-40B4-BE49-F238E27FC236}">
                <a16:creationId xmlns:a16="http://schemas.microsoft.com/office/drawing/2014/main" id="{C977CD87-B972-47E8-B5F1-7ECE1F6A0899}"/>
              </a:ext>
            </a:extLst>
          </p:cNvPr>
          <p:cNvPicPr>
            <a:picLocks noChangeAspect="1"/>
          </p:cNvPicPr>
          <p:nvPr/>
        </p:nvPicPr>
        <p:blipFill>
          <a:blip r:embed="rId2"/>
          <a:stretch>
            <a:fillRect/>
          </a:stretch>
        </p:blipFill>
        <p:spPr>
          <a:xfrm>
            <a:off x="4207144" y="1219741"/>
            <a:ext cx="4573044" cy="382536"/>
          </a:xfrm>
          <a:prstGeom prst="rect">
            <a:avLst/>
          </a:prstGeom>
        </p:spPr>
      </p:pic>
      <p:pic>
        <p:nvPicPr>
          <p:cNvPr id="7" name="Picture 6">
            <a:extLst>
              <a:ext uri="{FF2B5EF4-FFF2-40B4-BE49-F238E27FC236}">
                <a16:creationId xmlns:a16="http://schemas.microsoft.com/office/drawing/2014/main" id="{E17B05CE-0C03-4036-B85C-D8456C08154D}"/>
              </a:ext>
            </a:extLst>
          </p:cNvPr>
          <p:cNvPicPr>
            <a:picLocks noChangeAspect="1"/>
          </p:cNvPicPr>
          <p:nvPr/>
        </p:nvPicPr>
        <p:blipFill>
          <a:blip r:embed="rId3"/>
          <a:stretch>
            <a:fillRect/>
          </a:stretch>
        </p:blipFill>
        <p:spPr>
          <a:xfrm>
            <a:off x="4207144" y="3237732"/>
            <a:ext cx="4573044" cy="382536"/>
          </a:xfrm>
          <a:prstGeom prst="rect">
            <a:avLst/>
          </a:prstGeom>
        </p:spPr>
      </p:pic>
      <p:pic>
        <p:nvPicPr>
          <p:cNvPr id="9" name="Picture 8">
            <a:extLst>
              <a:ext uri="{FF2B5EF4-FFF2-40B4-BE49-F238E27FC236}">
                <a16:creationId xmlns:a16="http://schemas.microsoft.com/office/drawing/2014/main" id="{75B43033-72F4-40CE-B78E-A1F552A3188B}"/>
              </a:ext>
            </a:extLst>
          </p:cNvPr>
          <p:cNvPicPr>
            <a:picLocks noChangeAspect="1"/>
          </p:cNvPicPr>
          <p:nvPr/>
        </p:nvPicPr>
        <p:blipFill>
          <a:blip r:embed="rId4"/>
          <a:stretch>
            <a:fillRect/>
          </a:stretch>
        </p:blipFill>
        <p:spPr>
          <a:xfrm>
            <a:off x="4275970" y="4681614"/>
            <a:ext cx="3917169" cy="382536"/>
          </a:xfrm>
          <a:prstGeom prst="rect">
            <a:avLst/>
          </a:prstGeom>
        </p:spPr>
      </p:pic>
      <p:pic>
        <p:nvPicPr>
          <p:cNvPr id="11" name="Picture 10">
            <a:extLst>
              <a:ext uri="{FF2B5EF4-FFF2-40B4-BE49-F238E27FC236}">
                <a16:creationId xmlns:a16="http://schemas.microsoft.com/office/drawing/2014/main" id="{FC5BDDA0-E3CC-4FB6-8128-6F574490D1BE}"/>
              </a:ext>
            </a:extLst>
          </p:cNvPr>
          <p:cNvPicPr>
            <a:picLocks noChangeAspect="1"/>
          </p:cNvPicPr>
          <p:nvPr/>
        </p:nvPicPr>
        <p:blipFill>
          <a:blip r:embed="rId5"/>
          <a:stretch>
            <a:fillRect/>
          </a:stretch>
        </p:blipFill>
        <p:spPr>
          <a:xfrm>
            <a:off x="4275970" y="6125495"/>
            <a:ext cx="4116076" cy="382535"/>
          </a:xfrm>
          <a:prstGeom prst="rect">
            <a:avLst/>
          </a:prstGeom>
        </p:spPr>
      </p:pic>
    </p:spTree>
    <p:extLst>
      <p:ext uri="{BB962C8B-B14F-4D97-AF65-F5344CB8AC3E}">
        <p14:creationId xmlns:p14="http://schemas.microsoft.com/office/powerpoint/2010/main" val="3738462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47399B-A1DE-4FCB-AEDF-591440E2CB9F}"/>
              </a:ext>
            </a:extLst>
          </p:cNvPr>
          <p:cNvSpPr>
            <a:spLocks noGrp="1"/>
          </p:cNvSpPr>
          <p:nvPr>
            <p:ph idx="1"/>
          </p:nvPr>
        </p:nvSpPr>
        <p:spPr>
          <a:xfrm>
            <a:off x="1484310" y="1098174"/>
            <a:ext cx="10018713" cy="4709652"/>
          </a:xfrm>
        </p:spPr>
        <p:txBody>
          <a:bodyPr>
            <a:normAutofit/>
          </a:bodyPr>
          <a:lstStyle/>
          <a:p>
            <a:pPr algn="just"/>
            <a:r>
              <a:rPr lang="en-GB" dirty="0">
                <a:latin typeface="Times New Roman" panose="02020603050405020304" pitchFamily="18" charset="0"/>
                <a:cs typeface="Times New Roman" panose="02020603050405020304" pitchFamily="18" charset="0"/>
              </a:rPr>
              <a:t>In the </a:t>
            </a:r>
            <a:r>
              <a:rPr lang="en-GB" b="1" dirty="0">
                <a:latin typeface="Times New Roman" panose="02020603050405020304" pitchFamily="18" charset="0"/>
                <a:cs typeface="Times New Roman" panose="02020603050405020304" pitchFamily="18" charset="0"/>
              </a:rPr>
              <a:t>stratosphere</a:t>
            </a:r>
            <a:r>
              <a:rPr lang="en-GB" dirty="0">
                <a:latin typeface="Times New Roman" panose="02020603050405020304" pitchFamily="18" charset="0"/>
                <a:cs typeface="Times New Roman" panose="02020603050405020304" pitchFamily="18" charset="0"/>
              </a:rPr>
              <a:t>, </a:t>
            </a:r>
            <a:r>
              <a:rPr lang="en-GB" dirty="0">
                <a:solidFill>
                  <a:srgbClr val="00B050"/>
                </a:solidFill>
                <a:latin typeface="Times New Roman" panose="02020603050405020304" pitchFamily="18" charset="0"/>
                <a:cs typeface="Times New Roman" panose="02020603050405020304" pitchFamily="18" charset="0"/>
              </a:rPr>
              <a:t>first-order reactions </a:t>
            </a:r>
            <a:r>
              <a:rPr lang="en-GB" dirty="0">
                <a:latin typeface="Times New Roman" panose="02020603050405020304" pitchFamily="18" charset="0"/>
                <a:cs typeface="Times New Roman" panose="02020603050405020304" pitchFamily="18" charset="0"/>
              </a:rPr>
              <a:t>include </a:t>
            </a:r>
            <a:r>
              <a:rPr lang="en-GB" dirty="0">
                <a:solidFill>
                  <a:schemeClr val="accent4">
                    <a:lumMod val="75000"/>
                  </a:schemeClr>
                </a:solidFill>
                <a:latin typeface="Times New Roman" panose="02020603050405020304" pitchFamily="18" charset="0"/>
                <a:cs typeface="Times New Roman" panose="02020603050405020304" pitchFamily="18" charset="0"/>
              </a:rPr>
              <a:t>photolysis of molecular oxygen and nitrous oxide</a:t>
            </a:r>
            <a:r>
              <a:rPr lang="en-GB" dirty="0">
                <a:latin typeface="Times New Roman" panose="02020603050405020304" pitchFamily="18" charset="0"/>
                <a:cs typeface="Times New Roman" panose="02020603050405020304" pitchFamily="18" charset="0"/>
              </a:rPr>
              <a:t>, which yield the atomic O needed to form the ozone layer:</a:t>
            </a: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Another important first-order reaction in the stratosphere is the </a:t>
            </a:r>
            <a:r>
              <a:rPr lang="en-GB" dirty="0">
                <a:solidFill>
                  <a:srgbClr val="00B050"/>
                </a:solidFill>
                <a:latin typeface="Times New Roman" panose="02020603050405020304" pitchFamily="18" charset="0"/>
                <a:cs typeface="Times New Roman" panose="02020603050405020304" pitchFamily="18" charset="0"/>
              </a:rPr>
              <a:t>photolytic transformation of greenhouse gas</a:t>
            </a:r>
            <a:r>
              <a:rPr lang="en-GB" dirty="0">
                <a:latin typeface="Times New Roman" panose="02020603050405020304" pitchFamily="18" charset="0"/>
                <a:cs typeface="Times New Roman" panose="02020603050405020304" pitchFamily="18" charset="0"/>
              </a:rPr>
              <a:t>, nitrous oxide, </a:t>
            </a:r>
            <a:r>
              <a:rPr lang="en-GB" dirty="0">
                <a:solidFill>
                  <a:schemeClr val="accent4">
                    <a:lumMod val="75000"/>
                  </a:schemeClr>
                </a:solidFill>
                <a:latin typeface="Times New Roman" panose="02020603050405020304" pitchFamily="18" charset="0"/>
                <a:cs typeface="Times New Roman" panose="02020603050405020304" pitchFamily="18" charset="0"/>
              </a:rPr>
              <a:t>which slows its accumulation</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r>
              <a:rPr lang="en-GB" b="1" dirty="0">
                <a:solidFill>
                  <a:srgbClr val="00B050"/>
                </a:solidFill>
                <a:latin typeface="Times New Roman" panose="02020603050405020304" pitchFamily="18" charset="0"/>
                <a:cs typeface="Times New Roman" panose="02020603050405020304" pitchFamily="18" charset="0"/>
              </a:rPr>
              <a:t>Heterogeneous reactions </a:t>
            </a:r>
            <a:r>
              <a:rPr lang="en-GB" dirty="0">
                <a:latin typeface="Times New Roman" panose="02020603050405020304" pitchFamily="18" charset="0"/>
                <a:cs typeface="Times New Roman" panose="02020603050405020304" pitchFamily="18" charset="0"/>
              </a:rPr>
              <a:t>in a rain drop can break down nitric acid in the gas phase during washout, producing </a:t>
            </a:r>
            <a:r>
              <a:rPr lang="en-GB" dirty="0">
                <a:solidFill>
                  <a:srgbClr val="FF0000"/>
                </a:solidFill>
                <a:latin typeface="Times New Roman" panose="02020603050405020304" pitchFamily="18" charset="0"/>
                <a:cs typeface="Times New Roman" panose="02020603050405020304" pitchFamily="18" charset="0"/>
              </a:rPr>
              <a:t>nitrate</a:t>
            </a:r>
            <a:r>
              <a:rPr lang="en-GB" dirty="0">
                <a:latin typeface="Times New Roman" panose="02020603050405020304" pitchFamily="18" charset="0"/>
                <a:cs typeface="Times New Roman" panose="02020603050405020304" pitchFamily="18" charset="0"/>
              </a:rPr>
              <a:t> and </a:t>
            </a:r>
            <a:r>
              <a:rPr lang="en-GB" dirty="0">
                <a:solidFill>
                  <a:srgbClr val="FF0000"/>
                </a:solidFill>
                <a:latin typeface="Times New Roman" panose="02020603050405020304" pitchFamily="18" charset="0"/>
                <a:cs typeface="Times New Roman" panose="02020603050405020304" pitchFamily="18" charset="0"/>
              </a:rPr>
              <a:t>hydronium ions </a:t>
            </a:r>
            <a:r>
              <a:rPr lang="en-GB" dirty="0">
                <a:latin typeface="Times New Roman" panose="02020603050405020304" pitchFamily="18" charset="0"/>
                <a:cs typeface="Times New Roman" panose="02020603050405020304" pitchFamily="18" charset="0"/>
              </a:rPr>
              <a:t>in the rainwater:</a:t>
            </a:r>
          </a:p>
        </p:txBody>
      </p:sp>
      <p:pic>
        <p:nvPicPr>
          <p:cNvPr id="5" name="Picture 4">
            <a:extLst>
              <a:ext uri="{FF2B5EF4-FFF2-40B4-BE49-F238E27FC236}">
                <a16:creationId xmlns:a16="http://schemas.microsoft.com/office/drawing/2014/main" id="{3E8A4926-5EC0-4544-BB1C-213FA62851E5}"/>
              </a:ext>
            </a:extLst>
          </p:cNvPr>
          <p:cNvPicPr>
            <a:picLocks noChangeAspect="1"/>
          </p:cNvPicPr>
          <p:nvPr/>
        </p:nvPicPr>
        <p:blipFill>
          <a:blip r:embed="rId2"/>
          <a:stretch>
            <a:fillRect/>
          </a:stretch>
        </p:blipFill>
        <p:spPr>
          <a:xfrm>
            <a:off x="4214196" y="2401985"/>
            <a:ext cx="4186396" cy="401894"/>
          </a:xfrm>
          <a:prstGeom prst="rect">
            <a:avLst/>
          </a:prstGeom>
        </p:spPr>
      </p:pic>
      <p:pic>
        <p:nvPicPr>
          <p:cNvPr id="7" name="Picture 6">
            <a:extLst>
              <a:ext uri="{FF2B5EF4-FFF2-40B4-BE49-F238E27FC236}">
                <a16:creationId xmlns:a16="http://schemas.microsoft.com/office/drawing/2014/main" id="{EAA872F8-5EEE-48F9-8982-5D94C8B3BF97}"/>
              </a:ext>
            </a:extLst>
          </p:cNvPr>
          <p:cNvPicPr>
            <a:picLocks noChangeAspect="1"/>
          </p:cNvPicPr>
          <p:nvPr/>
        </p:nvPicPr>
        <p:blipFill>
          <a:blip r:embed="rId3"/>
          <a:stretch>
            <a:fillRect/>
          </a:stretch>
        </p:blipFill>
        <p:spPr>
          <a:xfrm>
            <a:off x="4336026" y="4124314"/>
            <a:ext cx="4041058" cy="414468"/>
          </a:xfrm>
          <a:prstGeom prst="rect">
            <a:avLst/>
          </a:prstGeom>
        </p:spPr>
      </p:pic>
      <p:pic>
        <p:nvPicPr>
          <p:cNvPr id="9" name="Picture 8">
            <a:extLst>
              <a:ext uri="{FF2B5EF4-FFF2-40B4-BE49-F238E27FC236}">
                <a16:creationId xmlns:a16="http://schemas.microsoft.com/office/drawing/2014/main" id="{C43DF151-C983-4197-8C36-93A7D54DE888}"/>
              </a:ext>
            </a:extLst>
          </p:cNvPr>
          <p:cNvPicPr>
            <a:picLocks noChangeAspect="1"/>
          </p:cNvPicPr>
          <p:nvPr/>
        </p:nvPicPr>
        <p:blipFill>
          <a:blip r:embed="rId4"/>
          <a:stretch>
            <a:fillRect/>
          </a:stretch>
        </p:blipFill>
        <p:spPr>
          <a:xfrm>
            <a:off x="4286865" y="5965264"/>
            <a:ext cx="4041058" cy="452146"/>
          </a:xfrm>
          <a:prstGeom prst="rect">
            <a:avLst/>
          </a:prstGeom>
        </p:spPr>
      </p:pic>
    </p:spTree>
    <p:extLst>
      <p:ext uri="{BB962C8B-B14F-4D97-AF65-F5344CB8AC3E}">
        <p14:creationId xmlns:p14="http://schemas.microsoft.com/office/powerpoint/2010/main" val="860171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4BB47C-9438-4499-BAA0-341558A2F212}"/>
              </a:ext>
            </a:extLst>
          </p:cNvPr>
          <p:cNvSpPr>
            <a:spLocks noGrp="1"/>
          </p:cNvSpPr>
          <p:nvPr>
            <p:ph idx="1"/>
          </p:nvPr>
        </p:nvSpPr>
        <p:spPr>
          <a:xfrm>
            <a:off x="1484310" y="1002891"/>
            <a:ext cx="10018713" cy="4788310"/>
          </a:xfrm>
        </p:spPr>
        <p:txBody>
          <a:bodyPr/>
          <a:lstStyle/>
          <a:p>
            <a:pPr algn="just"/>
            <a:r>
              <a:rPr lang="en-GB" dirty="0">
                <a:solidFill>
                  <a:srgbClr val="FF0000"/>
                </a:solidFill>
                <a:latin typeface="Times New Roman" panose="02020603050405020304" pitchFamily="18" charset="0"/>
                <a:cs typeface="Times New Roman" panose="02020603050405020304" pitchFamily="18" charset="0"/>
              </a:rPr>
              <a:t>Second-order reactions </a:t>
            </a:r>
            <a:r>
              <a:rPr lang="en-GB" dirty="0">
                <a:latin typeface="Times New Roman" panose="02020603050405020304" pitchFamily="18" charset="0"/>
                <a:cs typeface="Times New Roman" panose="02020603050405020304" pitchFamily="18" charset="0"/>
              </a:rPr>
              <a:t>are actually </a:t>
            </a:r>
            <a:r>
              <a:rPr lang="en-GB" dirty="0">
                <a:solidFill>
                  <a:schemeClr val="accent4">
                    <a:lumMod val="75000"/>
                  </a:schemeClr>
                </a:solidFill>
                <a:latin typeface="Times New Roman" panose="02020603050405020304" pitchFamily="18" charset="0"/>
                <a:cs typeface="Times New Roman" panose="02020603050405020304" pitchFamily="18" charset="0"/>
              </a:rPr>
              <a:t>the most common type of atmospheric inorganic reaction</a:t>
            </a:r>
            <a:r>
              <a:rPr lang="en-GB" dirty="0">
                <a:latin typeface="Times New Roman" panose="02020603050405020304" pitchFamily="18" charset="0"/>
                <a:cs typeface="Times New Roman" panose="02020603050405020304" pitchFamily="18" charset="0"/>
              </a:rPr>
              <a:t>, </a:t>
            </a:r>
            <a:r>
              <a:rPr lang="en-GB" dirty="0">
                <a:solidFill>
                  <a:srgbClr val="00B050"/>
                </a:solidFill>
                <a:latin typeface="Times New Roman" panose="02020603050405020304" pitchFamily="18" charset="0"/>
                <a:cs typeface="Times New Roman" panose="02020603050405020304" pitchFamily="18" charset="0"/>
              </a:rPr>
              <a:t>including the reactions of radicals</a:t>
            </a:r>
            <a:r>
              <a:rPr lang="en-GB" dirty="0">
                <a:latin typeface="Times New Roman" panose="02020603050405020304" pitchFamily="18" charset="0"/>
                <a:cs typeface="Times New Roman" panose="02020603050405020304" pitchFamily="18" charset="0"/>
              </a:rPr>
              <a:t>, such as </a:t>
            </a:r>
            <a:r>
              <a:rPr lang="en-GB" dirty="0" err="1">
                <a:latin typeface="Times New Roman" panose="02020603050405020304" pitchFamily="18" charset="0"/>
                <a:cs typeface="Times New Roman" panose="02020603050405020304" pitchFamily="18" charset="0"/>
              </a:rPr>
              <a:t>Eqn</a:t>
            </a:r>
            <a:r>
              <a:rPr lang="en-GB" dirty="0">
                <a:latin typeface="Times New Roman" panose="02020603050405020304" pitchFamily="18" charset="0"/>
                <a:cs typeface="Times New Roman" panose="02020603050405020304" pitchFamily="18" charset="0"/>
              </a:rPr>
              <a:t> (17.36).</a:t>
            </a:r>
          </a:p>
          <a:p>
            <a:pPr algn="just"/>
            <a:r>
              <a:rPr lang="en-GB" dirty="0">
                <a:latin typeface="Times New Roman" panose="02020603050405020304" pitchFamily="18" charset="0"/>
                <a:cs typeface="Times New Roman" panose="02020603050405020304" pitchFamily="18" charset="0"/>
              </a:rPr>
              <a:t>Others include the transformation of </a:t>
            </a:r>
            <a:r>
              <a:rPr lang="en-GB" dirty="0">
                <a:solidFill>
                  <a:srgbClr val="00B050"/>
                </a:solidFill>
                <a:latin typeface="Times New Roman" panose="02020603050405020304" pitchFamily="18" charset="0"/>
                <a:cs typeface="Times New Roman" panose="02020603050405020304" pitchFamily="18" charset="0"/>
              </a:rPr>
              <a:t>carbon monoxide to carbon dioxide</a:t>
            </a:r>
            <a:r>
              <a:rPr lang="en-GB" dirty="0">
                <a:latin typeface="Times New Roman" panose="02020603050405020304" pitchFamily="18" charset="0"/>
                <a:cs typeface="Times New Roman" panose="02020603050405020304" pitchFamily="18" charset="0"/>
              </a:rPr>
              <a:t>, the </a:t>
            </a:r>
            <a:r>
              <a:rPr lang="en-GB" dirty="0">
                <a:solidFill>
                  <a:srgbClr val="00B050"/>
                </a:solidFill>
                <a:latin typeface="Times New Roman" panose="02020603050405020304" pitchFamily="18" charset="0"/>
                <a:cs typeface="Times New Roman" panose="02020603050405020304" pitchFamily="18" charset="0"/>
              </a:rPr>
              <a:t>formation of HO</a:t>
            </a:r>
            <a:r>
              <a:rPr lang="en-GB" baseline="-25000" dirty="0">
                <a:solidFill>
                  <a:srgbClr val="00B050"/>
                </a:solidFill>
                <a:latin typeface="Times New Roman" panose="02020603050405020304" pitchFamily="18" charset="0"/>
                <a:cs typeface="Times New Roman" panose="02020603050405020304" pitchFamily="18" charset="0"/>
              </a:rPr>
              <a:t>2</a:t>
            </a:r>
            <a:r>
              <a:rPr lang="en-GB" dirty="0">
                <a:solidFill>
                  <a:srgbClr val="00B05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and </a:t>
            </a:r>
            <a:r>
              <a:rPr lang="en-GB" dirty="0">
                <a:solidFill>
                  <a:srgbClr val="00B050"/>
                </a:solidFill>
                <a:latin typeface="Times New Roman" panose="02020603050405020304" pitchFamily="18" charset="0"/>
                <a:cs typeface="Times New Roman" panose="02020603050405020304" pitchFamily="18" charset="0"/>
              </a:rPr>
              <a:t>formation of nitrogen dioxide from nitric oxide</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b="1" dirty="0">
                <a:solidFill>
                  <a:srgbClr val="00B050"/>
                </a:solidFill>
                <a:latin typeface="Times New Roman" panose="02020603050405020304" pitchFamily="18" charset="0"/>
                <a:cs typeface="Times New Roman" panose="02020603050405020304" pitchFamily="18" charset="0"/>
              </a:rPr>
              <a:t>Carbon monoxide </a:t>
            </a:r>
            <a:r>
              <a:rPr lang="en-GB" dirty="0">
                <a:latin typeface="Times New Roman" panose="02020603050405020304" pitchFamily="18" charset="0"/>
                <a:cs typeface="Times New Roman" panose="02020603050405020304" pitchFamily="18" charset="0"/>
              </a:rPr>
              <a:t>is a quite </a:t>
            </a:r>
            <a:r>
              <a:rPr lang="en-GB" b="1" dirty="0">
                <a:solidFill>
                  <a:schemeClr val="accent4">
                    <a:lumMod val="75000"/>
                  </a:schemeClr>
                </a:solidFill>
                <a:latin typeface="Times New Roman" panose="02020603050405020304" pitchFamily="18" charset="0"/>
                <a:cs typeface="Times New Roman" panose="02020603050405020304" pitchFamily="18" charset="0"/>
              </a:rPr>
              <a:t>conservative</a:t>
            </a:r>
            <a:r>
              <a:rPr lang="en-GB" dirty="0">
                <a:latin typeface="Times New Roman" panose="02020603050405020304" pitchFamily="18" charset="0"/>
                <a:cs typeface="Times New Roman" panose="02020603050405020304" pitchFamily="18" charset="0"/>
              </a:rPr>
              <a:t> (i.e. nonreactive) air pollutant.</a:t>
            </a:r>
          </a:p>
          <a:p>
            <a:pPr algn="just"/>
            <a:r>
              <a:rPr lang="en-GB" dirty="0">
                <a:latin typeface="Times New Roman" panose="02020603050405020304" pitchFamily="18" charset="0"/>
                <a:cs typeface="Times New Roman" panose="02020603050405020304" pitchFamily="18" charset="0"/>
              </a:rPr>
              <a:t>One pathway for breaking down CO is by oxidation </a:t>
            </a:r>
            <a:r>
              <a:rPr lang="en-GB" dirty="0">
                <a:solidFill>
                  <a:schemeClr val="accent4">
                    <a:lumMod val="75000"/>
                  </a:schemeClr>
                </a:solidFill>
                <a:latin typeface="Times New Roman" panose="02020603050405020304" pitchFamily="18" charset="0"/>
                <a:cs typeface="Times New Roman" panose="02020603050405020304" pitchFamily="18" charset="0"/>
              </a:rPr>
              <a:t>by molecular oxygen in water and sunlight</a:t>
            </a:r>
            <a:r>
              <a:rPr lang="en-GB"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DA17BB25-F6C4-442A-80A1-2ED9889CE4BC}"/>
              </a:ext>
            </a:extLst>
          </p:cNvPr>
          <p:cNvPicPr>
            <a:picLocks noChangeAspect="1"/>
          </p:cNvPicPr>
          <p:nvPr/>
        </p:nvPicPr>
        <p:blipFill>
          <a:blip r:embed="rId2"/>
          <a:stretch>
            <a:fillRect/>
          </a:stretch>
        </p:blipFill>
        <p:spPr>
          <a:xfrm>
            <a:off x="4765726" y="2955668"/>
            <a:ext cx="4024793" cy="1301699"/>
          </a:xfrm>
          <a:prstGeom prst="rect">
            <a:avLst/>
          </a:prstGeom>
        </p:spPr>
      </p:pic>
      <p:pic>
        <p:nvPicPr>
          <p:cNvPr id="7" name="Picture 6">
            <a:extLst>
              <a:ext uri="{FF2B5EF4-FFF2-40B4-BE49-F238E27FC236}">
                <a16:creationId xmlns:a16="http://schemas.microsoft.com/office/drawing/2014/main" id="{9ABE3DCC-D470-4323-9146-386DA036DBC0}"/>
              </a:ext>
            </a:extLst>
          </p:cNvPr>
          <p:cNvPicPr>
            <a:picLocks noChangeAspect="1"/>
          </p:cNvPicPr>
          <p:nvPr/>
        </p:nvPicPr>
        <p:blipFill>
          <a:blip r:embed="rId3"/>
          <a:stretch>
            <a:fillRect/>
          </a:stretch>
        </p:blipFill>
        <p:spPr>
          <a:xfrm>
            <a:off x="3950748" y="5922550"/>
            <a:ext cx="6289960" cy="575188"/>
          </a:xfrm>
          <a:prstGeom prst="rect">
            <a:avLst/>
          </a:prstGeom>
        </p:spPr>
      </p:pic>
    </p:spTree>
    <p:extLst>
      <p:ext uri="{BB962C8B-B14F-4D97-AF65-F5344CB8AC3E}">
        <p14:creationId xmlns:p14="http://schemas.microsoft.com/office/powerpoint/2010/main" val="2967115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EA0DE-C58E-4317-BFC1-826F77795305}"/>
              </a:ext>
            </a:extLst>
          </p:cNvPr>
          <p:cNvSpPr>
            <a:spLocks noGrp="1"/>
          </p:cNvSpPr>
          <p:nvPr>
            <p:ph idx="1"/>
          </p:nvPr>
        </p:nvSpPr>
        <p:spPr>
          <a:xfrm>
            <a:off x="1513807" y="344130"/>
            <a:ext cx="10018713" cy="5429864"/>
          </a:xfrm>
        </p:spPr>
        <p:txBody>
          <a:bodyPr/>
          <a:lstStyle/>
          <a:p>
            <a:pPr algn="just"/>
            <a:r>
              <a:rPr lang="en-GB" dirty="0">
                <a:solidFill>
                  <a:srgbClr val="FF0000"/>
                </a:solidFill>
                <a:latin typeface="Times New Roman" panose="02020603050405020304" pitchFamily="18" charset="0"/>
                <a:cs typeface="Times New Roman" panose="02020603050405020304" pitchFamily="18" charset="0"/>
              </a:rPr>
              <a:t>Second-order reactions </a:t>
            </a:r>
            <a:r>
              <a:rPr lang="en-GB" dirty="0">
                <a:latin typeface="Times New Roman" panose="02020603050405020304" pitchFamily="18" charset="0"/>
                <a:cs typeface="Times New Roman" panose="02020603050405020304" pitchFamily="18" charset="0"/>
              </a:rPr>
              <a:t>also occur in the stratosphere, including the reactions involving </a:t>
            </a:r>
            <a:r>
              <a:rPr lang="en-GB" dirty="0">
                <a:solidFill>
                  <a:srgbClr val="FF0000"/>
                </a:solidFill>
                <a:latin typeface="Times New Roman" panose="02020603050405020304" pitchFamily="18" charset="0"/>
                <a:cs typeface="Times New Roman" panose="02020603050405020304" pitchFamily="18" charset="0"/>
              </a:rPr>
              <a:t>O(1D):</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These reactions are involved in what is known as a </a:t>
            </a:r>
            <a:r>
              <a:rPr lang="en-GB" b="1" dirty="0">
                <a:solidFill>
                  <a:srgbClr val="00B050"/>
                </a:solidFill>
                <a:latin typeface="Times New Roman" panose="02020603050405020304" pitchFamily="18" charset="0"/>
                <a:cs typeface="Times New Roman" panose="02020603050405020304" pitchFamily="18" charset="0"/>
              </a:rPr>
              <a:t>null cycle</a:t>
            </a:r>
            <a:r>
              <a:rPr lang="en-GB" dirty="0">
                <a:latin typeface="Times New Roman" panose="02020603050405020304" pitchFamily="18" charset="0"/>
                <a:cs typeface="Times New Roman" panose="02020603050405020304" pitchFamily="18" charset="0"/>
              </a:rPr>
              <a:t>, i.e. </a:t>
            </a:r>
            <a:r>
              <a:rPr lang="en-GB" dirty="0">
                <a:solidFill>
                  <a:schemeClr val="accent4">
                    <a:lumMod val="75000"/>
                  </a:schemeClr>
                </a:solidFill>
                <a:latin typeface="Times New Roman" panose="02020603050405020304" pitchFamily="18" charset="0"/>
                <a:cs typeface="Times New Roman" panose="02020603050405020304" pitchFamily="18" charset="0"/>
              </a:rPr>
              <a:t>the net result of the reactions is that no products are formed or degraded, but light energy is absorbed and molecules are heated</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Second order reactions occur at extremely </a:t>
            </a:r>
            <a:r>
              <a:rPr lang="en-GB" dirty="0">
                <a:solidFill>
                  <a:srgbClr val="0000FF"/>
                </a:solidFill>
                <a:latin typeface="Times New Roman" panose="02020603050405020304" pitchFamily="18" charset="0"/>
                <a:cs typeface="Times New Roman" panose="02020603050405020304" pitchFamily="18" charset="0"/>
              </a:rPr>
              <a:t>short wavelength ultraviolet radiation</a:t>
            </a:r>
            <a:r>
              <a:rPr lang="en-GB" dirty="0">
                <a:latin typeface="Times New Roman" panose="02020603050405020304" pitchFamily="18" charset="0"/>
                <a:cs typeface="Times New Roman" panose="02020603050405020304" pitchFamily="18" charset="0"/>
              </a:rPr>
              <a:t>, such as:</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 pathway explains how reactive NO and O are formed from relatively nonreactive molecular nitrogen and oxygen via </a:t>
            </a:r>
            <a:r>
              <a:rPr lang="en-GB" dirty="0">
                <a:solidFill>
                  <a:srgbClr val="FF0000"/>
                </a:solidFill>
                <a:latin typeface="Times New Roman" panose="02020603050405020304" pitchFamily="18" charset="0"/>
                <a:cs typeface="Times New Roman" panose="02020603050405020304" pitchFamily="18" charset="0"/>
              </a:rPr>
              <a:t>ultraviolet radiation</a:t>
            </a:r>
            <a:r>
              <a:rPr lang="en-GB"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35DBE4E2-0AED-4F00-A0D7-6DE7C5A708D3}"/>
              </a:ext>
            </a:extLst>
          </p:cNvPr>
          <p:cNvPicPr>
            <a:picLocks noChangeAspect="1"/>
          </p:cNvPicPr>
          <p:nvPr/>
        </p:nvPicPr>
        <p:blipFill>
          <a:blip r:embed="rId2"/>
          <a:stretch>
            <a:fillRect/>
          </a:stretch>
        </p:blipFill>
        <p:spPr>
          <a:xfrm>
            <a:off x="4038393" y="1410620"/>
            <a:ext cx="4220415" cy="752477"/>
          </a:xfrm>
          <a:prstGeom prst="rect">
            <a:avLst/>
          </a:prstGeom>
        </p:spPr>
      </p:pic>
      <p:pic>
        <p:nvPicPr>
          <p:cNvPr id="7" name="Picture 6">
            <a:extLst>
              <a:ext uri="{FF2B5EF4-FFF2-40B4-BE49-F238E27FC236}">
                <a16:creationId xmlns:a16="http://schemas.microsoft.com/office/drawing/2014/main" id="{C19BAB10-261F-411A-94FB-74A8943523CC}"/>
              </a:ext>
            </a:extLst>
          </p:cNvPr>
          <p:cNvPicPr>
            <a:picLocks noChangeAspect="1"/>
          </p:cNvPicPr>
          <p:nvPr/>
        </p:nvPicPr>
        <p:blipFill>
          <a:blip r:embed="rId3"/>
          <a:stretch>
            <a:fillRect/>
          </a:stretch>
        </p:blipFill>
        <p:spPr>
          <a:xfrm>
            <a:off x="4038393" y="4355691"/>
            <a:ext cx="4115214" cy="403123"/>
          </a:xfrm>
          <a:prstGeom prst="rect">
            <a:avLst/>
          </a:prstGeom>
        </p:spPr>
      </p:pic>
      <p:pic>
        <p:nvPicPr>
          <p:cNvPr id="9" name="Picture 8">
            <a:extLst>
              <a:ext uri="{FF2B5EF4-FFF2-40B4-BE49-F238E27FC236}">
                <a16:creationId xmlns:a16="http://schemas.microsoft.com/office/drawing/2014/main" id="{71D1D903-12B4-4E75-AE84-307CE1D3BD1B}"/>
              </a:ext>
            </a:extLst>
          </p:cNvPr>
          <p:cNvPicPr>
            <a:picLocks noChangeAspect="1"/>
          </p:cNvPicPr>
          <p:nvPr/>
        </p:nvPicPr>
        <p:blipFill>
          <a:blip r:embed="rId4"/>
          <a:stretch>
            <a:fillRect/>
          </a:stretch>
        </p:blipFill>
        <p:spPr>
          <a:xfrm>
            <a:off x="4038393" y="5977705"/>
            <a:ext cx="4084316" cy="536165"/>
          </a:xfrm>
          <a:prstGeom prst="rect">
            <a:avLst/>
          </a:prstGeom>
        </p:spPr>
      </p:pic>
    </p:spTree>
    <p:extLst>
      <p:ext uri="{BB962C8B-B14F-4D97-AF65-F5344CB8AC3E}">
        <p14:creationId xmlns:p14="http://schemas.microsoft.com/office/powerpoint/2010/main" val="799211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A7CADE-A315-44FF-B010-24AA0C879660}"/>
              </a:ext>
            </a:extLst>
          </p:cNvPr>
          <p:cNvSpPr>
            <a:spLocks noGrp="1"/>
          </p:cNvSpPr>
          <p:nvPr>
            <p:ph idx="1"/>
          </p:nvPr>
        </p:nvSpPr>
        <p:spPr>
          <a:xfrm>
            <a:off x="1484310" y="589935"/>
            <a:ext cx="10018713" cy="5201265"/>
          </a:xfrm>
        </p:spPr>
        <p:txBody>
          <a:bodyPr/>
          <a:lstStyle/>
          <a:p>
            <a:pPr marL="0" indent="0" algn="just">
              <a:buNone/>
            </a:pPr>
            <a:r>
              <a:rPr lang="en-GB" b="1" dirty="0">
                <a:solidFill>
                  <a:srgbClr val="0000FF"/>
                </a:solidFill>
                <a:latin typeface="Times New Roman" panose="02020603050405020304" pitchFamily="18" charset="0"/>
                <a:cs typeface="Times New Roman" panose="02020603050405020304" pitchFamily="18" charset="0"/>
              </a:rPr>
              <a:t>Organic Reactions</a:t>
            </a:r>
          </a:p>
          <a:p>
            <a:pPr algn="just"/>
            <a:r>
              <a:rPr lang="en-GB" dirty="0">
                <a:latin typeface="Times New Roman" panose="02020603050405020304" pitchFamily="18" charset="0"/>
                <a:cs typeface="Times New Roman" panose="02020603050405020304" pitchFamily="18" charset="0"/>
              </a:rPr>
              <a:t>Reaction rate calculations for organic compounds are similar to those for inorganic reactions, but </a:t>
            </a:r>
            <a:r>
              <a:rPr lang="en-GB" dirty="0">
                <a:solidFill>
                  <a:schemeClr val="accent3">
                    <a:lumMod val="75000"/>
                  </a:schemeClr>
                </a:solidFill>
                <a:latin typeface="Times New Roman" panose="02020603050405020304" pitchFamily="18" charset="0"/>
                <a:cs typeface="Times New Roman" panose="02020603050405020304" pitchFamily="18" charset="0"/>
              </a:rPr>
              <a:t>elementary reactions are not often applied to transformations of organic compounds in the atmosphere</a:t>
            </a:r>
            <a:r>
              <a:rPr lang="en-GB" dirty="0">
                <a:latin typeface="Times New Roman" panose="02020603050405020304" pitchFamily="18" charset="0"/>
                <a:cs typeface="Times New Roman" panose="02020603050405020304" pitchFamily="18" charset="0"/>
              </a:rPr>
              <a:t>. </a:t>
            </a:r>
          </a:p>
          <a:p>
            <a:pPr marL="0" indent="0" algn="just">
              <a:buNone/>
            </a:pPr>
            <a:r>
              <a:rPr lang="en-GB" b="1" dirty="0">
                <a:solidFill>
                  <a:srgbClr val="0000FF"/>
                </a:solidFill>
                <a:latin typeface="Times New Roman" panose="02020603050405020304" pitchFamily="18" charset="0"/>
                <a:cs typeface="Times New Roman" panose="02020603050405020304" pitchFamily="18" charset="0"/>
              </a:rPr>
              <a:t>Hydrolysis</a:t>
            </a:r>
          </a:p>
          <a:p>
            <a:pPr algn="just"/>
            <a:r>
              <a:rPr lang="en-GB" dirty="0">
                <a:solidFill>
                  <a:schemeClr val="accent3">
                    <a:lumMod val="75000"/>
                  </a:schemeClr>
                </a:solidFill>
                <a:latin typeface="Times New Roman" panose="02020603050405020304" pitchFamily="18" charset="0"/>
                <a:cs typeface="Times New Roman" panose="02020603050405020304" pitchFamily="18" charset="0"/>
              </a:rPr>
              <a:t>Compounds are degraded when they react with water</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Hydrolysis is the potential of the chemical to be transformed into a </a:t>
            </a:r>
            <a:r>
              <a:rPr lang="en-GB" dirty="0" err="1">
                <a:latin typeface="Times New Roman" panose="02020603050405020304" pitchFamily="18" charset="0"/>
                <a:cs typeface="Times New Roman" panose="02020603050405020304" pitchFamily="18" charset="0"/>
              </a:rPr>
              <a:t>byproduct</a:t>
            </a:r>
            <a:r>
              <a:rPr lang="en-GB" dirty="0">
                <a:latin typeface="Times New Roman" panose="02020603050405020304" pitchFamily="18" charset="0"/>
                <a:cs typeface="Times New Roman" panose="02020603050405020304" pitchFamily="18" charset="0"/>
              </a:rPr>
              <a:t> and water. </a:t>
            </a:r>
          </a:p>
          <a:p>
            <a:pPr algn="just"/>
            <a:r>
              <a:rPr lang="en-GB" dirty="0">
                <a:latin typeface="Times New Roman" panose="02020603050405020304" pitchFamily="18" charset="0"/>
                <a:cs typeface="Times New Roman" panose="02020603050405020304" pitchFamily="18" charset="0"/>
              </a:rPr>
              <a:t>Hydrolysis occurs in every environmental compartment and is a key part of metabolism by organisms.</a:t>
            </a:r>
          </a:p>
        </p:txBody>
      </p:sp>
    </p:spTree>
    <p:extLst>
      <p:ext uri="{BB962C8B-B14F-4D97-AF65-F5344CB8AC3E}">
        <p14:creationId xmlns:p14="http://schemas.microsoft.com/office/powerpoint/2010/main" val="3073699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36BFB0-0ABD-4DD1-961E-834DAA5277E1}"/>
              </a:ext>
            </a:extLst>
          </p:cNvPr>
          <p:cNvSpPr>
            <a:spLocks noGrp="1"/>
          </p:cNvSpPr>
          <p:nvPr>
            <p:ph idx="1"/>
          </p:nvPr>
        </p:nvSpPr>
        <p:spPr>
          <a:xfrm>
            <a:off x="1484310" y="924233"/>
            <a:ext cx="10018713" cy="4866968"/>
          </a:xfrm>
        </p:spPr>
        <p:txBody>
          <a:bodyPr/>
          <a:lstStyle/>
          <a:p>
            <a:pPr algn="just"/>
            <a:r>
              <a:rPr lang="en-GB" dirty="0">
                <a:latin typeface="Times New Roman" panose="02020603050405020304" pitchFamily="18" charset="0"/>
                <a:cs typeface="Times New Roman" panose="02020603050405020304" pitchFamily="18" charset="0"/>
              </a:rPr>
              <a:t>Molecules react with </a:t>
            </a:r>
            <a:r>
              <a:rPr lang="en-GB" b="1" dirty="0">
                <a:solidFill>
                  <a:srgbClr val="00B050"/>
                </a:solidFill>
                <a:latin typeface="Times New Roman" panose="02020603050405020304" pitchFamily="18" charset="0"/>
                <a:cs typeface="Times New Roman" panose="02020603050405020304" pitchFamily="18" charset="0"/>
              </a:rPr>
              <a:t>water vapor </a:t>
            </a:r>
            <a:r>
              <a:rPr lang="en-GB" dirty="0">
                <a:latin typeface="Times New Roman" panose="02020603050405020304" pitchFamily="18" charset="0"/>
                <a:cs typeface="Times New Roman" panose="02020603050405020304" pitchFamily="18" charset="0"/>
              </a:rPr>
              <a:t>in the atmosphere. Hydrolysis is also important before and after the atmospheric residence of a pollutant.</a:t>
            </a:r>
          </a:p>
          <a:p>
            <a:pPr algn="just"/>
            <a:r>
              <a:rPr lang="en-GB" dirty="0">
                <a:latin typeface="Times New Roman" panose="02020603050405020304" pitchFamily="18" charset="0"/>
                <a:cs typeface="Times New Roman" panose="02020603050405020304" pitchFamily="18" charset="0"/>
              </a:rPr>
              <a:t>For example, complex molecules may be </a:t>
            </a:r>
            <a:r>
              <a:rPr lang="en-GB" dirty="0" err="1">
                <a:latin typeface="Times New Roman" panose="02020603050405020304" pitchFamily="18" charset="0"/>
                <a:cs typeface="Times New Roman" panose="02020603050405020304" pitchFamily="18" charset="0"/>
              </a:rPr>
              <a:t>hydrolyzed</a:t>
            </a:r>
            <a:r>
              <a:rPr lang="en-GB" dirty="0">
                <a:latin typeface="Times New Roman" panose="02020603050405020304" pitchFamily="18" charset="0"/>
                <a:cs typeface="Times New Roman" panose="02020603050405020304" pitchFamily="18" charset="0"/>
              </a:rPr>
              <a:t> by biotic and abiotic mechanisms, forming smaller, lighter molecules that have </a:t>
            </a:r>
            <a:r>
              <a:rPr lang="en-GB" dirty="0">
                <a:solidFill>
                  <a:schemeClr val="accent4">
                    <a:lumMod val="75000"/>
                  </a:schemeClr>
                </a:solidFill>
                <a:latin typeface="Times New Roman" panose="02020603050405020304" pitchFamily="18" charset="0"/>
                <a:cs typeface="Times New Roman" panose="02020603050405020304" pitchFamily="18" charset="0"/>
              </a:rPr>
              <a:t>higher vapor pressures</a:t>
            </a:r>
            <a:r>
              <a:rPr lang="en-GB" dirty="0">
                <a:latin typeface="Times New Roman" panose="02020603050405020304" pitchFamily="18" charset="0"/>
                <a:cs typeface="Times New Roman" panose="02020603050405020304" pitchFamily="18" charset="0"/>
              </a:rPr>
              <a:t> or </a:t>
            </a:r>
            <a:r>
              <a:rPr lang="en-GB" dirty="0">
                <a:solidFill>
                  <a:schemeClr val="accent4">
                    <a:lumMod val="75000"/>
                  </a:schemeClr>
                </a:solidFill>
                <a:latin typeface="Times New Roman" panose="02020603050405020304" pitchFamily="18" charset="0"/>
                <a:cs typeface="Times New Roman" panose="02020603050405020304" pitchFamily="18" charset="0"/>
              </a:rPr>
              <a:t>that are more soluble in water</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Following deposition, air pollutants may become </a:t>
            </a:r>
            <a:r>
              <a:rPr lang="en-GB" dirty="0" err="1">
                <a:latin typeface="Times New Roman" panose="02020603050405020304" pitchFamily="18" charset="0"/>
                <a:cs typeface="Times New Roman" panose="02020603050405020304" pitchFamily="18" charset="0"/>
              </a:rPr>
              <a:t>hydrolyzed</a:t>
            </a:r>
            <a:r>
              <a:rPr lang="en-GB" dirty="0">
                <a:latin typeface="Times New Roman" panose="02020603050405020304" pitchFamily="18" charset="0"/>
                <a:cs typeface="Times New Roman" panose="02020603050405020304" pitchFamily="18" charset="0"/>
              </a:rPr>
              <a:t>, making them </a:t>
            </a:r>
            <a:r>
              <a:rPr lang="en-GB" dirty="0">
                <a:solidFill>
                  <a:schemeClr val="accent3">
                    <a:lumMod val="75000"/>
                  </a:schemeClr>
                </a:solidFill>
                <a:latin typeface="Times New Roman" panose="02020603050405020304" pitchFamily="18" charset="0"/>
                <a:cs typeface="Times New Roman" panose="02020603050405020304" pitchFamily="18" charset="0"/>
              </a:rPr>
              <a:t>more bioavailable </a:t>
            </a:r>
            <a:r>
              <a:rPr lang="en-GB" dirty="0">
                <a:latin typeface="Times New Roman" panose="02020603050405020304" pitchFamily="18" charset="0"/>
                <a:cs typeface="Times New Roman" panose="02020603050405020304" pitchFamily="18" charset="0"/>
              </a:rPr>
              <a:t>and </a:t>
            </a:r>
            <a:r>
              <a:rPr lang="en-GB" dirty="0">
                <a:solidFill>
                  <a:schemeClr val="accent3">
                    <a:lumMod val="75000"/>
                  </a:schemeClr>
                </a:solidFill>
                <a:latin typeface="Times New Roman" panose="02020603050405020304" pitchFamily="18" charset="0"/>
                <a:cs typeface="Times New Roman" panose="02020603050405020304" pitchFamily="18" charset="0"/>
              </a:rPr>
              <a:t>more likely to be taken up by organisms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Within organisms, </a:t>
            </a:r>
            <a:r>
              <a:rPr lang="en-GB" dirty="0">
                <a:solidFill>
                  <a:schemeClr val="accent4">
                    <a:lumMod val="75000"/>
                  </a:schemeClr>
                </a:solidFill>
                <a:latin typeface="Times New Roman" panose="02020603050405020304" pitchFamily="18" charset="0"/>
                <a:cs typeface="Times New Roman" panose="02020603050405020304" pitchFamily="18" charset="0"/>
              </a:rPr>
              <a:t>hydrolysis is a key process in metabolism</a:t>
            </a:r>
            <a:r>
              <a:rPr lang="en-GB" dirty="0">
                <a:latin typeface="Times New Roman" panose="02020603050405020304" pitchFamily="18" charset="0"/>
                <a:cs typeface="Times New Roman" panose="02020603050405020304" pitchFamily="18" charset="0"/>
              </a:rPr>
              <a:t>, </a:t>
            </a:r>
            <a:r>
              <a:rPr lang="en-GB" dirty="0">
                <a:solidFill>
                  <a:schemeClr val="accent4">
                    <a:lumMod val="75000"/>
                  </a:schemeClr>
                </a:solidFill>
                <a:latin typeface="Times New Roman" panose="02020603050405020304" pitchFamily="18" charset="0"/>
                <a:cs typeface="Times New Roman" panose="02020603050405020304" pitchFamily="18" charset="0"/>
              </a:rPr>
              <a:t>making substances more polar</a:t>
            </a:r>
            <a:r>
              <a:rPr lang="en-GB" dirty="0">
                <a:latin typeface="Times New Roman" panose="02020603050405020304" pitchFamily="18" charset="0"/>
                <a:cs typeface="Times New Roman" panose="02020603050405020304" pitchFamily="18" charset="0"/>
              </a:rPr>
              <a:t> (i.e. adding hydroxyl ions [OH]), and </a:t>
            </a:r>
            <a:r>
              <a:rPr lang="en-GB" dirty="0">
                <a:solidFill>
                  <a:schemeClr val="accent4">
                    <a:lumMod val="75000"/>
                  </a:schemeClr>
                </a:solidFill>
                <a:latin typeface="Times New Roman" panose="02020603050405020304" pitchFamily="18" charset="0"/>
                <a:cs typeface="Times New Roman" panose="02020603050405020304" pitchFamily="18" charset="0"/>
              </a:rPr>
              <a:t>increasing the aqueous solubility</a:t>
            </a:r>
            <a:r>
              <a:rPr lang="en-GB" dirty="0">
                <a:latin typeface="Times New Roman" panose="02020603050405020304" pitchFamily="18" charset="0"/>
                <a:cs typeface="Times New Roman" panose="02020603050405020304" pitchFamily="18" charset="0"/>
              </a:rPr>
              <a:t>; thus, </a:t>
            </a:r>
            <a:r>
              <a:rPr lang="en-GB" dirty="0">
                <a:solidFill>
                  <a:srgbClr val="0000FF"/>
                </a:solidFill>
                <a:latin typeface="Times New Roman" panose="02020603050405020304" pitchFamily="18" charset="0"/>
                <a:cs typeface="Times New Roman" panose="02020603050405020304" pitchFamily="18" charset="0"/>
              </a:rPr>
              <a:t>the compounds are more easily eliminated</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7851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5C9C68-4DE3-4245-9C60-1F21B01465E4}"/>
              </a:ext>
            </a:extLst>
          </p:cNvPr>
          <p:cNvSpPr>
            <a:spLocks noGrp="1"/>
          </p:cNvSpPr>
          <p:nvPr>
            <p:ph idx="1"/>
          </p:nvPr>
        </p:nvSpPr>
        <p:spPr>
          <a:xfrm>
            <a:off x="1484310" y="546100"/>
            <a:ext cx="10018713" cy="6041513"/>
          </a:xfrm>
        </p:spPr>
        <p:txBody>
          <a:bodyPr>
            <a:normAutofit/>
          </a:bodyPr>
          <a:lstStyle/>
          <a:p>
            <a:pPr algn="just"/>
            <a:r>
              <a:rPr lang="en-GB" dirty="0">
                <a:latin typeface="Times New Roman" panose="02020603050405020304" pitchFamily="18" charset="0"/>
                <a:cs typeface="Times New Roman" panose="02020603050405020304" pitchFamily="18" charset="0"/>
              </a:rPr>
              <a:t>Hydrolysis often occurs simultaneously with other chemical transformation mechanisms.</a:t>
            </a:r>
          </a:p>
          <a:p>
            <a:pPr algn="just"/>
            <a:r>
              <a:rPr lang="en-GB" dirty="0">
                <a:latin typeface="Times New Roman" panose="02020603050405020304" pitchFamily="18" charset="0"/>
                <a:cs typeface="Times New Roman" panose="02020603050405020304" pitchFamily="18" charset="0"/>
              </a:rPr>
              <a:t>In thermal processes to break down large organic molecules, </a:t>
            </a:r>
            <a:r>
              <a:rPr lang="en-GB" dirty="0">
                <a:solidFill>
                  <a:schemeClr val="accent4">
                    <a:lumMod val="75000"/>
                  </a:schemeClr>
                </a:solidFill>
                <a:latin typeface="Times New Roman" panose="02020603050405020304" pitchFamily="18" charset="0"/>
                <a:cs typeface="Times New Roman" panose="02020603050405020304" pitchFamily="18" charset="0"/>
              </a:rPr>
              <a:t>hydrolysis occurs along with gasification, pyrolysis, and combustion</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The coefficients x and y balance the compounds on either side of the reaction.</a:t>
            </a:r>
          </a:p>
          <a:p>
            <a:pPr marL="0" indent="0" algn="just">
              <a:buNone/>
            </a:pPr>
            <a:r>
              <a:rPr lang="en-GB" dirty="0">
                <a:latin typeface="Times New Roman" panose="02020603050405020304" pitchFamily="18" charset="0"/>
                <a:cs typeface="Times New Roman" panose="02020603050405020304" pitchFamily="18" charset="0"/>
              </a:rPr>
              <a:t>The delta under the arrow indicates </a:t>
            </a:r>
            <a:r>
              <a:rPr lang="en-GB" dirty="0">
                <a:solidFill>
                  <a:srgbClr val="0000FF"/>
                </a:solidFill>
                <a:latin typeface="Times New Roman" panose="02020603050405020304" pitchFamily="18" charset="0"/>
                <a:cs typeface="Times New Roman" panose="02020603050405020304" pitchFamily="18" charset="0"/>
              </a:rPr>
              <a:t>heating</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Hydrolysis is highly dependent on </a:t>
            </a:r>
            <a:r>
              <a:rPr lang="en-GB" dirty="0">
                <a:solidFill>
                  <a:srgbClr val="FF0000"/>
                </a:solidFill>
                <a:latin typeface="Times New Roman" panose="02020603050405020304" pitchFamily="18" charset="0"/>
                <a:cs typeface="Times New Roman" panose="02020603050405020304" pitchFamily="18" charset="0"/>
              </a:rPr>
              <a:t>temperature</a:t>
            </a:r>
            <a:r>
              <a:rPr lang="en-GB" dirty="0">
                <a:latin typeface="Times New Roman" panose="02020603050405020304" pitchFamily="18" charset="0"/>
                <a:cs typeface="Times New Roman" panose="02020603050405020304" pitchFamily="18" charset="0"/>
              </a:rPr>
              <a:t>, with slight changes dramatically affecting the rate of the reaction e.g. </a:t>
            </a:r>
            <a:r>
              <a:rPr lang="en-GB" dirty="0">
                <a:solidFill>
                  <a:schemeClr val="accent4">
                    <a:lumMod val="75000"/>
                  </a:schemeClr>
                </a:solidFill>
                <a:latin typeface="Times New Roman" panose="02020603050405020304" pitchFamily="18" charset="0"/>
                <a:cs typeface="Times New Roman" panose="02020603050405020304" pitchFamily="18" charset="0"/>
              </a:rPr>
              <a:t>some reaction rates will more than double with a 10 °F increase</a:t>
            </a:r>
            <a:r>
              <a:rPr lang="en-GB"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4209DB31-0F04-4A7E-9117-72DBB6911FCA}"/>
              </a:ext>
            </a:extLst>
          </p:cNvPr>
          <p:cNvPicPr>
            <a:picLocks noChangeAspect="1"/>
          </p:cNvPicPr>
          <p:nvPr/>
        </p:nvPicPr>
        <p:blipFill>
          <a:blip r:embed="rId2"/>
          <a:stretch>
            <a:fillRect/>
          </a:stretch>
        </p:blipFill>
        <p:spPr>
          <a:xfrm>
            <a:off x="3052886" y="2545148"/>
            <a:ext cx="6881560" cy="1462088"/>
          </a:xfrm>
          <a:prstGeom prst="rect">
            <a:avLst/>
          </a:prstGeom>
        </p:spPr>
      </p:pic>
    </p:spTree>
    <p:extLst>
      <p:ext uri="{BB962C8B-B14F-4D97-AF65-F5344CB8AC3E}">
        <p14:creationId xmlns:p14="http://schemas.microsoft.com/office/powerpoint/2010/main" val="6712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F36419-16A3-4D9D-81C5-D97CF9F9A9A1}"/>
              </a:ext>
            </a:extLst>
          </p:cNvPr>
          <p:cNvSpPr>
            <a:spLocks noGrp="1"/>
          </p:cNvSpPr>
          <p:nvPr>
            <p:ph idx="1"/>
          </p:nvPr>
        </p:nvSpPr>
        <p:spPr>
          <a:xfrm>
            <a:off x="1484310" y="400051"/>
            <a:ext cx="4578793" cy="6086474"/>
          </a:xfrm>
        </p:spPr>
        <p:txBody>
          <a:bodyPr anchor="t">
            <a:normAutofit/>
          </a:bodyPr>
          <a:lstStyle/>
          <a:p>
            <a:pPr algn="just"/>
            <a:r>
              <a:rPr lang="en-GB" sz="2000" dirty="0">
                <a:latin typeface="Times New Roman" panose="02020603050405020304" pitchFamily="18" charset="0"/>
                <a:cs typeface="Times New Roman" panose="02020603050405020304" pitchFamily="18" charset="0"/>
              </a:rPr>
              <a:t>Although the resulting atmospheric concentrations of SO</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might be equal in both scenarios described in the previous paragraph (Figure 17.1), the transformations leading to these concentrations are quite different.</a:t>
            </a:r>
          </a:p>
          <a:p>
            <a:pPr algn="just"/>
            <a:r>
              <a:rPr lang="en-GB" sz="2000" dirty="0">
                <a:latin typeface="Times New Roman" panose="02020603050405020304" pitchFamily="18" charset="0"/>
                <a:cs typeface="Times New Roman" panose="02020603050405020304" pitchFamily="18" charset="0"/>
              </a:rPr>
              <a:t>In the first, </a:t>
            </a:r>
            <a:r>
              <a:rPr lang="en-GB" sz="2000" dirty="0">
                <a:solidFill>
                  <a:srgbClr val="00B050"/>
                </a:solidFill>
                <a:latin typeface="Times New Roman" panose="02020603050405020304" pitchFamily="18" charset="0"/>
                <a:cs typeface="Times New Roman" panose="02020603050405020304" pitchFamily="18" charset="0"/>
              </a:rPr>
              <a:t>the oxidation by combustion </a:t>
            </a:r>
            <a:r>
              <a:rPr lang="en-GB" sz="2000" dirty="0">
                <a:latin typeface="Times New Roman" panose="02020603050405020304" pitchFamily="18" charset="0"/>
                <a:cs typeface="Times New Roman" panose="02020603050405020304" pitchFamily="18" charset="0"/>
              </a:rPr>
              <a:t>leads to the production of SO</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that is emitted </a:t>
            </a:r>
            <a:r>
              <a:rPr lang="en-GB" sz="2000" b="1" dirty="0">
                <a:latin typeface="Times New Roman" panose="02020603050405020304" pitchFamily="18" charset="0"/>
                <a:cs typeface="Times New Roman" panose="02020603050405020304" pitchFamily="18" charset="0"/>
              </a:rPr>
              <a:t>directly</a:t>
            </a:r>
            <a:r>
              <a:rPr lang="en-GB" sz="2000" dirty="0">
                <a:latin typeface="Times New Roman" panose="02020603050405020304" pitchFamily="18" charset="0"/>
                <a:cs typeface="Times New Roman" panose="02020603050405020304" pitchFamily="18" charset="0"/>
              </a:rPr>
              <a:t> to the atmosphere.</a:t>
            </a:r>
          </a:p>
          <a:p>
            <a:pPr algn="just"/>
            <a:r>
              <a:rPr lang="en-GB" sz="2000" dirty="0">
                <a:latin typeface="Times New Roman" panose="02020603050405020304" pitchFamily="18" charset="0"/>
                <a:cs typeface="Times New Roman" panose="02020603050405020304" pitchFamily="18" charset="0"/>
              </a:rPr>
              <a:t>In the second, </a:t>
            </a:r>
            <a:r>
              <a:rPr lang="en-GB" sz="2000" dirty="0" err="1">
                <a:latin typeface="Times New Roman" panose="02020603050405020304" pitchFamily="18" charset="0"/>
                <a:cs typeface="Times New Roman" panose="02020603050405020304" pitchFamily="18" charset="0"/>
              </a:rPr>
              <a:t>sulfur</a:t>
            </a:r>
            <a:r>
              <a:rPr lang="en-GB" sz="2000" dirty="0">
                <a:latin typeface="Times New Roman" panose="02020603050405020304" pitchFamily="18" charset="0"/>
                <a:cs typeface="Times New Roman" panose="02020603050405020304" pitchFamily="18" charset="0"/>
              </a:rPr>
              <a:t> compounds are formed in a </a:t>
            </a:r>
            <a:r>
              <a:rPr lang="en-GB" sz="2000" dirty="0">
                <a:solidFill>
                  <a:schemeClr val="accent3">
                    <a:lumMod val="75000"/>
                  </a:schemeClr>
                </a:solidFill>
                <a:latin typeface="Times New Roman" panose="02020603050405020304" pitchFamily="18" charset="0"/>
                <a:cs typeface="Times New Roman" panose="02020603050405020304" pitchFamily="18" charset="0"/>
              </a:rPr>
              <a:t>low oxygen</a:t>
            </a:r>
            <a:r>
              <a:rPr lang="en-GB" sz="2000" dirty="0">
                <a:latin typeface="Times New Roman" panose="02020603050405020304" pitchFamily="18" charset="0"/>
                <a:cs typeface="Times New Roman" panose="02020603050405020304" pitchFamily="18" charset="0"/>
              </a:rPr>
              <a:t>, </a:t>
            </a:r>
            <a:r>
              <a:rPr lang="en-GB" sz="2000" dirty="0">
                <a:solidFill>
                  <a:schemeClr val="accent3">
                    <a:lumMod val="75000"/>
                  </a:schemeClr>
                </a:solidFill>
                <a:latin typeface="Times New Roman" panose="02020603050405020304" pitchFamily="18" charset="0"/>
                <a:cs typeface="Times New Roman" panose="02020603050405020304" pitchFamily="18" charset="0"/>
              </a:rPr>
              <a:t>reduced environment</a:t>
            </a:r>
            <a:r>
              <a:rPr lang="en-GB" sz="2000" dirty="0">
                <a:latin typeface="Times New Roman" panose="02020603050405020304" pitchFamily="18" charset="0"/>
                <a:cs typeface="Times New Roman" panose="02020603050405020304" pitchFamily="18" charset="0"/>
              </a:rPr>
              <a:t> that releases a reduced form of </a:t>
            </a:r>
            <a:r>
              <a:rPr lang="en-GB" sz="2000" dirty="0" err="1">
                <a:latin typeface="Times New Roman" panose="02020603050405020304" pitchFamily="18" charset="0"/>
                <a:cs typeface="Times New Roman" panose="02020603050405020304" pitchFamily="18" charset="0"/>
              </a:rPr>
              <a:t>sulfur</a:t>
            </a:r>
            <a:r>
              <a:rPr lang="en-GB" sz="2000" dirty="0">
                <a:latin typeface="Times New Roman" panose="02020603050405020304" pitchFamily="18" charset="0"/>
                <a:cs typeface="Times New Roman" panose="02020603050405020304" pitchFamily="18" charset="0"/>
              </a:rPr>
              <a:t>, which is then oxidized abiotically in the atmosphere.</a:t>
            </a:r>
          </a:p>
          <a:p>
            <a:pPr algn="just"/>
            <a:r>
              <a:rPr lang="en-GB" sz="2000" dirty="0">
                <a:latin typeface="Times New Roman" panose="02020603050405020304" pitchFamily="18" charset="0"/>
                <a:cs typeface="Times New Roman" panose="02020603050405020304" pitchFamily="18" charset="0"/>
              </a:rPr>
              <a:t>The SO</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that is directly released to the atmosphere was already in an </a:t>
            </a:r>
            <a:r>
              <a:rPr lang="en-GB" sz="2000" dirty="0">
                <a:solidFill>
                  <a:srgbClr val="00B050"/>
                </a:solidFill>
                <a:latin typeface="Times New Roman" panose="02020603050405020304" pitchFamily="18" charset="0"/>
                <a:cs typeface="Times New Roman" panose="02020603050405020304" pitchFamily="18" charset="0"/>
              </a:rPr>
              <a:t>oxidized state</a:t>
            </a:r>
            <a:r>
              <a:rPr lang="en-GB" sz="2000" dirty="0">
                <a:latin typeface="Times New Roman" panose="02020603050405020304" pitchFamily="18" charset="0"/>
                <a:cs typeface="Times New Roman" panose="02020603050405020304" pitchFamily="18" charset="0"/>
              </a:rPr>
              <a:t>, so it may remain in that form or be further oxidized.</a:t>
            </a:r>
          </a:p>
          <a:p>
            <a:endParaRPr lang="en-GB" sz="1600" dirty="0"/>
          </a:p>
        </p:txBody>
      </p:sp>
      <p:pic>
        <p:nvPicPr>
          <p:cNvPr id="5" name="Picture 4">
            <a:extLst>
              <a:ext uri="{FF2B5EF4-FFF2-40B4-BE49-F238E27FC236}">
                <a16:creationId xmlns:a16="http://schemas.microsoft.com/office/drawing/2014/main" id="{96395ECA-5A88-4151-B136-EA4676A0D6A7}"/>
              </a:ext>
            </a:extLst>
          </p:cNvPr>
          <p:cNvPicPr>
            <a:picLocks noChangeAspect="1"/>
          </p:cNvPicPr>
          <p:nvPr/>
        </p:nvPicPr>
        <p:blipFill>
          <a:blip r:embed="rId3"/>
          <a:stretch>
            <a:fillRect/>
          </a:stretch>
        </p:blipFill>
        <p:spPr>
          <a:xfrm>
            <a:off x="6063103" y="1901914"/>
            <a:ext cx="5848944" cy="367021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149235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DA4D22-A35D-49DD-A8D9-B2CCA7BC1E8B}"/>
              </a:ext>
            </a:extLst>
          </p:cNvPr>
          <p:cNvSpPr>
            <a:spLocks noGrp="1"/>
          </p:cNvSpPr>
          <p:nvPr>
            <p:ph idx="1"/>
          </p:nvPr>
        </p:nvSpPr>
        <p:spPr>
          <a:xfrm>
            <a:off x="1484310" y="452284"/>
            <a:ext cx="10018713" cy="5801031"/>
          </a:xfrm>
        </p:spPr>
        <p:txBody>
          <a:bodyPr/>
          <a:lstStyle/>
          <a:p>
            <a:pPr marL="0" indent="0" algn="just">
              <a:buNone/>
            </a:pPr>
            <a:r>
              <a:rPr lang="en-GB" b="1" dirty="0">
                <a:solidFill>
                  <a:srgbClr val="0000FF"/>
                </a:solidFill>
                <a:latin typeface="Times New Roman" panose="02020603050405020304" pitchFamily="18" charset="0"/>
                <a:cs typeface="Times New Roman" panose="02020603050405020304" pitchFamily="18" charset="0"/>
              </a:rPr>
              <a:t>Multicompartmental Photochemical Transformation</a:t>
            </a:r>
          </a:p>
          <a:p>
            <a:pPr algn="just"/>
            <a:r>
              <a:rPr lang="en-GB" dirty="0">
                <a:latin typeface="Times New Roman" panose="02020603050405020304" pitchFamily="18" charset="0"/>
                <a:cs typeface="Times New Roman" panose="02020603050405020304" pitchFamily="18" charset="0"/>
              </a:rPr>
              <a:t>As mentioned, </a:t>
            </a:r>
            <a:r>
              <a:rPr lang="en-GB" dirty="0">
                <a:solidFill>
                  <a:srgbClr val="FF0000"/>
                </a:solidFill>
                <a:latin typeface="Times New Roman" panose="02020603050405020304" pitchFamily="18" charset="0"/>
                <a:cs typeface="Times New Roman" panose="02020603050405020304" pitchFamily="18" charset="0"/>
              </a:rPr>
              <a:t>solar radiation </a:t>
            </a:r>
            <a:r>
              <a:rPr lang="en-GB" dirty="0">
                <a:latin typeface="Times New Roman" panose="02020603050405020304" pitchFamily="18" charset="0"/>
                <a:cs typeface="Times New Roman" panose="02020603050405020304" pitchFamily="18" charset="0"/>
              </a:rPr>
              <a:t>influences the chemical processes in the atmosphere by interacting with molecules that act as </a:t>
            </a:r>
            <a:r>
              <a:rPr lang="en-GB" b="1" dirty="0" err="1">
                <a:solidFill>
                  <a:srgbClr val="00B050"/>
                </a:solidFill>
                <a:latin typeface="Times New Roman" panose="02020603050405020304" pitchFamily="18" charset="0"/>
                <a:cs typeface="Times New Roman" panose="02020603050405020304" pitchFamily="18" charset="0"/>
              </a:rPr>
              <a:t>photoacceptors</a:t>
            </a:r>
            <a:r>
              <a:rPr lang="en-GB" dirty="0">
                <a:solidFill>
                  <a:srgbClr val="0000FF"/>
                </a:solidFill>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Free radicals are formed by the photodissociation of certain types of molecules. These free radicals are highly reactive neutral fragments of stable reactive molecules.</a:t>
            </a:r>
            <a:endParaRPr lang="en-GB" dirty="0">
              <a:solidFill>
                <a:srgbClr val="0000FF"/>
              </a:solidFill>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Examples include atomic oxygen (O), atomic hydrogen (H), the hydroxyl radical (OH), and the </a:t>
            </a:r>
            <a:r>
              <a:rPr lang="en-GB" dirty="0" err="1">
                <a:latin typeface="Times New Roman" panose="02020603050405020304" pitchFamily="18" charset="0"/>
                <a:cs typeface="Times New Roman" panose="02020603050405020304" pitchFamily="18" charset="0"/>
              </a:rPr>
              <a:t>hydroperoxy</a:t>
            </a:r>
            <a:r>
              <a:rPr lang="en-GB" dirty="0">
                <a:latin typeface="Times New Roman" panose="02020603050405020304" pitchFamily="18" charset="0"/>
                <a:cs typeface="Times New Roman" panose="02020603050405020304" pitchFamily="18" charset="0"/>
              </a:rPr>
              <a:t> radical (HO</a:t>
            </a:r>
            <a:r>
              <a:rPr lang="en-GB" baseline="-25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a:t>
            </a:r>
            <a:r>
              <a:rPr lang="en-GB" dirty="0">
                <a:solidFill>
                  <a:srgbClr val="00B050"/>
                </a:solidFill>
                <a:latin typeface="Times New Roman" panose="02020603050405020304" pitchFamily="18" charset="0"/>
                <a:cs typeface="Times New Roman" panose="02020603050405020304" pitchFamily="18" charset="0"/>
              </a:rPr>
              <a:t>Aldehydes</a:t>
            </a:r>
            <a:r>
              <a:rPr lang="en-GB" dirty="0">
                <a:latin typeface="Times New Roman" panose="02020603050405020304" pitchFamily="18" charset="0"/>
                <a:cs typeface="Times New Roman" panose="02020603050405020304" pitchFamily="18" charset="0"/>
              </a:rPr>
              <a:t> are the principal </a:t>
            </a:r>
            <a:r>
              <a:rPr lang="en-GB" dirty="0" err="1">
                <a:latin typeface="Times New Roman" panose="02020603050405020304" pitchFamily="18" charset="0"/>
                <a:cs typeface="Times New Roman" panose="02020603050405020304" pitchFamily="18" charset="0"/>
              </a:rPr>
              <a:t>photoacceptors</a:t>
            </a:r>
            <a:r>
              <a:rPr lang="en-GB" dirty="0">
                <a:latin typeface="Times New Roman" panose="02020603050405020304" pitchFamily="18" charset="0"/>
                <a:cs typeface="Times New Roman" panose="02020603050405020304" pitchFamily="18" charset="0"/>
              </a:rPr>
              <a:t> in photochemical oxidant smog, </a:t>
            </a:r>
            <a:r>
              <a:rPr lang="en-GB" dirty="0">
                <a:solidFill>
                  <a:srgbClr val="00B050"/>
                </a:solidFill>
                <a:latin typeface="Times New Roman" panose="02020603050405020304" pitchFamily="18" charset="0"/>
                <a:cs typeface="Times New Roman" panose="02020603050405020304" pitchFamily="18" charset="0"/>
              </a:rPr>
              <a:t>NO</a:t>
            </a:r>
            <a:r>
              <a:rPr lang="en-GB" baseline="-25000" dirty="0">
                <a:solidFill>
                  <a:srgbClr val="00B050"/>
                </a:solidFill>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a:t>
            </a:r>
            <a:r>
              <a:rPr lang="en-GB" dirty="0">
                <a:solidFill>
                  <a:srgbClr val="00B050"/>
                </a:solidFill>
                <a:latin typeface="Times New Roman" panose="02020603050405020304" pitchFamily="18" charset="0"/>
                <a:cs typeface="Times New Roman" panose="02020603050405020304" pitchFamily="18" charset="0"/>
              </a:rPr>
              <a:t>nitrous acid (HNO</a:t>
            </a:r>
            <a:r>
              <a:rPr lang="en-GB" baseline="-25000" dirty="0">
                <a:solidFill>
                  <a:srgbClr val="00B050"/>
                </a:solidFill>
                <a:latin typeface="Times New Roman" panose="02020603050405020304" pitchFamily="18" charset="0"/>
                <a:cs typeface="Times New Roman" panose="02020603050405020304" pitchFamily="18" charset="0"/>
              </a:rPr>
              <a:t>2</a:t>
            </a:r>
            <a:r>
              <a:rPr lang="en-GB" dirty="0">
                <a:solidFill>
                  <a:srgbClr val="00B050"/>
                </a:solidFill>
                <a:latin typeface="Times New Roman" panose="02020603050405020304" pitchFamily="18" charset="0"/>
                <a:cs typeface="Times New Roman" panose="02020603050405020304" pitchFamily="18" charset="0"/>
              </a:rPr>
              <a:t>), and O</a:t>
            </a:r>
            <a:r>
              <a:rPr lang="en-GB" baseline="-25000" dirty="0">
                <a:solidFill>
                  <a:srgbClr val="00B050"/>
                </a:solidFill>
                <a:latin typeface="Times New Roman" panose="02020603050405020304" pitchFamily="18" charset="0"/>
                <a:cs typeface="Times New Roman" panose="02020603050405020304" pitchFamily="18" charset="0"/>
              </a:rPr>
              <a:t>3</a:t>
            </a:r>
            <a:r>
              <a:rPr lang="en-GB" dirty="0">
                <a:latin typeface="Times New Roman" panose="02020603050405020304" pitchFamily="18" charset="0"/>
                <a:cs typeface="Times New Roman" panose="02020603050405020304" pitchFamily="18" charset="0"/>
              </a:rPr>
              <a:t>.</a:t>
            </a:r>
          </a:p>
          <a:p>
            <a:pPr algn="just"/>
            <a:r>
              <a:rPr lang="en-GB" dirty="0">
                <a:solidFill>
                  <a:schemeClr val="accent4">
                    <a:lumMod val="75000"/>
                  </a:schemeClr>
                </a:solidFill>
                <a:latin typeface="Times New Roman" panose="02020603050405020304" pitchFamily="18" charset="0"/>
                <a:cs typeface="Times New Roman" panose="02020603050405020304" pitchFamily="18" charset="0"/>
              </a:rPr>
              <a:t>Photodissociation depends on the energy provided by photons</a:t>
            </a:r>
            <a:r>
              <a:rPr lang="en-GB" dirty="0">
                <a:latin typeface="Times New Roman" panose="02020603050405020304" pitchFamily="18" charset="0"/>
                <a:cs typeface="Times New Roman" panose="02020603050405020304" pitchFamily="18" charset="0"/>
              </a:rPr>
              <a:t>.</a:t>
            </a:r>
            <a:endParaRPr lang="en-GB"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614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28565-953A-4EE4-9AA4-CD9A8AF3A07F}"/>
              </a:ext>
            </a:extLst>
          </p:cNvPr>
          <p:cNvSpPr>
            <a:spLocks noGrp="1"/>
          </p:cNvSpPr>
          <p:nvPr>
            <p:ph idx="1"/>
          </p:nvPr>
        </p:nvSpPr>
        <p:spPr>
          <a:xfrm>
            <a:off x="1484310" y="824948"/>
            <a:ext cx="10018713" cy="5674175"/>
          </a:xfrm>
        </p:spPr>
        <p:txBody>
          <a:bodyPr>
            <a:normAutofit lnSpcReduction="10000"/>
          </a:bodyPr>
          <a:lstStyle/>
          <a:p>
            <a:pPr algn="just"/>
            <a:r>
              <a:rPr lang="en-GB" dirty="0">
                <a:solidFill>
                  <a:srgbClr val="FF0000"/>
                </a:solidFill>
                <a:latin typeface="Times New Roman" panose="02020603050405020304" pitchFamily="18" charset="0"/>
                <a:cs typeface="Times New Roman" panose="02020603050405020304" pitchFamily="18" charset="0"/>
              </a:rPr>
              <a:t>Photochemical degradation </a:t>
            </a:r>
            <a:r>
              <a:rPr lang="en-GB" dirty="0">
                <a:latin typeface="Times New Roman" panose="02020603050405020304" pitchFamily="18" charset="0"/>
                <a:cs typeface="Times New Roman" panose="02020603050405020304" pitchFamily="18" charset="0"/>
              </a:rPr>
              <a:t>occurs in all compartments where sunlight is present.</a:t>
            </a:r>
          </a:p>
          <a:p>
            <a:pPr algn="just"/>
            <a:r>
              <a:rPr lang="en-GB" dirty="0">
                <a:latin typeface="Times New Roman" panose="02020603050405020304" pitchFamily="18" charset="0"/>
                <a:cs typeface="Times New Roman" panose="02020603050405020304" pitchFamily="18" charset="0"/>
              </a:rPr>
              <a:t>A compound will often undergo several types of transformation, including abiotic, e.g. photolysis, and biotic degradation.</a:t>
            </a:r>
          </a:p>
          <a:p>
            <a:pPr algn="just"/>
            <a:r>
              <a:rPr lang="en-GB" b="1" dirty="0">
                <a:solidFill>
                  <a:srgbClr val="00B050"/>
                </a:solidFill>
                <a:latin typeface="Times New Roman" panose="02020603050405020304" pitchFamily="18" charset="0"/>
                <a:cs typeface="Times New Roman" panose="02020603050405020304" pitchFamily="18" charset="0"/>
              </a:rPr>
              <a:t>Photons (</a:t>
            </a:r>
            <a:r>
              <a:rPr lang="en-GB" b="1" i="1" dirty="0" err="1">
                <a:solidFill>
                  <a:srgbClr val="00B050"/>
                </a:solidFill>
                <a:latin typeface="Times New Roman" panose="02020603050405020304" pitchFamily="18" charset="0"/>
                <a:cs typeface="Times New Roman" panose="02020603050405020304" pitchFamily="18" charset="0"/>
              </a:rPr>
              <a:t>hv</a:t>
            </a:r>
            <a:r>
              <a:rPr lang="en-GB" b="1" dirty="0">
                <a:solidFill>
                  <a:srgbClr val="00B05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interact with and transform the molecules directly:</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Photons also form many highly reactive atmospheric free radicals, which are chemical species with an </a:t>
            </a:r>
            <a:r>
              <a:rPr lang="en-GB" b="1" dirty="0">
                <a:solidFill>
                  <a:srgbClr val="0000FF"/>
                </a:solidFill>
                <a:latin typeface="Times New Roman" panose="02020603050405020304" pitchFamily="18" charset="0"/>
                <a:cs typeface="Times New Roman" panose="02020603050405020304" pitchFamily="18" charset="0"/>
              </a:rPr>
              <a:t>unpaired electron </a:t>
            </a:r>
            <a:r>
              <a:rPr lang="en-GB" dirty="0">
                <a:latin typeface="Times New Roman" panose="02020603050405020304" pitchFamily="18" charset="0"/>
                <a:cs typeface="Times New Roman" panose="02020603050405020304" pitchFamily="18" charset="0"/>
              </a:rPr>
              <a:t>in the outermost shell.</a:t>
            </a:r>
          </a:p>
          <a:p>
            <a:pPr algn="just"/>
            <a:r>
              <a:rPr lang="en-GB" dirty="0">
                <a:latin typeface="Times New Roman" panose="02020603050405020304" pitchFamily="18" charset="0"/>
                <a:cs typeface="Times New Roman" panose="02020603050405020304" pitchFamily="18" charset="0"/>
              </a:rPr>
              <a:t>This unpaired electron imparts very high free energies to a radical, making it much </a:t>
            </a:r>
            <a:r>
              <a:rPr lang="en-GB" dirty="0">
                <a:solidFill>
                  <a:schemeClr val="accent3">
                    <a:lumMod val="75000"/>
                  </a:schemeClr>
                </a:solidFill>
                <a:latin typeface="Times New Roman" panose="02020603050405020304" pitchFamily="18" charset="0"/>
                <a:cs typeface="Times New Roman" panose="02020603050405020304" pitchFamily="18" charset="0"/>
              </a:rPr>
              <a:t>more reactive than its nonradical counterparts</a:t>
            </a:r>
            <a:r>
              <a:rPr lang="en-GB" dirty="0">
                <a:latin typeface="Times New Roman" panose="02020603050405020304" pitchFamily="18" charset="0"/>
                <a:cs typeface="Times New Roman" panose="02020603050405020304" pitchFamily="18" charset="0"/>
              </a:rPr>
              <a:t>.</a:t>
            </a:r>
          </a:p>
          <a:p>
            <a:pPr algn="just"/>
            <a:r>
              <a:rPr lang="en-GB" dirty="0">
                <a:solidFill>
                  <a:schemeClr val="accent4">
                    <a:lumMod val="75000"/>
                  </a:schemeClr>
                </a:solidFill>
                <a:latin typeface="Times New Roman" panose="02020603050405020304" pitchFamily="18" charset="0"/>
                <a:cs typeface="Times New Roman" panose="02020603050405020304" pitchFamily="18" charset="0"/>
              </a:rPr>
              <a:t>A chemical species with an odd number of electrons is a </a:t>
            </a:r>
            <a:r>
              <a:rPr lang="en-GB" dirty="0">
                <a:solidFill>
                  <a:srgbClr val="0000FF"/>
                </a:solidFill>
                <a:latin typeface="Times New Roman" panose="02020603050405020304" pitchFamily="18" charset="0"/>
                <a:cs typeface="Times New Roman" panose="02020603050405020304" pitchFamily="18" charset="0"/>
              </a:rPr>
              <a:t>radical</a:t>
            </a:r>
            <a:r>
              <a:rPr lang="en-GB" dirty="0">
                <a:solidFill>
                  <a:schemeClr val="accent4">
                    <a:lumMod val="75000"/>
                  </a:schemeClr>
                </a:solidFill>
                <a:latin typeface="Times New Roman" panose="02020603050405020304" pitchFamily="18" charset="0"/>
                <a:cs typeface="Times New Roman" panose="02020603050405020304" pitchFamily="18" charset="0"/>
              </a:rPr>
              <a:t>, whereas one with an even number of electrons is a </a:t>
            </a:r>
            <a:r>
              <a:rPr lang="en-GB" dirty="0">
                <a:solidFill>
                  <a:srgbClr val="0000FF"/>
                </a:solidFill>
                <a:latin typeface="Times New Roman" panose="02020603050405020304" pitchFamily="18" charset="0"/>
                <a:cs typeface="Times New Roman" panose="02020603050405020304" pitchFamily="18" charset="0"/>
              </a:rPr>
              <a:t>nonradical.</a:t>
            </a:r>
            <a:endParaRPr lang="en-GB" dirty="0">
              <a:solidFill>
                <a:srgbClr val="0000FF"/>
              </a:solidFill>
            </a:endParaRPr>
          </a:p>
          <a:p>
            <a:endParaRPr lang="en-GB" dirty="0"/>
          </a:p>
        </p:txBody>
      </p:sp>
      <p:pic>
        <p:nvPicPr>
          <p:cNvPr id="5" name="Picture 4">
            <a:extLst>
              <a:ext uri="{FF2B5EF4-FFF2-40B4-BE49-F238E27FC236}">
                <a16:creationId xmlns:a16="http://schemas.microsoft.com/office/drawing/2014/main" id="{AA308BB3-6FBE-446A-8047-01F686036EE6}"/>
              </a:ext>
            </a:extLst>
          </p:cNvPr>
          <p:cNvPicPr>
            <a:picLocks noChangeAspect="1"/>
          </p:cNvPicPr>
          <p:nvPr/>
        </p:nvPicPr>
        <p:blipFill>
          <a:blip r:embed="rId2"/>
          <a:stretch>
            <a:fillRect/>
          </a:stretch>
        </p:blipFill>
        <p:spPr>
          <a:xfrm>
            <a:off x="4092827" y="3008190"/>
            <a:ext cx="4801677" cy="490384"/>
          </a:xfrm>
          <a:prstGeom prst="rect">
            <a:avLst/>
          </a:prstGeom>
        </p:spPr>
      </p:pic>
    </p:spTree>
    <p:extLst>
      <p:ext uri="{BB962C8B-B14F-4D97-AF65-F5344CB8AC3E}">
        <p14:creationId xmlns:p14="http://schemas.microsoft.com/office/powerpoint/2010/main" val="2724410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A4910E-F17A-4D8B-8352-2E470075F7A7}"/>
              </a:ext>
            </a:extLst>
          </p:cNvPr>
          <p:cNvSpPr>
            <a:spLocks noGrp="1"/>
          </p:cNvSpPr>
          <p:nvPr>
            <p:ph idx="1"/>
          </p:nvPr>
        </p:nvSpPr>
        <p:spPr>
          <a:xfrm>
            <a:off x="1484310" y="393291"/>
            <a:ext cx="10018713" cy="5397910"/>
          </a:xfrm>
        </p:spPr>
        <p:txBody>
          <a:bodyPr>
            <a:normAutofit/>
          </a:bodyPr>
          <a:lstStyle/>
          <a:p>
            <a:pPr algn="just"/>
            <a:r>
              <a:rPr lang="en-GB" b="1" dirty="0">
                <a:solidFill>
                  <a:srgbClr val="00B050"/>
                </a:solidFill>
                <a:latin typeface="Times New Roman" panose="02020603050405020304" pitchFamily="18" charset="0"/>
                <a:cs typeface="Times New Roman" panose="02020603050405020304" pitchFamily="18" charset="0"/>
              </a:rPr>
              <a:t>NO</a:t>
            </a:r>
            <a:r>
              <a:rPr lang="en-GB" dirty="0">
                <a:solidFill>
                  <a:srgbClr val="00B050"/>
                </a:solidFill>
                <a:latin typeface="Times New Roman" panose="02020603050405020304" pitchFamily="18" charset="0"/>
                <a:cs typeface="Times New Roman" panose="02020603050405020304" pitchFamily="18" charset="0"/>
              </a:rPr>
              <a:t> is a radical</a:t>
            </a:r>
            <a:r>
              <a:rPr lang="en-GB" dirty="0">
                <a:latin typeface="Times New Roman" panose="02020603050405020304" pitchFamily="18" charset="0"/>
                <a:cs typeface="Times New Roman" panose="02020603050405020304" pitchFamily="18" charset="0"/>
              </a:rPr>
              <a:t> since N has seven electrons and O has eight, for a sum of 15 electrons. However, </a:t>
            </a:r>
            <a:r>
              <a:rPr lang="en-GB" dirty="0">
                <a:solidFill>
                  <a:srgbClr val="00B050"/>
                </a:solidFill>
                <a:latin typeface="Times New Roman" panose="02020603050405020304" pitchFamily="18" charset="0"/>
                <a:cs typeface="Times New Roman" panose="02020603050405020304" pitchFamily="18" charset="0"/>
              </a:rPr>
              <a:t>HNO</a:t>
            </a:r>
            <a:r>
              <a:rPr lang="en-GB" baseline="-25000" dirty="0">
                <a:solidFill>
                  <a:srgbClr val="00B050"/>
                </a:solidFill>
                <a:latin typeface="Times New Roman" panose="02020603050405020304" pitchFamily="18" charset="0"/>
                <a:cs typeface="Times New Roman" panose="02020603050405020304" pitchFamily="18" charset="0"/>
              </a:rPr>
              <a:t>3</a:t>
            </a:r>
            <a:r>
              <a:rPr lang="en-GB" dirty="0">
                <a:solidFill>
                  <a:srgbClr val="00B050"/>
                </a:solidFill>
                <a:latin typeface="Times New Roman" panose="02020603050405020304" pitchFamily="18" charset="0"/>
                <a:cs typeface="Times New Roman" panose="02020603050405020304" pitchFamily="18" charset="0"/>
              </a:rPr>
              <a:t> is a nonradical</a:t>
            </a:r>
            <a:r>
              <a:rPr lang="en-GB" dirty="0">
                <a:latin typeface="Times New Roman" panose="02020603050405020304" pitchFamily="18" charset="0"/>
                <a:cs typeface="Times New Roman" panose="02020603050405020304" pitchFamily="18" charset="0"/>
              </a:rPr>
              <a:t> since H has one electron, N has seven and three O atoms (3 *8) has 24 electrons, for a sum of 32 electrons.</a:t>
            </a:r>
          </a:p>
          <a:p>
            <a:pPr algn="just"/>
            <a:r>
              <a:rPr lang="en-GB" dirty="0">
                <a:latin typeface="Times New Roman" panose="02020603050405020304" pitchFamily="18" charset="0"/>
                <a:cs typeface="Times New Roman" panose="02020603050405020304" pitchFamily="18" charset="0"/>
              </a:rPr>
              <a:t>Given their reactivity, </a:t>
            </a:r>
            <a:r>
              <a:rPr lang="en-GB" dirty="0">
                <a:solidFill>
                  <a:schemeClr val="accent4">
                    <a:lumMod val="75000"/>
                  </a:schemeClr>
                </a:solidFill>
                <a:latin typeface="Times New Roman" panose="02020603050405020304" pitchFamily="18" charset="0"/>
                <a:cs typeface="Times New Roman" panose="02020603050405020304" pitchFamily="18" charset="0"/>
              </a:rPr>
              <a:t>free radical concentrations are quite small </a:t>
            </a:r>
            <a:r>
              <a:rPr lang="en-GB" dirty="0">
                <a:latin typeface="Times New Roman" panose="02020603050405020304" pitchFamily="18" charset="0"/>
                <a:cs typeface="Times New Roman" panose="02020603050405020304" pitchFamily="18" charset="0"/>
              </a:rPr>
              <a:t>in the atmosphere, usually &lt; 1ppb.</a:t>
            </a:r>
          </a:p>
          <a:p>
            <a:pPr algn="just"/>
            <a:r>
              <a:rPr lang="en-GB" dirty="0">
                <a:latin typeface="Times New Roman" panose="02020603050405020304" pitchFamily="18" charset="0"/>
                <a:cs typeface="Times New Roman" panose="02020603050405020304" pitchFamily="18" charset="0"/>
              </a:rPr>
              <a:t>These relatively small numbers are crucial to most atmospheric transformations, given that free radicals actually transform most chemical species in the atmosphere.</a:t>
            </a:r>
          </a:p>
          <a:p>
            <a:pPr algn="just"/>
            <a:r>
              <a:rPr lang="en-GB" dirty="0">
                <a:latin typeface="Times New Roman" panose="02020603050405020304" pitchFamily="18" charset="0"/>
                <a:cs typeface="Times New Roman" panose="02020603050405020304" pitchFamily="18" charset="0"/>
              </a:rPr>
              <a:t>Thus, free radical kinetics plays a large role in air pollution kinetics.</a:t>
            </a:r>
          </a:p>
          <a:p>
            <a:pPr algn="just"/>
            <a:r>
              <a:rPr lang="en-GB" dirty="0">
                <a:latin typeface="Times New Roman" panose="02020603050405020304" pitchFamily="18" charset="0"/>
                <a:cs typeface="Times New Roman" panose="02020603050405020304" pitchFamily="18" charset="0"/>
              </a:rPr>
              <a:t>Given a radical’s high free energy, </a:t>
            </a:r>
            <a:r>
              <a:rPr lang="en-GB" dirty="0">
                <a:solidFill>
                  <a:schemeClr val="accent4">
                    <a:lumMod val="75000"/>
                  </a:schemeClr>
                </a:solidFill>
                <a:latin typeface="Times New Roman" panose="02020603050405020304" pitchFamily="18" charset="0"/>
                <a:cs typeface="Times New Roman" panose="02020603050405020304" pitchFamily="18" charset="0"/>
              </a:rPr>
              <a:t>they are generally formed endothermically from nonradical species</a:t>
            </a:r>
            <a:r>
              <a:rPr lang="en-GB" dirty="0">
                <a:latin typeface="Times New Roman" panose="02020603050405020304" pitchFamily="18" charset="0"/>
                <a:cs typeface="Times New Roman" panose="02020603050405020304" pitchFamily="18" charset="0"/>
              </a:rPr>
              <a:t>, i.e. an external source of energy is needed.</a:t>
            </a:r>
          </a:p>
          <a:p>
            <a:pPr algn="just"/>
            <a:r>
              <a:rPr lang="en-GB" dirty="0">
                <a:latin typeface="Times New Roman" panose="02020603050405020304" pitchFamily="18" charset="0"/>
                <a:cs typeface="Times New Roman" panose="02020603050405020304" pitchFamily="18" charset="0"/>
              </a:rPr>
              <a:t>This energy is supplied by </a:t>
            </a:r>
            <a:r>
              <a:rPr lang="en-GB" b="1" dirty="0">
                <a:solidFill>
                  <a:srgbClr val="FF0000"/>
                </a:solidFill>
                <a:latin typeface="Times New Roman" panose="02020603050405020304" pitchFamily="18" charset="0"/>
                <a:cs typeface="Times New Roman" panose="02020603050405020304" pitchFamily="18" charset="0"/>
              </a:rPr>
              <a:t>sunlight</a:t>
            </a:r>
            <a:r>
              <a:rPr lang="en-GB" b="1" dirty="0">
                <a:solidFill>
                  <a:srgbClr val="00B05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in the atmosphere:</a:t>
            </a:r>
          </a:p>
        </p:txBody>
      </p:sp>
      <p:pic>
        <p:nvPicPr>
          <p:cNvPr id="5" name="Picture 4">
            <a:extLst>
              <a:ext uri="{FF2B5EF4-FFF2-40B4-BE49-F238E27FC236}">
                <a16:creationId xmlns:a16="http://schemas.microsoft.com/office/drawing/2014/main" id="{BD20459D-95A1-4BB8-AB20-CFB3E24D2DC5}"/>
              </a:ext>
            </a:extLst>
          </p:cNvPr>
          <p:cNvPicPr>
            <a:picLocks noChangeAspect="1"/>
          </p:cNvPicPr>
          <p:nvPr/>
        </p:nvPicPr>
        <p:blipFill>
          <a:blip r:embed="rId2"/>
          <a:stretch>
            <a:fillRect/>
          </a:stretch>
        </p:blipFill>
        <p:spPr>
          <a:xfrm>
            <a:off x="3194946" y="5791201"/>
            <a:ext cx="6597440" cy="412340"/>
          </a:xfrm>
          <a:prstGeom prst="rect">
            <a:avLst/>
          </a:prstGeom>
        </p:spPr>
      </p:pic>
    </p:spTree>
    <p:extLst>
      <p:ext uri="{BB962C8B-B14F-4D97-AF65-F5344CB8AC3E}">
        <p14:creationId xmlns:p14="http://schemas.microsoft.com/office/powerpoint/2010/main" val="1061193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248711-768E-4FE0-B606-8DB0C346F00C}"/>
              </a:ext>
            </a:extLst>
          </p:cNvPr>
          <p:cNvSpPr>
            <a:spLocks noGrp="1"/>
          </p:cNvSpPr>
          <p:nvPr>
            <p:ph idx="1"/>
          </p:nvPr>
        </p:nvSpPr>
        <p:spPr>
          <a:xfrm>
            <a:off x="1484310" y="865239"/>
            <a:ext cx="10018713" cy="5289755"/>
          </a:xfrm>
        </p:spPr>
        <p:txBody>
          <a:bodyPr/>
          <a:lstStyle/>
          <a:p>
            <a:pPr algn="just"/>
            <a:r>
              <a:rPr lang="en-GB" dirty="0">
                <a:latin typeface="Times New Roman" panose="02020603050405020304" pitchFamily="18" charset="0"/>
                <a:cs typeface="Times New Roman" panose="02020603050405020304" pitchFamily="18" charset="0"/>
              </a:rPr>
              <a:t>Equation (17.53) provides the first step in the propagation of radical reaction chains, i.e. </a:t>
            </a:r>
            <a:r>
              <a:rPr lang="en-GB" dirty="0">
                <a:solidFill>
                  <a:schemeClr val="accent4">
                    <a:lumMod val="75000"/>
                  </a:schemeClr>
                </a:solidFill>
                <a:latin typeface="Times New Roman" panose="02020603050405020304" pitchFamily="18" charset="0"/>
                <a:cs typeface="Times New Roman" panose="02020603050405020304" pitchFamily="18" charset="0"/>
              </a:rPr>
              <a:t>subsequent reactions of radicals with nonradical species</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To conserve the total odd number of electrons, </a:t>
            </a:r>
            <a:r>
              <a:rPr lang="en-GB" dirty="0">
                <a:solidFill>
                  <a:schemeClr val="accent4">
                    <a:lumMod val="75000"/>
                  </a:schemeClr>
                </a:solidFill>
                <a:latin typeface="Times New Roman" panose="02020603050405020304" pitchFamily="18" charset="0"/>
                <a:cs typeface="Times New Roman" panose="02020603050405020304" pitchFamily="18" charset="0"/>
              </a:rPr>
              <a:t>the reaction of a radical with a nonradical must always yield a radical</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radical produced then reacts with another nonradical, and so on. </a:t>
            </a:r>
          </a:p>
          <a:p>
            <a:pPr algn="just"/>
            <a:r>
              <a:rPr lang="en-GB" dirty="0">
                <a:latin typeface="Times New Roman" panose="02020603050405020304" pitchFamily="18" charset="0"/>
                <a:cs typeface="Times New Roman" panose="02020603050405020304" pitchFamily="18" charset="0"/>
              </a:rPr>
              <a:t>A nonradical species produced in this manner may photolyze so that additional radicals are generated according to Eq. (17.54).</a:t>
            </a:r>
          </a:p>
        </p:txBody>
      </p:sp>
      <p:pic>
        <p:nvPicPr>
          <p:cNvPr id="5" name="Picture 4">
            <a:extLst>
              <a:ext uri="{FF2B5EF4-FFF2-40B4-BE49-F238E27FC236}">
                <a16:creationId xmlns:a16="http://schemas.microsoft.com/office/drawing/2014/main" id="{B53538FF-3098-4C08-9119-67774E104390}"/>
              </a:ext>
            </a:extLst>
          </p:cNvPr>
          <p:cNvPicPr>
            <a:picLocks noChangeAspect="1"/>
          </p:cNvPicPr>
          <p:nvPr/>
        </p:nvPicPr>
        <p:blipFill>
          <a:blip r:embed="rId3"/>
          <a:stretch>
            <a:fillRect/>
          </a:stretch>
        </p:blipFill>
        <p:spPr>
          <a:xfrm>
            <a:off x="2988858" y="2515674"/>
            <a:ext cx="7009615" cy="465957"/>
          </a:xfrm>
          <a:prstGeom prst="rect">
            <a:avLst/>
          </a:prstGeom>
        </p:spPr>
      </p:pic>
    </p:spTree>
    <p:extLst>
      <p:ext uri="{BB962C8B-B14F-4D97-AF65-F5344CB8AC3E}">
        <p14:creationId xmlns:p14="http://schemas.microsoft.com/office/powerpoint/2010/main" val="197589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712D33-7F33-45BA-8011-5232E2ACB574}"/>
              </a:ext>
            </a:extLst>
          </p:cNvPr>
          <p:cNvSpPr>
            <a:spLocks noGrp="1"/>
          </p:cNvSpPr>
          <p:nvPr>
            <p:ph idx="1"/>
          </p:nvPr>
        </p:nvSpPr>
        <p:spPr>
          <a:xfrm>
            <a:off x="1484310" y="1042219"/>
            <a:ext cx="10018713" cy="4827639"/>
          </a:xfrm>
        </p:spPr>
        <p:txBody>
          <a:bodyPr/>
          <a:lstStyle/>
          <a:p>
            <a:pPr algn="just"/>
            <a:r>
              <a:rPr lang="en-GB" dirty="0">
                <a:latin typeface="Times New Roman" panose="02020603050405020304" pitchFamily="18" charset="0"/>
                <a:cs typeface="Times New Roman" panose="02020603050405020304" pitchFamily="18" charset="0"/>
              </a:rPr>
              <a:t>Truncating the chain requires reactions between radicals; that is, </a:t>
            </a:r>
            <a:r>
              <a:rPr lang="en-GB" dirty="0">
                <a:solidFill>
                  <a:schemeClr val="accent4">
                    <a:lumMod val="75000"/>
                  </a:schemeClr>
                </a:solidFill>
                <a:latin typeface="Times New Roman" panose="02020603050405020304" pitchFamily="18" charset="0"/>
                <a:cs typeface="Times New Roman" panose="02020603050405020304" pitchFamily="18" charset="0"/>
              </a:rPr>
              <a:t>a radical plus a radical that produces a nonradical and a nonradical</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termination may also involve a </a:t>
            </a:r>
            <a:r>
              <a:rPr lang="en-GB" b="1" dirty="0">
                <a:latin typeface="Times New Roman" panose="02020603050405020304" pitchFamily="18" charset="0"/>
                <a:cs typeface="Times New Roman" panose="02020603050405020304" pitchFamily="18" charset="0"/>
              </a:rPr>
              <a:t>third body (M), </a:t>
            </a:r>
            <a:r>
              <a:rPr lang="en-GB" dirty="0">
                <a:latin typeface="Times New Roman" panose="02020603050405020304" pitchFamily="18" charset="0"/>
                <a:cs typeface="Times New Roman" panose="02020603050405020304" pitchFamily="18" charset="0"/>
              </a:rPr>
              <a:t>which is any relatively </a:t>
            </a:r>
            <a:r>
              <a:rPr lang="en-GB" dirty="0">
                <a:solidFill>
                  <a:schemeClr val="accent4">
                    <a:lumMod val="75000"/>
                  </a:schemeClr>
                </a:solidFill>
                <a:latin typeface="Times New Roman" panose="02020603050405020304" pitchFamily="18" charset="0"/>
                <a:cs typeface="Times New Roman" panose="02020603050405020304" pitchFamily="18" charset="0"/>
              </a:rPr>
              <a:t>nonreactive molecule </a:t>
            </a:r>
            <a:r>
              <a:rPr lang="en-GB" dirty="0">
                <a:latin typeface="Times New Roman" panose="02020603050405020304" pitchFamily="18" charset="0"/>
                <a:cs typeface="Times New Roman" panose="02020603050405020304" pitchFamily="18" charset="0"/>
              </a:rPr>
              <a:t>(often </a:t>
            </a:r>
            <a:r>
              <a:rPr lang="en-GB" b="1" dirty="0">
                <a:solidFill>
                  <a:srgbClr val="00B050"/>
                </a:solidFill>
                <a:latin typeface="Times New Roman" panose="02020603050405020304" pitchFamily="18" charset="0"/>
                <a:cs typeface="Times New Roman" panose="02020603050405020304" pitchFamily="18" charset="0"/>
              </a:rPr>
              <a:t>N</a:t>
            </a:r>
            <a:r>
              <a:rPr lang="en-GB" b="1" baseline="-25000" dirty="0">
                <a:solidFill>
                  <a:srgbClr val="00B050"/>
                </a:solidFill>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and </a:t>
            </a:r>
            <a:r>
              <a:rPr lang="en-GB" b="1" dirty="0">
                <a:solidFill>
                  <a:srgbClr val="00B050"/>
                </a:solidFill>
                <a:latin typeface="Times New Roman" panose="02020603050405020304" pitchFamily="18" charset="0"/>
                <a:cs typeface="Times New Roman" panose="02020603050405020304" pitchFamily="18" charset="0"/>
              </a:rPr>
              <a:t>O</a:t>
            </a:r>
            <a:r>
              <a:rPr lang="en-GB" b="1" baseline="-25000" dirty="0">
                <a:solidFill>
                  <a:srgbClr val="00B050"/>
                </a:solidFill>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that </a:t>
            </a:r>
            <a:r>
              <a:rPr lang="en-GB" dirty="0">
                <a:solidFill>
                  <a:schemeClr val="accent4">
                    <a:lumMod val="75000"/>
                  </a:schemeClr>
                </a:solidFill>
                <a:latin typeface="Times New Roman" panose="02020603050405020304" pitchFamily="18" charset="0"/>
                <a:cs typeface="Times New Roman" panose="02020603050405020304" pitchFamily="18" charset="0"/>
              </a:rPr>
              <a:t>removes excess energy</a:t>
            </a:r>
            <a:r>
              <a:rPr lang="en-GB" dirty="0">
                <a:latin typeface="Times New Roman" panose="02020603050405020304" pitchFamily="18" charset="0"/>
                <a:cs typeface="Times New Roman" panose="02020603050405020304" pitchFamily="18" charset="0"/>
              </a:rPr>
              <a:t>, dissipating it as heat:</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Such termination reactions generally occur more slowly than propagation reactions because </a:t>
            </a:r>
            <a:r>
              <a:rPr lang="en-GB" dirty="0">
                <a:solidFill>
                  <a:schemeClr val="accent4">
                    <a:lumMod val="75000"/>
                  </a:schemeClr>
                </a:solidFill>
                <a:latin typeface="Times New Roman" panose="02020603050405020304" pitchFamily="18" charset="0"/>
                <a:cs typeface="Times New Roman" panose="02020603050405020304" pitchFamily="18" charset="0"/>
              </a:rPr>
              <a:t>radicals are present at low concentrations and collisions between radicals are therefore relatively infrequent</a:t>
            </a:r>
            <a:r>
              <a:rPr lang="en-GB"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8DE8FD60-E839-4876-9E31-68ABECB93A97}"/>
              </a:ext>
            </a:extLst>
          </p:cNvPr>
          <p:cNvPicPr>
            <a:picLocks noChangeAspect="1"/>
          </p:cNvPicPr>
          <p:nvPr/>
        </p:nvPicPr>
        <p:blipFill>
          <a:blip r:embed="rId3"/>
          <a:stretch>
            <a:fillRect/>
          </a:stretch>
        </p:blipFill>
        <p:spPr>
          <a:xfrm>
            <a:off x="3040318" y="3697544"/>
            <a:ext cx="6906695" cy="412340"/>
          </a:xfrm>
          <a:prstGeom prst="rect">
            <a:avLst/>
          </a:prstGeom>
        </p:spPr>
      </p:pic>
    </p:spTree>
    <p:extLst>
      <p:ext uri="{BB962C8B-B14F-4D97-AF65-F5344CB8AC3E}">
        <p14:creationId xmlns:p14="http://schemas.microsoft.com/office/powerpoint/2010/main" val="7279578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9AA4-74D4-482C-980C-3EA70449621C}"/>
              </a:ext>
            </a:extLst>
          </p:cNvPr>
          <p:cNvSpPr>
            <a:spLocks noGrp="1"/>
          </p:cNvSpPr>
          <p:nvPr>
            <p:ph type="title"/>
          </p:nvPr>
        </p:nvSpPr>
        <p:spPr>
          <a:xfrm>
            <a:off x="1484311" y="685801"/>
            <a:ext cx="10018713" cy="975852"/>
          </a:xfrm>
        </p:spPr>
        <p:txBody>
          <a:bodyPr/>
          <a:lstStyle/>
          <a:p>
            <a:r>
              <a:rPr lang="zh-TW" altLang="en-US" b="1" dirty="0">
                <a:latin typeface="DFKai-SB" panose="03000509000000000000" pitchFamily="65" charset="-120"/>
                <a:ea typeface="DFKai-SB" panose="03000509000000000000" pitchFamily="65" charset="-120"/>
              </a:rPr>
              <a:t>溫室效應與臭氧層破壞的問題</a:t>
            </a:r>
            <a:endParaRPr lang="en-GB" b="1" dirty="0">
              <a:latin typeface="DFKai-SB" panose="03000509000000000000" pitchFamily="65" charset="-120"/>
              <a:ea typeface="DFKai-SB" panose="03000509000000000000" pitchFamily="65" charset="-120"/>
            </a:endParaRPr>
          </a:p>
        </p:txBody>
      </p:sp>
      <p:sp>
        <p:nvSpPr>
          <p:cNvPr id="3" name="Content Placeholder 2">
            <a:extLst>
              <a:ext uri="{FF2B5EF4-FFF2-40B4-BE49-F238E27FC236}">
                <a16:creationId xmlns:a16="http://schemas.microsoft.com/office/drawing/2014/main" id="{778E2E10-7915-45A7-8C42-1386EAACD637}"/>
              </a:ext>
            </a:extLst>
          </p:cNvPr>
          <p:cNvSpPr>
            <a:spLocks noGrp="1"/>
          </p:cNvSpPr>
          <p:nvPr>
            <p:ph idx="1"/>
          </p:nvPr>
        </p:nvSpPr>
        <p:spPr>
          <a:xfrm>
            <a:off x="1484310" y="1858297"/>
            <a:ext cx="10018713" cy="4493342"/>
          </a:xfrm>
        </p:spPr>
        <p:txBody>
          <a:bodyPr>
            <a:normAutofit fontScale="92500" lnSpcReduction="10000"/>
          </a:bodyPr>
          <a:lstStyle/>
          <a:p>
            <a:pPr marL="0" indent="0" algn="just">
              <a:buNone/>
            </a:pPr>
            <a:r>
              <a:rPr lang="zh-TW" altLang="en-US" sz="2600"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溫室效應發生原因</a:t>
            </a:r>
            <a:endParaRPr lang="en-GB" altLang="zh-TW" sz="2600"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dirty="0">
                <a:latin typeface="Times New Roman" panose="02020603050405020304" pitchFamily="18" charset="0"/>
                <a:ea typeface="DFKai-SB" panose="03000509000000000000" pitchFamily="65" charset="-120"/>
                <a:cs typeface="Times New Roman" panose="02020603050405020304" pitchFamily="18" charset="0"/>
              </a:rPr>
              <a:t>到達地球的太陽能中約有</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30%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被反射，其餘皆被地球表面吸收而轉換成熱量，然後再以</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紅外線</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的型態將此熱量放射出去。</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dirty="0">
                <a:latin typeface="Times New Roman" panose="02020603050405020304" pitchFamily="18" charset="0"/>
                <a:ea typeface="DFKai-SB" panose="03000509000000000000" pitchFamily="65" charset="-120"/>
                <a:cs typeface="Times New Roman" panose="02020603050405020304" pitchFamily="18" charset="0"/>
              </a:rPr>
              <a:t>由於</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CO</a:t>
            </a:r>
            <a:r>
              <a:rPr lang="en-US" altLang="zh-TW" b="1" baseline="-25000"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具有吸收紅外線的特性，因此大氣中的</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CO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濃度增加後，本來要輻射到太空中的紅外線卻被</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CO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吸收而轉換成熱量，</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使地球氣溫上升</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sz="2600"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導致大氣中</a:t>
            </a:r>
            <a:r>
              <a:rPr lang="en-US" altLang="zh-TW" sz="2600"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CO</a:t>
            </a:r>
            <a:r>
              <a:rPr lang="en-US" altLang="zh-TW" sz="2600" baseline="-25000"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2</a:t>
            </a:r>
            <a:r>
              <a:rPr lang="zh-TW" altLang="en-US" sz="2600"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濃度增加的原因</a:t>
            </a:r>
            <a:endParaRPr lang="en-GB" altLang="zh-TW" sz="2600"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AutoNum type="arabicPeriod"/>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因經濟成長、工業發展使</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化石燃料之使用大幅度增加</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AutoNum type="arabicPeriod"/>
            </a:pP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熱帶雨林之破壞，森林面積減少</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AutoNum type="arabicPeriod"/>
            </a:pP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人口增加</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及其附帶的</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畜牧業發達</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所導致之</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CO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排放量的增加，約可與能源節約或燃料轉換所降低之</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CO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排放量相抵消。</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AutoNum type="arabicPeriod"/>
            </a:pP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能源結構之轉變</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814604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3FB7FDB-EACA-AA97-7EEA-72EA9A6D7F5E}"/>
              </a:ext>
            </a:extLst>
          </p:cNvPr>
          <p:cNvSpPr>
            <a:spLocks noGrp="1"/>
          </p:cNvSpPr>
          <p:nvPr>
            <p:ph idx="1"/>
          </p:nvPr>
        </p:nvSpPr>
        <p:spPr>
          <a:xfrm>
            <a:off x="6742605" y="5344886"/>
            <a:ext cx="3915681" cy="1055914"/>
          </a:xfrm>
        </p:spPr>
        <p:txBody>
          <a:bodyPr>
            <a:normAutofit/>
          </a:bodyPr>
          <a:lstStyle/>
          <a:p>
            <a:pPr marL="0" indent="0">
              <a:buNone/>
            </a:pPr>
            <a:r>
              <a:rPr lang="en-US" altLang="zh-TW" sz="1400" b="0" i="1" dirty="0">
                <a:solidFill>
                  <a:srgbClr val="7E7E7E"/>
                </a:solidFill>
                <a:effectLst/>
                <a:latin typeface="Arial" panose="020B0604020202020204" pitchFamily="34" charset="0"/>
              </a:rPr>
              <a:t>Greater concentrations of greenhouse gases mean more solar radiation is trapped within the Earth’s atmosphere, making temperatures rise. Source: </a:t>
            </a:r>
            <a:r>
              <a:rPr lang="en-US" altLang="zh-TW" sz="1400" b="0" i="1" u="none" strike="noStrike" dirty="0">
                <a:solidFill>
                  <a:srgbClr val="85A9CE"/>
                </a:solidFill>
                <a:effectLst/>
                <a:latin typeface="Arial" panose="020B0604020202020204" pitchFamily="34" charset="0"/>
                <a:hlinkClick r:id="rId2"/>
              </a:rPr>
              <a:t>W. Elder, NPS</a:t>
            </a:r>
            <a:r>
              <a:rPr lang="en-US" altLang="zh-TW" sz="1400" b="0" i="1" dirty="0">
                <a:solidFill>
                  <a:srgbClr val="7E7E7E"/>
                </a:solidFill>
                <a:effectLst/>
                <a:latin typeface="Arial" panose="020B0604020202020204" pitchFamily="34" charset="0"/>
              </a:rPr>
              <a:t>.</a:t>
            </a:r>
            <a:endParaRPr lang="zh-TW" altLang="en-US" sz="1400" dirty="0"/>
          </a:p>
        </p:txBody>
      </p:sp>
      <p:pic>
        <p:nvPicPr>
          <p:cNvPr id="9" name="圖片 8">
            <a:extLst>
              <a:ext uri="{FF2B5EF4-FFF2-40B4-BE49-F238E27FC236}">
                <a16:creationId xmlns:a16="http://schemas.microsoft.com/office/drawing/2014/main" id="{CF377BEA-E180-7B5F-30F8-843BC846DE26}"/>
              </a:ext>
            </a:extLst>
          </p:cNvPr>
          <p:cNvPicPr>
            <a:picLocks noChangeAspect="1"/>
          </p:cNvPicPr>
          <p:nvPr/>
        </p:nvPicPr>
        <p:blipFill>
          <a:blip r:embed="rId3"/>
          <a:stretch>
            <a:fillRect/>
          </a:stretch>
        </p:blipFill>
        <p:spPr>
          <a:xfrm>
            <a:off x="1945265" y="228600"/>
            <a:ext cx="8713021" cy="5116286"/>
          </a:xfrm>
          <a:prstGeom prst="rect">
            <a:avLst/>
          </a:prstGeom>
        </p:spPr>
      </p:pic>
    </p:spTree>
    <p:extLst>
      <p:ext uri="{BB962C8B-B14F-4D97-AF65-F5344CB8AC3E}">
        <p14:creationId xmlns:p14="http://schemas.microsoft.com/office/powerpoint/2010/main" val="2505840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84FDA-E04B-4CB7-9785-4317A199FA0B}"/>
              </a:ext>
            </a:extLst>
          </p:cNvPr>
          <p:cNvSpPr>
            <a:spLocks noGrp="1"/>
          </p:cNvSpPr>
          <p:nvPr>
            <p:ph idx="1"/>
          </p:nvPr>
        </p:nvSpPr>
        <p:spPr>
          <a:xfrm>
            <a:off x="1484310" y="580103"/>
            <a:ext cx="10018713" cy="5781368"/>
          </a:xfrm>
        </p:spPr>
        <p:txBody>
          <a:bodyPr>
            <a:normAutofit lnSpcReduction="10000"/>
          </a:bodyPr>
          <a:lstStyle/>
          <a:p>
            <a:pPr marL="0" indent="0" algn="just">
              <a:buNone/>
            </a:pPr>
            <a:r>
              <a:rPr lang="zh-TW" altLang="en-US" b="1" dirty="0">
                <a:latin typeface="Times New Roman" panose="02020603050405020304" pitchFamily="18" charset="0"/>
                <a:ea typeface="DFKai-SB" panose="03000509000000000000" pitchFamily="65" charset="-120"/>
                <a:cs typeface="Times New Roman" panose="02020603050405020304" pitchFamily="18" charset="0"/>
              </a:rPr>
              <a:t>京都議定書</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dirty="0">
                <a:latin typeface="Times New Roman" panose="02020603050405020304" pitchFamily="18" charset="0"/>
                <a:ea typeface="DFKai-SB" panose="03000509000000000000" pitchFamily="65" charset="-120"/>
                <a:cs typeface="Times New Roman" panose="02020603050405020304" pitchFamily="18" charset="0"/>
              </a:rPr>
              <a:t>為</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解決溫室氣體所造成的氣候變化</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，重點包括</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p>
          <a:p>
            <a:pPr marL="457200" indent="-457200" algn="just">
              <a:buSzPct val="100000"/>
              <a:buAutoNum type="arabicPeriod"/>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減量期程與目標值</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工業國將人為排放之</a:t>
            </a:r>
            <a:r>
              <a:rPr lang="zh-TW" altLang="en-US"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六種溫室氣體換算為二氧化碳總量</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，與</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1990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年相較，平均削減值</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5.2%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。減量期程為</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2008-2012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年，並以此</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5</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年平均值為準。</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SzPct val="100000"/>
              <a:buAutoNum type="arabicPeriod"/>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六種溫室氣體中，</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CO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CH</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4</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氧化亞氮</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管制基準年為</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1990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年，而</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HFCs(</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氟氯碳化物</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PFCs(</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全氟碳化物</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與六氟化硫</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SF</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6</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為</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1995</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年。</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SzPct val="100000"/>
              <a:buAutoNum type="arabicPeriod"/>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碳排放交易制度</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允許締約國彼此間進行排放交易。</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SzPct val="100000"/>
              <a:buAutoNum type="arabicPeriod"/>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森林吸收溫室氣體之功能予以考量</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1990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年以後所進行之</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植林</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及</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森林採伐之二氧化碳吸收或排放之淨值</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，可包括於削減量之內。</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SzPct val="100000"/>
              <a:buAutoNum type="arabicPeriod"/>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聯合執行機制</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容許工業國家為各自的減排目標合作。</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SzPct val="100000"/>
              <a:buAutoNum type="arabicPeriod"/>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成立清潔發展機制</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由工業國對開發中國家提供技術及財務協助，進行溫氣氣體減量計劃，所削減之數量由雙方共享。</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p>
        </p:txBody>
      </p:sp>
    </p:spTree>
    <p:extLst>
      <p:ext uri="{BB962C8B-B14F-4D97-AF65-F5344CB8AC3E}">
        <p14:creationId xmlns:p14="http://schemas.microsoft.com/office/powerpoint/2010/main" val="1444790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8FBE72-D9A2-4A09-92EE-2689BC9E7841}"/>
              </a:ext>
            </a:extLst>
          </p:cNvPr>
          <p:cNvSpPr>
            <a:spLocks noGrp="1"/>
          </p:cNvSpPr>
          <p:nvPr>
            <p:ph idx="1"/>
          </p:nvPr>
        </p:nvSpPr>
        <p:spPr>
          <a:xfrm>
            <a:off x="1484310" y="283029"/>
            <a:ext cx="10018713" cy="6216094"/>
          </a:xfrm>
        </p:spPr>
        <p:txBody>
          <a:bodyPr>
            <a:normAutofit fontScale="92500" lnSpcReduction="20000"/>
          </a:bodyPr>
          <a:lstStyle/>
          <a:p>
            <a:pPr marL="0" indent="0" algn="just">
              <a:buNone/>
            </a:pPr>
            <a:r>
              <a:rPr lang="zh-TW" altLang="en-US" sz="2800" b="1" dirty="0">
                <a:latin typeface="Times New Roman" panose="02020603050405020304" pitchFamily="18" charset="0"/>
                <a:ea typeface="DFKai-SB" panose="03000509000000000000" pitchFamily="65" charset="-120"/>
                <a:cs typeface="Times New Roman" panose="02020603050405020304" pitchFamily="18" charset="0"/>
              </a:rPr>
              <a:t>哥本哈根會議</a:t>
            </a:r>
            <a:endParaRPr lang="en-GB" altLang="zh-TW" sz="2800" b="1"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en-US" altLang="zh-TW" dirty="0">
                <a:latin typeface="Times New Roman" panose="02020603050405020304" pitchFamily="18" charset="0"/>
                <a:ea typeface="DFKai-SB" panose="03000509000000000000" pitchFamily="65" charset="-120"/>
                <a:cs typeface="Times New Roman" panose="02020603050405020304" pitchFamily="18" charset="0"/>
              </a:rPr>
              <a:t>2009</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年於哥本哈根舉行，決定</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2012-2017</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年全球減排協議。會前提出幾項因溫室氣體所導致的</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氣候變遷問題指標</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p>
          <a:p>
            <a:pPr marL="457200" indent="-457200" algn="just">
              <a:buClr>
                <a:schemeClr val="accent4">
                  <a:lumMod val="75000"/>
                </a:schemeClr>
              </a:buClr>
              <a:buSzPct val="100000"/>
              <a:buAutoNum type="arabicPeriod"/>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海平面上升</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IPCC(</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聯合國政府氣候變遷問題小組</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指出，自</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1961-1990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年期間，海平面上升速度為</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1.8mm/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年，但自</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1991</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年以來，上升速度為</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3.1mm/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年</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預計到</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2100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年，海平面將較目前上升</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18-59</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公分。</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Clr>
                <a:schemeClr val="accent4">
                  <a:lumMod val="75000"/>
                </a:schemeClr>
              </a:buClr>
              <a:buSzPct val="100000"/>
              <a:buAutoNum type="arabicPeriod"/>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海洋酸化</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海洋吸收越多</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CO</a:t>
            </a:r>
            <a:r>
              <a:rPr lang="en-US" altLang="zh-TW" b="1" baseline="-25000"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，海水酸度就越高，影響珊瑚、微生物和貝類動物，會嚴重影響生態多樣性和漁業。</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Clr>
                <a:schemeClr val="accent4">
                  <a:lumMod val="75000"/>
                </a:schemeClr>
              </a:buClr>
              <a:buSzPct val="100000"/>
              <a:buAutoNum type="arabicPeriod"/>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北極冰量</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Greenland</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自</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2000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年迄今已流失</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1.5</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兆噸的水，造成海平面上升</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0.75mm</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Clr>
                <a:schemeClr val="accent4">
                  <a:lumMod val="75000"/>
                </a:schemeClr>
              </a:buClr>
              <a:buSzPct val="100000"/>
              <a:buAutoNum type="arabicPeriod"/>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南極暖化</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過去</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50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年南極溫度上升</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2.5</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°C</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，是全球的</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6</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倍。</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Clr>
                <a:schemeClr val="accent4">
                  <a:lumMod val="75000"/>
                </a:schemeClr>
              </a:buClr>
              <a:buSzPct val="100000"/>
              <a:buAutoNum type="arabicPeriod"/>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冰河面積縮小</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Clr>
                <a:schemeClr val="accent4">
                  <a:lumMod val="75000"/>
                </a:schemeClr>
              </a:buClr>
              <a:buSzPct val="100000"/>
              <a:buAutoNum type="arabicPeriod"/>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冰凍層融化導致北西伯利亞多個</a:t>
            </a: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湖泊沼氣排放量大幅度上升</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沼氣主要成分為</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CH</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4</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，其全球暖化潛勢為</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CO</a:t>
            </a:r>
            <a:r>
              <a:rPr lang="en-GB"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的</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倍</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Clr>
                <a:schemeClr val="accent4">
                  <a:lumMod val="75000"/>
                </a:schemeClr>
              </a:buClr>
              <a:buSzPct val="100000"/>
              <a:buAutoNum type="arabicPeriod"/>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四季轉移</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部份鳥類和魚類因氣溫上升而改變棲息地。</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Clr>
                <a:schemeClr val="accent4">
                  <a:lumMod val="75000"/>
                </a:schemeClr>
              </a:buClr>
              <a:buSzPct val="100000"/>
              <a:buAutoNum type="arabicPeriod"/>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降雨量改變</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1900-2005</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年間，南北美洲東部、歐洲北部及中北亞的降雨</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降雪量明顯增加</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非洲南部和部份南亞的降雨</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降雪量則減少。</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8322654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0C17D-5D4C-4BA7-92C5-6323BBD87A13}"/>
              </a:ext>
            </a:extLst>
          </p:cNvPr>
          <p:cNvSpPr>
            <a:spLocks noGrp="1"/>
          </p:cNvSpPr>
          <p:nvPr>
            <p:ph idx="1"/>
          </p:nvPr>
        </p:nvSpPr>
        <p:spPr>
          <a:xfrm>
            <a:off x="1484310" y="983227"/>
            <a:ext cx="10018713" cy="5152102"/>
          </a:xfrm>
        </p:spPr>
        <p:txBody>
          <a:bodyPr>
            <a:normAutofit fontScale="92500" lnSpcReduction="10000"/>
          </a:bodyPr>
          <a:lstStyle/>
          <a:p>
            <a:pPr marL="0" indent="0" algn="just">
              <a:buNone/>
            </a:pPr>
            <a:r>
              <a:rPr lang="zh-TW" altLang="en-US" b="1" dirty="0">
                <a:latin typeface="Times New Roman" panose="02020603050405020304" pitchFamily="18" charset="0"/>
                <a:ea typeface="DFKai-SB" panose="03000509000000000000" pitchFamily="65" charset="-120"/>
                <a:cs typeface="Times New Roman" panose="02020603050405020304" pitchFamily="18" charset="0"/>
              </a:rPr>
              <a:t>哥本哈根會議最後決議</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AutoNum type="arabicPeriod"/>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並未能確定各國的減排目標。</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AutoNum type="arabicPeriod"/>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保持全球平均溫度較工業化時代的升幅不超過</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 °C</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，長期目標設定為</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1.5</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°C</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以內。</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AutoNum type="arabicPeriod"/>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發達國家在</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2010-2012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年間提供</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300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億美元用於協助發展中國家應對氣候變化，如</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使用再生能源</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保護森林</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適應氣候災難</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等。</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b="1" dirty="0">
                <a:latin typeface="Times New Roman" panose="02020603050405020304" pitchFamily="18" charset="0"/>
                <a:ea typeface="DFKai-SB" panose="03000509000000000000" pitchFamily="65" charset="-120"/>
                <a:cs typeface="Times New Roman" panose="02020603050405020304" pitchFamily="18" charset="0"/>
              </a:rPr>
              <a:t>因應措施</a:t>
            </a:r>
            <a:endParaRPr lang="en-GB" altLang="zh-TW" b="1"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SzPct val="100000"/>
              <a:buAutoNum type="arabicPeriod"/>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削減</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CO</a:t>
            </a:r>
            <a:r>
              <a:rPr lang="en-US" altLang="zh-TW" b="1" baseline="-25000"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2</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的排放量</a:t>
            </a:r>
            <a:endPar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SzPct val="100000"/>
              <a:buAutoNum type="alphaLcPeriod"/>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將含碳量較高的化石燃料轉換成</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含碳量較低的石化燃料</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SzPct val="100000"/>
              <a:buAutoNum type="alphaLcPeriod"/>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推廣使用乾淨能源，如</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太陽能、風力、海水溫差發電、核能發電</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等。</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SzPct val="100000"/>
              <a:buAutoNum type="alphaLcPeriod"/>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對於汽車、家電用品、照明設備設定能源消耗的標準，亦即</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提高能源使用效率</a:t>
            </a:r>
            <a:endParaRPr lang="en-GB"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02608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F72DB-6F5B-48B6-8522-5348ABC7A416}"/>
              </a:ext>
            </a:extLst>
          </p:cNvPr>
          <p:cNvSpPr>
            <a:spLocks noGrp="1"/>
          </p:cNvSpPr>
          <p:nvPr>
            <p:ph idx="1"/>
          </p:nvPr>
        </p:nvSpPr>
        <p:spPr>
          <a:xfrm>
            <a:off x="1484310" y="577049"/>
            <a:ext cx="10018713" cy="5424256"/>
          </a:xfrm>
        </p:spPr>
        <p:txBody>
          <a:bodyPr>
            <a:normAutofit/>
          </a:bodyPr>
          <a:lstStyle/>
          <a:p>
            <a:pPr algn="just"/>
            <a:r>
              <a:rPr lang="en-GB" dirty="0">
                <a:latin typeface="Times New Roman" panose="02020603050405020304" pitchFamily="18" charset="0"/>
                <a:cs typeface="Times New Roman" panose="02020603050405020304" pitchFamily="18" charset="0"/>
              </a:rPr>
              <a:t>If the fate is the human body or that of another organism, transformations continue in what is known as </a:t>
            </a:r>
            <a:r>
              <a:rPr lang="en-GB" dirty="0" err="1">
                <a:latin typeface="Times New Roman" panose="02020603050405020304" pitchFamily="18" charset="0"/>
                <a:cs typeface="Times New Roman" panose="02020603050405020304" pitchFamily="18" charset="0"/>
              </a:rPr>
              <a:t>toxico</a:t>
            </a:r>
            <a:r>
              <a:rPr lang="en-GB" dirty="0">
                <a:latin typeface="Times New Roman" panose="02020603050405020304" pitchFamily="18" charset="0"/>
                <a:cs typeface="Times New Roman" panose="02020603050405020304" pitchFamily="18" charset="0"/>
              </a:rPr>
              <a:t>-kinetics, i.e. </a:t>
            </a:r>
            <a:r>
              <a:rPr lang="en-GB" b="1" dirty="0">
                <a:solidFill>
                  <a:schemeClr val="accent3">
                    <a:lumMod val="75000"/>
                  </a:schemeClr>
                </a:solidFill>
                <a:latin typeface="Times New Roman" panose="02020603050405020304" pitchFamily="18" charset="0"/>
                <a:cs typeface="Times New Roman" panose="02020603050405020304" pitchFamily="18" charset="0"/>
              </a:rPr>
              <a:t>biochemical reactions </a:t>
            </a:r>
            <a:r>
              <a:rPr lang="en-GB" dirty="0">
                <a:latin typeface="Times New Roman" panose="02020603050405020304" pitchFamily="18" charset="0"/>
                <a:cs typeface="Times New Roman" panose="02020603050405020304" pitchFamily="18" charset="0"/>
              </a:rPr>
              <a:t>or </a:t>
            </a:r>
            <a:r>
              <a:rPr lang="en-GB" b="1" dirty="0">
                <a:solidFill>
                  <a:schemeClr val="accent3">
                    <a:lumMod val="75000"/>
                  </a:schemeClr>
                </a:solidFill>
                <a:latin typeface="Times New Roman" panose="02020603050405020304" pitchFamily="18" charset="0"/>
                <a:cs typeface="Times New Roman" panose="02020603050405020304" pitchFamily="18" charset="0"/>
              </a:rPr>
              <a:t>bio-transformations</a:t>
            </a:r>
            <a:r>
              <a:rPr lang="en-GB" dirty="0">
                <a:latin typeface="Times New Roman" panose="02020603050405020304" pitchFamily="18" charset="0"/>
                <a:cs typeface="Times New Roman" panose="02020603050405020304" pitchFamily="18" charset="0"/>
              </a:rPr>
              <a:t> that occur as a result of </a:t>
            </a:r>
            <a:r>
              <a:rPr lang="en-GB" dirty="0">
                <a:solidFill>
                  <a:srgbClr val="00B050"/>
                </a:solidFill>
                <a:latin typeface="Times New Roman" panose="02020603050405020304" pitchFamily="18" charset="0"/>
                <a:cs typeface="Times New Roman" panose="02020603050405020304" pitchFamily="18" charset="0"/>
              </a:rPr>
              <a:t>absorption, distribution, metabolism, and excretion of a substance</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If the fate is </a:t>
            </a:r>
            <a:r>
              <a:rPr lang="en-GB" dirty="0">
                <a:solidFill>
                  <a:schemeClr val="accent4">
                    <a:lumMod val="75000"/>
                  </a:schemeClr>
                </a:solidFill>
                <a:latin typeface="Times New Roman" panose="02020603050405020304" pitchFamily="18" charset="0"/>
                <a:cs typeface="Times New Roman" panose="02020603050405020304" pitchFamily="18" charset="0"/>
              </a:rPr>
              <a:t>an ecosystem or a habitat </a:t>
            </a:r>
            <a:r>
              <a:rPr lang="en-GB" dirty="0">
                <a:latin typeface="Times New Roman" panose="02020603050405020304" pitchFamily="18" charset="0"/>
                <a:cs typeface="Times New Roman" panose="02020603050405020304" pitchFamily="18" charset="0"/>
              </a:rPr>
              <a:t>within the ecosystem, both </a:t>
            </a:r>
            <a:r>
              <a:rPr lang="en-GB" b="1" dirty="0">
                <a:solidFill>
                  <a:schemeClr val="accent3">
                    <a:lumMod val="75000"/>
                  </a:schemeClr>
                </a:solidFill>
                <a:latin typeface="Times New Roman" panose="02020603050405020304" pitchFamily="18" charset="0"/>
                <a:cs typeface="Times New Roman" panose="02020603050405020304" pitchFamily="18" charset="0"/>
              </a:rPr>
              <a:t>abiotic</a:t>
            </a:r>
            <a:r>
              <a:rPr lang="en-GB" dirty="0">
                <a:latin typeface="Times New Roman" panose="02020603050405020304" pitchFamily="18" charset="0"/>
                <a:cs typeface="Times New Roman" panose="02020603050405020304" pitchFamily="18" charset="0"/>
              </a:rPr>
              <a:t> and </a:t>
            </a:r>
            <a:r>
              <a:rPr lang="en-GB" b="1" dirty="0">
                <a:solidFill>
                  <a:schemeClr val="accent3">
                    <a:lumMod val="75000"/>
                  </a:schemeClr>
                </a:solidFill>
                <a:latin typeface="Times New Roman" panose="02020603050405020304" pitchFamily="18" charset="0"/>
                <a:cs typeface="Times New Roman" panose="02020603050405020304" pitchFamily="18" charset="0"/>
              </a:rPr>
              <a:t>biotic</a:t>
            </a:r>
            <a:r>
              <a:rPr lang="en-GB" dirty="0">
                <a:latin typeface="Times New Roman" panose="02020603050405020304" pitchFamily="18" charset="0"/>
                <a:cs typeface="Times New Roman" panose="02020603050405020304" pitchFamily="18" charset="0"/>
              </a:rPr>
              <a:t> transformations occur, depending on the conditions.</a:t>
            </a:r>
          </a:p>
          <a:p>
            <a:pPr algn="just"/>
            <a:r>
              <a:rPr lang="en-GB" dirty="0">
                <a:latin typeface="Times New Roman" panose="02020603050405020304" pitchFamily="18" charset="0"/>
                <a:cs typeface="Times New Roman" panose="02020603050405020304" pitchFamily="18" charset="0"/>
              </a:rPr>
              <a:t>Even if the fate is a material, such as part of a building or other structure, kinetics continue, e.g. </a:t>
            </a:r>
            <a:r>
              <a:rPr lang="en-GB" dirty="0">
                <a:solidFill>
                  <a:schemeClr val="accent3">
                    <a:lumMod val="75000"/>
                  </a:schemeClr>
                </a:solidFill>
                <a:latin typeface="Times New Roman" panose="02020603050405020304" pitchFamily="18" charset="0"/>
                <a:cs typeface="Times New Roman" panose="02020603050405020304" pitchFamily="18" charset="0"/>
              </a:rPr>
              <a:t>a deposited </a:t>
            </a:r>
            <a:r>
              <a:rPr lang="en-GB" dirty="0" err="1">
                <a:solidFill>
                  <a:schemeClr val="accent3">
                    <a:lumMod val="75000"/>
                  </a:schemeClr>
                </a:solidFill>
                <a:latin typeface="Times New Roman" panose="02020603050405020304" pitchFamily="18" charset="0"/>
                <a:cs typeface="Times New Roman" panose="02020603050405020304" pitchFamily="18" charset="0"/>
              </a:rPr>
              <a:t>sulfate</a:t>
            </a:r>
            <a:r>
              <a:rPr lang="en-GB" dirty="0">
                <a:solidFill>
                  <a:schemeClr val="accent3">
                    <a:lumMod val="75000"/>
                  </a:schemeClr>
                </a:solidFill>
                <a:latin typeface="Times New Roman" panose="02020603050405020304" pitchFamily="18" charset="0"/>
                <a:cs typeface="Times New Roman" panose="02020603050405020304" pitchFamily="18" charset="0"/>
              </a:rPr>
              <a:t> compound may react with the calcium carbonate or metal in a bridge, causing corrosion and ultimately placing the driving public at risk</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inherent physical and chemical properties dictate some of these transformations, which can often be characterized using analytical tools, such as the </a:t>
            </a:r>
            <a:r>
              <a:rPr lang="en-GB" dirty="0">
                <a:solidFill>
                  <a:srgbClr val="0000FF"/>
                </a:solidFill>
                <a:latin typeface="Times New Roman" panose="02020603050405020304" pitchFamily="18" charset="0"/>
                <a:cs typeface="Times New Roman" panose="02020603050405020304" pitchFamily="18" charset="0"/>
              </a:rPr>
              <a:t>quantitative structure activity relationship</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785779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E462F1-3F0D-4263-A95C-15FDF97FB26B}"/>
              </a:ext>
            </a:extLst>
          </p:cNvPr>
          <p:cNvSpPr>
            <a:spLocks noGrp="1"/>
          </p:cNvSpPr>
          <p:nvPr>
            <p:ph idx="1"/>
          </p:nvPr>
        </p:nvSpPr>
        <p:spPr>
          <a:xfrm>
            <a:off x="1494142" y="793954"/>
            <a:ext cx="10018713" cy="5270091"/>
          </a:xfrm>
        </p:spPr>
        <p:txBody>
          <a:bodyPr/>
          <a:lstStyle/>
          <a:p>
            <a:pPr marL="457200" indent="-457200" algn="just">
              <a:buSzPct val="100000"/>
              <a:buFont typeface="+mj-lt"/>
              <a:buAutoNum type="arabicPeriod" startAt="2"/>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改善產業結構 </a:t>
            </a:r>
            <a:r>
              <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二高、二低、二大</a:t>
            </a:r>
            <a:r>
              <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p>
          <a:p>
            <a:pPr marL="457200" indent="-457200" algn="just">
              <a:buSzPct val="100000"/>
              <a:buAutoNum type="alphaLcPeriod"/>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二高</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高附加價值，高科技。</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SzPct val="100000"/>
              <a:buAutoNum type="alphaLcPeriod"/>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二低</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低污染，低能源密集。</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SzPct val="100000"/>
              <a:buAutoNum type="alphaLcPeriod"/>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二大</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 產業關聯效果大，市場發展潛力大。</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SzPct val="100000"/>
              <a:buFont typeface="+mj-lt"/>
              <a:buAutoNum type="arabicPeriod" startAt="3"/>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節約能源，提高能源使用效率，減少能源生產過程及電力傳輸所發生之損耗。</a:t>
            </a:r>
            <a:endPar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SzPct val="100000"/>
              <a:buFont typeface="+mj-lt"/>
              <a:buAutoNum type="arabicPeriod" startAt="4"/>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發展</a:t>
            </a:r>
            <a:r>
              <a:rPr lang="zh-TW" altLang="en-US" b="1"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低碳經濟</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及</a:t>
            </a:r>
            <a:r>
              <a:rPr lang="zh-TW" altLang="en-US" b="1"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再生能源</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a:t>
            </a:r>
            <a:endPar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endParaRPr>
          </a:p>
          <a:p>
            <a:pPr marL="457200" indent="-457200" algn="just">
              <a:buSzPct val="100000"/>
              <a:buFont typeface="+mj-lt"/>
              <a:buAutoNum type="arabicPeriod" startAt="5"/>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造林工作</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估計每公頃森林平均每年可吸收</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37</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公噸的二氧化碳，另可防止土壤侵蝕，減少土石流或季節性水患發生機率。</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11910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27500CA-FA61-49B6-AC7B-2CE50433D9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9BB2C0D0-9D80-4309-B3A1-320A61FC6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BD302E04-6272-4489-AC6C-BD90F6BE4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654ECFC5-08C7-4BEA-8913-423DF4B205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22B548B5-28F3-4F2F-BDDA-A16D0D276D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EB0B6947-A2CA-4DF4-B955-DAFECEC2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D4F51AD8-AD43-4ABE-85E8-4F769F8C2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8" name="Rounded Rectangle 16">
            <a:extLst>
              <a:ext uri="{FF2B5EF4-FFF2-40B4-BE49-F238E27FC236}">
                <a16:creationId xmlns:a16="http://schemas.microsoft.com/office/drawing/2014/main" id="{6958E693-06E1-4835-9E33-076E6D8ED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503" y="648931"/>
            <a:ext cx="391252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98121B8-21F3-4311-A49B-09C7045D8B37}"/>
              </a:ext>
            </a:extLst>
          </p:cNvPr>
          <p:cNvPicPr>
            <a:picLocks noChangeAspect="1"/>
          </p:cNvPicPr>
          <p:nvPr/>
        </p:nvPicPr>
        <p:blipFill rotWithShape="1">
          <a:blip r:embed="rId3"/>
          <a:srcRect l="4486" r="249" b="2"/>
          <a:stretch/>
        </p:blipFill>
        <p:spPr>
          <a:xfrm>
            <a:off x="4365623" y="55045"/>
            <a:ext cx="7137400" cy="6802955"/>
          </a:xfrm>
          <a:prstGeom prst="rect">
            <a:avLst/>
          </a:prstGeom>
        </p:spPr>
      </p:pic>
    </p:spTree>
    <p:extLst>
      <p:ext uri="{BB962C8B-B14F-4D97-AF65-F5344CB8AC3E}">
        <p14:creationId xmlns:p14="http://schemas.microsoft.com/office/powerpoint/2010/main" val="32457264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1D609-FB48-4631-B61A-02783B2C5E77}"/>
              </a:ext>
            </a:extLst>
          </p:cNvPr>
          <p:cNvSpPr>
            <a:spLocks noGrp="1"/>
          </p:cNvSpPr>
          <p:nvPr>
            <p:ph idx="1"/>
          </p:nvPr>
        </p:nvSpPr>
        <p:spPr>
          <a:xfrm>
            <a:off x="1484310" y="776749"/>
            <a:ext cx="10018713" cy="5014452"/>
          </a:xfrm>
        </p:spPr>
        <p:txBody>
          <a:bodyPr/>
          <a:lstStyle/>
          <a:p>
            <a:pPr marL="0" indent="0" algn="just">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氟氯碳化物破壞臭氧層之機制</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dirty="0">
                <a:latin typeface="Times New Roman" panose="02020603050405020304" pitchFamily="18" charset="0"/>
                <a:ea typeface="DFKai-SB" panose="03000509000000000000" pitchFamily="65" charset="-120"/>
                <a:cs typeface="Times New Roman" panose="02020603050405020304" pitchFamily="18" charset="0"/>
              </a:rPr>
              <a:t>氟氯碳化物是非常安定的化學物質，不容易分解，一旦被釋放出來後，會上升至</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平流層</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中，而</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臭氧層</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主要即存在於平流層中。</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dirty="0">
                <a:latin typeface="Times New Roman" panose="02020603050405020304" pitchFamily="18" charset="0"/>
                <a:ea typeface="DFKai-SB" panose="03000509000000000000" pitchFamily="65" charset="-120"/>
                <a:cs typeface="Times New Roman" panose="02020603050405020304" pitchFamily="18" charset="0"/>
              </a:rPr>
              <a:t>上升至</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25</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公里左右的氟氯碳化物因</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紫外線</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(UV)</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的照射，行</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光分解反應</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，釋出具有破壞力的氯原子。</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dirty="0">
                <a:latin typeface="Times New Roman" panose="02020603050405020304" pitchFamily="18" charset="0"/>
                <a:ea typeface="DFKai-SB" panose="03000509000000000000" pitchFamily="65" charset="-120"/>
                <a:cs typeface="Times New Roman" panose="02020603050405020304" pitchFamily="18" charset="0"/>
              </a:rPr>
              <a:t>氯原子的反應性非常高，它先</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與臭氧反應生成氧化氯</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a:t>
            </a:r>
            <a:r>
              <a:rPr lang="en-US" altLang="zh-TW" dirty="0" err="1">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ClO</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氧化氯再和氧原子反應，而放出破壞臭氧的氯原子</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p>
          <a:p>
            <a:endParaRPr lang="en-GB" dirty="0"/>
          </a:p>
        </p:txBody>
      </p:sp>
      <p:pic>
        <p:nvPicPr>
          <p:cNvPr id="5" name="Picture 4">
            <a:extLst>
              <a:ext uri="{FF2B5EF4-FFF2-40B4-BE49-F238E27FC236}">
                <a16:creationId xmlns:a16="http://schemas.microsoft.com/office/drawing/2014/main" id="{2A957682-36C3-4B16-A3E1-D2B66EE746C6}"/>
              </a:ext>
            </a:extLst>
          </p:cNvPr>
          <p:cNvPicPr>
            <a:picLocks noChangeAspect="1"/>
          </p:cNvPicPr>
          <p:nvPr/>
        </p:nvPicPr>
        <p:blipFill>
          <a:blip r:embed="rId2"/>
          <a:stretch>
            <a:fillRect/>
          </a:stretch>
        </p:blipFill>
        <p:spPr>
          <a:xfrm>
            <a:off x="2702766" y="4570617"/>
            <a:ext cx="8267795" cy="1339953"/>
          </a:xfrm>
          <a:prstGeom prst="rect">
            <a:avLst/>
          </a:prstGeom>
        </p:spPr>
      </p:pic>
    </p:spTree>
    <p:extLst>
      <p:ext uri="{BB962C8B-B14F-4D97-AF65-F5344CB8AC3E}">
        <p14:creationId xmlns:p14="http://schemas.microsoft.com/office/powerpoint/2010/main" val="33001243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D9C5-3A70-4FD8-B64D-52662A8578A6}"/>
              </a:ext>
            </a:extLst>
          </p:cNvPr>
          <p:cNvSpPr>
            <a:spLocks noGrp="1"/>
          </p:cNvSpPr>
          <p:nvPr>
            <p:ph type="title"/>
          </p:nvPr>
        </p:nvSpPr>
        <p:spPr>
          <a:xfrm>
            <a:off x="1484311" y="685800"/>
            <a:ext cx="10018713" cy="1103671"/>
          </a:xfrm>
        </p:spPr>
        <p:txBody>
          <a:bodyPr/>
          <a:lstStyle/>
          <a:p>
            <a:r>
              <a:rPr lang="zh-TW" altLang="en-US" b="1" dirty="0">
                <a:latin typeface="標楷體" panose="03000509000000000000" pitchFamily="65" charset="-120"/>
                <a:ea typeface="標楷體" panose="03000509000000000000" pitchFamily="65" charset="-120"/>
              </a:rPr>
              <a:t>氣體中污染物濃度之測定</a:t>
            </a:r>
            <a:endParaRPr lang="en-GB" b="1" dirty="0">
              <a:latin typeface="標楷體" panose="03000509000000000000" pitchFamily="65" charset="-120"/>
              <a:ea typeface="標楷體" panose="03000509000000000000" pitchFamily="65" charset="-120"/>
            </a:endParaRPr>
          </a:p>
        </p:txBody>
      </p:sp>
      <p:sp>
        <p:nvSpPr>
          <p:cNvPr id="3" name="Content Placeholder 2">
            <a:extLst>
              <a:ext uri="{FF2B5EF4-FFF2-40B4-BE49-F238E27FC236}">
                <a16:creationId xmlns:a16="http://schemas.microsoft.com/office/drawing/2014/main" id="{3CE1CEB5-1511-4BC6-87AA-1B693973D6B8}"/>
              </a:ext>
            </a:extLst>
          </p:cNvPr>
          <p:cNvSpPr>
            <a:spLocks noGrp="1"/>
          </p:cNvSpPr>
          <p:nvPr>
            <p:ph idx="1"/>
          </p:nvPr>
        </p:nvSpPr>
        <p:spPr>
          <a:xfrm>
            <a:off x="1484310" y="1917291"/>
            <a:ext cx="10018713" cy="3873910"/>
          </a:xfrm>
        </p:spPr>
        <p:txBody>
          <a:bodyPr/>
          <a:lstStyle/>
          <a:p>
            <a:pPr marL="0" indent="0">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微粒物質之測定</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採用</a:t>
            </a: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高流量採樣器</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(High-Volume Sampler)</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測定，其操作原理如同一過濾器，以</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24</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小時抽取</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2000 m</a:t>
            </a:r>
            <a:r>
              <a:rPr lang="en-US" altLang="zh-TW" baseline="30000" dirty="0">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的空氣通過濾紙，隨著時間增加濾紙上顆粒物隨之增加，其所測得的微粒平均濃度稱為</a:t>
            </a:r>
            <a:r>
              <a:rPr lang="zh-TW" altLang="en-US"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總懸浮微粒濃度</a:t>
            </a:r>
            <a:r>
              <a:rPr lang="en-US" altLang="zh-TW"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(TSP)</a:t>
            </a:r>
            <a:r>
              <a:rPr lang="en-US" altLang="zh-TW" b="1" dirty="0">
                <a:latin typeface="Times New Roman" panose="02020603050405020304" pitchFamily="18" charset="0"/>
                <a:ea typeface="DFKai-SB" panose="03000509000000000000" pitchFamily="65" charset="-120"/>
                <a:cs typeface="Times New Roman" panose="02020603050405020304" pitchFamily="18" charset="0"/>
              </a:rPr>
              <a:t>:</a:t>
            </a:r>
          </a:p>
          <a:p>
            <a:pPr marL="0" indent="0">
              <a:buNone/>
            </a:pPr>
            <a:endParaRPr lang="en-US" dirty="0"/>
          </a:p>
          <a:p>
            <a:pPr marL="0" indent="0">
              <a:buNone/>
            </a:pPr>
            <a:endParaRPr lang="en-GB" dirty="0"/>
          </a:p>
        </p:txBody>
      </p:sp>
      <p:pic>
        <p:nvPicPr>
          <p:cNvPr id="5" name="Picture 4">
            <a:extLst>
              <a:ext uri="{FF2B5EF4-FFF2-40B4-BE49-F238E27FC236}">
                <a16:creationId xmlns:a16="http://schemas.microsoft.com/office/drawing/2014/main" id="{464F1E92-892A-4154-8CFB-A129677F6851}"/>
              </a:ext>
            </a:extLst>
          </p:cNvPr>
          <p:cNvPicPr>
            <a:picLocks noChangeAspect="1"/>
          </p:cNvPicPr>
          <p:nvPr/>
        </p:nvPicPr>
        <p:blipFill>
          <a:blip r:embed="rId2"/>
          <a:stretch>
            <a:fillRect/>
          </a:stretch>
        </p:blipFill>
        <p:spPr>
          <a:xfrm>
            <a:off x="4010773" y="4626387"/>
            <a:ext cx="4965786" cy="1164814"/>
          </a:xfrm>
          <a:prstGeom prst="rect">
            <a:avLst/>
          </a:prstGeom>
        </p:spPr>
      </p:pic>
    </p:spTree>
    <p:extLst>
      <p:ext uri="{BB962C8B-B14F-4D97-AF65-F5344CB8AC3E}">
        <p14:creationId xmlns:p14="http://schemas.microsoft.com/office/powerpoint/2010/main" val="19130693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43A872-D3F0-4341-A029-96FEB7EE8EE9}"/>
              </a:ext>
            </a:extLst>
          </p:cNvPr>
          <p:cNvSpPr>
            <a:spLocks noGrp="1"/>
          </p:cNvSpPr>
          <p:nvPr>
            <p:ph idx="1"/>
          </p:nvPr>
        </p:nvSpPr>
        <p:spPr>
          <a:xfrm>
            <a:off x="1484310" y="816077"/>
            <a:ext cx="10018713" cy="4975123"/>
          </a:xfrm>
        </p:spPr>
        <p:txBody>
          <a:bodyPr/>
          <a:lstStyle/>
          <a:p>
            <a:pPr marL="0" indent="0" algn="just">
              <a:buNone/>
            </a:pPr>
            <a:r>
              <a:rPr lang="en-GB"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SO</a:t>
            </a:r>
            <a:r>
              <a:rPr lang="en-GB" b="1" baseline="-25000"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2</a:t>
            </a:r>
            <a:r>
              <a:rPr lang="en-GB"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 </a:t>
            </a: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濃度之測定</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紫外光螢光法</a:t>
            </a:r>
            <a:r>
              <a:rPr lang="en-GB"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 </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zh-TW" dirty="0">
                <a:latin typeface="Times New Roman" panose="02020603050405020304" pitchFamily="18" charset="0"/>
                <a:ea typeface="DFKai-SB" panose="03000509000000000000" pitchFamily="65" charset="-120"/>
                <a:cs typeface="Times New Roman" panose="02020603050405020304" pitchFamily="18" charset="0"/>
              </a:rPr>
              <a:t>利用波長介於</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190 nm</a:t>
            </a:r>
            <a:r>
              <a:rPr lang="zh-TW" altLang="zh-TW" dirty="0">
                <a:latin typeface="Times New Roman" panose="02020603050405020304" pitchFamily="18" charset="0"/>
                <a:ea typeface="DFKai-SB" panose="03000509000000000000" pitchFamily="65" charset="-120"/>
                <a:cs typeface="Times New Roman" panose="02020603050405020304" pitchFamily="18" charset="0"/>
              </a:rPr>
              <a:t>～</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230 nm</a:t>
            </a:r>
            <a:r>
              <a:rPr lang="zh-TW" altLang="zh-TW" dirty="0">
                <a:latin typeface="Times New Roman" panose="02020603050405020304" pitchFamily="18" charset="0"/>
                <a:ea typeface="DFKai-SB" panose="03000509000000000000" pitchFamily="65" charset="-120"/>
                <a:cs typeface="Times New Roman" panose="02020603050405020304" pitchFamily="18" charset="0"/>
              </a:rPr>
              <a:t>之紫外光來激發二氧化硫分子，再量測其降回基態時所發出之</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350 nm</a:t>
            </a:r>
            <a:r>
              <a:rPr lang="zh-TW" altLang="zh-TW" dirty="0">
                <a:latin typeface="Times New Roman" panose="02020603050405020304" pitchFamily="18" charset="0"/>
                <a:ea typeface="DFKai-SB" panose="03000509000000000000" pitchFamily="65" charset="-120"/>
                <a:cs typeface="Times New Roman" panose="02020603050405020304" pitchFamily="18" charset="0"/>
              </a:rPr>
              <a:t>螢光強度，以測定空氣中二氧化硫的濃度。</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endParaRPr lang="zh-TW"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en-US"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NO</a:t>
            </a:r>
            <a:r>
              <a:rPr lang="en-US" altLang="zh-TW" b="1" baseline="-25000"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x</a:t>
            </a: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濃度之量測</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化學發光法 </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 N</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O</a:t>
            </a:r>
            <a:r>
              <a:rPr lang="en-GB" altLang="zh-TW" b="1" baseline="-25000" dirty="0">
                <a:latin typeface="Times New Roman" panose="02020603050405020304" pitchFamily="18" charset="0"/>
                <a:ea typeface="DFKai-SB" panose="03000509000000000000" pitchFamily="65" charset="-120"/>
                <a:cs typeface="Times New Roman" panose="02020603050405020304" pitchFamily="18" charset="0"/>
              </a:rPr>
              <a:t>x</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中的</a:t>
            </a:r>
            <a:r>
              <a:rPr lang="en-GB" altLang="zh-TW" dirty="0">
                <a:latin typeface="Times New Roman" panose="02020603050405020304" pitchFamily="18" charset="0"/>
                <a:ea typeface="DFKai-SB" panose="03000509000000000000" pitchFamily="65" charset="-120"/>
                <a:cs typeface="Times New Roman" panose="02020603050405020304" pitchFamily="18" charset="0"/>
              </a:rPr>
              <a:t>NO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與</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反應時會產生許多激發態的</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，而後因輻射能量之放射而降至基態</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(Ground State)</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。其化學反應為</a:t>
            </a:r>
            <a:endParaRPr lang="en-US" altLang="zh-TW"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endParaRPr lang="en-GB" altLang="zh-TW" b="1" dirty="0"/>
          </a:p>
          <a:p>
            <a:pPr marL="0" indent="0">
              <a:buNone/>
            </a:pPr>
            <a:endParaRPr lang="en-GB" dirty="0"/>
          </a:p>
        </p:txBody>
      </p:sp>
      <p:pic>
        <p:nvPicPr>
          <p:cNvPr id="5" name="Picture 4">
            <a:extLst>
              <a:ext uri="{FF2B5EF4-FFF2-40B4-BE49-F238E27FC236}">
                <a16:creationId xmlns:a16="http://schemas.microsoft.com/office/drawing/2014/main" id="{FE0F5C8C-FE30-4932-A425-1B318A08BC22}"/>
              </a:ext>
            </a:extLst>
          </p:cNvPr>
          <p:cNvPicPr>
            <a:picLocks noChangeAspect="1"/>
          </p:cNvPicPr>
          <p:nvPr/>
        </p:nvPicPr>
        <p:blipFill>
          <a:blip r:embed="rId2"/>
          <a:stretch>
            <a:fillRect/>
          </a:stretch>
        </p:blipFill>
        <p:spPr>
          <a:xfrm>
            <a:off x="5161782" y="4777094"/>
            <a:ext cx="2870768" cy="1859680"/>
          </a:xfrm>
          <a:prstGeom prst="rect">
            <a:avLst/>
          </a:prstGeom>
        </p:spPr>
      </p:pic>
    </p:spTree>
    <p:extLst>
      <p:ext uri="{BB962C8B-B14F-4D97-AF65-F5344CB8AC3E}">
        <p14:creationId xmlns:p14="http://schemas.microsoft.com/office/powerpoint/2010/main" val="16408499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800BD7-AF34-4B0D-BDC3-E0D4E3437C26}"/>
              </a:ext>
            </a:extLst>
          </p:cNvPr>
          <p:cNvSpPr>
            <a:spLocks noGrp="1"/>
          </p:cNvSpPr>
          <p:nvPr>
            <p:ph idx="1"/>
          </p:nvPr>
        </p:nvSpPr>
        <p:spPr>
          <a:xfrm>
            <a:off x="1444981" y="1219201"/>
            <a:ext cx="10018713" cy="4807974"/>
          </a:xfrm>
        </p:spPr>
        <p:txBody>
          <a:bodyPr/>
          <a:lstStyle/>
          <a:p>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總量的</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5~10%</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是由第二個反應生成的，輻射能量</a:t>
            </a:r>
            <a:r>
              <a:rPr lang="en-GB" altLang="zh-TW" i="1" dirty="0" err="1">
                <a:latin typeface="Times New Roman" panose="02020603050405020304" pitchFamily="18" charset="0"/>
                <a:ea typeface="DFKai-SB" panose="03000509000000000000" pitchFamily="65" charset="-120"/>
                <a:cs typeface="Times New Roman" panose="02020603050405020304" pitchFamily="18" charset="0"/>
              </a:rPr>
              <a:t>hv</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之強度可由光電放大器</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(Photomultiplier)</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測得，輻射之強度與氣體樣品中最初之</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濃度成正比。若樣品中含</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及</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，則</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在將氣體導入化學螢光反應室之前，先經一受熱的不鏽鋼，將</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NO</a:t>
            </a:r>
            <a:r>
              <a:rPr lang="en-US" altLang="zh-TW" baseline="-25000"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轉化成</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NO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，反應如下</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latin typeface="Times New Roman" panose="02020603050405020304" pitchFamily="18" charset="0"/>
              <a:ea typeface="DFKai-SB" panose="03000509000000000000" pitchFamily="65" charset="-120"/>
              <a:cs typeface="Times New Roman" panose="02020603050405020304" pitchFamily="18" charset="0"/>
            </a:endParaRPr>
          </a:p>
          <a:p>
            <a:pPr marL="0" indent="0">
              <a:buNone/>
            </a:pPr>
            <a:r>
              <a:rPr lang="zh-TW" altLang="en-US" dirty="0">
                <a:latin typeface="Times New Roman" panose="02020603050405020304" pitchFamily="18" charset="0"/>
                <a:ea typeface="DFKai-SB" panose="03000509000000000000" pitchFamily="65" charset="-120"/>
                <a:cs typeface="Times New Roman" panose="02020603050405020304" pitchFamily="18" charset="0"/>
              </a:rPr>
              <a:t>接著再與</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3</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於反應室中反應，測得總</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x</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濃度</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。另外再準備一個樣品，不經過不鏽鋼管而測得</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濃度</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(B)</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A</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減</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B</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之值即為氣體樣品中</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NO</a:t>
            </a:r>
            <a:r>
              <a:rPr lang="en-US" altLang="zh-TW" baseline="-25000"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2</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的量</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a:p>
            <a:endParaRPr lang="en-GB" dirty="0"/>
          </a:p>
          <a:p>
            <a:endParaRPr lang="en-GB" dirty="0"/>
          </a:p>
        </p:txBody>
      </p:sp>
      <p:pic>
        <p:nvPicPr>
          <p:cNvPr id="5" name="Picture 4">
            <a:extLst>
              <a:ext uri="{FF2B5EF4-FFF2-40B4-BE49-F238E27FC236}">
                <a16:creationId xmlns:a16="http://schemas.microsoft.com/office/drawing/2014/main" id="{18B07405-85F1-4543-B9CC-60147EFA8FCC}"/>
              </a:ext>
            </a:extLst>
          </p:cNvPr>
          <p:cNvPicPr>
            <a:picLocks noChangeAspect="1"/>
          </p:cNvPicPr>
          <p:nvPr/>
        </p:nvPicPr>
        <p:blipFill>
          <a:blip r:embed="rId2"/>
          <a:stretch>
            <a:fillRect/>
          </a:stretch>
        </p:blipFill>
        <p:spPr>
          <a:xfrm>
            <a:off x="4621046" y="3023112"/>
            <a:ext cx="3745239" cy="811776"/>
          </a:xfrm>
          <a:prstGeom prst="rect">
            <a:avLst/>
          </a:prstGeom>
        </p:spPr>
      </p:pic>
    </p:spTree>
    <p:extLst>
      <p:ext uri="{BB962C8B-B14F-4D97-AF65-F5344CB8AC3E}">
        <p14:creationId xmlns:p14="http://schemas.microsoft.com/office/powerpoint/2010/main" val="2701093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7DADC5-F2FF-4CB7-8B02-DF63E3482F55}"/>
              </a:ext>
            </a:extLst>
          </p:cNvPr>
          <p:cNvSpPr>
            <a:spLocks noGrp="1"/>
          </p:cNvSpPr>
          <p:nvPr>
            <p:ph idx="1"/>
          </p:nvPr>
        </p:nvSpPr>
        <p:spPr>
          <a:xfrm>
            <a:off x="1484311" y="363794"/>
            <a:ext cx="4992689" cy="5892005"/>
          </a:xfrm>
        </p:spPr>
        <p:txBody>
          <a:bodyPr>
            <a:normAutofit fontScale="92500" lnSpcReduction="10000"/>
          </a:bodyPr>
          <a:lstStyle/>
          <a:p>
            <a:pPr marL="0" indent="0" algn="just">
              <a:buNone/>
            </a:pPr>
            <a:r>
              <a:rPr lang="en-US"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CO</a:t>
            </a: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濃度之測定</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非分散性紅外線分析器</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(Nondispersive Infrared Analyzer)</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 –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由於</a:t>
            </a:r>
            <a:r>
              <a:rPr lang="en-US" altLang="zh-TW"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CO</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會吸收某特定波長的紅外線</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，故可利用此特性測定其濃度。</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zh-TW" altLang="en-US" dirty="0">
                <a:latin typeface="Times New Roman" panose="02020603050405020304" pitchFamily="18" charset="0"/>
                <a:ea typeface="DFKai-SB" panose="03000509000000000000" pitchFamily="65" charset="-120"/>
                <a:cs typeface="Times New Roman" panose="02020603050405020304" pitchFamily="18" charset="0"/>
              </a:rPr>
              <a:t>偵測器含有兩個槽室</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(Chamber)</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，將氣體樣品打入其中一室，另兩室則充滿惰性氣體</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如</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a:t>
            </a:r>
            <a:r>
              <a:rPr lang="en-US" altLang="zh-TW" baseline="-25000" dirty="0">
                <a:latin typeface="Times New Roman" panose="02020603050405020304" pitchFamily="18" charset="0"/>
                <a:ea typeface="DFKai-SB" panose="03000509000000000000" pitchFamily="65" charset="-120"/>
                <a:cs typeface="Times New Roman" panose="02020603050405020304" pitchFamily="18" charset="0"/>
              </a:rPr>
              <a:t>2</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。此時分別以紅外線照射此兩室，因為</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CO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會吸收部分能量，</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故通過參考槽的紅外線能量較高</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；通過兩槽室的紅外線再由兩個都填充</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CO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的偵測器接收，圖</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(Next slide)</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左邊偵測器中之</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CO</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受熱較多故膨脹較大</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，因而推動兩偵測器間之隔膜，隔膜移動程度可轉換成電訊傳出再紀錄於記錄器上，因此可連續測定樣品種</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CO</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的濃度。</a:t>
            </a:r>
            <a:endParaRPr lang="en-GB" dirty="0">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DB9B583B-60CF-4E58-BF3C-C58462E5140D}"/>
              </a:ext>
            </a:extLst>
          </p:cNvPr>
          <p:cNvPicPr>
            <a:picLocks noChangeAspect="1"/>
          </p:cNvPicPr>
          <p:nvPr/>
        </p:nvPicPr>
        <p:blipFill>
          <a:blip r:embed="rId2"/>
          <a:stretch>
            <a:fillRect/>
          </a:stretch>
        </p:blipFill>
        <p:spPr>
          <a:xfrm>
            <a:off x="6701627" y="602200"/>
            <a:ext cx="5490373" cy="5653600"/>
          </a:xfrm>
          <a:prstGeom prst="rect">
            <a:avLst/>
          </a:prstGeom>
        </p:spPr>
      </p:pic>
    </p:spTree>
    <p:extLst>
      <p:ext uri="{BB962C8B-B14F-4D97-AF65-F5344CB8AC3E}">
        <p14:creationId xmlns:p14="http://schemas.microsoft.com/office/powerpoint/2010/main" val="21389056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33317-80AA-40B5-B38C-E094B6F200FB}"/>
              </a:ext>
            </a:extLst>
          </p:cNvPr>
          <p:cNvSpPr>
            <a:spLocks noGrp="1"/>
          </p:cNvSpPr>
          <p:nvPr>
            <p:ph idx="1"/>
          </p:nvPr>
        </p:nvSpPr>
        <p:spPr>
          <a:xfrm>
            <a:off x="1484312" y="355600"/>
            <a:ext cx="5368772" cy="6299199"/>
          </a:xfrm>
        </p:spPr>
        <p:txBody>
          <a:bodyPr>
            <a:normAutofit/>
          </a:bodyPr>
          <a:lstStyle/>
          <a:p>
            <a:pPr marL="0" indent="0" algn="just">
              <a:buNone/>
            </a:pPr>
            <a:r>
              <a:rPr lang="zh-TW" altLang="en-US"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rPr>
              <a:t>碳氫化合物之測定</a:t>
            </a:r>
            <a:endParaRPr lang="en-GB" altLang="zh-TW" b="1" dirty="0">
              <a:solidFill>
                <a:srgbClr val="0000FF"/>
              </a:solidFill>
              <a:latin typeface="Times New Roman" panose="02020603050405020304" pitchFamily="18" charset="0"/>
              <a:ea typeface="DFKai-SB" panose="03000509000000000000" pitchFamily="65" charset="-120"/>
              <a:cs typeface="Times New Roman" panose="02020603050405020304" pitchFamily="18" charset="0"/>
            </a:endParaRPr>
          </a:p>
          <a:p>
            <a:pPr marL="0" indent="0" algn="just">
              <a:buNone/>
            </a:pPr>
            <a:r>
              <a:rPr lang="zh-TW" altLang="en-US"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火焰式離子化法</a:t>
            </a:r>
            <a:r>
              <a:rPr lang="en-US" altLang="zh-TW" b="1" dirty="0">
                <a:solidFill>
                  <a:srgbClr val="00B050"/>
                </a:solidFill>
                <a:latin typeface="Times New Roman" panose="02020603050405020304" pitchFamily="18" charset="0"/>
                <a:ea typeface="DFKai-SB" panose="03000509000000000000" pitchFamily="65" charset="-120"/>
                <a:cs typeface="Times New Roman" panose="02020603050405020304" pitchFamily="18" charset="0"/>
              </a:rPr>
              <a:t>(Flame Ionization) </a:t>
            </a:r>
            <a:r>
              <a:rPr lang="en-US" altLang="zh-TW" dirty="0">
                <a:latin typeface="Times New Roman" panose="02020603050405020304" pitchFamily="18" charset="0"/>
                <a:ea typeface="DFKai-SB" panose="03000509000000000000" pitchFamily="65" charset="-120"/>
                <a:cs typeface="Times New Roman" panose="02020603050405020304" pitchFamily="18" charset="0"/>
              </a:rPr>
              <a:t>–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於</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火焰離子檢測器</a:t>
            </a:r>
            <a:r>
              <a:rPr lang="en-US" altLang="zh-TW"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(FID)</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內，氣體樣品注入於空氣或氧氣中燃燒的氫氣火焰中，如圖所示。火焰位於電極之間，兩電極間有幾百伏特之電位差，當氫氣單獨燃燒時，只形成少數的離子，但若碳氫化合物之樣品氣體注入氫氣時，火焰中即形成離子並游離至正極，所產生的</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直流電訊號</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(DC</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 </a:t>
            </a:r>
            <a:r>
              <a:rPr lang="en-GB"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signal</a:t>
            </a:r>
            <a:r>
              <a:rPr lang="en-US" altLang="zh-TW"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與形成的離子數成正比</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形成的離子數又與火焰中之碳原子數成正比</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a:t>
            </a:r>
            <a:endParaRPr lang="en-GB" altLang="zh-TW" dirty="0">
              <a:latin typeface="Times New Roman" panose="02020603050405020304" pitchFamily="18" charset="0"/>
              <a:ea typeface="DFKai-SB" panose="03000509000000000000" pitchFamily="65" charset="-120"/>
              <a:cs typeface="Times New Roman" panose="02020603050405020304" pitchFamily="18" charset="0"/>
            </a:endParaRPr>
          </a:p>
          <a:p>
            <a:pPr algn="just"/>
            <a:r>
              <a:rPr lang="en-US" altLang="zh-TW" b="1" dirty="0">
                <a:latin typeface="Times New Roman" panose="02020603050405020304" pitchFamily="18" charset="0"/>
                <a:ea typeface="DFKai-SB" panose="03000509000000000000" pitchFamily="65" charset="-120"/>
                <a:cs typeface="Times New Roman" panose="02020603050405020304" pitchFamily="18" charset="0"/>
              </a:rPr>
              <a:t>FID</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只能測得</a:t>
            </a:r>
            <a:r>
              <a:rPr lang="zh-TW" altLang="en-US"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碳氫化合物之總量</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，但不能區分碳氫化合物之各種不同成分，</a:t>
            </a:r>
            <a:r>
              <a:rPr lang="zh-TW" altLang="en-US" dirty="0">
                <a:solidFill>
                  <a:schemeClr val="accent4">
                    <a:lumMod val="75000"/>
                  </a:schemeClr>
                </a:solidFill>
                <a:latin typeface="Times New Roman" panose="02020603050405020304" pitchFamily="18" charset="0"/>
                <a:ea typeface="DFKai-SB" panose="03000509000000000000" pitchFamily="65" charset="-120"/>
                <a:cs typeface="Times New Roman" panose="02020603050405020304" pitchFamily="18" charset="0"/>
              </a:rPr>
              <a:t>若欲檢測碳氫化合物成分時</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，可使用</a:t>
            </a:r>
            <a:r>
              <a:rPr lang="zh-TW" altLang="en-US"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氣體層析儀</a:t>
            </a:r>
            <a:r>
              <a:rPr lang="en-US" altLang="zh-TW"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(Gas </a:t>
            </a:r>
            <a:r>
              <a:rPr lang="en-US" altLang="zh-TW" dirty="0" err="1">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Chromotography</a:t>
            </a:r>
            <a:r>
              <a:rPr lang="en-US" altLang="zh-TW"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 GC</a:t>
            </a:r>
            <a:r>
              <a:rPr lang="en-US" altLang="zh-TW"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rPr>
              <a:t>)</a:t>
            </a:r>
            <a:endParaRPr lang="en-GB" altLang="zh-TW" b="1" dirty="0">
              <a:solidFill>
                <a:srgbClr val="FF0000"/>
              </a:solidFill>
              <a:latin typeface="Times New Roman" panose="02020603050405020304" pitchFamily="18" charset="0"/>
              <a:ea typeface="DFKai-SB" panose="03000509000000000000" pitchFamily="65" charset="-120"/>
              <a:cs typeface="Times New Roman" panose="02020603050405020304" pitchFamily="18" charset="0"/>
            </a:endParaRPr>
          </a:p>
        </p:txBody>
      </p:sp>
      <p:pic>
        <p:nvPicPr>
          <p:cNvPr id="5" name="Picture 4">
            <a:extLst>
              <a:ext uri="{FF2B5EF4-FFF2-40B4-BE49-F238E27FC236}">
                <a16:creationId xmlns:a16="http://schemas.microsoft.com/office/drawing/2014/main" id="{04693495-84C1-41CC-99E0-1F120EB1FD4B}"/>
              </a:ext>
            </a:extLst>
          </p:cNvPr>
          <p:cNvPicPr>
            <a:picLocks noChangeAspect="1"/>
          </p:cNvPicPr>
          <p:nvPr/>
        </p:nvPicPr>
        <p:blipFill>
          <a:blip r:embed="rId2"/>
          <a:stretch>
            <a:fillRect/>
          </a:stretch>
        </p:blipFill>
        <p:spPr>
          <a:xfrm>
            <a:off x="7327900" y="355600"/>
            <a:ext cx="4769764" cy="6299199"/>
          </a:xfrm>
          <a:prstGeom prst="rect">
            <a:avLst/>
          </a:prstGeom>
        </p:spPr>
      </p:pic>
    </p:spTree>
    <p:extLst>
      <p:ext uri="{BB962C8B-B14F-4D97-AF65-F5344CB8AC3E}">
        <p14:creationId xmlns:p14="http://schemas.microsoft.com/office/powerpoint/2010/main" val="3375245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A30B29-866E-454F-B51F-9136DCF73788}"/>
              </a:ext>
            </a:extLst>
          </p:cNvPr>
          <p:cNvSpPr>
            <a:spLocks noGrp="1"/>
          </p:cNvSpPr>
          <p:nvPr>
            <p:ph idx="1"/>
          </p:nvPr>
        </p:nvSpPr>
        <p:spPr>
          <a:xfrm>
            <a:off x="1543303" y="724270"/>
            <a:ext cx="10018713" cy="5409460"/>
          </a:xfrm>
        </p:spPr>
        <p:txBody>
          <a:bodyPr>
            <a:normAutofit/>
          </a:bodyPr>
          <a:lstStyle/>
          <a:p>
            <a:pPr algn="just"/>
            <a:r>
              <a:rPr lang="en-GB" b="1" dirty="0">
                <a:solidFill>
                  <a:srgbClr val="00B050"/>
                </a:solidFill>
                <a:latin typeface="Times New Roman" panose="02020603050405020304" pitchFamily="18" charset="0"/>
                <a:cs typeface="Times New Roman" panose="02020603050405020304" pitchFamily="18" charset="0"/>
              </a:rPr>
              <a:t>Molecular weight</a:t>
            </a:r>
            <a:r>
              <a:rPr lang="en-GB" dirty="0">
                <a:latin typeface="Times New Roman" panose="02020603050405020304" pitchFamily="18" charset="0"/>
                <a:cs typeface="Times New Roman" panose="02020603050405020304" pitchFamily="18" charset="0"/>
              </a:rPr>
              <a:t>, </a:t>
            </a:r>
            <a:r>
              <a:rPr lang="en-GB" b="1" dirty="0">
                <a:solidFill>
                  <a:srgbClr val="00B050"/>
                </a:solidFill>
                <a:latin typeface="Times New Roman" panose="02020603050405020304" pitchFamily="18" charset="0"/>
                <a:cs typeface="Times New Roman" panose="02020603050405020304" pitchFamily="18" charset="0"/>
              </a:rPr>
              <a:t>polarity</a:t>
            </a:r>
            <a:r>
              <a:rPr lang="en-GB" dirty="0">
                <a:latin typeface="Times New Roman" panose="02020603050405020304" pitchFamily="18" charset="0"/>
                <a:cs typeface="Times New Roman" panose="02020603050405020304" pitchFamily="18" charset="0"/>
              </a:rPr>
              <a:t>, and </a:t>
            </a:r>
            <a:r>
              <a:rPr lang="en-GB" b="1" dirty="0">
                <a:solidFill>
                  <a:srgbClr val="00B050"/>
                </a:solidFill>
                <a:latin typeface="Times New Roman" panose="02020603050405020304" pitchFamily="18" charset="0"/>
                <a:cs typeface="Times New Roman" panose="02020603050405020304" pitchFamily="18" charset="0"/>
              </a:rPr>
              <a:t>molar volume </a:t>
            </a:r>
            <a:r>
              <a:rPr lang="en-GB" dirty="0">
                <a:latin typeface="Times New Roman" panose="02020603050405020304" pitchFamily="18" charset="0"/>
                <a:cs typeface="Times New Roman" panose="02020603050405020304" pitchFamily="18" charset="0"/>
              </a:rPr>
              <a:t>are fundamental properties that are directly ascertained from the chemical structure. These drive other inherencies important to air pollution, especially </a:t>
            </a:r>
            <a:r>
              <a:rPr lang="en-GB" dirty="0">
                <a:solidFill>
                  <a:schemeClr val="accent4">
                    <a:lumMod val="75000"/>
                  </a:schemeClr>
                </a:solidFill>
                <a:latin typeface="Times New Roman" panose="02020603050405020304" pitchFamily="18" charset="0"/>
                <a:cs typeface="Times New Roman" panose="02020603050405020304" pitchFamily="18" charset="0"/>
              </a:rPr>
              <a:t>aqueous solubility</a:t>
            </a:r>
            <a:r>
              <a:rPr lang="en-GB" dirty="0">
                <a:latin typeface="Times New Roman" panose="02020603050405020304" pitchFamily="18" charset="0"/>
                <a:cs typeface="Times New Roman" panose="02020603050405020304" pitchFamily="18" charset="0"/>
              </a:rPr>
              <a:t>, </a:t>
            </a:r>
            <a:r>
              <a:rPr lang="en-GB" dirty="0">
                <a:solidFill>
                  <a:schemeClr val="accent4">
                    <a:lumMod val="75000"/>
                  </a:schemeClr>
                </a:solidFill>
                <a:latin typeface="Times New Roman" panose="02020603050405020304" pitchFamily="18" charset="0"/>
                <a:cs typeface="Times New Roman" panose="02020603050405020304" pitchFamily="18" charset="0"/>
              </a:rPr>
              <a:t>vapor pressure</a:t>
            </a:r>
            <a:r>
              <a:rPr lang="en-GB" dirty="0">
                <a:latin typeface="Times New Roman" panose="02020603050405020304" pitchFamily="18" charset="0"/>
                <a:cs typeface="Times New Roman" panose="02020603050405020304" pitchFamily="18" charset="0"/>
              </a:rPr>
              <a:t>, and </a:t>
            </a:r>
            <a:r>
              <a:rPr lang="en-GB" dirty="0">
                <a:solidFill>
                  <a:schemeClr val="accent4">
                    <a:lumMod val="75000"/>
                  </a:schemeClr>
                </a:solidFill>
                <a:latin typeface="Times New Roman" panose="02020603050405020304" pitchFamily="18" charset="0"/>
                <a:cs typeface="Times New Roman" panose="02020603050405020304" pitchFamily="18" charset="0"/>
              </a:rPr>
              <a:t>dissociation constant</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two properties that are always important in environmental and atmospheric transformation are </a:t>
            </a:r>
            <a:r>
              <a:rPr lang="en-GB" dirty="0">
                <a:solidFill>
                  <a:srgbClr val="FF0000"/>
                </a:solidFill>
                <a:latin typeface="Times New Roman" panose="02020603050405020304" pitchFamily="18" charset="0"/>
                <a:cs typeface="Times New Roman" panose="02020603050405020304" pitchFamily="18" charset="0"/>
              </a:rPr>
              <a:t>solubility</a:t>
            </a:r>
            <a:r>
              <a:rPr lang="en-GB" dirty="0">
                <a:latin typeface="Times New Roman" panose="02020603050405020304" pitchFamily="18" charset="0"/>
                <a:cs typeface="Times New Roman" panose="02020603050405020304" pitchFamily="18" charset="0"/>
              </a:rPr>
              <a:t> and </a:t>
            </a:r>
            <a:r>
              <a:rPr lang="en-GB" dirty="0">
                <a:solidFill>
                  <a:srgbClr val="FF0000"/>
                </a:solidFill>
                <a:latin typeface="Times New Roman" panose="02020603050405020304" pitchFamily="18" charset="0"/>
                <a:cs typeface="Times New Roman" panose="02020603050405020304" pitchFamily="18" charset="0"/>
              </a:rPr>
              <a:t>vapor pressure</a:t>
            </a:r>
            <a:r>
              <a:rPr lang="en-GB" dirty="0">
                <a:latin typeface="Times New Roman" panose="02020603050405020304" pitchFamily="18" charset="0"/>
                <a:cs typeface="Times New Roman" panose="02020603050405020304" pitchFamily="18" charset="0"/>
              </a:rPr>
              <a:t>, which have been described as saturation properties.</a:t>
            </a:r>
          </a:p>
          <a:p>
            <a:pPr algn="just"/>
            <a:r>
              <a:rPr lang="en-GB" dirty="0">
                <a:latin typeface="Times New Roman" panose="02020603050405020304" pitchFamily="18" charset="0"/>
                <a:cs typeface="Times New Roman" panose="02020603050405020304" pitchFamily="18" charset="0"/>
              </a:rPr>
              <a:t>That is, they are expressions of the maximum amount of the chemical that can be held in the </a:t>
            </a:r>
            <a:r>
              <a:rPr lang="en-GB" b="1" dirty="0">
                <a:solidFill>
                  <a:srgbClr val="0000FF"/>
                </a:solidFill>
                <a:latin typeface="Times New Roman" panose="02020603050405020304" pitchFamily="18" charset="0"/>
                <a:cs typeface="Times New Roman" panose="02020603050405020304" pitchFamily="18" charset="0"/>
              </a:rPr>
              <a:t>liquid (solubility) </a:t>
            </a:r>
            <a:r>
              <a:rPr lang="en-GB" dirty="0">
                <a:latin typeface="Times New Roman" panose="02020603050405020304" pitchFamily="18" charset="0"/>
                <a:cs typeface="Times New Roman" panose="02020603050405020304" pitchFamily="18" charset="0"/>
              </a:rPr>
              <a:t>and </a:t>
            </a:r>
            <a:r>
              <a:rPr lang="en-GB" b="1" dirty="0">
                <a:solidFill>
                  <a:srgbClr val="0000FF"/>
                </a:solidFill>
                <a:latin typeface="Times New Roman" panose="02020603050405020304" pitchFamily="18" charset="0"/>
                <a:cs typeface="Times New Roman" panose="02020603050405020304" pitchFamily="18" charset="0"/>
              </a:rPr>
              <a:t>gas (vapor pressure) </a:t>
            </a:r>
            <a:r>
              <a:rPr lang="en-GB" dirty="0">
                <a:latin typeface="Times New Roman" panose="02020603050405020304" pitchFamily="18" charset="0"/>
                <a:cs typeface="Times New Roman" panose="02020603050405020304" pitchFamily="18" charset="0"/>
              </a:rPr>
              <a:t>phases.</a:t>
            </a:r>
          </a:p>
          <a:p>
            <a:pPr algn="just"/>
            <a:r>
              <a:rPr lang="en-GB" dirty="0">
                <a:latin typeface="Times New Roman" panose="02020603050405020304" pitchFamily="18" charset="0"/>
                <a:cs typeface="Times New Roman" panose="02020603050405020304" pitchFamily="18" charset="0"/>
              </a:rPr>
              <a:t>These inherent properties combine with others to make a chemical compound comparatively susceptible to environmental transformation or degradation, especially decomposition by </a:t>
            </a:r>
            <a:r>
              <a:rPr lang="en-GB" b="1" dirty="0">
                <a:solidFill>
                  <a:schemeClr val="accent4">
                    <a:lumMod val="75000"/>
                  </a:schemeClr>
                </a:solidFill>
                <a:latin typeface="Times New Roman" panose="02020603050405020304" pitchFamily="18" charset="0"/>
                <a:cs typeface="Times New Roman" panose="02020603050405020304" pitchFamily="18" charset="0"/>
              </a:rPr>
              <a:t>photons</a:t>
            </a:r>
            <a:r>
              <a:rPr lang="en-GB" dirty="0">
                <a:solidFill>
                  <a:schemeClr val="accent3">
                    <a:lumMod val="75000"/>
                  </a:schemeClr>
                </a:solidFill>
                <a:latin typeface="Times New Roman" panose="02020603050405020304" pitchFamily="18" charset="0"/>
                <a:cs typeface="Times New Roman" panose="02020603050405020304" pitchFamily="18" charset="0"/>
              </a:rPr>
              <a:t> (photochemical decomposition)</a:t>
            </a:r>
            <a:r>
              <a:rPr lang="en-GB" dirty="0">
                <a:latin typeface="Times New Roman" panose="02020603050405020304" pitchFamily="18" charset="0"/>
                <a:cs typeface="Times New Roman" panose="02020603050405020304" pitchFamily="18" charset="0"/>
              </a:rPr>
              <a:t>, </a:t>
            </a:r>
            <a:r>
              <a:rPr lang="en-GB" b="1" dirty="0">
                <a:solidFill>
                  <a:schemeClr val="accent4">
                    <a:lumMod val="75000"/>
                  </a:schemeClr>
                </a:solidFill>
                <a:latin typeface="Times New Roman" panose="02020603050405020304" pitchFamily="18" charset="0"/>
                <a:cs typeface="Times New Roman" panose="02020603050405020304" pitchFamily="18" charset="0"/>
              </a:rPr>
              <a:t>water</a:t>
            </a:r>
            <a:r>
              <a:rPr lang="en-GB" dirty="0">
                <a:solidFill>
                  <a:schemeClr val="accent3">
                    <a:lumMod val="75000"/>
                  </a:schemeClr>
                </a:solidFill>
                <a:latin typeface="Times New Roman" panose="02020603050405020304" pitchFamily="18" charset="0"/>
                <a:cs typeface="Times New Roman" panose="02020603050405020304" pitchFamily="18" charset="0"/>
              </a:rPr>
              <a:t> (hydrolysis</a:t>
            </a:r>
            <a:r>
              <a:rPr lang="en-GB" dirty="0">
                <a:latin typeface="Times New Roman" panose="02020603050405020304" pitchFamily="18" charset="0"/>
                <a:cs typeface="Times New Roman" panose="02020603050405020304" pitchFamily="18" charset="0"/>
              </a:rPr>
              <a:t>), and </a:t>
            </a:r>
            <a:r>
              <a:rPr lang="en-GB" b="1" dirty="0">
                <a:solidFill>
                  <a:schemeClr val="accent4">
                    <a:lumMod val="75000"/>
                  </a:schemeClr>
                </a:solidFill>
                <a:latin typeface="Times New Roman" panose="02020603050405020304" pitchFamily="18" charset="0"/>
                <a:cs typeface="Times New Roman" panose="02020603050405020304" pitchFamily="18" charset="0"/>
              </a:rPr>
              <a:t>energy transfer in organisms </a:t>
            </a:r>
            <a:r>
              <a:rPr lang="en-GB" dirty="0">
                <a:solidFill>
                  <a:schemeClr val="accent3">
                    <a:lumMod val="75000"/>
                  </a:schemeClr>
                </a:solidFill>
                <a:latin typeface="Times New Roman" panose="02020603050405020304" pitchFamily="18" charset="0"/>
                <a:cs typeface="Times New Roman" panose="02020603050405020304" pitchFamily="18" charset="0"/>
              </a:rPr>
              <a:t>(biotic decomposition)</a:t>
            </a:r>
          </a:p>
        </p:txBody>
      </p:sp>
    </p:spTree>
    <p:extLst>
      <p:ext uri="{BB962C8B-B14F-4D97-AF65-F5344CB8AC3E}">
        <p14:creationId xmlns:p14="http://schemas.microsoft.com/office/powerpoint/2010/main" val="2787955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51B58-694D-4EE0-A8C1-74811A20DA2F}"/>
              </a:ext>
            </a:extLst>
          </p:cNvPr>
          <p:cNvSpPr>
            <a:spLocks noGrp="1"/>
          </p:cNvSpPr>
          <p:nvPr>
            <p:ph idx="1"/>
          </p:nvPr>
        </p:nvSpPr>
        <p:spPr>
          <a:xfrm>
            <a:off x="1484310" y="1047565"/>
            <a:ext cx="10018713" cy="5291091"/>
          </a:xfrm>
        </p:spPr>
        <p:txBody>
          <a:bodyPr>
            <a:normAutofit/>
          </a:bodyPr>
          <a:lstStyle/>
          <a:p>
            <a:pPr algn="just"/>
            <a:r>
              <a:rPr lang="en-GB" dirty="0">
                <a:latin typeface="Times New Roman" panose="02020603050405020304" pitchFamily="18" charset="0"/>
                <a:cs typeface="Times New Roman" panose="02020603050405020304" pitchFamily="18" charset="0"/>
              </a:rPr>
              <a:t>Each chemical compound has a </a:t>
            </a:r>
            <a:r>
              <a:rPr lang="en-GB" dirty="0">
                <a:solidFill>
                  <a:srgbClr val="FF0000"/>
                </a:solidFill>
                <a:latin typeface="Times New Roman" panose="02020603050405020304" pitchFamily="18" charset="0"/>
                <a:cs typeface="Times New Roman" panose="02020603050405020304" pitchFamily="18" charset="0"/>
              </a:rPr>
              <a:t>unique residence time </a:t>
            </a:r>
            <a:r>
              <a:rPr lang="en-GB" dirty="0">
                <a:latin typeface="Times New Roman" panose="02020603050405020304" pitchFamily="18" charset="0"/>
                <a:cs typeface="Times New Roman" panose="02020603050405020304" pitchFamily="18" charset="0"/>
              </a:rPr>
              <a:t>or </a:t>
            </a:r>
            <a:r>
              <a:rPr lang="en-GB" dirty="0">
                <a:solidFill>
                  <a:srgbClr val="FF0000"/>
                </a:solidFill>
                <a:latin typeface="Times New Roman" panose="02020603050405020304" pitchFamily="18" charset="0"/>
                <a:cs typeface="Times New Roman" panose="02020603050405020304" pitchFamily="18" charset="0"/>
              </a:rPr>
              <a:t>half-life (t</a:t>
            </a:r>
            <a:r>
              <a:rPr lang="en-GB" baseline="-25000" dirty="0">
                <a:solidFill>
                  <a:srgbClr val="FF0000"/>
                </a:solidFill>
                <a:latin typeface="Times New Roman" panose="02020603050405020304" pitchFamily="18" charset="0"/>
                <a:cs typeface="Times New Roman" panose="02020603050405020304" pitchFamily="18" charset="0"/>
              </a:rPr>
              <a:t>1/2</a:t>
            </a:r>
            <a:r>
              <a:rPr lang="en-GB"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within each compartment.</a:t>
            </a:r>
          </a:p>
          <a:p>
            <a:pPr algn="just"/>
            <a:r>
              <a:rPr lang="en-GB" dirty="0">
                <a:latin typeface="Times New Roman" panose="02020603050405020304" pitchFamily="18" charset="0"/>
                <a:cs typeface="Times New Roman" panose="02020603050405020304" pitchFamily="18" charset="0"/>
              </a:rPr>
              <a:t>It should be noted that t</a:t>
            </a:r>
            <a:r>
              <a:rPr lang="en-GB" baseline="-25000" dirty="0">
                <a:latin typeface="Times New Roman" panose="02020603050405020304" pitchFamily="18" charset="0"/>
                <a:cs typeface="Times New Roman" panose="02020603050405020304" pitchFamily="18" charset="0"/>
              </a:rPr>
              <a:t>1/2</a:t>
            </a:r>
            <a:r>
              <a:rPr lang="en-GB" dirty="0">
                <a:latin typeface="Times New Roman" panose="02020603050405020304" pitchFamily="18" charset="0"/>
                <a:cs typeface="Times New Roman" panose="02020603050405020304" pitchFamily="18" charset="0"/>
              </a:rPr>
              <a:t>, which is commonly used to indicate chemical and environmental persistence, is merely analogous, but not equal to the constant </a:t>
            </a:r>
            <a:r>
              <a:rPr lang="en-GB" dirty="0" err="1">
                <a:latin typeface="Times New Roman" panose="02020603050405020304" pitchFamily="18" charset="0"/>
                <a:cs typeface="Times New Roman" panose="02020603050405020304" pitchFamily="18" charset="0"/>
              </a:rPr>
              <a:t>halflife</a:t>
            </a:r>
            <a:r>
              <a:rPr lang="en-GB" dirty="0">
                <a:latin typeface="Times New Roman" panose="02020603050405020304" pitchFamily="18" charset="0"/>
                <a:cs typeface="Times New Roman" panose="02020603050405020304" pitchFamily="18" charset="0"/>
              </a:rPr>
              <a:t> of a radioisotope.</a:t>
            </a:r>
          </a:p>
          <a:p>
            <a:pPr algn="just"/>
            <a:r>
              <a:rPr lang="en-GB" dirty="0">
                <a:latin typeface="Times New Roman" panose="02020603050405020304" pitchFamily="18" charset="0"/>
                <a:cs typeface="Times New Roman" panose="02020603050405020304" pitchFamily="18" charset="0"/>
              </a:rPr>
              <a:t>The t</a:t>
            </a:r>
            <a:r>
              <a:rPr lang="en-GB" baseline="-25000" dirty="0">
                <a:latin typeface="Times New Roman" panose="02020603050405020304" pitchFamily="18" charset="0"/>
                <a:cs typeface="Times New Roman" panose="02020603050405020304" pitchFamily="18" charset="0"/>
              </a:rPr>
              <a:t>1/2</a:t>
            </a:r>
            <a:r>
              <a:rPr lang="en-GB" dirty="0">
                <a:latin typeface="Times New Roman" panose="02020603050405020304" pitchFamily="18" charset="0"/>
                <a:cs typeface="Times New Roman" panose="02020603050405020304" pitchFamily="18" charset="0"/>
              </a:rPr>
              <a:t> for chemicals in the environment is </a:t>
            </a:r>
            <a:r>
              <a:rPr lang="en-GB" dirty="0">
                <a:solidFill>
                  <a:schemeClr val="accent3">
                    <a:lumMod val="75000"/>
                  </a:schemeClr>
                </a:solidFill>
                <a:latin typeface="Times New Roman" panose="02020603050405020304" pitchFamily="18" charset="0"/>
                <a:cs typeface="Times New Roman" panose="02020603050405020304" pitchFamily="18" charset="0"/>
              </a:rPr>
              <a:t>a function of </a:t>
            </a:r>
            <a:r>
              <a:rPr lang="en-GB" dirty="0">
                <a:solidFill>
                  <a:schemeClr val="accent4">
                    <a:lumMod val="75000"/>
                  </a:schemeClr>
                </a:solidFill>
                <a:latin typeface="Times New Roman" panose="02020603050405020304" pitchFamily="18" charset="0"/>
                <a:cs typeface="Times New Roman" panose="02020603050405020304" pitchFamily="18" charset="0"/>
              </a:rPr>
              <a:t>inherent properties </a:t>
            </a:r>
            <a:r>
              <a:rPr lang="en-GB" dirty="0">
                <a:solidFill>
                  <a:schemeClr val="accent3">
                    <a:lumMod val="75000"/>
                  </a:schemeClr>
                </a:solidFill>
                <a:latin typeface="Times New Roman" panose="02020603050405020304" pitchFamily="18" charset="0"/>
                <a:cs typeface="Times New Roman" panose="02020603050405020304" pitchFamily="18" charset="0"/>
              </a:rPr>
              <a:t>and </a:t>
            </a:r>
            <a:r>
              <a:rPr lang="en-GB" dirty="0">
                <a:solidFill>
                  <a:schemeClr val="accent4">
                    <a:lumMod val="75000"/>
                  </a:schemeClr>
                </a:solidFill>
                <a:latin typeface="Times New Roman" panose="02020603050405020304" pitchFamily="18" charset="0"/>
                <a:cs typeface="Times New Roman" panose="02020603050405020304" pitchFamily="18" charset="0"/>
              </a:rPr>
              <a:t>environmental conditions</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All chemical transformations depend on </a:t>
            </a:r>
            <a:r>
              <a:rPr lang="en-GB" b="1" dirty="0">
                <a:solidFill>
                  <a:srgbClr val="00B050"/>
                </a:solidFill>
                <a:latin typeface="Times New Roman" panose="02020603050405020304" pitchFamily="18" charset="0"/>
                <a:cs typeface="Times New Roman" panose="02020603050405020304" pitchFamily="18" charset="0"/>
              </a:rPr>
              <a:t>temperature</a:t>
            </a:r>
            <a:r>
              <a:rPr lang="en-GB" dirty="0">
                <a:latin typeface="Times New Roman" panose="02020603050405020304" pitchFamily="18" charset="0"/>
                <a:cs typeface="Times New Roman" panose="02020603050405020304" pitchFamily="18" charset="0"/>
              </a:rPr>
              <a:t>, </a:t>
            </a:r>
            <a:r>
              <a:rPr lang="en-GB" b="1" dirty="0">
                <a:solidFill>
                  <a:srgbClr val="00B050"/>
                </a:solidFill>
                <a:latin typeface="Times New Roman" panose="02020603050405020304" pitchFamily="18" charset="0"/>
                <a:cs typeface="Times New Roman" panose="02020603050405020304" pitchFamily="18" charset="0"/>
              </a:rPr>
              <a:t>atmospheric pressure</a:t>
            </a:r>
            <a:r>
              <a:rPr lang="en-GB" dirty="0">
                <a:latin typeface="Times New Roman" panose="02020603050405020304" pitchFamily="18" charset="0"/>
                <a:cs typeface="Times New Roman" panose="02020603050405020304" pitchFamily="18" charset="0"/>
              </a:rPr>
              <a:t>, </a:t>
            </a:r>
            <a:r>
              <a:rPr lang="en-GB" b="1" dirty="0">
                <a:solidFill>
                  <a:srgbClr val="00B050"/>
                </a:solidFill>
                <a:latin typeface="Times New Roman" panose="02020603050405020304" pitchFamily="18" charset="0"/>
                <a:cs typeface="Times New Roman" panose="02020603050405020304" pitchFamily="18" charset="0"/>
              </a:rPr>
              <a:t>humidity</a:t>
            </a:r>
            <a:r>
              <a:rPr lang="en-GB" dirty="0">
                <a:latin typeface="Times New Roman" panose="02020603050405020304" pitchFamily="18" charset="0"/>
                <a:cs typeface="Times New Roman" panose="02020603050405020304" pitchFamily="18" charset="0"/>
              </a:rPr>
              <a:t>, </a:t>
            </a:r>
            <a:r>
              <a:rPr lang="en-GB" b="1" dirty="0">
                <a:solidFill>
                  <a:srgbClr val="00B050"/>
                </a:solidFill>
                <a:latin typeface="Times New Roman" panose="02020603050405020304" pitchFamily="18" charset="0"/>
                <a:cs typeface="Times New Roman" panose="02020603050405020304" pitchFamily="18" charset="0"/>
              </a:rPr>
              <a:t>radical concentrations </a:t>
            </a:r>
            <a:r>
              <a:rPr lang="en-GB" dirty="0">
                <a:latin typeface="Times New Roman" panose="02020603050405020304" pitchFamily="18" charset="0"/>
                <a:cs typeface="Times New Roman" panose="02020603050405020304" pitchFamily="18" charset="0"/>
              </a:rPr>
              <a:t>(especially </a:t>
            </a:r>
            <a:r>
              <a:rPr lang="en-GB" dirty="0">
                <a:solidFill>
                  <a:srgbClr val="FF0000"/>
                </a:solidFill>
                <a:latin typeface="Times New Roman" panose="02020603050405020304" pitchFamily="18" charset="0"/>
                <a:cs typeface="Times New Roman" panose="02020603050405020304" pitchFamily="18" charset="0"/>
              </a:rPr>
              <a:t>hydroxyl</a:t>
            </a:r>
            <a:r>
              <a:rPr lang="en-GB" dirty="0">
                <a:latin typeface="Times New Roman" panose="02020603050405020304" pitchFamily="18" charset="0"/>
                <a:cs typeface="Times New Roman" panose="02020603050405020304" pitchFamily="18" charset="0"/>
              </a:rPr>
              <a:t>), </a:t>
            </a:r>
            <a:r>
              <a:rPr lang="en-GB" b="1" dirty="0">
                <a:solidFill>
                  <a:srgbClr val="00B050"/>
                </a:solidFill>
                <a:latin typeface="Times New Roman" panose="02020603050405020304" pitchFamily="18" charset="0"/>
                <a:cs typeface="Times New Roman" panose="02020603050405020304" pitchFamily="18" charset="0"/>
              </a:rPr>
              <a:t>substrate</a:t>
            </a:r>
            <a:r>
              <a:rPr lang="en-GB" dirty="0">
                <a:latin typeface="Times New Roman" panose="02020603050405020304" pitchFamily="18" charset="0"/>
                <a:cs typeface="Times New Roman" panose="02020603050405020304" pitchFamily="18" charset="0"/>
              </a:rPr>
              <a:t> (including </a:t>
            </a:r>
            <a:r>
              <a:rPr lang="en-GB" dirty="0">
                <a:solidFill>
                  <a:srgbClr val="FF0000"/>
                </a:solidFill>
                <a:latin typeface="Times New Roman" panose="02020603050405020304" pitchFamily="18" charset="0"/>
                <a:cs typeface="Times New Roman" panose="02020603050405020304" pitchFamily="18" charset="0"/>
              </a:rPr>
              <a:t>water content </a:t>
            </a:r>
            <a:r>
              <a:rPr lang="en-GB" dirty="0">
                <a:latin typeface="Times New Roman" panose="02020603050405020304" pitchFamily="18" charset="0"/>
                <a:cs typeface="Times New Roman" panose="02020603050405020304" pitchFamily="18" charset="0"/>
              </a:rPr>
              <a:t>and </a:t>
            </a:r>
            <a:r>
              <a:rPr lang="en-GB" dirty="0">
                <a:solidFill>
                  <a:srgbClr val="FF0000"/>
                </a:solidFill>
                <a:latin typeface="Times New Roman" panose="02020603050405020304" pitchFamily="18" charset="0"/>
                <a:cs typeface="Times New Roman" panose="02020603050405020304" pitchFamily="18" charset="0"/>
              </a:rPr>
              <a:t>porosity</a:t>
            </a:r>
            <a:r>
              <a:rPr lang="en-GB" dirty="0">
                <a:latin typeface="Times New Roman" panose="02020603050405020304" pitchFamily="18" charset="0"/>
                <a:cs typeface="Times New Roman" panose="02020603050405020304" pitchFamily="18" charset="0"/>
              </a:rPr>
              <a:t>), </a:t>
            </a:r>
            <a:r>
              <a:rPr lang="en-GB" b="1" dirty="0">
                <a:solidFill>
                  <a:srgbClr val="00B050"/>
                </a:solidFill>
                <a:latin typeface="Times New Roman" panose="02020603050405020304" pitchFamily="18" charset="0"/>
                <a:cs typeface="Times New Roman" panose="02020603050405020304" pitchFamily="18" charset="0"/>
              </a:rPr>
              <a:t>oxidation and reduction states</a:t>
            </a:r>
            <a:r>
              <a:rPr lang="en-GB" dirty="0">
                <a:latin typeface="Times New Roman" panose="02020603050405020304" pitchFamily="18" charset="0"/>
                <a:cs typeface="Times New Roman" panose="02020603050405020304" pitchFamily="18" charset="0"/>
              </a:rPr>
              <a:t>, </a:t>
            </a:r>
            <a:r>
              <a:rPr lang="en-GB" b="1" dirty="0">
                <a:solidFill>
                  <a:srgbClr val="00B050"/>
                </a:solidFill>
                <a:latin typeface="Times New Roman" panose="02020603050405020304" pitchFamily="18" charset="0"/>
                <a:cs typeface="Times New Roman" panose="02020603050405020304" pitchFamily="18" charset="0"/>
              </a:rPr>
              <a:t>oxygen content</a:t>
            </a:r>
            <a:r>
              <a:rPr lang="en-GB" dirty="0">
                <a:latin typeface="Times New Roman" panose="02020603050405020304" pitchFamily="18" charset="0"/>
                <a:cs typeface="Times New Roman" panose="02020603050405020304" pitchFamily="18" charset="0"/>
              </a:rPr>
              <a:t>, and </a:t>
            </a:r>
            <a:r>
              <a:rPr lang="en-GB" b="1" dirty="0">
                <a:solidFill>
                  <a:srgbClr val="00B050"/>
                </a:solidFill>
                <a:latin typeface="Times New Roman" panose="02020603050405020304" pitchFamily="18" charset="0"/>
                <a:cs typeface="Times New Roman" panose="02020603050405020304" pitchFamily="18" charset="0"/>
              </a:rPr>
              <a:t>microbial abundance </a:t>
            </a:r>
            <a:r>
              <a:rPr lang="en-GB" dirty="0">
                <a:latin typeface="Times New Roman" panose="02020603050405020304" pitchFamily="18" charset="0"/>
                <a:cs typeface="Times New Roman" panose="02020603050405020304" pitchFamily="18" charset="0"/>
              </a:rPr>
              <a:t>and </a:t>
            </a:r>
            <a:r>
              <a:rPr lang="en-GB" b="1" dirty="0">
                <a:solidFill>
                  <a:srgbClr val="00B050"/>
                </a:solidFill>
                <a:latin typeface="Times New Roman" panose="02020603050405020304" pitchFamily="18" charset="0"/>
                <a:cs typeface="Times New Roman" panose="02020603050405020304" pitchFamily="18" charset="0"/>
              </a:rPr>
              <a:t>diversity</a:t>
            </a:r>
            <a:r>
              <a:rPr lang="en-GB" dirty="0">
                <a:solidFill>
                  <a:srgbClr val="00B050"/>
                </a:solidFill>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The t</a:t>
            </a:r>
            <a:r>
              <a:rPr lang="en-GB" baseline="-25000" dirty="0">
                <a:latin typeface="Times New Roman" panose="02020603050405020304" pitchFamily="18" charset="0"/>
                <a:cs typeface="Times New Roman" panose="02020603050405020304" pitchFamily="18" charset="0"/>
              </a:rPr>
              <a:t>1/2</a:t>
            </a:r>
            <a:r>
              <a:rPr lang="en-GB" dirty="0">
                <a:latin typeface="Times New Roman" panose="02020603050405020304" pitchFamily="18" charset="0"/>
                <a:cs typeface="Times New Roman" panose="02020603050405020304" pitchFamily="18" charset="0"/>
              </a:rPr>
              <a:t> is highly variable by compartment and by season of the year.</a:t>
            </a:r>
          </a:p>
        </p:txBody>
      </p:sp>
    </p:spTree>
    <p:extLst>
      <p:ext uri="{BB962C8B-B14F-4D97-AF65-F5344CB8AC3E}">
        <p14:creationId xmlns:p14="http://schemas.microsoft.com/office/powerpoint/2010/main" val="2873592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A22528-3017-4193-934B-8BCB3EA01C60}"/>
              </a:ext>
            </a:extLst>
          </p:cNvPr>
          <p:cNvSpPr>
            <a:spLocks noGrp="1"/>
          </p:cNvSpPr>
          <p:nvPr>
            <p:ph idx="1"/>
          </p:nvPr>
        </p:nvSpPr>
        <p:spPr>
          <a:xfrm>
            <a:off x="1484310" y="577050"/>
            <a:ext cx="10018713" cy="6134468"/>
          </a:xfrm>
        </p:spPr>
        <p:txBody>
          <a:bodyPr>
            <a:normAutofit/>
          </a:bodyPr>
          <a:lstStyle/>
          <a:p>
            <a:pPr algn="just"/>
            <a:r>
              <a:rPr lang="en-GB" b="1" dirty="0">
                <a:solidFill>
                  <a:srgbClr val="FF0000"/>
                </a:solidFill>
                <a:latin typeface="Times New Roman" panose="02020603050405020304" pitchFamily="18" charset="0"/>
                <a:cs typeface="Times New Roman" panose="02020603050405020304" pitchFamily="18" charset="0"/>
              </a:rPr>
              <a:t>Aromatic</a:t>
            </a:r>
            <a:r>
              <a:rPr lang="en-GB" dirty="0">
                <a:latin typeface="Times New Roman" panose="02020603050405020304" pitchFamily="18" charset="0"/>
                <a:cs typeface="Times New Roman" panose="02020603050405020304" pitchFamily="18" charset="0"/>
              </a:rPr>
              <a:t> compounds with several </a:t>
            </a:r>
            <a:r>
              <a:rPr lang="en-GB" b="1" dirty="0">
                <a:solidFill>
                  <a:srgbClr val="00B050"/>
                </a:solidFill>
                <a:latin typeface="Times New Roman" panose="02020603050405020304" pitchFamily="18" charset="0"/>
                <a:cs typeface="Times New Roman" panose="02020603050405020304" pitchFamily="18" charset="0"/>
              </a:rPr>
              <a:t>halogen substitutions </a:t>
            </a:r>
            <a:r>
              <a:rPr lang="en-GB" dirty="0">
                <a:latin typeface="Times New Roman" panose="02020603050405020304" pitchFamily="18" charset="0"/>
                <a:cs typeface="Times New Roman" panose="02020603050405020304" pitchFamily="18" charset="0"/>
              </a:rPr>
              <a:t>are highly </a:t>
            </a:r>
            <a:r>
              <a:rPr lang="en-GB" dirty="0">
                <a:solidFill>
                  <a:srgbClr val="0000FF"/>
                </a:solidFill>
                <a:latin typeface="Times New Roman" panose="02020603050405020304" pitchFamily="18" charset="0"/>
                <a:cs typeface="Times New Roman" panose="02020603050405020304" pitchFamily="18" charset="0"/>
              </a:rPr>
              <a:t>lipophilic</a:t>
            </a:r>
            <a:r>
              <a:rPr lang="en-GB" dirty="0">
                <a:latin typeface="Times New Roman" panose="02020603050405020304" pitchFamily="18" charset="0"/>
                <a:cs typeface="Times New Roman" panose="02020603050405020304" pitchFamily="18" charset="0"/>
              </a:rPr>
              <a:t>, so these compounds are likely to become dissolved in any </a:t>
            </a:r>
            <a:r>
              <a:rPr lang="en-GB" b="1" dirty="0">
                <a:solidFill>
                  <a:schemeClr val="accent4">
                    <a:lumMod val="75000"/>
                  </a:schemeClr>
                </a:solidFill>
                <a:latin typeface="Times New Roman" panose="02020603050405020304" pitchFamily="18" charset="0"/>
                <a:cs typeface="Times New Roman" panose="02020603050405020304" pitchFamily="18" charset="0"/>
              </a:rPr>
              <a:t>organic solvents</a:t>
            </a:r>
            <a:r>
              <a:rPr lang="en-GB" dirty="0">
                <a:solidFill>
                  <a:schemeClr val="accent3">
                    <a:lumMod val="75000"/>
                  </a:schemeClr>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present in the soil or in a storage tank, rendering them </a:t>
            </a:r>
            <a:r>
              <a:rPr lang="en-GB" dirty="0">
                <a:solidFill>
                  <a:schemeClr val="accent3">
                    <a:lumMod val="75000"/>
                  </a:schemeClr>
                </a:solidFill>
                <a:latin typeface="Times New Roman" panose="02020603050405020304" pitchFamily="18" charset="0"/>
                <a:cs typeface="Times New Roman" panose="02020603050405020304" pitchFamily="18" charset="0"/>
              </a:rPr>
              <a:t>more mobile</a:t>
            </a:r>
            <a:r>
              <a:rPr lang="en-GB" dirty="0">
                <a:latin typeface="Times New Roman" panose="02020603050405020304" pitchFamily="18" charset="0"/>
                <a:cs typeface="Times New Roman" panose="02020603050405020304" pitchFamily="18" charset="0"/>
              </a:rPr>
              <a:t>.</a:t>
            </a:r>
          </a:p>
          <a:p>
            <a:pPr algn="just"/>
            <a:r>
              <a:rPr lang="en-GB" dirty="0">
                <a:latin typeface="Times New Roman" panose="02020603050405020304" pitchFamily="18" charset="0"/>
                <a:cs typeface="Times New Roman" panose="02020603050405020304" pitchFamily="18" charset="0"/>
              </a:rPr>
              <a:t>Conversely, these same compounds are less likely to come into contact with reactive substances in the absence of these organic solvents.</a:t>
            </a:r>
          </a:p>
          <a:p>
            <a:pPr algn="just"/>
            <a:r>
              <a:rPr lang="en-GB" dirty="0">
                <a:latin typeface="Times New Roman" panose="02020603050405020304" pitchFamily="18" charset="0"/>
                <a:cs typeface="Times New Roman" panose="02020603050405020304" pitchFamily="18" charset="0"/>
              </a:rPr>
              <a:t>Likewise, if oxygen molecules or radicals are present in abundance, oxidation reactions are likely; whereas, if oxygen is scarce, reduction reactions are expected. </a:t>
            </a:r>
          </a:p>
          <a:p>
            <a:pPr algn="just"/>
            <a:r>
              <a:rPr lang="en-GB" dirty="0">
                <a:latin typeface="Times New Roman" panose="02020603050405020304" pitchFamily="18" charset="0"/>
                <a:cs typeface="Times New Roman" panose="02020603050405020304" pitchFamily="18" charset="0"/>
              </a:rPr>
              <a:t>How molecules are absorbed to and desorbed from substrate and matrix surfaces also affects the extent of chemical transformation, i.e. </a:t>
            </a:r>
            <a:r>
              <a:rPr lang="en-GB" dirty="0" err="1">
                <a:latin typeface="Times New Roman" panose="02020603050405020304" pitchFamily="18" charset="0"/>
                <a:cs typeface="Times New Roman" panose="02020603050405020304" pitchFamily="18" charset="0"/>
              </a:rPr>
              <a:t>tetrachlorodibenzo</a:t>
            </a:r>
            <a:r>
              <a:rPr lang="en-GB" dirty="0">
                <a:latin typeface="Times New Roman" panose="02020603050405020304" pitchFamily="18" charset="0"/>
                <a:cs typeface="Times New Roman" panose="02020603050405020304" pitchFamily="18" charset="0"/>
              </a:rPr>
              <a:t>-para-dioxin is almost nonreactive in certain soils since the molecules are tightly bound to abundant sorption site (</a:t>
            </a:r>
            <a:r>
              <a:rPr lang="en-GB" dirty="0">
                <a:solidFill>
                  <a:schemeClr val="accent4">
                    <a:lumMod val="75000"/>
                  </a:schemeClr>
                </a:solidFill>
                <a:latin typeface="Times New Roman" panose="02020603050405020304" pitchFamily="18" charset="0"/>
                <a:cs typeface="Times New Roman" panose="02020603050405020304" pitchFamily="18" charset="0"/>
              </a:rPr>
              <a:t>one reason dioxin-contaminated soils are so difficult to treat; requiring large amounts of heat energy for desorption from soil surfaces</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54385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EB8E21-A774-4055-81A0-0EDF4B1DAD42}"/>
              </a:ext>
            </a:extLst>
          </p:cNvPr>
          <p:cNvSpPr>
            <a:spLocks noGrp="1"/>
          </p:cNvSpPr>
          <p:nvPr>
            <p:ph idx="1"/>
          </p:nvPr>
        </p:nvSpPr>
        <p:spPr>
          <a:xfrm>
            <a:off x="1484310" y="1029811"/>
            <a:ext cx="10018713" cy="4761390"/>
          </a:xfrm>
        </p:spPr>
        <p:txBody>
          <a:bodyPr/>
          <a:lstStyle/>
          <a:p>
            <a:pPr algn="just"/>
            <a:r>
              <a:rPr lang="en-GB" dirty="0">
                <a:latin typeface="Times New Roman" panose="02020603050405020304" pitchFamily="18" charset="0"/>
                <a:cs typeface="Times New Roman" panose="02020603050405020304" pitchFamily="18" charset="0"/>
              </a:rPr>
              <a:t>Type and amount of energy also dictates the kinds and rates of chemical transformation. If sunlight is abundant, </a:t>
            </a:r>
            <a:r>
              <a:rPr lang="en-GB" dirty="0">
                <a:solidFill>
                  <a:srgbClr val="0000FF"/>
                </a:solidFill>
                <a:latin typeface="Times New Roman" panose="02020603050405020304" pitchFamily="18" charset="0"/>
                <a:cs typeface="Times New Roman" panose="02020603050405020304" pitchFamily="18" charset="0"/>
              </a:rPr>
              <a:t>photochemical reactions </a:t>
            </a:r>
            <a:r>
              <a:rPr lang="en-GB" dirty="0">
                <a:latin typeface="Times New Roman" panose="02020603050405020304" pitchFamily="18" charset="0"/>
                <a:cs typeface="Times New Roman" panose="02020603050405020304" pitchFamily="18" charset="0"/>
              </a:rPr>
              <a:t>may occur.</a:t>
            </a:r>
          </a:p>
          <a:p>
            <a:pPr algn="just"/>
            <a:r>
              <a:rPr lang="en-GB" dirty="0">
                <a:solidFill>
                  <a:srgbClr val="00B050"/>
                </a:solidFill>
                <a:latin typeface="Times New Roman" panose="02020603050405020304" pitchFamily="18" charset="0"/>
                <a:cs typeface="Times New Roman" panose="02020603050405020304" pitchFamily="18" charset="0"/>
              </a:rPr>
              <a:t>Oxidation and reduction </a:t>
            </a:r>
            <a:r>
              <a:rPr lang="en-GB" dirty="0">
                <a:latin typeface="Times New Roman" panose="02020603050405020304" pitchFamily="18" charset="0"/>
                <a:cs typeface="Times New Roman" panose="02020603050405020304" pitchFamily="18" charset="0"/>
              </a:rPr>
              <a:t>(i.e. redox) reactions may occur </a:t>
            </a:r>
            <a:r>
              <a:rPr lang="en-GB" dirty="0">
                <a:solidFill>
                  <a:schemeClr val="accent3">
                    <a:lumMod val="75000"/>
                  </a:schemeClr>
                </a:solidFill>
                <a:latin typeface="Times New Roman" panose="02020603050405020304" pitchFamily="18" charset="0"/>
                <a:cs typeface="Times New Roman" panose="02020603050405020304" pitchFamily="18" charset="0"/>
              </a:rPr>
              <a:t>if aerobic and anaerobic microbes are present</a:t>
            </a:r>
            <a:r>
              <a:rPr lang="en-GB" dirty="0">
                <a:latin typeface="Times New Roman" panose="02020603050405020304" pitchFamily="18" charset="0"/>
                <a:cs typeface="Times New Roman" panose="02020603050405020304" pitchFamily="18" charset="0"/>
              </a:rPr>
              <a:t>, respectively, as these organisms accept and donate electrons for energy transfer.</a:t>
            </a:r>
          </a:p>
          <a:p>
            <a:pPr algn="just"/>
            <a:r>
              <a:rPr lang="en-GB" b="1" dirty="0">
                <a:solidFill>
                  <a:srgbClr val="FF0000"/>
                </a:solidFill>
                <a:latin typeface="Times New Roman" panose="02020603050405020304" pitchFamily="18" charset="0"/>
                <a:cs typeface="Times New Roman" panose="02020603050405020304" pitchFamily="18" charset="0"/>
              </a:rPr>
              <a:t>Transport</a:t>
            </a:r>
            <a:r>
              <a:rPr lang="en-GB" dirty="0">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transformation</a:t>
            </a:r>
            <a:r>
              <a:rPr lang="en-GB" dirty="0">
                <a:latin typeface="Times New Roman" panose="02020603050405020304" pitchFamily="18" charset="0"/>
                <a:cs typeface="Times New Roman" panose="02020603050405020304" pitchFamily="18" charset="0"/>
              </a:rPr>
              <a:t> determine a contaminant’s fate in the environment.</a:t>
            </a:r>
          </a:p>
          <a:p>
            <a:pPr algn="just"/>
            <a:r>
              <a:rPr lang="en-GB" dirty="0">
                <a:latin typeface="Times New Roman" panose="02020603050405020304" pitchFamily="18" charset="0"/>
                <a:cs typeface="Times New Roman" panose="02020603050405020304" pitchFamily="18" charset="0"/>
              </a:rPr>
              <a:t>Figure (next slide) shows how a chemical compound’s transport, transformation, and fate lead to air pollution risk to human populations and ecosystems.</a:t>
            </a:r>
          </a:p>
        </p:txBody>
      </p:sp>
    </p:spTree>
    <p:extLst>
      <p:ext uri="{BB962C8B-B14F-4D97-AF65-F5344CB8AC3E}">
        <p14:creationId xmlns:p14="http://schemas.microsoft.com/office/powerpoint/2010/main" val="1289317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22882</TotalTime>
  <Words>5945</Words>
  <Application>Microsoft Office PowerPoint</Application>
  <PresentationFormat>寬螢幕</PresentationFormat>
  <Paragraphs>347</Paragraphs>
  <Slides>57</Slides>
  <Notes>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57</vt:i4>
      </vt:variant>
    </vt:vector>
  </HeadingPairs>
  <TitlesOfParts>
    <vt:vector size="64" baseType="lpstr">
      <vt:lpstr>DFKai-SB</vt:lpstr>
      <vt:lpstr>DFKai-SB</vt:lpstr>
      <vt:lpstr>Arial</vt:lpstr>
      <vt:lpstr>Calibri</vt:lpstr>
      <vt:lpstr>Corbel</vt:lpstr>
      <vt:lpstr>Times New Roman</vt:lpstr>
      <vt:lpstr>Parallax</vt:lpstr>
      <vt:lpstr>Introduction to Air Pollution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溫室效應與臭氧層破壞的問題</vt:lpstr>
      <vt:lpstr>PowerPoint 簡報</vt:lpstr>
      <vt:lpstr>PowerPoint 簡報</vt:lpstr>
      <vt:lpstr>PowerPoint 簡報</vt:lpstr>
      <vt:lpstr>PowerPoint 簡報</vt:lpstr>
      <vt:lpstr>PowerPoint 簡報</vt:lpstr>
      <vt:lpstr>PowerPoint 簡報</vt:lpstr>
      <vt:lpstr>PowerPoint 簡報</vt:lpstr>
      <vt:lpstr>氣體中污染物濃度之測定</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Yu-Chieh</dc:creator>
  <cp:lastModifiedBy>王 逸帆</cp:lastModifiedBy>
  <cp:revision>428</cp:revision>
  <dcterms:created xsi:type="dcterms:W3CDTF">2021-02-20T04:17:15Z</dcterms:created>
  <dcterms:modified xsi:type="dcterms:W3CDTF">2023-03-15T03:30:12Z</dcterms:modified>
</cp:coreProperties>
</file>