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7" r:id="rId14"/>
    <p:sldId id="518" r:id="rId15"/>
    <p:sldId id="519" r:id="rId16"/>
    <p:sldId id="520" r:id="rId17"/>
    <p:sldId id="521" r:id="rId18"/>
    <p:sldId id="522" r:id="rId19"/>
    <p:sldId id="523" r:id="rId20"/>
    <p:sldId id="524" r:id="rId21"/>
    <p:sldId id="525" r:id="rId22"/>
    <p:sldId id="527" r:id="rId23"/>
    <p:sldId id="528" r:id="rId24"/>
    <p:sldId id="530" r:id="rId25"/>
    <p:sldId id="531" r:id="rId26"/>
    <p:sldId id="529" r:id="rId27"/>
    <p:sldId id="532" r:id="rId28"/>
    <p:sldId id="533" r:id="rId29"/>
    <p:sldId id="534" r:id="rId30"/>
    <p:sldId id="536" r:id="rId31"/>
    <p:sldId id="537" r:id="rId32"/>
    <p:sldId id="538" r:id="rId33"/>
    <p:sldId id="535" r:id="rId34"/>
    <p:sldId id="526" r:id="rId35"/>
    <p:sldId id="539" r:id="rId36"/>
    <p:sldId id="542" r:id="rId37"/>
    <p:sldId id="543" r:id="rId38"/>
    <p:sldId id="540" r:id="rId39"/>
    <p:sldId id="541" r:id="rId40"/>
    <p:sldId id="516" r:id="rId41"/>
    <p:sldId id="544" r:id="rId42"/>
    <p:sldId id="545" r:id="rId43"/>
    <p:sldId id="551" r:id="rId44"/>
    <p:sldId id="546" r:id="rId45"/>
    <p:sldId id="548" r:id="rId46"/>
    <p:sldId id="552" r:id="rId47"/>
    <p:sldId id="553" r:id="rId48"/>
    <p:sldId id="554" r:id="rId49"/>
    <p:sldId id="555" r:id="rId50"/>
    <p:sldId id="549" r:id="rId51"/>
    <p:sldId id="559" r:id="rId52"/>
    <p:sldId id="550" r:id="rId53"/>
    <p:sldId id="556" r:id="rId54"/>
    <p:sldId id="557" r:id="rId55"/>
    <p:sldId id="560" r:id="rId56"/>
    <p:sldId id="561" r:id="rId57"/>
    <p:sldId id="562" r:id="rId58"/>
    <p:sldId id="563" r:id="rId59"/>
    <p:sldId id="564" r:id="rId60"/>
    <p:sldId id="565" r:id="rId61"/>
    <p:sldId id="566" r:id="rId62"/>
    <p:sldId id="567" r:id="rId63"/>
    <p:sldId id="569" r:id="rId64"/>
    <p:sldId id="570" r:id="rId65"/>
    <p:sldId id="571"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842" autoAdjust="0"/>
  </p:normalViewPr>
  <p:slideViewPr>
    <p:cSldViewPr snapToGrid="0">
      <p:cViewPr varScale="1">
        <p:scale>
          <a:sx n="69" d="100"/>
          <a:sy n="69" d="100"/>
        </p:scale>
        <p:origin x="11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89886-EA48-465C-BB53-18FD2779B889}" type="datetimeFigureOut">
              <a:rPr lang="en-GB" smtClean="0"/>
              <a:t>22/03/2023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092EC-B160-4B1E-9A91-E35427556F8C}" type="slidenum">
              <a:rPr lang="en-GB" smtClean="0"/>
              <a:t>‹#›</a:t>
            </a:fld>
            <a:endParaRPr lang="en-GB"/>
          </a:p>
        </p:txBody>
      </p:sp>
    </p:spTree>
    <p:extLst>
      <p:ext uri="{BB962C8B-B14F-4D97-AF65-F5344CB8AC3E}">
        <p14:creationId xmlns:p14="http://schemas.microsoft.com/office/powerpoint/2010/main" val="28228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Tetrahedron: </a:t>
            </a:r>
            <a:r>
              <a:rPr lang="zh-TW" altLang="en-US" dirty="0"/>
              <a:t>四面體</a:t>
            </a:r>
            <a:endParaRPr lang="en-GB" altLang="zh-TW" dirty="0"/>
          </a:p>
          <a:p>
            <a:r>
              <a:rPr lang="en-US" altLang="zh-TW" dirty="0"/>
              <a:t>Tetravalent:</a:t>
            </a:r>
            <a:r>
              <a:rPr lang="zh-TW" altLang="en-US" dirty="0"/>
              <a:t> 四價的</a:t>
            </a:r>
            <a:endParaRPr lang="en-GB" altLang="zh-TW" dirty="0"/>
          </a:p>
          <a:p>
            <a:r>
              <a:rPr lang="en-GB" dirty="0"/>
              <a:t>Repulsion: </a:t>
            </a:r>
            <a:r>
              <a:rPr lang="zh-TW" altLang="en-US" dirty="0"/>
              <a:t>排斥作用</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3</a:t>
            </a:fld>
            <a:endParaRPr lang="en-GB"/>
          </a:p>
        </p:txBody>
      </p:sp>
    </p:spTree>
    <p:extLst>
      <p:ext uri="{BB962C8B-B14F-4D97-AF65-F5344CB8AC3E}">
        <p14:creationId xmlns:p14="http://schemas.microsoft.com/office/powerpoint/2010/main" val="78368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Fermentation: </a:t>
            </a:r>
            <a:r>
              <a:rPr lang="zh-TW" altLang="en-US" dirty="0">
                <a:latin typeface="Times New Roman" panose="02020603050405020304" pitchFamily="18" charset="0"/>
                <a:cs typeface="Times New Roman" panose="02020603050405020304" pitchFamily="18" charset="0"/>
              </a:rPr>
              <a:t>發酵</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11</a:t>
            </a:fld>
            <a:endParaRPr lang="en-GB"/>
          </a:p>
        </p:txBody>
      </p:sp>
    </p:spTree>
    <p:extLst>
      <p:ext uri="{BB962C8B-B14F-4D97-AF65-F5344CB8AC3E}">
        <p14:creationId xmlns:p14="http://schemas.microsoft.com/office/powerpoint/2010/main" val="339935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Conduits: </a:t>
            </a:r>
            <a:r>
              <a:rPr lang="zh-TW" altLang="en-US" dirty="0">
                <a:latin typeface="Times New Roman" panose="02020603050405020304" pitchFamily="18" charset="0"/>
                <a:cs typeface="Times New Roman" panose="02020603050405020304" pitchFamily="18" charset="0"/>
              </a:rPr>
              <a:t>管道</a:t>
            </a:r>
            <a:endParaRPr lang="en-GB" altLang="zh-TW"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Resonate</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共振</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12</a:t>
            </a:fld>
            <a:endParaRPr lang="en-GB"/>
          </a:p>
        </p:txBody>
      </p:sp>
    </p:spTree>
    <p:extLst>
      <p:ext uri="{BB962C8B-B14F-4D97-AF65-F5344CB8AC3E}">
        <p14:creationId xmlns:p14="http://schemas.microsoft.com/office/powerpoint/2010/main" val="423715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Lipophilic</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親脂性的</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13</a:t>
            </a:fld>
            <a:endParaRPr lang="en-GB"/>
          </a:p>
        </p:txBody>
      </p:sp>
    </p:spTree>
    <p:extLst>
      <p:ext uri="{BB962C8B-B14F-4D97-AF65-F5344CB8AC3E}">
        <p14:creationId xmlns:p14="http://schemas.microsoft.com/office/powerpoint/2010/main" val="10073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式子由來</a:t>
            </a:r>
          </a:p>
        </p:txBody>
      </p:sp>
      <p:sp>
        <p:nvSpPr>
          <p:cNvPr id="4" name="投影片編號版面配置區 3"/>
          <p:cNvSpPr>
            <a:spLocks noGrp="1"/>
          </p:cNvSpPr>
          <p:nvPr>
            <p:ph type="sldNum" sz="quarter" idx="5"/>
          </p:nvPr>
        </p:nvSpPr>
        <p:spPr/>
        <p:txBody>
          <a:bodyPr/>
          <a:lstStyle/>
          <a:p>
            <a:fld id="{C8D092EC-B160-4B1E-9A91-E35427556F8C}" type="slidenum">
              <a:rPr lang="en-GB" smtClean="0"/>
              <a:t>18</a:t>
            </a:fld>
            <a:endParaRPr lang="en-GB"/>
          </a:p>
        </p:txBody>
      </p:sp>
    </p:spTree>
    <p:extLst>
      <p:ext uri="{BB962C8B-B14F-4D97-AF65-F5344CB8AC3E}">
        <p14:creationId xmlns:p14="http://schemas.microsoft.com/office/powerpoint/2010/main" val="78117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solidFill>
                  <a:srgbClr val="00B050"/>
                </a:solidFill>
                <a:latin typeface="Times New Roman" panose="02020603050405020304" pitchFamily="18" charset="0"/>
                <a:cs typeface="Times New Roman" panose="02020603050405020304" pitchFamily="18" charset="0"/>
              </a:rPr>
              <a:t>Biomes</a:t>
            </a:r>
            <a:r>
              <a:rPr lang="en-US" altLang="zh-TW" dirty="0">
                <a:solidFill>
                  <a:srgbClr val="00B050"/>
                </a:solidFill>
                <a:latin typeface="Times New Roman" panose="02020603050405020304" pitchFamily="18" charset="0"/>
                <a:cs typeface="Times New Roman" panose="02020603050405020304" pitchFamily="18" charset="0"/>
              </a:rPr>
              <a:t>:</a:t>
            </a:r>
            <a:r>
              <a:rPr lang="zh-TW" altLang="en-US" dirty="0">
                <a:solidFill>
                  <a:srgbClr val="00B050"/>
                </a:solidFill>
                <a:latin typeface="Times New Roman" panose="02020603050405020304" pitchFamily="18" charset="0"/>
                <a:cs typeface="Times New Roman" panose="02020603050405020304" pitchFamily="18" charset="0"/>
              </a:rPr>
              <a:t> 生物群落</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21</a:t>
            </a:fld>
            <a:endParaRPr lang="en-GB"/>
          </a:p>
        </p:txBody>
      </p:sp>
    </p:spTree>
    <p:extLst>
      <p:ext uri="{BB962C8B-B14F-4D97-AF65-F5344CB8AC3E}">
        <p14:creationId xmlns:p14="http://schemas.microsoft.com/office/powerpoint/2010/main" val="77198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Detritus</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殘渣</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22</a:t>
            </a:fld>
            <a:endParaRPr lang="en-GB"/>
          </a:p>
        </p:txBody>
      </p:sp>
    </p:spTree>
    <p:extLst>
      <p:ext uri="{BB962C8B-B14F-4D97-AF65-F5344CB8AC3E}">
        <p14:creationId xmlns:p14="http://schemas.microsoft.com/office/powerpoint/2010/main" val="202389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Impede: </a:t>
            </a:r>
            <a:r>
              <a:rPr lang="zh-TW" altLang="en-US" dirty="0"/>
              <a:t>阻礙</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27</a:t>
            </a:fld>
            <a:endParaRPr lang="en-GB"/>
          </a:p>
        </p:txBody>
      </p:sp>
    </p:spTree>
    <p:extLst>
      <p:ext uri="{BB962C8B-B14F-4D97-AF65-F5344CB8AC3E}">
        <p14:creationId xmlns:p14="http://schemas.microsoft.com/office/powerpoint/2010/main" val="200751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a:t>Q: </a:t>
            </a:r>
            <a:r>
              <a:rPr lang="zh-CN" altLang="en-US" dirty="0"/>
              <a:t>體積流率</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46</a:t>
            </a:fld>
            <a:endParaRPr lang="en-GB"/>
          </a:p>
        </p:txBody>
      </p:sp>
    </p:spTree>
    <p:extLst>
      <p:ext uri="{BB962C8B-B14F-4D97-AF65-F5344CB8AC3E}">
        <p14:creationId xmlns:p14="http://schemas.microsoft.com/office/powerpoint/2010/main" val="35412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3013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113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840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85583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59778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6622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1157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8749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77518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0057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0290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62CCB-0BF0-4144-BA12-E0F7FF9E15FE}"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82208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62CCB-0BF0-4144-BA12-E0F7FF9E15FE}" type="datetimeFigureOut">
              <a:rPr lang="en-GB" smtClean="0"/>
              <a:t>22/03/2023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007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62CCB-0BF0-4144-BA12-E0F7FF9E15FE}" type="datetimeFigureOut">
              <a:rPr lang="en-GB" smtClean="0"/>
              <a:t>22/03/2023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39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62CCB-0BF0-4144-BA12-E0F7FF9E15FE}" type="datetimeFigureOut">
              <a:rPr lang="en-GB" smtClean="0"/>
              <a:t>22/03/2023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49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750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6226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962CCB-0BF0-4144-BA12-E0F7FF9E15FE}" type="datetimeFigureOut">
              <a:rPr lang="en-GB" smtClean="0"/>
              <a:t>22/03/2023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11416C-AA6F-4F2B-96CE-6646C79D6D1D}" type="slidenum">
              <a:rPr lang="en-GB" smtClean="0"/>
              <a:t>‹#›</a:t>
            </a:fld>
            <a:endParaRPr lang="en-GB"/>
          </a:p>
        </p:txBody>
      </p:sp>
    </p:spTree>
    <p:extLst>
      <p:ext uri="{BB962C8B-B14F-4D97-AF65-F5344CB8AC3E}">
        <p14:creationId xmlns:p14="http://schemas.microsoft.com/office/powerpoint/2010/main" val="2649530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0A7-1441-4632-A7B9-CE5694AE0BD6}"/>
              </a:ext>
            </a:extLst>
          </p:cNvPr>
          <p:cNvSpPr>
            <a:spLocks noGrp="1"/>
          </p:cNvSpPr>
          <p:nvPr>
            <p:ph type="ctrTitle"/>
          </p:nvPr>
        </p:nvSpPr>
        <p:spPr>
          <a:xfrm>
            <a:off x="1524000" y="1417134"/>
            <a:ext cx="9144000" cy="1564716"/>
          </a:xfrm>
        </p:spPr>
        <p:txBody>
          <a:bodyPr>
            <a:normAutofit/>
          </a:bodyPr>
          <a:lstStyle/>
          <a:p>
            <a:pPr algn="l"/>
            <a:r>
              <a:rPr lang="en-US" altLang="zh-TW" sz="4800" dirty="0"/>
              <a:t>Introduction to Air Pollution</a:t>
            </a:r>
            <a:endParaRPr lang="en-GB" sz="4800" dirty="0"/>
          </a:p>
        </p:txBody>
      </p:sp>
      <p:sp>
        <p:nvSpPr>
          <p:cNvPr id="3" name="Subtitle 2">
            <a:extLst>
              <a:ext uri="{FF2B5EF4-FFF2-40B4-BE49-F238E27FC236}">
                <a16:creationId xmlns:a16="http://schemas.microsoft.com/office/drawing/2014/main" id="{4CD46B61-DC49-41A3-979A-D230456FBDEF}"/>
              </a:ext>
            </a:extLst>
          </p:cNvPr>
          <p:cNvSpPr>
            <a:spLocks noGrp="1"/>
          </p:cNvSpPr>
          <p:nvPr>
            <p:ph type="subTitle" idx="1"/>
          </p:nvPr>
        </p:nvSpPr>
        <p:spPr>
          <a:xfrm>
            <a:off x="1524000" y="4868283"/>
            <a:ext cx="9144000" cy="572583"/>
          </a:xfrm>
        </p:spPr>
        <p:txBody>
          <a:bodyPr>
            <a:normAutofit fontScale="25000" lnSpcReduction="20000"/>
          </a:bodyPr>
          <a:lstStyle/>
          <a:p>
            <a:r>
              <a:rPr lang="en-US" altLang="zh-TW" sz="8000" dirty="0"/>
              <a:t>Presented by</a:t>
            </a:r>
          </a:p>
          <a:p>
            <a:r>
              <a:rPr lang="en-US" sz="8000" dirty="0"/>
              <a:t>Dr. </a:t>
            </a:r>
            <a:r>
              <a:rPr lang="en-GB" sz="8000" dirty="0"/>
              <a:t>Yu-Chieh Ting</a:t>
            </a:r>
          </a:p>
          <a:p>
            <a:pPr algn="l"/>
            <a:endParaRPr lang="en-GB" sz="2000" dirty="0"/>
          </a:p>
        </p:txBody>
      </p:sp>
    </p:spTree>
    <p:extLst>
      <p:ext uri="{BB962C8B-B14F-4D97-AF65-F5344CB8AC3E}">
        <p14:creationId xmlns:p14="http://schemas.microsoft.com/office/powerpoint/2010/main" val="117971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4DDE1-ADE3-43B9-A281-EDBBCF106AE7}"/>
              </a:ext>
            </a:extLst>
          </p:cNvPr>
          <p:cNvSpPr>
            <a:spLocks noGrp="1"/>
          </p:cNvSpPr>
          <p:nvPr>
            <p:ph idx="1"/>
          </p:nvPr>
        </p:nvSpPr>
        <p:spPr>
          <a:xfrm>
            <a:off x="1104900" y="1016687"/>
            <a:ext cx="3944131" cy="5067995"/>
          </a:xfrm>
        </p:spPr>
        <p:txBody>
          <a:bodyPr anchor="t">
            <a:noAutofit/>
          </a:bodyPr>
          <a:lstStyle/>
          <a:p>
            <a:pPr algn="just"/>
            <a:r>
              <a:rPr lang="en-GB" sz="2000" dirty="0">
                <a:latin typeface="Times New Roman" panose="02020603050405020304" pitchFamily="18" charset="0"/>
                <a:cs typeface="Times New Roman" panose="02020603050405020304" pitchFamily="18" charset="0"/>
              </a:rPr>
              <a:t>Figure above demonstrates the diversity of </a:t>
            </a:r>
            <a:r>
              <a:rPr lang="en-GB" sz="2000" b="1" dirty="0">
                <a:solidFill>
                  <a:srgbClr val="00B050"/>
                </a:solidFill>
                <a:latin typeface="Times New Roman" panose="02020603050405020304" pitchFamily="18" charset="0"/>
                <a:cs typeface="Times New Roman" panose="02020603050405020304" pitchFamily="18" charset="0"/>
              </a:rPr>
              <a:t>C sinks and sources</a:t>
            </a:r>
            <a:r>
              <a:rPr lang="en-GB" sz="2000" dirty="0">
                <a:latin typeface="Times New Roman" panose="02020603050405020304" pitchFamily="18" charset="0"/>
                <a:cs typeface="Times New Roman" panose="02020603050405020304" pitchFamily="18" charset="0"/>
              </a:rPr>
              <a:t>.</a:t>
            </a:r>
          </a:p>
          <a:p>
            <a:pPr algn="just"/>
            <a:r>
              <a:rPr lang="en-GB" sz="2000" dirty="0">
                <a:latin typeface="Times New Roman" panose="02020603050405020304" pitchFamily="18" charset="0"/>
                <a:cs typeface="Times New Roman" panose="02020603050405020304" pitchFamily="18" charset="0"/>
              </a:rPr>
              <a:t>if C can remain </a:t>
            </a:r>
            <a:r>
              <a:rPr lang="en-GB" sz="2000" dirty="0">
                <a:solidFill>
                  <a:schemeClr val="accent4">
                    <a:lumMod val="75000"/>
                  </a:schemeClr>
                </a:solidFill>
                <a:latin typeface="Times New Roman" panose="02020603050405020304" pitchFamily="18" charset="0"/>
                <a:cs typeface="Times New Roman" panose="02020603050405020304" pitchFamily="18" charset="0"/>
              </a:rPr>
              <a:t>sequestered in the soil, roots, sediment, and other compartments</a:t>
            </a:r>
            <a:r>
              <a:rPr lang="en-GB" sz="2000" dirty="0">
                <a:latin typeface="Times New Roman" panose="02020603050405020304" pitchFamily="18" charset="0"/>
                <a:cs typeface="Times New Roman" panose="02020603050405020304" pitchFamily="18" charset="0"/>
              </a:rPr>
              <a:t>, it is not released to the atmosphere.</a:t>
            </a:r>
          </a:p>
          <a:p>
            <a:pPr algn="just"/>
            <a:r>
              <a:rPr lang="en-GB" sz="2000" dirty="0">
                <a:latin typeface="Times New Roman" panose="02020603050405020304" pitchFamily="18" charset="0"/>
                <a:cs typeface="Times New Roman" panose="02020603050405020304" pitchFamily="18" charset="0"/>
              </a:rPr>
              <a:t>Thus, </a:t>
            </a:r>
            <a:r>
              <a:rPr lang="en-GB" sz="2000" b="1" dirty="0">
                <a:solidFill>
                  <a:srgbClr val="FF0000"/>
                </a:solidFill>
                <a:latin typeface="Times New Roman" panose="02020603050405020304" pitchFamily="18" charset="0"/>
                <a:cs typeface="Times New Roman" panose="02020603050405020304" pitchFamily="18" charset="0"/>
              </a:rPr>
              <a:t>sequestering C</a:t>
            </a:r>
            <a:r>
              <a:rPr lang="en-GB" sz="2000" dirty="0">
                <a:latin typeface="Times New Roman" panose="02020603050405020304" pitchFamily="18" charset="0"/>
                <a:cs typeface="Times New Roman" panose="02020603050405020304" pitchFamily="18" charset="0"/>
              </a:rPr>
              <a:t> is a means of ameliorating climate change by </a:t>
            </a:r>
            <a:r>
              <a:rPr lang="en-GB" sz="2000" dirty="0">
                <a:solidFill>
                  <a:schemeClr val="accent3">
                    <a:lumMod val="75000"/>
                  </a:schemeClr>
                </a:solidFill>
                <a:latin typeface="Times New Roman" panose="02020603050405020304" pitchFamily="18" charset="0"/>
                <a:cs typeface="Times New Roman" panose="02020603050405020304" pitchFamily="18" charset="0"/>
              </a:rPr>
              <a:t>decreasing the amount of greenhouse gases released</a:t>
            </a:r>
            <a:r>
              <a:rPr lang="en-GB" sz="2000" dirty="0">
                <a:latin typeface="Times New Roman" panose="02020603050405020304" pitchFamily="18" charset="0"/>
                <a:cs typeface="Times New Roman" panose="02020603050405020304" pitchFamily="18" charset="0"/>
              </a:rPr>
              <a:t>. </a:t>
            </a:r>
          </a:p>
          <a:p>
            <a:pPr algn="just"/>
            <a:r>
              <a:rPr lang="en-GB" sz="2000" dirty="0">
                <a:latin typeface="Times New Roman" panose="02020603050405020304" pitchFamily="18" charset="0"/>
                <a:cs typeface="Times New Roman" panose="02020603050405020304" pitchFamily="18" charset="0"/>
              </a:rPr>
              <a:t>Even relatively small amounts of methane and carbon dioxide can profoundly </a:t>
            </a:r>
            <a:r>
              <a:rPr lang="en-GB" sz="2000" dirty="0">
                <a:solidFill>
                  <a:schemeClr val="accent3">
                    <a:lumMod val="75000"/>
                  </a:schemeClr>
                </a:solidFill>
                <a:latin typeface="Times New Roman" panose="02020603050405020304" pitchFamily="18" charset="0"/>
                <a:cs typeface="Times New Roman" panose="02020603050405020304" pitchFamily="18" charset="0"/>
              </a:rPr>
              <a:t>increase the atmosphere’s greenhouse potential</a:t>
            </a:r>
            <a:r>
              <a:rPr lang="en-GB"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EC0F3F6D-96B8-4C38-B9DD-937516892EB1}"/>
              </a:ext>
            </a:extLst>
          </p:cNvPr>
          <p:cNvPicPr>
            <a:picLocks noChangeAspect="1"/>
          </p:cNvPicPr>
          <p:nvPr/>
        </p:nvPicPr>
        <p:blipFill rotWithShape="1">
          <a:blip r:embed="rId3"/>
          <a:srcRect l="9334" r="3" b="3"/>
          <a:stretch/>
        </p:blipFill>
        <p:spPr>
          <a:xfrm>
            <a:off x="5167020" y="1016687"/>
            <a:ext cx="6952468" cy="506799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0920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B6AE9-95CB-46DE-903E-10D2349FC6F3}"/>
              </a:ext>
            </a:extLst>
          </p:cNvPr>
          <p:cNvSpPr>
            <a:spLocks noGrp="1"/>
          </p:cNvSpPr>
          <p:nvPr>
            <p:ph idx="1"/>
          </p:nvPr>
        </p:nvSpPr>
        <p:spPr>
          <a:xfrm>
            <a:off x="1484310" y="835742"/>
            <a:ext cx="10018713" cy="5653547"/>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An </a:t>
            </a:r>
            <a:r>
              <a:rPr lang="en-GB" dirty="0">
                <a:solidFill>
                  <a:srgbClr val="00B050"/>
                </a:solidFill>
                <a:latin typeface="Times New Roman" panose="02020603050405020304" pitchFamily="18" charset="0"/>
                <a:cs typeface="Times New Roman" panose="02020603050405020304" pitchFamily="18" charset="0"/>
              </a:rPr>
              <a:t>organic compound </a:t>
            </a:r>
            <a:r>
              <a:rPr lang="en-GB" dirty="0">
                <a:latin typeface="Times New Roman" panose="02020603050405020304" pitchFamily="18" charset="0"/>
                <a:cs typeface="Times New Roman" panose="02020603050405020304" pitchFamily="18" charset="0"/>
              </a:rPr>
              <a:t>is a compound that includes at least one </a:t>
            </a:r>
            <a:r>
              <a:rPr lang="en-GB" dirty="0">
                <a:solidFill>
                  <a:srgbClr val="FF0000"/>
                </a:solidFill>
                <a:latin typeface="Times New Roman" panose="02020603050405020304" pitchFamily="18" charset="0"/>
                <a:cs typeface="Times New Roman" panose="02020603050405020304" pitchFamily="18" charset="0"/>
              </a:rPr>
              <a:t>carbon-to-carbon</a:t>
            </a:r>
            <a:r>
              <a:rPr lang="en-GB" dirty="0">
                <a:latin typeface="Times New Roman" panose="02020603050405020304" pitchFamily="18" charset="0"/>
                <a:cs typeface="Times New Roman" panose="02020603050405020304" pitchFamily="18" charset="0"/>
              </a:rPr>
              <a:t> or </a:t>
            </a:r>
            <a:r>
              <a:rPr lang="en-GB" dirty="0">
                <a:solidFill>
                  <a:srgbClr val="FF0000"/>
                </a:solidFill>
                <a:latin typeface="Times New Roman" panose="02020603050405020304" pitchFamily="18" charset="0"/>
                <a:cs typeface="Times New Roman" panose="02020603050405020304" pitchFamily="18" charset="0"/>
              </a:rPr>
              <a:t>carbon-to-hydrogen</a:t>
            </a:r>
            <a:r>
              <a:rPr lang="en-GB" dirty="0">
                <a:latin typeface="Times New Roman" panose="02020603050405020304" pitchFamily="18" charset="0"/>
                <a:cs typeface="Times New Roman" panose="02020603050405020304" pitchFamily="18" charset="0"/>
              </a:rPr>
              <a:t> bond.</a:t>
            </a:r>
          </a:p>
          <a:p>
            <a:pPr algn="just"/>
            <a:r>
              <a:rPr lang="en-GB" dirty="0">
                <a:latin typeface="Times New Roman" panose="02020603050405020304" pitchFamily="18" charset="0"/>
                <a:cs typeface="Times New Roman" panose="02020603050405020304" pitchFamily="18" charset="0"/>
              </a:rPr>
              <a:t>C bonds to itself and to other elements in a myriad of ways, forming </a:t>
            </a:r>
            <a:r>
              <a:rPr lang="en-GB" dirty="0">
                <a:solidFill>
                  <a:schemeClr val="accent3">
                    <a:lumMod val="75000"/>
                  </a:schemeClr>
                </a:solidFill>
                <a:latin typeface="Times New Roman" panose="02020603050405020304" pitchFamily="18" charset="0"/>
                <a:cs typeface="Times New Roman" panose="02020603050405020304" pitchFamily="18" charset="0"/>
              </a:rPr>
              <a:t>single, double, and triple bonds </a:t>
            </a:r>
            <a:r>
              <a:rPr lang="en-GB" dirty="0">
                <a:latin typeface="Times New Roman" panose="02020603050405020304" pitchFamily="18" charset="0"/>
                <a:cs typeface="Times New Roman" panose="02020603050405020304" pitchFamily="18" charset="0"/>
              </a:rPr>
              <a:t>with itself. This makes for millions of possible organic compounds.</a:t>
            </a:r>
          </a:p>
          <a:p>
            <a:pPr algn="just"/>
            <a:r>
              <a:rPr lang="en-GB" dirty="0">
                <a:latin typeface="Times New Roman" panose="02020603050405020304" pitchFamily="18" charset="0"/>
                <a:cs typeface="Times New Roman" panose="02020603050405020304" pitchFamily="18" charset="0"/>
              </a:rPr>
              <a:t>There are large ranges of </a:t>
            </a:r>
            <a:r>
              <a:rPr lang="en-GB" b="1" dirty="0">
                <a:solidFill>
                  <a:srgbClr val="0000FF"/>
                </a:solidFill>
                <a:latin typeface="Times New Roman" panose="02020603050405020304" pitchFamily="18" charset="0"/>
                <a:cs typeface="Times New Roman" panose="02020603050405020304" pitchFamily="18" charset="0"/>
              </a:rPr>
              <a:t>solubility</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organic compounds, depending upon the presence of </a:t>
            </a:r>
            <a:r>
              <a:rPr lang="en-GB" b="1" dirty="0">
                <a:solidFill>
                  <a:srgbClr val="00B050"/>
                </a:solidFill>
                <a:latin typeface="Times New Roman" panose="02020603050405020304" pitchFamily="18" charset="0"/>
                <a:cs typeface="Times New Roman" panose="02020603050405020304" pitchFamily="18" charset="0"/>
              </a:rPr>
              <a:t>polar groups </a:t>
            </a:r>
            <a:r>
              <a:rPr lang="en-GB" dirty="0">
                <a:latin typeface="Times New Roman" panose="02020603050405020304" pitchFamily="18" charset="0"/>
                <a:cs typeface="Times New Roman" panose="02020603050405020304" pitchFamily="18" charset="0"/>
              </a:rPr>
              <a:t>in their structure.</a:t>
            </a:r>
          </a:p>
          <a:p>
            <a:pPr algn="just"/>
            <a:r>
              <a:rPr lang="en-GB" dirty="0">
                <a:latin typeface="Times New Roman" panose="02020603050405020304" pitchFamily="18" charset="0"/>
                <a:cs typeface="Times New Roman" panose="02020603050405020304" pitchFamily="18" charset="0"/>
              </a:rPr>
              <a:t>The addition of an alcohol group to the gas ethane to produce ethanol, e.g. by fermentation and other types of anaerobic digestion, </a:t>
            </a:r>
            <a:r>
              <a:rPr lang="en-GB" dirty="0">
                <a:solidFill>
                  <a:schemeClr val="accent3">
                    <a:lumMod val="75000"/>
                  </a:schemeClr>
                </a:solidFill>
                <a:latin typeface="Times New Roman" panose="02020603050405020304" pitchFamily="18" charset="0"/>
                <a:cs typeface="Times New Roman" panose="02020603050405020304" pitchFamily="18" charset="0"/>
              </a:rPr>
              <a:t>changes the phase and increases aqueous solubility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This means that considerations for siting a factory that makes use of organic compounds must take into account the physical, chemical, and biological affinities of all the substances, from the raw materials to intermediate compounds to the intended product.</a:t>
            </a:r>
          </a:p>
        </p:txBody>
      </p:sp>
    </p:spTree>
    <p:extLst>
      <p:ext uri="{BB962C8B-B14F-4D97-AF65-F5344CB8AC3E}">
        <p14:creationId xmlns:p14="http://schemas.microsoft.com/office/powerpoint/2010/main" val="285829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15241-C621-487E-9562-09C7EF8A970C}"/>
              </a:ext>
            </a:extLst>
          </p:cNvPr>
          <p:cNvSpPr>
            <a:spLocks noGrp="1"/>
          </p:cNvSpPr>
          <p:nvPr>
            <p:ph idx="1"/>
          </p:nvPr>
        </p:nvSpPr>
        <p:spPr>
          <a:xfrm>
            <a:off x="1484310" y="599769"/>
            <a:ext cx="10018713" cy="5909186"/>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It also determines any </a:t>
            </a:r>
            <a:r>
              <a:rPr lang="en-GB" b="1" dirty="0">
                <a:solidFill>
                  <a:schemeClr val="accent4">
                    <a:lumMod val="75000"/>
                  </a:schemeClr>
                </a:solidFill>
                <a:latin typeface="Times New Roman" panose="02020603050405020304" pitchFamily="18" charset="0"/>
                <a:cs typeface="Times New Roman" panose="02020603050405020304" pitchFamily="18" charset="0"/>
              </a:rPr>
              <a:t>pollution control devices</a:t>
            </a:r>
            <a:r>
              <a:rPr lang="en-GB" dirty="0">
                <a:latin typeface="Times New Roman" panose="02020603050405020304" pitchFamily="18" charset="0"/>
                <a:cs typeface="Times New Roman" panose="02020603050405020304" pitchFamily="18" charset="0"/>
              </a:rPr>
              <a:t>. For example, if intermediate products have </a:t>
            </a:r>
            <a:r>
              <a:rPr lang="en-GB" dirty="0">
                <a:solidFill>
                  <a:schemeClr val="accent4">
                    <a:lumMod val="75000"/>
                  </a:schemeClr>
                </a:solidFill>
                <a:latin typeface="Times New Roman" panose="02020603050405020304" pitchFamily="18" charset="0"/>
                <a:cs typeface="Times New Roman" panose="02020603050405020304" pitchFamily="18" charset="0"/>
              </a:rPr>
              <a:t>lower vapor pressures </a:t>
            </a:r>
            <a:r>
              <a:rPr lang="en-GB" dirty="0">
                <a:latin typeface="Times New Roman" panose="02020603050405020304" pitchFamily="18" charset="0"/>
                <a:cs typeface="Times New Roman" panose="02020603050405020304" pitchFamily="18" charset="0"/>
              </a:rPr>
              <a:t>than raw materials, they will have to be addressed as air pollutants, whereas all the liquid phase compounds may be </a:t>
            </a:r>
            <a:r>
              <a:rPr lang="en-GB" dirty="0">
                <a:solidFill>
                  <a:srgbClr val="FF0000"/>
                </a:solidFill>
                <a:latin typeface="Times New Roman" panose="02020603050405020304" pitchFamily="18" charset="0"/>
                <a:cs typeface="Times New Roman" panose="02020603050405020304" pitchFamily="18" charset="0"/>
              </a:rPr>
              <a:t>multiphase pollutants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Some may be released through leaks and conduits as liquids, but a portion will also partition to the gas phase.</a:t>
            </a:r>
          </a:p>
          <a:p>
            <a:pPr algn="just"/>
            <a:r>
              <a:rPr lang="en-GB" b="1" dirty="0">
                <a:solidFill>
                  <a:srgbClr val="00B050"/>
                </a:solidFill>
                <a:latin typeface="Times New Roman" panose="02020603050405020304" pitchFamily="18" charset="0"/>
                <a:cs typeface="Times New Roman" panose="02020603050405020304" pitchFamily="18" charset="0"/>
              </a:rPr>
              <a:t>Alkanes</a:t>
            </a:r>
            <a:r>
              <a:rPr lang="en-GB" dirty="0">
                <a:latin typeface="Times New Roman" panose="02020603050405020304" pitchFamily="18" charset="0"/>
                <a:cs typeface="Times New Roman" panose="02020603050405020304" pitchFamily="18" charset="0"/>
              </a:rPr>
              <a:t> are hydrocarbons that form chains with each link comprising the carbon. A single link is </a:t>
            </a:r>
            <a:r>
              <a:rPr lang="en-GB" b="1" dirty="0">
                <a:solidFill>
                  <a:srgbClr val="FF0000"/>
                </a:solidFill>
                <a:latin typeface="Times New Roman" panose="02020603050405020304" pitchFamily="18" charset="0"/>
                <a:cs typeface="Times New Roman" panose="02020603050405020304" pitchFamily="18" charset="0"/>
              </a:rPr>
              <a:t>CH</a:t>
            </a:r>
            <a:r>
              <a:rPr lang="en-GB" b="1" baseline="-25000" dirty="0">
                <a:solidFill>
                  <a:srgbClr val="FF0000"/>
                </a:solidFill>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methane.</a:t>
            </a:r>
          </a:p>
          <a:p>
            <a:pPr algn="just"/>
            <a:r>
              <a:rPr lang="en-GB" dirty="0">
                <a:latin typeface="Times New Roman" panose="02020603050405020304" pitchFamily="18" charset="0"/>
                <a:cs typeface="Times New Roman" panose="02020603050405020304" pitchFamily="18" charset="0"/>
              </a:rPr>
              <a:t>The carbon chain length </a:t>
            </a:r>
            <a:r>
              <a:rPr lang="en-GB" dirty="0">
                <a:solidFill>
                  <a:srgbClr val="0000FF"/>
                </a:solidFill>
                <a:latin typeface="Times New Roman" panose="02020603050405020304" pitchFamily="18" charset="0"/>
                <a:cs typeface="Times New Roman" panose="02020603050405020304" pitchFamily="18" charset="0"/>
              </a:rPr>
              <a:t>increases</a:t>
            </a:r>
            <a:r>
              <a:rPr lang="en-GB" dirty="0">
                <a:latin typeface="Times New Roman" panose="02020603050405020304" pitchFamily="18" charset="0"/>
                <a:cs typeface="Times New Roman" panose="02020603050405020304" pitchFamily="18" charset="0"/>
              </a:rPr>
              <a:t> with the addition of carbon atoms which not only increases molecular weight but many other physicochemical characteristics, such as </a:t>
            </a:r>
            <a:r>
              <a:rPr lang="en-GB" dirty="0">
                <a:solidFill>
                  <a:schemeClr val="accent4">
                    <a:lumMod val="75000"/>
                  </a:schemeClr>
                </a:solidFill>
                <a:latin typeface="Times New Roman" panose="02020603050405020304" pitchFamily="18" charset="0"/>
                <a:cs typeface="Times New Roman" panose="02020603050405020304" pitchFamily="18" charset="0"/>
              </a:rPr>
              <a:t>decreasing aqueous solubility and vapor pressure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aromatics are based upon the </a:t>
            </a:r>
            <a:r>
              <a:rPr lang="en-GB" dirty="0">
                <a:solidFill>
                  <a:schemeClr val="accent4">
                    <a:lumMod val="75000"/>
                  </a:schemeClr>
                </a:solidFill>
                <a:latin typeface="Times New Roman" panose="02020603050405020304" pitchFamily="18" charset="0"/>
                <a:cs typeface="Times New Roman" panose="02020603050405020304" pitchFamily="18" charset="0"/>
              </a:rPr>
              <a:t>six-carbon</a:t>
            </a:r>
            <a:r>
              <a:rPr lang="en-GB" dirty="0">
                <a:latin typeface="Times New Roman" panose="02020603050405020304" pitchFamily="18" charset="0"/>
                <a:cs typeface="Times New Roman" panose="02020603050405020304" pitchFamily="18" charset="0"/>
              </a:rPr>
              <a:t> configuration of </a:t>
            </a:r>
            <a:r>
              <a:rPr lang="en-GB" b="1" dirty="0">
                <a:solidFill>
                  <a:srgbClr val="FF0000"/>
                </a:solidFill>
                <a:latin typeface="Times New Roman" panose="02020603050405020304" pitchFamily="18" charset="0"/>
                <a:cs typeface="Times New Roman" panose="02020603050405020304" pitchFamily="18" charset="0"/>
              </a:rPr>
              <a:t>benzene (C</a:t>
            </a:r>
            <a:r>
              <a:rPr lang="en-GB" b="1" baseline="-25000" dirty="0">
                <a:solidFill>
                  <a:srgbClr val="FF0000"/>
                </a:solidFill>
                <a:latin typeface="Times New Roman" panose="02020603050405020304" pitchFamily="18" charset="0"/>
                <a:cs typeface="Times New Roman" panose="02020603050405020304" pitchFamily="18" charset="0"/>
              </a:rPr>
              <a:t>6</a:t>
            </a:r>
            <a:r>
              <a:rPr lang="en-GB" b="1" dirty="0">
                <a:solidFill>
                  <a:srgbClr val="FF0000"/>
                </a:solidFill>
                <a:latin typeface="Times New Roman" panose="02020603050405020304" pitchFamily="18" charset="0"/>
                <a:cs typeface="Times New Roman" panose="02020603050405020304" pitchFamily="18" charset="0"/>
              </a:rPr>
              <a:t>H</a:t>
            </a:r>
            <a:r>
              <a:rPr lang="en-GB" b="1" baseline="-25000" dirty="0">
                <a:solidFill>
                  <a:srgbClr val="FF0000"/>
                </a:solidFill>
                <a:latin typeface="Times New Roman" panose="02020603050405020304" pitchFamily="18" charset="0"/>
                <a:cs typeface="Times New Roman" panose="02020603050405020304" pitchFamily="18" charset="0"/>
              </a:rPr>
              <a:t>6</a:t>
            </a:r>
            <a:r>
              <a:rPr lang="en-GB" b="1"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carbon-to-carbon bond in this configuration </a:t>
            </a:r>
            <a:r>
              <a:rPr lang="en-GB" dirty="0">
                <a:solidFill>
                  <a:schemeClr val="accent3">
                    <a:lumMod val="75000"/>
                  </a:schemeClr>
                </a:solidFill>
                <a:latin typeface="Times New Roman" panose="02020603050405020304" pitchFamily="18" charset="0"/>
                <a:cs typeface="Times New Roman" panose="02020603050405020304" pitchFamily="18" charset="0"/>
              </a:rPr>
              <a:t>shares more than one electron</a:t>
            </a:r>
            <a:r>
              <a:rPr lang="en-GB" dirty="0">
                <a:latin typeface="Times New Roman" panose="02020603050405020304" pitchFamily="18" charset="0"/>
                <a:cs typeface="Times New Roman" panose="02020603050405020304" pitchFamily="18" charset="0"/>
              </a:rPr>
              <a:t>, so that the benzene molecule has alternating double and single bonds between the carbon atoms. The double and single bonds flip; i.e. they </a:t>
            </a:r>
            <a:r>
              <a:rPr lang="en-GB" dirty="0">
                <a:solidFill>
                  <a:schemeClr val="accent4">
                    <a:lumMod val="75000"/>
                  </a:schemeClr>
                </a:solidFill>
                <a:latin typeface="Times New Roman" panose="02020603050405020304" pitchFamily="18" charset="0"/>
                <a:cs typeface="Times New Roman" panose="02020603050405020304" pitchFamily="18" charset="0"/>
              </a:rPr>
              <a:t>resonate</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548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F5A09-2132-4A60-A065-4CD1F92E8AC1}"/>
              </a:ext>
            </a:extLst>
          </p:cNvPr>
          <p:cNvSpPr>
            <a:spLocks noGrp="1"/>
          </p:cNvSpPr>
          <p:nvPr>
            <p:ph idx="1"/>
          </p:nvPr>
        </p:nvSpPr>
        <p:spPr>
          <a:xfrm>
            <a:off x="1484310" y="304800"/>
            <a:ext cx="10018713" cy="6095999"/>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organic compounds can undergo substitutions of the hydrogen atoms.</a:t>
            </a:r>
          </a:p>
          <a:p>
            <a:pPr algn="just"/>
            <a:r>
              <a:rPr lang="en-GB" dirty="0">
                <a:latin typeface="Times New Roman" panose="02020603050405020304" pitchFamily="18" charset="0"/>
                <a:cs typeface="Times New Roman" panose="02020603050405020304" pitchFamily="18" charset="0"/>
              </a:rPr>
              <a:t>These substitutions render new properties to the compounds, including changes in </a:t>
            </a:r>
            <a:r>
              <a:rPr lang="en-GB" b="1" dirty="0">
                <a:solidFill>
                  <a:srgbClr val="00B050"/>
                </a:solidFill>
                <a:latin typeface="Times New Roman" panose="02020603050405020304" pitchFamily="18" charset="0"/>
                <a:cs typeface="Times New Roman" panose="02020603050405020304" pitchFamily="18" charset="0"/>
              </a:rPr>
              <a:t>solubility</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vapor pressure</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toxicity</a:t>
            </a:r>
            <a:r>
              <a:rPr lang="en-GB" dirty="0">
                <a:latin typeface="Times New Roman" panose="02020603050405020304" pitchFamily="18" charset="0"/>
                <a:cs typeface="Times New Roman" panose="02020603050405020304" pitchFamily="18" charset="0"/>
              </a:rPr>
              <a:t>.</a:t>
            </a:r>
          </a:p>
          <a:p>
            <a:pPr algn="just"/>
            <a:r>
              <a:rPr lang="en-GB" dirty="0">
                <a:solidFill>
                  <a:srgbClr val="0000FF"/>
                </a:solidFill>
                <a:latin typeface="Times New Roman" panose="02020603050405020304" pitchFamily="18" charset="0"/>
                <a:cs typeface="Times New Roman" panose="02020603050405020304" pitchFamily="18" charset="0"/>
              </a:rPr>
              <a:t>Halogenation</a:t>
            </a:r>
            <a:r>
              <a:rPr lang="en-GB" dirty="0">
                <a:latin typeface="Times New Roman" panose="02020603050405020304" pitchFamily="18" charset="0"/>
                <a:cs typeface="Times New Roman" panose="02020603050405020304" pitchFamily="18" charset="0"/>
              </a:rPr>
              <a:t> often renders the substitution molecule </a:t>
            </a:r>
            <a:r>
              <a:rPr lang="en-GB" dirty="0">
                <a:solidFill>
                  <a:schemeClr val="accent4">
                    <a:lumMod val="75000"/>
                  </a:schemeClr>
                </a:solidFill>
                <a:latin typeface="Times New Roman" panose="02020603050405020304" pitchFamily="18" charset="0"/>
                <a:cs typeface="Times New Roman" panose="02020603050405020304" pitchFamily="18" charset="0"/>
              </a:rPr>
              <a:t>less reactive</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more lipophilic</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increase bioavailability and toxicity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By a vast majority, most carbon-based compounds are organic, but a number of inorganic compounds are also important to air pollution.</a:t>
            </a:r>
          </a:p>
          <a:p>
            <a:pPr algn="just"/>
            <a:r>
              <a:rPr lang="en-GB" dirty="0">
                <a:solidFill>
                  <a:srgbClr val="FF0000"/>
                </a:solidFill>
                <a:latin typeface="Times New Roman" panose="02020603050405020304" pitchFamily="18" charset="0"/>
                <a:cs typeface="Times New Roman" panose="02020603050405020304" pitchFamily="18" charset="0"/>
              </a:rPr>
              <a:t>CO</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 is an inorganic compound </a:t>
            </a:r>
            <a:r>
              <a:rPr lang="en-GB" dirty="0">
                <a:latin typeface="Times New Roman" panose="02020603050405020304" pitchFamily="18" charset="0"/>
                <a:cs typeface="Times New Roman" panose="02020603050405020304" pitchFamily="18" charset="0"/>
              </a:rPr>
              <a:t>given that its C is bonded with O atoms and not with other C or H atoms.</a:t>
            </a:r>
          </a:p>
          <a:p>
            <a:pPr algn="just"/>
            <a:r>
              <a:rPr lang="en-GB" dirty="0">
                <a:latin typeface="Times New Roman" panose="02020603050405020304" pitchFamily="18" charset="0"/>
                <a:cs typeface="Times New Roman" panose="02020603050405020304" pitchFamily="18" charset="0"/>
              </a:rPr>
              <a:t>Cyanide compounds (CN) and carbon monoxide (CO) are also inorganic compounds.</a:t>
            </a:r>
          </a:p>
          <a:p>
            <a:pPr algn="just"/>
            <a:r>
              <a:rPr lang="en-GB" dirty="0">
                <a:latin typeface="Times New Roman" panose="02020603050405020304" pitchFamily="18" charset="0"/>
                <a:cs typeface="Times New Roman" panose="02020603050405020304" pitchFamily="18" charset="0"/>
              </a:rPr>
              <a:t>Others include inorganic acids, e.g. </a:t>
            </a:r>
            <a:r>
              <a:rPr lang="en-GB" dirty="0">
                <a:solidFill>
                  <a:srgbClr val="FF0000"/>
                </a:solidFill>
                <a:latin typeface="Times New Roman" panose="02020603050405020304" pitchFamily="18" charset="0"/>
                <a:cs typeface="Times New Roman" panose="02020603050405020304" pitchFamily="18" charset="0"/>
              </a:rPr>
              <a:t>carbonic acid (H</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CO</a:t>
            </a:r>
            <a:r>
              <a:rPr lang="en-GB" baseline="-25000" dirty="0">
                <a:solidFill>
                  <a:srgbClr val="FF0000"/>
                </a:solidFill>
                <a:latin typeface="Times New Roman" panose="02020603050405020304" pitchFamily="18" charset="0"/>
                <a:cs typeface="Times New Roman" panose="02020603050405020304" pitchFamily="18" charset="0"/>
              </a:rPr>
              <a:t>3</a:t>
            </a:r>
            <a:r>
              <a:rPr lang="en-GB" dirty="0">
                <a:solidFill>
                  <a:srgbClr val="FF0000"/>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cyanic acid (HCNO)</a:t>
            </a:r>
            <a:r>
              <a:rPr lang="en-GB" dirty="0">
                <a:latin typeface="Times New Roman" panose="02020603050405020304" pitchFamily="18" charset="0"/>
                <a:cs typeface="Times New Roman" panose="02020603050405020304" pitchFamily="18" charset="0"/>
              </a:rPr>
              <a:t> and compounds derived from reactions with the </a:t>
            </a:r>
            <a:r>
              <a:rPr lang="en-GB" dirty="0">
                <a:solidFill>
                  <a:srgbClr val="FF0000"/>
                </a:solidFill>
                <a:latin typeface="Times New Roman" panose="02020603050405020304" pitchFamily="18" charset="0"/>
                <a:cs typeface="Times New Roman" panose="02020603050405020304" pitchFamily="18" charset="0"/>
              </a:rPr>
              <a:t>anions carbonate (CO</a:t>
            </a:r>
            <a:r>
              <a:rPr lang="en-GB" baseline="-25000" dirty="0">
                <a:solidFill>
                  <a:srgbClr val="FF0000"/>
                </a:solidFill>
                <a:latin typeface="Times New Roman" panose="02020603050405020304" pitchFamily="18" charset="0"/>
                <a:cs typeface="Times New Roman" panose="02020603050405020304" pitchFamily="18" charset="0"/>
              </a:rPr>
              <a:t>3</a:t>
            </a:r>
            <a:r>
              <a:rPr lang="en-GB" dirty="0">
                <a:solidFill>
                  <a:srgbClr val="FF0000"/>
                </a:solidFill>
                <a:latin typeface="Times New Roman" panose="02020603050405020304" pitchFamily="18" charset="0"/>
                <a:cs typeface="Times New Roman" panose="02020603050405020304" pitchFamily="18" charset="0"/>
              </a:rPr>
              <a:t>) </a:t>
            </a:r>
            <a:r>
              <a:rPr lang="en-GB" baseline="30000" dirty="0">
                <a:solidFill>
                  <a:srgbClr val="FF000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bicarbonate (HCO</a:t>
            </a:r>
            <a:r>
              <a:rPr lang="en-GB" baseline="-25000" dirty="0">
                <a:solidFill>
                  <a:srgbClr val="FF0000"/>
                </a:solidFill>
                <a:latin typeface="Times New Roman" panose="02020603050405020304" pitchFamily="18" charset="0"/>
                <a:cs typeface="Times New Roman" panose="02020603050405020304" pitchFamily="18" charset="0"/>
              </a:rPr>
              <a:t>3</a:t>
            </a:r>
            <a:r>
              <a:rPr lang="en-GB" baseline="30000" dirty="0">
                <a:solidFill>
                  <a:srgbClr val="FF0000"/>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982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2BB66-241A-4D00-96AF-9B44999D7E65}"/>
              </a:ext>
            </a:extLst>
          </p:cNvPr>
          <p:cNvSpPr>
            <a:spLocks noGrp="1"/>
          </p:cNvSpPr>
          <p:nvPr>
            <p:ph idx="1"/>
          </p:nvPr>
        </p:nvSpPr>
        <p:spPr>
          <a:xfrm>
            <a:off x="1484310" y="1858297"/>
            <a:ext cx="10018713" cy="4682389"/>
          </a:xfrm>
        </p:spPr>
        <p:txBody>
          <a:bodyPr/>
          <a:lstStyle/>
          <a:p>
            <a:pPr algn="just"/>
            <a:r>
              <a:rPr lang="en-GB" dirty="0">
                <a:latin typeface="Times New Roman" panose="02020603050405020304" pitchFamily="18" charset="0"/>
                <a:cs typeface="Times New Roman" panose="02020603050405020304" pitchFamily="18" charset="0"/>
              </a:rPr>
              <a:t>Many carbon-based molecules exist in equilibrium with one another. For example, Figure (slide 10) demonstrates the equilibrium among </a:t>
            </a:r>
            <a:r>
              <a:rPr lang="en-GB" dirty="0">
                <a:solidFill>
                  <a:srgbClr val="00B050"/>
                </a:solidFill>
                <a:latin typeface="Times New Roman" panose="02020603050405020304" pitchFamily="18" charset="0"/>
                <a:cs typeface="Times New Roman" panose="02020603050405020304" pitchFamily="18" charset="0"/>
              </a:rPr>
              <a:t>carbonates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bicarbonates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organic compounds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carbonic acid</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carbon dioxide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On a global scale, </a:t>
            </a:r>
            <a:r>
              <a:rPr lang="en-GB" dirty="0">
                <a:solidFill>
                  <a:schemeClr val="accent3">
                    <a:lumMod val="75000"/>
                  </a:schemeClr>
                </a:solidFill>
                <a:latin typeface="Times New Roman" panose="02020603050405020304" pitchFamily="18" charset="0"/>
                <a:cs typeface="Times New Roman" panose="02020603050405020304" pitchFamily="18" charset="0"/>
              </a:rPr>
              <a:t>uncontaminated rain’s mean pH is about 5.6</a:t>
            </a:r>
            <a:r>
              <a:rPr lang="en-GB" dirty="0">
                <a:latin typeface="Times New Roman" panose="02020603050405020304" pitchFamily="18" charset="0"/>
                <a:cs typeface="Times New Roman" panose="02020603050405020304" pitchFamily="18" charset="0"/>
              </a:rPr>
              <a:t>, owing to its dissolution of carbon dioxide, </a:t>
            </a:r>
            <a:r>
              <a:rPr lang="en-GB" b="1" dirty="0">
                <a:solidFill>
                  <a:srgbClr val="00B050"/>
                </a:solidFill>
                <a:latin typeface="Times New Roman" panose="02020603050405020304" pitchFamily="18" charset="0"/>
                <a:cs typeface="Times New Roman" panose="02020603050405020304" pitchFamily="18" charset="0"/>
              </a:rPr>
              <a:t>CO</a:t>
            </a:r>
            <a:r>
              <a:rPr lang="en-GB" b="1" baseline="-25000" dirty="0">
                <a:solidFill>
                  <a:srgbClr val="00B05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As the water droplets fall through the air, the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atmosphere becomes dissolved in the water, setting up an equilibrium condition:</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The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water reacts to produce </a:t>
            </a:r>
            <a:r>
              <a:rPr lang="en-GB" b="1" dirty="0">
                <a:solidFill>
                  <a:srgbClr val="FF0000"/>
                </a:solidFill>
                <a:latin typeface="Times New Roman" panose="02020603050405020304" pitchFamily="18" charset="0"/>
                <a:cs typeface="Times New Roman" panose="02020603050405020304" pitchFamily="18" charset="0"/>
              </a:rPr>
              <a:t>hydrogen ions</a:t>
            </a:r>
            <a:r>
              <a:rPr lang="en-GB" dirty="0">
                <a:latin typeface="Times New Roman" panose="02020603050405020304" pitchFamily="18" charset="0"/>
                <a:cs typeface="Times New Roman" panose="02020603050405020304" pitchFamily="18" charset="0"/>
              </a:rPr>
              <a:t>, as</a:t>
            </a:r>
          </a:p>
          <a:p>
            <a:pPr marL="0" indent="0">
              <a:buNone/>
            </a:pPr>
            <a:endParaRPr lang="en-GB" dirty="0"/>
          </a:p>
        </p:txBody>
      </p:sp>
      <p:sp>
        <p:nvSpPr>
          <p:cNvPr id="4" name="Title 1">
            <a:extLst>
              <a:ext uri="{FF2B5EF4-FFF2-40B4-BE49-F238E27FC236}">
                <a16:creationId xmlns:a16="http://schemas.microsoft.com/office/drawing/2014/main" id="{9E4403BC-EAFF-44CA-AC69-4AD51209FF1B}"/>
              </a:ext>
            </a:extLst>
          </p:cNvPr>
          <p:cNvSpPr txBox="1">
            <a:spLocks/>
          </p:cNvSpPr>
          <p:nvPr/>
        </p:nvSpPr>
        <p:spPr>
          <a:xfrm>
            <a:off x="1376514" y="317314"/>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0000FF"/>
                </a:solidFill>
                <a:latin typeface="Times New Roman" panose="02020603050405020304" pitchFamily="18" charset="0"/>
                <a:cs typeface="Times New Roman" panose="02020603050405020304" pitchFamily="18" charset="0"/>
              </a:rPr>
              <a:t>The Carbon Cycle </a:t>
            </a:r>
            <a:r>
              <a:rPr lang="en-GB" sz="3200" dirty="0">
                <a:solidFill>
                  <a:srgbClr val="0000FF"/>
                </a:solidFill>
                <a:latin typeface="Times New Roman" panose="02020603050405020304" pitchFamily="18" charset="0"/>
                <a:cs typeface="Times New Roman" panose="02020603050405020304" pitchFamily="18" charset="0"/>
              </a:rPr>
              <a:t>–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Carbon Equilibrium and Cycling</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798A10-7ADA-4852-BA21-AEA682AE272A}"/>
              </a:ext>
            </a:extLst>
          </p:cNvPr>
          <p:cNvPicPr>
            <a:picLocks noChangeAspect="1"/>
          </p:cNvPicPr>
          <p:nvPr/>
        </p:nvPicPr>
        <p:blipFill>
          <a:blip r:embed="rId2"/>
          <a:stretch>
            <a:fillRect/>
          </a:stretch>
        </p:blipFill>
        <p:spPr>
          <a:xfrm>
            <a:off x="3759168" y="4937637"/>
            <a:ext cx="6257599" cy="578260"/>
          </a:xfrm>
          <a:prstGeom prst="rect">
            <a:avLst/>
          </a:prstGeom>
        </p:spPr>
      </p:pic>
      <p:pic>
        <p:nvPicPr>
          <p:cNvPr id="8" name="Picture 7">
            <a:extLst>
              <a:ext uri="{FF2B5EF4-FFF2-40B4-BE49-F238E27FC236}">
                <a16:creationId xmlns:a16="http://schemas.microsoft.com/office/drawing/2014/main" id="{E93E0F68-25F7-4D57-92B3-684CFEAF3179}"/>
              </a:ext>
            </a:extLst>
          </p:cNvPr>
          <p:cNvPicPr>
            <a:picLocks noChangeAspect="1"/>
          </p:cNvPicPr>
          <p:nvPr/>
        </p:nvPicPr>
        <p:blipFill>
          <a:blip r:embed="rId3"/>
          <a:stretch>
            <a:fillRect/>
          </a:stretch>
        </p:blipFill>
        <p:spPr>
          <a:xfrm>
            <a:off x="4592329" y="6011768"/>
            <a:ext cx="3587082" cy="775981"/>
          </a:xfrm>
          <a:prstGeom prst="rect">
            <a:avLst/>
          </a:prstGeom>
        </p:spPr>
      </p:pic>
    </p:spTree>
    <p:extLst>
      <p:ext uri="{BB962C8B-B14F-4D97-AF65-F5344CB8AC3E}">
        <p14:creationId xmlns:p14="http://schemas.microsoft.com/office/powerpoint/2010/main" val="353885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399EC-BBC9-4EA6-A679-84A099062E2E}"/>
              </a:ext>
            </a:extLst>
          </p:cNvPr>
          <p:cNvSpPr>
            <a:spLocks noGrp="1"/>
          </p:cNvSpPr>
          <p:nvPr>
            <p:ph idx="1"/>
          </p:nvPr>
        </p:nvSpPr>
        <p:spPr>
          <a:xfrm>
            <a:off x="1484310" y="353960"/>
            <a:ext cx="10018713" cy="6430297"/>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Assuming the mean partial pressure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air to be 3.0 </a:t>
            </a:r>
            <a:r>
              <a:rPr lang="zh-TW" alt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10</a:t>
            </a:r>
            <a:r>
              <a:rPr lang="en-GB" baseline="30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atm</a:t>
            </a:r>
            <a:r>
              <a:rPr lang="en-GB" dirty="0">
                <a:latin typeface="Times New Roman" panose="02020603050405020304" pitchFamily="18" charset="0"/>
                <a:cs typeface="Times New Roman" panose="02020603050405020304" pitchFamily="18" charset="0"/>
              </a:rPr>
              <a:t>, it is possible to calculate the pH of water in equilibrium.</a:t>
            </a:r>
          </a:p>
          <a:p>
            <a:pPr algn="just"/>
            <a:r>
              <a:rPr lang="en-GB" dirty="0">
                <a:latin typeface="Times New Roman" panose="02020603050405020304" pitchFamily="18" charset="0"/>
                <a:cs typeface="Times New Roman" panose="02020603050405020304" pitchFamily="18" charset="0"/>
              </a:rPr>
              <a:t>Such chemistry is always </a:t>
            </a:r>
            <a:r>
              <a:rPr lang="en-GB" dirty="0">
                <a:solidFill>
                  <a:schemeClr val="accent4">
                    <a:lumMod val="75000"/>
                  </a:schemeClr>
                </a:solidFill>
                <a:latin typeface="Times New Roman" panose="02020603050405020304" pitchFamily="18" charset="0"/>
                <a:cs typeface="Times New Roman" panose="02020603050405020304" pitchFamily="18" charset="0"/>
              </a:rPr>
              <a:t>temperature dependent</a:t>
            </a:r>
            <a:r>
              <a:rPr lang="en-GB" dirty="0">
                <a:latin typeface="Times New Roman" panose="02020603050405020304" pitchFamily="18" charset="0"/>
                <a:cs typeface="Times New Roman" panose="02020603050405020304" pitchFamily="18" charset="0"/>
              </a:rPr>
              <a:t>, so let us assume that the air is 25 °C.</a:t>
            </a:r>
          </a:p>
          <a:p>
            <a:pPr algn="just"/>
            <a:r>
              <a:rPr lang="en-GB" dirty="0">
                <a:latin typeface="Times New Roman" panose="02020603050405020304" pitchFamily="18" charset="0"/>
                <a:cs typeface="Times New Roman" panose="02020603050405020304" pitchFamily="18" charset="0"/>
              </a:rPr>
              <a:t>The current mean concentration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troposphere is approximately 370 ppm, but this concentration is rising by some estimates at a rate of 1 ppm per year.</a:t>
            </a:r>
          </a:p>
          <a:p>
            <a:pPr algn="just"/>
            <a:r>
              <a:rPr lang="en-GB" b="1" dirty="0">
                <a:latin typeface="Times New Roman" panose="02020603050405020304" pitchFamily="18" charset="0"/>
                <a:cs typeface="Times New Roman" panose="02020603050405020304" pitchFamily="18" charset="0"/>
              </a:rPr>
              <a:t>Henry’s law </a:t>
            </a:r>
            <a:r>
              <a:rPr lang="en-GB" dirty="0">
                <a:latin typeface="Times New Roman" panose="02020603050405020304" pitchFamily="18" charset="0"/>
                <a:cs typeface="Times New Roman" panose="02020603050405020304" pitchFamily="18" charset="0"/>
              </a:rPr>
              <a:t>provides a way to explain C equilibrium.</a:t>
            </a:r>
          </a:p>
          <a:p>
            <a:pPr algn="just"/>
            <a:r>
              <a:rPr lang="en-GB" dirty="0">
                <a:latin typeface="Times New Roman" panose="02020603050405020304" pitchFamily="18" charset="0"/>
                <a:cs typeface="Times New Roman" panose="02020603050405020304" pitchFamily="18" charset="0"/>
              </a:rPr>
              <a:t>The law states that the concentration of a dissolved gas is directly proportional to the partial pressure of that gas above the solution:</a:t>
            </a: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dirty="0">
                <a:solidFill>
                  <a:schemeClr val="accent3">
                    <a:lumMod val="75000"/>
                  </a:schemeClr>
                </a:solidFill>
                <a:latin typeface="Times New Roman" panose="02020603050405020304" pitchFamily="18" charset="0"/>
                <a:cs typeface="Times New Roman" panose="02020603050405020304" pitchFamily="18" charset="0"/>
              </a:rPr>
              <a:t>K</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H</a:t>
            </a:r>
            <a:r>
              <a:rPr lang="en-GB" dirty="0">
                <a:solidFill>
                  <a:schemeClr val="accent3">
                    <a:lumMod val="75000"/>
                  </a:schemeClr>
                </a:solidFill>
                <a:latin typeface="Times New Roman" panose="02020603050405020304" pitchFamily="18" charset="0"/>
                <a:cs typeface="Times New Roman" panose="02020603050405020304" pitchFamily="18" charset="0"/>
              </a:rPr>
              <a:t> = Henry’s law constant</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p</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a</a:t>
            </a:r>
            <a:r>
              <a:rPr lang="en-GB" dirty="0">
                <a:solidFill>
                  <a:schemeClr val="accent3">
                    <a:lumMod val="75000"/>
                  </a:schemeClr>
                </a:solidFill>
                <a:latin typeface="Times New Roman" panose="02020603050405020304" pitchFamily="18" charset="0"/>
                <a:cs typeface="Times New Roman" panose="02020603050405020304" pitchFamily="18" charset="0"/>
              </a:rPr>
              <a:t> = partial pressure of the gas</a:t>
            </a:r>
            <a:r>
              <a:rPr lang="en-GB" dirty="0">
                <a:latin typeface="Times New Roman" panose="02020603050405020304" pitchFamily="18" charset="0"/>
                <a:cs typeface="Times New Roman" panose="02020603050405020304" pitchFamily="18" charset="0"/>
              </a:rPr>
              <a:t>; and </a:t>
            </a:r>
            <a:r>
              <a:rPr lang="en-GB" dirty="0">
                <a:solidFill>
                  <a:schemeClr val="accent3">
                    <a:lumMod val="75000"/>
                  </a:schemeClr>
                </a:solidFill>
                <a:latin typeface="Times New Roman" panose="02020603050405020304" pitchFamily="18" charset="0"/>
                <a:cs typeface="Times New Roman" panose="02020603050405020304" pitchFamily="18" charset="0"/>
              </a:rPr>
              <a:t>[c] = molar concentration of the gas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Or</a:t>
            </a:r>
          </a:p>
          <a:p>
            <a:pPr marL="0" indent="0" algn="just">
              <a:buNone/>
            </a:pPr>
            <a:r>
              <a:rPr lang="en-GB" dirty="0">
                <a:latin typeface="Times New Roman" panose="02020603050405020304" pitchFamily="18" charset="0"/>
                <a:cs typeface="Times New Roman" panose="02020603050405020304" pitchFamily="18" charset="0"/>
              </a:rPr>
              <a:t>where, </a:t>
            </a:r>
            <a:r>
              <a:rPr lang="en-GB" dirty="0">
                <a:solidFill>
                  <a:schemeClr val="accent3">
                    <a:lumMod val="75000"/>
                  </a:schemeClr>
                </a:solidFill>
                <a:latin typeface="Times New Roman" panose="02020603050405020304" pitchFamily="18" charset="0"/>
                <a:cs typeface="Times New Roman" panose="02020603050405020304" pitchFamily="18" charset="0"/>
              </a:rPr>
              <a:t>C</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W</a:t>
            </a:r>
            <a:r>
              <a:rPr lang="en-GB" dirty="0">
                <a:solidFill>
                  <a:schemeClr val="accent3">
                    <a:lumMod val="75000"/>
                  </a:schemeClr>
                </a:solidFill>
                <a:latin typeface="Times New Roman" panose="02020603050405020304" pitchFamily="18" charset="0"/>
                <a:cs typeface="Times New Roman" panose="02020603050405020304" pitchFamily="18" charset="0"/>
              </a:rPr>
              <a:t> is the concentration of gas in water.</a:t>
            </a:r>
          </a:p>
          <a:p>
            <a:endParaRPr lang="en-GB" dirty="0"/>
          </a:p>
        </p:txBody>
      </p:sp>
      <p:pic>
        <p:nvPicPr>
          <p:cNvPr id="5" name="Picture 4">
            <a:extLst>
              <a:ext uri="{FF2B5EF4-FFF2-40B4-BE49-F238E27FC236}">
                <a16:creationId xmlns:a16="http://schemas.microsoft.com/office/drawing/2014/main" id="{A5FBBE0B-7702-4645-AC50-A3D20771BEB3}"/>
              </a:ext>
            </a:extLst>
          </p:cNvPr>
          <p:cNvPicPr>
            <a:picLocks noChangeAspect="1"/>
          </p:cNvPicPr>
          <p:nvPr/>
        </p:nvPicPr>
        <p:blipFill>
          <a:blip r:embed="rId2"/>
          <a:stretch>
            <a:fillRect/>
          </a:stretch>
        </p:blipFill>
        <p:spPr>
          <a:xfrm>
            <a:off x="5584874" y="4230923"/>
            <a:ext cx="1817579" cy="554140"/>
          </a:xfrm>
          <a:prstGeom prst="rect">
            <a:avLst/>
          </a:prstGeom>
        </p:spPr>
      </p:pic>
      <p:pic>
        <p:nvPicPr>
          <p:cNvPr id="7" name="Picture 6">
            <a:extLst>
              <a:ext uri="{FF2B5EF4-FFF2-40B4-BE49-F238E27FC236}">
                <a16:creationId xmlns:a16="http://schemas.microsoft.com/office/drawing/2014/main" id="{C6ECFC38-F2E7-43C0-BFFC-75E7AA05F35E}"/>
              </a:ext>
            </a:extLst>
          </p:cNvPr>
          <p:cNvPicPr>
            <a:picLocks noChangeAspect="1"/>
          </p:cNvPicPr>
          <p:nvPr/>
        </p:nvPicPr>
        <p:blipFill>
          <a:blip r:embed="rId3"/>
          <a:stretch>
            <a:fillRect/>
          </a:stretch>
        </p:blipFill>
        <p:spPr>
          <a:xfrm>
            <a:off x="5507212" y="5532312"/>
            <a:ext cx="1972904" cy="504696"/>
          </a:xfrm>
          <a:prstGeom prst="rect">
            <a:avLst/>
          </a:prstGeom>
        </p:spPr>
      </p:pic>
    </p:spTree>
    <p:extLst>
      <p:ext uri="{BB962C8B-B14F-4D97-AF65-F5344CB8AC3E}">
        <p14:creationId xmlns:p14="http://schemas.microsoft.com/office/powerpoint/2010/main" val="210749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DB0E9-75F7-49AC-9D85-0EC93F19F5A9}"/>
              </a:ext>
            </a:extLst>
          </p:cNvPr>
          <p:cNvSpPr>
            <a:spLocks noGrp="1"/>
          </p:cNvSpPr>
          <p:nvPr>
            <p:ph idx="1"/>
          </p:nvPr>
        </p:nvSpPr>
        <p:spPr>
          <a:xfrm>
            <a:off x="1484310" y="412955"/>
            <a:ext cx="10018713" cy="5378245"/>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Henry’s law</a:t>
            </a:r>
            <a:r>
              <a:rPr lang="zh-TW"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 function of a substance’s </a:t>
            </a:r>
            <a:r>
              <a:rPr lang="en-GB" b="1" dirty="0">
                <a:solidFill>
                  <a:srgbClr val="00B050"/>
                </a:solidFill>
                <a:latin typeface="Times New Roman" panose="02020603050405020304" pitchFamily="18" charset="0"/>
                <a:cs typeface="Times New Roman" panose="02020603050405020304" pitchFamily="18" charset="0"/>
              </a:rPr>
              <a:t>solubility</a:t>
            </a:r>
            <a:r>
              <a:rPr lang="en-GB" dirty="0">
                <a:latin typeface="Times New Roman" panose="02020603050405020304" pitchFamily="18" charset="0"/>
                <a:cs typeface="Times New Roman" panose="02020603050405020304" pitchFamily="18" charset="0"/>
              </a:rPr>
              <a:t> in water and its vapor pressure and expresses the proportionality between </a:t>
            </a:r>
            <a:r>
              <a:rPr lang="en-GB" dirty="0">
                <a:solidFill>
                  <a:schemeClr val="accent4">
                    <a:lumMod val="75000"/>
                  </a:schemeClr>
                </a:solidFill>
                <a:latin typeface="Times New Roman" panose="02020603050405020304" pitchFamily="18" charset="0"/>
                <a:cs typeface="Times New Roman" panose="02020603050405020304" pitchFamily="18" charset="0"/>
              </a:rPr>
              <a:t>the concentration of a dissolved contaminant</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its partial pressure </a:t>
            </a:r>
            <a:r>
              <a:rPr lang="en-GB" dirty="0">
                <a:latin typeface="Times New Roman" panose="02020603050405020304" pitchFamily="18" charset="0"/>
                <a:cs typeface="Times New Roman" panose="02020603050405020304" pitchFamily="18" charset="0"/>
              </a:rPr>
              <a:t>in the open atmosphere at equilibrium. </a:t>
            </a:r>
          </a:p>
          <a:p>
            <a:pPr algn="just"/>
            <a:r>
              <a:rPr lang="en-US" altLang="zh-TW"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a:t>
            </a:r>
            <a:r>
              <a:rPr lang="en-GB" b="1" dirty="0">
                <a:solidFill>
                  <a:srgbClr val="0000FF"/>
                </a:solidFill>
                <a:latin typeface="Times New Roman" panose="02020603050405020304" pitchFamily="18" charset="0"/>
                <a:cs typeface="Times New Roman" panose="02020603050405020304" pitchFamily="18" charset="0"/>
              </a:rPr>
              <a:t>Henry’s law constant </a:t>
            </a:r>
            <a:r>
              <a:rPr lang="en-GB" dirty="0">
                <a:latin typeface="Times New Roman" panose="02020603050405020304" pitchFamily="18" charset="0"/>
                <a:cs typeface="Times New Roman" panose="02020603050405020304" pitchFamily="18" charset="0"/>
              </a:rPr>
              <a:t>is an example of an </a:t>
            </a:r>
            <a:r>
              <a:rPr lang="en-GB" b="1" dirty="0">
                <a:solidFill>
                  <a:srgbClr val="00B050"/>
                </a:solidFill>
                <a:latin typeface="Times New Roman" panose="02020603050405020304" pitchFamily="18" charset="0"/>
                <a:cs typeface="Times New Roman" panose="02020603050405020304" pitchFamily="18" charset="0"/>
              </a:rPr>
              <a:t>equilibrium constant</a:t>
            </a:r>
            <a:r>
              <a:rPr lang="en-GB" dirty="0">
                <a:latin typeface="Times New Roman" panose="02020603050405020304" pitchFamily="18" charset="0"/>
                <a:cs typeface="Times New Roman" panose="02020603050405020304" pitchFamily="18" charset="0"/>
              </a:rPr>
              <a:t>, which is the ratio of concentrations when </a:t>
            </a:r>
            <a:r>
              <a:rPr lang="en-GB" b="1" dirty="0">
                <a:latin typeface="Times New Roman" panose="02020603050405020304" pitchFamily="18" charset="0"/>
                <a:cs typeface="Times New Roman" panose="02020603050405020304" pitchFamily="18" charset="0"/>
              </a:rPr>
              <a:t>chemical equilibrium </a:t>
            </a:r>
            <a:r>
              <a:rPr lang="en-GB" dirty="0">
                <a:latin typeface="Times New Roman" panose="02020603050405020304" pitchFamily="18" charset="0"/>
                <a:cs typeface="Times New Roman" panose="02020603050405020304" pitchFamily="18" charset="0"/>
              </a:rPr>
              <a:t>is reached </a:t>
            </a:r>
            <a:r>
              <a:rPr lang="en-GB" dirty="0">
                <a:solidFill>
                  <a:schemeClr val="accent4">
                    <a:lumMod val="75000"/>
                  </a:schemeClr>
                </a:solidFill>
                <a:latin typeface="Times New Roman" panose="02020603050405020304" pitchFamily="18" charset="0"/>
                <a:cs typeface="Times New Roman" panose="02020603050405020304" pitchFamily="18" charset="0"/>
              </a:rPr>
              <a:t>in a reversible reaction</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the time when the rate of the forward reaction is the same as the rate of the reverse reaction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concentration of the water droplet at equilibrium with air is obtained from the partial pressure of Henry’s law constant</a:t>
            </a:r>
            <a:r>
              <a:rPr lang="en-US" altLang="zh-TW"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change from carbon dioxide in the atmosphere to carbonate ions in water droplets follows a sequence of equilibrium reactions:</a:t>
            </a:r>
          </a:p>
        </p:txBody>
      </p:sp>
      <p:pic>
        <p:nvPicPr>
          <p:cNvPr id="5" name="Picture 4">
            <a:extLst>
              <a:ext uri="{FF2B5EF4-FFF2-40B4-BE49-F238E27FC236}">
                <a16:creationId xmlns:a16="http://schemas.microsoft.com/office/drawing/2014/main" id="{A431424E-019B-4013-8A7C-284EFA3A2F5C}"/>
              </a:ext>
            </a:extLst>
          </p:cNvPr>
          <p:cNvPicPr>
            <a:picLocks noChangeAspect="1"/>
          </p:cNvPicPr>
          <p:nvPr/>
        </p:nvPicPr>
        <p:blipFill>
          <a:blip r:embed="rId2"/>
          <a:stretch>
            <a:fillRect/>
          </a:stretch>
        </p:blipFill>
        <p:spPr>
          <a:xfrm>
            <a:off x="5600853" y="4376891"/>
            <a:ext cx="2038812" cy="386928"/>
          </a:xfrm>
          <a:prstGeom prst="rect">
            <a:avLst/>
          </a:prstGeom>
        </p:spPr>
      </p:pic>
      <p:pic>
        <p:nvPicPr>
          <p:cNvPr id="7" name="Picture 6">
            <a:extLst>
              <a:ext uri="{FF2B5EF4-FFF2-40B4-BE49-F238E27FC236}">
                <a16:creationId xmlns:a16="http://schemas.microsoft.com/office/drawing/2014/main" id="{812858E3-13CC-483A-B5EB-1B49E089A8FD}"/>
              </a:ext>
            </a:extLst>
          </p:cNvPr>
          <p:cNvPicPr>
            <a:picLocks noChangeAspect="1"/>
          </p:cNvPicPr>
          <p:nvPr/>
        </p:nvPicPr>
        <p:blipFill>
          <a:blip r:embed="rId3"/>
          <a:stretch>
            <a:fillRect/>
          </a:stretch>
        </p:blipFill>
        <p:spPr>
          <a:xfrm>
            <a:off x="3662518" y="5784301"/>
            <a:ext cx="6120579" cy="660744"/>
          </a:xfrm>
          <a:prstGeom prst="rect">
            <a:avLst/>
          </a:prstGeom>
        </p:spPr>
      </p:pic>
    </p:spTree>
    <p:extLst>
      <p:ext uri="{BB962C8B-B14F-4D97-AF65-F5344CB8AC3E}">
        <p14:creationId xmlns:p14="http://schemas.microsoft.com/office/powerpoint/2010/main" val="223752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AB83-0577-449B-B78E-11BE5D7DB1AB}"/>
              </a:ext>
            </a:extLst>
          </p:cNvPr>
          <p:cNvSpPr>
            <a:spLocks noGrp="1"/>
          </p:cNvSpPr>
          <p:nvPr>
            <p:ph idx="1"/>
          </p:nvPr>
        </p:nvSpPr>
        <p:spPr>
          <a:xfrm>
            <a:off x="1484310" y="658761"/>
            <a:ext cx="10018713" cy="5417574"/>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processes that </a:t>
            </a:r>
            <a:r>
              <a:rPr lang="en-GB" dirty="0">
                <a:solidFill>
                  <a:schemeClr val="accent4">
                    <a:lumMod val="75000"/>
                  </a:schemeClr>
                </a:solidFill>
                <a:latin typeface="Times New Roman" panose="02020603050405020304" pitchFamily="18" charset="0"/>
                <a:cs typeface="Times New Roman" panose="02020603050405020304" pitchFamily="18" charset="0"/>
              </a:rPr>
              <a:t>release carbonates increase the </a:t>
            </a:r>
            <a:r>
              <a:rPr lang="en-GB" dirty="0">
                <a:solidFill>
                  <a:srgbClr val="0000FF"/>
                </a:solidFill>
                <a:latin typeface="Times New Roman" panose="02020603050405020304" pitchFamily="18" charset="0"/>
                <a:cs typeface="Times New Roman" panose="02020603050405020304" pitchFamily="18" charset="0"/>
              </a:rPr>
              <a:t>buffering capacity</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of natural soils against the effects of acidic water (pH &lt; 5).</a:t>
            </a:r>
          </a:p>
          <a:p>
            <a:pPr algn="just"/>
            <a:r>
              <a:rPr lang="en-US" altLang="zh-TW"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ionic strength of the receiving soil or surface waters determines the actual change in </a:t>
            </a:r>
            <a:r>
              <a:rPr lang="en-GB" dirty="0" err="1">
                <a:latin typeface="Times New Roman" panose="02020603050405020304" pitchFamily="18" charset="0"/>
                <a:cs typeface="Times New Roman" panose="02020603050405020304" pitchFamily="18" charset="0"/>
              </a:rPr>
              <a:t>pH.</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concentration of carbon dioxide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is constant, since the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solution is in equilibrium with the air that has a constant partial pressure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two reactions and ionization constants for carbonic acid are:</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K</a:t>
            </a:r>
            <a:r>
              <a:rPr lang="en-GB" baseline="-25000" dirty="0">
                <a:latin typeface="Times New Roman" panose="02020603050405020304" pitchFamily="18" charset="0"/>
                <a:cs typeface="Times New Roman" panose="02020603050405020304" pitchFamily="18" charset="0"/>
              </a:rPr>
              <a:t>a1</a:t>
            </a:r>
            <a:r>
              <a:rPr lang="en-GB" dirty="0">
                <a:latin typeface="Times New Roman" panose="02020603050405020304" pitchFamily="18" charset="0"/>
                <a:cs typeface="Times New Roman" panose="02020603050405020304" pitchFamily="18" charset="0"/>
              </a:rPr>
              <a:t> is four orders of magnitude greater than K</a:t>
            </a:r>
            <a:r>
              <a:rPr lang="en-GB" baseline="-25000" dirty="0">
                <a:latin typeface="Times New Roman" panose="02020603050405020304" pitchFamily="18" charset="0"/>
                <a:cs typeface="Times New Roman" panose="02020603050405020304" pitchFamily="18" charset="0"/>
              </a:rPr>
              <a:t>a2</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so the second reaction can be ignored for the purposes of</a:t>
            </a:r>
            <a:r>
              <a:rPr lang="zh-TW" altLang="en-US" dirty="0">
                <a:solidFill>
                  <a:schemeClr val="accent4">
                    <a:lumMod val="75000"/>
                  </a:schemeClr>
                </a:solidFill>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C equilibrium</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6EE9753D-68A8-448A-92F4-21EE3BB1755E}"/>
              </a:ext>
            </a:extLst>
          </p:cNvPr>
          <p:cNvPicPr>
            <a:picLocks noChangeAspect="1"/>
          </p:cNvPicPr>
          <p:nvPr/>
        </p:nvPicPr>
        <p:blipFill>
          <a:blip r:embed="rId2"/>
          <a:stretch>
            <a:fillRect/>
          </a:stretch>
        </p:blipFill>
        <p:spPr>
          <a:xfrm>
            <a:off x="3979172" y="3964241"/>
            <a:ext cx="5894720" cy="489769"/>
          </a:xfrm>
          <a:prstGeom prst="rect">
            <a:avLst/>
          </a:prstGeom>
        </p:spPr>
      </p:pic>
      <p:pic>
        <p:nvPicPr>
          <p:cNvPr id="7" name="Picture 6">
            <a:extLst>
              <a:ext uri="{FF2B5EF4-FFF2-40B4-BE49-F238E27FC236}">
                <a16:creationId xmlns:a16="http://schemas.microsoft.com/office/drawing/2014/main" id="{AA855F55-C005-43BE-8E0D-FA942CD8065B}"/>
              </a:ext>
            </a:extLst>
          </p:cNvPr>
          <p:cNvPicPr>
            <a:picLocks noChangeAspect="1"/>
          </p:cNvPicPr>
          <p:nvPr/>
        </p:nvPicPr>
        <p:blipFill>
          <a:blip r:embed="rId3"/>
          <a:stretch>
            <a:fillRect/>
          </a:stretch>
        </p:blipFill>
        <p:spPr>
          <a:xfrm>
            <a:off x="3979172" y="4589586"/>
            <a:ext cx="5894720" cy="513354"/>
          </a:xfrm>
          <a:prstGeom prst="rect">
            <a:avLst/>
          </a:prstGeom>
        </p:spPr>
      </p:pic>
    </p:spTree>
    <p:extLst>
      <p:ext uri="{BB962C8B-B14F-4D97-AF65-F5344CB8AC3E}">
        <p14:creationId xmlns:p14="http://schemas.microsoft.com/office/powerpoint/2010/main" val="238785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41C50-5415-46A8-B147-0489E2F7C214}"/>
              </a:ext>
            </a:extLst>
          </p:cNvPr>
          <p:cNvSpPr>
            <a:spLocks noGrp="1"/>
          </p:cNvSpPr>
          <p:nvPr>
            <p:ph idx="1"/>
          </p:nvPr>
        </p:nvSpPr>
        <p:spPr>
          <a:xfrm>
            <a:off x="1484310" y="393290"/>
            <a:ext cx="10018713" cy="5397911"/>
          </a:xfrm>
        </p:spPr>
        <p:txBody>
          <a:bodyPr/>
          <a:lstStyle/>
          <a:p>
            <a:pPr algn="just"/>
            <a:r>
              <a:rPr lang="en-GB" dirty="0">
                <a:latin typeface="Times New Roman" panose="02020603050405020304" pitchFamily="18" charset="0"/>
                <a:cs typeface="Times New Roman" panose="02020603050405020304" pitchFamily="18" charset="0"/>
              </a:rPr>
              <a:t>The solubility of gases in liquids can be described quantitatively by </a:t>
            </a:r>
            <a:r>
              <a:rPr lang="en-GB" b="1" dirty="0">
                <a:solidFill>
                  <a:srgbClr val="FF0000"/>
                </a:solidFill>
                <a:latin typeface="Times New Roman" panose="02020603050405020304" pitchFamily="18" charset="0"/>
                <a:cs typeface="Times New Roman" panose="02020603050405020304" pitchFamily="18" charset="0"/>
              </a:rPr>
              <a:t>Henry’s law</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atmosphere at 25 °C, the Henry’s law constant, and the partial pressure can be applied to find the equilibrium. </a:t>
            </a:r>
          </a:p>
          <a:p>
            <a:pPr algn="just"/>
            <a:r>
              <a:rPr lang="en-GB" dirty="0">
                <a:latin typeface="Times New Roman" panose="02020603050405020304" pitchFamily="18" charset="0"/>
                <a:cs typeface="Times New Roman" panose="02020603050405020304" pitchFamily="18" charset="0"/>
              </a:rPr>
              <a:t>The K</a:t>
            </a:r>
            <a:r>
              <a:rPr lang="en-GB" baseline="-25000" dirty="0">
                <a:latin typeface="Times New Roman" panose="02020603050405020304" pitchFamily="18" charset="0"/>
                <a:cs typeface="Times New Roman" panose="02020603050405020304" pitchFamily="18" charset="0"/>
              </a:rPr>
              <a:t>H</a:t>
            </a:r>
            <a:r>
              <a:rPr lang="en-GB" dirty="0">
                <a:latin typeface="Times New Roman" panose="02020603050405020304" pitchFamily="18" charset="0"/>
                <a:cs typeface="Times New Roman" panose="02020603050405020304" pitchFamily="18" charset="0"/>
              </a:rPr>
              <a:t> for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=3.4</a:t>
            </a:r>
            <a:r>
              <a:rPr lang="zh-TW" alt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10</a:t>
            </a:r>
            <a:r>
              <a:rPr lang="en-US" altLang="zh-TW"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mol l</a:t>
            </a:r>
            <a:r>
              <a:rPr lang="en-US" altLang="zh-TW" baseline="30000"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atm</a:t>
            </a:r>
            <a:r>
              <a:rPr lang="en-US" altLang="zh-TW" baseline="30000"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 The partial pressure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is found by calculating the fraction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atmosphere.</a:t>
            </a:r>
          </a:p>
          <a:p>
            <a:pPr algn="just"/>
            <a:r>
              <a:rPr lang="en-GB" dirty="0">
                <a:latin typeface="Times New Roman" panose="02020603050405020304" pitchFamily="18" charset="0"/>
                <a:cs typeface="Times New Roman" panose="02020603050405020304" pitchFamily="18" charset="0"/>
              </a:rPr>
              <a:t>Assuming a mean concentration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earth’s troposphere to be 370 ppm by volume in the atmosphere, the fraction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must be 370 divided by 1,000,000 or 3.7 </a:t>
            </a:r>
            <a:r>
              <a:rPr lang="zh-TW" alt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10</a:t>
            </a:r>
            <a:r>
              <a:rPr lang="en-US" altLang="zh-TW" baseline="30000"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atm</a:t>
            </a:r>
            <a:endParaRPr lang="en-GB" dirty="0">
              <a:latin typeface="Times New Roman" panose="02020603050405020304" pitchFamily="18" charset="0"/>
              <a:cs typeface="Times New Roman" panose="02020603050405020304" pitchFamily="18" charset="0"/>
            </a:endParaRPr>
          </a:p>
          <a:p>
            <a:pPr algn="just"/>
            <a:r>
              <a:rPr lang="en-US" altLang="zh-TW"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carbon dioxide and carbonic acid </a:t>
            </a:r>
            <a:r>
              <a:rPr lang="en-GB" dirty="0">
                <a:solidFill>
                  <a:srgbClr val="FF0000"/>
                </a:solidFill>
                <a:latin typeface="Times New Roman" panose="02020603050405020304" pitchFamily="18" charset="0"/>
                <a:cs typeface="Times New Roman" panose="02020603050405020304" pitchFamily="18" charset="0"/>
              </a:rPr>
              <a:t>molar concentration </a:t>
            </a:r>
            <a:r>
              <a:rPr lang="en-GB" dirty="0">
                <a:latin typeface="Times New Roman" panose="02020603050405020304" pitchFamily="18" charset="0"/>
                <a:cs typeface="Times New Roman" panose="02020603050405020304" pitchFamily="18" charset="0"/>
              </a:rPr>
              <a:t>can now be found:</a:t>
            </a:r>
          </a:p>
        </p:txBody>
      </p:sp>
      <p:pic>
        <p:nvPicPr>
          <p:cNvPr id="5" name="Picture 4">
            <a:extLst>
              <a:ext uri="{FF2B5EF4-FFF2-40B4-BE49-F238E27FC236}">
                <a16:creationId xmlns:a16="http://schemas.microsoft.com/office/drawing/2014/main" id="{7238C30C-2985-4E54-B03A-A7F37C1E8C67}"/>
              </a:ext>
            </a:extLst>
          </p:cNvPr>
          <p:cNvPicPr>
            <a:picLocks noChangeAspect="1"/>
          </p:cNvPicPr>
          <p:nvPr/>
        </p:nvPicPr>
        <p:blipFill>
          <a:blip r:embed="rId3"/>
          <a:stretch>
            <a:fillRect/>
          </a:stretch>
        </p:blipFill>
        <p:spPr>
          <a:xfrm>
            <a:off x="4340981" y="5537482"/>
            <a:ext cx="4551039" cy="1058044"/>
          </a:xfrm>
          <a:prstGeom prst="rect">
            <a:avLst/>
          </a:prstGeom>
        </p:spPr>
      </p:pic>
    </p:spTree>
    <p:extLst>
      <p:ext uri="{BB962C8B-B14F-4D97-AF65-F5344CB8AC3E}">
        <p14:creationId xmlns:p14="http://schemas.microsoft.com/office/powerpoint/2010/main" val="1837885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3B057-9651-4899-ACD6-965018AF376C}"/>
              </a:ext>
            </a:extLst>
          </p:cNvPr>
          <p:cNvSpPr>
            <a:spLocks noGrp="1"/>
          </p:cNvSpPr>
          <p:nvPr>
            <p:ph idx="1"/>
          </p:nvPr>
        </p:nvSpPr>
        <p:spPr>
          <a:xfrm>
            <a:off x="1484310" y="865239"/>
            <a:ext cx="10018713" cy="5992761"/>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The equilibrium is </a:t>
            </a:r>
            <a:r>
              <a:rPr lang="en-GB" b="1" dirty="0">
                <a:latin typeface="Times New Roman" panose="02020603050405020304" pitchFamily="18" charset="0"/>
                <a:cs typeface="Times New Roman" panose="02020603050405020304" pitchFamily="18" charset="0"/>
              </a:rPr>
              <a:t>[H</a:t>
            </a:r>
            <a:r>
              <a:rPr lang="en-GB" b="1" baseline="-25000" dirty="0">
                <a:latin typeface="Times New Roman" panose="02020603050405020304" pitchFamily="18" charset="0"/>
                <a:cs typeface="Times New Roman" panose="02020603050405020304" pitchFamily="18" charset="0"/>
              </a:rPr>
              <a:t>3</a:t>
            </a:r>
            <a:r>
              <a:rPr lang="en-GB" b="1" dirty="0">
                <a:latin typeface="Times New Roman" panose="02020603050405020304" pitchFamily="18" charset="0"/>
                <a:cs typeface="Times New Roman" panose="02020603050405020304" pitchFamily="18" charset="0"/>
              </a:rPr>
              <a:t>O</a:t>
            </a:r>
            <a:r>
              <a:rPr lang="en-US" altLang="zh-TW" b="1" baseline="30000"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 [HCO</a:t>
            </a:r>
            <a:r>
              <a:rPr lang="en-GB" b="1" baseline="-25000" dirty="0">
                <a:latin typeface="Times New Roman" panose="02020603050405020304" pitchFamily="18" charset="0"/>
                <a:cs typeface="Times New Roman" panose="02020603050405020304" pitchFamily="18" charset="0"/>
              </a:rPr>
              <a:t>3</a:t>
            </a:r>
            <a:r>
              <a:rPr lang="en-US" altLang="zh-TW" b="1" baseline="30000"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Taking this and the previously calculated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molar concentration gives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log of 2.4</a:t>
            </a:r>
            <a:r>
              <a:rPr lang="zh-TW" alt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10</a:t>
            </a:r>
            <a:r>
              <a:rPr lang="en-US" altLang="zh-TW" baseline="30000"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 is -5.63, so the negative log is about 5.63. Or the droplet pH is about 5.63.</a:t>
            </a:r>
          </a:p>
          <a:p>
            <a:pPr algn="just"/>
            <a:r>
              <a:rPr lang="en-GB" b="1" dirty="0">
                <a:solidFill>
                  <a:srgbClr val="00B050"/>
                </a:solidFill>
                <a:latin typeface="Times New Roman" panose="02020603050405020304" pitchFamily="18" charset="0"/>
                <a:cs typeface="Times New Roman" panose="02020603050405020304" pitchFamily="18" charset="0"/>
              </a:rPr>
              <a:t>Carbon dioxide</a:t>
            </a:r>
            <a:r>
              <a:rPr lang="en-GB" dirty="0">
                <a:latin typeface="Times New Roman" panose="02020603050405020304" pitchFamily="18" charset="0"/>
                <a:cs typeface="Times New Roman" panose="02020603050405020304" pitchFamily="18" charset="0"/>
              </a:rPr>
              <a:t>, with water, is the ultimate product of aerobic microbial respiration, but it is also an important </a:t>
            </a:r>
            <a:r>
              <a:rPr lang="en-GB" dirty="0">
                <a:solidFill>
                  <a:srgbClr val="FF0000"/>
                </a:solidFill>
                <a:latin typeface="Times New Roman" panose="02020603050405020304" pitchFamily="18" charset="0"/>
                <a:cs typeface="Times New Roman" panose="02020603050405020304" pitchFamily="18" charset="0"/>
              </a:rPr>
              <a:t>greenhouse gas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From the preceding discussion, a global increase in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concentrations must also </a:t>
            </a:r>
            <a:r>
              <a:rPr lang="en-GB" dirty="0">
                <a:solidFill>
                  <a:schemeClr val="accent3">
                    <a:lumMod val="75000"/>
                  </a:schemeClr>
                </a:solidFill>
                <a:latin typeface="Times New Roman" panose="02020603050405020304" pitchFamily="18" charset="0"/>
                <a:cs typeface="Times New Roman" panose="02020603050405020304" pitchFamily="18" charset="0"/>
              </a:rPr>
              <a:t>change the mean acidity of precipitation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the current trend continues, a rather constant increase in tropospheric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concentrations is expected.</a:t>
            </a:r>
          </a:p>
          <a:p>
            <a:pPr algn="just"/>
            <a:r>
              <a:rPr lang="en-GB" dirty="0">
                <a:latin typeface="Times New Roman" panose="02020603050405020304" pitchFamily="18" charset="0"/>
                <a:cs typeface="Times New Roman" panose="02020603050405020304" pitchFamily="18" charset="0"/>
              </a:rPr>
              <a:t>the increase from </a:t>
            </a:r>
            <a:r>
              <a:rPr lang="en-GB" dirty="0">
                <a:solidFill>
                  <a:schemeClr val="accent3">
                    <a:lumMod val="75000"/>
                  </a:schemeClr>
                </a:solidFill>
                <a:latin typeface="Times New Roman" panose="02020603050405020304" pitchFamily="18" charset="0"/>
                <a:cs typeface="Times New Roman" panose="02020603050405020304" pitchFamily="18" charset="0"/>
              </a:rPr>
              <a:t>the present 370 to 400 ppm tropospheric CO</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2</a:t>
            </a:r>
            <a:r>
              <a:rPr lang="en-GB" dirty="0">
                <a:solidFill>
                  <a:schemeClr val="accent3">
                    <a:lumMod val="75000"/>
                  </a:schemeClr>
                </a:solidFill>
                <a:latin typeface="Times New Roman" panose="02020603050405020304" pitchFamily="18" charset="0"/>
                <a:cs typeface="Times New Roman" panose="02020603050405020304" pitchFamily="18" charset="0"/>
              </a:rPr>
              <a:t> concentrations </a:t>
            </a:r>
            <a:r>
              <a:rPr lang="en-GB" dirty="0">
                <a:latin typeface="Times New Roman" panose="02020603050405020304" pitchFamily="18" charset="0"/>
                <a:cs typeface="Times New Roman" panose="02020603050405020304" pitchFamily="18" charset="0"/>
              </a:rPr>
              <a:t>would be accompanied by </a:t>
            </a:r>
            <a:r>
              <a:rPr lang="en-GB" dirty="0">
                <a:solidFill>
                  <a:schemeClr val="accent3">
                    <a:lumMod val="75000"/>
                  </a:schemeClr>
                </a:solidFill>
                <a:latin typeface="Times New Roman" panose="02020603050405020304" pitchFamily="18" charset="0"/>
                <a:cs typeface="Times New Roman" panose="02020603050405020304" pitchFamily="18" charset="0"/>
              </a:rPr>
              <a:t>a proportional decrease in precipitation </a:t>
            </a:r>
            <a:r>
              <a:rPr lang="en-GB" dirty="0" err="1">
                <a:solidFill>
                  <a:schemeClr val="accent3">
                    <a:lumMod val="75000"/>
                  </a:schemeClr>
                </a:solidFill>
                <a:latin typeface="Times New Roman" panose="02020603050405020304" pitchFamily="18" charset="0"/>
                <a:cs typeface="Times New Roman" panose="02020603050405020304" pitchFamily="18" charset="0"/>
              </a:rPr>
              <a:t>pH</a:t>
            </a:r>
            <a:r>
              <a:rPr lang="en-GB" dirty="0" err="1">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03CCB175-68D6-478A-BD62-C89B12D761EB}"/>
              </a:ext>
            </a:extLst>
          </p:cNvPr>
          <p:cNvPicPr>
            <a:picLocks noChangeAspect="1"/>
          </p:cNvPicPr>
          <p:nvPr/>
        </p:nvPicPr>
        <p:blipFill>
          <a:blip r:embed="rId2"/>
          <a:stretch>
            <a:fillRect/>
          </a:stretch>
        </p:blipFill>
        <p:spPr>
          <a:xfrm>
            <a:off x="4070910" y="1528917"/>
            <a:ext cx="4050180" cy="1396180"/>
          </a:xfrm>
          <a:prstGeom prst="rect">
            <a:avLst/>
          </a:prstGeom>
        </p:spPr>
      </p:pic>
    </p:spTree>
    <p:extLst>
      <p:ext uri="{BB962C8B-B14F-4D97-AF65-F5344CB8AC3E}">
        <p14:creationId xmlns:p14="http://schemas.microsoft.com/office/powerpoint/2010/main" val="337536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482E-2267-4D04-B4AA-D969095B5D4C}"/>
              </a:ext>
            </a:extLst>
          </p:cNvPr>
          <p:cNvSpPr>
            <a:spLocks noGrp="1"/>
          </p:cNvSpPr>
          <p:nvPr>
            <p:ph idx="1"/>
          </p:nvPr>
        </p:nvSpPr>
        <p:spPr>
          <a:xfrm>
            <a:off x="1484313" y="2263876"/>
            <a:ext cx="10018713" cy="3989440"/>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All living systems on earth consist of molecular arrangements of the elements: </a:t>
            </a:r>
            <a:r>
              <a:rPr lang="en-GB" b="1" dirty="0">
                <a:solidFill>
                  <a:srgbClr val="00B050"/>
                </a:solidFill>
                <a:latin typeface="Times New Roman" panose="02020603050405020304" pitchFamily="18" charset="0"/>
                <a:cs typeface="Times New Roman" panose="02020603050405020304" pitchFamily="18" charset="0"/>
              </a:rPr>
              <a:t>carbon, oxygen, hydrogen</a:t>
            </a:r>
            <a:r>
              <a:rPr lang="en-GB" dirty="0">
                <a:latin typeface="Times New Roman" panose="02020603050405020304" pitchFamily="18" charset="0"/>
                <a:cs typeface="Times New Roman" panose="02020603050405020304" pitchFamily="18" charset="0"/>
              </a:rPr>
              <a:t>, and most contain </a:t>
            </a:r>
            <a:r>
              <a:rPr lang="en-GB" b="1" dirty="0">
                <a:solidFill>
                  <a:srgbClr val="00B050"/>
                </a:solidFill>
                <a:latin typeface="Times New Roman" panose="02020603050405020304" pitchFamily="18" charset="0"/>
                <a:cs typeface="Times New Roman" panose="02020603050405020304" pitchFamily="18" charset="0"/>
              </a:rPr>
              <a:t>nitrogen</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These four so-called </a:t>
            </a:r>
            <a:r>
              <a:rPr lang="en-GB" dirty="0" err="1">
                <a:latin typeface="Times New Roman" panose="02020603050405020304" pitchFamily="18" charset="0"/>
                <a:cs typeface="Times New Roman" panose="02020603050405020304" pitchFamily="18" charset="0"/>
              </a:rPr>
              <a:t>biophile</a:t>
            </a:r>
            <a:r>
              <a:rPr lang="en-GB" dirty="0">
                <a:latin typeface="Times New Roman" panose="02020603050405020304" pitchFamily="18" charset="0"/>
                <a:cs typeface="Times New Roman" panose="02020603050405020304" pitchFamily="18" charset="0"/>
              </a:rPr>
              <a:t> elements have an affinity for each other so as to form complex organic compounds.</a:t>
            </a:r>
          </a:p>
          <a:p>
            <a:pPr algn="just"/>
            <a:r>
              <a:rPr lang="en-GB" dirty="0">
                <a:latin typeface="Times New Roman" panose="02020603050405020304" pitchFamily="18" charset="0"/>
                <a:cs typeface="Times New Roman" panose="02020603050405020304" pitchFamily="18" charset="0"/>
              </a:rPr>
              <a:t>All of the earth’s creatures are </a:t>
            </a:r>
            <a:r>
              <a:rPr lang="en-GB" dirty="0">
                <a:solidFill>
                  <a:srgbClr val="FF0000"/>
                </a:solidFill>
                <a:latin typeface="Times New Roman" panose="02020603050405020304" pitchFamily="18" charset="0"/>
                <a:cs typeface="Times New Roman" panose="02020603050405020304" pitchFamily="18" charset="0"/>
              </a:rPr>
              <a:t>carbon-based</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Biological processes, especially </a:t>
            </a:r>
            <a:r>
              <a:rPr lang="en-GB" dirty="0">
                <a:solidFill>
                  <a:schemeClr val="accent4">
                    <a:lumMod val="75000"/>
                  </a:schemeClr>
                </a:solidFill>
                <a:latin typeface="Times New Roman" panose="02020603050405020304" pitchFamily="18" charset="0"/>
                <a:cs typeface="Times New Roman" panose="02020603050405020304" pitchFamily="18" charset="0"/>
              </a:rPr>
              <a:t>photosynthesis</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respiration</a:t>
            </a:r>
            <a:r>
              <a:rPr lang="en-GB" dirty="0">
                <a:latin typeface="Times New Roman" panose="02020603050405020304" pitchFamily="18" charset="0"/>
                <a:cs typeface="Times New Roman" panose="02020603050405020304" pitchFamily="18" charset="0"/>
              </a:rPr>
              <a:t>, by which energy is stored and used by organisms requires the </a:t>
            </a:r>
            <a:r>
              <a:rPr lang="en-GB" dirty="0">
                <a:solidFill>
                  <a:srgbClr val="FF0000"/>
                </a:solidFill>
                <a:latin typeface="Times New Roman" panose="02020603050405020304" pitchFamily="18" charset="0"/>
                <a:cs typeface="Times New Roman" panose="02020603050405020304" pitchFamily="18" charset="0"/>
              </a:rPr>
              <a:t>C cycle</a:t>
            </a:r>
          </a:p>
          <a:p>
            <a:pPr algn="just"/>
            <a:r>
              <a:rPr lang="en-GB" dirty="0">
                <a:latin typeface="Times New Roman" panose="02020603050405020304" pitchFamily="18" charset="0"/>
                <a:cs typeface="Times New Roman" panose="02020603050405020304" pitchFamily="18" charset="0"/>
              </a:rPr>
              <a:t>Much of this has to do with atomic structure of C.</a:t>
            </a:r>
          </a:p>
          <a:p>
            <a:pPr algn="just"/>
            <a:r>
              <a:rPr lang="en-GB" dirty="0">
                <a:latin typeface="Times New Roman" panose="02020603050405020304" pitchFamily="18" charset="0"/>
                <a:cs typeface="Times New Roman" panose="02020603050405020304" pitchFamily="18" charset="0"/>
              </a:rPr>
              <a:t>The atomic number of C is six, with </a:t>
            </a:r>
            <a:r>
              <a:rPr lang="en-GB" dirty="0">
                <a:solidFill>
                  <a:schemeClr val="accent3">
                    <a:lumMod val="75000"/>
                  </a:schemeClr>
                </a:solidFill>
                <a:latin typeface="Times New Roman" panose="02020603050405020304" pitchFamily="18" charset="0"/>
                <a:cs typeface="Times New Roman" panose="02020603050405020304" pitchFamily="18" charset="0"/>
              </a:rPr>
              <a:t>four electrons </a:t>
            </a:r>
            <a:r>
              <a:rPr lang="en-GB" dirty="0">
                <a:latin typeface="Times New Roman" panose="02020603050405020304" pitchFamily="18" charset="0"/>
                <a:cs typeface="Times New Roman" panose="02020603050405020304" pitchFamily="18" charset="0"/>
              </a:rPr>
              <a:t>in its outermost shell.</a:t>
            </a:r>
          </a:p>
        </p:txBody>
      </p:sp>
      <p:sp>
        <p:nvSpPr>
          <p:cNvPr id="4" name="Title 1">
            <a:extLst>
              <a:ext uri="{FF2B5EF4-FFF2-40B4-BE49-F238E27FC236}">
                <a16:creationId xmlns:a16="http://schemas.microsoft.com/office/drawing/2014/main" id="{75C279BA-1E42-4436-BC7C-3A8B5A7FE955}"/>
              </a:ext>
            </a:extLst>
          </p:cNvPr>
          <p:cNvSpPr txBox="1">
            <a:spLocks/>
          </p:cNvSpPr>
          <p:nvPr/>
        </p:nvSpPr>
        <p:spPr>
          <a:xfrm>
            <a:off x="1484313" y="685800"/>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0000FF"/>
                </a:solidFill>
                <a:latin typeface="Times New Roman" panose="02020603050405020304" pitchFamily="18" charset="0"/>
                <a:cs typeface="Times New Roman" panose="02020603050405020304" pitchFamily="18" charset="0"/>
              </a:rPr>
              <a:t>The Carbon Cycle </a:t>
            </a:r>
            <a:r>
              <a:rPr lang="en-GB" sz="3200" dirty="0">
                <a:solidFill>
                  <a:srgbClr val="0000FF"/>
                </a:solidFill>
                <a:latin typeface="Times New Roman" panose="02020603050405020304" pitchFamily="18" charset="0"/>
                <a:cs typeface="Times New Roman" panose="02020603050405020304" pitchFamily="18" charset="0"/>
              </a:rPr>
              <a:t>–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Carbon Chemistry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8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9AA3F-757F-4423-B8BF-ACAE51222195}"/>
              </a:ext>
            </a:extLst>
          </p:cNvPr>
          <p:cNvSpPr>
            <a:spLocks noGrp="1"/>
          </p:cNvSpPr>
          <p:nvPr>
            <p:ph idx="1"/>
          </p:nvPr>
        </p:nvSpPr>
        <p:spPr>
          <a:xfrm>
            <a:off x="1484310" y="393700"/>
            <a:ext cx="10018713" cy="6464299"/>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molar concentration can be adjusted using the previous equations: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is about -5.61, so the negative log is about 5.61.</a:t>
            </a:r>
            <a:r>
              <a:rPr lang="zh-TW"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Or, the droplet pH is about 5.61.</a:t>
            </a:r>
          </a:p>
          <a:p>
            <a:pPr algn="just"/>
            <a:r>
              <a:rPr lang="en-GB" dirty="0">
                <a:latin typeface="Times New Roman" panose="02020603050405020304" pitchFamily="18" charset="0"/>
                <a:cs typeface="Times New Roman" panose="02020603050405020304" pitchFamily="18" charset="0"/>
              </a:rPr>
              <a:t>The worldwide average water droplet pH would be decreased only slightly, i.e. about 0.02. This means that the increase in atmospheric </a:t>
            </a:r>
            <a:r>
              <a:rPr lang="en-GB" dirty="0">
                <a:solidFill>
                  <a:schemeClr val="accent3">
                    <a:lumMod val="75000"/>
                  </a:schemeClr>
                </a:solidFill>
                <a:latin typeface="Times New Roman" panose="02020603050405020304" pitchFamily="18" charset="0"/>
                <a:cs typeface="Times New Roman" panose="02020603050405020304" pitchFamily="18" charset="0"/>
              </a:rPr>
              <a:t>carbon dioxide can be expected to contribute to greater acidity in natural rainfall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precipitation rates, i.e. the total amount of water released from the atmosphere and reaching the earth’s surface, would also be affected if greenhouse gas concentrations continue to increase, so any changes in atmospheric precipitation rates would also, on average, be </a:t>
            </a:r>
            <a:r>
              <a:rPr lang="en-GB" dirty="0">
                <a:solidFill>
                  <a:srgbClr val="FF0000"/>
                </a:solidFill>
                <a:latin typeface="Times New Roman" panose="02020603050405020304" pitchFamily="18" charset="0"/>
                <a:cs typeface="Times New Roman" panose="02020603050405020304" pitchFamily="18" charset="0"/>
              </a:rPr>
              <a:t>expected to be more acidic</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4243E5B2-5DD2-4FA5-8E5A-D2274179B659}"/>
              </a:ext>
            </a:extLst>
          </p:cNvPr>
          <p:cNvPicPr>
            <a:picLocks noChangeAspect="1"/>
          </p:cNvPicPr>
          <p:nvPr/>
        </p:nvPicPr>
        <p:blipFill>
          <a:blip r:embed="rId2"/>
          <a:stretch>
            <a:fillRect/>
          </a:stretch>
        </p:blipFill>
        <p:spPr>
          <a:xfrm>
            <a:off x="4175403" y="1080525"/>
            <a:ext cx="4636526" cy="1854610"/>
          </a:xfrm>
          <a:prstGeom prst="rect">
            <a:avLst/>
          </a:prstGeom>
        </p:spPr>
      </p:pic>
    </p:spTree>
    <p:extLst>
      <p:ext uri="{BB962C8B-B14F-4D97-AF65-F5344CB8AC3E}">
        <p14:creationId xmlns:p14="http://schemas.microsoft.com/office/powerpoint/2010/main" val="291887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06FE5-EEC4-46A6-90FB-4D3122B30ABF}"/>
              </a:ext>
            </a:extLst>
          </p:cNvPr>
          <p:cNvSpPr>
            <a:spLocks noGrp="1"/>
          </p:cNvSpPr>
          <p:nvPr>
            <p:ph idx="1"/>
          </p:nvPr>
        </p:nvSpPr>
        <p:spPr>
          <a:xfrm>
            <a:off x="1484310" y="1611235"/>
            <a:ext cx="4497390" cy="5063560"/>
          </a:xfrm>
        </p:spPr>
        <p:txBody>
          <a:bodyPr/>
          <a:lstStyle/>
          <a:p>
            <a:pPr algn="just"/>
            <a:r>
              <a:rPr lang="en-GB" dirty="0">
                <a:latin typeface="Times New Roman" panose="02020603050405020304" pitchFamily="18" charset="0"/>
                <a:cs typeface="Times New Roman" panose="02020603050405020304" pitchFamily="18" charset="0"/>
              </a:rPr>
              <a:t>The discussion in the previous section indicates that there are many </a:t>
            </a:r>
            <a:r>
              <a:rPr lang="en-GB" b="1" dirty="0">
                <a:solidFill>
                  <a:srgbClr val="FF0000"/>
                </a:solidFill>
                <a:latin typeface="Times New Roman" panose="02020603050405020304" pitchFamily="18" charset="0"/>
                <a:cs typeface="Times New Roman" panose="02020603050405020304" pitchFamily="18" charset="0"/>
              </a:rPr>
              <a:t>drivers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constraints</a:t>
            </a:r>
            <a:r>
              <a:rPr lang="en-GB" dirty="0">
                <a:latin typeface="Times New Roman" panose="02020603050405020304" pitchFamily="18" charset="0"/>
                <a:cs typeface="Times New Roman" panose="02020603050405020304" pitchFamily="18" charset="0"/>
              </a:rPr>
              <a:t> involved in climate (see Figure right).</a:t>
            </a:r>
          </a:p>
          <a:p>
            <a:pPr algn="just"/>
            <a:r>
              <a:rPr lang="en-GB" dirty="0">
                <a:latin typeface="Times New Roman" panose="02020603050405020304" pitchFamily="18" charset="0"/>
                <a:cs typeface="Times New Roman" panose="02020603050405020304" pitchFamily="18" charset="0"/>
              </a:rPr>
              <a:t>The increased amounts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will likely affect </a:t>
            </a:r>
            <a:r>
              <a:rPr lang="en-GB" b="1" dirty="0">
                <a:solidFill>
                  <a:srgbClr val="00B050"/>
                </a:solidFill>
                <a:latin typeface="Times New Roman" panose="02020603050405020304" pitchFamily="18" charset="0"/>
                <a:cs typeface="Times New Roman" panose="02020603050405020304" pitchFamily="18" charset="0"/>
              </a:rPr>
              <a:t>global temperature</a:t>
            </a:r>
            <a:r>
              <a:rPr lang="en-GB" dirty="0">
                <a:latin typeface="Times New Roman" panose="02020603050405020304" pitchFamily="18" charset="0"/>
                <a:cs typeface="Times New Roman" panose="02020603050405020304" pitchFamily="18" charset="0"/>
              </a:rPr>
              <a:t>, which affects </a:t>
            </a:r>
            <a:r>
              <a:rPr lang="en-GB" b="1" dirty="0">
                <a:solidFill>
                  <a:srgbClr val="00B050"/>
                </a:solidFill>
                <a:latin typeface="Times New Roman" panose="02020603050405020304" pitchFamily="18" charset="0"/>
                <a:cs typeface="Times New Roman" panose="02020603050405020304" pitchFamily="18" charset="0"/>
              </a:rPr>
              <a:t>biomes</a:t>
            </a:r>
            <a:r>
              <a:rPr lang="en-GB" dirty="0">
                <a:latin typeface="Times New Roman" panose="02020603050405020304" pitchFamily="18" charset="0"/>
                <a:cs typeface="Times New Roman" panose="02020603050405020304" pitchFamily="18" charset="0"/>
              </a:rPr>
              <a:t> and the </a:t>
            </a:r>
            <a:r>
              <a:rPr lang="en-GB" b="1" dirty="0">
                <a:solidFill>
                  <a:srgbClr val="00B050"/>
                </a:solidFill>
                <a:latin typeface="Times New Roman" panose="02020603050405020304" pitchFamily="18" charset="0"/>
                <a:cs typeface="Times New Roman" panose="02020603050405020304" pitchFamily="18" charset="0"/>
              </a:rPr>
              <a:t>kinetics</a:t>
            </a:r>
            <a:r>
              <a:rPr lang="en-GB" dirty="0">
                <a:latin typeface="Times New Roman" panose="02020603050405020304" pitchFamily="18" charset="0"/>
                <a:cs typeface="Times New Roman" panose="02020603050405020304" pitchFamily="18" charset="0"/>
              </a:rPr>
              <a:t> within individual ecosystems.</a:t>
            </a:r>
          </a:p>
          <a:p>
            <a:endParaRPr lang="en-GB" dirty="0"/>
          </a:p>
          <a:p>
            <a:endParaRPr lang="en-GB" dirty="0"/>
          </a:p>
        </p:txBody>
      </p:sp>
      <p:sp>
        <p:nvSpPr>
          <p:cNvPr id="4" name="Title 1">
            <a:extLst>
              <a:ext uri="{FF2B5EF4-FFF2-40B4-BE49-F238E27FC236}">
                <a16:creationId xmlns:a16="http://schemas.microsoft.com/office/drawing/2014/main" id="{62EED2A1-E666-4C73-BE86-45D3838B8506}"/>
              </a:ext>
            </a:extLst>
          </p:cNvPr>
          <p:cNvSpPr txBox="1">
            <a:spLocks/>
          </p:cNvSpPr>
          <p:nvPr/>
        </p:nvSpPr>
        <p:spPr>
          <a:xfrm>
            <a:off x="1376514" y="317314"/>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0000FF"/>
                </a:solidFill>
                <a:latin typeface="Times New Roman" panose="02020603050405020304" pitchFamily="18" charset="0"/>
                <a:cs typeface="Times New Roman" panose="02020603050405020304" pitchFamily="18" charset="0"/>
              </a:rPr>
              <a:t>The Carbon Cycle </a:t>
            </a:r>
            <a:r>
              <a:rPr lang="en-GB" sz="3200" dirty="0">
                <a:solidFill>
                  <a:srgbClr val="0000FF"/>
                </a:solidFill>
                <a:latin typeface="Times New Roman" panose="02020603050405020304" pitchFamily="18" charset="0"/>
                <a:cs typeface="Times New Roman" panose="02020603050405020304" pitchFamily="18" charset="0"/>
              </a:rPr>
              <a:t>–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Carbon Cycling and Climate</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C38386-AB83-476A-A852-30B4B99CAEDA}"/>
              </a:ext>
            </a:extLst>
          </p:cNvPr>
          <p:cNvPicPr>
            <a:picLocks noChangeAspect="1"/>
          </p:cNvPicPr>
          <p:nvPr/>
        </p:nvPicPr>
        <p:blipFill>
          <a:blip r:embed="rId3"/>
          <a:stretch>
            <a:fillRect/>
          </a:stretch>
        </p:blipFill>
        <p:spPr>
          <a:xfrm>
            <a:off x="6096000" y="1611234"/>
            <a:ext cx="5808202" cy="5063560"/>
          </a:xfrm>
          <a:prstGeom prst="rect">
            <a:avLst/>
          </a:prstGeom>
        </p:spPr>
      </p:pic>
    </p:spTree>
    <p:extLst>
      <p:ext uri="{BB962C8B-B14F-4D97-AF65-F5344CB8AC3E}">
        <p14:creationId xmlns:p14="http://schemas.microsoft.com/office/powerpoint/2010/main" val="35872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956B4-B344-43E0-9FDC-3426B7F7E6CC}"/>
              </a:ext>
            </a:extLst>
          </p:cNvPr>
          <p:cNvSpPr>
            <a:spLocks noGrp="1"/>
          </p:cNvSpPr>
          <p:nvPr>
            <p:ph idx="1"/>
          </p:nvPr>
        </p:nvSpPr>
        <p:spPr>
          <a:xfrm>
            <a:off x="1484310" y="353961"/>
            <a:ext cx="10018713" cy="5771536"/>
          </a:xfrm>
        </p:spPr>
        <p:txBody>
          <a:bodyPr>
            <a:normAutofit/>
          </a:bodyPr>
          <a:lstStyle/>
          <a:p>
            <a:pPr algn="just"/>
            <a:r>
              <a:rPr lang="en-GB" dirty="0">
                <a:latin typeface="Times New Roman" panose="02020603050405020304" pitchFamily="18" charset="0"/>
                <a:cs typeface="Times New Roman" panose="02020603050405020304" pitchFamily="18" charset="0"/>
              </a:rPr>
              <a:t>Ecological structure, such as tree associations, canopies, and forest floors, as well as wetland structures may change, so that conditions may become </a:t>
            </a:r>
            <a:r>
              <a:rPr lang="en-GB" dirty="0">
                <a:solidFill>
                  <a:srgbClr val="00B050"/>
                </a:solidFill>
                <a:latin typeface="Times New Roman" panose="02020603050405020304" pitchFamily="18" charset="0"/>
                <a:cs typeface="Times New Roman" panose="02020603050405020304" pitchFamily="18" charset="0"/>
              </a:rPr>
              <a:t>reduced</a:t>
            </a:r>
            <a:r>
              <a:rPr lang="en-GB" dirty="0">
                <a:latin typeface="Times New Roman" panose="02020603050405020304" pitchFamily="18" charset="0"/>
                <a:cs typeface="Times New Roman" panose="02020603050405020304" pitchFamily="18" charset="0"/>
              </a:rPr>
              <a:t>, with an attendant increase in </a:t>
            </a:r>
            <a:r>
              <a:rPr lang="en-GB" b="1" dirty="0">
                <a:solidFill>
                  <a:srgbClr val="0000FF"/>
                </a:solidFill>
                <a:latin typeface="Times New Roman" panose="02020603050405020304" pitchFamily="18" charset="0"/>
                <a:cs typeface="Times New Roman" panose="02020603050405020304" pitchFamily="18" charset="0"/>
              </a:rPr>
              <a:t>anaerobic microbial decomposition</a:t>
            </a:r>
            <a:r>
              <a:rPr lang="en-GB" dirty="0">
                <a:latin typeface="Times New Roman" panose="02020603050405020304" pitchFamily="18" charset="0"/>
                <a:cs typeface="Times New Roman" panose="02020603050405020304" pitchFamily="18" charset="0"/>
              </a:rPr>
              <a:t>, meaning greater releases of </a:t>
            </a:r>
            <a:r>
              <a:rPr lang="en-GB" dirty="0">
                <a:solidFill>
                  <a:srgbClr val="FF0000"/>
                </a:solidFill>
                <a:latin typeface="Times New Roman" panose="02020603050405020304" pitchFamily="18" charset="0"/>
                <a:cs typeface="Times New Roman" panose="02020603050405020304" pitchFamily="18" charset="0"/>
              </a:rPr>
              <a:t>CH</a:t>
            </a:r>
            <a:r>
              <a:rPr lang="en-GB" baseline="-25000" dirty="0">
                <a:solidFill>
                  <a:srgbClr val="FF0000"/>
                </a:solidFill>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which would mean increasing global temperatures, all other factors being held constant. </a:t>
            </a:r>
          </a:p>
          <a:p>
            <a:pPr algn="just"/>
            <a:r>
              <a:rPr lang="en-GB" dirty="0">
                <a:latin typeface="Times New Roman" panose="02020603050405020304" pitchFamily="18" charset="0"/>
                <a:cs typeface="Times New Roman" panose="02020603050405020304" pitchFamily="18" charset="0"/>
              </a:rPr>
              <a:t>If greater biological activity and increased photosynthesis is triggered by the increase in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and wetland depth is decreased, CH</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global concentrations would fall, leading to less global temperature rise.</a:t>
            </a:r>
          </a:p>
          <a:p>
            <a:pPr algn="just"/>
            <a:r>
              <a:rPr lang="en-GB" dirty="0">
                <a:latin typeface="Times New Roman" panose="02020603050405020304" pitchFamily="18" charset="0"/>
                <a:cs typeface="Times New Roman" panose="02020603050405020304" pitchFamily="18" charset="0"/>
              </a:rPr>
              <a:t>Conversely, if this increased biological activity and photosynthesis leads to a decrease in forest floor detritus mass, then </a:t>
            </a:r>
            <a:r>
              <a:rPr lang="en-GB" dirty="0">
                <a:solidFill>
                  <a:schemeClr val="accent3">
                    <a:lumMod val="75000"/>
                  </a:schemeClr>
                </a:solidFill>
                <a:latin typeface="Times New Roman" panose="02020603050405020304" pitchFamily="18" charset="0"/>
                <a:cs typeface="Times New Roman" panose="02020603050405020304" pitchFamily="18" charset="0"/>
              </a:rPr>
              <a:t>less anaerobic activity may lead to lower releases of CH</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In actuality, </a:t>
            </a:r>
            <a:r>
              <a:rPr lang="en-GB" dirty="0">
                <a:solidFill>
                  <a:schemeClr val="accent4">
                    <a:lumMod val="75000"/>
                  </a:schemeClr>
                </a:solidFill>
                <a:latin typeface="Times New Roman" panose="02020603050405020304" pitchFamily="18" charset="0"/>
                <a:cs typeface="Times New Roman" panose="02020603050405020304" pitchFamily="18" charset="0"/>
              </a:rPr>
              <a:t>there will be increases and decreases at various scales, so the net effects on a complex, planetary system is highly uncertain</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2409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8AEE5-84B3-4879-99D7-99E7BCC11D4D}"/>
              </a:ext>
            </a:extLst>
          </p:cNvPr>
          <p:cNvSpPr>
            <a:spLocks noGrp="1"/>
          </p:cNvSpPr>
          <p:nvPr>
            <p:ph idx="1"/>
          </p:nvPr>
        </p:nvSpPr>
        <p:spPr>
          <a:xfrm>
            <a:off x="1484310" y="904567"/>
            <a:ext cx="10018713" cy="5476567"/>
          </a:xfrm>
        </p:spPr>
        <p:txBody>
          <a:bodyPr/>
          <a:lstStyle/>
          <a:p>
            <a:pPr algn="just"/>
            <a:r>
              <a:rPr lang="en-GB" dirty="0">
                <a:latin typeface="Times New Roman" panose="02020603050405020304" pitchFamily="18" charset="0"/>
                <a:cs typeface="Times New Roman" panose="02020603050405020304" pitchFamily="18" charset="0"/>
              </a:rPr>
              <a:t>It is important to note that much of the concern for acid rain has been rightly concerned about compounds other than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notably oxides of two other </a:t>
            </a:r>
            <a:r>
              <a:rPr lang="en-GB" dirty="0" err="1">
                <a:latin typeface="Times New Roman" panose="02020603050405020304" pitchFamily="18" charset="0"/>
                <a:cs typeface="Times New Roman" panose="02020603050405020304" pitchFamily="18" charset="0"/>
              </a:rPr>
              <a:t>biophile</a:t>
            </a:r>
            <a:r>
              <a:rPr lang="en-GB" dirty="0">
                <a:latin typeface="Times New Roman" panose="02020603050405020304" pitchFamily="18" charset="0"/>
                <a:cs typeface="Times New Roman" panose="02020603050405020304" pitchFamily="18" charset="0"/>
              </a:rPr>
              <a:t> elements, </a:t>
            </a:r>
            <a:r>
              <a:rPr lang="en-GB" b="1" dirty="0" err="1">
                <a:solidFill>
                  <a:srgbClr val="FF0000"/>
                </a:solidFill>
                <a:latin typeface="Times New Roman" panose="02020603050405020304" pitchFamily="18" charset="0"/>
                <a:cs typeface="Times New Roman" panose="02020603050405020304" pitchFamily="18" charset="0"/>
              </a:rPr>
              <a:t>sulfur</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nitrogen</a:t>
            </a:r>
            <a:r>
              <a:rPr lang="en-GB" dirty="0">
                <a:latin typeface="Times New Roman" panose="02020603050405020304" pitchFamily="18" charset="0"/>
                <a:cs typeface="Times New Roman" panose="02020603050405020304" pitchFamily="18" charset="0"/>
              </a:rPr>
              <a:t>, which are discussed in the following chapter.</a:t>
            </a:r>
          </a:p>
          <a:p>
            <a:pPr algn="just"/>
            <a:r>
              <a:rPr lang="en-GB" dirty="0">
                <a:latin typeface="Times New Roman" panose="02020603050405020304" pitchFamily="18" charset="0"/>
                <a:cs typeface="Times New Roman" panose="02020603050405020304" pitchFamily="18" charset="0"/>
              </a:rPr>
              <a:t>These compounds can dramatically decrease the pH of rain.</a:t>
            </a:r>
          </a:p>
          <a:p>
            <a:pPr algn="just"/>
            <a:r>
              <a:rPr lang="en-GB" dirty="0">
                <a:latin typeface="Times New Roman" panose="02020603050405020304" pitchFamily="18" charset="0"/>
                <a:cs typeface="Times New Roman" panose="02020603050405020304" pitchFamily="18" charset="0"/>
              </a:rPr>
              <a:t>The increase in CO</a:t>
            </a:r>
            <a:r>
              <a:rPr lang="en-GB" baseline="-25000"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means that the pH of rainfall, which is not neutral to begin with, can further adversely affect the fish and wildlife in and around surface waters as a consequence of C-based acidic compounds being added to the concentrations of </a:t>
            </a:r>
            <a:r>
              <a:rPr lang="en-GB" dirty="0" err="1">
                <a:latin typeface="Times New Roman" panose="02020603050405020304" pitchFamily="18" charset="0"/>
                <a:cs typeface="Times New Roman" panose="02020603050405020304" pitchFamily="18" charset="0"/>
              </a:rPr>
              <a:t>sulfur</a:t>
            </a:r>
            <a:r>
              <a:rPr lang="en-GB" dirty="0">
                <a:latin typeface="Times New Roman" panose="02020603050405020304" pitchFamily="18" charset="0"/>
                <a:cs typeface="Times New Roman" panose="02020603050405020304" pitchFamily="18" charset="0"/>
              </a:rPr>
              <a:t> and nitrogen compounds.</a:t>
            </a:r>
          </a:p>
          <a:p>
            <a:pPr algn="just"/>
            <a:r>
              <a:rPr lang="en-GB" dirty="0">
                <a:solidFill>
                  <a:srgbClr val="0000FF"/>
                </a:solidFill>
                <a:latin typeface="Times New Roman" panose="02020603050405020304" pitchFamily="18" charset="0"/>
                <a:cs typeface="Times New Roman" panose="02020603050405020304" pitchFamily="18" charset="0"/>
              </a:rPr>
              <a:t>CH</a:t>
            </a:r>
            <a:r>
              <a:rPr lang="en-GB" baseline="-25000" dirty="0">
                <a:solidFill>
                  <a:srgbClr val="0000FF"/>
                </a:solidFill>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is the product of anaerobic decomposition and human food production. Methane is also emitted during the combustion of fossil fuels and cutting and clearing of forests. </a:t>
            </a:r>
          </a:p>
          <a:p>
            <a:endParaRPr lang="en-GB" dirty="0"/>
          </a:p>
        </p:txBody>
      </p:sp>
    </p:spTree>
    <p:extLst>
      <p:ext uri="{BB962C8B-B14F-4D97-AF65-F5344CB8AC3E}">
        <p14:creationId xmlns:p14="http://schemas.microsoft.com/office/powerpoint/2010/main" val="230181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23C09-909F-4C6E-A4B9-C9C6C4937AE5}"/>
              </a:ext>
            </a:extLst>
          </p:cNvPr>
          <p:cNvSpPr>
            <a:spLocks noGrp="1"/>
          </p:cNvSpPr>
          <p:nvPr>
            <p:ph idx="1"/>
          </p:nvPr>
        </p:nvSpPr>
        <p:spPr>
          <a:xfrm>
            <a:off x="1484310" y="596901"/>
            <a:ext cx="10018713" cy="5764570"/>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The concentration of CH</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in the atmosphere has been steady at about 0.75 for over a thousand years, and then increased to 0.85 ppm in 1900. Since then, in the span of only a hundred years, it has skyrocketed to 1.7 ppm. </a:t>
            </a:r>
          </a:p>
          <a:p>
            <a:pPr algn="just"/>
            <a:r>
              <a:rPr lang="en-GB" b="1" dirty="0">
                <a:solidFill>
                  <a:srgbClr val="FF0000"/>
                </a:solidFill>
                <a:latin typeface="Times New Roman" panose="02020603050405020304" pitchFamily="18" charset="0"/>
                <a:cs typeface="Times New Roman" panose="02020603050405020304" pitchFamily="18" charset="0"/>
              </a:rPr>
              <a:t>Methane</a:t>
            </a:r>
            <a:r>
              <a:rPr lang="en-GB" dirty="0">
                <a:latin typeface="Times New Roman" panose="02020603050405020304" pitchFamily="18" charset="0"/>
                <a:cs typeface="Times New Roman" panose="02020603050405020304" pitchFamily="18" charset="0"/>
              </a:rPr>
              <a:t> is removed from the atmosphere by reaction with the </a:t>
            </a:r>
            <a:r>
              <a:rPr lang="en-GB" b="1" dirty="0">
                <a:solidFill>
                  <a:srgbClr val="00B050"/>
                </a:solidFill>
                <a:latin typeface="Times New Roman" panose="02020603050405020304" pitchFamily="18" charset="0"/>
                <a:cs typeface="Times New Roman" panose="02020603050405020304" pitchFamily="18" charset="0"/>
              </a:rPr>
              <a:t>hydroxyl radical (OH)</a:t>
            </a:r>
            <a:r>
              <a:rPr lang="en-GB" dirty="0">
                <a:latin typeface="Times New Roman" panose="02020603050405020304" pitchFamily="18" charset="0"/>
                <a:cs typeface="Times New Roman" panose="02020603050405020304" pitchFamily="18" charset="0"/>
              </a:rPr>
              <a:t> as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indicates that the reaction creates </a:t>
            </a:r>
            <a:r>
              <a:rPr lang="en-GB" dirty="0">
                <a:solidFill>
                  <a:srgbClr val="00B050"/>
                </a:solidFill>
                <a:latin typeface="Times New Roman" panose="02020603050405020304" pitchFamily="18" charset="0"/>
                <a:cs typeface="Times New Roman" panose="02020603050405020304" pitchFamily="18" charset="0"/>
              </a:rPr>
              <a:t>carbon dioxide</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water vapor</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ozone</a:t>
            </a:r>
            <a:r>
              <a:rPr lang="en-GB" dirty="0">
                <a:latin typeface="Times New Roman" panose="02020603050405020304" pitchFamily="18" charset="0"/>
                <a:cs typeface="Times New Roman" panose="02020603050405020304" pitchFamily="18" charset="0"/>
              </a:rPr>
              <a:t>, all which are greenhouse gases; so the effect of one molecule of methane is devastating to the production of the greenhouse effect.</a:t>
            </a:r>
          </a:p>
          <a:p>
            <a:pPr algn="just"/>
            <a:r>
              <a:rPr lang="en-GB" dirty="0">
                <a:latin typeface="Times New Roman" panose="02020603050405020304" pitchFamily="18" charset="0"/>
                <a:cs typeface="Times New Roman" panose="02020603050405020304" pitchFamily="18" charset="0"/>
              </a:rPr>
              <a:t>The difference in gas concentrations and the </a:t>
            </a:r>
            <a:r>
              <a:rPr lang="en-GB" b="1" dirty="0">
                <a:solidFill>
                  <a:srgbClr val="00B050"/>
                </a:solidFill>
                <a:latin typeface="Times New Roman" panose="02020603050405020304" pitchFamily="18" charset="0"/>
                <a:cs typeface="Times New Roman" panose="02020603050405020304" pitchFamily="18" charset="0"/>
              </a:rPr>
              <a:t>exchange coefficients</a:t>
            </a:r>
            <a:r>
              <a:rPr lang="en-GB" dirty="0">
                <a:latin typeface="Times New Roman" panose="02020603050405020304" pitchFamily="18" charset="0"/>
                <a:cs typeface="Times New Roman" panose="02020603050405020304" pitchFamily="18" charset="0"/>
              </a:rPr>
              <a:t> between the atmosphere and surface waters determines how quickly a molecule of gas can move across the </a:t>
            </a:r>
            <a:r>
              <a:rPr lang="en-GB" dirty="0">
                <a:solidFill>
                  <a:schemeClr val="accent4">
                    <a:lumMod val="75000"/>
                  </a:schemeClr>
                </a:solidFill>
                <a:latin typeface="Times New Roman" panose="02020603050405020304" pitchFamily="18" charset="0"/>
                <a:cs typeface="Times New Roman" panose="02020603050405020304" pitchFamily="18" charset="0"/>
              </a:rPr>
              <a:t>ocean-atmosphere boundary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It takes about 1 year to equilibrate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surface ocean with atmospheric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thus </a:t>
            </a:r>
            <a:r>
              <a:rPr lang="en-GB" dirty="0">
                <a:solidFill>
                  <a:schemeClr val="accent4">
                    <a:lumMod val="75000"/>
                  </a:schemeClr>
                </a:solidFill>
                <a:latin typeface="Times New Roman" panose="02020603050405020304" pitchFamily="18" charset="0"/>
                <a:cs typeface="Times New Roman" panose="02020603050405020304" pitchFamily="18" charset="0"/>
              </a:rPr>
              <a:t>large atmosphere-ocean differences in CO</a:t>
            </a:r>
            <a:r>
              <a:rPr lang="en-GB" baseline="-25000" dirty="0">
                <a:solidFill>
                  <a:schemeClr val="accent4">
                    <a:lumMod val="75000"/>
                  </a:schemeClr>
                </a:solidFill>
                <a:latin typeface="Times New Roman" panose="02020603050405020304" pitchFamily="18" charset="0"/>
                <a:cs typeface="Times New Roman" panose="02020603050405020304" pitchFamily="18" charset="0"/>
              </a:rPr>
              <a:t>2</a:t>
            </a:r>
            <a:r>
              <a:rPr lang="en-GB" dirty="0">
                <a:solidFill>
                  <a:schemeClr val="accent4">
                    <a:lumMod val="75000"/>
                  </a:schemeClr>
                </a:solidFill>
                <a:latin typeface="Times New Roman" panose="02020603050405020304" pitchFamily="18" charset="0"/>
                <a:cs typeface="Times New Roman" panose="02020603050405020304" pitchFamily="18" charset="0"/>
              </a:rPr>
              <a:t> concentrations are common</a:t>
            </a:r>
            <a:r>
              <a:rPr lang="en-GB" dirty="0">
                <a:solidFill>
                  <a:schemeClr val="accent3">
                    <a:lumMod val="75000"/>
                  </a:schemeClr>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p>
          <a:p>
            <a:endParaRPr lang="en-GB" dirty="0"/>
          </a:p>
        </p:txBody>
      </p:sp>
      <p:pic>
        <p:nvPicPr>
          <p:cNvPr id="5" name="Picture 4">
            <a:extLst>
              <a:ext uri="{FF2B5EF4-FFF2-40B4-BE49-F238E27FC236}">
                <a16:creationId xmlns:a16="http://schemas.microsoft.com/office/drawing/2014/main" id="{FF5F2D36-122C-40D3-8AEE-940066DA9662}"/>
              </a:ext>
            </a:extLst>
          </p:cNvPr>
          <p:cNvPicPr>
            <a:picLocks noChangeAspect="1"/>
          </p:cNvPicPr>
          <p:nvPr/>
        </p:nvPicPr>
        <p:blipFill>
          <a:blip r:embed="rId2"/>
          <a:stretch>
            <a:fillRect/>
          </a:stretch>
        </p:blipFill>
        <p:spPr>
          <a:xfrm>
            <a:off x="3585895" y="2296858"/>
            <a:ext cx="5815542" cy="444500"/>
          </a:xfrm>
          <a:prstGeom prst="rect">
            <a:avLst/>
          </a:prstGeom>
        </p:spPr>
      </p:pic>
    </p:spTree>
    <p:extLst>
      <p:ext uri="{BB962C8B-B14F-4D97-AF65-F5344CB8AC3E}">
        <p14:creationId xmlns:p14="http://schemas.microsoft.com/office/powerpoint/2010/main" val="358029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94DA7-BE42-474D-8F95-F34AAD5CA560}"/>
              </a:ext>
            </a:extLst>
          </p:cNvPr>
          <p:cNvSpPr>
            <a:spLocks noGrp="1"/>
          </p:cNvSpPr>
          <p:nvPr>
            <p:ph idx="1"/>
          </p:nvPr>
        </p:nvSpPr>
        <p:spPr>
          <a:xfrm>
            <a:off x="1484310" y="688258"/>
            <a:ext cx="10018713" cy="5555225"/>
          </a:xfrm>
        </p:spPr>
        <p:txBody>
          <a:bodyPr>
            <a:normAutofit fontScale="92500"/>
          </a:bodyPr>
          <a:lstStyle/>
          <a:p>
            <a:pPr algn="just"/>
            <a:r>
              <a:rPr lang="en-GB" b="1" dirty="0">
                <a:solidFill>
                  <a:srgbClr val="00B050"/>
                </a:solidFill>
                <a:latin typeface="Times New Roman" panose="02020603050405020304" pitchFamily="18" charset="0"/>
                <a:cs typeface="Times New Roman" panose="02020603050405020304" pitchFamily="18" charset="0"/>
              </a:rPr>
              <a:t>Biota</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ocean </a:t>
            </a:r>
            <a:r>
              <a:rPr lang="en-GB" dirty="0">
                <a:latin typeface="Times New Roman" panose="02020603050405020304" pitchFamily="18" charset="0"/>
                <a:cs typeface="Times New Roman" panose="02020603050405020304" pitchFamily="18" charset="0"/>
              </a:rPr>
              <a:t>circulation</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account for the majority of the difference.</a:t>
            </a:r>
          </a:p>
          <a:p>
            <a:pPr algn="just"/>
            <a:r>
              <a:rPr lang="en-GB" dirty="0">
                <a:latin typeface="Times New Roman" panose="02020603050405020304" pitchFamily="18" charset="0"/>
                <a:cs typeface="Times New Roman" panose="02020603050405020304" pitchFamily="18" charset="0"/>
              </a:rPr>
              <a:t>The oceans contain vast C reservoirs. The atmosphere exchanges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with these reservoirs, wherein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reacts with water to form carbonic acid and its dissociation products.</a:t>
            </a:r>
          </a:p>
          <a:p>
            <a:pPr algn="just"/>
            <a:r>
              <a:rPr lang="en-GB" dirty="0">
                <a:latin typeface="Times New Roman" panose="02020603050405020304" pitchFamily="18" charset="0"/>
                <a:cs typeface="Times New Roman" panose="02020603050405020304" pitchFamily="18" charset="0"/>
              </a:rPr>
              <a:t>With the increased atmospheric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concentrations, the interaction with the ocean surface alters the chemistry of the seawater resulting in </a:t>
            </a:r>
            <a:r>
              <a:rPr lang="en-GB" dirty="0">
                <a:solidFill>
                  <a:schemeClr val="accent4">
                    <a:lumMod val="75000"/>
                  </a:schemeClr>
                </a:solidFill>
                <a:latin typeface="Times New Roman" panose="02020603050405020304" pitchFamily="18" charset="0"/>
                <a:cs typeface="Times New Roman" panose="02020603050405020304" pitchFamily="18" charset="0"/>
              </a:rPr>
              <a:t>ocean acidification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Ocean uptake of anthropogenic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is primarily a physical response to increasing atmospheric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concentrations.</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Increasing the partial pressure </a:t>
            </a:r>
            <a:r>
              <a:rPr lang="en-GB" dirty="0">
                <a:latin typeface="Times New Roman" panose="02020603050405020304" pitchFamily="18" charset="0"/>
                <a:cs typeface="Times New Roman" panose="02020603050405020304" pitchFamily="18" charset="0"/>
              </a:rPr>
              <a:t>of a gas in the atmosphere directly above the body of water causes the gas to diffuse into that water until the partial pressures across the air-water interface are equilibrated.</a:t>
            </a:r>
          </a:p>
          <a:p>
            <a:pPr algn="just"/>
            <a:r>
              <a:rPr lang="en-GB" dirty="0">
                <a:latin typeface="Times New Roman" panose="02020603050405020304" pitchFamily="18" charset="0"/>
                <a:cs typeface="Times New Roman" panose="02020603050405020304" pitchFamily="18" charset="0"/>
              </a:rPr>
              <a:t>The effects are complex, e.g. increasing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also modifies the climate, which in turn may change ocean circulation, which changes the rate of ocean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uptake.</a:t>
            </a:r>
          </a:p>
        </p:txBody>
      </p:sp>
    </p:spTree>
    <p:extLst>
      <p:ext uri="{BB962C8B-B14F-4D97-AF65-F5344CB8AC3E}">
        <p14:creationId xmlns:p14="http://schemas.microsoft.com/office/powerpoint/2010/main" val="1869443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CD5FC3-4B4A-4545-8DA7-6703179638C7}"/>
              </a:ext>
            </a:extLst>
          </p:cNvPr>
          <p:cNvSpPr>
            <a:spLocks noGrp="1"/>
          </p:cNvSpPr>
          <p:nvPr>
            <p:ph idx="1"/>
          </p:nvPr>
        </p:nvSpPr>
        <p:spPr>
          <a:xfrm>
            <a:off x="1117600" y="547211"/>
            <a:ext cx="4460907" cy="5777389"/>
          </a:xfrm>
        </p:spPr>
        <p:txBody>
          <a:bodyPr anchor="t">
            <a:noAutofit/>
          </a:bodyPr>
          <a:lstStyle/>
          <a:p>
            <a:pPr algn="just">
              <a:lnSpc>
                <a:spcPct val="90000"/>
              </a:lnSpc>
            </a:pPr>
            <a:r>
              <a:rPr lang="en-GB" sz="2000" dirty="0">
                <a:latin typeface="Times New Roman" panose="02020603050405020304" pitchFamily="18" charset="0"/>
                <a:cs typeface="Times New Roman" panose="02020603050405020304" pitchFamily="18" charset="0"/>
              </a:rPr>
              <a:t>The earth acts as a reflector to the sun’s rays, receiving the radiation from the sun, </a:t>
            </a:r>
            <a:r>
              <a:rPr lang="en-GB" sz="2000" dirty="0">
                <a:solidFill>
                  <a:schemeClr val="accent4">
                    <a:lumMod val="75000"/>
                  </a:schemeClr>
                </a:solidFill>
                <a:latin typeface="Times New Roman" panose="02020603050405020304" pitchFamily="18" charset="0"/>
                <a:cs typeface="Times New Roman" panose="02020603050405020304" pitchFamily="18" charset="0"/>
              </a:rPr>
              <a:t>reflecting some of it into space </a:t>
            </a:r>
            <a:r>
              <a:rPr lang="en-GB" sz="2000" dirty="0">
                <a:latin typeface="Times New Roman" panose="02020603050405020304" pitchFamily="18" charset="0"/>
                <a:cs typeface="Times New Roman" panose="02020603050405020304" pitchFamily="18" charset="0"/>
              </a:rPr>
              <a:t>(i.e. </a:t>
            </a:r>
            <a:r>
              <a:rPr lang="en-GB" sz="2000" b="1" dirty="0">
                <a:solidFill>
                  <a:srgbClr val="FF0000"/>
                </a:solidFill>
                <a:latin typeface="Times New Roman" panose="02020603050405020304" pitchFamily="18" charset="0"/>
                <a:cs typeface="Times New Roman" panose="02020603050405020304" pitchFamily="18" charset="0"/>
              </a:rPr>
              <a:t>albedo</a:t>
            </a:r>
            <a:r>
              <a:rPr lang="en-GB" sz="2000" dirty="0">
                <a:latin typeface="Times New Roman" panose="02020603050405020304" pitchFamily="18" charset="0"/>
                <a:cs typeface="Times New Roman" panose="02020603050405020304" pitchFamily="18" charset="0"/>
              </a:rPr>
              <a:t>), and </a:t>
            </a:r>
            <a:r>
              <a:rPr lang="en-GB" sz="2000" dirty="0">
                <a:solidFill>
                  <a:schemeClr val="accent4">
                    <a:lumMod val="75000"/>
                  </a:schemeClr>
                </a:solidFill>
                <a:latin typeface="Times New Roman" panose="02020603050405020304" pitchFamily="18" charset="0"/>
                <a:cs typeface="Times New Roman" panose="02020603050405020304" pitchFamily="18" charset="0"/>
              </a:rPr>
              <a:t>adsorbing the rest</a:t>
            </a:r>
            <a:r>
              <a:rPr lang="en-GB" sz="2000" dirty="0">
                <a:latin typeface="Times New Roman" panose="02020603050405020304" pitchFamily="18" charset="0"/>
                <a:cs typeface="Times New Roman" panose="02020603050405020304" pitchFamily="18" charset="0"/>
              </a:rPr>
              <a:t>, </a:t>
            </a:r>
            <a:r>
              <a:rPr lang="en-GB" sz="2000" dirty="0">
                <a:solidFill>
                  <a:schemeClr val="accent4">
                    <a:lumMod val="75000"/>
                  </a:schemeClr>
                </a:solidFill>
                <a:latin typeface="Times New Roman" panose="02020603050405020304" pitchFamily="18" charset="0"/>
                <a:cs typeface="Times New Roman" panose="02020603050405020304" pitchFamily="18" charset="0"/>
              </a:rPr>
              <a:t>only to reradiate this into space as heat</a:t>
            </a:r>
            <a:r>
              <a:rPr lang="en-GB" sz="2000" dirty="0">
                <a:latin typeface="Times New Roman" panose="02020603050405020304" pitchFamily="18" charset="0"/>
                <a:cs typeface="Times New Roman" panose="02020603050405020304" pitchFamily="18" charset="0"/>
              </a:rPr>
              <a:t>.</a:t>
            </a:r>
          </a:p>
          <a:p>
            <a:pPr algn="just">
              <a:lnSpc>
                <a:spcPct val="90000"/>
              </a:lnSpc>
            </a:pPr>
            <a:r>
              <a:rPr lang="en-GB" sz="2000" dirty="0">
                <a:latin typeface="Times New Roman" panose="02020603050405020304" pitchFamily="18" charset="0"/>
                <a:cs typeface="Times New Roman" panose="02020603050405020304" pitchFamily="18" charset="0"/>
              </a:rPr>
              <a:t>Carbon cycling directly affects albedo by affecting the </a:t>
            </a:r>
            <a:r>
              <a:rPr lang="en-GB" sz="2000" dirty="0">
                <a:solidFill>
                  <a:schemeClr val="accent3">
                    <a:lumMod val="75000"/>
                  </a:schemeClr>
                </a:solidFill>
                <a:latin typeface="Times New Roman" panose="02020603050405020304" pitchFamily="18" charset="0"/>
                <a:cs typeface="Times New Roman" panose="02020603050405020304" pitchFamily="18" charset="0"/>
              </a:rPr>
              <a:t>vegetative cover</a:t>
            </a:r>
            <a:r>
              <a:rPr lang="en-GB" sz="2000" dirty="0">
                <a:latin typeface="Times New Roman" panose="02020603050405020304" pitchFamily="18" charset="0"/>
                <a:cs typeface="Times New Roman" panose="02020603050405020304" pitchFamily="18" charset="0"/>
              </a:rPr>
              <a:t>.</a:t>
            </a:r>
          </a:p>
          <a:p>
            <a:pPr algn="just">
              <a:lnSpc>
                <a:spcPct val="90000"/>
              </a:lnSpc>
            </a:pPr>
            <a:r>
              <a:rPr lang="en-GB" sz="2000" dirty="0">
                <a:latin typeface="Times New Roman" panose="02020603050405020304" pitchFamily="18" charset="0"/>
                <a:cs typeface="Times New Roman" panose="02020603050405020304" pitchFamily="18" charset="0"/>
              </a:rPr>
              <a:t>In effect the earth acts as a wave converter, receiving the </a:t>
            </a:r>
            <a:r>
              <a:rPr lang="en-GB" sz="2000" dirty="0">
                <a:solidFill>
                  <a:srgbClr val="00B050"/>
                </a:solidFill>
                <a:latin typeface="Times New Roman" panose="02020603050405020304" pitchFamily="18" charset="0"/>
                <a:cs typeface="Times New Roman" panose="02020603050405020304" pitchFamily="18" charset="0"/>
              </a:rPr>
              <a:t>high-energy high-frequency radiation </a:t>
            </a:r>
            <a:r>
              <a:rPr lang="en-GB" sz="2000" dirty="0">
                <a:latin typeface="Times New Roman" panose="02020603050405020304" pitchFamily="18" charset="0"/>
                <a:cs typeface="Times New Roman" panose="02020603050405020304" pitchFamily="18" charset="0"/>
              </a:rPr>
              <a:t>from the sun and converting most of it into low-energy low-frequency heat to be radiated back into space. </a:t>
            </a:r>
          </a:p>
          <a:p>
            <a:pPr algn="just">
              <a:lnSpc>
                <a:spcPct val="90000"/>
              </a:lnSpc>
            </a:pPr>
            <a:r>
              <a:rPr lang="en-GB" sz="2000" dirty="0">
                <a:latin typeface="Times New Roman" panose="02020603050405020304" pitchFamily="18" charset="0"/>
                <a:cs typeface="Times New Roman" panose="02020603050405020304" pitchFamily="18" charset="0"/>
              </a:rPr>
              <a:t>In this manner, the earth maintains a balance of temperature.</a:t>
            </a:r>
          </a:p>
          <a:p>
            <a:pPr algn="just">
              <a:lnSpc>
                <a:spcPct val="90000"/>
              </a:lnSpc>
            </a:pPr>
            <a:r>
              <a:rPr lang="en-GB" sz="2000" dirty="0">
                <a:latin typeface="Times New Roman" panose="02020603050405020304" pitchFamily="18" charset="0"/>
                <a:cs typeface="Times New Roman" panose="02020603050405020304" pitchFamily="18" charset="0"/>
              </a:rPr>
              <a:t>The light energy and the heat energy have to be defined in terms of their radiation patterns, as shown in Figure</a:t>
            </a:r>
            <a:r>
              <a:rPr lang="en-GB" sz="2000" dirty="0"/>
              <a:t>.</a:t>
            </a:r>
          </a:p>
        </p:txBody>
      </p:sp>
      <p:pic>
        <p:nvPicPr>
          <p:cNvPr id="5" name="Picture 4">
            <a:extLst>
              <a:ext uri="{FF2B5EF4-FFF2-40B4-BE49-F238E27FC236}">
                <a16:creationId xmlns:a16="http://schemas.microsoft.com/office/drawing/2014/main" id="{6F29BEEF-A031-431D-8C4B-AC2E671675B0}"/>
              </a:ext>
            </a:extLst>
          </p:cNvPr>
          <p:cNvPicPr>
            <a:picLocks noChangeAspect="1"/>
          </p:cNvPicPr>
          <p:nvPr/>
        </p:nvPicPr>
        <p:blipFill rotWithShape="1">
          <a:blip r:embed="rId3"/>
          <a:srcRect r="8275" b="-3"/>
          <a:stretch/>
        </p:blipFill>
        <p:spPr>
          <a:xfrm>
            <a:off x="5578508" y="547211"/>
            <a:ext cx="6331392" cy="60679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79390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14C13-ACBF-4F14-B4D1-58F946C57C3E}"/>
              </a:ext>
            </a:extLst>
          </p:cNvPr>
          <p:cNvSpPr>
            <a:spLocks noGrp="1"/>
          </p:cNvSpPr>
          <p:nvPr>
            <p:ph idx="1"/>
          </p:nvPr>
        </p:nvSpPr>
        <p:spPr>
          <a:xfrm>
            <a:off x="1484310" y="648929"/>
            <a:ext cx="10018713" cy="5869858"/>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incoming radiation (light) wavelength has a maximum at around 0.5 nm and almost all of it is less than 3 nm.</a:t>
            </a:r>
          </a:p>
          <a:p>
            <a:pPr algn="just"/>
            <a:r>
              <a:rPr lang="en-GB" dirty="0">
                <a:latin typeface="Times New Roman" panose="02020603050405020304" pitchFamily="18" charset="0"/>
                <a:cs typeface="Times New Roman" panose="02020603050405020304" pitchFamily="18" charset="0"/>
              </a:rPr>
              <a:t>The heat energy spectrum, or that energy reflected back into space, has a maximum at about 10 nm and almost all of it at a wavelength higher than 3 nm.</a:t>
            </a:r>
          </a:p>
          <a:p>
            <a:pPr algn="just"/>
            <a:r>
              <a:rPr lang="en-GB" dirty="0">
                <a:latin typeface="Times New Roman" panose="02020603050405020304" pitchFamily="18" charset="0"/>
                <a:cs typeface="Times New Roman" panose="02020603050405020304" pitchFamily="18" charset="0"/>
              </a:rPr>
              <a:t>As both light and heat energy pass through the earth’s atmosphere they encounter the aerosols and gases surrounding the earth.</a:t>
            </a:r>
          </a:p>
          <a:p>
            <a:pPr algn="just"/>
            <a:r>
              <a:rPr lang="en-GB" dirty="0">
                <a:latin typeface="Times New Roman" panose="02020603050405020304" pitchFamily="18" charset="0"/>
                <a:cs typeface="Times New Roman" panose="02020603050405020304" pitchFamily="18" charset="0"/>
              </a:rPr>
              <a:t>These can either allow the energy to pass through, or they can interrupt it by </a:t>
            </a:r>
            <a:r>
              <a:rPr lang="en-GB" b="1" dirty="0">
                <a:solidFill>
                  <a:srgbClr val="FF0000"/>
                </a:solidFill>
                <a:latin typeface="Times New Roman" panose="02020603050405020304" pitchFamily="18" charset="0"/>
                <a:cs typeface="Times New Roman" panose="02020603050405020304" pitchFamily="18" charset="0"/>
              </a:rPr>
              <a:t>scattering or absorption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the atoms in the gas molecules </a:t>
            </a:r>
            <a:r>
              <a:rPr lang="en-GB" dirty="0">
                <a:solidFill>
                  <a:schemeClr val="accent4">
                    <a:lumMod val="75000"/>
                  </a:schemeClr>
                </a:solidFill>
                <a:latin typeface="Times New Roman" panose="02020603050405020304" pitchFamily="18" charset="0"/>
                <a:cs typeface="Times New Roman" panose="02020603050405020304" pitchFamily="18" charset="0"/>
              </a:rPr>
              <a:t>vibrate at the same frequency </a:t>
            </a:r>
            <a:r>
              <a:rPr lang="en-GB" dirty="0">
                <a:latin typeface="Times New Roman" panose="02020603050405020304" pitchFamily="18" charset="0"/>
                <a:cs typeface="Times New Roman" panose="02020603050405020304" pitchFamily="18" charset="0"/>
              </a:rPr>
              <a:t>as the light energy, they will </a:t>
            </a:r>
            <a:r>
              <a:rPr lang="en-GB" dirty="0">
                <a:solidFill>
                  <a:srgbClr val="0000FF"/>
                </a:solidFill>
                <a:latin typeface="Times New Roman" panose="02020603050405020304" pitchFamily="18" charset="0"/>
                <a:cs typeface="Times New Roman" panose="02020603050405020304" pitchFamily="18" charset="0"/>
              </a:rPr>
              <a:t>absorb</a:t>
            </a:r>
            <a:r>
              <a:rPr lang="en-GB" dirty="0">
                <a:latin typeface="Times New Roman" panose="02020603050405020304" pitchFamily="18" charset="0"/>
                <a:cs typeface="Times New Roman" panose="02020603050405020304" pitchFamily="18" charset="0"/>
              </a:rPr>
              <a:t> the energy and not allow it to pass through.</a:t>
            </a:r>
          </a:p>
          <a:p>
            <a:pPr algn="just"/>
            <a:r>
              <a:rPr lang="en-GB" b="1" dirty="0">
                <a:latin typeface="Times New Roman" panose="02020603050405020304" pitchFamily="18" charset="0"/>
                <a:cs typeface="Times New Roman" panose="02020603050405020304" pitchFamily="18" charset="0"/>
              </a:rPr>
              <a:t>Aerosols</a:t>
            </a:r>
            <a:r>
              <a:rPr lang="en-GB" dirty="0">
                <a:latin typeface="Times New Roman" panose="02020603050405020304" pitchFamily="18" charset="0"/>
                <a:cs typeface="Times New Roman" panose="02020603050405020304" pitchFamily="18" charset="0"/>
              </a:rPr>
              <a:t> will scatter the light and provide a “shade” for the earth. The incoming radiation is impeded by water vapor and oxygen and ozone, as discussed in the preceding section.</a:t>
            </a:r>
          </a:p>
        </p:txBody>
      </p:sp>
    </p:spTree>
    <p:extLst>
      <p:ext uri="{BB962C8B-B14F-4D97-AF65-F5344CB8AC3E}">
        <p14:creationId xmlns:p14="http://schemas.microsoft.com/office/powerpoint/2010/main" val="4241859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5C04B-5A87-45E0-9F9B-5AFCA7D6EAFC}"/>
              </a:ext>
            </a:extLst>
          </p:cNvPr>
          <p:cNvSpPr>
            <a:spLocks noGrp="1"/>
          </p:cNvSpPr>
          <p:nvPr>
            <p:ph idx="1"/>
          </p:nvPr>
        </p:nvSpPr>
        <p:spPr>
          <a:xfrm>
            <a:off x="1484310" y="314633"/>
            <a:ext cx="10018713" cy="5830528"/>
          </a:xfrm>
        </p:spPr>
        <p:txBody>
          <a:bodyPr>
            <a:normAutofit/>
          </a:bodyPr>
          <a:lstStyle/>
          <a:p>
            <a:pPr algn="just"/>
            <a:r>
              <a:rPr lang="en-GB" dirty="0">
                <a:latin typeface="Times New Roman" panose="02020603050405020304" pitchFamily="18" charset="0"/>
                <a:cs typeface="Times New Roman" panose="02020603050405020304" pitchFamily="18" charset="0"/>
              </a:rPr>
              <a:t>Most of the light energy comes through unimpeded.</a:t>
            </a:r>
          </a:p>
          <a:p>
            <a:pPr algn="just"/>
            <a:r>
              <a:rPr lang="en-GB" dirty="0">
                <a:latin typeface="Times New Roman" panose="02020603050405020304" pitchFamily="18" charset="0"/>
                <a:cs typeface="Times New Roman" panose="02020603050405020304" pitchFamily="18" charset="0"/>
              </a:rPr>
              <a:t>The heat energy, however, encounters several potential impediments. As it is trying to reach outer space, it finds that </a:t>
            </a:r>
            <a:r>
              <a:rPr lang="en-GB" b="1" dirty="0">
                <a:solidFill>
                  <a:srgbClr val="00B050"/>
                </a:solidFill>
                <a:latin typeface="Times New Roman" panose="02020603050405020304" pitchFamily="18" charset="0"/>
                <a:cs typeface="Times New Roman" panose="02020603050405020304" pitchFamily="18" charset="0"/>
              </a:rPr>
              <a:t>water vapor, CO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CH</a:t>
            </a:r>
            <a:r>
              <a:rPr lang="en-GB" b="1" baseline="-25000" dirty="0">
                <a:solidFill>
                  <a:srgbClr val="00B050"/>
                </a:solidFill>
                <a:latin typeface="Times New Roman" panose="02020603050405020304" pitchFamily="18" charset="0"/>
                <a:cs typeface="Times New Roman" panose="02020603050405020304" pitchFamily="18" charset="0"/>
              </a:rPr>
              <a:t>4</a:t>
            </a:r>
            <a:r>
              <a:rPr lang="en-GB" b="1" dirty="0">
                <a:solidFill>
                  <a:srgbClr val="00B050"/>
                </a:solidFill>
                <a:latin typeface="Times New Roman" panose="02020603050405020304" pitchFamily="18" charset="0"/>
                <a:cs typeface="Times New Roman" panose="02020603050405020304" pitchFamily="18" charset="0"/>
              </a:rPr>
              <a:t>, O</a:t>
            </a:r>
            <a:r>
              <a:rPr lang="en-GB" b="1" baseline="-25000" dirty="0">
                <a:solidFill>
                  <a:srgbClr val="00B050"/>
                </a:solidFill>
                <a:latin typeface="Times New Roman" panose="02020603050405020304" pitchFamily="18" charset="0"/>
                <a:cs typeface="Times New Roman" panose="02020603050405020304" pitchFamily="18" charset="0"/>
              </a:rPr>
              <a:t>3</a:t>
            </a:r>
            <a:r>
              <a:rPr lang="en-GB" b="1" dirty="0">
                <a:solidFill>
                  <a:srgbClr val="00B050"/>
                </a:solidFill>
                <a:latin typeface="Times New Roman" panose="02020603050405020304" pitchFamily="18" charset="0"/>
                <a:cs typeface="Times New Roman" panose="02020603050405020304" pitchFamily="18" charset="0"/>
              </a:rPr>
              <a:t>, and N</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O</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These compounds all have </a:t>
            </a:r>
            <a:r>
              <a:rPr lang="en-GB" b="1" dirty="0">
                <a:latin typeface="Times New Roman" panose="02020603050405020304" pitchFamily="18" charset="0"/>
                <a:cs typeface="Times New Roman" panose="02020603050405020304" pitchFamily="18" charset="0"/>
              </a:rPr>
              <a:t>absorptive wavelengths </a:t>
            </a:r>
            <a:r>
              <a:rPr lang="en-GB" dirty="0">
                <a:latin typeface="Times New Roman" panose="02020603050405020304" pitchFamily="18" charset="0"/>
                <a:cs typeface="Times New Roman" panose="02020603050405020304" pitchFamily="18" charset="0"/>
              </a:rPr>
              <a:t>in the middle of the heat spectrum.</a:t>
            </a:r>
          </a:p>
          <a:p>
            <a:pPr algn="just"/>
            <a:r>
              <a:rPr lang="en-GB" dirty="0">
                <a:latin typeface="Times New Roman" panose="02020603050405020304" pitchFamily="18" charset="0"/>
                <a:cs typeface="Times New Roman" panose="02020603050405020304" pitchFamily="18" charset="0"/>
              </a:rPr>
              <a:t>Quite obviously, an increase in the concentration of any of these will greatly limit the amount of heat transmitted into space.</a:t>
            </a:r>
          </a:p>
          <a:p>
            <a:pPr algn="just"/>
            <a:r>
              <a:rPr lang="en-GB" dirty="0">
                <a:latin typeface="Times New Roman" panose="02020603050405020304" pitchFamily="18" charset="0"/>
                <a:cs typeface="Times New Roman" panose="02020603050405020304" pitchFamily="18" charset="0"/>
              </a:rPr>
              <a:t>These gases are appropriately called </a:t>
            </a:r>
            <a:r>
              <a:rPr lang="en-GB" dirty="0">
                <a:solidFill>
                  <a:srgbClr val="FF0000"/>
                </a:solidFill>
                <a:latin typeface="Times New Roman" panose="02020603050405020304" pitchFamily="18" charset="0"/>
                <a:cs typeface="Times New Roman" panose="02020603050405020304" pitchFamily="18" charset="0"/>
              </a:rPr>
              <a:t>greenhouse gases </a:t>
            </a:r>
            <a:r>
              <a:rPr lang="en-GB" dirty="0">
                <a:latin typeface="Times New Roman" panose="02020603050405020304" pitchFamily="18" charset="0"/>
                <a:cs typeface="Times New Roman" panose="02020603050405020304" pitchFamily="18" charset="0"/>
              </a:rPr>
              <a:t>because their presence will </a:t>
            </a:r>
            <a:r>
              <a:rPr lang="en-GB" dirty="0">
                <a:solidFill>
                  <a:schemeClr val="accent4">
                    <a:lumMod val="75000"/>
                  </a:schemeClr>
                </a:solidFill>
                <a:latin typeface="Times New Roman" panose="02020603050405020304" pitchFamily="18" charset="0"/>
                <a:cs typeface="Times New Roman" panose="02020603050405020304" pitchFamily="18" charset="0"/>
              </a:rPr>
              <a:t>limit the heat escaping into space</a:t>
            </a:r>
            <a:r>
              <a:rPr lang="en-GB" dirty="0">
                <a:latin typeface="Times New Roman" panose="02020603050405020304" pitchFamily="18" charset="0"/>
                <a:cs typeface="Times New Roman" panose="02020603050405020304" pitchFamily="18" charset="0"/>
              </a:rPr>
              <a:t>, much like the glass of a greenhouse or even the glass in your car limits the amount of heat that can escape, thus building up the temperature under the glass cover.</a:t>
            </a:r>
          </a:p>
        </p:txBody>
      </p:sp>
    </p:spTree>
    <p:extLst>
      <p:ext uri="{BB962C8B-B14F-4D97-AF65-F5344CB8AC3E}">
        <p14:creationId xmlns:p14="http://schemas.microsoft.com/office/powerpoint/2010/main" val="1498875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02A37-53ED-422F-B12C-0B58F14C24E1}"/>
              </a:ext>
            </a:extLst>
          </p:cNvPr>
          <p:cNvSpPr>
            <a:spLocks noGrp="1"/>
          </p:cNvSpPr>
          <p:nvPr>
            <p:ph idx="1"/>
          </p:nvPr>
        </p:nvSpPr>
        <p:spPr>
          <a:xfrm>
            <a:off x="1484310" y="876301"/>
            <a:ext cx="3671889" cy="4914900"/>
          </a:xfrm>
        </p:spPr>
        <p:txBody>
          <a:bodyPr anchor="t">
            <a:normAutofit lnSpcReduction="10000"/>
          </a:bodyPr>
          <a:lstStyle/>
          <a:p>
            <a:pPr algn="just"/>
            <a:r>
              <a:rPr lang="en-GB" sz="2200" dirty="0">
                <a:latin typeface="Times New Roman" panose="02020603050405020304" pitchFamily="18" charset="0"/>
                <a:cs typeface="Times New Roman" panose="02020603050405020304" pitchFamily="18" charset="0"/>
              </a:rPr>
              <a:t>The effectiveness of a particular gas to promote global warming (or cooling, as is the case with aerosols) is known as </a:t>
            </a:r>
            <a:r>
              <a:rPr lang="en-GB" sz="2200" dirty="0">
                <a:solidFill>
                  <a:srgbClr val="FF0000"/>
                </a:solidFill>
                <a:latin typeface="Times New Roman" panose="02020603050405020304" pitchFamily="18" charset="0"/>
                <a:cs typeface="Times New Roman" panose="02020603050405020304" pitchFamily="18" charset="0"/>
              </a:rPr>
              <a:t>forcing</a:t>
            </a:r>
            <a:r>
              <a:rPr lang="en-GB" sz="2200" dirty="0">
                <a:latin typeface="Times New Roman" panose="02020603050405020304" pitchFamily="18" charset="0"/>
                <a:cs typeface="Times New Roman" panose="02020603050405020304" pitchFamily="18" charset="0"/>
              </a:rPr>
              <a:t>. The gases of most importance in forcing are listed in Table (right).</a:t>
            </a:r>
          </a:p>
          <a:p>
            <a:pPr algn="just"/>
            <a:r>
              <a:rPr lang="en-GB" sz="2200" dirty="0">
                <a:latin typeface="Times New Roman" panose="02020603050405020304" pitchFamily="18" charset="0"/>
                <a:cs typeface="Times New Roman" panose="02020603050405020304" pitchFamily="18" charset="0"/>
              </a:rPr>
              <a:t>The effectiveness of CO</a:t>
            </a:r>
            <a:r>
              <a:rPr lang="en-GB" sz="2200" baseline="-25000" dirty="0">
                <a:latin typeface="Times New Roman" panose="02020603050405020304" pitchFamily="18" charset="0"/>
                <a:cs typeface="Times New Roman" panose="02020603050405020304" pitchFamily="18" charset="0"/>
              </a:rPr>
              <a:t>2</a:t>
            </a:r>
            <a:r>
              <a:rPr lang="en-GB" sz="2200" dirty="0">
                <a:latin typeface="Times New Roman" panose="02020603050405020304" pitchFamily="18" charset="0"/>
                <a:cs typeface="Times New Roman" panose="02020603050405020304" pitchFamily="18" charset="0"/>
              </a:rPr>
              <a:t> as a global warming gas has been known for over 100 years, but the first useful measurements of atmospheric CO</a:t>
            </a:r>
            <a:r>
              <a:rPr lang="en-GB" sz="2200" baseline="-25000" dirty="0">
                <a:latin typeface="Times New Roman" panose="02020603050405020304" pitchFamily="18" charset="0"/>
                <a:cs typeface="Times New Roman" panose="02020603050405020304" pitchFamily="18" charset="0"/>
              </a:rPr>
              <a:t>2</a:t>
            </a:r>
            <a:r>
              <a:rPr lang="en-GB" sz="2200" dirty="0">
                <a:latin typeface="Times New Roman" panose="02020603050405020304" pitchFamily="18" charset="0"/>
                <a:cs typeface="Times New Roman" panose="02020603050405020304" pitchFamily="18" charset="0"/>
              </a:rPr>
              <a:t> were not taken until 1957.</a:t>
            </a:r>
          </a:p>
          <a:p>
            <a:endParaRPr lang="en-GB" sz="2000" dirty="0"/>
          </a:p>
        </p:txBody>
      </p:sp>
      <p:pic>
        <p:nvPicPr>
          <p:cNvPr id="5" name="Picture 4">
            <a:extLst>
              <a:ext uri="{FF2B5EF4-FFF2-40B4-BE49-F238E27FC236}">
                <a16:creationId xmlns:a16="http://schemas.microsoft.com/office/drawing/2014/main" id="{F4A6BDFF-0FB8-40A6-BF65-EE3EB63BC44D}"/>
              </a:ext>
            </a:extLst>
          </p:cNvPr>
          <p:cNvPicPr>
            <a:picLocks noChangeAspect="1"/>
          </p:cNvPicPr>
          <p:nvPr/>
        </p:nvPicPr>
        <p:blipFill>
          <a:blip r:embed="rId3"/>
          <a:stretch>
            <a:fillRect/>
          </a:stretch>
        </p:blipFill>
        <p:spPr>
          <a:xfrm>
            <a:off x="5262033" y="1639666"/>
            <a:ext cx="6832274" cy="33414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087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112D2-6BA9-4005-94F3-F266B93B49E3}"/>
              </a:ext>
            </a:extLst>
          </p:cNvPr>
          <p:cNvSpPr>
            <a:spLocks noGrp="1"/>
          </p:cNvSpPr>
          <p:nvPr>
            <p:ph idx="1"/>
          </p:nvPr>
        </p:nvSpPr>
        <p:spPr>
          <a:xfrm>
            <a:off x="1484310" y="1268361"/>
            <a:ext cx="10018713" cy="5093110"/>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This electron configuration is a </a:t>
            </a:r>
            <a:r>
              <a:rPr lang="en-GB" b="1" dirty="0">
                <a:solidFill>
                  <a:srgbClr val="00B050"/>
                </a:solidFill>
                <a:latin typeface="Times New Roman" panose="02020603050405020304" pitchFamily="18" charset="0"/>
                <a:cs typeface="Times New Roman" panose="02020603050405020304" pitchFamily="18" charset="0"/>
              </a:rPr>
              <a:t>tetrahedron</a:t>
            </a:r>
            <a:r>
              <a:rPr lang="en-GB" dirty="0">
                <a:latin typeface="Times New Roman" panose="02020603050405020304" pitchFamily="18" charset="0"/>
                <a:cs typeface="Times New Roman" panose="02020603050405020304" pitchFamily="18" charset="0"/>
              </a:rPr>
              <a:t> and its oxidation state is often </a:t>
            </a:r>
            <a:r>
              <a:rPr lang="en-GB" dirty="0">
                <a:solidFill>
                  <a:srgbClr val="FF0000"/>
                </a:solidFill>
                <a:latin typeface="Times New Roman" panose="02020603050405020304" pitchFamily="18" charset="0"/>
                <a:cs typeface="Times New Roman" panose="02020603050405020304" pitchFamily="18" charset="0"/>
              </a:rPr>
              <a:t>tetravalent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C atom’s theoretical tetrahedral shape minimizes the repulsion between pairs of electrons. For example, methane (CH</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assumes the molecular configuration of four equidistant H atoms surrounding the C atom (i.e. four C-H bonds)</a:t>
            </a:r>
          </a:p>
          <a:p>
            <a:pPr algn="just"/>
            <a:r>
              <a:rPr lang="en-GB" dirty="0">
                <a:latin typeface="Times New Roman" panose="02020603050405020304" pitchFamily="18" charset="0"/>
                <a:cs typeface="Times New Roman" panose="02020603050405020304" pitchFamily="18" charset="0"/>
              </a:rPr>
              <a:t>This tetravalence means that C can bond as C</a:t>
            </a:r>
            <a:r>
              <a:rPr lang="en-GB" baseline="-25000" dirty="0">
                <a:latin typeface="Times New Roman" panose="02020603050405020304" pitchFamily="18" charset="0"/>
                <a:cs typeface="Times New Roman" panose="02020603050405020304" pitchFamily="18" charset="0"/>
              </a:rPr>
              <a:t>4</a:t>
            </a:r>
            <a:r>
              <a:rPr lang="en-GB" baseline="30000"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or as C</a:t>
            </a:r>
            <a:r>
              <a:rPr lang="en-GB" baseline="-25000" dirty="0">
                <a:latin typeface="Times New Roman" panose="02020603050405020304" pitchFamily="18" charset="0"/>
                <a:cs typeface="Times New Roman" panose="02020603050405020304" pitchFamily="18" charset="0"/>
              </a:rPr>
              <a:t>4</a:t>
            </a:r>
            <a:r>
              <a:rPr lang="en-GB" baseline="30000"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i.e. it can either give four away or gain four electrons.</a:t>
            </a:r>
          </a:p>
          <a:p>
            <a:pPr algn="just"/>
            <a:r>
              <a:rPr lang="en-GB" dirty="0">
                <a:solidFill>
                  <a:schemeClr val="accent3">
                    <a:lumMod val="75000"/>
                  </a:schemeClr>
                </a:solidFill>
                <a:latin typeface="Times New Roman" panose="02020603050405020304" pitchFamily="18" charset="0"/>
                <a:cs typeface="Times New Roman" panose="02020603050405020304" pitchFamily="18" charset="0"/>
              </a:rPr>
              <a:t>C seldom forms ionic bonds</a:t>
            </a:r>
            <a:r>
              <a:rPr lang="en-GB" dirty="0">
                <a:latin typeface="Times New Roman" panose="02020603050405020304" pitchFamily="18" charset="0"/>
                <a:cs typeface="Times New Roman" panose="02020603050405020304" pitchFamily="18" charset="0"/>
              </a:rPr>
              <a:t>, readily forms covalent bonds, i.e. most of the molecules formed with C are </a:t>
            </a:r>
            <a:r>
              <a:rPr lang="en-GB" dirty="0">
                <a:solidFill>
                  <a:schemeClr val="accent3">
                    <a:lumMod val="75000"/>
                  </a:schemeClr>
                </a:solidFill>
                <a:latin typeface="Times New Roman" panose="02020603050405020304" pitchFamily="18" charset="0"/>
                <a:cs typeface="Times New Roman" panose="02020603050405020304" pitchFamily="18" charset="0"/>
              </a:rPr>
              <a:t>covalently bonded</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This is the main reason that so many organic compounds are possible, and are the vast majority of compounds important in the environmental and medical sciences.</a:t>
            </a:r>
          </a:p>
        </p:txBody>
      </p:sp>
    </p:spTree>
    <p:extLst>
      <p:ext uri="{BB962C8B-B14F-4D97-AF65-F5344CB8AC3E}">
        <p14:creationId xmlns:p14="http://schemas.microsoft.com/office/powerpoint/2010/main" val="423236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A2C7D-F99C-477A-8CF6-121422919545}"/>
              </a:ext>
            </a:extLst>
          </p:cNvPr>
          <p:cNvSpPr>
            <a:spLocks noGrp="1"/>
          </p:cNvSpPr>
          <p:nvPr>
            <p:ph idx="1"/>
          </p:nvPr>
        </p:nvSpPr>
        <p:spPr>
          <a:xfrm>
            <a:off x="1484310" y="442453"/>
            <a:ext cx="10018713" cy="5909186"/>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Certainly, not all greenhouse gases are C-based. </a:t>
            </a:r>
            <a:r>
              <a:rPr lang="en-GB" b="1" dirty="0">
                <a:solidFill>
                  <a:srgbClr val="FF0000"/>
                </a:solidFill>
                <a:latin typeface="Times New Roman" panose="02020603050405020304" pitchFamily="18" charset="0"/>
                <a:cs typeface="Times New Roman" panose="02020603050405020304" pitchFamily="18" charset="0"/>
              </a:rPr>
              <a:t>Nitrous oxide </a:t>
            </a:r>
            <a:r>
              <a:rPr lang="en-GB" dirty="0">
                <a:latin typeface="Times New Roman" panose="02020603050405020304" pitchFamily="18" charset="0"/>
                <a:cs typeface="Times New Roman" panose="02020603050405020304" pitchFamily="18" charset="0"/>
              </a:rPr>
              <a:t>is emitted to the atmosphere predominantly as a result of human activities, especially the </a:t>
            </a:r>
            <a:r>
              <a:rPr lang="en-GB" dirty="0">
                <a:solidFill>
                  <a:schemeClr val="accent4">
                    <a:lumMod val="75000"/>
                  </a:schemeClr>
                </a:solidFill>
                <a:latin typeface="Times New Roman" panose="02020603050405020304" pitchFamily="18" charset="0"/>
                <a:cs typeface="Times New Roman" panose="02020603050405020304" pitchFamily="18" charset="0"/>
              </a:rPr>
              <a:t>cutting and clearing of tropical forests </a:t>
            </a:r>
            <a:r>
              <a:rPr lang="en-GB" dirty="0">
                <a:latin typeface="Times New Roman" panose="02020603050405020304" pitchFamily="18" charset="0"/>
                <a:cs typeface="Times New Roman" panose="02020603050405020304" pitchFamily="18" charset="0"/>
              </a:rPr>
              <a:t>(which, as mentioned, also has deleterious albedo consequences).</a:t>
            </a:r>
          </a:p>
          <a:p>
            <a:pPr algn="just"/>
            <a:r>
              <a:rPr lang="en-GB" dirty="0">
                <a:latin typeface="Times New Roman" panose="02020603050405020304" pitchFamily="18" charset="0"/>
                <a:cs typeface="Times New Roman" panose="02020603050405020304" pitchFamily="18" charset="0"/>
              </a:rPr>
              <a:t>The greatest problem with nitrous oxide is that there appear to be </a:t>
            </a:r>
            <a:r>
              <a:rPr lang="en-GB" dirty="0">
                <a:solidFill>
                  <a:schemeClr val="accent4">
                    <a:lumMod val="75000"/>
                  </a:schemeClr>
                </a:solidFill>
                <a:latin typeface="Times New Roman" panose="02020603050405020304" pitchFamily="18" charset="0"/>
                <a:cs typeface="Times New Roman" panose="02020603050405020304" pitchFamily="18" charset="0"/>
              </a:rPr>
              <a:t>no natural removal processes</a:t>
            </a:r>
            <a:r>
              <a:rPr lang="en-GB" dirty="0">
                <a:latin typeface="Times New Roman" panose="02020603050405020304" pitchFamily="18" charset="0"/>
                <a:cs typeface="Times New Roman" panose="02020603050405020304" pitchFamily="18" charset="0"/>
              </a:rPr>
              <a:t> for this gas and so its residence time in the stratosphere is quite long.</a:t>
            </a:r>
          </a:p>
          <a:p>
            <a:pPr algn="just"/>
            <a:r>
              <a:rPr lang="en-GB" dirty="0">
                <a:solidFill>
                  <a:schemeClr val="accent3">
                    <a:lumMod val="75000"/>
                  </a:schemeClr>
                </a:solidFill>
                <a:latin typeface="Times New Roman" panose="02020603050405020304" pitchFamily="18" charset="0"/>
                <a:cs typeface="Times New Roman" panose="02020603050405020304" pitchFamily="18" charset="0"/>
              </a:rPr>
              <a:t>This is another example of the interrelationships and interdependencies between the </a:t>
            </a:r>
            <a:r>
              <a:rPr lang="en-GB" b="1" dirty="0">
                <a:solidFill>
                  <a:srgbClr val="00B050"/>
                </a:solidFill>
                <a:latin typeface="Times New Roman" panose="02020603050405020304" pitchFamily="18" charset="0"/>
                <a:cs typeface="Times New Roman" panose="02020603050405020304" pitchFamily="18" charset="0"/>
              </a:rPr>
              <a:t>C and N cycles</a:t>
            </a:r>
            <a:r>
              <a:rPr lang="en-GB" dirty="0">
                <a:solidFill>
                  <a:schemeClr val="accent3">
                    <a:lumMod val="75000"/>
                  </a:schemeClr>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Various atmospheric models used to predict temperature change over the next 100 years vary widely.</a:t>
            </a:r>
          </a:p>
          <a:p>
            <a:pPr algn="just"/>
            <a:r>
              <a:rPr lang="en-GB" dirty="0">
                <a:latin typeface="Times New Roman" panose="02020603050405020304" pitchFamily="18" charset="0"/>
                <a:cs typeface="Times New Roman" panose="02020603050405020304" pitchFamily="18" charset="0"/>
              </a:rPr>
              <a:t>By the year 2100, even if we do not increase our production of greenhouse gases and international agreements are reached and subsequently followed, </a:t>
            </a:r>
            <a:r>
              <a:rPr lang="en-GB" dirty="0">
                <a:solidFill>
                  <a:schemeClr val="accent4">
                    <a:lumMod val="75000"/>
                  </a:schemeClr>
                </a:solidFill>
                <a:latin typeface="Times New Roman" panose="02020603050405020304" pitchFamily="18" charset="0"/>
                <a:cs typeface="Times New Roman" panose="02020603050405020304" pitchFamily="18" charset="0"/>
              </a:rPr>
              <a:t>the global temperature is likely to be between 0.5 and 1.5 °C warmer than at present</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This effect on natural systems and dynamics in the oceans and atmosphere could be devastating.</a:t>
            </a:r>
          </a:p>
        </p:txBody>
      </p:sp>
    </p:spTree>
    <p:extLst>
      <p:ext uri="{BB962C8B-B14F-4D97-AF65-F5344CB8AC3E}">
        <p14:creationId xmlns:p14="http://schemas.microsoft.com/office/powerpoint/2010/main" val="3071046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7FAA9-89B7-44BA-92A9-3E3671F6E582}"/>
              </a:ext>
            </a:extLst>
          </p:cNvPr>
          <p:cNvSpPr>
            <a:spLocks noGrp="1"/>
          </p:cNvSpPr>
          <p:nvPr>
            <p:ph idx="1"/>
          </p:nvPr>
        </p:nvSpPr>
        <p:spPr>
          <a:xfrm>
            <a:off x="1484310" y="904569"/>
            <a:ext cx="10018713" cy="4886632"/>
          </a:xfrm>
        </p:spPr>
        <p:txBody>
          <a:bodyPr/>
          <a:lstStyle/>
          <a:p>
            <a:pPr algn="just"/>
            <a:r>
              <a:rPr lang="en-GB" dirty="0">
                <a:latin typeface="Times New Roman" panose="02020603050405020304" pitchFamily="18" charset="0"/>
                <a:cs typeface="Times New Roman" panose="02020603050405020304" pitchFamily="18" charset="0"/>
              </a:rPr>
              <a:t>The cycling of C indicates the numerous complexities in addressing air pollution science and engineering.</a:t>
            </a:r>
          </a:p>
          <a:p>
            <a:pPr algn="just"/>
            <a:r>
              <a:rPr lang="en-GB" b="1" dirty="0">
                <a:solidFill>
                  <a:srgbClr val="0000FF"/>
                </a:solidFill>
                <a:latin typeface="Times New Roman" panose="02020603050405020304" pitchFamily="18" charset="0"/>
                <a:cs typeface="Times New Roman" panose="02020603050405020304" pitchFamily="18" charset="0"/>
              </a:rPr>
              <a:t>Pollution control efficiency </a:t>
            </a:r>
            <a:r>
              <a:rPr lang="en-GB" dirty="0">
                <a:latin typeface="Times New Roman" panose="02020603050405020304" pitchFamily="18" charset="0"/>
                <a:cs typeface="Times New Roman" panose="02020603050405020304" pitchFamily="18" charset="0"/>
              </a:rPr>
              <a:t>and </a:t>
            </a:r>
            <a:r>
              <a:rPr lang="en-GB" b="1" dirty="0">
                <a:solidFill>
                  <a:srgbClr val="0000FF"/>
                </a:solidFill>
                <a:latin typeface="Times New Roman" panose="02020603050405020304" pitchFamily="18" charset="0"/>
                <a:cs typeface="Times New Roman" panose="02020603050405020304" pitchFamily="18" charset="0"/>
              </a:rPr>
              <a:t>success</a:t>
            </a:r>
            <a:r>
              <a:rPr lang="en-GB" dirty="0">
                <a:latin typeface="Times New Roman" panose="02020603050405020304" pitchFamily="18" charset="0"/>
                <a:cs typeface="Times New Roman" panose="02020603050405020304" pitchFamily="18" charset="0"/>
              </a:rPr>
              <a:t> have often been based on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production rates, i.e. the greater the amount of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leaving a stack, the better air pollution control equipment is operating. This is because complete combustion results in the production of </a:t>
            </a:r>
            <a:r>
              <a:rPr lang="en-GB" dirty="0">
                <a:solidFill>
                  <a:srgbClr val="00B050"/>
                </a:solidFill>
                <a:latin typeface="Times New Roman" panose="02020603050405020304" pitchFamily="18" charset="0"/>
                <a:cs typeface="Times New Roman" panose="02020603050405020304" pitchFamily="18" charset="0"/>
              </a:rPr>
              <a:t>CO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r>
              <a:rPr lang="en-GB" dirty="0">
                <a:solidFill>
                  <a:srgbClr val="00B050"/>
                </a:solidFill>
                <a:latin typeface="Times New Roman" panose="02020603050405020304" pitchFamily="18" charset="0"/>
                <a:cs typeface="Times New Roman" panose="02020603050405020304" pitchFamily="18" charset="0"/>
              </a:rPr>
              <a:t>H</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O</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Likewise, the </a:t>
            </a:r>
            <a:r>
              <a:rPr lang="en-GB" dirty="0">
                <a:solidFill>
                  <a:srgbClr val="00B050"/>
                </a:solidFill>
                <a:latin typeface="Times New Roman" panose="02020603050405020304" pitchFamily="18" charset="0"/>
                <a:cs typeface="Times New Roman" panose="02020603050405020304" pitchFamily="18" charset="0"/>
              </a:rPr>
              <a:t>production of CH</a:t>
            </a:r>
            <a:r>
              <a:rPr lang="en-GB" baseline="-25000" dirty="0">
                <a:solidFill>
                  <a:srgbClr val="00B050"/>
                </a:solidFill>
                <a:latin typeface="Times New Roman" panose="02020603050405020304" pitchFamily="18" charset="0"/>
                <a:cs typeface="Times New Roman" panose="02020603050405020304" pitchFamily="18" charset="0"/>
              </a:rPr>
              <a:t>4</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has been an indication of </a:t>
            </a:r>
            <a:r>
              <a:rPr lang="en-GB" dirty="0">
                <a:solidFill>
                  <a:schemeClr val="accent4">
                    <a:lumMod val="75000"/>
                  </a:schemeClr>
                </a:solidFill>
                <a:latin typeface="Times New Roman" panose="02020603050405020304" pitchFamily="18" charset="0"/>
                <a:cs typeface="Times New Roman" panose="02020603050405020304" pitchFamily="18" charset="0"/>
              </a:rPr>
              <a:t>complete anaerobic digestion of organic compounds</a:t>
            </a:r>
            <a:r>
              <a:rPr lang="en-GB" dirty="0">
                <a:latin typeface="Times New Roman" panose="02020603050405020304" pitchFamily="18" charset="0"/>
                <a:cs typeface="Times New Roman" panose="02020603050405020304" pitchFamily="18" charset="0"/>
              </a:rPr>
              <a:t>. </a:t>
            </a:r>
          </a:p>
          <a:p>
            <a:pPr algn="just"/>
            <a:r>
              <a:rPr lang="en-GB" dirty="0">
                <a:solidFill>
                  <a:srgbClr val="FF0000"/>
                </a:solidFill>
                <a:latin typeface="Times New Roman" panose="02020603050405020304" pitchFamily="18" charset="0"/>
                <a:cs typeface="Times New Roman" panose="02020603050405020304" pitchFamily="18" charset="0"/>
              </a:rPr>
              <a:t>Both these indicators of pollution control success are greenhouse gases.</a:t>
            </a:r>
          </a:p>
          <a:p>
            <a:endParaRPr lang="en-GB" dirty="0"/>
          </a:p>
        </p:txBody>
      </p:sp>
    </p:spTree>
    <p:extLst>
      <p:ext uri="{BB962C8B-B14F-4D97-AF65-F5344CB8AC3E}">
        <p14:creationId xmlns:p14="http://schemas.microsoft.com/office/powerpoint/2010/main" val="3169954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15B60-92C6-43FF-A012-5E7B2694BB1F}"/>
              </a:ext>
            </a:extLst>
          </p:cNvPr>
          <p:cNvSpPr>
            <a:spLocks noGrp="1"/>
          </p:cNvSpPr>
          <p:nvPr>
            <p:ph idx="1"/>
          </p:nvPr>
        </p:nvSpPr>
        <p:spPr>
          <a:xfrm>
            <a:off x="1484310" y="1160209"/>
            <a:ext cx="10018713" cy="5604386"/>
          </a:xfrm>
        </p:spPr>
        <p:txBody>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微粒物質</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(Particulate Matter)</a:t>
            </a: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指任何以</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固態</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液態</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存在大氣中之物質。人為空氣污染物中，約有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是以微粒型態存在。</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微粒物質之專門用語及其定義</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p:txBody>
      </p:sp>
      <p:sp>
        <p:nvSpPr>
          <p:cNvPr id="4" name="Title 1">
            <a:extLst>
              <a:ext uri="{FF2B5EF4-FFF2-40B4-BE49-F238E27FC236}">
                <a16:creationId xmlns:a16="http://schemas.microsoft.com/office/drawing/2014/main" id="{983E4C9D-EE01-4CBB-9D91-7CB8E783A1E3}"/>
              </a:ext>
            </a:extLst>
          </p:cNvPr>
          <p:cNvSpPr>
            <a:spLocks noGrp="1"/>
          </p:cNvSpPr>
          <p:nvPr>
            <p:ph type="title"/>
          </p:nvPr>
        </p:nvSpPr>
        <p:spPr>
          <a:xfrm>
            <a:off x="1484310" y="184356"/>
            <a:ext cx="10018713" cy="975852"/>
          </a:xfrm>
        </p:spPr>
        <p:txBody>
          <a:bodyPr/>
          <a:lstStyle/>
          <a:p>
            <a:r>
              <a:rPr lang="zh-TW" altLang="en-US" b="1">
                <a:latin typeface="DFKai-SB" panose="03000509000000000000" pitchFamily="65" charset="-120"/>
                <a:ea typeface="DFKai-SB" panose="03000509000000000000" pitchFamily="65" charset="-120"/>
              </a:rPr>
              <a:t>微粒物質之收集</a:t>
            </a:r>
            <a:endParaRPr lang="en-GB" b="1" dirty="0">
              <a:latin typeface="DFKai-SB" panose="03000509000000000000" pitchFamily="65" charset="-120"/>
              <a:ea typeface="DFKai-SB" panose="03000509000000000000" pitchFamily="65" charset="-120"/>
            </a:endParaRPr>
          </a:p>
        </p:txBody>
      </p:sp>
      <p:pic>
        <p:nvPicPr>
          <p:cNvPr id="6" name="Picture 5">
            <a:extLst>
              <a:ext uri="{FF2B5EF4-FFF2-40B4-BE49-F238E27FC236}">
                <a16:creationId xmlns:a16="http://schemas.microsoft.com/office/drawing/2014/main" id="{7BBB760A-5324-4CBC-AAAF-FB79A4303AE0}"/>
              </a:ext>
            </a:extLst>
          </p:cNvPr>
          <p:cNvPicPr>
            <a:picLocks noChangeAspect="1"/>
          </p:cNvPicPr>
          <p:nvPr/>
        </p:nvPicPr>
        <p:blipFill>
          <a:blip r:embed="rId2"/>
          <a:stretch>
            <a:fillRect/>
          </a:stretch>
        </p:blipFill>
        <p:spPr>
          <a:xfrm>
            <a:off x="3232352" y="2805301"/>
            <a:ext cx="6522628" cy="4052699"/>
          </a:xfrm>
          <a:prstGeom prst="rect">
            <a:avLst/>
          </a:prstGeom>
        </p:spPr>
      </p:pic>
    </p:spTree>
    <p:extLst>
      <p:ext uri="{BB962C8B-B14F-4D97-AF65-F5344CB8AC3E}">
        <p14:creationId xmlns:p14="http://schemas.microsoft.com/office/powerpoint/2010/main" val="3269709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74441-589E-4E83-B423-9580BAC570C7}"/>
              </a:ext>
            </a:extLst>
          </p:cNvPr>
          <p:cNvSpPr>
            <a:spLocks noGrp="1"/>
          </p:cNvSpPr>
          <p:nvPr>
            <p:ph idx="1"/>
          </p:nvPr>
        </p:nvSpPr>
        <p:spPr>
          <a:xfrm>
            <a:off x="1484310" y="471948"/>
            <a:ext cx="10018713" cy="6086167"/>
          </a:xfrm>
        </p:spPr>
        <p:txBody>
          <a:bodyPr>
            <a:normAutofit fontScale="92500"/>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微粒物質之潛在危害</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對肺部構成</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健康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上的威脅</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降低</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能見度</a:t>
            </a:r>
            <a:endPar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增多</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雲霧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降雨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量</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增進大氣中</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化學反應</a:t>
            </a:r>
            <a:endPar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減少</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太陽輻射</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量而引起環境溫度及</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植物生長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之變化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微粒的特性</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一般而言，空氣傳播之微粒大小介於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0.001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之間，大部分</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之粒徑大小在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之間，其中又有約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err="1">
                <a:latin typeface="Times New Roman" panose="02020603050405020304" pitchFamily="18" charset="0"/>
                <a:ea typeface="DFKai-SB" panose="03000509000000000000" pitchFamily="65" charset="-120"/>
                <a:cs typeface="Times New Roman" panose="02020603050405020304" pitchFamily="18" charset="0"/>
              </a:rPr>
              <a:t>wt</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的粒徑在</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0.1</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至</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之間。</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粒徑低於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之微粒其作用與分子類似，因而具有與氣體分子碰撞引起大幅度自由運動的特徵。</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大於</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而小於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的顆粒會在空氣中懸浮，但大於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的顆粒則具有很明顯的沉降速率。</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19728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4CB5CC4-F1BD-409A-8C6E-5531F7F5BE0A}"/>
              </a:ext>
            </a:extLst>
          </p:cNvPr>
          <p:cNvSpPr>
            <a:spLocks noGrp="1"/>
          </p:cNvSpPr>
          <p:nvPr>
            <p:ph idx="1"/>
          </p:nvPr>
        </p:nvSpPr>
        <p:spPr>
          <a:xfrm>
            <a:off x="1484310" y="457201"/>
            <a:ext cx="4471989" cy="5334000"/>
          </a:xfrm>
        </p:spPr>
        <p:txBody>
          <a:bodyPr>
            <a:normAutofit/>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微粒的防制</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顯示各種不同粒徑的污染物及其適用之控制，普遍來說，</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較大的粒子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通常來自</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粉碎</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研磨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等減少粒徑之操作或固體燃料之燃燒，且粒子粒徑之分布較為寬廣；而</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較小的粒子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則通常來自</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蒸發</a:t>
            </a:r>
            <a:r>
              <a:rPr lang="en-GB" altLang="zh-TW"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凝結</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昇華</a:t>
            </a:r>
            <a:r>
              <a:rPr lang="en-GB" altLang="zh-TW"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凝結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等操作，例如氣體、液體燃料之燃燒及化學反應。</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9" name="Picture 8">
            <a:extLst>
              <a:ext uri="{FF2B5EF4-FFF2-40B4-BE49-F238E27FC236}">
                <a16:creationId xmlns:a16="http://schemas.microsoft.com/office/drawing/2014/main" id="{FF0255CC-9548-41C2-9BC8-B30E94C9295C}"/>
              </a:ext>
            </a:extLst>
          </p:cNvPr>
          <p:cNvPicPr>
            <a:picLocks noChangeAspect="1"/>
          </p:cNvPicPr>
          <p:nvPr/>
        </p:nvPicPr>
        <p:blipFill>
          <a:blip r:embed="rId2"/>
          <a:stretch>
            <a:fillRect/>
          </a:stretch>
        </p:blipFill>
        <p:spPr>
          <a:xfrm>
            <a:off x="6669100" y="0"/>
            <a:ext cx="5031736" cy="6858000"/>
          </a:xfrm>
          <a:prstGeom prst="rect">
            <a:avLst/>
          </a:prstGeom>
        </p:spPr>
      </p:pic>
    </p:spTree>
    <p:extLst>
      <p:ext uri="{BB962C8B-B14F-4D97-AF65-F5344CB8AC3E}">
        <p14:creationId xmlns:p14="http://schemas.microsoft.com/office/powerpoint/2010/main" val="4259375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0FF77-B78B-44F5-B7C9-2C2D41D50118}"/>
              </a:ext>
            </a:extLst>
          </p:cNvPr>
          <p:cNvSpPr>
            <a:spLocks noGrp="1"/>
          </p:cNvSpPr>
          <p:nvPr>
            <p:ph idx="1"/>
          </p:nvPr>
        </p:nvSpPr>
        <p:spPr>
          <a:xfrm>
            <a:off x="1484310" y="1473199"/>
            <a:ext cx="10018713" cy="4318001"/>
          </a:xfrm>
        </p:spPr>
        <p:txBody>
          <a:bodyPr/>
          <a:lstStyle/>
          <a:p>
            <a:pPr marL="0" indent="0">
              <a:buNone/>
            </a:pPr>
            <a:r>
              <a:rPr lang="en-US" altLang="zh-TW" b="1" dirty="0">
                <a:solidFill>
                  <a:srgbClr val="0000FF"/>
                </a:solidFill>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一</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防制設備之選擇</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不同粒徑的污染物決定不同的防制設備，選用防制設備時應考量之因素有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顆粒大小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及其</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重量分布</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所要處理的</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廢氣量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微粒負荷</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廢氣的</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溫度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濕度</a:t>
            </a:r>
            <a:endPar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集塵效率</a:t>
            </a:r>
            <a:endPar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微粒是否有回收價值</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操作及建造成本</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47203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B56DB-6CCE-4A48-AFE6-9811C5C7BE5B}"/>
              </a:ext>
            </a:extLst>
          </p:cNvPr>
          <p:cNvSpPr>
            <a:spLocks noGrp="1"/>
          </p:cNvSpPr>
          <p:nvPr>
            <p:ph idx="1"/>
          </p:nvPr>
        </p:nvSpPr>
        <p:spPr>
          <a:xfrm>
            <a:off x="1560510" y="129201"/>
            <a:ext cx="10018713" cy="3503000"/>
          </a:xfrm>
        </p:spPr>
        <p:txBody>
          <a:bodyPr/>
          <a:lstStyle/>
          <a:p>
            <a:pPr marL="0" indent="0">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二</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處理效率</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當粒徑分布較為寬廣時，基於</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成本</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之考量，可</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先以較便宜之除塵設備去除</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較粗顆粒</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降低其後高效率分離器的微粒負荷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此類</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串聯</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組合式除塵設備的處理</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分離</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效率可以表示為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endParaRPr lang="en-US" dirty="0"/>
          </a:p>
          <a:p>
            <a:endParaRPr lang="en-GB" dirty="0"/>
          </a:p>
        </p:txBody>
      </p:sp>
      <p:pic>
        <p:nvPicPr>
          <p:cNvPr id="5" name="Picture 4">
            <a:extLst>
              <a:ext uri="{FF2B5EF4-FFF2-40B4-BE49-F238E27FC236}">
                <a16:creationId xmlns:a16="http://schemas.microsoft.com/office/drawing/2014/main" id="{74A026BF-06C7-43FE-8E9C-D5ECF71C1226}"/>
              </a:ext>
            </a:extLst>
          </p:cNvPr>
          <p:cNvPicPr>
            <a:picLocks noChangeAspect="1"/>
          </p:cNvPicPr>
          <p:nvPr/>
        </p:nvPicPr>
        <p:blipFill>
          <a:blip r:embed="rId2"/>
          <a:stretch>
            <a:fillRect/>
          </a:stretch>
        </p:blipFill>
        <p:spPr>
          <a:xfrm>
            <a:off x="3691255" y="2476500"/>
            <a:ext cx="5635625" cy="1587500"/>
          </a:xfrm>
          <a:prstGeom prst="rect">
            <a:avLst/>
          </a:prstGeom>
        </p:spPr>
      </p:pic>
      <p:pic>
        <p:nvPicPr>
          <p:cNvPr id="7" name="Picture 6">
            <a:extLst>
              <a:ext uri="{FF2B5EF4-FFF2-40B4-BE49-F238E27FC236}">
                <a16:creationId xmlns:a16="http://schemas.microsoft.com/office/drawing/2014/main" id="{F0FF4D7A-22A5-4913-942F-2549874F7423}"/>
              </a:ext>
            </a:extLst>
          </p:cNvPr>
          <p:cNvPicPr>
            <a:picLocks noChangeAspect="1"/>
          </p:cNvPicPr>
          <p:nvPr/>
        </p:nvPicPr>
        <p:blipFill>
          <a:blip r:embed="rId3"/>
          <a:stretch>
            <a:fillRect/>
          </a:stretch>
        </p:blipFill>
        <p:spPr>
          <a:xfrm>
            <a:off x="1458910" y="4490295"/>
            <a:ext cx="4151367" cy="1995003"/>
          </a:xfrm>
          <a:prstGeom prst="rect">
            <a:avLst/>
          </a:prstGeom>
        </p:spPr>
      </p:pic>
    </p:spTree>
    <p:extLst>
      <p:ext uri="{BB962C8B-B14F-4D97-AF65-F5344CB8AC3E}">
        <p14:creationId xmlns:p14="http://schemas.microsoft.com/office/powerpoint/2010/main" val="973903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72DED-8400-4C81-B42A-911600F740D9}"/>
              </a:ext>
            </a:extLst>
          </p:cNvPr>
          <p:cNvSpPr>
            <a:spLocks noGrp="1"/>
          </p:cNvSpPr>
          <p:nvPr>
            <p:ph idx="1"/>
          </p:nvPr>
        </p:nvSpPr>
        <p:spPr>
          <a:xfrm>
            <a:off x="1484310" y="546101"/>
            <a:ext cx="10018713" cy="5245100"/>
          </a:xfrm>
        </p:spPr>
        <p:txBody>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微粒動力學 </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(Particle Dynamics)</a:t>
            </a: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微粒在運動過程中，受到下列力之影響</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重力</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(Gravitational Force)</a:t>
            </a: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離心力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(Centrifugal Force)</a:t>
            </a: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浮力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(Buoyancy Force)</a:t>
            </a: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拖曳力 </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(Drag Force)</a:t>
            </a:r>
          </a:p>
          <a:p>
            <a:pPr marL="0" indent="0" algn="just">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一</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終端速度之推導</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當</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重力與浮力及拖曳力平衡</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時，粒子將以</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終端速度</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(Terminal Velocity)</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移動。</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粒子的</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沉降力</a:t>
            </a:r>
            <a:r>
              <a:rPr lang="en-US"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F</a:t>
            </a:r>
            <a:r>
              <a:rPr lang="en-US" altLang="zh-TW" b="1"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g</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為粒子</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重力與浮力之差</a:t>
            </a:r>
            <a:endParaRPr lang="en-GB"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1713971C-8E19-4EC9-A9F7-4516F3E2BEE6}"/>
              </a:ext>
            </a:extLst>
          </p:cNvPr>
          <p:cNvPicPr>
            <a:picLocks noChangeAspect="1"/>
          </p:cNvPicPr>
          <p:nvPr/>
        </p:nvPicPr>
        <p:blipFill>
          <a:blip r:embed="rId2"/>
          <a:stretch>
            <a:fillRect/>
          </a:stretch>
        </p:blipFill>
        <p:spPr>
          <a:xfrm>
            <a:off x="2684780" y="5588000"/>
            <a:ext cx="3411220" cy="1003300"/>
          </a:xfrm>
          <a:prstGeom prst="rect">
            <a:avLst/>
          </a:prstGeom>
        </p:spPr>
      </p:pic>
      <p:pic>
        <p:nvPicPr>
          <p:cNvPr id="7" name="Picture 6">
            <a:extLst>
              <a:ext uri="{FF2B5EF4-FFF2-40B4-BE49-F238E27FC236}">
                <a16:creationId xmlns:a16="http://schemas.microsoft.com/office/drawing/2014/main" id="{3843C964-1D54-4632-9FC2-397D7F0AD3F4}"/>
              </a:ext>
            </a:extLst>
          </p:cNvPr>
          <p:cNvPicPr>
            <a:picLocks noChangeAspect="1"/>
          </p:cNvPicPr>
          <p:nvPr/>
        </p:nvPicPr>
        <p:blipFill>
          <a:blip r:embed="rId3"/>
          <a:stretch>
            <a:fillRect/>
          </a:stretch>
        </p:blipFill>
        <p:spPr>
          <a:xfrm>
            <a:off x="7432674" y="5370580"/>
            <a:ext cx="4632325" cy="1438140"/>
          </a:xfrm>
          <a:prstGeom prst="rect">
            <a:avLst/>
          </a:prstGeom>
        </p:spPr>
      </p:pic>
    </p:spTree>
    <p:extLst>
      <p:ext uri="{BB962C8B-B14F-4D97-AF65-F5344CB8AC3E}">
        <p14:creationId xmlns:p14="http://schemas.microsoft.com/office/powerpoint/2010/main" val="1106557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E7BE2-1D5F-4124-9123-60C2E0A019D7}"/>
              </a:ext>
            </a:extLst>
          </p:cNvPr>
          <p:cNvSpPr>
            <a:spLocks noGrp="1"/>
          </p:cNvSpPr>
          <p:nvPr>
            <p:ph idx="1"/>
          </p:nvPr>
        </p:nvSpPr>
        <p:spPr>
          <a:xfrm>
            <a:off x="1484310" y="723899"/>
            <a:ext cx="10018713" cy="5867401"/>
          </a:xfrm>
        </p:spPr>
        <p:txBody>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粒子沉降之反向力為拖曳力</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F</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，可表示為</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a:p>
            <a:endParaRPr lang="en-GB" dirty="0"/>
          </a:p>
          <a:p>
            <a:endParaRPr lang="en-GB" dirty="0"/>
          </a:p>
          <a:p>
            <a:endParaRPr lang="en-GB" dirty="0"/>
          </a:p>
          <a:p>
            <a:endParaRPr lang="en-GB" dirty="0"/>
          </a:p>
          <a:p>
            <a:endParaRPr lang="en-GB" dirty="0"/>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當</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F</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g</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 F</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時，粒子以終端速度</a:t>
            </a:r>
            <a:r>
              <a:rPr lang="en-GB"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u</a:t>
            </a:r>
            <a:r>
              <a:rPr lang="en-GB" altLang="zh-TW" b="1"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運動，所以</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43ACF810-402A-48C7-84DD-BC7F451376F7}"/>
              </a:ext>
            </a:extLst>
          </p:cNvPr>
          <p:cNvPicPr>
            <a:picLocks noChangeAspect="1"/>
          </p:cNvPicPr>
          <p:nvPr/>
        </p:nvPicPr>
        <p:blipFill>
          <a:blip r:embed="rId2"/>
          <a:stretch>
            <a:fillRect/>
          </a:stretch>
        </p:blipFill>
        <p:spPr>
          <a:xfrm>
            <a:off x="5111353" y="1912937"/>
            <a:ext cx="2324894" cy="1282700"/>
          </a:xfrm>
          <a:prstGeom prst="rect">
            <a:avLst/>
          </a:prstGeom>
        </p:spPr>
      </p:pic>
      <p:pic>
        <p:nvPicPr>
          <p:cNvPr id="7" name="Picture 6">
            <a:extLst>
              <a:ext uri="{FF2B5EF4-FFF2-40B4-BE49-F238E27FC236}">
                <a16:creationId xmlns:a16="http://schemas.microsoft.com/office/drawing/2014/main" id="{7E4FE5C0-F3D3-45C7-B885-9931912B951A}"/>
              </a:ext>
            </a:extLst>
          </p:cNvPr>
          <p:cNvPicPr>
            <a:picLocks noChangeAspect="1"/>
          </p:cNvPicPr>
          <p:nvPr/>
        </p:nvPicPr>
        <p:blipFill>
          <a:blip r:embed="rId3"/>
          <a:stretch>
            <a:fillRect/>
          </a:stretch>
        </p:blipFill>
        <p:spPr>
          <a:xfrm>
            <a:off x="1614487" y="3310933"/>
            <a:ext cx="4659313" cy="1972862"/>
          </a:xfrm>
          <a:prstGeom prst="rect">
            <a:avLst/>
          </a:prstGeom>
        </p:spPr>
      </p:pic>
    </p:spTree>
    <p:extLst>
      <p:ext uri="{BB962C8B-B14F-4D97-AF65-F5344CB8AC3E}">
        <p14:creationId xmlns:p14="http://schemas.microsoft.com/office/powerpoint/2010/main" val="31442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721B8-6360-4D38-88CD-7B751489BE8D}"/>
              </a:ext>
            </a:extLst>
          </p:cNvPr>
          <p:cNvSpPr>
            <a:spLocks noGrp="1"/>
          </p:cNvSpPr>
          <p:nvPr>
            <p:ph idx="1"/>
          </p:nvPr>
        </p:nvSpPr>
        <p:spPr>
          <a:xfrm>
            <a:off x="1484310" y="1386347"/>
            <a:ext cx="10018713" cy="5132439"/>
          </a:xfrm>
        </p:spPr>
        <p:txBody>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C</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雷諾數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(Reynolds Number, Re = d</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P</a:t>
            </a:r>
            <a:r>
              <a:rPr lang="el-GR"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ρ</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g</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u</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t</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 µ</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g</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的函數</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當</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Re&lt;2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(9-9)</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1575BD34-C3FC-45E9-82A8-42B9B7A9751A}"/>
              </a:ext>
            </a:extLst>
          </p:cNvPr>
          <p:cNvPicPr>
            <a:picLocks noChangeAspect="1"/>
          </p:cNvPicPr>
          <p:nvPr/>
        </p:nvPicPr>
        <p:blipFill>
          <a:blip r:embed="rId2"/>
          <a:stretch>
            <a:fillRect/>
          </a:stretch>
        </p:blipFill>
        <p:spPr>
          <a:xfrm>
            <a:off x="3532364" y="78502"/>
            <a:ext cx="5273676" cy="2095500"/>
          </a:xfrm>
          <a:prstGeom prst="rect">
            <a:avLst/>
          </a:prstGeom>
        </p:spPr>
      </p:pic>
      <p:pic>
        <p:nvPicPr>
          <p:cNvPr id="7" name="Picture 6">
            <a:extLst>
              <a:ext uri="{FF2B5EF4-FFF2-40B4-BE49-F238E27FC236}">
                <a16:creationId xmlns:a16="http://schemas.microsoft.com/office/drawing/2014/main" id="{970AAF4C-FCA6-473F-A708-66AC67435770}"/>
              </a:ext>
            </a:extLst>
          </p:cNvPr>
          <p:cNvPicPr>
            <a:picLocks noChangeAspect="1"/>
          </p:cNvPicPr>
          <p:nvPr/>
        </p:nvPicPr>
        <p:blipFill>
          <a:blip r:embed="rId3"/>
          <a:stretch>
            <a:fillRect/>
          </a:stretch>
        </p:blipFill>
        <p:spPr>
          <a:xfrm>
            <a:off x="3849799" y="2893755"/>
            <a:ext cx="3642609" cy="628036"/>
          </a:xfrm>
          <a:prstGeom prst="rect">
            <a:avLst/>
          </a:prstGeom>
        </p:spPr>
      </p:pic>
      <p:pic>
        <p:nvPicPr>
          <p:cNvPr id="9" name="Picture 8">
            <a:extLst>
              <a:ext uri="{FF2B5EF4-FFF2-40B4-BE49-F238E27FC236}">
                <a16:creationId xmlns:a16="http://schemas.microsoft.com/office/drawing/2014/main" id="{588E322A-6A3F-4ECD-BB39-062B52F00BFA}"/>
              </a:ext>
            </a:extLst>
          </p:cNvPr>
          <p:cNvPicPr>
            <a:picLocks noChangeAspect="1"/>
          </p:cNvPicPr>
          <p:nvPr/>
        </p:nvPicPr>
        <p:blipFill>
          <a:blip r:embed="rId4"/>
          <a:stretch>
            <a:fillRect/>
          </a:stretch>
        </p:blipFill>
        <p:spPr>
          <a:xfrm>
            <a:off x="2133300" y="3526245"/>
            <a:ext cx="3224733" cy="758005"/>
          </a:xfrm>
          <a:prstGeom prst="rect">
            <a:avLst/>
          </a:prstGeom>
        </p:spPr>
      </p:pic>
      <p:pic>
        <p:nvPicPr>
          <p:cNvPr id="11" name="Picture 10">
            <a:extLst>
              <a:ext uri="{FF2B5EF4-FFF2-40B4-BE49-F238E27FC236}">
                <a16:creationId xmlns:a16="http://schemas.microsoft.com/office/drawing/2014/main" id="{90C64C10-A888-4773-A305-B4EADC1082B8}"/>
              </a:ext>
            </a:extLst>
          </p:cNvPr>
          <p:cNvPicPr>
            <a:picLocks noChangeAspect="1"/>
          </p:cNvPicPr>
          <p:nvPr/>
        </p:nvPicPr>
        <p:blipFill>
          <a:blip r:embed="rId5"/>
          <a:stretch>
            <a:fillRect/>
          </a:stretch>
        </p:blipFill>
        <p:spPr>
          <a:xfrm>
            <a:off x="5999340" y="4090834"/>
            <a:ext cx="2806700" cy="2806700"/>
          </a:xfrm>
          <a:prstGeom prst="rect">
            <a:avLst/>
          </a:prstGeom>
        </p:spPr>
      </p:pic>
    </p:spTree>
    <p:extLst>
      <p:ext uri="{BB962C8B-B14F-4D97-AF65-F5344CB8AC3E}">
        <p14:creationId xmlns:p14="http://schemas.microsoft.com/office/powerpoint/2010/main" val="94482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84440-C55B-4A7A-A036-86695D00EDC1}"/>
              </a:ext>
            </a:extLst>
          </p:cNvPr>
          <p:cNvSpPr>
            <a:spLocks noGrp="1"/>
          </p:cNvSpPr>
          <p:nvPr>
            <p:ph idx="1"/>
          </p:nvPr>
        </p:nvSpPr>
        <p:spPr>
          <a:xfrm>
            <a:off x="1484310" y="865239"/>
            <a:ext cx="10018713" cy="5555226"/>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The negative and positive tetravalence are prevalent, but certainly are not C’s only oxidation states.</a:t>
            </a:r>
          </a:p>
          <a:p>
            <a:r>
              <a:rPr lang="en-GB" dirty="0">
                <a:latin typeface="Times New Roman" panose="02020603050405020304" pitchFamily="18" charset="0"/>
                <a:cs typeface="Times New Roman" panose="02020603050405020304" pitchFamily="18" charset="0"/>
              </a:rPr>
              <a:t>C may have any oxidation state from +4 to -4 .</a:t>
            </a:r>
          </a:p>
          <a:p>
            <a:r>
              <a:rPr lang="en-GB" dirty="0">
                <a:latin typeface="Times New Roman" panose="02020603050405020304" pitchFamily="18" charset="0"/>
                <a:cs typeface="Times New Roman" panose="02020603050405020304" pitchFamily="18" charset="0"/>
              </a:rPr>
              <a:t>Since most biochemicals and tissues consist of organic compounds, the carbon cycle plays numerous roles in air pollution, no matter the scale of the receptor. </a:t>
            </a:r>
          </a:p>
          <a:p>
            <a:r>
              <a:rPr lang="en-GB" dirty="0">
                <a:latin typeface="Times New Roman" panose="02020603050405020304" pitchFamily="18" charset="0"/>
                <a:cs typeface="Times New Roman" panose="02020603050405020304" pitchFamily="18" charset="0"/>
              </a:rPr>
              <a:t>At the </a:t>
            </a:r>
            <a:r>
              <a:rPr lang="en-GB" dirty="0">
                <a:solidFill>
                  <a:schemeClr val="accent4">
                    <a:lumMod val="75000"/>
                  </a:schemeClr>
                </a:solidFill>
                <a:latin typeface="Times New Roman" panose="02020603050405020304" pitchFamily="18" charset="0"/>
                <a:cs typeface="Times New Roman" panose="02020603050405020304" pitchFamily="18" charset="0"/>
              </a:rPr>
              <a:t>cellular scale</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airborne organic toxicants </a:t>
            </a:r>
            <a:r>
              <a:rPr lang="en-GB" dirty="0">
                <a:latin typeface="Times New Roman" panose="02020603050405020304" pitchFamily="18" charset="0"/>
                <a:cs typeface="Times New Roman" panose="02020603050405020304" pitchFamily="18" charset="0"/>
              </a:rPr>
              <a:t>interfere with cellular and genetic material, which leads to cancer and other diseases.</a:t>
            </a:r>
          </a:p>
          <a:p>
            <a:r>
              <a:rPr lang="en-GB" dirty="0">
                <a:latin typeface="Times New Roman" panose="02020603050405020304" pitchFamily="18" charset="0"/>
                <a:cs typeface="Times New Roman" panose="02020603050405020304" pitchFamily="18" charset="0"/>
              </a:rPr>
              <a:t>At the </a:t>
            </a:r>
            <a:r>
              <a:rPr lang="en-GB" dirty="0">
                <a:solidFill>
                  <a:schemeClr val="accent4">
                    <a:lumMod val="75000"/>
                  </a:schemeClr>
                </a:solidFill>
                <a:latin typeface="Times New Roman" panose="02020603050405020304" pitchFamily="18" charset="0"/>
                <a:cs typeface="Times New Roman" panose="02020603050405020304" pitchFamily="18" charset="0"/>
              </a:rPr>
              <a:t>personal scale</a:t>
            </a:r>
            <a:r>
              <a:rPr lang="en-GB" dirty="0">
                <a:latin typeface="Times New Roman" panose="02020603050405020304" pitchFamily="18" charset="0"/>
                <a:cs typeface="Times New Roman" panose="02020603050405020304" pitchFamily="18" charset="0"/>
              </a:rPr>
              <a:t>, people inhale </a:t>
            </a:r>
            <a:r>
              <a:rPr lang="en-GB" b="1" dirty="0">
                <a:solidFill>
                  <a:srgbClr val="00B050"/>
                </a:solidFill>
                <a:latin typeface="Times New Roman" panose="02020603050405020304" pitchFamily="18" charset="0"/>
                <a:cs typeface="Times New Roman" panose="02020603050405020304" pitchFamily="18" charset="0"/>
              </a:rPr>
              <a:t>carbon monoxide</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volatile organic compounds (VOCs)</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organometallic compounds</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carbon-containing aerosols</a:t>
            </a: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At the </a:t>
            </a:r>
            <a:r>
              <a:rPr lang="en-GB" dirty="0">
                <a:solidFill>
                  <a:schemeClr val="accent4">
                    <a:lumMod val="75000"/>
                  </a:schemeClr>
                </a:solidFill>
                <a:latin typeface="Times New Roman" panose="02020603050405020304" pitchFamily="18" charset="0"/>
                <a:cs typeface="Times New Roman" panose="02020603050405020304" pitchFamily="18" charset="0"/>
              </a:rPr>
              <a:t>regional scale</a:t>
            </a:r>
            <a:r>
              <a:rPr lang="en-GB" dirty="0">
                <a:latin typeface="Times New Roman" panose="02020603050405020304" pitchFamily="18" charset="0"/>
                <a:cs typeface="Times New Roman" panose="02020603050405020304" pitchFamily="18" charset="0"/>
              </a:rPr>
              <a:t>, mobile sources and vegetation (e.g. coniferous forests) emit VOCs that are part of mix needed to </a:t>
            </a:r>
            <a:r>
              <a:rPr lang="en-GB" dirty="0">
                <a:solidFill>
                  <a:schemeClr val="accent3">
                    <a:lumMod val="75000"/>
                  </a:schemeClr>
                </a:solidFill>
                <a:latin typeface="Times New Roman" panose="02020603050405020304" pitchFamily="18" charset="0"/>
                <a:cs typeface="Times New Roman" panose="02020603050405020304" pitchFamily="18" charset="0"/>
              </a:rPr>
              <a:t>generate photochemical oxidant smog and ground level ozone</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At the </a:t>
            </a:r>
            <a:r>
              <a:rPr lang="en-GB" dirty="0">
                <a:solidFill>
                  <a:schemeClr val="accent4">
                    <a:lumMod val="75000"/>
                  </a:schemeClr>
                </a:solidFill>
                <a:latin typeface="Times New Roman" panose="02020603050405020304" pitchFamily="18" charset="0"/>
                <a:cs typeface="Times New Roman" panose="02020603050405020304" pitchFamily="18" charset="0"/>
              </a:rPr>
              <a:t>planetary scale</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chlorofluorocarbons (CFCs) </a:t>
            </a:r>
            <a:r>
              <a:rPr lang="en-GB" dirty="0">
                <a:latin typeface="Times New Roman" panose="02020603050405020304" pitchFamily="18" charset="0"/>
                <a:cs typeface="Times New Roman" panose="02020603050405020304" pitchFamily="18" charset="0"/>
              </a:rPr>
              <a:t>and other </a:t>
            </a:r>
            <a:r>
              <a:rPr lang="en-GB" b="1" dirty="0">
                <a:solidFill>
                  <a:srgbClr val="00B050"/>
                </a:solidFill>
                <a:latin typeface="Times New Roman" panose="02020603050405020304" pitchFamily="18" charset="0"/>
                <a:cs typeface="Times New Roman" panose="02020603050405020304" pitchFamily="18" charset="0"/>
              </a:rPr>
              <a:t>halogenated compounds</a:t>
            </a:r>
            <a:r>
              <a:rPr lang="en-GB" dirty="0">
                <a:latin typeface="Times New Roman" panose="02020603050405020304" pitchFamily="18" charset="0"/>
                <a:cs typeface="Times New Roman" panose="02020603050405020304" pitchFamily="18" charset="0"/>
              </a:rPr>
              <a:t> contribute to stratospheric ozone degradation; and </a:t>
            </a:r>
            <a:r>
              <a:rPr lang="en-GB" dirty="0">
                <a:solidFill>
                  <a:schemeClr val="accent3">
                    <a:lumMod val="75000"/>
                  </a:schemeClr>
                </a:solidFill>
                <a:latin typeface="Times New Roman" panose="02020603050405020304" pitchFamily="18" charset="0"/>
                <a:cs typeface="Times New Roman" panose="02020603050405020304" pitchFamily="18" charset="0"/>
              </a:rPr>
              <a:t>CFCs, methane, and carbon dioxide are greenhouse gases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2827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18011-698A-420B-BC0C-3E204432F545}"/>
              </a:ext>
            </a:extLst>
          </p:cNvPr>
          <p:cNvSpPr>
            <a:spLocks noGrp="1"/>
          </p:cNvSpPr>
          <p:nvPr>
            <p:ph idx="1"/>
          </p:nvPr>
        </p:nvSpPr>
        <p:spPr>
          <a:xfrm>
            <a:off x="1484310" y="127819"/>
            <a:ext cx="10018713" cy="6617110"/>
          </a:xfrm>
        </p:spPr>
        <p:txBody>
          <a:bodyPr>
            <a:normAutofit lnSpcReduction="10000"/>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康寧漢校正係數</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對於</a:t>
            </a:r>
            <a:r>
              <a:rPr lang="en-GB"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p</a:t>
            </a:r>
            <a:r>
              <a:rPr lang="en-GB"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&lt;40 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的粒子，</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u</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(9-9)</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計算誤差很小，但當</a:t>
            </a:r>
            <a:r>
              <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p</a:t>
            </a:r>
            <a:r>
              <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&lt;4 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時，粒子之運動受到氣體分子運動的影響，必須以</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康寧漢校正係數</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(Cunningham Correction Factor) </a:t>
            </a:r>
            <a:r>
              <a:rPr lang="en-GB" altLang="zh-TW" b="1" dirty="0">
                <a:latin typeface="Times New Roman" panose="02020603050405020304" pitchFamily="18" charset="0"/>
                <a:ea typeface="DFKai-SB" panose="03000509000000000000" pitchFamily="65" charset="-120"/>
                <a:cs typeface="Times New Roman" panose="02020603050405020304" pitchFamily="18" charset="0"/>
              </a:rPr>
              <a:t>K</a:t>
            </a:r>
            <a:r>
              <a:rPr lang="en-GB" altLang="zh-TW" b="1" baseline="-25000"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校正之</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el-GR"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λ</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氣體分子平均自由徑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(Mean Free Path</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，室溫下之空氣為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0.0652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(9-12)</a:t>
            </a: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在常壓下，對於</a:t>
            </a:r>
            <a:r>
              <a:rPr lang="en-GB" altLang="zh-TW" dirty="0" err="1">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err="1">
                <a:latin typeface="Times New Roman" panose="02020603050405020304" pitchFamily="18" charset="0"/>
                <a:ea typeface="DFKai-SB" panose="03000509000000000000" pitchFamily="65" charset="-120"/>
                <a:cs typeface="Times New Roman" panose="02020603050405020304" pitchFamily="18" charset="0"/>
              </a:rPr>
              <a:t>P</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&gt; 1 µm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之粒子</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絕對溫度，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°K</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C0C4401E-AB7E-44EC-9270-9B6EE2D8059F}"/>
              </a:ext>
            </a:extLst>
          </p:cNvPr>
          <p:cNvPicPr>
            <a:picLocks noChangeAspect="1"/>
          </p:cNvPicPr>
          <p:nvPr/>
        </p:nvPicPr>
        <p:blipFill>
          <a:blip r:embed="rId2"/>
          <a:stretch>
            <a:fillRect/>
          </a:stretch>
        </p:blipFill>
        <p:spPr>
          <a:xfrm>
            <a:off x="4964760" y="2062010"/>
            <a:ext cx="3476293" cy="747098"/>
          </a:xfrm>
          <a:prstGeom prst="rect">
            <a:avLst/>
          </a:prstGeom>
        </p:spPr>
      </p:pic>
      <p:pic>
        <p:nvPicPr>
          <p:cNvPr id="7" name="Picture 6">
            <a:extLst>
              <a:ext uri="{FF2B5EF4-FFF2-40B4-BE49-F238E27FC236}">
                <a16:creationId xmlns:a16="http://schemas.microsoft.com/office/drawing/2014/main" id="{043D5A37-39F1-43A7-8DAE-25741F8FE713}"/>
              </a:ext>
            </a:extLst>
          </p:cNvPr>
          <p:cNvPicPr>
            <a:picLocks noChangeAspect="1"/>
          </p:cNvPicPr>
          <p:nvPr/>
        </p:nvPicPr>
        <p:blipFill>
          <a:blip r:embed="rId3"/>
          <a:stretch>
            <a:fillRect/>
          </a:stretch>
        </p:blipFill>
        <p:spPr>
          <a:xfrm>
            <a:off x="5472204" y="3555820"/>
            <a:ext cx="2390346" cy="1479027"/>
          </a:xfrm>
          <a:prstGeom prst="rect">
            <a:avLst/>
          </a:prstGeom>
        </p:spPr>
      </p:pic>
      <p:pic>
        <p:nvPicPr>
          <p:cNvPr id="9" name="Picture 8">
            <a:extLst>
              <a:ext uri="{FF2B5EF4-FFF2-40B4-BE49-F238E27FC236}">
                <a16:creationId xmlns:a16="http://schemas.microsoft.com/office/drawing/2014/main" id="{05784367-394E-4326-9E23-19646E982B9E}"/>
              </a:ext>
            </a:extLst>
          </p:cNvPr>
          <p:cNvPicPr>
            <a:picLocks noChangeAspect="1"/>
          </p:cNvPicPr>
          <p:nvPr/>
        </p:nvPicPr>
        <p:blipFill>
          <a:blip r:embed="rId4"/>
          <a:stretch>
            <a:fillRect/>
          </a:stretch>
        </p:blipFill>
        <p:spPr>
          <a:xfrm>
            <a:off x="5472204" y="5584915"/>
            <a:ext cx="2472344" cy="845382"/>
          </a:xfrm>
          <a:prstGeom prst="rect">
            <a:avLst/>
          </a:prstGeom>
        </p:spPr>
      </p:pic>
    </p:spTree>
    <p:extLst>
      <p:ext uri="{BB962C8B-B14F-4D97-AF65-F5344CB8AC3E}">
        <p14:creationId xmlns:p14="http://schemas.microsoft.com/office/powerpoint/2010/main" val="2779533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22205-08DD-426F-B6C6-60A9754AE2A0}"/>
              </a:ext>
            </a:extLst>
          </p:cNvPr>
          <p:cNvSpPr>
            <a:spLocks noGrp="1"/>
          </p:cNvSpPr>
          <p:nvPr>
            <p:ph idx="1"/>
          </p:nvPr>
        </p:nvSpPr>
        <p:spPr>
          <a:xfrm>
            <a:off x="1484310" y="727587"/>
            <a:ext cx="10018713" cy="5063613"/>
          </a:xfrm>
        </p:spPr>
        <p:txBody>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粒子在其他力場之終端速度</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若粒子所承受之外力為</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離心力</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式中之重力</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g</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可以離心力 </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V</a:t>
            </a:r>
            <a:r>
              <a:rPr lang="en-GB" altLang="zh-TW" b="1" baseline="30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替代</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(9-15)</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若粒子在</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電場</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中移動，且</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負電荷</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q</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拖曳力與靜電力平衡</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9A4E5637-B431-4F9E-AE46-6BD6494077C0}"/>
              </a:ext>
            </a:extLst>
          </p:cNvPr>
          <p:cNvPicPr>
            <a:picLocks noChangeAspect="1"/>
          </p:cNvPicPr>
          <p:nvPr/>
        </p:nvPicPr>
        <p:blipFill>
          <a:blip r:embed="rId2"/>
          <a:stretch>
            <a:fillRect/>
          </a:stretch>
        </p:blipFill>
        <p:spPr>
          <a:xfrm>
            <a:off x="5160418" y="1786704"/>
            <a:ext cx="2902032" cy="1064651"/>
          </a:xfrm>
          <a:prstGeom prst="rect">
            <a:avLst/>
          </a:prstGeom>
        </p:spPr>
      </p:pic>
      <p:pic>
        <p:nvPicPr>
          <p:cNvPr id="7" name="Picture 6">
            <a:extLst>
              <a:ext uri="{FF2B5EF4-FFF2-40B4-BE49-F238E27FC236}">
                <a16:creationId xmlns:a16="http://schemas.microsoft.com/office/drawing/2014/main" id="{A32E00E1-362A-42B4-8686-0B50021FDEA6}"/>
              </a:ext>
            </a:extLst>
          </p:cNvPr>
          <p:cNvPicPr>
            <a:picLocks noChangeAspect="1"/>
          </p:cNvPicPr>
          <p:nvPr/>
        </p:nvPicPr>
        <p:blipFill>
          <a:blip r:embed="rId3"/>
          <a:stretch>
            <a:fillRect/>
          </a:stretch>
        </p:blipFill>
        <p:spPr>
          <a:xfrm>
            <a:off x="1484309" y="3162299"/>
            <a:ext cx="3467714" cy="770603"/>
          </a:xfrm>
          <a:prstGeom prst="rect">
            <a:avLst/>
          </a:prstGeom>
        </p:spPr>
      </p:pic>
      <p:pic>
        <p:nvPicPr>
          <p:cNvPr id="9" name="Picture 8">
            <a:extLst>
              <a:ext uri="{FF2B5EF4-FFF2-40B4-BE49-F238E27FC236}">
                <a16:creationId xmlns:a16="http://schemas.microsoft.com/office/drawing/2014/main" id="{848043DE-8792-4E5B-9D3B-70B1BAD261BE}"/>
              </a:ext>
            </a:extLst>
          </p:cNvPr>
          <p:cNvPicPr>
            <a:picLocks noChangeAspect="1"/>
          </p:cNvPicPr>
          <p:nvPr/>
        </p:nvPicPr>
        <p:blipFill>
          <a:blip r:embed="rId4"/>
          <a:stretch>
            <a:fillRect/>
          </a:stretch>
        </p:blipFill>
        <p:spPr>
          <a:xfrm>
            <a:off x="5292519" y="5049071"/>
            <a:ext cx="2769931" cy="1897213"/>
          </a:xfrm>
          <a:prstGeom prst="rect">
            <a:avLst/>
          </a:prstGeom>
        </p:spPr>
      </p:pic>
    </p:spTree>
    <p:extLst>
      <p:ext uri="{BB962C8B-B14F-4D97-AF65-F5344CB8AC3E}">
        <p14:creationId xmlns:p14="http://schemas.microsoft.com/office/powerpoint/2010/main" val="96677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044C3-728A-47DE-90B2-7299B7796F24}"/>
              </a:ext>
            </a:extLst>
          </p:cNvPr>
          <p:cNvSpPr>
            <a:spLocks noGrp="1"/>
          </p:cNvSpPr>
          <p:nvPr>
            <p:ph idx="1"/>
          </p:nvPr>
        </p:nvSpPr>
        <p:spPr>
          <a:xfrm>
            <a:off x="1484310" y="245806"/>
            <a:ext cx="10018713" cy="6164826"/>
          </a:xfrm>
        </p:spPr>
        <p:txBody>
          <a:bodyPr>
            <a:normAutofit fontScale="92500" lnSpcReduction="20000"/>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微粒物質的特性</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微粒物質</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控制設備之效率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欲去除之微粒特性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有密切關係，其中尤以</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粒徑大小及其分佈</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之影響最大。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一、粒徑大小之表示方式</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一</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依尺寸大小</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微粒之大小可以其粒徑大小表示，唯對於</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非圓形</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不規則形狀</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之微粒物質，可以下列方式表示其大小尺度。</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US" altLang="zh-TW" b="1" dirty="0" err="1">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Feret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直徑</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微粒投影形狀，邊與邊之最大距離。</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馬丁</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(Martin)</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直徑</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將微粒之投影面積分割為兩個相等面積之投影部分，則此分割直徑之長度即稱馬丁直徑。</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等圓直徑</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與微粒投影面積相同的圓形所對應之直徑即稱為等圓直徑，又可稱為投影面積之相當直徑</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(Equivalent Diameter)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通常</a:t>
            </a:r>
            <a:r>
              <a:rPr lang="en-GB" altLang="zh-TW" dirty="0" err="1">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Feret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直徑</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&gt;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等圓直徑</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&gt;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馬丁直徑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須注意若粒子之</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投影方向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不同，所測得的直徑也隨之改變，因此必須使每一粒子之投影方向相同，且須由多組數據取其平均值作為直徑，所得到的數值才具有代表性。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02848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D145-8A46-41D5-85E6-0EBC3F97F2AB}"/>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DC286177-5047-419F-A2F9-0152E42BAAE8}"/>
              </a:ext>
            </a:extLst>
          </p:cNvPr>
          <p:cNvPicPr>
            <a:picLocks noGrp="1" noChangeAspect="1"/>
          </p:cNvPicPr>
          <p:nvPr>
            <p:ph idx="1"/>
          </p:nvPr>
        </p:nvPicPr>
        <p:blipFill>
          <a:blip r:embed="rId2"/>
          <a:stretch>
            <a:fillRect/>
          </a:stretch>
        </p:blipFill>
        <p:spPr>
          <a:xfrm>
            <a:off x="4152901" y="0"/>
            <a:ext cx="4775200" cy="6508423"/>
          </a:xfrm>
        </p:spPr>
      </p:pic>
    </p:spTree>
    <p:extLst>
      <p:ext uri="{BB962C8B-B14F-4D97-AF65-F5344CB8AC3E}">
        <p14:creationId xmlns:p14="http://schemas.microsoft.com/office/powerpoint/2010/main" val="91519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418F7-268D-4238-96A7-CF21BBE5BA57}"/>
              </a:ext>
            </a:extLst>
          </p:cNvPr>
          <p:cNvSpPr>
            <a:spLocks noGrp="1"/>
          </p:cNvSpPr>
          <p:nvPr>
            <p:ph idx="1"/>
          </p:nvPr>
        </p:nvSpPr>
        <p:spPr>
          <a:xfrm>
            <a:off x="1484310" y="491612"/>
            <a:ext cx="10018713" cy="5850193"/>
          </a:xfrm>
        </p:spPr>
        <p:txBody>
          <a:bodyPr>
            <a:normAutofit fontScale="92500"/>
          </a:bodyPr>
          <a:lstStyle/>
          <a:p>
            <a:pPr marL="0" indent="0">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二</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依沉降速度</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亦可以粒子之沉降速度來定義該粒子的直徑。若兩個不同粒子</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具有相同的沉降速度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不論其真實直徑大小、組成和形狀</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，均可認定它們具有相同的直徑。下列兩種定義最常用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氣動直徑</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(Aerodynamic Diameter):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當粒子和</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某一單位密度之圓球粒子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具有相同的氣動特性時，則此單位密度圓球之直徑即為粒子之氣動直徑。即無論粒子之形狀或密度，只要沉降速度相同，則這些粒子之氣動直徑均相等。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en-GB"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Stokes</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直徑</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當一個粒子和</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一圓球粒子之密度及沉降速度相同</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時，則此圓球之直徑便稱為該粒子之</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Stokes</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直徑。</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Stocks</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直徑和氣動直徑之差異在於</a:t>
            </a:r>
            <a:r>
              <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Stokes</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直徑要求兩粒子</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密度</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要相同</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，而氣動直徑則無此要求。</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三</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粒徑與來源之關係</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廢氣中微粒物質之粒徑與其來源有密切關係，通常由</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機械研磨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粉碎</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等作用產生之微粒物質，其</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粒徑一般較大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，包括塵粒、水滴、粉末等；若由</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化學反應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所產生之微粒物質，其</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粒徑一般較小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，如煙、燻煙、酸霧等。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260220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F5D06-F75E-41F6-9401-8C6275125BAB}"/>
              </a:ext>
            </a:extLst>
          </p:cNvPr>
          <p:cNvSpPr>
            <a:spLocks noGrp="1"/>
          </p:cNvSpPr>
          <p:nvPr>
            <p:ph idx="1"/>
          </p:nvPr>
        </p:nvSpPr>
        <p:spPr>
          <a:xfrm>
            <a:off x="1484310" y="757085"/>
            <a:ext cx="10018713" cy="5034116"/>
          </a:xfrm>
        </p:spPr>
        <p:txBody>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初級分離方法</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較粗大的微粒物質可以</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初級分離法</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先行去除，基本上，初級分離設備是利用下列方法而達到分離的目的。</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降低氣體速度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改變流動方向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微粒與擋板之撞擊作用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重力沉降室</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(Gravity Settling Chamber)</a:t>
            </a: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基本定理</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p:txBody>
      </p:sp>
      <p:pic>
        <p:nvPicPr>
          <p:cNvPr id="5" name="Picture 4">
            <a:extLst>
              <a:ext uri="{FF2B5EF4-FFF2-40B4-BE49-F238E27FC236}">
                <a16:creationId xmlns:a16="http://schemas.microsoft.com/office/drawing/2014/main" id="{AC9A8843-974D-4ED8-9A23-C0859C5F12B1}"/>
              </a:ext>
            </a:extLst>
          </p:cNvPr>
          <p:cNvPicPr>
            <a:picLocks noChangeAspect="1"/>
          </p:cNvPicPr>
          <p:nvPr/>
        </p:nvPicPr>
        <p:blipFill>
          <a:blip r:embed="rId2"/>
          <a:stretch>
            <a:fillRect/>
          </a:stretch>
        </p:blipFill>
        <p:spPr>
          <a:xfrm>
            <a:off x="3100387" y="3780861"/>
            <a:ext cx="6729413" cy="2848495"/>
          </a:xfrm>
          <a:prstGeom prst="rect">
            <a:avLst/>
          </a:prstGeom>
        </p:spPr>
      </p:pic>
    </p:spTree>
    <p:extLst>
      <p:ext uri="{BB962C8B-B14F-4D97-AF65-F5344CB8AC3E}">
        <p14:creationId xmlns:p14="http://schemas.microsoft.com/office/powerpoint/2010/main" val="4150654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A2FB4-5614-42BA-9E42-79C7211A7A60}"/>
              </a:ext>
            </a:extLst>
          </p:cNvPr>
          <p:cNvSpPr>
            <a:spLocks noGrp="1"/>
          </p:cNvSpPr>
          <p:nvPr>
            <p:ph idx="1"/>
          </p:nvPr>
        </p:nvSpPr>
        <p:spPr>
          <a:xfrm>
            <a:off x="1484310" y="241300"/>
            <a:ext cx="10018713" cy="6324600"/>
          </a:xfrm>
        </p:spPr>
        <p:txBody>
          <a:bodyPr>
            <a:normAutofit/>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氣體在重力沉降室之</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停留時間</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el-GR"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θ</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U</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氣體的直線速度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V</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沉降室內部體積</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在停留時間內，微粒物質在室內</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垂直方向之沉降距離</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h</a:t>
            </a:r>
            <a:endParaRPr lang="en-GB"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重力沉降室之效率</a:t>
            </a:r>
            <a:endParaRPr lang="en-GB"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cs typeface="Times New Roman" panose="02020603050405020304" pitchFamily="18" charset="0"/>
              </a:rPr>
              <a:t>                                                                                                                                           </a:t>
            </a:r>
            <a:endParaRPr lang="en-GB" altLang="zh-TW" dirty="0">
              <a:latin typeface="Times New Roman" panose="02020603050405020304" pitchFamily="18" charset="0"/>
              <a:cs typeface="Times New Roman" panose="02020603050405020304" pitchFamily="18" charset="0"/>
            </a:endParaRPr>
          </a:p>
          <a:p>
            <a:pPr marL="0" indent="0">
              <a:buNone/>
            </a:pPr>
            <a:r>
              <a:rPr lang="en-GB" altLang="zh-TW"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(9-20)</a:t>
            </a:r>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9E411C-6CE7-4B7D-8BB2-9E0F20B675A9}"/>
              </a:ext>
            </a:extLst>
          </p:cNvPr>
          <p:cNvPicPr>
            <a:picLocks noChangeAspect="1"/>
          </p:cNvPicPr>
          <p:nvPr/>
        </p:nvPicPr>
        <p:blipFill>
          <a:blip r:embed="rId3"/>
          <a:stretch>
            <a:fillRect/>
          </a:stretch>
        </p:blipFill>
        <p:spPr>
          <a:xfrm>
            <a:off x="4775197" y="1122362"/>
            <a:ext cx="3436938" cy="1032959"/>
          </a:xfrm>
          <a:prstGeom prst="rect">
            <a:avLst/>
          </a:prstGeom>
        </p:spPr>
      </p:pic>
      <p:pic>
        <p:nvPicPr>
          <p:cNvPr id="7" name="Picture 6">
            <a:extLst>
              <a:ext uri="{FF2B5EF4-FFF2-40B4-BE49-F238E27FC236}">
                <a16:creationId xmlns:a16="http://schemas.microsoft.com/office/drawing/2014/main" id="{04D8A09B-461D-4D9A-A9D3-51E015D343E5}"/>
              </a:ext>
            </a:extLst>
          </p:cNvPr>
          <p:cNvPicPr>
            <a:picLocks noChangeAspect="1"/>
          </p:cNvPicPr>
          <p:nvPr/>
        </p:nvPicPr>
        <p:blipFill>
          <a:blip r:embed="rId4"/>
          <a:stretch>
            <a:fillRect/>
          </a:stretch>
        </p:blipFill>
        <p:spPr>
          <a:xfrm>
            <a:off x="4775197" y="3574514"/>
            <a:ext cx="3546476" cy="1222923"/>
          </a:xfrm>
          <a:prstGeom prst="rect">
            <a:avLst/>
          </a:prstGeom>
        </p:spPr>
      </p:pic>
      <p:pic>
        <p:nvPicPr>
          <p:cNvPr id="9" name="Picture 8">
            <a:extLst>
              <a:ext uri="{FF2B5EF4-FFF2-40B4-BE49-F238E27FC236}">
                <a16:creationId xmlns:a16="http://schemas.microsoft.com/office/drawing/2014/main" id="{26A3AB5F-0FCC-41D9-934C-087C9F8082CC}"/>
              </a:ext>
            </a:extLst>
          </p:cNvPr>
          <p:cNvPicPr>
            <a:picLocks noChangeAspect="1"/>
          </p:cNvPicPr>
          <p:nvPr/>
        </p:nvPicPr>
        <p:blipFill>
          <a:blip r:embed="rId5"/>
          <a:stretch>
            <a:fillRect/>
          </a:stretch>
        </p:blipFill>
        <p:spPr>
          <a:xfrm>
            <a:off x="4775197" y="5500688"/>
            <a:ext cx="3388098" cy="1222923"/>
          </a:xfrm>
          <a:prstGeom prst="rect">
            <a:avLst/>
          </a:prstGeom>
        </p:spPr>
      </p:pic>
    </p:spTree>
    <p:extLst>
      <p:ext uri="{BB962C8B-B14F-4D97-AF65-F5344CB8AC3E}">
        <p14:creationId xmlns:p14="http://schemas.microsoft.com/office/powerpoint/2010/main" val="3691485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B3D11-F876-49EE-88CC-C287F755EE3B}"/>
              </a:ext>
            </a:extLst>
          </p:cNvPr>
          <p:cNvSpPr>
            <a:spLocks noGrp="1"/>
          </p:cNvSpPr>
          <p:nvPr>
            <p:ph idx="1"/>
          </p:nvPr>
        </p:nvSpPr>
        <p:spPr>
          <a:xfrm>
            <a:off x="1484310" y="176982"/>
            <a:ext cx="10018713" cy="5781366"/>
          </a:xfrm>
        </p:spPr>
        <p:txBody>
          <a:bodyPr/>
          <a:lstStyle/>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改良式沉降室</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一</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原理</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當</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h = H</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時</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，重力沉降室</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可分離之</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最小粒徑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p>
          <a:p>
            <a:pPr marL="0" indent="0">
              <a:buNone/>
            </a:pP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(9-21)</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由</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(9-20)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(9-21)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可知，</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(d</a:t>
            </a:r>
            <a:r>
              <a:rPr lang="en-US" altLang="zh-TW" baseline="-25000"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P</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baseline="-25000"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min</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隨著</a:t>
            </a:r>
            <a:r>
              <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H/L</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比值降低而降低</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，且</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效率亦隨之提高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。因而在構造上，與其建造一個</a:t>
            </a:r>
            <a:r>
              <a:rPr lang="zh-TW" altLang="en-US"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低且長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的重力沉降室，不如在沉降室內加裝隔板，如圖所示</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B549327A-2114-402C-9E76-8CA51FADE515}"/>
              </a:ext>
            </a:extLst>
          </p:cNvPr>
          <p:cNvPicPr>
            <a:picLocks noChangeAspect="1"/>
          </p:cNvPicPr>
          <p:nvPr/>
        </p:nvPicPr>
        <p:blipFill>
          <a:blip r:embed="rId2"/>
          <a:stretch>
            <a:fillRect/>
          </a:stretch>
        </p:blipFill>
        <p:spPr>
          <a:xfrm>
            <a:off x="4069579" y="1647416"/>
            <a:ext cx="5181787" cy="1136650"/>
          </a:xfrm>
          <a:prstGeom prst="rect">
            <a:avLst/>
          </a:prstGeom>
        </p:spPr>
      </p:pic>
      <p:pic>
        <p:nvPicPr>
          <p:cNvPr id="7" name="Picture 6">
            <a:extLst>
              <a:ext uri="{FF2B5EF4-FFF2-40B4-BE49-F238E27FC236}">
                <a16:creationId xmlns:a16="http://schemas.microsoft.com/office/drawing/2014/main" id="{DC87AAD1-1ECD-4830-AC5E-D33471909F87}"/>
              </a:ext>
            </a:extLst>
          </p:cNvPr>
          <p:cNvPicPr>
            <a:picLocks noChangeAspect="1"/>
          </p:cNvPicPr>
          <p:nvPr/>
        </p:nvPicPr>
        <p:blipFill>
          <a:blip r:embed="rId3"/>
          <a:stretch>
            <a:fillRect/>
          </a:stretch>
        </p:blipFill>
        <p:spPr>
          <a:xfrm>
            <a:off x="4503737" y="4254500"/>
            <a:ext cx="4313472" cy="2595097"/>
          </a:xfrm>
          <a:prstGeom prst="rect">
            <a:avLst/>
          </a:prstGeom>
        </p:spPr>
      </p:pic>
    </p:spTree>
    <p:extLst>
      <p:ext uri="{BB962C8B-B14F-4D97-AF65-F5344CB8AC3E}">
        <p14:creationId xmlns:p14="http://schemas.microsoft.com/office/powerpoint/2010/main" val="1421834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9807F-3D3D-4920-8275-F43BC28ECA0F}"/>
              </a:ext>
            </a:extLst>
          </p:cNvPr>
          <p:cNvSpPr>
            <a:spLocks noGrp="1"/>
          </p:cNvSpPr>
          <p:nvPr>
            <p:ph idx="1"/>
          </p:nvPr>
        </p:nvSpPr>
        <p:spPr>
          <a:xfrm>
            <a:off x="1484311" y="622300"/>
            <a:ext cx="5272090" cy="6096000"/>
          </a:xfrm>
        </p:spPr>
        <p:txBody>
          <a:bodyPr/>
          <a:lstStyle/>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二</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構造</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此種改良式沉降室含有多個水平或傾斜的收集板，其間距約為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10-30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公分，通常可去除粒徑約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的粒子。其優點為佔地面積較小，缺點為清洗不易，但設計上可使收集板傾斜或不時轉動收集板或以水沖洗克服。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三</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沉降效率</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假設改良式重力沉降室有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個收集板，則可得效率如右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上式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0" indent="0">
              <a:buNone/>
            </a:pP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當</a:t>
            </a:r>
            <a:r>
              <a:rPr lang="el-GR" altLang="zh-TW" dirty="0">
                <a:latin typeface="Times New Roman" panose="02020603050405020304" pitchFamily="18" charset="0"/>
                <a:ea typeface="DFKai-SB" panose="03000509000000000000" pitchFamily="65" charset="-120"/>
                <a:cs typeface="Times New Roman" panose="02020603050405020304" pitchFamily="18" charset="0"/>
              </a:rPr>
              <a:t>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時，可求得</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(d</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P</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min</a:t>
            </a:r>
            <a:endParaRPr lang="en-GB" altLang="zh-TW" baseline="-25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dirty="0"/>
          </a:p>
          <a:p>
            <a:pPr marL="0" indent="0">
              <a:buNone/>
            </a:pPr>
            <a:endParaRPr lang="en-GB" altLang="zh-TW" dirty="0"/>
          </a:p>
          <a:p>
            <a:endParaRPr lang="en-GB" dirty="0"/>
          </a:p>
        </p:txBody>
      </p:sp>
      <p:pic>
        <p:nvPicPr>
          <p:cNvPr id="5" name="Picture 4">
            <a:extLst>
              <a:ext uri="{FF2B5EF4-FFF2-40B4-BE49-F238E27FC236}">
                <a16:creationId xmlns:a16="http://schemas.microsoft.com/office/drawing/2014/main" id="{DE23BD72-FF8E-4F6E-871F-3E0470D8DCA7}"/>
              </a:ext>
            </a:extLst>
          </p:cNvPr>
          <p:cNvPicPr>
            <a:picLocks noChangeAspect="1"/>
          </p:cNvPicPr>
          <p:nvPr/>
        </p:nvPicPr>
        <p:blipFill>
          <a:blip r:embed="rId2"/>
          <a:stretch>
            <a:fillRect/>
          </a:stretch>
        </p:blipFill>
        <p:spPr>
          <a:xfrm>
            <a:off x="7038462" y="622300"/>
            <a:ext cx="4607438" cy="3261289"/>
          </a:xfrm>
          <a:prstGeom prst="rect">
            <a:avLst/>
          </a:prstGeom>
        </p:spPr>
      </p:pic>
      <p:pic>
        <p:nvPicPr>
          <p:cNvPr id="7" name="Picture 6">
            <a:extLst>
              <a:ext uri="{FF2B5EF4-FFF2-40B4-BE49-F238E27FC236}">
                <a16:creationId xmlns:a16="http://schemas.microsoft.com/office/drawing/2014/main" id="{053FB366-2A3F-49FC-BCC6-FB77EFF83FCB}"/>
              </a:ext>
            </a:extLst>
          </p:cNvPr>
          <p:cNvPicPr>
            <a:picLocks noChangeAspect="1"/>
          </p:cNvPicPr>
          <p:nvPr/>
        </p:nvPicPr>
        <p:blipFill>
          <a:blip r:embed="rId3"/>
          <a:stretch>
            <a:fillRect/>
          </a:stretch>
        </p:blipFill>
        <p:spPr>
          <a:xfrm>
            <a:off x="7038462" y="5043488"/>
            <a:ext cx="4607438" cy="1503274"/>
          </a:xfrm>
          <a:prstGeom prst="rect">
            <a:avLst/>
          </a:prstGeom>
        </p:spPr>
      </p:pic>
    </p:spTree>
    <p:extLst>
      <p:ext uri="{BB962C8B-B14F-4D97-AF65-F5344CB8AC3E}">
        <p14:creationId xmlns:p14="http://schemas.microsoft.com/office/powerpoint/2010/main" val="3646909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3CD1B-A24B-4FE0-B0C5-90935093E29B}"/>
              </a:ext>
            </a:extLst>
          </p:cNvPr>
          <p:cNvSpPr>
            <a:spLocks noGrp="1"/>
          </p:cNvSpPr>
          <p:nvPr>
            <p:ph idx="1"/>
          </p:nvPr>
        </p:nvSpPr>
        <p:spPr>
          <a:xfrm>
            <a:off x="1484310" y="1025012"/>
            <a:ext cx="10018713" cy="4807975"/>
          </a:xfrm>
        </p:spPr>
        <p:txBody>
          <a:bodyPr>
            <a:normAutofit lnSpcReduction="10000"/>
          </a:bodyPr>
          <a:lstStyle/>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四</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與其他種類的集塵設備比較，</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重力沉降室</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優缺點</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優點</a:t>
            </a:r>
            <a:r>
              <a:rPr lang="en-US" altLang="zh-TW"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a:t>
            </a: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建造、操作成本低</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壓降低</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構造簡單、操作簡單</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乾式收集</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，沒有水處理問題</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五</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設計上應注意事項</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因沉降室內之亂流會導致粒子</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沉降速度計算之偏差</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，再加上已收集在版面上粉塵之在</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飛揚問題</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err="1">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Reentrainment</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，效率之計算修正如下式較可符合工程設計之要求</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0C2BFABC-D71E-4657-BDE2-14A6C44FBF8A}"/>
              </a:ext>
            </a:extLst>
          </p:cNvPr>
          <p:cNvSpPr txBox="1"/>
          <p:nvPr/>
        </p:nvSpPr>
        <p:spPr>
          <a:xfrm>
            <a:off x="5638800" y="606348"/>
            <a:ext cx="5068890" cy="1200329"/>
          </a:xfrm>
          <a:prstGeom prst="rect">
            <a:avLst/>
          </a:prstGeom>
          <a:noFill/>
        </p:spPr>
        <p:txBody>
          <a:bodyPr wrap="square" rtlCol="0">
            <a:spAutoFit/>
          </a:bodyPr>
          <a:lstStyle/>
          <a:p>
            <a:r>
              <a:rPr lang="zh-TW" altLang="en-US" sz="2400" dirty="0">
                <a:solidFill>
                  <a:srgbClr val="0000FF"/>
                </a:solidFill>
                <a:latin typeface="DFKai-SB" panose="03000509000000000000" pitchFamily="65" charset="-120"/>
                <a:ea typeface="DFKai-SB" panose="03000509000000000000" pitchFamily="65" charset="-120"/>
              </a:rPr>
              <a:t>缺點</a:t>
            </a:r>
            <a:r>
              <a:rPr lang="en-US" altLang="zh-TW" sz="2400" dirty="0">
                <a:solidFill>
                  <a:srgbClr val="0000FF"/>
                </a:solidFill>
                <a:latin typeface="DFKai-SB" panose="03000509000000000000" pitchFamily="65" charset="-120"/>
                <a:ea typeface="DFKai-SB" panose="03000509000000000000" pitchFamily="65" charset="-120"/>
              </a:rPr>
              <a:t>:</a:t>
            </a:r>
          </a:p>
          <a:p>
            <a:pPr marL="285750" indent="-285750">
              <a:buFont typeface="Arial" panose="020B0604020202020204" pitchFamily="34" charset="0"/>
              <a:buChar char="•"/>
            </a:pPr>
            <a:r>
              <a:rPr lang="zh-TW" altLang="en-US" sz="2400" dirty="0">
                <a:latin typeface="DFKai-SB" panose="03000509000000000000" pitchFamily="65" charset="-120"/>
                <a:ea typeface="DFKai-SB" panose="03000509000000000000" pitchFamily="65" charset="-120"/>
              </a:rPr>
              <a:t>佔地面積大</a:t>
            </a:r>
            <a:endParaRPr lang="en-GB" altLang="zh-TW" sz="2400" dirty="0">
              <a:latin typeface="DFKai-SB" panose="03000509000000000000" pitchFamily="65" charset="-120"/>
              <a:ea typeface="DFKai-SB" panose="03000509000000000000" pitchFamily="65" charset="-120"/>
            </a:endParaRPr>
          </a:p>
          <a:p>
            <a:pPr marL="285750" indent="-285750">
              <a:buFont typeface="Arial" panose="020B0604020202020204" pitchFamily="34" charset="0"/>
              <a:buChar char="•"/>
            </a:pPr>
            <a:r>
              <a:rPr lang="zh-TW" altLang="en-US" sz="2400" dirty="0">
                <a:solidFill>
                  <a:srgbClr val="00B050"/>
                </a:solidFill>
                <a:latin typeface="DFKai-SB" panose="03000509000000000000" pitchFamily="65" charset="-120"/>
                <a:ea typeface="DFKai-SB" panose="03000509000000000000" pitchFamily="65" charset="-120"/>
              </a:rPr>
              <a:t>收集效率較低</a:t>
            </a:r>
            <a:endParaRPr lang="en-GB" sz="2400" dirty="0">
              <a:solidFill>
                <a:srgbClr val="00B050"/>
              </a:solidFill>
              <a:latin typeface="DFKai-SB" panose="03000509000000000000" pitchFamily="65" charset="-120"/>
              <a:ea typeface="DFKai-SB" panose="03000509000000000000" pitchFamily="65" charset="-120"/>
            </a:endParaRPr>
          </a:p>
        </p:txBody>
      </p:sp>
      <p:pic>
        <p:nvPicPr>
          <p:cNvPr id="6" name="Picture 5">
            <a:extLst>
              <a:ext uri="{FF2B5EF4-FFF2-40B4-BE49-F238E27FC236}">
                <a16:creationId xmlns:a16="http://schemas.microsoft.com/office/drawing/2014/main" id="{0A7F0C38-615A-4439-9471-43DC47815CD5}"/>
              </a:ext>
            </a:extLst>
          </p:cNvPr>
          <p:cNvPicPr>
            <a:picLocks noChangeAspect="1"/>
          </p:cNvPicPr>
          <p:nvPr/>
        </p:nvPicPr>
        <p:blipFill>
          <a:blip r:embed="rId2"/>
          <a:stretch>
            <a:fillRect/>
          </a:stretch>
        </p:blipFill>
        <p:spPr>
          <a:xfrm>
            <a:off x="4702854" y="4967749"/>
            <a:ext cx="3581624" cy="1200328"/>
          </a:xfrm>
          <a:prstGeom prst="rect">
            <a:avLst/>
          </a:prstGeom>
        </p:spPr>
      </p:pic>
    </p:spTree>
    <p:extLst>
      <p:ext uri="{BB962C8B-B14F-4D97-AF65-F5344CB8AC3E}">
        <p14:creationId xmlns:p14="http://schemas.microsoft.com/office/powerpoint/2010/main" val="324792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8CEB0-DA64-49B1-9DC8-7271558FCEB3}"/>
              </a:ext>
            </a:extLst>
          </p:cNvPr>
          <p:cNvSpPr>
            <a:spLocks noGrp="1"/>
          </p:cNvSpPr>
          <p:nvPr>
            <p:ph idx="1"/>
          </p:nvPr>
        </p:nvSpPr>
        <p:spPr>
          <a:xfrm>
            <a:off x="1484310" y="904568"/>
            <a:ext cx="10018713" cy="5122605"/>
          </a:xfrm>
        </p:spPr>
        <p:txBody>
          <a:bodyPr>
            <a:normAutofit/>
          </a:bodyPr>
          <a:lstStyle/>
          <a:p>
            <a:pPr algn="just"/>
            <a:r>
              <a:rPr lang="en-GB" dirty="0">
                <a:latin typeface="Times New Roman" panose="02020603050405020304" pitchFamily="18" charset="0"/>
                <a:cs typeface="Times New Roman" panose="02020603050405020304" pitchFamily="18" charset="0"/>
              </a:rPr>
              <a:t>The four electrons in the outer shell means that living systems can </a:t>
            </a:r>
            <a:r>
              <a:rPr lang="en-GB" dirty="0">
                <a:solidFill>
                  <a:schemeClr val="accent3">
                    <a:lumMod val="75000"/>
                  </a:schemeClr>
                </a:solidFill>
                <a:latin typeface="Times New Roman" panose="02020603050405020304" pitchFamily="18" charset="0"/>
                <a:cs typeface="Times New Roman" panose="02020603050405020304" pitchFamily="18" charset="0"/>
              </a:rPr>
              <a:t>both oxidize and reduce C</a:t>
            </a:r>
            <a:r>
              <a:rPr lang="en-GB" dirty="0">
                <a:latin typeface="Times New Roman" panose="02020603050405020304" pitchFamily="18" charset="0"/>
                <a:cs typeface="Times New Roman" panose="02020603050405020304" pitchFamily="18" charset="0"/>
              </a:rPr>
              <a:t>.</a:t>
            </a:r>
          </a:p>
          <a:p>
            <a:pPr algn="just"/>
            <a:r>
              <a:rPr lang="en-GB" dirty="0">
                <a:solidFill>
                  <a:srgbClr val="00B050"/>
                </a:solidFill>
                <a:latin typeface="Times New Roman" panose="02020603050405020304" pitchFamily="18" charset="0"/>
                <a:cs typeface="Times New Roman" panose="02020603050405020304" pitchFamily="18" charset="0"/>
              </a:rPr>
              <a:t>Oxidation is the act of losing electrons </a:t>
            </a:r>
            <a:r>
              <a:rPr lang="en-GB" dirty="0">
                <a:latin typeface="Times New Roman" panose="02020603050405020304" pitchFamily="18" charset="0"/>
                <a:cs typeface="Times New Roman" panose="02020603050405020304" pitchFamily="18" charset="0"/>
              </a:rPr>
              <a:t>from the outermost shell; </a:t>
            </a:r>
            <a:r>
              <a:rPr lang="en-GB" dirty="0">
                <a:solidFill>
                  <a:srgbClr val="00B050"/>
                </a:solidFill>
                <a:latin typeface="Times New Roman" panose="02020603050405020304" pitchFamily="18" charset="0"/>
                <a:cs typeface="Times New Roman" panose="02020603050405020304" pitchFamily="18" charset="0"/>
              </a:rPr>
              <a:t>reduction is the act of gaining electrons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Carbon redox occurs abiotically, e.g. by </a:t>
            </a:r>
            <a:r>
              <a:rPr lang="en-GB" dirty="0">
                <a:solidFill>
                  <a:srgbClr val="FF0000"/>
                </a:solidFill>
                <a:latin typeface="Times New Roman" panose="02020603050405020304" pitchFamily="18" charset="0"/>
                <a:cs typeface="Times New Roman" panose="02020603050405020304" pitchFamily="18" charset="0"/>
              </a:rPr>
              <a:t>photochemical</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thermal processes,</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biotically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Biotic reduction often takes place </a:t>
            </a:r>
            <a:r>
              <a:rPr lang="en-GB" dirty="0">
                <a:solidFill>
                  <a:schemeClr val="accent4">
                    <a:lumMod val="75000"/>
                  </a:schemeClr>
                </a:solidFill>
                <a:latin typeface="Times New Roman" panose="02020603050405020304" pitchFamily="18" charset="0"/>
                <a:cs typeface="Times New Roman" panose="02020603050405020304" pitchFamily="18" charset="0"/>
              </a:rPr>
              <a:t>in the absence of molecular oxygen (O</a:t>
            </a:r>
            <a:r>
              <a:rPr lang="en-GB" baseline="-25000" dirty="0">
                <a:solidFill>
                  <a:schemeClr val="accent4">
                    <a:lumMod val="75000"/>
                  </a:schemeClr>
                </a:solidFill>
                <a:latin typeface="Times New Roman" panose="02020603050405020304" pitchFamily="18" charset="0"/>
                <a:cs typeface="Times New Roman" panose="02020603050405020304" pitchFamily="18" charset="0"/>
              </a:rPr>
              <a:t>2</a:t>
            </a:r>
            <a:r>
              <a:rPr lang="en-GB" dirty="0">
                <a:solidFill>
                  <a:schemeClr val="accent4">
                    <a:lumMod val="75000"/>
                  </a:schemeClr>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such as in the rumen of cattle, in sludge at the bottom of a lagoon, or in buried detritus on the forest floor.</a:t>
            </a:r>
          </a:p>
          <a:p>
            <a:pPr algn="just"/>
            <a:r>
              <a:rPr lang="en-GB" dirty="0">
                <a:solidFill>
                  <a:srgbClr val="00B050"/>
                </a:solidFill>
                <a:latin typeface="Times New Roman" panose="02020603050405020304" pitchFamily="18" charset="0"/>
                <a:cs typeface="Times New Roman" panose="02020603050405020304" pitchFamily="18" charset="0"/>
              </a:rPr>
              <a:t>Anaerobic bacteria </a:t>
            </a:r>
            <a:r>
              <a:rPr lang="en-GB" dirty="0">
                <a:latin typeface="Times New Roman" panose="02020603050405020304" pitchFamily="18" charset="0"/>
                <a:cs typeface="Times New Roman" panose="02020603050405020304" pitchFamily="18" charset="0"/>
              </a:rPr>
              <a:t>obtain energy by </a:t>
            </a:r>
            <a:r>
              <a:rPr lang="en-GB" b="1" dirty="0">
                <a:solidFill>
                  <a:srgbClr val="00B050"/>
                </a:solidFill>
                <a:latin typeface="Times New Roman" panose="02020603050405020304" pitchFamily="18" charset="0"/>
                <a:cs typeface="Times New Roman" panose="02020603050405020304" pitchFamily="18" charset="0"/>
              </a:rPr>
              <a:t>reduction</a:t>
            </a:r>
            <a:r>
              <a:rPr lang="en-GB" dirty="0">
                <a:latin typeface="Times New Roman" panose="02020603050405020304" pitchFamily="18" charset="0"/>
                <a:cs typeface="Times New Roman" panose="02020603050405020304" pitchFamily="18" charset="0"/>
              </a:rPr>
              <a:t>, breaking down organic compounds into </a:t>
            </a:r>
            <a:r>
              <a:rPr lang="en-GB" dirty="0">
                <a:solidFill>
                  <a:srgbClr val="FF0000"/>
                </a:solidFill>
                <a:latin typeface="Times New Roman" panose="02020603050405020304" pitchFamily="18" charset="0"/>
                <a:cs typeface="Times New Roman" panose="02020603050405020304" pitchFamily="18" charset="0"/>
              </a:rPr>
              <a:t>methane (CH</a:t>
            </a:r>
            <a:r>
              <a:rPr lang="en-GB" baseline="-25000" dirty="0">
                <a:solidFill>
                  <a:srgbClr val="FF0000"/>
                </a:solidFill>
                <a:latin typeface="Times New Roman" panose="02020603050405020304" pitchFamily="18" charset="0"/>
                <a:cs typeface="Times New Roman" panose="02020603050405020304" pitchFamily="18" charset="0"/>
              </a:rPr>
              <a:t>4</a:t>
            </a:r>
            <a:r>
              <a:rPr lang="en-GB" dirty="0">
                <a:solidFill>
                  <a:srgbClr val="FF0000"/>
                </a:solidFill>
                <a:latin typeface="Times New Roman" panose="02020603050405020304" pitchFamily="18" charset="0"/>
                <a:cs typeface="Times New Roman" panose="02020603050405020304" pitchFamily="18" charset="0"/>
              </a:rPr>
              <a:t>) and water</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7891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B967AA8-84D2-4F4F-A747-1430D7516833}"/>
              </a:ext>
            </a:extLst>
          </p:cNvPr>
          <p:cNvSpPr>
            <a:spLocks noGrp="1"/>
          </p:cNvSpPr>
          <p:nvPr>
            <p:ph idx="1"/>
          </p:nvPr>
        </p:nvSpPr>
        <p:spPr>
          <a:xfrm>
            <a:off x="1484310" y="2064775"/>
            <a:ext cx="10018713" cy="3726426"/>
          </a:xfrm>
        </p:spPr>
        <p:txBody>
          <a:bodyPr/>
          <a:lstStyle/>
          <a:p>
            <a:r>
              <a:rPr lang="zh-TW" altLang="en-US" dirty="0">
                <a:latin typeface="DFKai-SB" panose="03000509000000000000" pitchFamily="65" charset="-120"/>
                <a:ea typeface="DFKai-SB" panose="03000509000000000000" pitchFamily="65" charset="-120"/>
              </a:rPr>
              <a:t>若進料氣體之</a:t>
            </a:r>
            <a:r>
              <a:rPr lang="zh-TW" altLang="en-US" b="1" dirty="0">
                <a:solidFill>
                  <a:schemeClr val="accent4">
                    <a:lumMod val="75000"/>
                  </a:schemeClr>
                </a:solidFill>
                <a:latin typeface="DFKai-SB" panose="03000509000000000000" pitchFamily="65" charset="-120"/>
                <a:ea typeface="DFKai-SB" panose="03000509000000000000" pitchFamily="65" charset="-120"/>
              </a:rPr>
              <a:t>粒徑分佈寬廣</a:t>
            </a:r>
            <a:r>
              <a:rPr lang="zh-TW" altLang="en-US" dirty="0">
                <a:latin typeface="DFKai-SB" panose="03000509000000000000" pitchFamily="65" charset="-120"/>
                <a:ea typeface="DFKai-SB" panose="03000509000000000000" pitchFamily="65" charset="-120"/>
              </a:rPr>
              <a:t>，則效率計算如下</a:t>
            </a:r>
            <a:endParaRPr lang="en-GB" altLang="zh-TW" dirty="0">
              <a:latin typeface="DFKai-SB" panose="03000509000000000000" pitchFamily="65" charset="-120"/>
              <a:ea typeface="DFKai-SB" panose="03000509000000000000" pitchFamily="65" charset="-120"/>
            </a:endParaRPr>
          </a:p>
          <a:p>
            <a:endParaRPr lang="en-GB" altLang="zh-TW" dirty="0"/>
          </a:p>
          <a:p>
            <a:endParaRPr lang="en-GB" altLang="zh-TW" dirty="0"/>
          </a:p>
          <a:p>
            <a:endParaRPr lang="en-GB" altLang="zh-TW" dirty="0"/>
          </a:p>
          <a:p>
            <a:endParaRPr lang="en-GB" dirty="0"/>
          </a:p>
        </p:txBody>
      </p:sp>
      <p:pic>
        <p:nvPicPr>
          <p:cNvPr id="9" name="Picture 8">
            <a:extLst>
              <a:ext uri="{FF2B5EF4-FFF2-40B4-BE49-F238E27FC236}">
                <a16:creationId xmlns:a16="http://schemas.microsoft.com/office/drawing/2014/main" id="{FE64B551-D238-4762-B3F3-BD918D4D4454}"/>
              </a:ext>
            </a:extLst>
          </p:cNvPr>
          <p:cNvPicPr>
            <a:picLocks noChangeAspect="1"/>
          </p:cNvPicPr>
          <p:nvPr/>
        </p:nvPicPr>
        <p:blipFill>
          <a:blip r:embed="rId2"/>
          <a:stretch>
            <a:fillRect/>
          </a:stretch>
        </p:blipFill>
        <p:spPr>
          <a:xfrm>
            <a:off x="3346962" y="824167"/>
            <a:ext cx="5878572" cy="1240608"/>
          </a:xfrm>
          <a:prstGeom prst="rect">
            <a:avLst/>
          </a:prstGeom>
        </p:spPr>
      </p:pic>
      <p:pic>
        <p:nvPicPr>
          <p:cNvPr id="11" name="Picture 10">
            <a:extLst>
              <a:ext uri="{FF2B5EF4-FFF2-40B4-BE49-F238E27FC236}">
                <a16:creationId xmlns:a16="http://schemas.microsoft.com/office/drawing/2014/main" id="{DF9EE75B-D336-49B6-B450-03E41C6909C3}"/>
              </a:ext>
            </a:extLst>
          </p:cNvPr>
          <p:cNvPicPr>
            <a:picLocks noChangeAspect="1"/>
          </p:cNvPicPr>
          <p:nvPr/>
        </p:nvPicPr>
        <p:blipFill>
          <a:blip r:embed="rId3"/>
          <a:stretch>
            <a:fillRect/>
          </a:stretch>
        </p:blipFill>
        <p:spPr>
          <a:xfrm>
            <a:off x="5297142" y="3429000"/>
            <a:ext cx="1998658" cy="876962"/>
          </a:xfrm>
          <a:prstGeom prst="rect">
            <a:avLst/>
          </a:prstGeom>
        </p:spPr>
      </p:pic>
      <p:pic>
        <p:nvPicPr>
          <p:cNvPr id="13" name="Picture 12">
            <a:extLst>
              <a:ext uri="{FF2B5EF4-FFF2-40B4-BE49-F238E27FC236}">
                <a16:creationId xmlns:a16="http://schemas.microsoft.com/office/drawing/2014/main" id="{22C40EE9-0DA6-44A5-AB58-AE741E91E4CD}"/>
              </a:ext>
            </a:extLst>
          </p:cNvPr>
          <p:cNvPicPr>
            <a:picLocks noChangeAspect="1"/>
          </p:cNvPicPr>
          <p:nvPr/>
        </p:nvPicPr>
        <p:blipFill>
          <a:blip r:embed="rId4"/>
          <a:stretch>
            <a:fillRect/>
          </a:stretch>
        </p:blipFill>
        <p:spPr>
          <a:xfrm>
            <a:off x="1775184" y="5018290"/>
            <a:ext cx="4001100" cy="1112275"/>
          </a:xfrm>
          <a:prstGeom prst="rect">
            <a:avLst/>
          </a:prstGeom>
        </p:spPr>
      </p:pic>
    </p:spTree>
    <p:extLst>
      <p:ext uri="{BB962C8B-B14F-4D97-AF65-F5344CB8AC3E}">
        <p14:creationId xmlns:p14="http://schemas.microsoft.com/office/powerpoint/2010/main" val="3238499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BEE94-45F2-46AC-8262-A54C22BED902}"/>
              </a:ext>
            </a:extLst>
          </p:cNvPr>
          <p:cNvSpPr>
            <a:spLocks noGrp="1"/>
          </p:cNvSpPr>
          <p:nvPr>
            <p:ph idx="1"/>
          </p:nvPr>
        </p:nvSpPr>
        <p:spPr>
          <a:xfrm>
            <a:off x="1484310" y="0"/>
            <a:ext cx="10018713" cy="6210300"/>
          </a:xfrm>
        </p:spPr>
        <p:txBody>
          <a:bodyPr>
            <a:normAutofit/>
          </a:bodyPr>
          <a:lstStyle/>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重力沉降室效率另一種計算方法</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將氣流看成</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完全混合</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而在收集盤周圍有一</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層流層</a:t>
            </a:r>
            <a:r>
              <a:rPr lang="en-US" altLang="zh-TW"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(Laminar Layer)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，各種大小粒子連續地向下沉降到此層流層且並不會再回到亂流區，如圖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流經</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x</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距離到達層流層被</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去除之粒子分數為</a:t>
            </a:r>
            <a:r>
              <a:rPr lang="en-GB" altLang="zh-TW" b="1" dirty="0" err="1">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dN</a:t>
            </a:r>
            <a:r>
              <a:rPr lang="en-GB" altLang="zh-TW" b="1" baseline="-25000" dirty="0" err="1">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P</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/N</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p</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所需時間</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t = d</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x</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/U</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，同一時間內，粒子</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下降之垂直最大距離</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y = t*u</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t</a:t>
            </a:r>
            <a:endParaRPr lang="en-GB"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964C1DE0-3802-42B2-A4B5-C336E19E4F45}"/>
              </a:ext>
            </a:extLst>
          </p:cNvPr>
          <p:cNvPicPr>
            <a:picLocks noChangeAspect="1"/>
          </p:cNvPicPr>
          <p:nvPr/>
        </p:nvPicPr>
        <p:blipFill>
          <a:blip r:embed="rId2"/>
          <a:stretch>
            <a:fillRect/>
          </a:stretch>
        </p:blipFill>
        <p:spPr>
          <a:xfrm>
            <a:off x="3804441" y="1753582"/>
            <a:ext cx="5378450" cy="3154029"/>
          </a:xfrm>
          <a:prstGeom prst="rect">
            <a:avLst/>
          </a:prstGeom>
        </p:spPr>
      </p:pic>
      <p:pic>
        <p:nvPicPr>
          <p:cNvPr id="7" name="Picture 6">
            <a:extLst>
              <a:ext uri="{FF2B5EF4-FFF2-40B4-BE49-F238E27FC236}">
                <a16:creationId xmlns:a16="http://schemas.microsoft.com/office/drawing/2014/main" id="{E7A742C5-8B80-4681-B157-076882F5BD2D}"/>
              </a:ext>
            </a:extLst>
          </p:cNvPr>
          <p:cNvPicPr>
            <a:picLocks noChangeAspect="1"/>
          </p:cNvPicPr>
          <p:nvPr/>
        </p:nvPicPr>
        <p:blipFill>
          <a:blip r:embed="rId3"/>
          <a:stretch>
            <a:fillRect/>
          </a:stretch>
        </p:blipFill>
        <p:spPr>
          <a:xfrm>
            <a:off x="8566150" y="5765843"/>
            <a:ext cx="1790700" cy="895350"/>
          </a:xfrm>
          <a:prstGeom prst="rect">
            <a:avLst/>
          </a:prstGeom>
        </p:spPr>
      </p:pic>
    </p:spTree>
    <p:extLst>
      <p:ext uri="{BB962C8B-B14F-4D97-AF65-F5344CB8AC3E}">
        <p14:creationId xmlns:p14="http://schemas.microsoft.com/office/powerpoint/2010/main" val="92064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F0959-8B97-44D3-9C1C-7889897A6445}"/>
              </a:ext>
            </a:extLst>
          </p:cNvPr>
          <p:cNvSpPr>
            <a:spLocks noGrp="1"/>
          </p:cNvSpPr>
          <p:nvPr>
            <p:ph idx="1"/>
          </p:nvPr>
        </p:nvSpPr>
        <p:spPr>
          <a:xfrm>
            <a:off x="1484310" y="727587"/>
            <a:ext cx="10018713" cy="5063613"/>
          </a:xfrm>
        </p:spPr>
        <p:txBody>
          <a:bodyPr>
            <a:normAutofit lnSpcReduction="10000"/>
          </a:bodyPr>
          <a:lstStyle/>
          <a:p>
            <a:pPr marL="0" indent="0">
              <a:buNone/>
            </a:pPr>
            <a:r>
              <a:rPr lang="en-GB" dirty="0">
                <a:latin typeface="Times New Roman" panose="02020603050405020304" pitchFamily="18" charset="0"/>
                <a:ea typeface="DFKai-SB" panose="03000509000000000000" pitchFamily="65" charset="-120"/>
                <a:cs typeface="Times New Roman" panose="02020603050405020304" pitchFamily="18" charset="0"/>
              </a:rPr>
              <a:t>y/H =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已達層流層且因此由主氣流被除去之粒子分數，所以</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積分可得</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GB" dirty="0">
                <a:latin typeface="Times New Roman" panose="02020603050405020304" pitchFamily="18" charset="0"/>
                <a:ea typeface="DFKai-SB" panose="03000509000000000000" pitchFamily="65" charset="-120"/>
                <a:cs typeface="Times New Roman" panose="02020603050405020304" pitchFamily="18" charset="0"/>
              </a:rPr>
              <a:t>X=0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p</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p0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x = L</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p</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 </a:t>
            </a:r>
            <a:r>
              <a:rPr lang="en-US" altLang="zh-TW" dirty="0" err="1">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err="1">
                <a:latin typeface="Times New Roman" panose="02020603050405020304" pitchFamily="18" charset="0"/>
                <a:ea typeface="DFKai-SB" panose="03000509000000000000" pitchFamily="65" charset="-120"/>
                <a:cs typeface="Times New Roman" panose="02020603050405020304" pitchFamily="18" charset="0"/>
              </a:rPr>
              <a:t>pL</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，所以</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收集效率</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A186921E-77DF-483E-AF8B-3EE2591BA967}"/>
              </a:ext>
            </a:extLst>
          </p:cNvPr>
          <p:cNvPicPr>
            <a:picLocks noChangeAspect="1"/>
          </p:cNvPicPr>
          <p:nvPr/>
        </p:nvPicPr>
        <p:blipFill>
          <a:blip r:embed="rId2"/>
          <a:stretch>
            <a:fillRect/>
          </a:stretch>
        </p:blipFill>
        <p:spPr>
          <a:xfrm>
            <a:off x="5018722" y="587605"/>
            <a:ext cx="2113656" cy="866751"/>
          </a:xfrm>
          <a:prstGeom prst="rect">
            <a:avLst/>
          </a:prstGeom>
        </p:spPr>
      </p:pic>
      <p:pic>
        <p:nvPicPr>
          <p:cNvPr id="7" name="Picture 6">
            <a:extLst>
              <a:ext uri="{FF2B5EF4-FFF2-40B4-BE49-F238E27FC236}">
                <a16:creationId xmlns:a16="http://schemas.microsoft.com/office/drawing/2014/main" id="{BF3457F2-8EC0-4255-BE8A-9ED1B553E6C4}"/>
              </a:ext>
            </a:extLst>
          </p:cNvPr>
          <p:cNvPicPr>
            <a:picLocks noChangeAspect="1"/>
          </p:cNvPicPr>
          <p:nvPr/>
        </p:nvPicPr>
        <p:blipFill>
          <a:blip r:embed="rId3"/>
          <a:stretch>
            <a:fillRect/>
          </a:stretch>
        </p:blipFill>
        <p:spPr>
          <a:xfrm>
            <a:off x="5018724" y="2027673"/>
            <a:ext cx="2113656" cy="664292"/>
          </a:xfrm>
          <a:prstGeom prst="rect">
            <a:avLst/>
          </a:prstGeom>
        </p:spPr>
      </p:pic>
      <p:pic>
        <p:nvPicPr>
          <p:cNvPr id="9" name="Picture 8">
            <a:extLst>
              <a:ext uri="{FF2B5EF4-FFF2-40B4-BE49-F238E27FC236}">
                <a16:creationId xmlns:a16="http://schemas.microsoft.com/office/drawing/2014/main" id="{9C4459D3-6A8C-4F61-8D91-CAD9B4B08610}"/>
              </a:ext>
            </a:extLst>
          </p:cNvPr>
          <p:cNvPicPr>
            <a:picLocks noChangeAspect="1"/>
          </p:cNvPicPr>
          <p:nvPr/>
        </p:nvPicPr>
        <p:blipFill>
          <a:blip r:embed="rId4"/>
          <a:stretch>
            <a:fillRect/>
          </a:stretch>
        </p:blipFill>
        <p:spPr>
          <a:xfrm>
            <a:off x="5018723" y="3698657"/>
            <a:ext cx="2615454" cy="866750"/>
          </a:xfrm>
          <a:prstGeom prst="rect">
            <a:avLst/>
          </a:prstGeom>
        </p:spPr>
      </p:pic>
      <p:pic>
        <p:nvPicPr>
          <p:cNvPr id="11" name="Picture 10">
            <a:extLst>
              <a:ext uri="{FF2B5EF4-FFF2-40B4-BE49-F238E27FC236}">
                <a16:creationId xmlns:a16="http://schemas.microsoft.com/office/drawing/2014/main" id="{376FCA19-C96F-4597-87CD-DE6DCCB9305E}"/>
              </a:ext>
            </a:extLst>
          </p:cNvPr>
          <p:cNvPicPr>
            <a:picLocks noChangeAspect="1"/>
          </p:cNvPicPr>
          <p:nvPr/>
        </p:nvPicPr>
        <p:blipFill>
          <a:blip r:embed="rId5"/>
          <a:stretch>
            <a:fillRect/>
          </a:stretch>
        </p:blipFill>
        <p:spPr>
          <a:xfrm>
            <a:off x="4928419" y="5357824"/>
            <a:ext cx="3162881" cy="866751"/>
          </a:xfrm>
          <a:prstGeom prst="rect">
            <a:avLst/>
          </a:prstGeom>
        </p:spPr>
      </p:pic>
    </p:spTree>
    <p:extLst>
      <p:ext uri="{BB962C8B-B14F-4D97-AF65-F5344CB8AC3E}">
        <p14:creationId xmlns:p14="http://schemas.microsoft.com/office/powerpoint/2010/main" val="1683100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CCE6B-826A-4C4A-85E5-A374B3201FFF}"/>
              </a:ext>
            </a:extLst>
          </p:cNvPr>
          <p:cNvSpPr>
            <a:spLocks noGrp="1"/>
          </p:cNvSpPr>
          <p:nvPr>
            <p:ph idx="1"/>
          </p:nvPr>
        </p:nvSpPr>
        <p:spPr>
          <a:xfrm>
            <a:off x="1484310" y="353961"/>
            <a:ext cx="10018713" cy="5437239"/>
          </a:xfrm>
        </p:spPr>
        <p:txBody>
          <a:bodyPr/>
          <a:lstStyle/>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假設沉降室之寬為</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B</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6CC9D50E-F873-459C-BBDA-CF8FAF617607}"/>
              </a:ext>
            </a:extLst>
          </p:cNvPr>
          <p:cNvPicPr>
            <a:picLocks noChangeAspect="1"/>
          </p:cNvPicPr>
          <p:nvPr/>
        </p:nvPicPr>
        <p:blipFill>
          <a:blip r:embed="rId2"/>
          <a:stretch>
            <a:fillRect/>
          </a:stretch>
        </p:blipFill>
        <p:spPr>
          <a:xfrm>
            <a:off x="5019674" y="809624"/>
            <a:ext cx="2284673" cy="2462700"/>
          </a:xfrm>
          <a:prstGeom prst="rect">
            <a:avLst/>
          </a:prstGeom>
        </p:spPr>
      </p:pic>
      <p:pic>
        <p:nvPicPr>
          <p:cNvPr id="7" name="Picture 6">
            <a:extLst>
              <a:ext uri="{FF2B5EF4-FFF2-40B4-BE49-F238E27FC236}">
                <a16:creationId xmlns:a16="http://schemas.microsoft.com/office/drawing/2014/main" id="{B152BC5E-F252-4648-85A7-6E5BED7FE39A}"/>
              </a:ext>
            </a:extLst>
          </p:cNvPr>
          <p:cNvPicPr>
            <a:picLocks noChangeAspect="1"/>
          </p:cNvPicPr>
          <p:nvPr/>
        </p:nvPicPr>
        <p:blipFill>
          <a:blip r:embed="rId3"/>
          <a:stretch>
            <a:fillRect/>
          </a:stretch>
        </p:blipFill>
        <p:spPr>
          <a:xfrm>
            <a:off x="1052512" y="3727987"/>
            <a:ext cx="6470315" cy="2320389"/>
          </a:xfrm>
          <a:prstGeom prst="rect">
            <a:avLst/>
          </a:prstGeom>
        </p:spPr>
      </p:pic>
    </p:spTree>
    <p:extLst>
      <p:ext uri="{BB962C8B-B14F-4D97-AF65-F5344CB8AC3E}">
        <p14:creationId xmlns:p14="http://schemas.microsoft.com/office/powerpoint/2010/main" val="2131992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D5E35-8189-40AF-AB3D-0E8397B86BCC}"/>
              </a:ext>
            </a:extLst>
          </p:cNvPr>
          <p:cNvSpPr>
            <a:spLocks noGrp="1"/>
          </p:cNvSpPr>
          <p:nvPr>
            <p:ph idx="1"/>
          </p:nvPr>
        </p:nvSpPr>
        <p:spPr>
          <a:xfrm>
            <a:off x="1454813" y="120445"/>
            <a:ext cx="10018713" cy="2229466"/>
          </a:xfrm>
        </p:spPr>
        <p:txBody>
          <a:bodyPr>
            <a:normAutofit/>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微粒沉積器</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(Solid traps)</a:t>
            </a: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原理</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主要是利用</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固體要較大的慣性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，並在沉積器內</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改變流動方向</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而達到與氣體分離的目的</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。常用於</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微粒負荷較高</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(High Dust Load)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較小流量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之場合，例如冶礦爐</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(Metallurgical Furnace)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出口即經常裝設此類沉積器，如圖所示</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F1E4A3BC-6A98-440C-84E4-DD15B741CF7C}"/>
              </a:ext>
            </a:extLst>
          </p:cNvPr>
          <p:cNvPicPr>
            <a:picLocks noChangeAspect="1"/>
          </p:cNvPicPr>
          <p:nvPr/>
        </p:nvPicPr>
        <p:blipFill>
          <a:blip r:embed="rId2"/>
          <a:stretch>
            <a:fillRect/>
          </a:stretch>
        </p:blipFill>
        <p:spPr>
          <a:xfrm>
            <a:off x="2415370" y="2372902"/>
            <a:ext cx="8276370" cy="4364653"/>
          </a:xfrm>
          <a:prstGeom prst="rect">
            <a:avLst/>
          </a:prstGeom>
        </p:spPr>
      </p:pic>
    </p:spTree>
    <p:extLst>
      <p:ext uri="{BB962C8B-B14F-4D97-AF65-F5344CB8AC3E}">
        <p14:creationId xmlns:p14="http://schemas.microsoft.com/office/powerpoint/2010/main" val="1885225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9098E-32CF-4389-B135-28EB8054F19D}"/>
              </a:ext>
            </a:extLst>
          </p:cNvPr>
          <p:cNvSpPr>
            <a:spLocks noGrp="1"/>
          </p:cNvSpPr>
          <p:nvPr>
            <p:ph idx="1"/>
          </p:nvPr>
        </p:nvSpPr>
        <p:spPr>
          <a:xfrm>
            <a:off x="1484310" y="863600"/>
            <a:ext cx="4433889" cy="4927600"/>
          </a:xfrm>
        </p:spPr>
        <p:txBody>
          <a:bodyPr/>
          <a:lstStyle/>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其他集塵器</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其他利用相同原理的集塵器尚有如圖所示的</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擋板式集塵器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，亦利用</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固體有較大之慣性而撞擊</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沉積在擋板表面。</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以上所述之集塵器其分離界線徑約在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20~40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之間，壓力損失很小，約在</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20~30 mm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水柱高度。</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DADC999A-CDDD-4BD5-8D55-5A286C219C95}"/>
              </a:ext>
            </a:extLst>
          </p:cNvPr>
          <p:cNvPicPr>
            <a:picLocks noChangeAspect="1"/>
          </p:cNvPicPr>
          <p:nvPr/>
        </p:nvPicPr>
        <p:blipFill>
          <a:blip r:embed="rId2"/>
          <a:stretch>
            <a:fillRect/>
          </a:stretch>
        </p:blipFill>
        <p:spPr>
          <a:xfrm>
            <a:off x="7156450" y="1077912"/>
            <a:ext cx="3219450" cy="4517085"/>
          </a:xfrm>
          <a:prstGeom prst="rect">
            <a:avLst/>
          </a:prstGeom>
        </p:spPr>
      </p:pic>
    </p:spTree>
    <p:extLst>
      <p:ext uri="{BB962C8B-B14F-4D97-AF65-F5344CB8AC3E}">
        <p14:creationId xmlns:p14="http://schemas.microsoft.com/office/powerpoint/2010/main" val="3536287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E09E9-9041-4F14-B764-5C50230BB7C3}"/>
              </a:ext>
            </a:extLst>
          </p:cNvPr>
          <p:cNvSpPr>
            <a:spLocks noGrp="1"/>
          </p:cNvSpPr>
          <p:nvPr>
            <p:ph idx="1"/>
          </p:nvPr>
        </p:nvSpPr>
        <p:spPr>
          <a:xfrm>
            <a:off x="1433510" y="747712"/>
            <a:ext cx="4230690" cy="5538788"/>
          </a:xfrm>
        </p:spPr>
        <p:txBody>
          <a:bodyPr>
            <a:normAutofit lnSpcReduction="10000"/>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旋風分離器</a:t>
            </a: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(Cyclone Separator)</a:t>
            </a: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原理</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旋風分離器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為最受歡迎且經濟有效之微粒物質控制設備，可廣泛應用於</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前處理設備</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去除較大之顆粒物</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，再予以進一步處理。標準尺寸之旋風分離器如圖所示，髒空氣</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由偏離中心線之方向吹入圓錐形之柱狀體而於圓錐內造成強烈旋轉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較重之顆粒碰撞到柱狀體之牆壁，由於摩擦作用使速度減慢，再由圓錐底部排出</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。在</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圓柱體中間之乾淨氣體則由頂部排出</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3D156EF0-224E-4642-9109-1B0A4902B21A}"/>
              </a:ext>
            </a:extLst>
          </p:cNvPr>
          <p:cNvPicPr>
            <a:picLocks noChangeAspect="1"/>
          </p:cNvPicPr>
          <p:nvPr/>
        </p:nvPicPr>
        <p:blipFill>
          <a:blip r:embed="rId2"/>
          <a:stretch>
            <a:fillRect/>
          </a:stretch>
        </p:blipFill>
        <p:spPr>
          <a:xfrm>
            <a:off x="5664200" y="312838"/>
            <a:ext cx="6527800" cy="6303862"/>
          </a:xfrm>
          <a:prstGeom prst="rect">
            <a:avLst/>
          </a:prstGeom>
        </p:spPr>
      </p:pic>
    </p:spTree>
    <p:extLst>
      <p:ext uri="{BB962C8B-B14F-4D97-AF65-F5344CB8AC3E}">
        <p14:creationId xmlns:p14="http://schemas.microsoft.com/office/powerpoint/2010/main" val="1327043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8465B-E810-4ABA-AC89-663039E8DFE2}"/>
              </a:ext>
            </a:extLst>
          </p:cNvPr>
          <p:cNvSpPr>
            <a:spLocks noGrp="1"/>
          </p:cNvSpPr>
          <p:nvPr>
            <p:ph idx="1"/>
          </p:nvPr>
        </p:nvSpPr>
        <p:spPr>
          <a:xfrm>
            <a:off x="1484310" y="774701"/>
            <a:ext cx="10018713" cy="5016500"/>
          </a:xfrm>
        </p:spPr>
        <p:txBody>
          <a:bodyPr/>
          <a:lstStyle/>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基本定理推導</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氣體進入旋風分離器後，氣體之</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切線速度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隨著逐漸接近軸心而增加，在靠近牆壁的地方，淨氣體移動方向為向下；而靠近軸心的地方，淨氣體移動方向為向上，因此必存在一點使氣體向上及向下移動彼此平衡而使氣體</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垂直速度</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(Vertical Velocity)</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為零</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。此時微粒物質各有一半的機會沉降或溢出，因此定義</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截留直徑</a:t>
            </a:r>
            <a:r>
              <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(Cut Diameter)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b="1"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pc</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50%</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顆粒可被去除之顆粒直徑</a:t>
            </a:r>
            <a:endPar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a:p>
            <a:pPr marL="0" indent="0">
              <a:buNone/>
            </a:pPr>
            <a:r>
              <a:rPr lang="zh-TW" altLang="en-US" dirty="0"/>
              <a:t>                                                                                                                                                 </a:t>
            </a:r>
            <a:r>
              <a:rPr lang="en-US" altLang="zh-TW" dirty="0"/>
              <a:t>(9-30)</a:t>
            </a: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F435B3D3-8B0D-42B6-B220-B6347ECAC77C}"/>
              </a:ext>
            </a:extLst>
          </p:cNvPr>
          <p:cNvPicPr>
            <a:picLocks noChangeAspect="1"/>
          </p:cNvPicPr>
          <p:nvPr/>
        </p:nvPicPr>
        <p:blipFill>
          <a:blip r:embed="rId2"/>
          <a:stretch>
            <a:fillRect/>
          </a:stretch>
        </p:blipFill>
        <p:spPr>
          <a:xfrm>
            <a:off x="4398192" y="2624137"/>
            <a:ext cx="3580449" cy="1300163"/>
          </a:xfrm>
          <a:prstGeom prst="rect">
            <a:avLst/>
          </a:prstGeom>
        </p:spPr>
      </p:pic>
      <p:pic>
        <p:nvPicPr>
          <p:cNvPr id="7" name="Picture 6">
            <a:extLst>
              <a:ext uri="{FF2B5EF4-FFF2-40B4-BE49-F238E27FC236}">
                <a16:creationId xmlns:a16="http://schemas.microsoft.com/office/drawing/2014/main" id="{6528764C-D038-4659-B6D1-B8D1E535D3A3}"/>
              </a:ext>
            </a:extLst>
          </p:cNvPr>
          <p:cNvPicPr>
            <a:picLocks noChangeAspect="1"/>
          </p:cNvPicPr>
          <p:nvPr/>
        </p:nvPicPr>
        <p:blipFill>
          <a:blip r:embed="rId3"/>
          <a:stretch>
            <a:fillRect/>
          </a:stretch>
        </p:blipFill>
        <p:spPr>
          <a:xfrm>
            <a:off x="804862" y="4165598"/>
            <a:ext cx="5899528" cy="2692402"/>
          </a:xfrm>
          <a:prstGeom prst="rect">
            <a:avLst/>
          </a:prstGeom>
        </p:spPr>
      </p:pic>
    </p:spTree>
    <p:extLst>
      <p:ext uri="{BB962C8B-B14F-4D97-AF65-F5344CB8AC3E}">
        <p14:creationId xmlns:p14="http://schemas.microsoft.com/office/powerpoint/2010/main" val="487930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16600-B983-456A-B3C6-B618C840B6B0}"/>
              </a:ext>
            </a:extLst>
          </p:cNvPr>
          <p:cNvSpPr>
            <a:spLocks noGrp="1"/>
          </p:cNvSpPr>
          <p:nvPr>
            <p:ph idx="1"/>
          </p:nvPr>
        </p:nvSpPr>
        <p:spPr>
          <a:xfrm>
            <a:off x="1484310" y="157316"/>
            <a:ext cx="10018713" cy="5653549"/>
          </a:xfrm>
        </p:spPr>
        <p:txBody>
          <a:bodyPr>
            <a:normAutofit fontScale="92500" lnSpcReduction="10000"/>
          </a:bodyPr>
          <a:lstStyle/>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(9-30)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式推導如下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旋風分離器之外半徑</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旋風分離器之內半徑</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使</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p</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大小的粒子在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轉中達到外壁之最小半徑。</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則</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部分收集效率</a:t>
            </a:r>
            <a:r>
              <a:rPr lang="el-GR"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η</a:t>
            </a:r>
            <a:r>
              <a:rPr lang="en-GB" altLang="zh-TW"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Fractional Efficiency</a:t>
            </a:r>
            <a:r>
              <a:rPr lang="en-GB"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a:t>
            </a: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                                                                                                                             (9-31)</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R</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0</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 R</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亦即旋風分離器矩形入口的寬度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由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(9-32)</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3F081D88-B43D-4580-A660-7F9DFDFABED1}"/>
              </a:ext>
            </a:extLst>
          </p:cNvPr>
          <p:cNvPicPr>
            <a:picLocks noChangeAspect="1"/>
          </p:cNvPicPr>
          <p:nvPr/>
        </p:nvPicPr>
        <p:blipFill>
          <a:blip r:embed="rId2"/>
          <a:stretch>
            <a:fillRect/>
          </a:stretch>
        </p:blipFill>
        <p:spPr>
          <a:xfrm>
            <a:off x="4595223" y="2114940"/>
            <a:ext cx="2628034" cy="829905"/>
          </a:xfrm>
          <a:prstGeom prst="rect">
            <a:avLst/>
          </a:prstGeom>
        </p:spPr>
      </p:pic>
      <p:pic>
        <p:nvPicPr>
          <p:cNvPr id="7" name="Picture 6">
            <a:extLst>
              <a:ext uri="{FF2B5EF4-FFF2-40B4-BE49-F238E27FC236}">
                <a16:creationId xmlns:a16="http://schemas.microsoft.com/office/drawing/2014/main" id="{1F55E247-8680-4FEA-AB62-B6A123A7EDB7}"/>
              </a:ext>
            </a:extLst>
          </p:cNvPr>
          <p:cNvPicPr>
            <a:picLocks noChangeAspect="1"/>
          </p:cNvPicPr>
          <p:nvPr/>
        </p:nvPicPr>
        <p:blipFill>
          <a:blip r:embed="rId3"/>
          <a:stretch>
            <a:fillRect/>
          </a:stretch>
        </p:blipFill>
        <p:spPr>
          <a:xfrm>
            <a:off x="5404427" y="4163877"/>
            <a:ext cx="3914874" cy="994763"/>
          </a:xfrm>
          <a:prstGeom prst="rect">
            <a:avLst/>
          </a:prstGeom>
        </p:spPr>
      </p:pic>
      <p:pic>
        <p:nvPicPr>
          <p:cNvPr id="9" name="Picture 8">
            <a:extLst>
              <a:ext uri="{FF2B5EF4-FFF2-40B4-BE49-F238E27FC236}">
                <a16:creationId xmlns:a16="http://schemas.microsoft.com/office/drawing/2014/main" id="{43F55BD9-5153-44FF-827B-FA30A1949B78}"/>
              </a:ext>
            </a:extLst>
          </p:cNvPr>
          <p:cNvPicPr>
            <a:picLocks noChangeAspect="1"/>
          </p:cNvPicPr>
          <p:nvPr/>
        </p:nvPicPr>
        <p:blipFill>
          <a:blip r:embed="rId4"/>
          <a:stretch>
            <a:fillRect/>
          </a:stretch>
        </p:blipFill>
        <p:spPr>
          <a:xfrm>
            <a:off x="1260646" y="4661258"/>
            <a:ext cx="3920117" cy="2161560"/>
          </a:xfrm>
          <a:prstGeom prst="rect">
            <a:avLst/>
          </a:prstGeom>
        </p:spPr>
      </p:pic>
    </p:spTree>
    <p:extLst>
      <p:ext uri="{BB962C8B-B14F-4D97-AF65-F5344CB8AC3E}">
        <p14:creationId xmlns:p14="http://schemas.microsoft.com/office/powerpoint/2010/main" val="1429338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002C8DC-C87E-4CB1-82B1-428AE3A94DCE}"/>
              </a:ext>
            </a:extLst>
          </p:cNvPr>
          <p:cNvSpPr>
            <a:spLocks noGrp="1"/>
          </p:cNvSpPr>
          <p:nvPr>
            <p:ph idx="1"/>
          </p:nvPr>
        </p:nvSpPr>
        <p:spPr>
          <a:xfrm>
            <a:off x="1484311" y="1602659"/>
            <a:ext cx="4967289" cy="4188542"/>
          </a:xfrm>
        </p:spPr>
        <p:txBody>
          <a:bodyPr>
            <a:normAutofit fontScale="92500" lnSpcReduction="20000"/>
          </a:bodyPr>
          <a:lstStyle/>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代入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代入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                                                      (9-35)</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當</a:t>
            </a:r>
            <a:r>
              <a:rPr lang="el-GR"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η</a:t>
            </a:r>
            <a:r>
              <a:rPr lang="en-GB"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 0.5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時有</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截留直徑</a:t>
            </a:r>
            <a:r>
              <a:rPr lang="en-US"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(Cut Diameter)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pc</a:t>
            </a:r>
            <a:endParaRPr lang="en-GB" baseline="-25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p:txBody>
      </p:sp>
      <p:pic>
        <p:nvPicPr>
          <p:cNvPr id="8" name="Content Placeholder 4">
            <a:extLst>
              <a:ext uri="{FF2B5EF4-FFF2-40B4-BE49-F238E27FC236}">
                <a16:creationId xmlns:a16="http://schemas.microsoft.com/office/drawing/2014/main" id="{F3B2CADA-29E1-4A8B-88A8-37F819A8CAFB}"/>
              </a:ext>
            </a:extLst>
          </p:cNvPr>
          <p:cNvPicPr>
            <a:picLocks noChangeAspect="1"/>
          </p:cNvPicPr>
          <p:nvPr/>
        </p:nvPicPr>
        <p:blipFill>
          <a:blip r:embed="rId2"/>
          <a:stretch>
            <a:fillRect/>
          </a:stretch>
        </p:blipFill>
        <p:spPr>
          <a:xfrm>
            <a:off x="3132486" y="180518"/>
            <a:ext cx="1670936" cy="1243013"/>
          </a:xfrm>
          <a:prstGeom prst="rect">
            <a:avLst/>
          </a:prstGeom>
        </p:spPr>
      </p:pic>
      <p:pic>
        <p:nvPicPr>
          <p:cNvPr id="10" name="Picture 9">
            <a:extLst>
              <a:ext uri="{FF2B5EF4-FFF2-40B4-BE49-F238E27FC236}">
                <a16:creationId xmlns:a16="http://schemas.microsoft.com/office/drawing/2014/main" id="{82089291-5B81-4E20-8C1D-A0BB0FE8BF68}"/>
              </a:ext>
            </a:extLst>
          </p:cNvPr>
          <p:cNvPicPr>
            <a:picLocks noChangeAspect="1"/>
          </p:cNvPicPr>
          <p:nvPr/>
        </p:nvPicPr>
        <p:blipFill>
          <a:blip r:embed="rId3"/>
          <a:stretch>
            <a:fillRect/>
          </a:stretch>
        </p:blipFill>
        <p:spPr>
          <a:xfrm>
            <a:off x="2191194" y="1904940"/>
            <a:ext cx="3553521" cy="815310"/>
          </a:xfrm>
          <a:prstGeom prst="rect">
            <a:avLst/>
          </a:prstGeom>
        </p:spPr>
      </p:pic>
      <p:pic>
        <p:nvPicPr>
          <p:cNvPr id="12" name="Picture 11">
            <a:extLst>
              <a:ext uri="{FF2B5EF4-FFF2-40B4-BE49-F238E27FC236}">
                <a16:creationId xmlns:a16="http://schemas.microsoft.com/office/drawing/2014/main" id="{D167B176-2C26-4979-AE6A-509D190DB9D6}"/>
              </a:ext>
            </a:extLst>
          </p:cNvPr>
          <p:cNvPicPr>
            <a:picLocks noChangeAspect="1"/>
          </p:cNvPicPr>
          <p:nvPr/>
        </p:nvPicPr>
        <p:blipFill>
          <a:blip r:embed="rId4"/>
          <a:stretch>
            <a:fillRect/>
          </a:stretch>
        </p:blipFill>
        <p:spPr>
          <a:xfrm>
            <a:off x="2417352" y="3621268"/>
            <a:ext cx="2493998" cy="908410"/>
          </a:xfrm>
          <a:prstGeom prst="rect">
            <a:avLst/>
          </a:prstGeom>
        </p:spPr>
      </p:pic>
      <p:pic>
        <p:nvPicPr>
          <p:cNvPr id="14" name="Picture 13">
            <a:extLst>
              <a:ext uri="{FF2B5EF4-FFF2-40B4-BE49-F238E27FC236}">
                <a16:creationId xmlns:a16="http://schemas.microsoft.com/office/drawing/2014/main" id="{EF140BDD-EB14-44B0-99C2-CF011FC4E1D5}"/>
              </a:ext>
            </a:extLst>
          </p:cNvPr>
          <p:cNvPicPr>
            <a:picLocks noChangeAspect="1"/>
          </p:cNvPicPr>
          <p:nvPr/>
        </p:nvPicPr>
        <p:blipFill>
          <a:blip r:embed="rId5"/>
          <a:stretch>
            <a:fillRect/>
          </a:stretch>
        </p:blipFill>
        <p:spPr>
          <a:xfrm>
            <a:off x="2417352" y="5712542"/>
            <a:ext cx="2922195" cy="1069875"/>
          </a:xfrm>
          <a:prstGeom prst="rect">
            <a:avLst/>
          </a:prstGeom>
        </p:spPr>
      </p:pic>
      <p:sp>
        <p:nvSpPr>
          <p:cNvPr id="15" name="TextBox 14">
            <a:extLst>
              <a:ext uri="{FF2B5EF4-FFF2-40B4-BE49-F238E27FC236}">
                <a16:creationId xmlns:a16="http://schemas.microsoft.com/office/drawing/2014/main" id="{6E4B45CB-7746-4675-BD82-B5C87FBA4BA6}"/>
              </a:ext>
            </a:extLst>
          </p:cNvPr>
          <p:cNvSpPr txBox="1"/>
          <p:nvPr/>
        </p:nvSpPr>
        <p:spPr>
          <a:xfrm>
            <a:off x="6941575" y="386527"/>
            <a:ext cx="5014452" cy="830997"/>
          </a:xfrm>
          <a:prstGeom prst="rect">
            <a:avLst/>
          </a:prstGeom>
          <a:noFill/>
        </p:spPr>
        <p:txBody>
          <a:bodyPr wrap="square" rtlCol="0">
            <a:spAutoFit/>
          </a:bodyPr>
          <a:lstStyle/>
          <a:p>
            <a:r>
              <a:rPr lang="zh-TW" altLang="en-US" sz="2400" dirty="0">
                <a:latin typeface="Times New Roman" panose="02020603050405020304" pitchFamily="18" charset="0"/>
                <a:ea typeface="DFKai-SB" panose="03000509000000000000" pitchFamily="65" charset="-120"/>
                <a:cs typeface="Times New Roman" panose="02020603050405020304" pitchFamily="18" charset="0"/>
              </a:rPr>
              <a:t>當</a:t>
            </a:r>
            <a:r>
              <a:rPr lang="el-GR" altLang="zh-TW" sz="2400"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η</a:t>
            </a:r>
            <a:r>
              <a:rPr lang="en-GB" altLang="zh-TW" sz="2400"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a:t>
            </a:r>
            <a:r>
              <a:rPr lang="en-GB" altLang="zh-TW" sz="2400"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 </a:t>
            </a:r>
            <a:r>
              <a:rPr lang="en-US" altLang="zh-TW" sz="2400"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1.0</a:t>
            </a:r>
            <a:r>
              <a:rPr lang="zh-TW" altLang="en-US" sz="2400" dirty="0">
                <a:latin typeface="Times New Roman" panose="02020603050405020304" pitchFamily="18" charset="0"/>
                <a:ea typeface="DFKai-SB" panose="03000509000000000000" pitchFamily="65" charset="-120"/>
                <a:cs typeface="Times New Roman" panose="02020603050405020304" pitchFamily="18" charset="0"/>
              </a:rPr>
              <a:t>時，可得旋風分離器</a:t>
            </a:r>
            <a:r>
              <a:rPr lang="zh-TW" altLang="en-US" sz="24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可分離之最小顆粒粒徑</a:t>
            </a:r>
            <a:r>
              <a:rPr lang="en-US" altLang="zh-TW" sz="24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(d</a:t>
            </a:r>
            <a:r>
              <a:rPr lang="en-US" altLang="zh-TW" sz="2400"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p</a:t>
            </a:r>
            <a:r>
              <a:rPr lang="en-US" altLang="zh-TW" sz="24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sz="2400"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min</a:t>
            </a:r>
            <a:endParaRPr lang="en-GB" sz="2400"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17" name="Picture 16">
            <a:extLst>
              <a:ext uri="{FF2B5EF4-FFF2-40B4-BE49-F238E27FC236}">
                <a16:creationId xmlns:a16="http://schemas.microsoft.com/office/drawing/2014/main" id="{6729A5E3-6361-4AE3-B096-60B69EEA51D4}"/>
              </a:ext>
            </a:extLst>
          </p:cNvPr>
          <p:cNvPicPr>
            <a:picLocks noChangeAspect="1"/>
          </p:cNvPicPr>
          <p:nvPr/>
        </p:nvPicPr>
        <p:blipFill>
          <a:blip r:embed="rId6"/>
          <a:stretch>
            <a:fillRect/>
          </a:stretch>
        </p:blipFill>
        <p:spPr>
          <a:xfrm>
            <a:off x="7824966" y="1602659"/>
            <a:ext cx="3602529" cy="1508448"/>
          </a:xfrm>
          <a:prstGeom prst="rect">
            <a:avLst/>
          </a:prstGeom>
        </p:spPr>
      </p:pic>
    </p:spTree>
    <p:extLst>
      <p:ext uri="{BB962C8B-B14F-4D97-AF65-F5344CB8AC3E}">
        <p14:creationId xmlns:p14="http://schemas.microsoft.com/office/powerpoint/2010/main" val="237535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3A4AC-EABB-4599-871E-CC2041DCD17F}"/>
              </a:ext>
            </a:extLst>
          </p:cNvPr>
          <p:cNvSpPr>
            <a:spLocks noGrp="1"/>
          </p:cNvSpPr>
          <p:nvPr>
            <p:ph idx="1"/>
          </p:nvPr>
        </p:nvSpPr>
        <p:spPr>
          <a:xfrm>
            <a:off x="1484310" y="589936"/>
            <a:ext cx="10018713" cy="6145162"/>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Conversely, </a:t>
            </a:r>
            <a:r>
              <a:rPr lang="en-GB" dirty="0">
                <a:solidFill>
                  <a:srgbClr val="00B050"/>
                </a:solidFill>
                <a:latin typeface="Times New Roman" panose="02020603050405020304" pitchFamily="18" charset="0"/>
                <a:cs typeface="Times New Roman" panose="02020603050405020304" pitchFamily="18" charset="0"/>
              </a:rPr>
              <a:t>aerobic microbes </a:t>
            </a:r>
            <a:r>
              <a:rPr lang="en-GB" dirty="0">
                <a:latin typeface="Times New Roman" panose="02020603050405020304" pitchFamily="18" charset="0"/>
                <a:cs typeface="Times New Roman" panose="02020603050405020304" pitchFamily="18" charset="0"/>
              </a:rPr>
              <a:t>get their energy from </a:t>
            </a:r>
            <a:r>
              <a:rPr lang="en-GB" b="1" dirty="0">
                <a:solidFill>
                  <a:srgbClr val="00B050"/>
                </a:solidFill>
                <a:latin typeface="Times New Roman" panose="02020603050405020304" pitchFamily="18" charset="0"/>
                <a:cs typeface="Times New Roman" panose="02020603050405020304" pitchFamily="18" charset="0"/>
              </a:rPr>
              <a:t>oxidation</a:t>
            </a:r>
            <a:r>
              <a:rPr lang="en-GB" dirty="0">
                <a:latin typeface="Times New Roman" panose="02020603050405020304" pitchFamily="18" charset="0"/>
                <a:cs typeface="Times New Roman" panose="02020603050405020304" pitchFamily="18" charset="0"/>
              </a:rPr>
              <a:t>, forming </a:t>
            </a:r>
            <a:r>
              <a:rPr lang="en-GB" dirty="0">
                <a:solidFill>
                  <a:srgbClr val="FF0000"/>
                </a:solidFill>
                <a:latin typeface="Times New Roman" panose="02020603050405020304" pitchFamily="18" charset="0"/>
                <a:cs typeface="Times New Roman" panose="02020603050405020304" pitchFamily="18" charset="0"/>
              </a:rPr>
              <a:t>carbon dioxide (CO</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 and water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Plants absorb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for </a:t>
            </a:r>
            <a:r>
              <a:rPr lang="en-GB" dirty="0">
                <a:solidFill>
                  <a:schemeClr val="accent4">
                    <a:lumMod val="75000"/>
                  </a:schemeClr>
                </a:solidFill>
                <a:latin typeface="Times New Roman" panose="02020603050405020304" pitchFamily="18" charset="0"/>
                <a:cs typeface="Times New Roman" panose="02020603050405020304" pitchFamily="18" charset="0"/>
              </a:rPr>
              <a:t>photosynthesis</a:t>
            </a:r>
            <a:r>
              <a:rPr lang="en-GB" dirty="0">
                <a:latin typeface="Times New Roman" panose="02020603050405020304" pitchFamily="18" charset="0"/>
                <a:cs typeface="Times New Roman" panose="02020603050405020304" pitchFamily="18" charset="0"/>
              </a:rPr>
              <a:t>, the process whereby </a:t>
            </a:r>
            <a:r>
              <a:rPr lang="en-GB" dirty="0">
                <a:solidFill>
                  <a:schemeClr val="accent3">
                    <a:lumMod val="75000"/>
                  </a:schemeClr>
                </a:solidFill>
                <a:latin typeface="Times New Roman" panose="02020603050405020304" pitchFamily="18" charset="0"/>
                <a:cs typeface="Times New Roman" panose="02020603050405020304" pitchFamily="18" charset="0"/>
              </a:rPr>
              <a:t>plants convert solar energy into biomass</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release 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as a by-product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essential oxygen is actually the waste product of photosynthesis and is derived from </a:t>
            </a:r>
            <a:r>
              <a:rPr lang="en-GB" b="1" dirty="0">
                <a:solidFill>
                  <a:srgbClr val="00B050"/>
                </a:solidFill>
                <a:latin typeface="Times New Roman" panose="02020603050405020304" pitchFamily="18" charset="0"/>
                <a:cs typeface="Times New Roman" panose="02020603050405020304" pitchFamily="18" charset="0"/>
              </a:rPr>
              <a:t>carbon-based compounds</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Respiration generates </a:t>
            </a:r>
            <a:r>
              <a:rPr lang="en-GB" dirty="0">
                <a:solidFill>
                  <a:srgbClr val="FF0000"/>
                </a:solidFill>
                <a:latin typeface="Times New Roman" panose="02020603050405020304" pitchFamily="18" charset="0"/>
                <a:cs typeface="Times New Roman" panose="02020603050405020304" pitchFamily="18" charset="0"/>
              </a:rPr>
              <a:t>carbon dioxide </a:t>
            </a:r>
            <a:r>
              <a:rPr lang="en-GB" dirty="0">
                <a:latin typeface="Times New Roman" panose="02020603050405020304" pitchFamily="18" charset="0"/>
                <a:cs typeface="Times New Roman" panose="02020603050405020304" pitchFamily="18" charset="0"/>
              </a:rPr>
              <a:t>as a waste product of oxidation that takes place in organisms, so there is a balance between green plants’ </a:t>
            </a:r>
            <a:r>
              <a:rPr lang="en-GB" dirty="0">
                <a:solidFill>
                  <a:srgbClr val="00B050"/>
                </a:solidFill>
                <a:latin typeface="Times New Roman" panose="02020603050405020304" pitchFamily="18" charset="0"/>
                <a:cs typeface="Times New Roman" panose="02020603050405020304" pitchFamily="18" charset="0"/>
              </a:rPr>
              <a:t>uptake of CO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and release of 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in photosynthesis </a:t>
            </a:r>
            <a:r>
              <a:rPr lang="en-GB" dirty="0">
                <a:latin typeface="Times New Roman" panose="02020603050405020304" pitchFamily="18" charset="0"/>
                <a:cs typeface="Times New Roman" panose="02020603050405020304" pitchFamily="18" charset="0"/>
              </a:rPr>
              <a:t>and the </a:t>
            </a:r>
            <a:r>
              <a:rPr lang="en-GB" dirty="0">
                <a:solidFill>
                  <a:srgbClr val="00B050"/>
                </a:solidFill>
                <a:latin typeface="Times New Roman" panose="02020603050405020304" pitchFamily="18" charset="0"/>
                <a:cs typeface="Times New Roman" panose="02020603050405020304" pitchFamily="18" charset="0"/>
              </a:rPr>
              <a:t>uptake of 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and release of CO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in respiration by animals, microbes, and other organisms</a:t>
            </a:r>
            <a:r>
              <a:rPr lang="en-GB" dirty="0">
                <a:latin typeface="Times New Roman" panose="02020603050405020304" pitchFamily="18" charset="0"/>
                <a:cs typeface="Times New Roman" panose="02020603050405020304" pitchFamily="18" charset="0"/>
              </a:rPr>
              <a:t>.</a:t>
            </a:r>
          </a:p>
          <a:p>
            <a:pPr algn="just"/>
            <a:r>
              <a:rPr lang="en-GB" dirty="0">
                <a:solidFill>
                  <a:srgbClr val="FF0000"/>
                </a:solidFill>
                <a:latin typeface="Times New Roman" panose="02020603050405020304" pitchFamily="18" charset="0"/>
                <a:cs typeface="Times New Roman" panose="02020603050405020304" pitchFamily="18" charset="0"/>
              </a:rPr>
              <a:t>Hydrocarbons</a:t>
            </a:r>
            <a:r>
              <a:rPr lang="en-GB" dirty="0">
                <a:latin typeface="Times New Roman" panose="02020603050405020304" pitchFamily="18" charset="0"/>
                <a:cs typeface="Times New Roman" panose="02020603050405020304" pitchFamily="18" charset="0"/>
              </a:rPr>
              <a:t> are formed when </a:t>
            </a:r>
            <a:r>
              <a:rPr lang="en-GB" b="1" dirty="0">
                <a:solidFill>
                  <a:schemeClr val="accent3">
                    <a:lumMod val="75000"/>
                  </a:schemeClr>
                </a:solidFill>
                <a:latin typeface="Times New Roman" panose="02020603050405020304" pitchFamily="18" charset="0"/>
                <a:cs typeface="Times New Roman" panose="02020603050405020304" pitchFamily="18" charset="0"/>
              </a:rPr>
              <a:t>C</a:t>
            </a:r>
            <a:r>
              <a:rPr lang="en-GB" dirty="0">
                <a:solidFill>
                  <a:schemeClr val="accent3">
                    <a:lumMod val="75000"/>
                  </a:schemeClr>
                </a:solidFill>
                <a:latin typeface="Times New Roman" panose="02020603050405020304" pitchFamily="18" charset="0"/>
                <a:cs typeface="Times New Roman" panose="02020603050405020304" pitchFamily="18" charset="0"/>
              </a:rPr>
              <a:t> reacts with </a:t>
            </a:r>
            <a:r>
              <a:rPr lang="en-GB" b="1" dirty="0">
                <a:solidFill>
                  <a:schemeClr val="accent3">
                    <a:lumMod val="75000"/>
                  </a:schemeClr>
                </a:solidFill>
                <a:latin typeface="Times New Roman" panose="02020603050405020304" pitchFamily="18" charset="0"/>
                <a:cs typeface="Times New Roman" panose="02020603050405020304" pitchFamily="18" charset="0"/>
              </a:rPr>
              <a:t>hydrogen</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In the </a:t>
            </a:r>
            <a:r>
              <a:rPr lang="en-GB" b="1" dirty="0">
                <a:solidFill>
                  <a:srgbClr val="00B050"/>
                </a:solidFill>
                <a:latin typeface="Times New Roman" panose="02020603050405020304" pitchFamily="18" charset="0"/>
                <a:cs typeface="Times New Roman" panose="02020603050405020304" pitchFamily="18" charset="0"/>
              </a:rPr>
              <a:t>strictest definition </a:t>
            </a:r>
            <a:r>
              <a:rPr lang="en-GB" dirty="0">
                <a:latin typeface="Times New Roman" panose="02020603050405020304" pitchFamily="18" charset="0"/>
                <a:cs typeface="Times New Roman" panose="02020603050405020304" pitchFamily="18" charset="0"/>
              </a:rPr>
              <a:t>of organic chemistry, a </a:t>
            </a:r>
            <a:r>
              <a:rPr lang="en-GB" dirty="0">
                <a:solidFill>
                  <a:srgbClr val="FF0000"/>
                </a:solidFill>
                <a:latin typeface="Times New Roman" panose="02020603050405020304" pitchFamily="18" charset="0"/>
                <a:cs typeface="Times New Roman" panose="02020603050405020304" pitchFamily="18" charset="0"/>
              </a:rPr>
              <a:t>hydrocarbon contains only </a:t>
            </a:r>
            <a:r>
              <a:rPr lang="en-GB" b="1" dirty="0">
                <a:solidFill>
                  <a:srgbClr val="FF0000"/>
                </a:solidFill>
                <a:latin typeface="Times New Roman" panose="02020603050405020304" pitchFamily="18" charset="0"/>
                <a:cs typeface="Times New Roman" panose="02020603050405020304" pitchFamily="18" charset="0"/>
              </a:rPr>
              <a:t>C and H</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hydrocarbon molecule that </a:t>
            </a:r>
            <a:r>
              <a:rPr lang="en-GB" dirty="0">
                <a:solidFill>
                  <a:schemeClr val="accent3">
                    <a:lumMod val="75000"/>
                  </a:schemeClr>
                </a:solidFill>
                <a:latin typeface="Times New Roman" panose="02020603050405020304" pitchFamily="18" charset="0"/>
                <a:cs typeface="Times New Roman" panose="02020603050405020304" pitchFamily="18" charset="0"/>
              </a:rPr>
              <a:t>contains the maximum number of H atoms is said to be</a:t>
            </a:r>
            <a:r>
              <a:rPr lang="en-GB" dirty="0">
                <a:solidFill>
                  <a:schemeClr val="accent4">
                    <a:lumMod val="75000"/>
                  </a:schemeClr>
                </a:solidFill>
                <a:latin typeface="Times New Roman" panose="02020603050405020304" pitchFamily="18" charset="0"/>
                <a:cs typeface="Times New Roman" panose="02020603050405020304" pitchFamily="18" charset="0"/>
              </a:rPr>
              <a:t> </a:t>
            </a:r>
            <a:r>
              <a:rPr lang="en-GB" b="1" dirty="0">
                <a:solidFill>
                  <a:schemeClr val="accent4">
                    <a:lumMod val="75000"/>
                  </a:schemeClr>
                </a:solidFill>
                <a:latin typeface="Times New Roman" panose="02020603050405020304" pitchFamily="18" charset="0"/>
                <a:cs typeface="Times New Roman" panose="02020603050405020304" pitchFamily="18" charset="0"/>
              </a:rPr>
              <a:t>saturated</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9448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C5954-3906-4711-A000-0C7E0676F101}"/>
              </a:ext>
            </a:extLst>
          </p:cNvPr>
          <p:cNvSpPr>
            <a:spLocks noGrp="1"/>
          </p:cNvSpPr>
          <p:nvPr>
            <p:ph idx="1"/>
          </p:nvPr>
        </p:nvSpPr>
        <p:spPr>
          <a:xfrm>
            <a:off x="1484310" y="353960"/>
            <a:ext cx="10018713" cy="6420465"/>
          </a:xfrm>
        </p:spPr>
        <p:txBody>
          <a:bodyPr>
            <a:normAutofit fontScale="92500" lnSpcReduction="10000"/>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分離總效率</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err="1">
                <a:latin typeface="Times New Roman" panose="02020603050405020304" pitchFamily="18" charset="0"/>
                <a:ea typeface="DFKai-SB" panose="03000509000000000000" pitchFamily="65" charset="-120"/>
                <a:cs typeface="Times New Roman" panose="02020603050405020304" pitchFamily="18" charset="0"/>
              </a:rPr>
              <a:t>Lapple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將類似比例的旋風分離器數據歸納整理而得圖示曲線，由此圖可求出</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單一顆粒之分離效率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，旋風分離器之</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總效率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(9-26)</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式求得</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比較</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式可發現</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旋風分離收集效率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有如下關係</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因此，</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旋風分離器效率隨下列因子而增加</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粒徑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粒子密度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氣體入口速度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(4)</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旋轉數</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集塵器機體長度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長度長則旋轉數高</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(6)</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器壁之光滑度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反之</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與下列因子成反比</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氣體黏滯力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氣體之黏滯力隨溫度增加而增加</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集塵器直徑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氣體入口面積</a:t>
            </a:r>
            <a:endParaRPr lang="en-GB"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1B69A52C-1BF0-426F-872A-6278AC672396}"/>
              </a:ext>
            </a:extLst>
          </p:cNvPr>
          <p:cNvPicPr>
            <a:picLocks noChangeAspect="1"/>
          </p:cNvPicPr>
          <p:nvPr/>
        </p:nvPicPr>
        <p:blipFill>
          <a:blip r:embed="rId2"/>
          <a:stretch>
            <a:fillRect/>
          </a:stretch>
        </p:blipFill>
        <p:spPr>
          <a:xfrm>
            <a:off x="5254466" y="1253305"/>
            <a:ext cx="1683068" cy="723900"/>
          </a:xfrm>
          <a:prstGeom prst="rect">
            <a:avLst/>
          </a:prstGeom>
        </p:spPr>
      </p:pic>
      <p:pic>
        <p:nvPicPr>
          <p:cNvPr id="7" name="Picture 6">
            <a:extLst>
              <a:ext uri="{FF2B5EF4-FFF2-40B4-BE49-F238E27FC236}">
                <a16:creationId xmlns:a16="http://schemas.microsoft.com/office/drawing/2014/main" id="{D4FB0457-9FA7-4B95-9F12-83BA348FCCDB}"/>
              </a:ext>
            </a:extLst>
          </p:cNvPr>
          <p:cNvPicPr>
            <a:picLocks noChangeAspect="1"/>
          </p:cNvPicPr>
          <p:nvPr/>
        </p:nvPicPr>
        <p:blipFill>
          <a:blip r:embed="rId3"/>
          <a:stretch>
            <a:fillRect/>
          </a:stretch>
        </p:blipFill>
        <p:spPr>
          <a:xfrm>
            <a:off x="4768849" y="2630744"/>
            <a:ext cx="2969419" cy="1104900"/>
          </a:xfrm>
          <a:prstGeom prst="rect">
            <a:avLst/>
          </a:prstGeom>
        </p:spPr>
      </p:pic>
    </p:spTree>
    <p:extLst>
      <p:ext uri="{BB962C8B-B14F-4D97-AF65-F5344CB8AC3E}">
        <p14:creationId xmlns:p14="http://schemas.microsoft.com/office/powerpoint/2010/main" val="2504885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400C-9AA7-4717-8D90-52C1008FD9A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2889785-B5F5-4DA3-94C9-1A7C50939FD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7E2530B5-8EAA-4D50-8525-B05CDAF712B0}"/>
              </a:ext>
            </a:extLst>
          </p:cNvPr>
          <p:cNvPicPr>
            <a:picLocks noChangeAspect="1"/>
          </p:cNvPicPr>
          <p:nvPr/>
        </p:nvPicPr>
        <p:blipFill>
          <a:blip r:embed="rId2"/>
          <a:stretch>
            <a:fillRect/>
          </a:stretch>
        </p:blipFill>
        <p:spPr>
          <a:xfrm>
            <a:off x="1484310" y="484186"/>
            <a:ext cx="10115914" cy="5688014"/>
          </a:xfrm>
          <a:prstGeom prst="rect">
            <a:avLst/>
          </a:prstGeom>
        </p:spPr>
      </p:pic>
    </p:spTree>
    <p:extLst>
      <p:ext uri="{BB962C8B-B14F-4D97-AF65-F5344CB8AC3E}">
        <p14:creationId xmlns:p14="http://schemas.microsoft.com/office/powerpoint/2010/main" val="2844838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AE8A-E1DE-4841-AD6A-1695F90360FF}"/>
              </a:ext>
            </a:extLst>
          </p:cNvPr>
          <p:cNvSpPr>
            <a:spLocks noGrp="1"/>
          </p:cNvSpPr>
          <p:nvPr>
            <p:ph idx="1"/>
          </p:nvPr>
        </p:nvSpPr>
        <p:spPr>
          <a:xfrm>
            <a:off x="1484310" y="203200"/>
            <a:ext cx="10018713" cy="6057899"/>
          </a:xfrm>
        </p:spPr>
        <p:txBody>
          <a:bodyPr/>
          <a:lstStyle/>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一般旋風分離器的</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壓降</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是</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以氣體</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入口速度</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水頭的數目</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(No. of inlet velocity head)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來計算，可表示為</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一般可以下列經驗式算出</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631A80EE-4761-492C-AC39-FF9E02966841}"/>
              </a:ext>
            </a:extLst>
          </p:cNvPr>
          <p:cNvPicPr>
            <a:picLocks noChangeAspect="1"/>
          </p:cNvPicPr>
          <p:nvPr/>
        </p:nvPicPr>
        <p:blipFill>
          <a:blip r:embed="rId2"/>
          <a:stretch>
            <a:fillRect/>
          </a:stretch>
        </p:blipFill>
        <p:spPr>
          <a:xfrm>
            <a:off x="5026907" y="1212850"/>
            <a:ext cx="2138186" cy="836682"/>
          </a:xfrm>
          <a:prstGeom prst="rect">
            <a:avLst/>
          </a:prstGeom>
        </p:spPr>
      </p:pic>
      <p:pic>
        <p:nvPicPr>
          <p:cNvPr id="7" name="Picture 6">
            <a:extLst>
              <a:ext uri="{FF2B5EF4-FFF2-40B4-BE49-F238E27FC236}">
                <a16:creationId xmlns:a16="http://schemas.microsoft.com/office/drawing/2014/main" id="{59ED74E8-ADEC-4A7F-8C82-E008A68AFCFC}"/>
              </a:ext>
            </a:extLst>
          </p:cNvPr>
          <p:cNvPicPr>
            <a:picLocks noChangeAspect="1"/>
          </p:cNvPicPr>
          <p:nvPr/>
        </p:nvPicPr>
        <p:blipFill>
          <a:blip r:embed="rId3"/>
          <a:stretch>
            <a:fillRect/>
          </a:stretch>
        </p:blipFill>
        <p:spPr>
          <a:xfrm>
            <a:off x="4757438" y="2822575"/>
            <a:ext cx="2677124" cy="1056280"/>
          </a:xfrm>
          <a:prstGeom prst="rect">
            <a:avLst/>
          </a:prstGeom>
        </p:spPr>
      </p:pic>
      <p:pic>
        <p:nvPicPr>
          <p:cNvPr id="9" name="Picture 8">
            <a:extLst>
              <a:ext uri="{FF2B5EF4-FFF2-40B4-BE49-F238E27FC236}">
                <a16:creationId xmlns:a16="http://schemas.microsoft.com/office/drawing/2014/main" id="{6971E198-8784-4B4D-A2A2-B68802E4E555}"/>
              </a:ext>
            </a:extLst>
          </p:cNvPr>
          <p:cNvPicPr>
            <a:picLocks noChangeAspect="1"/>
          </p:cNvPicPr>
          <p:nvPr/>
        </p:nvPicPr>
        <p:blipFill>
          <a:blip r:embed="rId4"/>
          <a:stretch>
            <a:fillRect/>
          </a:stretch>
        </p:blipFill>
        <p:spPr>
          <a:xfrm>
            <a:off x="893338" y="4145555"/>
            <a:ext cx="4389009" cy="2615008"/>
          </a:xfrm>
          <a:prstGeom prst="rect">
            <a:avLst/>
          </a:prstGeom>
        </p:spPr>
      </p:pic>
      <p:pic>
        <p:nvPicPr>
          <p:cNvPr id="11" name="Picture 10">
            <a:extLst>
              <a:ext uri="{FF2B5EF4-FFF2-40B4-BE49-F238E27FC236}">
                <a16:creationId xmlns:a16="http://schemas.microsoft.com/office/drawing/2014/main" id="{BAA7D45A-86F8-404F-8C86-18962E060F8E}"/>
              </a:ext>
            </a:extLst>
          </p:cNvPr>
          <p:cNvPicPr>
            <a:picLocks noChangeAspect="1"/>
          </p:cNvPicPr>
          <p:nvPr/>
        </p:nvPicPr>
        <p:blipFill>
          <a:blip r:embed="rId5"/>
          <a:stretch>
            <a:fillRect/>
          </a:stretch>
        </p:blipFill>
        <p:spPr>
          <a:xfrm>
            <a:off x="6603479" y="4170956"/>
            <a:ext cx="5426222" cy="2382244"/>
          </a:xfrm>
          <a:prstGeom prst="rect">
            <a:avLst/>
          </a:prstGeom>
        </p:spPr>
      </p:pic>
    </p:spTree>
    <p:extLst>
      <p:ext uri="{BB962C8B-B14F-4D97-AF65-F5344CB8AC3E}">
        <p14:creationId xmlns:p14="http://schemas.microsoft.com/office/powerpoint/2010/main" val="2926389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2AE96-45F4-40E9-92D1-FB880C3264CF}"/>
              </a:ext>
            </a:extLst>
          </p:cNvPr>
          <p:cNvSpPr>
            <a:spLocks noGrp="1"/>
          </p:cNvSpPr>
          <p:nvPr>
            <p:ph idx="1"/>
          </p:nvPr>
        </p:nvSpPr>
        <p:spPr>
          <a:xfrm>
            <a:off x="1497010" y="101601"/>
            <a:ext cx="10018713" cy="2882899"/>
          </a:xfrm>
        </p:spPr>
        <p:txBody>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旋風分離器之分離效率為壓降之函數，</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壓降越大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分離效率越高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，如下左圖。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縮小氣體排出管之直徑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會使系統壓降升高，因而</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分離效率亦隨之提高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，如下右圖。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一般氣體排出管之直徑約為本體直徑之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倍，另外</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縮小本體直徑亦可使壓降提高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85E6477E-8F9F-45BB-8FA1-32A35573082D}"/>
              </a:ext>
            </a:extLst>
          </p:cNvPr>
          <p:cNvPicPr>
            <a:picLocks noChangeAspect="1"/>
          </p:cNvPicPr>
          <p:nvPr/>
        </p:nvPicPr>
        <p:blipFill>
          <a:blip r:embed="rId2"/>
          <a:stretch>
            <a:fillRect/>
          </a:stretch>
        </p:blipFill>
        <p:spPr>
          <a:xfrm>
            <a:off x="1323974" y="2866476"/>
            <a:ext cx="4772026" cy="3889924"/>
          </a:xfrm>
          <a:prstGeom prst="rect">
            <a:avLst/>
          </a:prstGeom>
        </p:spPr>
      </p:pic>
      <p:pic>
        <p:nvPicPr>
          <p:cNvPr id="7" name="Picture 6">
            <a:extLst>
              <a:ext uri="{FF2B5EF4-FFF2-40B4-BE49-F238E27FC236}">
                <a16:creationId xmlns:a16="http://schemas.microsoft.com/office/drawing/2014/main" id="{6E95180F-956C-4C22-AC33-F7C20686D76F}"/>
              </a:ext>
            </a:extLst>
          </p:cNvPr>
          <p:cNvPicPr>
            <a:picLocks noChangeAspect="1"/>
          </p:cNvPicPr>
          <p:nvPr/>
        </p:nvPicPr>
        <p:blipFill>
          <a:blip r:embed="rId3"/>
          <a:stretch>
            <a:fillRect/>
          </a:stretch>
        </p:blipFill>
        <p:spPr>
          <a:xfrm>
            <a:off x="6767512" y="2922114"/>
            <a:ext cx="5212813" cy="3889924"/>
          </a:xfrm>
          <a:prstGeom prst="rect">
            <a:avLst/>
          </a:prstGeom>
        </p:spPr>
      </p:pic>
    </p:spTree>
    <p:extLst>
      <p:ext uri="{BB962C8B-B14F-4D97-AF65-F5344CB8AC3E}">
        <p14:creationId xmlns:p14="http://schemas.microsoft.com/office/powerpoint/2010/main" val="3140531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E9218-1A70-4469-97C0-7ADE580213B3}"/>
              </a:ext>
            </a:extLst>
          </p:cNvPr>
          <p:cNvSpPr>
            <a:spLocks noGrp="1"/>
          </p:cNvSpPr>
          <p:nvPr>
            <p:ph idx="1"/>
          </p:nvPr>
        </p:nvSpPr>
        <p:spPr>
          <a:xfrm>
            <a:off x="1484310" y="203201"/>
            <a:ext cx="10018713" cy="5588000"/>
          </a:xfrm>
        </p:spPr>
        <p:txBody>
          <a:bodyPr>
            <a:normAutofit lnSpcReduction="10000"/>
          </a:bodyPr>
          <a:lstStyle/>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旋風分離器之設計步驟</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選定一標準尺寸並估算</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容許壓降</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cm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水柱表示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決定</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可損失之速度水頭</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，第一次計算可取</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8</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zh-TW"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水柱</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氣體密度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(g/cm</a:t>
            </a:r>
            <a:r>
              <a:rPr lang="en-US" altLang="zh-TW" baseline="30000" dirty="0">
                <a:latin typeface="Times New Roman" panose="02020603050405020304" pitchFamily="18" charset="0"/>
                <a:ea typeface="DFKai-SB" panose="03000509000000000000" pitchFamily="65" charset="-120"/>
                <a:cs typeface="Times New Roman" panose="02020603050405020304" pitchFamily="18" charset="0"/>
              </a:rPr>
              <a:t>3</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 </a:t>
            </a:r>
            <a:r>
              <a:rPr lang="zh-TW" altLang="zh-TW"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(cm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氣體</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8</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(V</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i</a:t>
            </a:r>
            <a:r>
              <a:rPr lang="en-US" altLang="zh-TW" baseline="300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 2g</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c</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，故可求得</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V</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氣體流量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Q</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，入口面積</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c</a:t>
            </a:r>
            <a:r>
              <a:rPr lang="en-GB" altLang="zh-TW" baseline="30000" dirty="0">
                <a:latin typeface="Times New Roman" panose="02020603050405020304" pitchFamily="18" charset="0"/>
                <a:ea typeface="DFKai-SB" panose="03000509000000000000" pitchFamily="65" charset="-120"/>
                <a:cs typeface="Times New Roman" panose="02020603050405020304" pitchFamily="18" charset="0"/>
              </a:rPr>
              <a:t>2</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 8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參考圖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H</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D</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c</a:t>
            </a:r>
            <a:r>
              <a:rPr lang="en-US" altLang="zh-TW" baseline="300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 8</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因</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V</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Q</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已知，可求得</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D</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利用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(9-30)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式求得</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pc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求</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p</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 d</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pc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比值，再由圖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9.11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求得對應之分離效率</a:t>
            </a:r>
            <a:r>
              <a:rPr lang="el-GR" altLang="zh-TW" dirty="0">
                <a:latin typeface="Times New Roman" panose="02020603050405020304" pitchFamily="18" charset="0"/>
                <a:ea typeface="DFKai-SB" panose="03000509000000000000" pitchFamily="65" charset="-120"/>
                <a:cs typeface="Times New Roman" panose="02020603050405020304" pitchFamily="18" charset="0"/>
              </a:rPr>
              <a:t>η</a:t>
            </a:r>
            <a:r>
              <a:rPr lang="en-GB" altLang="zh-TW" baseline="-25000" dirty="0" err="1">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或以下式估算</a:t>
            </a:r>
            <a:r>
              <a:rPr lang="el-GR" altLang="zh-TW" dirty="0">
                <a:latin typeface="Times New Roman" panose="02020603050405020304" pitchFamily="18" charset="0"/>
                <a:ea typeface="DFKai-SB" panose="03000509000000000000" pitchFamily="65" charset="-120"/>
                <a:cs typeface="Times New Roman" panose="02020603050405020304" pitchFamily="18" charset="0"/>
              </a:rPr>
              <a:t>η</a:t>
            </a:r>
            <a:r>
              <a:rPr lang="en-GB" altLang="zh-TW" baseline="-25000" dirty="0" err="1">
                <a:latin typeface="Times New Roman" panose="02020603050405020304" pitchFamily="18" charset="0"/>
                <a:ea typeface="DFKai-SB" panose="03000509000000000000" pitchFamily="65" charset="-120"/>
                <a:cs typeface="Times New Roman" panose="02020603050405020304" pitchFamily="18" charset="0"/>
              </a:rPr>
              <a:t>i</a:t>
            </a:r>
            <a:endParaRPr lang="en-GB" altLang="zh-TW" baseline="-25000"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69066926-AAE8-4E31-8F0C-514A282CC320}"/>
              </a:ext>
            </a:extLst>
          </p:cNvPr>
          <p:cNvPicPr>
            <a:picLocks noChangeAspect="1"/>
          </p:cNvPicPr>
          <p:nvPr/>
        </p:nvPicPr>
        <p:blipFill>
          <a:blip r:embed="rId2"/>
          <a:stretch>
            <a:fillRect/>
          </a:stretch>
        </p:blipFill>
        <p:spPr>
          <a:xfrm>
            <a:off x="5626276" y="3595227"/>
            <a:ext cx="1305465" cy="850752"/>
          </a:xfrm>
          <a:prstGeom prst="rect">
            <a:avLst/>
          </a:prstGeom>
        </p:spPr>
      </p:pic>
      <p:pic>
        <p:nvPicPr>
          <p:cNvPr id="7" name="Picture 6">
            <a:extLst>
              <a:ext uri="{FF2B5EF4-FFF2-40B4-BE49-F238E27FC236}">
                <a16:creationId xmlns:a16="http://schemas.microsoft.com/office/drawing/2014/main" id="{D2063436-3B4F-47D7-96D8-426738D0CA47}"/>
              </a:ext>
            </a:extLst>
          </p:cNvPr>
          <p:cNvPicPr>
            <a:picLocks noChangeAspect="1"/>
          </p:cNvPicPr>
          <p:nvPr/>
        </p:nvPicPr>
        <p:blipFill>
          <a:blip r:embed="rId3"/>
          <a:stretch>
            <a:fillRect/>
          </a:stretch>
        </p:blipFill>
        <p:spPr>
          <a:xfrm>
            <a:off x="5378165" y="5694816"/>
            <a:ext cx="2266029" cy="953295"/>
          </a:xfrm>
          <a:prstGeom prst="rect">
            <a:avLst/>
          </a:prstGeom>
        </p:spPr>
      </p:pic>
    </p:spTree>
    <p:extLst>
      <p:ext uri="{BB962C8B-B14F-4D97-AF65-F5344CB8AC3E}">
        <p14:creationId xmlns:p14="http://schemas.microsoft.com/office/powerpoint/2010/main" val="1449357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7122E-EDB6-48DD-8B0F-38DD92B12652}"/>
              </a:ext>
            </a:extLst>
          </p:cNvPr>
          <p:cNvSpPr>
            <a:spLocks noGrp="1"/>
          </p:cNvSpPr>
          <p:nvPr>
            <p:ph idx="1"/>
          </p:nvPr>
        </p:nvSpPr>
        <p:spPr>
          <a:xfrm>
            <a:off x="1513806" y="131892"/>
            <a:ext cx="10018713" cy="1523999"/>
          </a:xfrm>
        </p:spPr>
        <p:txBody>
          <a:bodyPr>
            <a:normAutofit fontScale="85000" lnSpcReduction="20000"/>
          </a:bodyPr>
          <a:lstStyle/>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由</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顆粒之粒徑分佈</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，利用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(9-26)</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式計算平均效率。</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若平均效率不符合要求，可考慮多</a:t>
            </a:r>
            <a:r>
              <a:rPr lang="zh-TW" altLang="en-US"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管式旋風分離器</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提高收集效率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其他狀況下之效率計算</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當在設計狀況以外之情形下運轉時，旋風分離器的效率可以下列公式計算</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a:t>
            </a:r>
            <a:endParaRPr lang="en-GB" b="1"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83E1F037-A02B-4252-B54C-E7C8854B9C83}"/>
              </a:ext>
            </a:extLst>
          </p:cNvPr>
          <p:cNvPicPr>
            <a:picLocks noChangeAspect="1"/>
          </p:cNvPicPr>
          <p:nvPr/>
        </p:nvPicPr>
        <p:blipFill>
          <a:blip r:embed="rId2"/>
          <a:stretch>
            <a:fillRect/>
          </a:stretch>
        </p:blipFill>
        <p:spPr>
          <a:xfrm>
            <a:off x="4705350" y="1742345"/>
            <a:ext cx="3868380" cy="728633"/>
          </a:xfrm>
          <a:prstGeom prst="rect">
            <a:avLst/>
          </a:prstGeom>
        </p:spPr>
      </p:pic>
      <p:pic>
        <p:nvPicPr>
          <p:cNvPr id="7" name="Picture 6">
            <a:extLst>
              <a:ext uri="{FF2B5EF4-FFF2-40B4-BE49-F238E27FC236}">
                <a16:creationId xmlns:a16="http://schemas.microsoft.com/office/drawing/2014/main" id="{119F2713-F36F-4B94-B682-3F0E7D7FE325}"/>
              </a:ext>
            </a:extLst>
          </p:cNvPr>
          <p:cNvPicPr>
            <a:picLocks noChangeAspect="1"/>
          </p:cNvPicPr>
          <p:nvPr/>
        </p:nvPicPr>
        <p:blipFill>
          <a:blip r:embed="rId3"/>
          <a:stretch>
            <a:fillRect/>
          </a:stretch>
        </p:blipFill>
        <p:spPr>
          <a:xfrm>
            <a:off x="4729162" y="2868869"/>
            <a:ext cx="3585471" cy="724590"/>
          </a:xfrm>
          <a:prstGeom prst="rect">
            <a:avLst/>
          </a:prstGeom>
        </p:spPr>
      </p:pic>
      <p:pic>
        <p:nvPicPr>
          <p:cNvPr id="9" name="Picture 8">
            <a:extLst>
              <a:ext uri="{FF2B5EF4-FFF2-40B4-BE49-F238E27FC236}">
                <a16:creationId xmlns:a16="http://schemas.microsoft.com/office/drawing/2014/main" id="{C58EEF7B-946F-4364-9DA1-75233F710043}"/>
              </a:ext>
            </a:extLst>
          </p:cNvPr>
          <p:cNvPicPr>
            <a:picLocks noChangeAspect="1"/>
          </p:cNvPicPr>
          <p:nvPr/>
        </p:nvPicPr>
        <p:blipFill>
          <a:blip r:embed="rId4"/>
          <a:stretch>
            <a:fillRect/>
          </a:stretch>
        </p:blipFill>
        <p:spPr>
          <a:xfrm>
            <a:off x="4729161" y="3795134"/>
            <a:ext cx="3907611" cy="724590"/>
          </a:xfrm>
          <a:prstGeom prst="rect">
            <a:avLst/>
          </a:prstGeom>
        </p:spPr>
      </p:pic>
      <p:pic>
        <p:nvPicPr>
          <p:cNvPr id="11" name="Picture 10">
            <a:extLst>
              <a:ext uri="{FF2B5EF4-FFF2-40B4-BE49-F238E27FC236}">
                <a16:creationId xmlns:a16="http://schemas.microsoft.com/office/drawing/2014/main" id="{205C347B-BEC9-40DC-B73D-C5029AAB94DB}"/>
              </a:ext>
            </a:extLst>
          </p:cNvPr>
          <p:cNvPicPr>
            <a:picLocks noChangeAspect="1"/>
          </p:cNvPicPr>
          <p:nvPr/>
        </p:nvPicPr>
        <p:blipFill>
          <a:blip r:embed="rId5"/>
          <a:stretch>
            <a:fillRect/>
          </a:stretch>
        </p:blipFill>
        <p:spPr>
          <a:xfrm>
            <a:off x="4705350" y="4746521"/>
            <a:ext cx="3709468" cy="724590"/>
          </a:xfrm>
          <a:prstGeom prst="rect">
            <a:avLst/>
          </a:prstGeom>
        </p:spPr>
      </p:pic>
      <p:pic>
        <p:nvPicPr>
          <p:cNvPr id="13" name="Picture 12">
            <a:extLst>
              <a:ext uri="{FF2B5EF4-FFF2-40B4-BE49-F238E27FC236}">
                <a16:creationId xmlns:a16="http://schemas.microsoft.com/office/drawing/2014/main" id="{A0581509-E6D8-45E4-BE90-A6B4067D0E0D}"/>
              </a:ext>
            </a:extLst>
          </p:cNvPr>
          <p:cNvPicPr>
            <a:picLocks noChangeAspect="1"/>
          </p:cNvPicPr>
          <p:nvPr/>
        </p:nvPicPr>
        <p:blipFill>
          <a:blip r:embed="rId6"/>
          <a:stretch>
            <a:fillRect/>
          </a:stretch>
        </p:blipFill>
        <p:spPr>
          <a:xfrm>
            <a:off x="739877" y="5697908"/>
            <a:ext cx="6516329" cy="1033077"/>
          </a:xfrm>
          <a:prstGeom prst="rect">
            <a:avLst/>
          </a:prstGeom>
        </p:spPr>
      </p:pic>
      <p:pic>
        <p:nvPicPr>
          <p:cNvPr id="8" name="圖片 7">
            <a:extLst>
              <a:ext uri="{FF2B5EF4-FFF2-40B4-BE49-F238E27FC236}">
                <a16:creationId xmlns:a16="http://schemas.microsoft.com/office/drawing/2014/main" id="{126FC371-356E-47BF-9A91-2A4DF36EB955}"/>
              </a:ext>
            </a:extLst>
          </p:cNvPr>
          <p:cNvPicPr>
            <a:picLocks noChangeAspect="1"/>
          </p:cNvPicPr>
          <p:nvPr/>
        </p:nvPicPr>
        <p:blipFill>
          <a:blip r:embed="rId7"/>
          <a:stretch>
            <a:fillRect/>
          </a:stretch>
        </p:blipFill>
        <p:spPr>
          <a:xfrm>
            <a:off x="6639540" y="2783311"/>
            <a:ext cx="1905000" cy="962025"/>
          </a:xfrm>
          <a:prstGeom prst="rect">
            <a:avLst/>
          </a:prstGeom>
        </p:spPr>
      </p:pic>
    </p:spTree>
    <p:extLst>
      <p:ext uri="{BB962C8B-B14F-4D97-AF65-F5344CB8AC3E}">
        <p14:creationId xmlns:p14="http://schemas.microsoft.com/office/powerpoint/2010/main" val="268773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A07E4-8F4C-4BDF-B666-CFBBD679B0E3}"/>
              </a:ext>
            </a:extLst>
          </p:cNvPr>
          <p:cNvSpPr>
            <a:spLocks noGrp="1"/>
          </p:cNvSpPr>
          <p:nvPr>
            <p:ph idx="1"/>
          </p:nvPr>
        </p:nvSpPr>
        <p:spPr>
          <a:xfrm>
            <a:off x="1484310" y="707923"/>
            <a:ext cx="10018713" cy="5692877"/>
          </a:xfrm>
        </p:spPr>
        <p:txBody>
          <a:bodyPr>
            <a:normAutofit/>
          </a:bodyPr>
          <a:lstStyle/>
          <a:p>
            <a:pPr algn="just"/>
            <a:r>
              <a:rPr lang="en-GB" dirty="0">
                <a:latin typeface="Times New Roman" panose="02020603050405020304" pitchFamily="18" charset="0"/>
                <a:cs typeface="Times New Roman" panose="02020603050405020304" pitchFamily="18" charset="0"/>
              </a:rPr>
              <a:t>Hydrocarbons can be </a:t>
            </a:r>
            <a:r>
              <a:rPr lang="en-GB" b="1" dirty="0">
                <a:solidFill>
                  <a:srgbClr val="00B050"/>
                </a:solidFill>
                <a:latin typeface="Times New Roman" panose="02020603050405020304" pitchFamily="18" charset="0"/>
                <a:cs typeface="Times New Roman" panose="02020603050405020304" pitchFamily="18" charset="0"/>
              </a:rPr>
              <a:t>direct air pollutants</a:t>
            </a:r>
            <a:r>
              <a:rPr lang="en-GB" dirty="0">
                <a:latin typeface="Times New Roman" panose="02020603050405020304" pitchFamily="18" charset="0"/>
                <a:cs typeface="Times New Roman" panose="02020603050405020304" pitchFamily="18" charset="0"/>
              </a:rPr>
              <a:t> (e.g. </a:t>
            </a:r>
            <a:r>
              <a:rPr lang="en-GB" b="1" dirty="0">
                <a:solidFill>
                  <a:srgbClr val="FF0000"/>
                </a:solidFill>
                <a:latin typeface="Times New Roman" panose="02020603050405020304" pitchFamily="18" charset="0"/>
                <a:cs typeface="Times New Roman" panose="02020603050405020304" pitchFamily="18" charset="0"/>
              </a:rPr>
              <a:t>VOCs</a:t>
            </a:r>
            <a:r>
              <a:rPr lang="en-GB" dirty="0">
                <a:latin typeface="Times New Roman" panose="02020603050405020304" pitchFamily="18" charset="0"/>
                <a:cs typeface="Times New Roman" panose="02020603050405020304" pitchFamily="18" charset="0"/>
              </a:rPr>
              <a:t>), as well as </a:t>
            </a:r>
            <a:r>
              <a:rPr lang="en-GB" b="1" dirty="0">
                <a:solidFill>
                  <a:srgbClr val="00B050"/>
                </a:solidFill>
                <a:latin typeface="Times New Roman" panose="02020603050405020304" pitchFamily="18" charset="0"/>
                <a:cs typeface="Times New Roman" panose="02020603050405020304" pitchFamily="18" charset="0"/>
              </a:rPr>
              <a:t>indirect air pollutants</a:t>
            </a:r>
            <a:r>
              <a:rPr lang="en-GB" dirty="0">
                <a:latin typeface="Times New Roman" panose="02020603050405020304" pitchFamily="18" charset="0"/>
                <a:cs typeface="Times New Roman" panose="02020603050405020304" pitchFamily="18" charset="0"/>
              </a:rPr>
              <a:t> when they </a:t>
            </a:r>
            <a:r>
              <a:rPr lang="en-GB" dirty="0">
                <a:solidFill>
                  <a:schemeClr val="accent4">
                    <a:lumMod val="75000"/>
                  </a:schemeClr>
                </a:solidFill>
                <a:latin typeface="Times New Roman" panose="02020603050405020304" pitchFamily="18" charset="0"/>
                <a:cs typeface="Times New Roman" panose="02020603050405020304" pitchFamily="18" charset="0"/>
              </a:rPr>
              <a:t>contribute to the formation of other pollution </a:t>
            </a:r>
            <a:r>
              <a:rPr lang="en-GB" dirty="0">
                <a:latin typeface="Times New Roman" panose="02020603050405020304" pitchFamily="18" charset="0"/>
                <a:cs typeface="Times New Roman" panose="02020603050405020304" pitchFamily="18" charset="0"/>
              </a:rPr>
              <a:t>(e.g. </a:t>
            </a:r>
            <a:r>
              <a:rPr lang="en-GB" b="1" dirty="0">
                <a:solidFill>
                  <a:srgbClr val="FF0000"/>
                </a:solidFill>
                <a:latin typeface="Times New Roman" panose="02020603050405020304" pitchFamily="18" charset="0"/>
                <a:cs typeface="Times New Roman" panose="02020603050405020304" pitchFamily="18" charset="0"/>
              </a:rPr>
              <a:t>photochemical reactions to form ozone and smog</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Combined with </a:t>
            </a:r>
            <a:r>
              <a:rPr lang="en-GB" b="1" dirty="0">
                <a:solidFill>
                  <a:srgbClr val="FF0000"/>
                </a:solidFill>
                <a:latin typeface="Times New Roman" panose="02020603050405020304" pitchFamily="18" charset="0"/>
                <a:cs typeface="Times New Roman" panose="02020603050405020304" pitchFamily="18" charset="0"/>
              </a:rPr>
              <a:t>oxygen</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hydrogen</a:t>
            </a:r>
            <a:r>
              <a:rPr lang="en-GB" dirty="0">
                <a:latin typeface="Times New Roman" panose="02020603050405020304" pitchFamily="18" charset="0"/>
                <a:cs typeface="Times New Roman" panose="02020603050405020304" pitchFamily="18" charset="0"/>
              </a:rPr>
              <a:t>, carbon forms the biochemicals, including sugars, cellulose, lignin, chitins, alcohols, fats, and esters.</a:t>
            </a:r>
          </a:p>
          <a:p>
            <a:pPr algn="just"/>
            <a:r>
              <a:rPr lang="en-GB" dirty="0">
                <a:latin typeface="Times New Roman" panose="02020603050405020304" pitchFamily="18" charset="0"/>
                <a:cs typeface="Times New Roman" panose="02020603050405020304" pitchFamily="18" charset="0"/>
              </a:rPr>
              <a:t>Combined with </a:t>
            </a:r>
            <a:r>
              <a:rPr lang="en-GB" b="1" dirty="0">
                <a:solidFill>
                  <a:srgbClr val="FF0000"/>
                </a:solidFill>
                <a:latin typeface="Times New Roman" panose="02020603050405020304" pitchFamily="18" charset="0"/>
                <a:cs typeface="Times New Roman" panose="02020603050405020304" pitchFamily="18" charset="0"/>
              </a:rPr>
              <a:t>nitrogen</a:t>
            </a:r>
            <a:r>
              <a:rPr lang="en-GB" dirty="0">
                <a:latin typeface="Times New Roman" panose="02020603050405020304" pitchFamily="18" charset="0"/>
                <a:cs typeface="Times New Roman" panose="02020603050405020304" pitchFamily="18" charset="0"/>
              </a:rPr>
              <a:t>, carbon forms alkaloids-naturally occurring </a:t>
            </a:r>
            <a:r>
              <a:rPr lang="en-GB" b="1" dirty="0">
                <a:solidFill>
                  <a:srgbClr val="00B050"/>
                </a:solidFill>
                <a:latin typeface="Times New Roman" panose="02020603050405020304" pitchFamily="18" charset="0"/>
                <a:cs typeface="Times New Roman" panose="02020603050405020304" pitchFamily="18" charset="0"/>
              </a:rPr>
              <a:t>amines</a:t>
            </a:r>
            <a:r>
              <a:rPr lang="en-GB" dirty="0">
                <a:latin typeface="Times New Roman" panose="02020603050405020304" pitchFamily="18" charset="0"/>
                <a:cs typeface="Times New Roman" panose="02020603050405020304" pitchFamily="18" charset="0"/>
              </a:rPr>
              <a:t> produced by plants and animals, which combine to form proteins.</a:t>
            </a:r>
          </a:p>
          <a:p>
            <a:pPr algn="just"/>
            <a:r>
              <a:rPr lang="en-GB" dirty="0">
                <a:latin typeface="Times New Roman" panose="02020603050405020304" pitchFamily="18" charset="0"/>
                <a:cs typeface="Times New Roman" panose="02020603050405020304" pitchFamily="18" charset="0"/>
              </a:rPr>
              <a:t>Combined with </a:t>
            </a:r>
            <a:r>
              <a:rPr lang="en-GB" b="1" dirty="0" err="1">
                <a:solidFill>
                  <a:srgbClr val="FF0000"/>
                </a:solidFill>
                <a:latin typeface="Times New Roman" panose="02020603050405020304" pitchFamily="18" charset="0"/>
                <a:cs typeface="Times New Roman" panose="02020603050405020304" pitchFamily="18" charset="0"/>
              </a:rPr>
              <a:t>sulfur</a:t>
            </a:r>
            <a:r>
              <a:rPr lang="en-GB" dirty="0">
                <a:latin typeface="Times New Roman" panose="02020603050405020304" pitchFamily="18" charset="0"/>
                <a:cs typeface="Times New Roman" panose="02020603050405020304" pitchFamily="18" charset="0"/>
              </a:rPr>
              <a:t>, carbon is the source of antibiotics, proteins, and amino acids.</a:t>
            </a:r>
          </a:p>
          <a:p>
            <a:pPr algn="just"/>
            <a:r>
              <a:rPr lang="en-GB" dirty="0">
                <a:latin typeface="Times New Roman" panose="02020603050405020304" pitchFamily="18" charset="0"/>
                <a:cs typeface="Times New Roman" panose="02020603050405020304" pitchFamily="18" charset="0"/>
              </a:rPr>
              <a:t>Combined with </a:t>
            </a:r>
            <a:r>
              <a:rPr lang="en-GB" b="1" dirty="0">
                <a:solidFill>
                  <a:srgbClr val="FF0000"/>
                </a:solidFill>
                <a:latin typeface="Times New Roman" panose="02020603050405020304" pitchFamily="18" charset="0"/>
                <a:cs typeface="Times New Roman" panose="02020603050405020304" pitchFamily="18" charset="0"/>
              </a:rPr>
              <a:t>phosphorus</a:t>
            </a:r>
            <a:r>
              <a:rPr lang="en-GB" dirty="0">
                <a:latin typeface="Times New Roman" panose="02020603050405020304" pitchFamily="18" charset="0"/>
                <a:cs typeface="Times New Roman" panose="02020603050405020304" pitchFamily="18" charset="0"/>
              </a:rPr>
              <a:t> and a few other elements, carbon forms ribonucleic acid and deoxyribonucleic acid, the chemical codes of life.</a:t>
            </a:r>
          </a:p>
        </p:txBody>
      </p:sp>
    </p:spTree>
    <p:extLst>
      <p:ext uri="{BB962C8B-B14F-4D97-AF65-F5344CB8AC3E}">
        <p14:creationId xmlns:p14="http://schemas.microsoft.com/office/powerpoint/2010/main" val="381982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0238C-87F6-4E3D-9541-5DC14E5FA162}"/>
              </a:ext>
            </a:extLst>
          </p:cNvPr>
          <p:cNvSpPr>
            <a:spLocks noGrp="1"/>
          </p:cNvSpPr>
          <p:nvPr>
            <p:ph idx="1"/>
          </p:nvPr>
        </p:nvSpPr>
        <p:spPr>
          <a:xfrm>
            <a:off x="1484310" y="98323"/>
            <a:ext cx="4611690" cy="6577780"/>
          </a:xfrm>
        </p:spPr>
        <p:txBody>
          <a:bodyPr>
            <a:normAutofit/>
          </a:bodyPr>
          <a:lstStyle/>
          <a:p>
            <a:pPr algn="just"/>
            <a:r>
              <a:rPr lang="en-GB" dirty="0">
                <a:latin typeface="Times New Roman" panose="02020603050405020304" pitchFamily="18" charset="0"/>
                <a:cs typeface="Times New Roman" panose="02020603050405020304" pitchFamily="18" charset="0"/>
              </a:rPr>
              <a:t>From a mass balance perspective, C-based compounds that are considered to be air pollutants comprise a </a:t>
            </a:r>
            <a:r>
              <a:rPr lang="en-GB" dirty="0">
                <a:solidFill>
                  <a:schemeClr val="accent3">
                    <a:lumMod val="75000"/>
                  </a:schemeClr>
                </a:solidFill>
                <a:latin typeface="Times New Roman" panose="02020603050405020304" pitchFamily="18" charset="0"/>
                <a:cs typeface="Times New Roman" panose="02020603050405020304" pitchFamily="18" charset="0"/>
              </a:rPr>
              <a:t>very small fraction of the carbon cycle </a:t>
            </a:r>
            <a:r>
              <a:rPr lang="en-GB" dirty="0">
                <a:latin typeface="Times New Roman" panose="02020603050405020304" pitchFamily="18" charset="0"/>
                <a:cs typeface="Times New Roman" panose="02020603050405020304" pitchFamily="18" charset="0"/>
              </a:rPr>
              <a:t>(see Table 21.1).</a:t>
            </a:r>
          </a:p>
          <a:p>
            <a:pPr algn="just"/>
            <a:r>
              <a:rPr lang="en-GB" dirty="0">
                <a:latin typeface="Times New Roman" panose="02020603050405020304" pitchFamily="18" charset="0"/>
                <a:cs typeface="Times New Roman" panose="02020603050405020304" pitchFamily="18" charset="0"/>
              </a:rPr>
              <a:t>Carbon compounds are at the </a:t>
            </a:r>
            <a:r>
              <a:rPr lang="en-GB" dirty="0" err="1">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of technological, materials science, medical, and environmental breakthroughs.</a:t>
            </a:r>
          </a:p>
          <a:p>
            <a:pPr algn="just"/>
            <a:r>
              <a:rPr lang="en-GB" dirty="0">
                <a:latin typeface="Times New Roman" panose="02020603050405020304" pitchFamily="18" charset="0"/>
                <a:cs typeface="Times New Roman" panose="02020603050405020304" pitchFamily="18" charset="0"/>
              </a:rPr>
              <a:t>Many nanomaterials are carbon-based, such as carbon-60 (C</a:t>
            </a:r>
            <a:r>
              <a:rPr lang="en-GB" baseline="-25000" dirty="0">
                <a:latin typeface="Times New Roman" panose="02020603050405020304" pitchFamily="18" charset="0"/>
                <a:cs typeface="Times New Roman" panose="02020603050405020304" pitchFamily="18" charset="0"/>
              </a:rPr>
              <a:t>60</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a:t>
            </a:r>
            <a:r>
              <a:rPr lang="en-GB" b="1" dirty="0">
                <a:solidFill>
                  <a:srgbClr val="00B050"/>
                </a:solidFill>
                <a:latin typeface="Times New Roman" panose="02020603050405020304" pitchFamily="18" charset="0"/>
                <a:cs typeface="Times New Roman" panose="02020603050405020304" pitchFamily="18" charset="0"/>
              </a:rPr>
              <a:t>functional groups </a:t>
            </a:r>
            <a:r>
              <a:rPr lang="en-GB" dirty="0">
                <a:latin typeface="Times New Roman" panose="02020603050405020304" pitchFamily="18" charset="0"/>
                <a:cs typeface="Times New Roman" panose="02020603050405020304" pitchFamily="18" charset="0"/>
              </a:rPr>
              <a:t>attached to the outside of these nanospheres and tubes determine their </a:t>
            </a:r>
            <a:r>
              <a:rPr lang="en-GB" dirty="0">
                <a:solidFill>
                  <a:schemeClr val="accent4">
                    <a:lumMod val="75000"/>
                  </a:schemeClr>
                </a:solidFill>
                <a:latin typeface="Times New Roman" panose="02020603050405020304" pitchFamily="18" charset="0"/>
                <a:cs typeface="Times New Roman" panose="02020603050405020304" pitchFamily="18" charset="0"/>
              </a:rPr>
              <a:t>usefulness and the potential hazards</a:t>
            </a:r>
            <a:r>
              <a:rPr lang="en-GB" dirty="0">
                <a:latin typeface="Times New Roman" panose="02020603050405020304" pitchFamily="18" charset="0"/>
                <a:cs typeface="Times New Roman" panose="02020603050405020304" pitchFamily="18" charset="0"/>
              </a:rPr>
              <a:t>.</a:t>
            </a:r>
          </a:p>
          <a:p>
            <a:endParaRPr lang="en-GB" dirty="0"/>
          </a:p>
        </p:txBody>
      </p:sp>
      <p:pic>
        <p:nvPicPr>
          <p:cNvPr id="5" name="Picture 4">
            <a:extLst>
              <a:ext uri="{FF2B5EF4-FFF2-40B4-BE49-F238E27FC236}">
                <a16:creationId xmlns:a16="http://schemas.microsoft.com/office/drawing/2014/main" id="{8F8DA27A-C61C-4272-8893-96EFE54DC019}"/>
              </a:ext>
            </a:extLst>
          </p:cNvPr>
          <p:cNvPicPr>
            <a:picLocks noChangeAspect="1"/>
          </p:cNvPicPr>
          <p:nvPr/>
        </p:nvPicPr>
        <p:blipFill>
          <a:blip r:embed="rId2"/>
          <a:stretch>
            <a:fillRect/>
          </a:stretch>
        </p:blipFill>
        <p:spPr>
          <a:xfrm>
            <a:off x="6104384" y="1646365"/>
            <a:ext cx="6087616" cy="3722048"/>
          </a:xfrm>
          <a:prstGeom prst="rect">
            <a:avLst/>
          </a:prstGeom>
        </p:spPr>
      </p:pic>
    </p:spTree>
    <p:extLst>
      <p:ext uri="{BB962C8B-B14F-4D97-AF65-F5344CB8AC3E}">
        <p14:creationId xmlns:p14="http://schemas.microsoft.com/office/powerpoint/2010/main" val="288164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FF515-C04D-465C-81A4-A40D11371579}"/>
              </a:ext>
            </a:extLst>
          </p:cNvPr>
          <p:cNvSpPr>
            <a:spLocks noGrp="1"/>
          </p:cNvSpPr>
          <p:nvPr>
            <p:ph idx="1"/>
          </p:nvPr>
        </p:nvSpPr>
        <p:spPr>
          <a:xfrm>
            <a:off x="1641624" y="1611234"/>
            <a:ext cx="9488491" cy="845574"/>
          </a:xfrm>
        </p:spPr>
        <p:txBody>
          <a:bodyPr>
            <a:normAutofit/>
          </a:bodyPr>
          <a:lstStyle/>
          <a:p>
            <a:pPr algn="just"/>
            <a:r>
              <a:rPr lang="en-GB" dirty="0">
                <a:latin typeface="Times New Roman" panose="02020603050405020304" pitchFamily="18" charset="0"/>
                <a:cs typeface="Times New Roman" panose="02020603050405020304" pitchFamily="18" charset="0"/>
              </a:rPr>
              <a:t>Carbon in its many inorganic and organic species is cycled continuously through the environment (See Figure below)</a:t>
            </a:r>
          </a:p>
        </p:txBody>
      </p:sp>
      <p:sp>
        <p:nvSpPr>
          <p:cNvPr id="4" name="Title 1">
            <a:extLst>
              <a:ext uri="{FF2B5EF4-FFF2-40B4-BE49-F238E27FC236}">
                <a16:creationId xmlns:a16="http://schemas.microsoft.com/office/drawing/2014/main" id="{17C255AF-7DDC-4EEA-89F6-6014A9B100E1}"/>
              </a:ext>
            </a:extLst>
          </p:cNvPr>
          <p:cNvSpPr txBox="1">
            <a:spLocks/>
          </p:cNvSpPr>
          <p:nvPr/>
        </p:nvSpPr>
        <p:spPr>
          <a:xfrm>
            <a:off x="1376514" y="317314"/>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0000FF"/>
                </a:solidFill>
                <a:latin typeface="Times New Roman" panose="02020603050405020304" pitchFamily="18" charset="0"/>
                <a:cs typeface="Times New Roman" panose="02020603050405020304" pitchFamily="18" charset="0"/>
              </a:rPr>
              <a:t>The Carbon Cycle </a:t>
            </a:r>
            <a:r>
              <a:rPr lang="en-GB" sz="3200" dirty="0">
                <a:solidFill>
                  <a:srgbClr val="0000FF"/>
                </a:solidFill>
                <a:latin typeface="Times New Roman" panose="02020603050405020304" pitchFamily="18" charset="0"/>
                <a:cs typeface="Times New Roman" panose="02020603050405020304" pitchFamily="18" charset="0"/>
              </a:rPr>
              <a:t>–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Carbon Sinks and Sources</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F3C6D2-2057-4C3B-BBEE-49C18AAAC833}"/>
              </a:ext>
            </a:extLst>
          </p:cNvPr>
          <p:cNvPicPr>
            <a:picLocks noChangeAspect="1"/>
          </p:cNvPicPr>
          <p:nvPr/>
        </p:nvPicPr>
        <p:blipFill>
          <a:blip r:embed="rId2"/>
          <a:stretch>
            <a:fillRect/>
          </a:stretch>
        </p:blipFill>
        <p:spPr>
          <a:xfrm>
            <a:off x="3598604" y="2456808"/>
            <a:ext cx="6126891" cy="4278483"/>
          </a:xfrm>
          <a:prstGeom prst="rect">
            <a:avLst/>
          </a:prstGeom>
        </p:spPr>
      </p:pic>
    </p:spTree>
    <p:extLst>
      <p:ext uri="{BB962C8B-B14F-4D97-AF65-F5344CB8AC3E}">
        <p14:creationId xmlns:p14="http://schemas.microsoft.com/office/powerpoint/2010/main" val="149881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27009</TotalTime>
  <Words>6484</Words>
  <Application>Microsoft Office PowerPoint</Application>
  <PresentationFormat>寬螢幕</PresentationFormat>
  <Paragraphs>444</Paragraphs>
  <Slides>65</Slides>
  <Notes>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65</vt:i4>
      </vt:variant>
    </vt:vector>
  </HeadingPairs>
  <TitlesOfParts>
    <vt:vector size="71" baseType="lpstr">
      <vt:lpstr>DFKai-SB</vt:lpstr>
      <vt:lpstr>Arial</vt:lpstr>
      <vt:lpstr>Calibri</vt:lpstr>
      <vt:lpstr>Corbel</vt:lpstr>
      <vt:lpstr>Times New Roman</vt:lpstr>
      <vt:lpstr>Parallax</vt:lpstr>
      <vt:lpstr>Introduction to Air Pollution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微粒物質之收集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Yu-Chieh</dc:creator>
  <cp:lastModifiedBy>王 逸帆</cp:lastModifiedBy>
  <cp:revision>511</cp:revision>
  <dcterms:created xsi:type="dcterms:W3CDTF">2021-02-20T04:17:15Z</dcterms:created>
  <dcterms:modified xsi:type="dcterms:W3CDTF">2023-03-22T09:59:29Z</dcterms:modified>
</cp:coreProperties>
</file>