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14" r:id="rId2"/>
    <p:sldId id="312" r:id="rId3"/>
    <p:sldId id="341" r:id="rId4"/>
    <p:sldId id="336" r:id="rId5"/>
    <p:sldId id="345" r:id="rId6"/>
    <p:sldId id="360" r:id="rId7"/>
    <p:sldId id="369" r:id="rId8"/>
    <p:sldId id="359" r:id="rId9"/>
    <p:sldId id="346" r:id="rId10"/>
    <p:sldId id="362" r:id="rId11"/>
    <p:sldId id="338" r:id="rId12"/>
    <p:sldId id="361" r:id="rId13"/>
    <p:sldId id="335" r:id="rId14"/>
    <p:sldId id="342" r:id="rId15"/>
    <p:sldId id="363" r:id="rId16"/>
    <p:sldId id="309" r:id="rId17"/>
    <p:sldId id="364" r:id="rId18"/>
    <p:sldId id="365" r:id="rId19"/>
    <p:sldId id="340" r:id="rId20"/>
    <p:sldId id="366" r:id="rId21"/>
    <p:sldId id="343" r:id="rId22"/>
    <p:sldId id="367" r:id="rId23"/>
    <p:sldId id="368" r:id="rId24"/>
    <p:sldId id="344" r:id="rId25"/>
    <p:sldId id="337" r:id="rId26"/>
    <p:sldId id="370" r:id="rId27"/>
    <p:sldId id="310" r:id="rId28"/>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0F8"/>
    <a:srgbClr val="CCFFFF"/>
    <a:srgbClr val="7994A9"/>
    <a:srgbClr val="008000"/>
    <a:srgbClr val="FF8888"/>
    <a:srgbClr val="E3E9ED"/>
    <a:srgbClr val="3F8AAF"/>
    <a:srgbClr val="2970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D7D6F-4E81-4D5B-9EF3-98B3E8AB5584}" v="579" dt="2023-04-11T15:26:45.531"/>
    <p1510:client id="{56D920D4-FF97-4AAD-AFF6-8A9E7B333CC5}" v="63" dt="2023-04-11T15:30:53.205"/>
    <p1510:client id="{EEB259F8-D9BE-4779-B198-52B28EC6C000}" v="2" dt="2023-04-11T15:30:47.903"/>
    <p1510:client id="{FAA5935D-8BD4-41B3-AD12-633A90493EFD}" v="10" dt="2023-04-11T15:24:29.778"/>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0" autoAdjust="0"/>
    <p:restoredTop sz="83291" autoAdjust="0"/>
  </p:normalViewPr>
  <p:slideViewPr>
    <p:cSldViewPr snapToGrid="0">
      <p:cViewPr varScale="1">
        <p:scale>
          <a:sx n="67" d="100"/>
          <a:sy n="67" d="100"/>
        </p:scale>
        <p:origin x="821" y="43"/>
      </p:cViewPr>
      <p:guideLst/>
    </p:cSldViewPr>
  </p:slideViewPr>
  <p:notesTextViewPr>
    <p:cViewPr>
      <p:scale>
        <a:sx n="100" d="100"/>
        <a:sy n="100" d="100"/>
      </p:scale>
      <p:origin x="0" y="0"/>
    </p:cViewPr>
  </p:notesTextViewPr>
  <p:sorterViewPr>
    <p:cViewPr>
      <p:scale>
        <a:sx n="100" d="100"/>
        <a:sy n="100" d="100"/>
      </p:scale>
      <p:origin x="0" y="-4574"/>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9BBC8-49CB-420A-B111-0686B02E5C18}" type="datetimeFigureOut">
              <a:rPr lang="zh-HK" altLang="en-US" smtClean="0"/>
              <a:t>1/12/2023</a:t>
            </a:fld>
            <a:endParaRPr lang="zh-HK"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5AD0-77BF-4675-AD08-9C7CE238FAB0}" type="slidenum">
              <a:rPr lang="zh-HK" altLang="en-US" smtClean="0"/>
              <a:t>‹#›</a:t>
            </a:fld>
            <a:endParaRPr lang="zh-HK"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8c0bf7f92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8c0bf7f92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http://www.cienve.org.tw/Content/Upload/Thesis/c5972d3df32a44f48bf66d5514c73b9c.pdf</a:t>
            </a:r>
            <a:endParaRPr lang="zh-TW" altLang="en-US" dirty="0"/>
          </a:p>
        </p:txBody>
      </p:sp>
      <p:sp>
        <p:nvSpPr>
          <p:cNvPr id="4" name="投影片編號版面配置區 3"/>
          <p:cNvSpPr>
            <a:spLocks noGrp="1"/>
          </p:cNvSpPr>
          <p:nvPr>
            <p:ph type="sldNum" sz="quarter" idx="5"/>
          </p:nvPr>
        </p:nvSpPr>
        <p:spPr/>
        <p:txBody>
          <a:bodyPr/>
          <a:lstStyle/>
          <a:p>
            <a:fld id="{9FFE5AD0-77BF-4675-AD08-9C7CE238FAB0}" type="slidenum">
              <a:rPr lang="zh-HK" altLang="en-US" smtClean="0"/>
              <a:t>7</a:t>
            </a:fld>
            <a:endParaRPr lang="zh-HK" altLang="en-US"/>
          </a:p>
        </p:txBody>
      </p:sp>
    </p:spTree>
    <p:extLst>
      <p:ext uri="{BB962C8B-B14F-4D97-AF65-F5344CB8AC3E}">
        <p14:creationId xmlns:p14="http://schemas.microsoft.com/office/powerpoint/2010/main" val="128807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FFE5AD0-77BF-4675-AD08-9C7CE238FAB0}" type="slidenum">
              <a:rPr lang="zh-HK" altLang="en-US" smtClean="0"/>
              <a:t>15</a:t>
            </a:fld>
            <a:endParaRPr lang="zh-HK" altLang="en-US"/>
          </a:p>
        </p:txBody>
      </p:sp>
    </p:spTree>
    <p:extLst>
      <p:ext uri="{BB962C8B-B14F-4D97-AF65-F5344CB8AC3E}">
        <p14:creationId xmlns:p14="http://schemas.microsoft.com/office/powerpoint/2010/main" val="79174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90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946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315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8da6cdce4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8da6cdce4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slide">
    <p:bg>
      <p:bgPr>
        <a:solidFill>
          <a:schemeClr val="accent2"/>
        </a:solidFill>
        <a:effectLst/>
      </p:bgPr>
    </p:bg>
    <p:spTree>
      <p:nvGrpSpPr>
        <p:cNvPr id="1" name="Shape 8"/>
        <p:cNvGrpSpPr/>
        <p:nvPr/>
      </p:nvGrpSpPr>
      <p:grpSpPr>
        <a:xfrm>
          <a:off x="0" y="0"/>
          <a:ext cx="0" cy="0"/>
          <a:chOff x="0" y="0"/>
          <a:chExt cx="0" cy="0"/>
        </a:xfrm>
      </p:grpSpPr>
      <p:sp>
        <p:nvSpPr>
          <p:cNvPr id="92" name="Google Shape;92;p2"/>
          <p:cNvSpPr/>
          <p:nvPr/>
        </p:nvSpPr>
        <p:spPr>
          <a:xfrm rot="19558379">
            <a:off x="11682300" y="5293574"/>
            <a:ext cx="1507543" cy="1411641"/>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69" name="Google Shape;69;p2"/>
          <p:cNvSpPr/>
          <p:nvPr/>
        </p:nvSpPr>
        <p:spPr>
          <a:xfrm rot="2048893">
            <a:off x="-669276" y="5947477"/>
            <a:ext cx="7380965" cy="441178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0" name="Google Shape;70;p2"/>
          <p:cNvSpPr txBox="1">
            <a:spLocks noGrp="1"/>
          </p:cNvSpPr>
          <p:nvPr>
            <p:ph type="ctrTitle"/>
          </p:nvPr>
        </p:nvSpPr>
        <p:spPr>
          <a:xfrm>
            <a:off x="2420400" y="2607497"/>
            <a:ext cx="7351200" cy="105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5800"/>
              <a:buFont typeface="IBM Plex Sans"/>
              <a:buNone/>
              <a:defRPr sz="5400" b="1">
                <a:solidFill>
                  <a:schemeClr val="bg1">
                    <a:lumMod val="75000"/>
                  </a:schemeClr>
                </a:solidFill>
                <a:latin typeface="+mj-lt"/>
                <a:ea typeface="IBM Plex Sans"/>
                <a:cs typeface="IBM Plex Sans"/>
                <a:sym typeface="IBM Plex Sans"/>
              </a:defRPr>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a:endParaRPr dirty="0"/>
          </a:p>
        </p:txBody>
      </p:sp>
      <p:sp>
        <p:nvSpPr>
          <p:cNvPr id="71" name="Google Shape;71;p2"/>
          <p:cNvSpPr txBox="1">
            <a:spLocks noGrp="1"/>
          </p:cNvSpPr>
          <p:nvPr>
            <p:ph type="subTitle" idx="1"/>
          </p:nvPr>
        </p:nvSpPr>
        <p:spPr>
          <a:xfrm>
            <a:off x="2028333" y="3913200"/>
            <a:ext cx="8135200" cy="70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None/>
              <a:defRPr sz="2400">
                <a:solidFill>
                  <a:schemeClr val="lt1"/>
                </a:solidFill>
                <a:latin typeface="+mj-lt"/>
                <a:ea typeface="Roboto Slab"/>
                <a:cs typeface="Roboto Slab"/>
                <a:sym typeface="Roboto Slab"/>
              </a:defRPr>
            </a:lvl1pPr>
            <a:lvl2pPr lvl="1" algn="ctr">
              <a:lnSpc>
                <a:spcPct val="100000"/>
              </a:lnSpc>
              <a:spcBef>
                <a:spcPts val="0"/>
              </a:spcBef>
              <a:spcAft>
                <a:spcPts val="0"/>
              </a:spcAft>
              <a:buSzPts val="2800"/>
              <a:buNone/>
              <a:defRPr sz="3735"/>
            </a:lvl2pPr>
            <a:lvl3pPr lvl="2" algn="ctr">
              <a:lnSpc>
                <a:spcPct val="100000"/>
              </a:lnSpc>
              <a:spcBef>
                <a:spcPts val="0"/>
              </a:spcBef>
              <a:spcAft>
                <a:spcPts val="0"/>
              </a:spcAft>
              <a:buSzPts val="2800"/>
              <a:buNone/>
              <a:defRPr sz="3735"/>
            </a:lvl3pPr>
            <a:lvl4pPr lvl="3" algn="ctr">
              <a:lnSpc>
                <a:spcPct val="100000"/>
              </a:lnSpc>
              <a:spcBef>
                <a:spcPts val="0"/>
              </a:spcBef>
              <a:spcAft>
                <a:spcPts val="0"/>
              </a:spcAft>
              <a:buSzPts val="2800"/>
              <a:buNone/>
              <a:defRPr sz="3735"/>
            </a:lvl4pPr>
            <a:lvl5pPr lvl="4" algn="ctr">
              <a:lnSpc>
                <a:spcPct val="100000"/>
              </a:lnSpc>
              <a:spcBef>
                <a:spcPts val="0"/>
              </a:spcBef>
              <a:spcAft>
                <a:spcPts val="0"/>
              </a:spcAft>
              <a:buSzPts val="2800"/>
              <a:buNone/>
              <a:defRPr sz="3735"/>
            </a:lvl5pPr>
            <a:lvl6pPr lvl="5" algn="ctr">
              <a:lnSpc>
                <a:spcPct val="100000"/>
              </a:lnSpc>
              <a:spcBef>
                <a:spcPts val="0"/>
              </a:spcBef>
              <a:spcAft>
                <a:spcPts val="0"/>
              </a:spcAft>
              <a:buSzPts val="2800"/>
              <a:buNone/>
              <a:defRPr sz="3735"/>
            </a:lvl6pPr>
            <a:lvl7pPr lvl="6" algn="ctr">
              <a:lnSpc>
                <a:spcPct val="100000"/>
              </a:lnSpc>
              <a:spcBef>
                <a:spcPts val="0"/>
              </a:spcBef>
              <a:spcAft>
                <a:spcPts val="0"/>
              </a:spcAft>
              <a:buSzPts val="2800"/>
              <a:buNone/>
              <a:defRPr sz="3735"/>
            </a:lvl7pPr>
            <a:lvl8pPr lvl="7" algn="ctr">
              <a:lnSpc>
                <a:spcPct val="100000"/>
              </a:lnSpc>
              <a:spcBef>
                <a:spcPts val="0"/>
              </a:spcBef>
              <a:spcAft>
                <a:spcPts val="0"/>
              </a:spcAft>
              <a:buSzPts val="2800"/>
              <a:buNone/>
              <a:defRPr sz="3735"/>
            </a:lvl8pPr>
            <a:lvl9pPr lvl="8" algn="ctr">
              <a:lnSpc>
                <a:spcPct val="100000"/>
              </a:lnSpc>
              <a:spcBef>
                <a:spcPts val="0"/>
              </a:spcBef>
              <a:spcAft>
                <a:spcPts val="0"/>
              </a:spcAft>
              <a:buSzPts val="2800"/>
              <a:buNone/>
              <a:defRPr sz="3735"/>
            </a:lvl9pPr>
          </a:lstStyle>
          <a:p>
            <a:endParaRPr dirty="0"/>
          </a:p>
        </p:txBody>
      </p:sp>
      <p:sp>
        <p:nvSpPr>
          <p:cNvPr id="72" name="Google Shape;72;p2"/>
          <p:cNvSpPr/>
          <p:nvPr/>
        </p:nvSpPr>
        <p:spPr>
          <a:xfrm>
            <a:off x="10575400" y="-686500"/>
            <a:ext cx="2353200" cy="2189200"/>
          </a:xfrm>
          <a:prstGeom prst="ellipse">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nvGrpSpPr>
          <p:cNvPr id="73" name="Google Shape;73;p2"/>
          <p:cNvGrpSpPr/>
          <p:nvPr/>
        </p:nvGrpSpPr>
        <p:grpSpPr>
          <a:xfrm rot="2120665">
            <a:off x="711849" y="4411055"/>
            <a:ext cx="513555" cy="476995"/>
            <a:chOff x="2797467" y="161118"/>
            <a:chExt cx="1396959" cy="1297507"/>
          </a:xfrm>
        </p:grpSpPr>
        <p:sp>
          <p:nvSpPr>
            <p:cNvPr id="74" name="Google Shape;74;p2"/>
            <p:cNvSpPr/>
            <p:nvPr/>
          </p:nvSpPr>
          <p:spPr>
            <a:xfrm>
              <a:off x="2797467"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5" name="Google Shape;75;p2"/>
            <p:cNvSpPr/>
            <p:nvPr/>
          </p:nvSpPr>
          <p:spPr>
            <a:xfrm>
              <a:off x="336784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6" name="Google Shape;76;p2"/>
            <p:cNvSpPr/>
            <p:nvPr/>
          </p:nvSpPr>
          <p:spPr>
            <a:xfrm>
              <a:off x="393822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7" name="Google Shape;77;p2"/>
            <p:cNvSpPr/>
            <p:nvPr/>
          </p:nvSpPr>
          <p:spPr>
            <a:xfrm>
              <a:off x="2797467"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8" name="Google Shape;78;p2"/>
            <p:cNvSpPr/>
            <p:nvPr/>
          </p:nvSpPr>
          <p:spPr>
            <a:xfrm>
              <a:off x="336782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9" name="Google Shape;79;p2"/>
            <p:cNvSpPr/>
            <p:nvPr/>
          </p:nvSpPr>
          <p:spPr>
            <a:xfrm>
              <a:off x="393820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0" name="Google Shape;80;p2"/>
            <p:cNvSpPr/>
            <p:nvPr/>
          </p:nvSpPr>
          <p:spPr>
            <a:xfrm>
              <a:off x="2797467"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1" name="Google Shape;81;p2"/>
            <p:cNvSpPr/>
            <p:nvPr/>
          </p:nvSpPr>
          <p:spPr>
            <a:xfrm>
              <a:off x="336782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2" name="Google Shape;82;p2"/>
            <p:cNvSpPr/>
            <p:nvPr/>
          </p:nvSpPr>
          <p:spPr>
            <a:xfrm>
              <a:off x="393820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grpSp>
        <p:nvGrpSpPr>
          <p:cNvPr id="83" name="Google Shape;83;p2"/>
          <p:cNvGrpSpPr/>
          <p:nvPr/>
        </p:nvGrpSpPr>
        <p:grpSpPr>
          <a:xfrm>
            <a:off x="621202" y="524855"/>
            <a:ext cx="1461199" cy="536544"/>
            <a:chOff x="571942" y="402375"/>
            <a:chExt cx="571376" cy="209795"/>
          </a:xfrm>
        </p:grpSpPr>
        <p:sp>
          <p:nvSpPr>
            <p:cNvPr id="84" name="Google Shape;84;p2"/>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5" name="Google Shape;85;p2"/>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6" name="Google Shape;86;p2"/>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7" name="Google Shape;87;p2"/>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8" name="Google Shape;88;p2"/>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9" name="Google Shape;89;p2"/>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90" name="Google Shape;90;p2"/>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91" name="Google Shape;91;p2"/>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sp>
        <p:nvSpPr>
          <p:cNvPr id="3" name="文字版面配置區 2">
            <a:extLst>
              <a:ext uri="{FF2B5EF4-FFF2-40B4-BE49-F238E27FC236}">
                <a16:creationId xmlns:a16="http://schemas.microsoft.com/office/drawing/2014/main" id="{6863185C-8334-4C04-947B-1BA28DAD91E2}"/>
              </a:ext>
            </a:extLst>
          </p:cNvPr>
          <p:cNvSpPr>
            <a:spLocks noGrp="1"/>
          </p:cNvSpPr>
          <p:nvPr>
            <p:ph type="body" sz="quarter" idx="10" hasCustomPrompt="1"/>
          </p:nvPr>
        </p:nvSpPr>
        <p:spPr>
          <a:xfrm>
            <a:off x="4320314" y="4804728"/>
            <a:ext cx="3551237" cy="905191"/>
          </a:xfrm>
        </p:spPr>
        <p:txBody>
          <a:bodyPr/>
          <a:lstStyle>
            <a:lvl1pPr marL="139700" indent="0" algn="ctr">
              <a:buFontTx/>
              <a:buNone/>
              <a:defRPr>
                <a:latin typeface="+mn-lt"/>
              </a:defRPr>
            </a:lvl1pPr>
            <a:lvl2pPr marL="596900" indent="0">
              <a:buNone/>
              <a:defRPr/>
            </a:lvl2pPr>
          </a:lstStyle>
          <a:p>
            <a:pPr lvl="0"/>
            <a:r>
              <a:rPr lang="zh-CN" altLang="en-US" dirty="0"/>
              <a:t>報告人</a:t>
            </a:r>
            <a:endParaRPr lang="en-US" altLang="zh-CN" dirty="0"/>
          </a:p>
          <a:p>
            <a:pPr lvl="0"/>
            <a:r>
              <a:rPr lang="zh-CN" altLang="en-US" dirty="0"/>
              <a:t>報告時間</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reserve="1" userDrawn="1">
  <p:cSld name="blank">
    <p:spTree>
      <p:nvGrpSpPr>
        <p:cNvPr id="1" name="Shape 1742"/>
        <p:cNvGrpSpPr/>
        <p:nvPr/>
      </p:nvGrpSpPr>
      <p:grpSpPr>
        <a:xfrm>
          <a:off x="0" y="0"/>
          <a:ext cx="0" cy="0"/>
          <a:chOff x="0" y="0"/>
          <a:chExt cx="0" cy="0"/>
        </a:xfrm>
      </p:grpSpPr>
      <p:grpSp>
        <p:nvGrpSpPr>
          <p:cNvPr id="1805" name="Google Shape;1805;p30"/>
          <p:cNvGrpSpPr/>
          <p:nvPr/>
        </p:nvGrpSpPr>
        <p:grpSpPr>
          <a:xfrm flipH="1">
            <a:off x="260605" y="166319"/>
            <a:ext cx="1406195" cy="516376"/>
            <a:chOff x="571942" y="402375"/>
            <a:chExt cx="571376" cy="209795"/>
          </a:xfrm>
        </p:grpSpPr>
        <p:sp>
          <p:nvSpPr>
            <p:cNvPr id="1806" name="Google Shape;1806;p30"/>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7" name="Google Shape;1807;p30"/>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8" name="Google Shape;1808;p30"/>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9" name="Google Shape;1809;p30"/>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0" name="Google Shape;1810;p30"/>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1" name="Google Shape;1811;p30"/>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2" name="Google Shape;1812;p30"/>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3" name="Google Shape;1813;p30"/>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grpSp>
      <p:sp>
        <p:nvSpPr>
          <p:cNvPr id="1814" name="Google Shape;1814;p30"/>
          <p:cNvSpPr/>
          <p:nvPr/>
        </p:nvSpPr>
        <p:spPr>
          <a:xfrm rot="-738420">
            <a:off x="8326205" y="-972377"/>
            <a:ext cx="2398315" cy="15191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5" name="Google Shape;1815;p30"/>
          <p:cNvSpPr/>
          <p:nvPr/>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extLst>
      <p:ext uri="{BB962C8B-B14F-4D97-AF65-F5344CB8AC3E}">
        <p14:creationId xmlns:p14="http://schemas.microsoft.com/office/powerpoint/2010/main" val="17834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Thanks">
    <p:spTree>
      <p:nvGrpSpPr>
        <p:cNvPr id="1" name="Shape 1021"/>
        <p:cNvGrpSpPr/>
        <p:nvPr/>
      </p:nvGrpSpPr>
      <p:grpSpPr>
        <a:xfrm>
          <a:off x="0" y="0"/>
          <a:ext cx="0" cy="0"/>
          <a:chOff x="0" y="0"/>
          <a:chExt cx="0" cy="0"/>
        </a:xfrm>
      </p:grpSpPr>
      <p:grpSp>
        <p:nvGrpSpPr>
          <p:cNvPr id="1022" name="Google Shape;1022;p18"/>
          <p:cNvGrpSpPr/>
          <p:nvPr userDrawn="1"/>
        </p:nvGrpSpPr>
        <p:grpSpPr>
          <a:xfrm>
            <a:off x="108400" y="-52600"/>
            <a:ext cx="11936400" cy="6963200"/>
            <a:chOff x="81300" y="-39450"/>
            <a:chExt cx="8952300" cy="5222400"/>
          </a:xfrm>
        </p:grpSpPr>
        <p:cxnSp>
          <p:nvCxnSpPr>
            <p:cNvPr id="1023" name="Google Shape;1023;p18"/>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4" name="Google Shape;1024;p18"/>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5" name="Google Shape;1025;p18"/>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6" name="Google Shape;1026;p18"/>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7" name="Google Shape;1027;p18"/>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8" name="Google Shape;1028;p18"/>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9" name="Google Shape;1029;p18"/>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0" name="Google Shape;1030;p18"/>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1" name="Google Shape;1031;p18"/>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2" name="Google Shape;1032;p18"/>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3" name="Google Shape;1033;p18"/>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4" name="Google Shape;1034;p18"/>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5" name="Google Shape;1035;p18"/>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6" name="Google Shape;1036;p18"/>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7" name="Google Shape;1037;p18"/>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8" name="Google Shape;1038;p18"/>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9" name="Google Shape;1039;p18"/>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0" name="Google Shape;1040;p18"/>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1" name="Google Shape;1041;p18"/>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2" name="Google Shape;1042;p18"/>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3" name="Google Shape;1043;p18"/>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4" name="Google Shape;1044;p18"/>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5" name="Google Shape;1045;p18"/>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6" name="Google Shape;1046;p18"/>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7" name="Google Shape;1047;p18"/>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8" name="Google Shape;1048;p18"/>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9" name="Google Shape;1049;p18"/>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0" name="Google Shape;1050;p18"/>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1" name="Google Shape;1051;p18"/>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2" name="Google Shape;1052;p18"/>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3" name="Google Shape;1053;p18"/>
            <p:cNvCxnSpPr/>
            <p:nvPr/>
          </p:nvCxnSpPr>
          <p:spPr>
            <a:xfrm flipH="1">
              <a:off x="4707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4" name="Google Shape;1054;p18"/>
            <p:cNvCxnSpPr/>
            <p:nvPr/>
          </p:nvCxnSpPr>
          <p:spPr>
            <a:xfrm flipH="1">
              <a:off x="4861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5" name="Google Shape;1055;p18"/>
            <p:cNvCxnSpPr/>
            <p:nvPr/>
          </p:nvCxnSpPr>
          <p:spPr>
            <a:xfrm flipH="1">
              <a:off x="5015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6" name="Google Shape;1056;p18"/>
            <p:cNvCxnSpPr/>
            <p:nvPr/>
          </p:nvCxnSpPr>
          <p:spPr>
            <a:xfrm flipH="1">
              <a:off x="5169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7" name="Google Shape;1057;p18"/>
            <p:cNvCxnSpPr/>
            <p:nvPr/>
          </p:nvCxnSpPr>
          <p:spPr>
            <a:xfrm flipH="1">
              <a:off x="5324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8" name="Google Shape;1058;p18"/>
            <p:cNvCxnSpPr/>
            <p:nvPr/>
          </p:nvCxnSpPr>
          <p:spPr>
            <a:xfrm flipH="1">
              <a:off x="5478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9" name="Google Shape;1059;p18"/>
            <p:cNvCxnSpPr/>
            <p:nvPr/>
          </p:nvCxnSpPr>
          <p:spPr>
            <a:xfrm flipH="1">
              <a:off x="5632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0" name="Google Shape;1060;p18"/>
            <p:cNvCxnSpPr/>
            <p:nvPr/>
          </p:nvCxnSpPr>
          <p:spPr>
            <a:xfrm flipH="1">
              <a:off x="5786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1" name="Google Shape;1061;p18"/>
            <p:cNvCxnSpPr/>
            <p:nvPr/>
          </p:nvCxnSpPr>
          <p:spPr>
            <a:xfrm flipH="1">
              <a:off x="5940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2" name="Google Shape;1062;p18"/>
            <p:cNvCxnSpPr/>
            <p:nvPr/>
          </p:nvCxnSpPr>
          <p:spPr>
            <a:xfrm flipH="1">
              <a:off x="6095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3" name="Google Shape;1063;p18"/>
            <p:cNvCxnSpPr/>
            <p:nvPr/>
          </p:nvCxnSpPr>
          <p:spPr>
            <a:xfrm flipH="1">
              <a:off x="6249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4" name="Google Shape;1064;p18"/>
            <p:cNvCxnSpPr/>
            <p:nvPr/>
          </p:nvCxnSpPr>
          <p:spPr>
            <a:xfrm flipH="1">
              <a:off x="6403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5" name="Google Shape;1065;p18"/>
            <p:cNvCxnSpPr/>
            <p:nvPr/>
          </p:nvCxnSpPr>
          <p:spPr>
            <a:xfrm flipH="1">
              <a:off x="6557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6" name="Google Shape;1066;p18"/>
            <p:cNvCxnSpPr/>
            <p:nvPr/>
          </p:nvCxnSpPr>
          <p:spPr>
            <a:xfrm flipH="1">
              <a:off x="6711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7" name="Google Shape;1067;p18"/>
            <p:cNvCxnSpPr/>
            <p:nvPr/>
          </p:nvCxnSpPr>
          <p:spPr>
            <a:xfrm flipH="1">
              <a:off x="6866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8" name="Google Shape;1068;p18"/>
            <p:cNvCxnSpPr/>
            <p:nvPr/>
          </p:nvCxnSpPr>
          <p:spPr>
            <a:xfrm flipH="1">
              <a:off x="7020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9" name="Google Shape;1069;p18"/>
            <p:cNvCxnSpPr/>
            <p:nvPr/>
          </p:nvCxnSpPr>
          <p:spPr>
            <a:xfrm flipH="1">
              <a:off x="7174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0" name="Google Shape;1070;p18"/>
            <p:cNvCxnSpPr/>
            <p:nvPr/>
          </p:nvCxnSpPr>
          <p:spPr>
            <a:xfrm flipH="1">
              <a:off x="7328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1" name="Google Shape;1071;p18"/>
            <p:cNvCxnSpPr/>
            <p:nvPr/>
          </p:nvCxnSpPr>
          <p:spPr>
            <a:xfrm flipH="1">
              <a:off x="7482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2" name="Google Shape;1072;p18"/>
            <p:cNvCxnSpPr/>
            <p:nvPr/>
          </p:nvCxnSpPr>
          <p:spPr>
            <a:xfrm flipH="1">
              <a:off x="7637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3" name="Google Shape;1073;p18"/>
            <p:cNvCxnSpPr/>
            <p:nvPr/>
          </p:nvCxnSpPr>
          <p:spPr>
            <a:xfrm flipH="1">
              <a:off x="779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4" name="Google Shape;1074;p18"/>
            <p:cNvCxnSpPr/>
            <p:nvPr/>
          </p:nvCxnSpPr>
          <p:spPr>
            <a:xfrm flipH="1">
              <a:off x="794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5" name="Google Shape;1075;p18"/>
            <p:cNvCxnSpPr/>
            <p:nvPr/>
          </p:nvCxnSpPr>
          <p:spPr>
            <a:xfrm flipH="1">
              <a:off x="809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6" name="Google Shape;1076;p18"/>
            <p:cNvCxnSpPr/>
            <p:nvPr/>
          </p:nvCxnSpPr>
          <p:spPr>
            <a:xfrm flipH="1">
              <a:off x="825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7" name="Google Shape;1077;p18"/>
            <p:cNvCxnSpPr/>
            <p:nvPr/>
          </p:nvCxnSpPr>
          <p:spPr>
            <a:xfrm flipH="1">
              <a:off x="840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8" name="Google Shape;1078;p18"/>
            <p:cNvCxnSpPr/>
            <p:nvPr/>
          </p:nvCxnSpPr>
          <p:spPr>
            <a:xfrm flipH="1">
              <a:off x="856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9" name="Google Shape;1079;p18"/>
            <p:cNvCxnSpPr/>
            <p:nvPr/>
          </p:nvCxnSpPr>
          <p:spPr>
            <a:xfrm flipH="1">
              <a:off x="871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80" name="Google Shape;1080;p18"/>
            <p:cNvCxnSpPr/>
            <p:nvPr/>
          </p:nvCxnSpPr>
          <p:spPr>
            <a:xfrm flipH="1">
              <a:off x="887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81" name="Google Shape;1081;p18"/>
            <p:cNvCxnSpPr/>
            <p:nvPr/>
          </p:nvCxnSpPr>
          <p:spPr>
            <a:xfrm flipH="1">
              <a:off x="90249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nvGrpSpPr>
          <p:cNvPr id="1082" name="Google Shape;1082;p18"/>
          <p:cNvGrpSpPr/>
          <p:nvPr/>
        </p:nvGrpSpPr>
        <p:grpSpPr>
          <a:xfrm>
            <a:off x="2640461" y="126602"/>
            <a:ext cx="7355537" cy="6604883"/>
            <a:chOff x="2037293" y="146100"/>
            <a:chExt cx="5402657" cy="4851300"/>
          </a:xfrm>
        </p:grpSpPr>
        <p:sp>
          <p:nvSpPr>
            <p:cNvPr id="1083" name="Google Shape;1083;p18"/>
            <p:cNvSpPr/>
            <p:nvPr/>
          </p:nvSpPr>
          <p:spPr>
            <a:xfrm rot="1076513">
              <a:off x="2342000" y="405300"/>
              <a:ext cx="826808" cy="75194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18"/>
            <p:cNvSpPr/>
            <p:nvPr/>
          </p:nvSpPr>
          <p:spPr>
            <a:xfrm rot="-1026807">
              <a:off x="5994364" y="3404925"/>
              <a:ext cx="1295772" cy="1213501"/>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8"/>
            <p:cNvSpPr/>
            <p:nvPr/>
          </p:nvSpPr>
          <p:spPr>
            <a:xfrm>
              <a:off x="2037300" y="146100"/>
              <a:ext cx="5069400" cy="48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86" name="Google Shape;1086;p18"/>
            <p:cNvGrpSpPr/>
            <p:nvPr/>
          </p:nvGrpSpPr>
          <p:grpSpPr>
            <a:xfrm>
              <a:off x="2037293" y="668728"/>
              <a:ext cx="613029" cy="225089"/>
              <a:chOff x="571942" y="402375"/>
              <a:chExt cx="571376" cy="209795"/>
            </a:xfrm>
          </p:grpSpPr>
          <p:sp>
            <p:nvSpPr>
              <p:cNvPr id="1087" name="Google Shape;1087;p18"/>
              <p:cNvSpPr/>
              <p:nvPr/>
            </p:nvSpPr>
            <p:spPr>
              <a:xfrm>
                <a:off x="571942"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8"/>
              <p:cNvSpPr/>
              <p:nvPr/>
            </p:nvSpPr>
            <p:spPr>
              <a:xfrm>
                <a:off x="737601"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8"/>
              <p:cNvSpPr/>
              <p:nvPr/>
            </p:nvSpPr>
            <p:spPr>
              <a:xfrm>
                <a:off x="903260"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8"/>
              <p:cNvSpPr/>
              <p:nvPr/>
            </p:nvSpPr>
            <p:spPr>
              <a:xfrm>
                <a:off x="1068919"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8"/>
              <p:cNvSpPr/>
              <p:nvPr/>
            </p:nvSpPr>
            <p:spPr>
              <a:xfrm>
                <a:off x="571942"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8"/>
              <p:cNvSpPr/>
              <p:nvPr/>
            </p:nvSpPr>
            <p:spPr>
              <a:xfrm>
                <a:off x="737601"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8"/>
              <p:cNvSpPr/>
              <p:nvPr/>
            </p:nvSpPr>
            <p:spPr>
              <a:xfrm>
                <a:off x="903260"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8"/>
              <p:cNvSpPr/>
              <p:nvPr/>
            </p:nvSpPr>
            <p:spPr>
              <a:xfrm>
                <a:off x="1068919"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5" name="Google Shape;1095;p18"/>
            <p:cNvGrpSpPr/>
            <p:nvPr/>
          </p:nvGrpSpPr>
          <p:grpSpPr>
            <a:xfrm rot="-4419002">
              <a:off x="6192289" y="3858605"/>
              <a:ext cx="570686" cy="530058"/>
              <a:chOff x="2797467" y="161118"/>
              <a:chExt cx="1396959" cy="1297507"/>
            </a:xfrm>
          </p:grpSpPr>
          <p:sp>
            <p:nvSpPr>
              <p:cNvPr id="1096" name="Google Shape;1096;p18"/>
              <p:cNvSpPr/>
              <p:nvPr/>
            </p:nvSpPr>
            <p:spPr>
              <a:xfrm>
                <a:off x="2797467"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8"/>
              <p:cNvSpPr/>
              <p:nvPr/>
            </p:nvSpPr>
            <p:spPr>
              <a:xfrm>
                <a:off x="3367846"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8"/>
              <p:cNvSpPr/>
              <p:nvPr/>
            </p:nvSpPr>
            <p:spPr>
              <a:xfrm>
                <a:off x="3938226"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8"/>
              <p:cNvSpPr/>
              <p:nvPr/>
            </p:nvSpPr>
            <p:spPr>
              <a:xfrm>
                <a:off x="2797467"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8"/>
              <p:cNvSpPr/>
              <p:nvPr/>
            </p:nvSpPr>
            <p:spPr>
              <a:xfrm>
                <a:off x="3367821"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8"/>
              <p:cNvSpPr/>
              <p:nvPr/>
            </p:nvSpPr>
            <p:spPr>
              <a:xfrm>
                <a:off x="3938201"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8"/>
              <p:cNvSpPr/>
              <p:nvPr/>
            </p:nvSpPr>
            <p:spPr>
              <a:xfrm>
                <a:off x="2797467"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8"/>
              <p:cNvSpPr/>
              <p:nvPr/>
            </p:nvSpPr>
            <p:spPr>
              <a:xfrm>
                <a:off x="3367821"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8"/>
              <p:cNvSpPr/>
              <p:nvPr/>
            </p:nvSpPr>
            <p:spPr>
              <a:xfrm>
                <a:off x="3938201"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05" name="Google Shape;1105;p18"/>
          <p:cNvSpPr txBox="1">
            <a:spLocks noGrp="1"/>
          </p:cNvSpPr>
          <p:nvPr>
            <p:ph type="title" hasCustomPrompt="1"/>
          </p:nvPr>
        </p:nvSpPr>
        <p:spPr>
          <a:xfrm>
            <a:off x="1776400" y="1825801"/>
            <a:ext cx="8639200" cy="320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135" b="1">
                <a:latin typeface="Eras Bold ITC" panose="020B0907030504020204" pitchFamily="34" charset="0"/>
                <a:ea typeface="Eras Bold ITC" panose="020B0907030504020204" pitchFamily="34" charset="0"/>
                <a:cs typeface="Eras Bold ITC" panose="020B0907030504020204" pitchFamily="34" charset="0"/>
                <a:sym typeface="IBM Plex Sans"/>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ltLang="zh-CN" dirty="0"/>
              <a:t>Thanks</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9"/>
        <p:cNvGrpSpPr/>
        <p:nvPr/>
      </p:nvGrpSpPr>
      <p:grpSpPr>
        <a:xfrm>
          <a:off x="0" y="0"/>
          <a:ext cx="0" cy="0"/>
          <a:chOff x="0" y="0"/>
          <a:chExt cx="0" cy="0"/>
        </a:xfrm>
      </p:grpSpPr>
      <p:sp>
        <p:nvSpPr>
          <p:cNvPr id="76" name="Google Shape;1085;p18">
            <a:extLst>
              <a:ext uri="{FF2B5EF4-FFF2-40B4-BE49-F238E27FC236}">
                <a16:creationId xmlns:a16="http://schemas.microsoft.com/office/drawing/2014/main" id="{39243D2B-8AFE-45F6-AEC0-5E50B7CD2175}"/>
              </a:ext>
            </a:extLst>
          </p:cNvPr>
          <p:cNvSpPr/>
          <p:nvPr userDrawn="1"/>
        </p:nvSpPr>
        <p:spPr>
          <a:xfrm>
            <a:off x="970300" y="2362167"/>
            <a:ext cx="2880000" cy="2880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rot="10800000">
            <a:off x="11000" y="-5600"/>
            <a:ext cx="12292800" cy="6869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251" name="Google Shape;251;p4"/>
          <p:cNvSpPr txBox="1">
            <a:spLocks noGrp="1"/>
          </p:cNvSpPr>
          <p:nvPr>
            <p:ph type="title"/>
          </p:nvPr>
        </p:nvSpPr>
        <p:spPr>
          <a:xfrm>
            <a:off x="4238867" y="2362167"/>
            <a:ext cx="5625200" cy="179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5" b="1">
                <a:latin typeface="+mj-ea"/>
                <a:ea typeface="+mj-ea"/>
                <a:cs typeface="Microsoft YaHei" panose="020B0503020204020204" pitchFamily="34" charset="-122"/>
                <a:sym typeface="IBM Plex Sans"/>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dirty="0"/>
          </a:p>
        </p:txBody>
      </p:sp>
      <p:sp>
        <p:nvSpPr>
          <p:cNvPr id="252" name="Google Shape;252;p4"/>
          <p:cNvSpPr txBox="1">
            <a:spLocks noGrp="1"/>
          </p:cNvSpPr>
          <p:nvPr>
            <p:ph type="title" idx="2" hasCustomPrompt="1"/>
          </p:nvPr>
        </p:nvSpPr>
        <p:spPr>
          <a:xfrm>
            <a:off x="634700" y="1919500"/>
            <a:ext cx="3551200" cy="26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9600" b="1">
                <a:solidFill>
                  <a:schemeClr val="dk1"/>
                </a:solidFill>
                <a:latin typeface="+mj-ea"/>
                <a:ea typeface="+mj-ea"/>
                <a:cs typeface="IBM Plex Sans"/>
                <a:sym typeface="IBM Plex Sans"/>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rPr dirty="0"/>
              <a:t>xx%</a:t>
            </a:r>
          </a:p>
        </p:txBody>
      </p:sp>
      <p:sp>
        <p:nvSpPr>
          <p:cNvPr id="253" name="Google Shape;253;p4"/>
          <p:cNvSpPr txBox="1">
            <a:spLocks noGrp="1"/>
          </p:cNvSpPr>
          <p:nvPr>
            <p:ph type="subTitle" idx="1"/>
          </p:nvPr>
        </p:nvSpPr>
        <p:spPr>
          <a:xfrm>
            <a:off x="4238867" y="4095433"/>
            <a:ext cx="7001600" cy="400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5">
                <a:solidFill>
                  <a:schemeClr val="lt1"/>
                </a:solidFill>
                <a:latin typeface="+mj-ea"/>
                <a:ea typeface="+mj-ea"/>
              </a:defRPr>
            </a:lvl1pPr>
            <a:lvl2pPr lvl="1">
              <a:spcBef>
                <a:spcPts val="2135"/>
              </a:spcBef>
              <a:spcAft>
                <a:spcPts val="0"/>
              </a:spcAft>
              <a:buSzPts val="1400"/>
              <a:buNone/>
              <a:defRPr/>
            </a:lvl2pPr>
            <a:lvl3pPr lvl="2">
              <a:spcBef>
                <a:spcPts val="2135"/>
              </a:spcBef>
              <a:spcAft>
                <a:spcPts val="0"/>
              </a:spcAft>
              <a:buSzPts val="1400"/>
              <a:buNone/>
              <a:defRPr/>
            </a:lvl3pPr>
            <a:lvl4pPr lvl="3">
              <a:spcBef>
                <a:spcPts val="2135"/>
              </a:spcBef>
              <a:spcAft>
                <a:spcPts val="0"/>
              </a:spcAft>
              <a:buSzPts val="1400"/>
              <a:buNone/>
              <a:defRPr/>
            </a:lvl4pPr>
            <a:lvl5pPr lvl="4">
              <a:spcBef>
                <a:spcPts val="2135"/>
              </a:spcBef>
              <a:spcAft>
                <a:spcPts val="0"/>
              </a:spcAft>
              <a:buSzPts val="1400"/>
              <a:buNone/>
              <a:defRPr/>
            </a:lvl5pPr>
            <a:lvl6pPr lvl="5">
              <a:spcBef>
                <a:spcPts val="2135"/>
              </a:spcBef>
              <a:spcAft>
                <a:spcPts val="0"/>
              </a:spcAft>
              <a:buSzPts val="1400"/>
              <a:buNone/>
              <a:defRPr/>
            </a:lvl6pPr>
            <a:lvl7pPr lvl="6">
              <a:spcBef>
                <a:spcPts val="2135"/>
              </a:spcBef>
              <a:spcAft>
                <a:spcPts val="0"/>
              </a:spcAft>
              <a:buSzPts val="1600"/>
              <a:buNone/>
              <a:defRPr/>
            </a:lvl7pPr>
            <a:lvl8pPr lvl="7">
              <a:spcBef>
                <a:spcPts val="2135"/>
              </a:spcBef>
              <a:spcAft>
                <a:spcPts val="0"/>
              </a:spcAft>
              <a:buSzPts val="1400"/>
              <a:buNone/>
              <a:defRPr/>
            </a:lvl8pPr>
            <a:lvl9pPr lvl="8">
              <a:spcBef>
                <a:spcPts val="2135"/>
              </a:spcBef>
              <a:spcAft>
                <a:spcPts val="2135"/>
              </a:spcAft>
              <a:buSzPts val="1400"/>
              <a:buNone/>
              <a:defRPr/>
            </a:lvl9pPr>
          </a:lstStyle>
          <a:p>
            <a:endParaRPr dirty="0"/>
          </a:p>
        </p:txBody>
      </p:sp>
      <p:sp>
        <p:nvSpPr>
          <p:cNvPr id="254" name="Google Shape;254;p4"/>
          <p:cNvSpPr/>
          <p:nvPr/>
        </p:nvSpPr>
        <p:spPr>
          <a:xfrm rot="1340483">
            <a:off x="10788083" y="202030"/>
            <a:ext cx="2348704" cy="1524109"/>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255" name="Google Shape;255;p4"/>
          <p:cNvGrpSpPr/>
          <p:nvPr/>
        </p:nvGrpSpPr>
        <p:grpSpPr>
          <a:xfrm>
            <a:off x="10651750" y="506939"/>
            <a:ext cx="1160503" cy="426136"/>
            <a:chOff x="571942" y="402375"/>
            <a:chExt cx="571376" cy="209795"/>
          </a:xfrm>
        </p:grpSpPr>
        <p:sp>
          <p:nvSpPr>
            <p:cNvPr id="256" name="Google Shape;256;p4"/>
            <p:cNvSpPr/>
            <p:nvPr/>
          </p:nvSpPr>
          <p:spPr>
            <a:xfrm>
              <a:off x="571942"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7" name="Google Shape;257;p4"/>
            <p:cNvSpPr/>
            <p:nvPr/>
          </p:nvSpPr>
          <p:spPr>
            <a:xfrm>
              <a:off x="737601"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8" name="Google Shape;258;p4"/>
            <p:cNvSpPr/>
            <p:nvPr/>
          </p:nvSpPr>
          <p:spPr>
            <a:xfrm>
              <a:off x="903260"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9" name="Google Shape;259;p4"/>
            <p:cNvSpPr/>
            <p:nvPr/>
          </p:nvSpPr>
          <p:spPr>
            <a:xfrm>
              <a:off x="1068919"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0" name="Google Shape;260;p4"/>
            <p:cNvSpPr/>
            <p:nvPr/>
          </p:nvSpPr>
          <p:spPr>
            <a:xfrm>
              <a:off x="571942"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1" name="Google Shape;261;p4"/>
            <p:cNvSpPr/>
            <p:nvPr/>
          </p:nvSpPr>
          <p:spPr>
            <a:xfrm>
              <a:off x="737601"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2" name="Google Shape;262;p4"/>
            <p:cNvSpPr/>
            <p:nvPr/>
          </p:nvSpPr>
          <p:spPr>
            <a:xfrm>
              <a:off x="903260"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3" name="Google Shape;263;p4"/>
            <p:cNvSpPr/>
            <p:nvPr/>
          </p:nvSpPr>
          <p:spPr>
            <a:xfrm>
              <a:off x="1068919"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Tree>
    <p:extLst>
      <p:ext uri="{BB962C8B-B14F-4D97-AF65-F5344CB8AC3E}">
        <p14:creationId xmlns:p14="http://schemas.microsoft.com/office/powerpoint/2010/main" val="393799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 userDrawn="1">
  <p:cSld name="1_Title and four columns ">
    <p:spTree>
      <p:nvGrpSpPr>
        <p:cNvPr id="1" name="Shape 1253"/>
        <p:cNvGrpSpPr/>
        <p:nvPr/>
      </p:nvGrpSpPr>
      <p:grpSpPr>
        <a:xfrm>
          <a:off x="0" y="0"/>
          <a:ext cx="0" cy="0"/>
          <a:chOff x="0" y="0"/>
          <a:chExt cx="0" cy="0"/>
        </a:xfrm>
      </p:grpSpPr>
      <p:sp>
        <p:nvSpPr>
          <p:cNvPr id="1314" name="Google Shape;1314;p24"/>
          <p:cNvSpPr txBox="1">
            <a:spLocks noGrp="1"/>
          </p:cNvSpPr>
          <p:nvPr>
            <p:ph type="title"/>
          </p:nvPr>
        </p:nvSpPr>
        <p:spPr>
          <a:xfrm flipH="1">
            <a:off x="3262100" y="2050200"/>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5" name="Google Shape;1315;p24"/>
          <p:cNvSpPr txBox="1">
            <a:spLocks noGrp="1"/>
          </p:cNvSpPr>
          <p:nvPr>
            <p:ph type="title" idx="2"/>
          </p:nvPr>
        </p:nvSpPr>
        <p:spPr>
          <a:xfrm flipH="1">
            <a:off x="3375100" y="2527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6" name="Google Shape;1316;p24"/>
          <p:cNvSpPr txBox="1">
            <a:spLocks noGrp="1"/>
          </p:cNvSpPr>
          <p:nvPr>
            <p:ph type="title" idx="3"/>
          </p:nvPr>
        </p:nvSpPr>
        <p:spPr>
          <a:xfrm flipH="1">
            <a:off x="7464367" y="2050200"/>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7" name="Google Shape;1317;p24"/>
          <p:cNvSpPr txBox="1">
            <a:spLocks noGrp="1"/>
          </p:cNvSpPr>
          <p:nvPr>
            <p:ph type="title" idx="4"/>
          </p:nvPr>
        </p:nvSpPr>
        <p:spPr>
          <a:xfrm flipH="1">
            <a:off x="7577367" y="2527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8" name="Google Shape;1318;p24"/>
          <p:cNvSpPr txBox="1">
            <a:spLocks noGrp="1"/>
          </p:cNvSpPr>
          <p:nvPr>
            <p:ph type="title" idx="5"/>
          </p:nvPr>
        </p:nvSpPr>
        <p:spPr>
          <a:xfrm flipH="1">
            <a:off x="3262100" y="3741289"/>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19" name="Google Shape;1319;p24"/>
          <p:cNvSpPr txBox="1">
            <a:spLocks noGrp="1"/>
          </p:cNvSpPr>
          <p:nvPr>
            <p:ph type="title" idx="6"/>
          </p:nvPr>
        </p:nvSpPr>
        <p:spPr>
          <a:xfrm flipH="1">
            <a:off x="3375100" y="4218689"/>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0" name="Google Shape;1320;p24"/>
          <p:cNvSpPr txBox="1">
            <a:spLocks noGrp="1"/>
          </p:cNvSpPr>
          <p:nvPr>
            <p:ph type="title" idx="7"/>
          </p:nvPr>
        </p:nvSpPr>
        <p:spPr>
          <a:xfrm flipH="1">
            <a:off x="7464367" y="3741289"/>
            <a:ext cx="2972400" cy="5424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1" name="Google Shape;1321;p24"/>
          <p:cNvSpPr txBox="1">
            <a:spLocks noGrp="1"/>
          </p:cNvSpPr>
          <p:nvPr>
            <p:ph type="title" idx="8"/>
          </p:nvPr>
        </p:nvSpPr>
        <p:spPr>
          <a:xfrm flipH="1">
            <a:off x="7577367" y="420916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1323" name="Google Shape;1323;p24"/>
          <p:cNvSpPr txBox="1">
            <a:spLocks noGrp="1"/>
          </p:cNvSpPr>
          <p:nvPr>
            <p:ph type="title" idx="9"/>
          </p:nvPr>
        </p:nvSpPr>
        <p:spPr>
          <a:xfrm flipH="1">
            <a:off x="2286000" y="505321"/>
            <a:ext cx="8954600"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tx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32" name="文字版面配置區 31">
            <a:extLst>
              <a:ext uri="{FF2B5EF4-FFF2-40B4-BE49-F238E27FC236}">
                <a16:creationId xmlns:a16="http://schemas.microsoft.com/office/drawing/2014/main" id="{39605B75-FB2C-43AC-A63D-10E5FF801FEB}"/>
              </a:ext>
            </a:extLst>
          </p:cNvPr>
          <p:cNvSpPr>
            <a:spLocks noGrp="1"/>
          </p:cNvSpPr>
          <p:nvPr>
            <p:ph type="body" sz="quarter" idx="10"/>
          </p:nvPr>
        </p:nvSpPr>
        <p:spPr>
          <a:xfrm>
            <a:off x="3262100" y="5292725"/>
            <a:ext cx="2972400" cy="546000"/>
          </a:xfrm>
          <a:solidFill>
            <a:schemeClr val="accent1">
              <a:lumMod val="20000"/>
              <a:lumOff val="80000"/>
            </a:schemeClr>
          </a:solidFill>
          <a:ln>
            <a:noFill/>
          </a:ln>
        </p:spPr>
        <p:txBody>
          <a:bodyPr spcFirstLastPara="1" wrap="square" lIns="91425" tIns="91425" rIns="91425" bIns="91425" anchor="t" anchorCtr="0">
            <a:noAutofit/>
          </a:bodyPr>
          <a:lstStyle>
            <a:lvl1pPr marL="139700" indent="0" algn="ctr">
              <a:buNone/>
              <a:defRPr lang="zh-TW" altLang="en-US" sz="2400" b="1" dirty="0" smtClean="0">
                <a:solidFill>
                  <a:schemeClr val="bg1"/>
                </a:solidFill>
                <a:latin typeface="+mj-ea"/>
                <a:ea typeface="+mj-ea"/>
                <a:cs typeface="IBM Plex Sans"/>
                <a:sym typeface="IBM Plex Sans SemiBold"/>
              </a:defRPr>
            </a:lvl1pPr>
            <a:lvl2pPr>
              <a:defRPr lang="zh-TW" altLang="en-US" sz="2800" dirty="0" smtClean="0">
                <a:latin typeface="Bitter"/>
                <a:ea typeface="Bitter"/>
                <a:cs typeface="Bitter"/>
                <a:sym typeface="Arial" panose="020B0604020202020204"/>
              </a:defRPr>
            </a:lvl2pPr>
            <a:lvl3pPr>
              <a:defRPr lang="zh-TW" altLang="en-US" sz="2800" dirty="0" smtClean="0">
                <a:latin typeface="Bitter"/>
                <a:ea typeface="Bitter"/>
                <a:cs typeface="Bitter"/>
                <a:sym typeface="Arial" panose="020B0604020202020204"/>
              </a:defRPr>
            </a:lvl3pPr>
            <a:lvl4pPr>
              <a:defRPr lang="zh-TW" altLang="en-US" sz="2800" dirty="0" smtClean="0">
                <a:latin typeface="Bitter"/>
                <a:ea typeface="Bitter"/>
                <a:cs typeface="Bitter"/>
                <a:sym typeface="Arial" panose="020B0604020202020204"/>
              </a:defRPr>
            </a:lvl4pPr>
            <a:lvl5pPr>
              <a:defRPr lang="zh-TW" altLang="en-US" sz="2800" dirty="0">
                <a:latin typeface="Bitter"/>
                <a:ea typeface="Bitter"/>
                <a:cs typeface="Bitter"/>
                <a:sym typeface="Arial" panose="020B0604020202020204"/>
              </a:defRPr>
            </a:lvl5pPr>
          </a:lstStyle>
          <a:p>
            <a:pPr marL="457200" lvl="0" indent="-317500" algn="ctr">
              <a:lnSpc>
                <a:spcPct val="100000"/>
              </a:lnSpc>
              <a:buSzPts val="2000"/>
            </a:pPr>
            <a:endParaRPr lang="zh-TW" altLang="en-US" dirty="0"/>
          </a:p>
        </p:txBody>
      </p:sp>
      <p:sp>
        <p:nvSpPr>
          <p:cNvPr id="46" name="文字版面配置區 31">
            <a:extLst>
              <a:ext uri="{FF2B5EF4-FFF2-40B4-BE49-F238E27FC236}">
                <a16:creationId xmlns:a16="http://schemas.microsoft.com/office/drawing/2014/main" id="{B474181B-947D-4253-BAAC-AD93E731FB02}"/>
              </a:ext>
            </a:extLst>
          </p:cNvPr>
          <p:cNvSpPr>
            <a:spLocks noGrp="1"/>
          </p:cNvSpPr>
          <p:nvPr>
            <p:ph type="body" sz="quarter" idx="11"/>
          </p:nvPr>
        </p:nvSpPr>
        <p:spPr>
          <a:xfrm>
            <a:off x="7464367" y="5312520"/>
            <a:ext cx="2972400" cy="542400"/>
          </a:xfrm>
          <a:solidFill>
            <a:schemeClr val="accent1">
              <a:lumMod val="20000"/>
              <a:lumOff val="80000"/>
            </a:schemeClr>
          </a:solidFill>
          <a:ln>
            <a:noFill/>
          </a:ln>
        </p:spPr>
        <p:txBody>
          <a:bodyPr spcFirstLastPara="1" wrap="square" lIns="91425" tIns="91425" rIns="91425" bIns="91425" anchor="t" anchorCtr="0">
            <a:noAutofit/>
          </a:bodyPr>
          <a:lstStyle>
            <a:lvl1pPr marL="139700" indent="0" algn="ctr">
              <a:buNone/>
              <a:defRPr lang="zh-TW" altLang="en-US" sz="2400" b="1" dirty="0" smtClean="0">
                <a:solidFill>
                  <a:schemeClr val="bg1"/>
                </a:solidFill>
                <a:latin typeface="+mj-ea"/>
                <a:ea typeface="+mj-ea"/>
                <a:cs typeface="IBM Plex Sans"/>
                <a:sym typeface="IBM Plex Sans SemiBold"/>
              </a:defRPr>
            </a:lvl1pPr>
            <a:lvl2pPr>
              <a:defRPr lang="zh-TW" altLang="en-US" sz="2800" dirty="0" smtClean="0">
                <a:latin typeface="Bitter"/>
                <a:ea typeface="Bitter"/>
                <a:cs typeface="Bitter"/>
                <a:sym typeface="Arial" panose="020B0604020202020204"/>
              </a:defRPr>
            </a:lvl2pPr>
            <a:lvl3pPr>
              <a:defRPr lang="zh-TW" altLang="en-US" sz="2800" dirty="0" smtClean="0">
                <a:latin typeface="Bitter"/>
                <a:ea typeface="Bitter"/>
                <a:cs typeface="Bitter"/>
                <a:sym typeface="Arial" panose="020B0604020202020204"/>
              </a:defRPr>
            </a:lvl3pPr>
            <a:lvl4pPr>
              <a:defRPr lang="zh-TW" altLang="en-US" sz="2800" dirty="0" smtClean="0">
                <a:latin typeface="Bitter"/>
                <a:ea typeface="Bitter"/>
                <a:cs typeface="Bitter"/>
                <a:sym typeface="Arial" panose="020B0604020202020204"/>
              </a:defRPr>
            </a:lvl4pPr>
            <a:lvl5pPr>
              <a:defRPr lang="zh-TW" altLang="en-US" sz="2800" dirty="0">
                <a:latin typeface="Bitter"/>
                <a:ea typeface="Bitter"/>
                <a:cs typeface="Bitter"/>
                <a:sym typeface="Arial" panose="020B0604020202020204"/>
              </a:defRPr>
            </a:lvl5pPr>
          </a:lstStyle>
          <a:p>
            <a:pPr marL="457200" lvl="0" indent="-317500" algn="ctr">
              <a:lnSpc>
                <a:spcPct val="100000"/>
              </a:lnSpc>
              <a:buSzPts val="2000"/>
            </a:pPr>
            <a:endParaRPr lang="zh-TW" altLang="en-US" dirty="0"/>
          </a:p>
        </p:txBody>
      </p:sp>
    </p:spTree>
    <p:extLst>
      <p:ext uri="{BB962C8B-B14F-4D97-AF65-F5344CB8AC3E}">
        <p14:creationId xmlns:p14="http://schemas.microsoft.com/office/powerpoint/2010/main" val="300883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1_Title and four columns ">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hasCustomPrompt="1"/>
          </p:nvPr>
        </p:nvSpPr>
        <p:spPr>
          <a:xfrm flipH="1">
            <a:off x="2570480" y="994916"/>
            <a:ext cx="5487193" cy="821605"/>
          </a:xfrm>
          <a:prstGeom prst="rect">
            <a:avLst/>
          </a:prstGeom>
        </p:spPr>
        <p:txBody>
          <a:bodyPr spcFirstLastPara="1" vert="horz" wrap="square" lIns="91425" tIns="91425" rIns="91425" bIns="91425" anchor="ctr" anchorCtr="0">
            <a:noAutofit/>
          </a:bodyPr>
          <a:lstStyle>
            <a:lvl1pPr lvl="0" algn="l"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r>
              <a:rPr lang="zh-CN" altLang="en-US" dirty="0"/>
              <a:t>原告 訴之聲明</a:t>
            </a:r>
            <a:endParaRPr dirty="0"/>
          </a:p>
        </p:txBody>
      </p:sp>
      <p:sp>
        <p:nvSpPr>
          <p:cNvPr id="16" name="文字版面配置區 3">
            <a:extLst>
              <a:ext uri="{FF2B5EF4-FFF2-40B4-BE49-F238E27FC236}">
                <a16:creationId xmlns:a16="http://schemas.microsoft.com/office/drawing/2014/main" id="{1B4770FF-2743-44BC-AE4D-FA161C198282}"/>
              </a:ext>
            </a:extLst>
          </p:cNvPr>
          <p:cNvSpPr>
            <a:spLocks noGrp="1"/>
          </p:cNvSpPr>
          <p:nvPr>
            <p:ph type="body" sz="quarter" idx="11"/>
          </p:nvPr>
        </p:nvSpPr>
        <p:spPr>
          <a:xfrm>
            <a:off x="2570480" y="276361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7" name="文字版面配置區 3">
            <a:extLst>
              <a:ext uri="{FF2B5EF4-FFF2-40B4-BE49-F238E27FC236}">
                <a16:creationId xmlns:a16="http://schemas.microsoft.com/office/drawing/2014/main" id="{48ABACD5-C042-44CF-9402-69B34C529FC7}"/>
              </a:ext>
            </a:extLst>
          </p:cNvPr>
          <p:cNvSpPr>
            <a:spLocks noGrp="1"/>
          </p:cNvSpPr>
          <p:nvPr>
            <p:ph type="body" sz="quarter" idx="12"/>
          </p:nvPr>
        </p:nvSpPr>
        <p:spPr>
          <a:xfrm>
            <a:off x="2570480" y="370329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3432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1_Title and four columns ">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hasCustomPrompt="1"/>
          </p:nvPr>
        </p:nvSpPr>
        <p:spPr>
          <a:xfrm flipH="1">
            <a:off x="2570480" y="994916"/>
            <a:ext cx="5487193" cy="821605"/>
          </a:xfrm>
          <a:prstGeom prst="rect">
            <a:avLst/>
          </a:prstGeom>
        </p:spPr>
        <p:txBody>
          <a:bodyPr spcFirstLastPara="1" vert="horz" wrap="square" lIns="91425" tIns="91425" rIns="91425" bIns="91425" anchor="ctr" anchorCtr="0">
            <a:noAutofit/>
          </a:bodyPr>
          <a:lstStyle>
            <a:lvl1pPr lvl="0" algn="l"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r>
              <a:rPr lang="zh-CN" altLang="en-US" dirty="0"/>
              <a:t>被告 答辯聲明</a:t>
            </a:r>
            <a:endParaRPr dirty="0"/>
          </a:p>
        </p:txBody>
      </p:sp>
      <p:sp>
        <p:nvSpPr>
          <p:cNvPr id="6" name="文字版面配置區 3">
            <a:extLst>
              <a:ext uri="{FF2B5EF4-FFF2-40B4-BE49-F238E27FC236}">
                <a16:creationId xmlns:a16="http://schemas.microsoft.com/office/drawing/2014/main" id="{25D4EBA8-B172-432A-9FE9-0238B27DE2BF}"/>
              </a:ext>
            </a:extLst>
          </p:cNvPr>
          <p:cNvSpPr>
            <a:spLocks noGrp="1"/>
          </p:cNvSpPr>
          <p:nvPr>
            <p:ph type="body" sz="quarter" idx="11"/>
          </p:nvPr>
        </p:nvSpPr>
        <p:spPr>
          <a:xfrm>
            <a:off x="2570480" y="276361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7" name="文字版面配置區 3">
            <a:extLst>
              <a:ext uri="{FF2B5EF4-FFF2-40B4-BE49-F238E27FC236}">
                <a16:creationId xmlns:a16="http://schemas.microsoft.com/office/drawing/2014/main" id="{78350B31-B447-4698-8DF6-48102E44218A}"/>
              </a:ext>
            </a:extLst>
          </p:cNvPr>
          <p:cNvSpPr>
            <a:spLocks noGrp="1"/>
          </p:cNvSpPr>
          <p:nvPr>
            <p:ph type="body" sz="quarter" idx="12"/>
          </p:nvPr>
        </p:nvSpPr>
        <p:spPr>
          <a:xfrm>
            <a:off x="2570480" y="370329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30242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2"/>
        </a:solidFill>
        <a:effectLst/>
      </p:bgPr>
    </p:bg>
    <p:spTree>
      <p:nvGrpSpPr>
        <p:cNvPr id="1" name="Shape 1579"/>
        <p:cNvGrpSpPr/>
        <p:nvPr/>
      </p:nvGrpSpPr>
      <p:grpSpPr>
        <a:xfrm>
          <a:off x="0" y="0"/>
          <a:ext cx="0" cy="0"/>
          <a:chOff x="0" y="0"/>
          <a:chExt cx="0" cy="0"/>
        </a:xfrm>
      </p:grpSpPr>
      <p:sp>
        <p:nvSpPr>
          <p:cNvPr id="1643" name="Google Shape;1643;p28"/>
          <p:cNvSpPr txBox="1">
            <a:spLocks noGrp="1"/>
          </p:cNvSpPr>
          <p:nvPr>
            <p:ph type="title" hasCustomPrompt="1"/>
          </p:nvPr>
        </p:nvSpPr>
        <p:spPr>
          <a:xfrm flipH="1">
            <a:off x="696749" y="2224388"/>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45" name="Google Shape;1645;p28"/>
          <p:cNvSpPr txBox="1">
            <a:spLocks noGrp="1"/>
          </p:cNvSpPr>
          <p:nvPr>
            <p:ph type="title" idx="2"/>
          </p:nvPr>
        </p:nvSpPr>
        <p:spPr>
          <a:xfrm flipH="1">
            <a:off x="1924765" y="2195644"/>
            <a:ext cx="3430000" cy="8668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IBM Plex Sans"/>
              <a:buNone/>
              <a:defRPr sz="2665" b="1">
                <a:latin typeface="+mj-ea"/>
                <a:ea typeface="+mj-ea"/>
                <a:cs typeface="IBM Plex Sans"/>
                <a:sym typeface="IBM Plex Sans"/>
              </a:defRPr>
            </a:lvl1pPr>
            <a:lvl2pPr lvl="1"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646" name="Google Shape;1646;p28"/>
          <p:cNvSpPr txBox="1">
            <a:spLocks noGrp="1"/>
          </p:cNvSpPr>
          <p:nvPr>
            <p:ph type="title" idx="3"/>
          </p:nvPr>
        </p:nvSpPr>
        <p:spPr>
          <a:xfrm flipH="1">
            <a:off x="1924765" y="3062612"/>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647" name="Google Shape;1647;p28"/>
          <p:cNvSpPr txBox="1">
            <a:spLocks noGrp="1"/>
          </p:cNvSpPr>
          <p:nvPr>
            <p:ph type="title" idx="4" hasCustomPrompt="1"/>
          </p:nvPr>
        </p:nvSpPr>
        <p:spPr>
          <a:xfrm flipH="1">
            <a:off x="696749" y="4268309"/>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48" name="Google Shape;1648;p28"/>
          <p:cNvSpPr txBox="1">
            <a:spLocks noGrp="1"/>
          </p:cNvSpPr>
          <p:nvPr>
            <p:ph type="title" idx="5"/>
          </p:nvPr>
        </p:nvSpPr>
        <p:spPr>
          <a:xfrm flipH="1">
            <a:off x="1924765" y="4244243"/>
            <a:ext cx="3430000" cy="866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49" name="Google Shape;1649;p28"/>
          <p:cNvSpPr txBox="1">
            <a:spLocks noGrp="1"/>
          </p:cNvSpPr>
          <p:nvPr>
            <p:ph type="title" idx="6"/>
          </p:nvPr>
        </p:nvSpPr>
        <p:spPr>
          <a:xfrm flipH="1">
            <a:off x="1924765" y="5117560"/>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0" name="Google Shape;1650;p28"/>
          <p:cNvSpPr txBox="1">
            <a:spLocks noGrp="1"/>
          </p:cNvSpPr>
          <p:nvPr>
            <p:ph type="title" idx="7" hasCustomPrompt="1"/>
          </p:nvPr>
        </p:nvSpPr>
        <p:spPr>
          <a:xfrm flipH="1">
            <a:off x="5577499" y="2224388"/>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51" name="Google Shape;1651;p28"/>
          <p:cNvSpPr txBox="1">
            <a:spLocks noGrp="1"/>
          </p:cNvSpPr>
          <p:nvPr>
            <p:ph type="title" idx="8"/>
          </p:nvPr>
        </p:nvSpPr>
        <p:spPr>
          <a:xfrm flipH="1">
            <a:off x="6832317" y="2195643"/>
            <a:ext cx="3430000" cy="925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2" name="Google Shape;1652;p28"/>
          <p:cNvSpPr txBox="1">
            <a:spLocks noGrp="1"/>
          </p:cNvSpPr>
          <p:nvPr>
            <p:ph type="title" idx="9"/>
          </p:nvPr>
        </p:nvSpPr>
        <p:spPr>
          <a:xfrm flipH="1">
            <a:off x="6832317" y="3062612"/>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3" name="Google Shape;1653;p28"/>
          <p:cNvSpPr txBox="1">
            <a:spLocks noGrp="1"/>
          </p:cNvSpPr>
          <p:nvPr>
            <p:ph type="title" idx="13" hasCustomPrompt="1"/>
          </p:nvPr>
        </p:nvSpPr>
        <p:spPr>
          <a:xfrm flipH="1">
            <a:off x="5577499" y="4268309"/>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54" name="Google Shape;1654;p28"/>
          <p:cNvSpPr txBox="1">
            <a:spLocks noGrp="1"/>
          </p:cNvSpPr>
          <p:nvPr>
            <p:ph type="title" idx="14"/>
          </p:nvPr>
        </p:nvSpPr>
        <p:spPr>
          <a:xfrm flipH="1">
            <a:off x="6832317" y="4244241"/>
            <a:ext cx="3430000" cy="925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5" name="Google Shape;1655;p28"/>
          <p:cNvSpPr txBox="1">
            <a:spLocks noGrp="1"/>
          </p:cNvSpPr>
          <p:nvPr>
            <p:ph type="title" idx="15"/>
          </p:nvPr>
        </p:nvSpPr>
        <p:spPr>
          <a:xfrm flipH="1">
            <a:off x="6832317" y="5117560"/>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65" name="Google Shape;1665;p28"/>
          <p:cNvSpPr txBox="1">
            <a:spLocks noGrp="1"/>
          </p:cNvSpPr>
          <p:nvPr>
            <p:ph type="title" idx="16"/>
          </p:nvPr>
        </p:nvSpPr>
        <p:spPr>
          <a:xfrm flipH="1">
            <a:off x="2923883" y="896295"/>
            <a:ext cx="6344233"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dk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88" name="Google Shape;1398;p25">
            <a:extLst>
              <a:ext uri="{FF2B5EF4-FFF2-40B4-BE49-F238E27FC236}">
                <a16:creationId xmlns:a16="http://schemas.microsoft.com/office/drawing/2014/main" id="{FBF802AE-12BD-458E-A3E1-C300CD2809B1}"/>
              </a:ext>
            </a:extLst>
          </p:cNvPr>
          <p:cNvSpPr/>
          <p:nvPr userDrawn="1"/>
        </p:nvSpPr>
        <p:spPr>
          <a:xfrm rot="780264">
            <a:off x="1251983" y="-292261"/>
            <a:ext cx="1228303" cy="1220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89" name="Google Shape;1399;p25">
            <a:extLst>
              <a:ext uri="{FF2B5EF4-FFF2-40B4-BE49-F238E27FC236}">
                <a16:creationId xmlns:a16="http://schemas.microsoft.com/office/drawing/2014/main" id="{A509EFB7-40C1-444B-8C53-74FE757212BC}"/>
              </a:ext>
            </a:extLst>
          </p:cNvPr>
          <p:cNvSpPr/>
          <p:nvPr userDrawn="1"/>
        </p:nvSpPr>
        <p:spPr>
          <a:xfrm>
            <a:off x="10256800" y="-935467"/>
            <a:ext cx="2895200" cy="28304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90" name="Google Shape;1400;p25">
            <a:extLst>
              <a:ext uri="{FF2B5EF4-FFF2-40B4-BE49-F238E27FC236}">
                <a16:creationId xmlns:a16="http://schemas.microsoft.com/office/drawing/2014/main" id="{1E3E249F-AD49-4516-9B62-DD8435193054}"/>
              </a:ext>
            </a:extLst>
          </p:cNvPr>
          <p:cNvGrpSpPr/>
          <p:nvPr userDrawn="1"/>
        </p:nvGrpSpPr>
        <p:grpSpPr>
          <a:xfrm>
            <a:off x="2219213" y="382509"/>
            <a:ext cx="951760" cy="349547"/>
            <a:chOff x="571942" y="402375"/>
            <a:chExt cx="571376" cy="209795"/>
          </a:xfrm>
        </p:grpSpPr>
        <p:sp>
          <p:nvSpPr>
            <p:cNvPr id="91" name="Google Shape;1401;p25">
              <a:extLst>
                <a:ext uri="{FF2B5EF4-FFF2-40B4-BE49-F238E27FC236}">
                  <a16:creationId xmlns:a16="http://schemas.microsoft.com/office/drawing/2014/main" id="{971879B7-8FE8-4A55-BDE8-4757C1A7B8B5}"/>
                </a:ext>
              </a:extLst>
            </p:cNvPr>
            <p:cNvSpPr/>
            <p:nvPr/>
          </p:nvSpPr>
          <p:spPr>
            <a:xfrm>
              <a:off x="571942"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2" name="Google Shape;1402;p25">
              <a:extLst>
                <a:ext uri="{FF2B5EF4-FFF2-40B4-BE49-F238E27FC236}">
                  <a16:creationId xmlns:a16="http://schemas.microsoft.com/office/drawing/2014/main" id="{8D0FB474-A9A5-4E28-A708-B7C040DE2436}"/>
                </a:ext>
              </a:extLst>
            </p:cNvPr>
            <p:cNvSpPr/>
            <p:nvPr/>
          </p:nvSpPr>
          <p:spPr>
            <a:xfrm>
              <a:off x="737601"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3" name="Google Shape;1403;p25">
              <a:extLst>
                <a:ext uri="{FF2B5EF4-FFF2-40B4-BE49-F238E27FC236}">
                  <a16:creationId xmlns:a16="http://schemas.microsoft.com/office/drawing/2014/main" id="{5671A2AC-4EE4-4F77-8AA8-2020AA920702}"/>
                </a:ext>
              </a:extLst>
            </p:cNvPr>
            <p:cNvSpPr/>
            <p:nvPr/>
          </p:nvSpPr>
          <p:spPr>
            <a:xfrm>
              <a:off x="903260"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4" name="Google Shape;1404;p25">
              <a:extLst>
                <a:ext uri="{FF2B5EF4-FFF2-40B4-BE49-F238E27FC236}">
                  <a16:creationId xmlns:a16="http://schemas.microsoft.com/office/drawing/2014/main" id="{7E226C67-8A14-4E1D-A9AA-CEE9A3B84FAC}"/>
                </a:ext>
              </a:extLst>
            </p:cNvPr>
            <p:cNvSpPr/>
            <p:nvPr/>
          </p:nvSpPr>
          <p:spPr>
            <a:xfrm>
              <a:off x="1068919"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5" name="Google Shape;1405;p25">
              <a:extLst>
                <a:ext uri="{FF2B5EF4-FFF2-40B4-BE49-F238E27FC236}">
                  <a16:creationId xmlns:a16="http://schemas.microsoft.com/office/drawing/2014/main" id="{19629C35-F0F7-4496-9524-7AC780C2E83B}"/>
                </a:ext>
              </a:extLst>
            </p:cNvPr>
            <p:cNvSpPr/>
            <p:nvPr/>
          </p:nvSpPr>
          <p:spPr>
            <a:xfrm>
              <a:off x="571942"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6" name="Google Shape;1406;p25">
              <a:extLst>
                <a:ext uri="{FF2B5EF4-FFF2-40B4-BE49-F238E27FC236}">
                  <a16:creationId xmlns:a16="http://schemas.microsoft.com/office/drawing/2014/main" id="{2F9C8A29-451B-4889-87D6-E214B7561239}"/>
                </a:ext>
              </a:extLst>
            </p:cNvPr>
            <p:cNvSpPr/>
            <p:nvPr/>
          </p:nvSpPr>
          <p:spPr>
            <a:xfrm>
              <a:off x="737601"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7" name="Google Shape;1407;p25">
              <a:extLst>
                <a:ext uri="{FF2B5EF4-FFF2-40B4-BE49-F238E27FC236}">
                  <a16:creationId xmlns:a16="http://schemas.microsoft.com/office/drawing/2014/main" id="{E26E45D0-D908-42C1-8CEA-3083925D41D3}"/>
                </a:ext>
              </a:extLst>
            </p:cNvPr>
            <p:cNvSpPr/>
            <p:nvPr/>
          </p:nvSpPr>
          <p:spPr>
            <a:xfrm>
              <a:off x="903260"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8" name="Google Shape;1408;p25">
              <a:extLst>
                <a:ext uri="{FF2B5EF4-FFF2-40B4-BE49-F238E27FC236}">
                  <a16:creationId xmlns:a16="http://schemas.microsoft.com/office/drawing/2014/main" id="{4C97D81A-E470-4D59-8261-1F14F2CF95BC}"/>
                </a:ext>
              </a:extLst>
            </p:cNvPr>
            <p:cNvSpPr/>
            <p:nvPr/>
          </p:nvSpPr>
          <p:spPr>
            <a:xfrm>
              <a:off x="1068919"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
        <p:nvSpPr>
          <p:cNvPr id="99" name="Google Shape;1322;p24">
            <a:extLst>
              <a:ext uri="{FF2B5EF4-FFF2-40B4-BE49-F238E27FC236}">
                <a16:creationId xmlns:a16="http://schemas.microsoft.com/office/drawing/2014/main" id="{102D11C8-E3C9-4C47-9349-ED755698D94E}"/>
              </a:ext>
            </a:extLst>
          </p:cNvPr>
          <p:cNvSpPr/>
          <p:nvPr userDrawn="1"/>
        </p:nvSpPr>
        <p:spPr>
          <a:xfrm>
            <a:off x="0" y="6158098"/>
            <a:ext cx="10692882" cy="755601"/>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Tree>
    <p:extLst>
      <p:ext uri="{BB962C8B-B14F-4D97-AF65-F5344CB8AC3E}">
        <p14:creationId xmlns:p14="http://schemas.microsoft.com/office/powerpoint/2010/main" val="403964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 preserve="1">
  <p:cSld name="1_Title and four columns ">
    <p:spTree>
      <p:nvGrpSpPr>
        <p:cNvPr id="1" name="Shape 1253"/>
        <p:cNvGrpSpPr/>
        <p:nvPr/>
      </p:nvGrpSpPr>
      <p:grpSpPr>
        <a:xfrm>
          <a:off x="0" y="0"/>
          <a:ext cx="0" cy="0"/>
          <a:chOff x="0" y="0"/>
          <a:chExt cx="0" cy="0"/>
        </a:xfrm>
      </p:grpSpPr>
      <p:sp>
        <p:nvSpPr>
          <p:cNvPr id="1314" name="Google Shape;1314;p24"/>
          <p:cNvSpPr txBox="1">
            <a:spLocks noGrp="1"/>
          </p:cNvSpPr>
          <p:nvPr>
            <p:ph type="title"/>
          </p:nvPr>
        </p:nvSpPr>
        <p:spPr>
          <a:xfrm flipH="1">
            <a:off x="3262100" y="2367469"/>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15" name="Google Shape;1315;p24"/>
          <p:cNvSpPr txBox="1">
            <a:spLocks noGrp="1"/>
          </p:cNvSpPr>
          <p:nvPr>
            <p:ph type="title" idx="2"/>
          </p:nvPr>
        </p:nvSpPr>
        <p:spPr>
          <a:xfrm flipH="1">
            <a:off x="3375100" y="2844869"/>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6" name="Google Shape;1316;p24"/>
          <p:cNvSpPr txBox="1">
            <a:spLocks noGrp="1"/>
          </p:cNvSpPr>
          <p:nvPr>
            <p:ph type="title" idx="3"/>
          </p:nvPr>
        </p:nvSpPr>
        <p:spPr>
          <a:xfrm flipH="1">
            <a:off x="7464367" y="2366200"/>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7" name="Google Shape;1317;p24"/>
          <p:cNvSpPr txBox="1">
            <a:spLocks noGrp="1"/>
          </p:cNvSpPr>
          <p:nvPr>
            <p:ph type="title" idx="4"/>
          </p:nvPr>
        </p:nvSpPr>
        <p:spPr>
          <a:xfrm flipH="1">
            <a:off x="7577367" y="2843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8" name="Google Shape;1318;p24"/>
          <p:cNvSpPr txBox="1">
            <a:spLocks noGrp="1"/>
          </p:cNvSpPr>
          <p:nvPr>
            <p:ph type="title" idx="5"/>
          </p:nvPr>
        </p:nvSpPr>
        <p:spPr>
          <a:xfrm flipH="1">
            <a:off x="3262100" y="4713800"/>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9" name="Google Shape;1319;p24"/>
          <p:cNvSpPr txBox="1">
            <a:spLocks noGrp="1"/>
          </p:cNvSpPr>
          <p:nvPr>
            <p:ph type="title" idx="6"/>
          </p:nvPr>
        </p:nvSpPr>
        <p:spPr>
          <a:xfrm flipH="1">
            <a:off x="3375100" y="51912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0" name="Google Shape;1320;p24"/>
          <p:cNvSpPr txBox="1">
            <a:spLocks noGrp="1"/>
          </p:cNvSpPr>
          <p:nvPr>
            <p:ph type="title" idx="7"/>
          </p:nvPr>
        </p:nvSpPr>
        <p:spPr>
          <a:xfrm flipH="1">
            <a:off x="7464367" y="4712529"/>
            <a:ext cx="2972400" cy="5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1" name="Google Shape;1321;p24"/>
          <p:cNvSpPr txBox="1">
            <a:spLocks noGrp="1"/>
          </p:cNvSpPr>
          <p:nvPr>
            <p:ph type="title" idx="8"/>
          </p:nvPr>
        </p:nvSpPr>
        <p:spPr>
          <a:xfrm flipH="1">
            <a:off x="7577367" y="51804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1323" name="Google Shape;1323;p24"/>
          <p:cNvSpPr txBox="1">
            <a:spLocks noGrp="1"/>
          </p:cNvSpPr>
          <p:nvPr>
            <p:ph type="title" idx="9"/>
          </p:nvPr>
        </p:nvSpPr>
        <p:spPr>
          <a:xfrm flipH="1">
            <a:off x="2286000" y="505321"/>
            <a:ext cx="8954600"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tx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Tree>
    <p:extLst>
      <p:ext uri="{BB962C8B-B14F-4D97-AF65-F5344CB8AC3E}">
        <p14:creationId xmlns:p14="http://schemas.microsoft.com/office/powerpoint/2010/main" val="201149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Title and main points">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p:nvPr>
        </p:nvSpPr>
        <p:spPr>
          <a:xfrm flipH="1">
            <a:off x="1146873" y="1131397"/>
            <a:ext cx="721360" cy="4595205"/>
          </a:xfrm>
          <a:prstGeom prst="rect">
            <a:avLst/>
          </a:prstGeom>
        </p:spPr>
        <p:txBody>
          <a:bodyPr spcFirstLastPara="1" vert="eaVert" wrap="square" lIns="91425" tIns="91425" rIns="91425" bIns="91425" anchor="t" anchorCtr="0">
            <a:noAutofit/>
          </a:bodyPr>
          <a:lstStyle>
            <a:lvl1pPr lvl="0" algn="dist"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4" name="文字版面配置區 3">
            <a:extLst>
              <a:ext uri="{FF2B5EF4-FFF2-40B4-BE49-F238E27FC236}">
                <a16:creationId xmlns:a16="http://schemas.microsoft.com/office/drawing/2014/main" id="{FEBFD1B3-CA85-466C-B825-0D59504ED643}"/>
              </a:ext>
            </a:extLst>
          </p:cNvPr>
          <p:cNvSpPr>
            <a:spLocks noGrp="1"/>
          </p:cNvSpPr>
          <p:nvPr>
            <p:ph type="body" sz="quarter" idx="10"/>
          </p:nvPr>
        </p:nvSpPr>
        <p:spPr>
          <a:xfrm>
            <a:off x="2570480" y="128276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6" name="文字版面配置區 3">
            <a:extLst>
              <a:ext uri="{FF2B5EF4-FFF2-40B4-BE49-F238E27FC236}">
                <a16:creationId xmlns:a16="http://schemas.microsoft.com/office/drawing/2014/main" id="{1B4770FF-2743-44BC-AE4D-FA161C198282}"/>
              </a:ext>
            </a:extLst>
          </p:cNvPr>
          <p:cNvSpPr>
            <a:spLocks noGrp="1"/>
          </p:cNvSpPr>
          <p:nvPr>
            <p:ph type="body" sz="quarter" idx="11"/>
          </p:nvPr>
        </p:nvSpPr>
        <p:spPr>
          <a:xfrm>
            <a:off x="2570480" y="222244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7" name="文字版面配置區 3">
            <a:extLst>
              <a:ext uri="{FF2B5EF4-FFF2-40B4-BE49-F238E27FC236}">
                <a16:creationId xmlns:a16="http://schemas.microsoft.com/office/drawing/2014/main" id="{48ABACD5-C042-44CF-9402-69B34C529FC7}"/>
              </a:ext>
            </a:extLst>
          </p:cNvPr>
          <p:cNvSpPr>
            <a:spLocks noGrp="1"/>
          </p:cNvSpPr>
          <p:nvPr>
            <p:ph type="body" sz="quarter" idx="12"/>
          </p:nvPr>
        </p:nvSpPr>
        <p:spPr>
          <a:xfrm>
            <a:off x="2570480" y="316212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8" name="文字版面配置區 3">
            <a:extLst>
              <a:ext uri="{FF2B5EF4-FFF2-40B4-BE49-F238E27FC236}">
                <a16:creationId xmlns:a16="http://schemas.microsoft.com/office/drawing/2014/main" id="{84279B82-75D3-40DA-9FE7-F948454D3F2B}"/>
              </a:ext>
            </a:extLst>
          </p:cNvPr>
          <p:cNvSpPr>
            <a:spLocks noGrp="1"/>
          </p:cNvSpPr>
          <p:nvPr>
            <p:ph type="body" sz="quarter" idx="13"/>
          </p:nvPr>
        </p:nvSpPr>
        <p:spPr>
          <a:xfrm>
            <a:off x="2570480" y="410180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9" name="文字版面配置區 3">
            <a:extLst>
              <a:ext uri="{FF2B5EF4-FFF2-40B4-BE49-F238E27FC236}">
                <a16:creationId xmlns:a16="http://schemas.microsoft.com/office/drawing/2014/main" id="{75A92678-9016-4EC6-8ADA-72C83889CC9A}"/>
              </a:ext>
            </a:extLst>
          </p:cNvPr>
          <p:cNvSpPr>
            <a:spLocks noGrp="1"/>
          </p:cNvSpPr>
          <p:nvPr>
            <p:ph type="body" sz="quarter" idx="14"/>
          </p:nvPr>
        </p:nvSpPr>
        <p:spPr>
          <a:xfrm>
            <a:off x="2570480" y="5041479"/>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52685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reserve="1" userDrawn="1">
  <p:cSld name="Title and text">
    <p:spTree>
      <p:nvGrpSpPr>
        <p:cNvPr id="1" name="Shape 1324"/>
        <p:cNvGrpSpPr/>
        <p:nvPr/>
      </p:nvGrpSpPr>
      <p:grpSpPr>
        <a:xfrm>
          <a:off x="0" y="0"/>
          <a:ext cx="0" cy="0"/>
          <a:chOff x="0" y="0"/>
          <a:chExt cx="0" cy="0"/>
        </a:xfrm>
      </p:grpSpPr>
      <p:sp>
        <p:nvSpPr>
          <p:cNvPr id="1398" name="Google Shape;1398;p25"/>
          <p:cNvSpPr/>
          <p:nvPr userDrawn="1"/>
        </p:nvSpPr>
        <p:spPr>
          <a:xfrm rot="20735883">
            <a:off x="8806748" y="-547557"/>
            <a:ext cx="1228303" cy="1220800"/>
          </a:xfrm>
          <a:prstGeom prst="rect">
            <a:avLst/>
          </a:prstGeom>
          <a:solidFill>
            <a:schemeClr val="bg1">
              <a:lumMod val="20000"/>
              <a:lumOff val="800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1400" name="Google Shape;1400;p25"/>
          <p:cNvGrpSpPr/>
          <p:nvPr/>
        </p:nvGrpSpPr>
        <p:grpSpPr>
          <a:xfrm>
            <a:off x="2219213" y="382509"/>
            <a:ext cx="951760" cy="349547"/>
            <a:chOff x="571942" y="402375"/>
            <a:chExt cx="571376" cy="209795"/>
          </a:xfrm>
          <a:solidFill>
            <a:schemeClr val="accent4"/>
          </a:solidFill>
        </p:grpSpPr>
        <p:sp>
          <p:nvSpPr>
            <p:cNvPr id="1401" name="Google Shape;1401;p25"/>
            <p:cNvSpPr/>
            <p:nvPr/>
          </p:nvSpPr>
          <p:spPr>
            <a:xfrm>
              <a:off x="571942"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2" name="Google Shape;1402;p25"/>
            <p:cNvSpPr/>
            <p:nvPr/>
          </p:nvSpPr>
          <p:spPr>
            <a:xfrm>
              <a:off x="737601"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3" name="Google Shape;1403;p25"/>
            <p:cNvSpPr/>
            <p:nvPr/>
          </p:nvSpPr>
          <p:spPr>
            <a:xfrm>
              <a:off x="903260"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4" name="Google Shape;1404;p25"/>
            <p:cNvSpPr/>
            <p:nvPr/>
          </p:nvSpPr>
          <p:spPr>
            <a:xfrm>
              <a:off x="1068919"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5" name="Google Shape;1405;p25"/>
            <p:cNvSpPr/>
            <p:nvPr/>
          </p:nvSpPr>
          <p:spPr>
            <a:xfrm>
              <a:off x="571942"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6" name="Google Shape;1406;p25"/>
            <p:cNvSpPr/>
            <p:nvPr/>
          </p:nvSpPr>
          <p:spPr>
            <a:xfrm>
              <a:off x="737601"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7" name="Google Shape;1407;p25"/>
            <p:cNvSpPr/>
            <p:nvPr/>
          </p:nvSpPr>
          <p:spPr>
            <a:xfrm>
              <a:off x="903260"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8" name="Google Shape;1408;p25"/>
            <p:cNvSpPr/>
            <p:nvPr/>
          </p:nvSpPr>
          <p:spPr>
            <a:xfrm>
              <a:off x="1068919"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
        <p:nvSpPr>
          <p:cNvPr id="1409" name="Google Shape;1409;p25"/>
          <p:cNvSpPr txBox="1">
            <a:spLocks noGrp="1"/>
          </p:cNvSpPr>
          <p:nvPr>
            <p:ph type="title" idx="16"/>
          </p:nvPr>
        </p:nvSpPr>
        <p:spPr>
          <a:xfrm flipH="1">
            <a:off x="1596000" y="1431403"/>
            <a:ext cx="9000000" cy="726400"/>
          </a:xfrm>
          <a:prstGeom prst="roundRect">
            <a:avLst/>
          </a:prstGeom>
          <a:solidFill>
            <a:srgbClr val="7994A9"/>
          </a:solidFill>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3600" b="1" u="none">
                <a:solidFill>
                  <a:schemeClr val="accent2"/>
                </a:solidFill>
                <a:latin typeface="+mj-ea"/>
                <a:ea typeface="+mj-ea"/>
                <a:cs typeface="Microsoft YaHei" panose="020B0503020204020204" pitchFamily="34" charset="-122"/>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6" name="文字版面配置區 5">
            <a:extLst>
              <a:ext uri="{FF2B5EF4-FFF2-40B4-BE49-F238E27FC236}">
                <a16:creationId xmlns:a16="http://schemas.microsoft.com/office/drawing/2014/main" id="{5E742169-19E9-42A5-86C3-2EEEF87A2533}"/>
              </a:ext>
            </a:extLst>
          </p:cNvPr>
          <p:cNvSpPr>
            <a:spLocks noGrp="1"/>
          </p:cNvSpPr>
          <p:nvPr>
            <p:ph type="body" sz="quarter" idx="17"/>
          </p:nvPr>
        </p:nvSpPr>
        <p:spPr>
          <a:xfrm>
            <a:off x="1146000" y="2428558"/>
            <a:ext cx="9900000" cy="3586162"/>
          </a:xfrm>
          <a:prstGeom prst="roundRect">
            <a:avLst/>
          </a:prstGeom>
          <a:solidFill>
            <a:srgbClr val="E7F0F8"/>
          </a:solidFill>
          <a:effectLst>
            <a:outerShdw blurRad="50800" dist="38100" dir="8100000" algn="tr" rotWithShape="0">
              <a:prstClr val="black">
                <a:alpha val="40000"/>
              </a:prstClr>
            </a:outerShdw>
            <a:softEdge rad="31750"/>
          </a:effectLst>
        </p:spPr>
        <p:txBody>
          <a:bodyPr/>
          <a:lstStyle>
            <a:lvl1pPr>
              <a:defRPr b="1">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5" name="Google Shape;1815;p30">
            <a:extLst>
              <a:ext uri="{FF2B5EF4-FFF2-40B4-BE49-F238E27FC236}">
                <a16:creationId xmlns:a16="http://schemas.microsoft.com/office/drawing/2014/main" id="{9E8AA563-831E-41E7-984E-500DEA4D9588}"/>
              </a:ext>
            </a:extLst>
          </p:cNvPr>
          <p:cNvSpPr/>
          <p:nvPr userDrawn="1"/>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extLst>
      <p:ext uri="{BB962C8B-B14F-4D97-AF65-F5344CB8AC3E}">
        <p14:creationId xmlns:p14="http://schemas.microsoft.com/office/powerpoint/2010/main" val="36315218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Title and subtitle2">
    <p:spTree>
      <p:nvGrpSpPr>
        <p:cNvPr id="1" name="Shape 1666"/>
        <p:cNvGrpSpPr/>
        <p:nvPr/>
      </p:nvGrpSpPr>
      <p:grpSpPr>
        <a:xfrm>
          <a:off x="0" y="0"/>
          <a:ext cx="0" cy="0"/>
          <a:chOff x="0" y="0"/>
          <a:chExt cx="0" cy="0"/>
        </a:xfrm>
      </p:grpSpPr>
      <p:sp>
        <p:nvSpPr>
          <p:cNvPr id="1727" name="Google Shape;1727;p29"/>
          <p:cNvSpPr/>
          <p:nvPr/>
        </p:nvSpPr>
        <p:spPr>
          <a:xfrm>
            <a:off x="-12700" y="-12700"/>
            <a:ext cx="11226800" cy="68580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28" name="Google Shape;1728;p29"/>
          <p:cNvSpPr/>
          <p:nvPr/>
        </p:nvSpPr>
        <p:spPr>
          <a:xfrm>
            <a:off x="-495300" y="12700"/>
            <a:ext cx="121920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29" name="Google Shape;1729;p29"/>
          <p:cNvSpPr txBox="1">
            <a:spLocks noGrp="1"/>
          </p:cNvSpPr>
          <p:nvPr>
            <p:ph type="title"/>
          </p:nvPr>
        </p:nvSpPr>
        <p:spPr>
          <a:xfrm>
            <a:off x="960000" y="1744951"/>
            <a:ext cx="5720400" cy="1911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Font typeface="IBM Plex Sans"/>
              <a:buNone/>
              <a:defRPr b="1">
                <a:latin typeface="+mj-ea"/>
                <a:ea typeface="+mj-ea"/>
                <a:cs typeface="IBM Plex Sans"/>
                <a:sym typeface="IBM Plex Sans"/>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730" name="Google Shape;1730;p29"/>
          <p:cNvSpPr txBox="1">
            <a:spLocks noGrp="1"/>
          </p:cNvSpPr>
          <p:nvPr>
            <p:ph type="subTitle" idx="1"/>
          </p:nvPr>
        </p:nvSpPr>
        <p:spPr>
          <a:xfrm>
            <a:off x="960000" y="3866733"/>
            <a:ext cx="4422400" cy="1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5">
                <a:solidFill>
                  <a:schemeClr val="lt1"/>
                </a:solidFill>
                <a:latin typeface="+mj-ea"/>
                <a:ea typeface="+mj-ea"/>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731" name="Google Shape;1731;p29"/>
          <p:cNvSpPr/>
          <p:nvPr/>
        </p:nvSpPr>
        <p:spPr>
          <a:xfrm rot="-1069847" flipH="1">
            <a:off x="8359413" y="-636643"/>
            <a:ext cx="3538785" cy="12878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grpSp>
        <p:nvGrpSpPr>
          <p:cNvPr id="1732" name="Google Shape;1732;p29"/>
          <p:cNvGrpSpPr/>
          <p:nvPr/>
        </p:nvGrpSpPr>
        <p:grpSpPr>
          <a:xfrm flipH="1">
            <a:off x="8087601" y="181951"/>
            <a:ext cx="513523" cy="476964"/>
            <a:chOff x="2797467" y="161118"/>
            <a:chExt cx="1396959" cy="1297507"/>
          </a:xfrm>
        </p:grpSpPr>
        <p:sp>
          <p:nvSpPr>
            <p:cNvPr id="1733" name="Google Shape;1733;p29"/>
            <p:cNvSpPr/>
            <p:nvPr/>
          </p:nvSpPr>
          <p:spPr>
            <a:xfrm>
              <a:off x="2797467"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4" name="Google Shape;1734;p29"/>
            <p:cNvSpPr/>
            <p:nvPr/>
          </p:nvSpPr>
          <p:spPr>
            <a:xfrm>
              <a:off x="3367846"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5" name="Google Shape;1735;p29"/>
            <p:cNvSpPr/>
            <p:nvPr/>
          </p:nvSpPr>
          <p:spPr>
            <a:xfrm>
              <a:off x="3938226"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6" name="Google Shape;1736;p29"/>
            <p:cNvSpPr/>
            <p:nvPr/>
          </p:nvSpPr>
          <p:spPr>
            <a:xfrm>
              <a:off x="2797467"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7" name="Google Shape;1737;p29"/>
            <p:cNvSpPr/>
            <p:nvPr/>
          </p:nvSpPr>
          <p:spPr>
            <a:xfrm>
              <a:off x="3367821"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8" name="Google Shape;1738;p29"/>
            <p:cNvSpPr/>
            <p:nvPr/>
          </p:nvSpPr>
          <p:spPr>
            <a:xfrm>
              <a:off x="3938201"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9" name="Google Shape;1739;p29"/>
            <p:cNvSpPr/>
            <p:nvPr/>
          </p:nvSpPr>
          <p:spPr>
            <a:xfrm>
              <a:off x="2797467"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40" name="Google Shape;1740;p29"/>
            <p:cNvSpPr/>
            <p:nvPr/>
          </p:nvSpPr>
          <p:spPr>
            <a:xfrm>
              <a:off x="3367821"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41" name="Google Shape;1741;p29"/>
            <p:cNvSpPr/>
            <p:nvPr/>
          </p:nvSpPr>
          <p:spPr>
            <a:xfrm>
              <a:off x="3938201"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42"/>
        <p:cNvGrpSpPr/>
        <p:nvPr/>
      </p:nvGrpSpPr>
      <p:grpSpPr>
        <a:xfrm>
          <a:off x="0" y="0"/>
          <a:ext cx="0" cy="0"/>
          <a:chOff x="0" y="0"/>
          <a:chExt cx="0" cy="0"/>
        </a:xfrm>
      </p:grpSpPr>
      <p:sp>
        <p:nvSpPr>
          <p:cNvPr id="1803" name="Google Shape;1803;p30"/>
          <p:cNvSpPr txBox="1">
            <a:spLocks noGrp="1"/>
          </p:cNvSpPr>
          <p:nvPr>
            <p:ph type="title"/>
          </p:nvPr>
        </p:nvSpPr>
        <p:spPr>
          <a:xfrm>
            <a:off x="1666800" y="2397000"/>
            <a:ext cx="8858400" cy="2064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Microsoft YaHei" panose="020B0503020204020204" pitchFamily="34" charset="-122"/>
                <a:ea typeface="Microsoft YaHei" panose="020B0503020204020204" pitchFamily="34" charset="-122"/>
                <a:cs typeface="Microsoft YaHei" panose="020B0503020204020204" pitchFamily="34" charset="-122"/>
                <a:sym typeface="Roboto Slab"/>
              </a:defRPr>
            </a:lvl1pPr>
            <a:lvl2pPr lvl="1">
              <a:spcBef>
                <a:spcPts val="0"/>
              </a:spcBef>
              <a:spcAft>
                <a:spcPts val="0"/>
              </a:spcAft>
              <a:buSzPts val="2800"/>
              <a:buNone/>
              <a:defRPr>
                <a:latin typeface="Roboto Slab"/>
                <a:ea typeface="Roboto Slab"/>
                <a:cs typeface="Roboto Slab"/>
                <a:sym typeface="Roboto Slab"/>
              </a:defRPr>
            </a:lvl2pPr>
            <a:lvl3pPr lvl="2">
              <a:spcBef>
                <a:spcPts val="0"/>
              </a:spcBef>
              <a:spcAft>
                <a:spcPts val="0"/>
              </a:spcAft>
              <a:buSzPts val="2800"/>
              <a:buNone/>
              <a:defRPr>
                <a:latin typeface="Roboto Slab"/>
                <a:ea typeface="Roboto Slab"/>
                <a:cs typeface="Roboto Slab"/>
                <a:sym typeface="Roboto Slab"/>
              </a:defRPr>
            </a:lvl3pPr>
            <a:lvl4pPr lvl="3">
              <a:spcBef>
                <a:spcPts val="0"/>
              </a:spcBef>
              <a:spcAft>
                <a:spcPts val="0"/>
              </a:spcAft>
              <a:buSzPts val="2800"/>
              <a:buNone/>
              <a:defRPr>
                <a:latin typeface="Roboto Slab"/>
                <a:ea typeface="Roboto Slab"/>
                <a:cs typeface="Roboto Slab"/>
                <a:sym typeface="Roboto Slab"/>
              </a:defRPr>
            </a:lvl4pPr>
            <a:lvl5pPr lvl="4">
              <a:spcBef>
                <a:spcPts val="0"/>
              </a:spcBef>
              <a:spcAft>
                <a:spcPts val="0"/>
              </a:spcAft>
              <a:buSzPts val="2800"/>
              <a:buNone/>
              <a:defRPr>
                <a:latin typeface="Roboto Slab"/>
                <a:ea typeface="Roboto Slab"/>
                <a:cs typeface="Roboto Slab"/>
                <a:sym typeface="Roboto Slab"/>
              </a:defRPr>
            </a:lvl5pPr>
            <a:lvl6pPr lvl="5">
              <a:spcBef>
                <a:spcPts val="0"/>
              </a:spcBef>
              <a:spcAft>
                <a:spcPts val="0"/>
              </a:spcAft>
              <a:buSzPts val="2800"/>
              <a:buNone/>
              <a:defRPr>
                <a:latin typeface="Roboto Slab"/>
                <a:ea typeface="Roboto Slab"/>
                <a:cs typeface="Roboto Slab"/>
                <a:sym typeface="Roboto Slab"/>
              </a:defRPr>
            </a:lvl6pPr>
            <a:lvl7pPr lvl="6">
              <a:spcBef>
                <a:spcPts val="0"/>
              </a:spcBef>
              <a:spcAft>
                <a:spcPts val="0"/>
              </a:spcAft>
              <a:buSzPts val="2800"/>
              <a:buNone/>
              <a:defRPr>
                <a:latin typeface="Roboto Slab"/>
                <a:ea typeface="Roboto Slab"/>
                <a:cs typeface="Roboto Slab"/>
                <a:sym typeface="Roboto Slab"/>
              </a:defRPr>
            </a:lvl7pPr>
            <a:lvl8pPr lvl="7">
              <a:spcBef>
                <a:spcPts val="0"/>
              </a:spcBef>
              <a:spcAft>
                <a:spcPts val="0"/>
              </a:spcAft>
              <a:buSzPts val="2800"/>
              <a:buNone/>
              <a:defRPr>
                <a:latin typeface="Roboto Slab"/>
                <a:ea typeface="Roboto Slab"/>
                <a:cs typeface="Roboto Slab"/>
                <a:sym typeface="Roboto Slab"/>
              </a:defRPr>
            </a:lvl8pPr>
            <a:lvl9pPr lvl="8">
              <a:spcBef>
                <a:spcPts val="0"/>
              </a:spcBef>
              <a:spcAft>
                <a:spcPts val="0"/>
              </a:spcAft>
              <a:buSzPts val="2800"/>
              <a:buNone/>
              <a:defRPr>
                <a:latin typeface="Roboto Slab"/>
                <a:ea typeface="Roboto Slab"/>
                <a:cs typeface="Roboto Slab"/>
                <a:sym typeface="Roboto Slab"/>
              </a:defRPr>
            </a:lvl9pPr>
          </a:lstStyle>
          <a:p>
            <a:endParaRPr/>
          </a:p>
        </p:txBody>
      </p:sp>
      <p:sp>
        <p:nvSpPr>
          <p:cNvPr id="1804" name="Google Shape;1804;p30"/>
          <p:cNvSpPr txBox="1">
            <a:spLocks noGrp="1"/>
          </p:cNvSpPr>
          <p:nvPr>
            <p:ph type="subTitle" idx="1"/>
          </p:nvPr>
        </p:nvSpPr>
        <p:spPr>
          <a:xfrm>
            <a:off x="6207200" y="4588000"/>
            <a:ext cx="4318000" cy="812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800"/>
              <a:buFont typeface="IBM Plex Sans"/>
              <a:buNone/>
              <a:defRPr sz="2665" b="1">
                <a:solidFill>
                  <a:schemeClr val="dk1"/>
                </a:solidFill>
                <a:latin typeface="Microsoft YaHei" panose="020B0503020204020204" pitchFamily="34" charset="-122"/>
                <a:ea typeface="Microsoft YaHei" panose="020B0503020204020204" pitchFamily="34" charset="-122"/>
                <a:cs typeface="Microsoft YaHei" panose="020B0503020204020204" pitchFamily="34" charset="-122"/>
                <a:sym typeface="IBM Plex Sans"/>
              </a:defRPr>
            </a:lvl1pPr>
            <a:lvl2pPr lvl="1">
              <a:spcBef>
                <a:spcPts val="2135"/>
              </a:spcBef>
              <a:spcAft>
                <a:spcPts val="0"/>
              </a:spcAft>
              <a:buSzPts val="1400"/>
              <a:buNone/>
              <a:defRPr/>
            </a:lvl2pPr>
            <a:lvl3pPr lvl="2">
              <a:spcBef>
                <a:spcPts val="2135"/>
              </a:spcBef>
              <a:spcAft>
                <a:spcPts val="0"/>
              </a:spcAft>
              <a:buSzPts val="1400"/>
              <a:buNone/>
              <a:defRPr/>
            </a:lvl3pPr>
            <a:lvl4pPr lvl="3">
              <a:spcBef>
                <a:spcPts val="2135"/>
              </a:spcBef>
              <a:spcAft>
                <a:spcPts val="0"/>
              </a:spcAft>
              <a:buSzPts val="1400"/>
              <a:buNone/>
              <a:defRPr/>
            </a:lvl4pPr>
            <a:lvl5pPr lvl="4">
              <a:spcBef>
                <a:spcPts val="2135"/>
              </a:spcBef>
              <a:spcAft>
                <a:spcPts val="0"/>
              </a:spcAft>
              <a:buSzPts val="1400"/>
              <a:buNone/>
              <a:defRPr/>
            </a:lvl5pPr>
            <a:lvl6pPr lvl="5">
              <a:spcBef>
                <a:spcPts val="2135"/>
              </a:spcBef>
              <a:spcAft>
                <a:spcPts val="0"/>
              </a:spcAft>
              <a:buSzPts val="1400"/>
              <a:buNone/>
              <a:defRPr/>
            </a:lvl6pPr>
            <a:lvl7pPr lvl="6">
              <a:spcBef>
                <a:spcPts val="2135"/>
              </a:spcBef>
              <a:spcAft>
                <a:spcPts val="0"/>
              </a:spcAft>
              <a:buSzPts val="1600"/>
              <a:buNone/>
              <a:defRPr/>
            </a:lvl7pPr>
            <a:lvl8pPr lvl="7">
              <a:spcBef>
                <a:spcPts val="2135"/>
              </a:spcBef>
              <a:spcAft>
                <a:spcPts val="0"/>
              </a:spcAft>
              <a:buSzPts val="1400"/>
              <a:buNone/>
              <a:defRPr/>
            </a:lvl8pPr>
            <a:lvl9pPr lvl="8">
              <a:spcBef>
                <a:spcPts val="2135"/>
              </a:spcBef>
              <a:spcAft>
                <a:spcPts val="2135"/>
              </a:spcAft>
              <a:buSzPts val="1400"/>
              <a:buNone/>
              <a:defRPr/>
            </a:lvl9pPr>
          </a:lstStyle>
          <a:p>
            <a:endParaRPr/>
          </a:p>
        </p:txBody>
      </p:sp>
      <p:grpSp>
        <p:nvGrpSpPr>
          <p:cNvPr id="1805" name="Google Shape;1805;p30"/>
          <p:cNvGrpSpPr/>
          <p:nvPr/>
        </p:nvGrpSpPr>
        <p:grpSpPr>
          <a:xfrm flipH="1">
            <a:off x="260605" y="166319"/>
            <a:ext cx="1406195" cy="516376"/>
            <a:chOff x="571942" y="402375"/>
            <a:chExt cx="571376" cy="209795"/>
          </a:xfrm>
        </p:grpSpPr>
        <p:sp>
          <p:nvSpPr>
            <p:cNvPr id="1806" name="Google Shape;1806;p30"/>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7" name="Google Shape;1807;p30"/>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8" name="Google Shape;1808;p30"/>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9" name="Google Shape;1809;p30"/>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0" name="Google Shape;1810;p30"/>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1" name="Google Shape;1811;p30"/>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2" name="Google Shape;1812;p30"/>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3" name="Google Shape;1813;p30"/>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grpSp>
      <p:sp>
        <p:nvSpPr>
          <p:cNvPr id="1814" name="Google Shape;1814;p30"/>
          <p:cNvSpPr/>
          <p:nvPr/>
        </p:nvSpPr>
        <p:spPr>
          <a:xfrm rot="-738420">
            <a:off x="8326205" y="-972377"/>
            <a:ext cx="2398315" cy="15191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5" name="Google Shape;1815;p30"/>
          <p:cNvSpPr/>
          <p:nvPr/>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IBM Plex Sans SemiBold"/>
              <a:buNone/>
              <a:defRPr sz="2800">
                <a:solidFill>
                  <a:schemeClr val="lt1"/>
                </a:solidFill>
                <a:latin typeface="IBM Plex Sans SemiBold"/>
                <a:ea typeface="IBM Plex Sans SemiBold"/>
                <a:cs typeface="IBM Plex Sans SemiBold"/>
                <a:sym typeface="IBM Plex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1pPr>
            <a:lvl2pPr marL="914400" lvl="1"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2pPr>
            <a:lvl3pPr marL="1371600" lvl="2"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3pPr>
            <a:lvl4pPr marL="1828800" lvl="3"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4pPr>
            <a:lvl5pPr marL="2286000" lvl="4"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5pPr>
            <a:lvl6pPr marL="2743200" lvl="5"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6pPr>
            <a:lvl7pPr marL="3200400" lvl="6" indent="-330200">
              <a:lnSpc>
                <a:spcPct val="115000"/>
              </a:lnSpc>
              <a:spcBef>
                <a:spcPts val="1600"/>
              </a:spcBef>
              <a:spcAft>
                <a:spcPts val="0"/>
              </a:spcAft>
              <a:buClr>
                <a:schemeClr val="lt1"/>
              </a:buClr>
              <a:buSzPts val="1600"/>
              <a:buFont typeface="Roboto Slab"/>
              <a:buChar char="●"/>
              <a:defRPr sz="1600">
                <a:solidFill>
                  <a:schemeClr val="lt1"/>
                </a:solidFill>
                <a:latin typeface="Roboto Slab"/>
                <a:ea typeface="Roboto Slab"/>
                <a:cs typeface="Roboto Slab"/>
                <a:sym typeface="Roboto Slab"/>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5" name="投影片編號版面配置區 1"/>
          <p:cNvSpPr txBox="1"/>
          <p:nvPr userDrawn="1"/>
        </p:nvSpPr>
        <p:spPr>
          <a:xfrm>
            <a:off x="10123055" y="6363566"/>
            <a:ext cx="2743200" cy="365125"/>
          </a:xfrm>
          <a:prstGeom prst="rect">
            <a:avLst/>
          </a:prstGeom>
        </p:spPr>
        <p:txBody>
          <a:bodyPr vert="horz" lIns="91440" tIns="45720" rIns="91440" bIns="45720" rtlCol="0" anchor="ctr"/>
          <a:lstStyle>
            <a:defPPr>
              <a:defRPr lang="zh-HK"/>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A3ADCC3-FC35-42DB-8B77-F5BEAF3618C6}" type="slidenum">
              <a:rPr lang="zh-HK" altLang="en-US" smtClean="0">
                <a:solidFill>
                  <a:schemeClr val="accent5">
                    <a:lumMod val="50000"/>
                  </a:schemeClr>
                </a:solidFill>
                <a:latin typeface="+mj-ea"/>
                <a:ea typeface="+mj-ea"/>
              </a:rPr>
              <a:t>‹#›</a:t>
            </a:fld>
            <a:endParaRPr lang="zh-HK" altLang="en-US" dirty="0">
              <a:solidFill>
                <a:schemeClr val="accent5">
                  <a:lumMod val="50000"/>
                </a:schemeClr>
              </a:solidFill>
              <a:latin typeface="+mj-ea"/>
              <a:ea typeface="+mj-ea"/>
            </a:endParaRPr>
          </a:p>
        </p:txBody>
      </p:sp>
    </p:spTree>
  </p:cSld>
  <p:clrMap bg1="lt1" tx1="dk1" bg2="dk2" tx2="lt2" accent1="accent1" accent2="accent2" accent3="accent3" accent4="accent4" accent5="accent5" accent6="accent6" hlink="hlink" folHlink="folHlink"/>
  <p:sldLayoutIdLst>
    <p:sldLayoutId id="2147483649" r:id="rId1"/>
    <p:sldLayoutId id="2147483668" r:id="rId2"/>
    <p:sldLayoutId id="2147483669" r:id="rId3"/>
    <p:sldLayoutId id="2147483664" r:id="rId4"/>
    <p:sldLayoutId id="2147483670" r:id="rId5"/>
    <p:sldLayoutId id="2147483667" r:id="rId6"/>
    <p:sldLayoutId id="2147483666" r:id="rId7"/>
    <p:sldLayoutId id="2147483650" r:id="rId8"/>
    <p:sldLayoutId id="2147483651" r:id="rId9"/>
    <p:sldLayoutId id="2147483673" r:id="rId10"/>
    <p:sldLayoutId id="2147483654" r:id="rId11"/>
    <p:sldLayoutId id="2147483671" r:id="rId12"/>
    <p:sldLayoutId id="2147483672" r:id="rId1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law.moj.gov.tw/LawClass/LawSingle.aspx?pcode=O0020039&amp;flno=4" TargetMode="External"/><Relationship Id="rId2" Type="http://schemas.openxmlformats.org/officeDocument/2006/relationships/hyperlink" Target="https://law.moj.gov.tw/LawClass/LawSingle.aspx?pcode=O0020039&amp;flno=3"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0369F1A-B394-479C-84BA-8829CA8C8290}"/>
              </a:ext>
            </a:extLst>
          </p:cNvPr>
          <p:cNvSpPr>
            <a:spLocks noGrp="1"/>
          </p:cNvSpPr>
          <p:nvPr>
            <p:ph type="ctrTitle"/>
          </p:nvPr>
        </p:nvSpPr>
        <p:spPr>
          <a:xfrm>
            <a:off x="714554" y="2607497"/>
            <a:ext cx="10762892" cy="1056800"/>
          </a:xfrm>
        </p:spPr>
        <p:txBody>
          <a:bodyPr/>
          <a:lstStyle/>
          <a:p>
            <a:r>
              <a:rPr lang="zh-TW" altLang="en-US" sz="4400" dirty="0">
                <a:latin typeface="Microsoft YaHei"/>
                <a:ea typeface="Microsoft YaHei"/>
              </a:rPr>
              <a:t>非營業特種基金之特別收入基金制度概析</a:t>
            </a:r>
            <a:br>
              <a:rPr lang="zh-TW" altLang="en-US" sz="4400" dirty="0">
                <a:latin typeface="Microsoft YaHei"/>
                <a:ea typeface="Microsoft YaHei"/>
              </a:rPr>
            </a:br>
            <a:r>
              <a:rPr lang="en-US" altLang="zh-TW" sz="4400" dirty="0">
                <a:latin typeface="Microsoft YaHei"/>
                <a:ea typeface="Microsoft YaHei"/>
              </a:rPr>
              <a:t>——</a:t>
            </a:r>
            <a:r>
              <a:rPr lang="zh-TW" altLang="en-US" sz="4400" dirty="0">
                <a:latin typeface="Microsoft YaHei"/>
                <a:ea typeface="Microsoft YaHei"/>
              </a:rPr>
              <a:t>以空氣污染防制基金為中心 </a:t>
            </a:r>
          </a:p>
        </p:txBody>
      </p:sp>
      <p:sp>
        <p:nvSpPr>
          <p:cNvPr id="6" name="文字版面配置區 5">
            <a:extLst>
              <a:ext uri="{FF2B5EF4-FFF2-40B4-BE49-F238E27FC236}">
                <a16:creationId xmlns:a16="http://schemas.microsoft.com/office/drawing/2014/main" id="{43E6674B-8B71-4711-A75F-BADE66F67C72}"/>
              </a:ext>
            </a:extLst>
          </p:cNvPr>
          <p:cNvSpPr>
            <a:spLocks noGrp="1"/>
          </p:cNvSpPr>
          <p:nvPr>
            <p:ph type="body" sz="quarter" idx="10"/>
          </p:nvPr>
        </p:nvSpPr>
        <p:spPr>
          <a:xfrm>
            <a:off x="4547616" y="4816273"/>
            <a:ext cx="3706368" cy="905191"/>
          </a:xfrm>
        </p:spPr>
        <p:txBody>
          <a:bodyPr/>
          <a:lstStyle/>
          <a:p>
            <a:pPr marL="0" algn="l"/>
            <a:r>
              <a:rPr lang="zh-TW" altLang="en-US" sz="1850" dirty="0">
                <a:ea typeface="+mn-lt"/>
                <a:cs typeface="+mn-lt"/>
              </a:rPr>
              <a:t>授課教師：林明鏘、陳衍任教授</a:t>
            </a:r>
            <a:r>
              <a:rPr lang="zh-CN" altLang="en-US" sz="1850" dirty="0">
                <a:ea typeface="+mn-lt"/>
                <a:cs typeface="+mn-lt"/>
              </a:rPr>
              <a:t>報告人：   </a:t>
            </a:r>
            <a:r>
              <a:rPr lang="zh-TW" sz="1850" dirty="0">
                <a:ea typeface="+mn-lt"/>
                <a:cs typeface="+mn-lt"/>
              </a:rPr>
              <a:t>王逸帆</a:t>
            </a:r>
            <a:r>
              <a:rPr lang="en-US" altLang="zh-TW" sz="1850" dirty="0">
                <a:ea typeface="+mn-lt"/>
                <a:cs typeface="+mn-lt"/>
              </a:rPr>
              <a:t> R10A21126</a:t>
            </a:r>
          </a:p>
        </p:txBody>
      </p:sp>
      <p:sp>
        <p:nvSpPr>
          <p:cNvPr id="3" name="副標題 2">
            <a:extLst>
              <a:ext uri="{FF2B5EF4-FFF2-40B4-BE49-F238E27FC236}">
                <a16:creationId xmlns:a16="http://schemas.microsoft.com/office/drawing/2014/main" id="{8816F7FD-B38C-446B-B55F-4B9775F6F812}"/>
              </a:ext>
            </a:extLst>
          </p:cNvPr>
          <p:cNvSpPr>
            <a:spLocks noGrp="1"/>
          </p:cNvSpPr>
          <p:nvPr>
            <p:ph type="subTitle" idx="1"/>
          </p:nvPr>
        </p:nvSpPr>
        <p:spPr/>
        <p:txBody>
          <a:bodyPr/>
          <a:lstStyle/>
          <a:p>
            <a:r>
              <a:rPr lang="en-US" altLang="zh-TW" sz="2400" dirty="0">
                <a:ea typeface="+mn-lt"/>
                <a:cs typeface="+mn-lt"/>
              </a:rPr>
              <a:t>112 </a:t>
            </a:r>
            <a:r>
              <a:rPr lang="zh-TW" altLang="en-US" sz="2400" dirty="0">
                <a:ea typeface="+mn-lt"/>
                <a:cs typeface="+mn-lt"/>
              </a:rPr>
              <a:t>學年度第 </a:t>
            </a:r>
            <a:r>
              <a:rPr lang="en-US" altLang="zh-TW" sz="2400" dirty="0">
                <a:ea typeface="+mn-lt"/>
                <a:cs typeface="+mn-lt"/>
              </a:rPr>
              <a:t>1 </a:t>
            </a:r>
            <a:r>
              <a:rPr lang="zh-TW" altLang="en-US" sz="2400" dirty="0">
                <a:ea typeface="+mn-lt"/>
                <a:cs typeface="+mn-lt"/>
              </a:rPr>
              <a:t>學期「財政法專題研究」課堂報告</a:t>
            </a:r>
            <a:r>
              <a:rPr lang="en-US" altLang="zh-TW" sz="2400" dirty="0">
                <a:ea typeface="+mn-lt"/>
                <a:cs typeface="+mn-lt"/>
              </a:rPr>
              <a:t>2023.10.17</a:t>
            </a:r>
            <a:endParaRPr lang="zh-TW" altLang="en-US" sz="2400" dirty="0"/>
          </a:p>
          <a:p>
            <a:endParaRPr lang="en-US" altLang="zh-TW" sz="2400" dirty="0">
              <a:ea typeface="+mn-lt"/>
              <a:cs typeface="+mn-lt"/>
            </a:endParaRPr>
          </a:p>
        </p:txBody>
      </p:sp>
    </p:spTree>
    <p:extLst>
      <p:ext uri="{BB962C8B-B14F-4D97-AF65-F5344CB8AC3E}">
        <p14:creationId xmlns:p14="http://schemas.microsoft.com/office/powerpoint/2010/main" val="298569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2">
            <a:extLst>
              <a:ext uri="{FF2B5EF4-FFF2-40B4-BE49-F238E27FC236}">
                <a16:creationId xmlns:a16="http://schemas.microsoft.com/office/drawing/2014/main" id="{F144180F-3022-40B4-B457-75830610D3F5}"/>
              </a:ext>
            </a:extLst>
          </p:cNvPr>
          <p:cNvSpPr txBox="1">
            <a:spLocks/>
          </p:cNvSpPr>
          <p:nvPr/>
        </p:nvSpPr>
        <p:spPr>
          <a:xfrm>
            <a:off x="1483817" y="1959689"/>
            <a:ext cx="1926309" cy="646332"/>
          </a:xfrm>
          <a:prstGeom prst="roundRect">
            <a:avLst/>
          </a:prstGeom>
          <a:noFill/>
          <a:ln w="38100">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營建工程</a:t>
            </a:r>
            <a:endParaRPr lang="zh-TW" altLang="en-US" sz="2800" kern="0" dirty="0"/>
          </a:p>
        </p:txBody>
      </p:sp>
      <p:sp>
        <p:nvSpPr>
          <p:cNvPr id="7" name="文字方塊 6">
            <a:extLst>
              <a:ext uri="{FF2B5EF4-FFF2-40B4-BE49-F238E27FC236}">
                <a16:creationId xmlns:a16="http://schemas.microsoft.com/office/drawing/2014/main" id="{3A7A5866-485F-42D7-B9F5-5F9CD15C0888}"/>
              </a:ext>
            </a:extLst>
          </p:cNvPr>
          <p:cNvSpPr txBox="1"/>
          <p:nvPr/>
        </p:nvSpPr>
        <p:spPr>
          <a:xfrm>
            <a:off x="1383053" y="996957"/>
            <a:ext cx="9383606" cy="745310"/>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空氣污染防制法中的空污費之徵收與分配</a:t>
            </a:r>
            <a:endParaRPr lang="zh-TW" altLang="en-US" sz="3600" dirty="0">
              <a:solidFill>
                <a:schemeClr val="bg1">
                  <a:lumMod val="50000"/>
                </a:schemeClr>
              </a:solidFill>
            </a:endParaRPr>
          </a:p>
        </p:txBody>
      </p:sp>
      <p:sp>
        <p:nvSpPr>
          <p:cNvPr id="13" name="文字方塊 12">
            <a:extLst>
              <a:ext uri="{FF2B5EF4-FFF2-40B4-BE49-F238E27FC236}">
                <a16:creationId xmlns:a16="http://schemas.microsoft.com/office/drawing/2014/main" id="{FBE64162-DD03-467E-A0D4-9474E58D6EC6}"/>
              </a:ext>
            </a:extLst>
          </p:cNvPr>
          <p:cNvSpPr txBox="1"/>
          <p:nvPr/>
        </p:nvSpPr>
        <p:spPr>
          <a:xfrm>
            <a:off x="10508172" y="1793518"/>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空氣污染防制法第條</a:t>
            </a:r>
            <a:r>
              <a:rPr lang="en-US" altLang="zh-CN" dirty="0">
                <a:solidFill>
                  <a:sysClr val="windowText" lastClr="000000"/>
                </a:solidFill>
              </a:rPr>
              <a:t>17</a:t>
            </a:r>
            <a:r>
              <a:rPr lang="zh-CN" altLang="en-US" dirty="0">
                <a:solidFill>
                  <a:sysClr val="windowText" lastClr="000000"/>
                </a:solidFill>
              </a:rPr>
              <a:t>條</a:t>
            </a:r>
            <a:endParaRPr lang="zh-TW" altLang="en-US" dirty="0">
              <a:solidFill>
                <a:sysClr val="windowText" lastClr="000000"/>
              </a:solidFill>
            </a:endParaRPr>
          </a:p>
        </p:txBody>
      </p:sp>
      <p:sp>
        <p:nvSpPr>
          <p:cNvPr id="9" name="文字版面配置區 2">
            <a:extLst>
              <a:ext uri="{FF2B5EF4-FFF2-40B4-BE49-F238E27FC236}">
                <a16:creationId xmlns:a16="http://schemas.microsoft.com/office/drawing/2014/main" id="{6B11DEA1-7B24-4142-B352-389AF30E2245}"/>
              </a:ext>
            </a:extLst>
          </p:cNvPr>
          <p:cNvSpPr txBox="1">
            <a:spLocks/>
          </p:cNvSpPr>
          <p:nvPr/>
        </p:nvSpPr>
        <p:spPr>
          <a:xfrm>
            <a:off x="4014014" y="1959689"/>
            <a:ext cx="3102340" cy="646332"/>
          </a:xfrm>
          <a:prstGeom prst="roundRect">
            <a:avLst/>
          </a:prstGeom>
          <a:noFill/>
          <a:ln w="381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zh-CN" altLang="en-US" sz="2800" kern="0" dirty="0">
                <a:solidFill>
                  <a:srgbClr val="00B050"/>
                </a:solidFill>
              </a:rPr>
              <a:t>非營建工程固定</a:t>
            </a:r>
            <a:endParaRPr lang="zh-TW" altLang="en-US" sz="2800" kern="0" dirty="0">
              <a:solidFill>
                <a:srgbClr val="00B050"/>
              </a:solidFill>
            </a:endParaRPr>
          </a:p>
        </p:txBody>
      </p:sp>
      <p:sp>
        <p:nvSpPr>
          <p:cNvPr id="10" name="標題 1">
            <a:extLst>
              <a:ext uri="{FF2B5EF4-FFF2-40B4-BE49-F238E27FC236}">
                <a16:creationId xmlns:a16="http://schemas.microsoft.com/office/drawing/2014/main" id="{F3A7FF51-49AF-42A4-8CA4-7F87BEC9F643}"/>
              </a:ext>
            </a:extLst>
          </p:cNvPr>
          <p:cNvSpPr txBox="1">
            <a:spLocks/>
          </p:cNvSpPr>
          <p:nvPr/>
        </p:nvSpPr>
        <p:spPr>
          <a:xfrm flipH="1">
            <a:off x="3832369" y="3455511"/>
            <a:ext cx="3465629" cy="646332"/>
          </a:xfrm>
          <a:prstGeom prst="rect">
            <a:avLst/>
          </a:prstGeom>
          <a:noFill/>
          <a:ln>
            <a:noFill/>
          </a:ln>
        </p:spPr>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pPr algn="ctr"/>
            <a:r>
              <a:rPr lang="zh-CN" altLang="en-US" u="sng" kern="0" dirty="0">
                <a:solidFill>
                  <a:srgbClr val="00B0F0"/>
                </a:solidFill>
              </a:rPr>
              <a:t>中央主管機關</a:t>
            </a:r>
            <a:endParaRPr lang="zh-TW" altLang="en-US" kern="0" dirty="0">
              <a:solidFill>
                <a:srgbClr val="00B0F0"/>
              </a:solidFill>
            </a:endParaRPr>
          </a:p>
        </p:txBody>
      </p:sp>
      <p:cxnSp>
        <p:nvCxnSpPr>
          <p:cNvPr id="11" name="直線單箭頭接點 10">
            <a:extLst>
              <a:ext uri="{FF2B5EF4-FFF2-40B4-BE49-F238E27FC236}">
                <a16:creationId xmlns:a16="http://schemas.microsoft.com/office/drawing/2014/main" id="{72517030-4898-4DD5-9043-0C00236A3298}"/>
              </a:ext>
            </a:extLst>
          </p:cNvPr>
          <p:cNvCxnSpPr>
            <a:cxnSpLocks/>
            <a:stCxn id="9" idx="2"/>
            <a:endCxn id="10" idx="0"/>
          </p:cNvCxnSpPr>
          <p:nvPr/>
        </p:nvCxnSpPr>
        <p:spPr>
          <a:xfrm flipH="1">
            <a:off x="5565183" y="2606021"/>
            <a:ext cx="1" cy="849490"/>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663A731-34B0-4E24-B3E8-EB8D99F979E9}"/>
              </a:ext>
            </a:extLst>
          </p:cNvPr>
          <p:cNvSpPr txBox="1"/>
          <p:nvPr/>
        </p:nvSpPr>
        <p:spPr>
          <a:xfrm>
            <a:off x="4557545" y="2818497"/>
            <a:ext cx="94021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rgbClr val="00B050"/>
                </a:solidFill>
              </a:rPr>
              <a:t>徵收</a:t>
            </a:r>
            <a:endParaRPr lang="zh-TW" altLang="en-US" b="1" kern="0" dirty="0">
              <a:solidFill>
                <a:srgbClr val="00B050"/>
              </a:solidFill>
            </a:endParaRPr>
          </a:p>
        </p:txBody>
      </p:sp>
      <p:sp>
        <p:nvSpPr>
          <p:cNvPr id="16" name="標題 1">
            <a:extLst>
              <a:ext uri="{FF2B5EF4-FFF2-40B4-BE49-F238E27FC236}">
                <a16:creationId xmlns:a16="http://schemas.microsoft.com/office/drawing/2014/main" id="{70D6EBD4-D0BC-48D1-9ADB-E187A22FAAE2}"/>
              </a:ext>
            </a:extLst>
          </p:cNvPr>
          <p:cNvSpPr txBox="1">
            <a:spLocks/>
          </p:cNvSpPr>
          <p:nvPr/>
        </p:nvSpPr>
        <p:spPr>
          <a:xfrm flipH="1">
            <a:off x="3832369" y="4986207"/>
            <a:ext cx="3465629" cy="646332"/>
          </a:xfrm>
          <a:prstGeom prst="rect">
            <a:avLst/>
          </a:prstGeom>
          <a:noFill/>
          <a:ln>
            <a:noFill/>
          </a:ln>
        </p:spPr>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pPr algn="ctr"/>
            <a:r>
              <a:rPr lang="zh-CN" altLang="en-US" u="sng" kern="0" dirty="0">
                <a:solidFill>
                  <a:srgbClr val="00B0F0"/>
                </a:solidFill>
              </a:rPr>
              <a:t>地方主管機關</a:t>
            </a:r>
            <a:endParaRPr lang="zh-TW" altLang="en-US" kern="0" dirty="0">
              <a:solidFill>
                <a:srgbClr val="00B0F0"/>
              </a:solidFill>
            </a:endParaRPr>
          </a:p>
        </p:txBody>
      </p:sp>
      <p:cxnSp>
        <p:nvCxnSpPr>
          <p:cNvPr id="22" name="接點: 肘形 21">
            <a:extLst>
              <a:ext uri="{FF2B5EF4-FFF2-40B4-BE49-F238E27FC236}">
                <a16:creationId xmlns:a16="http://schemas.microsoft.com/office/drawing/2014/main" id="{7AE518C2-CB15-450E-BCA9-AFC28B936F5C}"/>
              </a:ext>
            </a:extLst>
          </p:cNvPr>
          <p:cNvCxnSpPr>
            <a:cxnSpLocks/>
            <a:stCxn id="5" idx="2"/>
          </p:cNvCxnSpPr>
          <p:nvPr/>
        </p:nvCxnSpPr>
        <p:spPr>
          <a:xfrm rot="16200000" flipH="1">
            <a:off x="1925154" y="3127838"/>
            <a:ext cx="2703352" cy="1659717"/>
          </a:xfrm>
          <a:prstGeom prst="bentConnector2">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3" name="直線單箭頭接點 22">
            <a:extLst>
              <a:ext uri="{FF2B5EF4-FFF2-40B4-BE49-F238E27FC236}">
                <a16:creationId xmlns:a16="http://schemas.microsoft.com/office/drawing/2014/main" id="{305371A1-0078-4CC8-81B9-E722E3C43E48}"/>
              </a:ext>
            </a:extLst>
          </p:cNvPr>
          <p:cNvCxnSpPr>
            <a:cxnSpLocks/>
          </p:cNvCxnSpPr>
          <p:nvPr/>
        </p:nvCxnSpPr>
        <p:spPr>
          <a:xfrm flipH="1">
            <a:off x="5565180" y="4143398"/>
            <a:ext cx="2" cy="849490"/>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56469779-6479-411C-805C-17982068A33B}"/>
              </a:ext>
            </a:extLst>
          </p:cNvPr>
          <p:cNvSpPr txBox="1"/>
          <p:nvPr/>
        </p:nvSpPr>
        <p:spPr>
          <a:xfrm>
            <a:off x="4283225" y="4314320"/>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rgbClr val="00B050"/>
                </a:solidFill>
              </a:rPr>
              <a:t>撥交</a:t>
            </a:r>
            <a:r>
              <a:rPr lang="en-US" altLang="zh-CN" b="1" kern="0" dirty="0">
                <a:solidFill>
                  <a:srgbClr val="00B050"/>
                </a:solidFill>
              </a:rPr>
              <a:t>60%</a:t>
            </a:r>
            <a:endParaRPr lang="zh-TW" altLang="en-US" b="1" kern="0" dirty="0">
              <a:solidFill>
                <a:srgbClr val="00B050"/>
              </a:solidFill>
            </a:endParaRPr>
          </a:p>
        </p:txBody>
      </p:sp>
      <p:sp>
        <p:nvSpPr>
          <p:cNvPr id="25" name="文字方塊 24">
            <a:extLst>
              <a:ext uri="{FF2B5EF4-FFF2-40B4-BE49-F238E27FC236}">
                <a16:creationId xmlns:a16="http://schemas.microsoft.com/office/drawing/2014/main" id="{81FBE6BD-CB41-4001-A28A-A2653DEB8791}"/>
              </a:ext>
            </a:extLst>
          </p:cNvPr>
          <p:cNvSpPr txBox="1"/>
          <p:nvPr/>
        </p:nvSpPr>
        <p:spPr>
          <a:xfrm>
            <a:off x="2312097" y="4718288"/>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chemeClr val="bg1">
                    <a:lumMod val="50000"/>
                  </a:schemeClr>
                </a:solidFill>
              </a:rPr>
              <a:t>徵收</a:t>
            </a:r>
            <a:endParaRPr lang="zh-TW" altLang="en-US" b="1" kern="0" dirty="0">
              <a:solidFill>
                <a:schemeClr val="bg1">
                  <a:lumMod val="50000"/>
                </a:schemeClr>
              </a:solidFill>
            </a:endParaRPr>
          </a:p>
        </p:txBody>
      </p:sp>
      <p:sp>
        <p:nvSpPr>
          <p:cNvPr id="15" name="文字版面配置區 2">
            <a:extLst>
              <a:ext uri="{FF2B5EF4-FFF2-40B4-BE49-F238E27FC236}">
                <a16:creationId xmlns:a16="http://schemas.microsoft.com/office/drawing/2014/main" id="{4D649F03-708A-42C8-ACB7-9227B2AEBDDC}"/>
              </a:ext>
            </a:extLst>
          </p:cNvPr>
          <p:cNvSpPr txBox="1">
            <a:spLocks/>
          </p:cNvSpPr>
          <p:nvPr/>
        </p:nvSpPr>
        <p:spPr>
          <a:xfrm>
            <a:off x="7621127" y="1959689"/>
            <a:ext cx="2563917" cy="646332"/>
          </a:xfrm>
          <a:prstGeom prst="roundRect">
            <a:avLst/>
          </a:prstGeom>
          <a:noFill/>
          <a:ln w="38100">
            <a:solidFill>
              <a:schemeClr val="accent4"/>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zh-CN" altLang="en-US" sz="2800" kern="0" dirty="0">
                <a:solidFill>
                  <a:schemeClr val="accent4">
                    <a:lumMod val="50000"/>
                  </a:schemeClr>
                </a:solidFill>
              </a:rPr>
              <a:t>移動污染源</a:t>
            </a:r>
            <a:endParaRPr lang="zh-TW" altLang="en-US" sz="2800" kern="0" dirty="0">
              <a:solidFill>
                <a:schemeClr val="accent4">
                  <a:lumMod val="50000"/>
                </a:schemeClr>
              </a:solidFill>
            </a:endParaRPr>
          </a:p>
        </p:txBody>
      </p:sp>
      <p:cxnSp>
        <p:nvCxnSpPr>
          <p:cNvPr id="17" name="接點: 肘形 16">
            <a:extLst>
              <a:ext uri="{FF2B5EF4-FFF2-40B4-BE49-F238E27FC236}">
                <a16:creationId xmlns:a16="http://schemas.microsoft.com/office/drawing/2014/main" id="{6023AAB8-0718-40D0-B4B7-DC5A967B1DA5}"/>
              </a:ext>
            </a:extLst>
          </p:cNvPr>
          <p:cNvCxnSpPr>
            <a:cxnSpLocks/>
            <a:stCxn id="15" idx="2"/>
          </p:cNvCxnSpPr>
          <p:nvPr/>
        </p:nvCxnSpPr>
        <p:spPr>
          <a:xfrm rot="5400000">
            <a:off x="7343499" y="2219090"/>
            <a:ext cx="1172656" cy="1946518"/>
          </a:xfrm>
          <a:prstGeom prst="bentConnector2">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9" name="文字方塊 18">
            <a:extLst>
              <a:ext uri="{FF2B5EF4-FFF2-40B4-BE49-F238E27FC236}">
                <a16:creationId xmlns:a16="http://schemas.microsoft.com/office/drawing/2014/main" id="{62E0A217-4914-4D3C-8A08-491F829177D9}"/>
              </a:ext>
            </a:extLst>
          </p:cNvPr>
          <p:cNvSpPr txBox="1"/>
          <p:nvPr/>
        </p:nvSpPr>
        <p:spPr>
          <a:xfrm>
            <a:off x="7807797" y="3192349"/>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chemeClr val="accent4">
                    <a:lumMod val="50000"/>
                  </a:schemeClr>
                </a:solidFill>
              </a:rPr>
              <a:t>徵收</a:t>
            </a:r>
            <a:endParaRPr lang="zh-TW" altLang="en-US" b="1" kern="0" dirty="0">
              <a:solidFill>
                <a:schemeClr val="accent4">
                  <a:lumMod val="50000"/>
                </a:schemeClr>
              </a:solidFill>
            </a:endParaRPr>
          </a:p>
        </p:txBody>
      </p:sp>
      <p:sp>
        <p:nvSpPr>
          <p:cNvPr id="18" name="文字方塊 23">
            <a:extLst>
              <a:ext uri="{FF2B5EF4-FFF2-40B4-BE49-F238E27FC236}">
                <a16:creationId xmlns:a16="http://schemas.microsoft.com/office/drawing/2014/main" id="{56469779-6479-411C-805C-17982068A33B}"/>
              </a:ext>
            </a:extLst>
          </p:cNvPr>
          <p:cNvSpPr txBox="1"/>
          <p:nvPr/>
        </p:nvSpPr>
        <p:spPr>
          <a:xfrm>
            <a:off x="5742037" y="4314319"/>
            <a:ext cx="1214531" cy="424537"/>
          </a:xfrm>
          <a:prstGeom prst="rect">
            <a:avLst/>
          </a:prstGeom>
          <a:noFill/>
          <a:ln>
            <a:noFill/>
          </a:ln>
        </p:spPr>
        <p:txBody>
          <a:bodyPr spcFirstLastPara="1" wrap="square" lIns="91425" tIns="91425" rIns="91425" bIns="91425" rtlCol="0" anchor="t" anchorCtr="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kern="0" dirty="0">
                <a:solidFill>
                  <a:schemeClr val="accent4">
                    <a:lumMod val="50000"/>
                  </a:schemeClr>
                </a:solidFill>
              </a:rPr>
              <a:t>撥交</a:t>
            </a:r>
            <a:r>
              <a:rPr lang="en-US" altLang="zh-CN" b="1" kern="0" dirty="0">
                <a:solidFill>
                  <a:schemeClr val="accent4">
                    <a:lumMod val="50000"/>
                  </a:schemeClr>
                </a:solidFill>
              </a:rPr>
              <a:t>20%</a:t>
            </a:r>
            <a:endParaRPr lang="zh-TW" altLang="en-US" b="1" kern="0" dirty="0">
              <a:solidFill>
                <a:schemeClr val="accent4">
                  <a:lumMod val="50000"/>
                </a:schemeClr>
              </a:solidFill>
            </a:endParaRPr>
          </a:p>
        </p:txBody>
      </p:sp>
    </p:spTree>
    <p:extLst>
      <p:ext uri="{BB962C8B-B14F-4D97-AF65-F5344CB8AC3E}">
        <p14:creationId xmlns:p14="http://schemas.microsoft.com/office/powerpoint/2010/main" val="235410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6353047" y="1890740"/>
            <a:ext cx="592277" cy="3200401"/>
          </a:xfrm>
        </p:spPr>
        <p:txBody>
          <a:bodyPr vert="eaVert"/>
          <a:lstStyle/>
          <a:p>
            <a:r>
              <a:rPr lang="zh-CN" altLang="en-US" dirty="0">
                <a:latin typeface="Microsoft YaHei"/>
                <a:ea typeface="Microsoft YaHei"/>
              </a:rPr>
              <a:t>環境保護基金</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7153453" y="1198538"/>
            <a:ext cx="4831677" cy="670242"/>
          </a:xfrm>
        </p:spPr>
        <p:txBody>
          <a:bodyPr/>
          <a:lstStyle/>
          <a:p>
            <a:r>
              <a:rPr lang="zh-CN" altLang="en-US" sz="2800" dirty="0"/>
              <a:t>空氣污染防制基金</a:t>
            </a:r>
            <a:endParaRPr lang="zh-TW" altLang="en-US" sz="2800" dirty="0"/>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7153453" y="2138218"/>
            <a:ext cx="4831677" cy="670242"/>
          </a:xfrm>
        </p:spPr>
        <p:txBody>
          <a:bodyPr/>
          <a:lstStyle/>
          <a:p>
            <a:r>
              <a:rPr lang="zh-CN" altLang="en-US" sz="2800" dirty="0"/>
              <a:t>資源回收管理基金</a:t>
            </a:r>
            <a:endParaRPr lang="zh-TW" altLang="en-US" sz="2800" dirty="0"/>
          </a:p>
        </p:txBody>
      </p:sp>
      <p:sp>
        <p:nvSpPr>
          <p:cNvPr id="5" name="文字版面配置區 4">
            <a:extLst>
              <a:ext uri="{FF2B5EF4-FFF2-40B4-BE49-F238E27FC236}">
                <a16:creationId xmlns:a16="http://schemas.microsoft.com/office/drawing/2014/main" id="{5120FF7C-AE47-4780-880E-19CBEA5F0429}"/>
              </a:ext>
            </a:extLst>
          </p:cNvPr>
          <p:cNvSpPr>
            <a:spLocks noGrp="1"/>
          </p:cNvSpPr>
          <p:nvPr>
            <p:ph type="body" sz="quarter" idx="12"/>
          </p:nvPr>
        </p:nvSpPr>
        <p:spPr>
          <a:xfrm>
            <a:off x="7153453" y="3077898"/>
            <a:ext cx="4831677" cy="670242"/>
          </a:xfrm>
        </p:spPr>
        <p:txBody>
          <a:bodyPr/>
          <a:lstStyle/>
          <a:p>
            <a:r>
              <a:rPr lang="zh-CN" altLang="en-US" sz="2800" dirty="0"/>
              <a:t>土壤及地下水污染整治基金</a:t>
            </a:r>
            <a:endParaRPr lang="zh-TW" altLang="en-US" sz="2800" dirty="0"/>
          </a:p>
        </p:txBody>
      </p:sp>
      <p:sp>
        <p:nvSpPr>
          <p:cNvPr id="6" name="文字版面配置區 5">
            <a:extLst>
              <a:ext uri="{FF2B5EF4-FFF2-40B4-BE49-F238E27FC236}">
                <a16:creationId xmlns:a16="http://schemas.microsoft.com/office/drawing/2014/main" id="{52519E24-87EA-430D-A458-FAC7D4A7494E}"/>
              </a:ext>
            </a:extLst>
          </p:cNvPr>
          <p:cNvSpPr>
            <a:spLocks noGrp="1"/>
          </p:cNvSpPr>
          <p:nvPr>
            <p:ph type="body" sz="quarter" idx="13"/>
          </p:nvPr>
        </p:nvSpPr>
        <p:spPr>
          <a:xfrm>
            <a:off x="7153453" y="4017578"/>
            <a:ext cx="4831677" cy="670242"/>
          </a:xfrm>
        </p:spPr>
        <p:txBody>
          <a:bodyPr/>
          <a:lstStyle/>
          <a:p>
            <a:r>
              <a:rPr lang="zh-CN" altLang="en-US" sz="2800" dirty="0"/>
              <a:t>環境教育基金</a:t>
            </a:r>
            <a:endParaRPr lang="zh-TW" altLang="en-US" sz="2800" dirty="0"/>
          </a:p>
        </p:txBody>
      </p:sp>
      <p:sp>
        <p:nvSpPr>
          <p:cNvPr id="7" name="標題 1">
            <a:extLst>
              <a:ext uri="{FF2B5EF4-FFF2-40B4-BE49-F238E27FC236}">
                <a16:creationId xmlns:a16="http://schemas.microsoft.com/office/drawing/2014/main" id="{BD91B93F-89EF-4103-BF41-5613408CAF6D}"/>
              </a:ext>
            </a:extLst>
          </p:cNvPr>
          <p:cNvSpPr txBox="1">
            <a:spLocks/>
          </p:cNvSpPr>
          <p:nvPr/>
        </p:nvSpPr>
        <p:spPr>
          <a:xfrm flipH="1">
            <a:off x="5186881" y="1890740"/>
            <a:ext cx="592277" cy="3200401"/>
          </a:xfrm>
          <a:prstGeom prst="rect">
            <a:avLst/>
          </a:prstGeom>
          <a:noFill/>
          <a:ln>
            <a:noFill/>
          </a:ln>
        </p:spPr>
        <p:txBody>
          <a:bodyPr spcFirstLastPara="1" vert="eaVert"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r>
              <a:rPr lang="zh-CN" altLang="en-US" u="sng" kern="0" dirty="0">
                <a:solidFill>
                  <a:srgbClr val="00B0F0"/>
                </a:solidFill>
              </a:rPr>
              <a:t>環保署</a:t>
            </a:r>
            <a:r>
              <a:rPr lang="zh-CN" altLang="en-US" kern="0" dirty="0">
                <a:solidFill>
                  <a:srgbClr val="00B0F0"/>
                </a:solidFill>
              </a:rPr>
              <a:t>（環境部）</a:t>
            </a:r>
            <a:endParaRPr lang="zh-TW" altLang="en-US" kern="0" dirty="0">
              <a:solidFill>
                <a:srgbClr val="00B0F0"/>
              </a:solidFill>
            </a:endParaRPr>
          </a:p>
        </p:txBody>
      </p:sp>
      <p:sp>
        <p:nvSpPr>
          <p:cNvPr id="8" name="文字版面配置區 2">
            <a:extLst>
              <a:ext uri="{FF2B5EF4-FFF2-40B4-BE49-F238E27FC236}">
                <a16:creationId xmlns:a16="http://schemas.microsoft.com/office/drawing/2014/main" id="{3956A7DD-C96F-41AB-8A66-411EC47E1A2D}"/>
              </a:ext>
            </a:extLst>
          </p:cNvPr>
          <p:cNvSpPr txBox="1">
            <a:spLocks/>
          </p:cNvSpPr>
          <p:nvPr/>
        </p:nvSpPr>
        <p:spPr>
          <a:xfrm>
            <a:off x="1578875" y="1998680"/>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作業基金</a:t>
            </a:r>
            <a:endParaRPr lang="zh-TW" altLang="en-US" sz="2800" kern="0" dirty="0"/>
          </a:p>
        </p:txBody>
      </p:sp>
      <p:sp>
        <p:nvSpPr>
          <p:cNvPr id="9" name="文字版面配置區 2">
            <a:extLst>
              <a:ext uri="{FF2B5EF4-FFF2-40B4-BE49-F238E27FC236}">
                <a16:creationId xmlns:a16="http://schemas.microsoft.com/office/drawing/2014/main" id="{F5EB9A9B-751B-4267-9438-A50AAB5CC465}"/>
              </a:ext>
            </a:extLst>
          </p:cNvPr>
          <p:cNvSpPr txBox="1">
            <a:spLocks/>
          </p:cNvSpPr>
          <p:nvPr/>
        </p:nvSpPr>
        <p:spPr>
          <a:xfrm>
            <a:off x="1578875" y="3050282"/>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債務基金</a:t>
            </a:r>
            <a:endParaRPr lang="en-US" altLang="zh-CN" sz="2800" kern="0" dirty="0"/>
          </a:p>
        </p:txBody>
      </p:sp>
      <p:sp>
        <p:nvSpPr>
          <p:cNvPr id="10" name="文字版面配置區 2">
            <a:extLst>
              <a:ext uri="{FF2B5EF4-FFF2-40B4-BE49-F238E27FC236}">
                <a16:creationId xmlns:a16="http://schemas.microsoft.com/office/drawing/2014/main" id="{1A7D1E0F-EEAC-4B09-8819-0827B908C550}"/>
              </a:ext>
            </a:extLst>
          </p:cNvPr>
          <p:cNvSpPr txBox="1">
            <a:spLocks/>
          </p:cNvSpPr>
          <p:nvPr/>
        </p:nvSpPr>
        <p:spPr>
          <a:xfrm>
            <a:off x="1578875" y="4101884"/>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資本計劃金</a:t>
            </a:r>
            <a:endParaRPr lang="zh-TW" altLang="en-US" sz="2800" kern="0" dirty="0"/>
          </a:p>
        </p:txBody>
      </p:sp>
      <p:sp>
        <p:nvSpPr>
          <p:cNvPr id="11" name="文字版面配置區 2">
            <a:extLst>
              <a:ext uri="{FF2B5EF4-FFF2-40B4-BE49-F238E27FC236}">
                <a16:creationId xmlns:a16="http://schemas.microsoft.com/office/drawing/2014/main" id="{CCE05F1F-6FE6-4478-849E-284259A4E41B}"/>
              </a:ext>
            </a:extLst>
          </p:cNvPr>
          <p:cNvSpPr txBox="1">
            <a:spLocks/>
          </p:cNvSpPr>
          <p:nvPr/>
        </p:nvSpPr>
        <p:spPr>
          <a:xfrm>
            <a:off x="1578875" y="5153486"/>
            <a:ext cx="2714417" cy="670242"/>
          </a:xfrm>
          <a:prstGeom prst="round2DiagRect">
            <a:avLst/>
          </a:prstGeom>
          <a:solidFill>
            <a:srgbClr val="E7F0F8"/>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特別收入基金</a:t>
            </a:r>
            <a:endParaRPr lang="zh-TW" altLang="en-US" sz="2800" kern="0" dirty="0"/>
          </a:p>
        </p:txBody>
      </p:sp>
      <p:sp>
        <p:nvSpPr>
          <p:cNvPr id="12" name="文字版面配置區 2">
            <a:extLst>
              <a:ext uri="{FF2B5EF4-FFF2-40B4-BE49-F238E27FC236}">
                <a16:creationId xmlns:a16="http://schemas.microsoft.com/office/drawing/2014/main" id="{5A531B76-954F-4245-BD3E-2A458548D685}"/>
              </a:ext>
            </a:extLst>
          </p:cNvPr>
          <p:cNvSpPr txBox="1">
            <a:spLocks/>
          </p:cNvSpPr>
          <p:nvPr/>
        </p:nvSpPr>
        <p:spPr>
          <a:xfrm>
            <a:off x="1578875" y="947078"/>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營業基金</a:t>
            </a:r>
            <a:endParaRPr lang="zh-TW" altLang="en-US" sz="2800" kern="0" dirty="0"/>
          </a:p>
        </p:txBody>
      </p:sp>
      <p:sp>
        <p:nvSpPr>
          <p:cNvPr id="13" name="文字版面配置區 5">
            <a:extLst>
              <a:ext uri="{FF2B5EF4-FFF2-40B4-BE49-F238E27FC236}">
                <a16:creationId xmlns:a16="http://schemas.microsoft.com/office/drawing/2014/main" id="{2223ED5E-B237-4833-B907-C07DB70CEA87}"/>
              </a:ext>
            </a:extLst>
          </p:cNvPr>
          <p:cNvSpPr txBox="1">
            <a:spLocks/>
          </p:cNvSpPr>
          <p:nvPr/>
        </p:nvSpPr>
        <p:spPr>
          <a:xfrm>
            <a:off x="7153453" y="4957258"/>
            <a:ext cx="4831677"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溫室氣體管理基金</a:t>
            </a:r>
            <a:endParaRPr lang="zh-TW" altLang="en-US" sz="2800" kern="0" dirty="0"/>
          </a:p>
        </p:txBody>
      </p:sp>
      <p:cxnSp>
        <p:nvCxnSpPr>
          <p:cNvPr id="17" name="接點: 肘形 16">
            <a:extLst>
              <a:ext uri="{FF2B5EF4-FFF2-40B4-BE49-F238E27FC236}">
                <a16:creationId xmlns:a16="http://schemas.microsoft.com/office/drawing/2014/main" id="{69E07888-5AC6-4CBD-9CC5-F1E9E3DDB8AB}"/>
              </a:ext>
            </a:extLst>
          </p:cNvPr>
          <p:cNvCxnSpPr>
            <a:cxnSpLocks/>
            <a:stCxn id="11" idx="0"/>
            <a:endCxn id="7" idx="3"/>
          </p:cNvCxnSpPr>
          <p:nvPr/>
        </p:nvCxnSpPr>
        <p:spPr>
          <a:xfrm flipV="1">
            <a:off x="4293292" y="3490941"/>
            <a:ext cx="893589" cy="199766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49FF44CB-0AEE-42D9-9EC7-EEBFDF0DFFFE}"/>
              </a:ext>
            </a:extLst>
          </p:cNvPr>
          <p:cNvCxnSpPr>
            <a:cxnSpLocks/>
            <a:stCxn id="7" idx="1"/>
            <a:endCxn id="2" idx="3"/>
          </p:cNvCxnSpPr>
          <p:nvPr/>
        </p:nvCxnSpPr>
        <p:spPr>
          <a:xfrm>
            <a:off x="5779158" y="3490941"/>
            <a:ext cx="57388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標題 1">
            <a:extLst>
              <a:ext uri="{FF2B5EF4-FFF2-40B4-BE49-F238E27FC236}">
                <a16:creationId xmlns:a16="http://schemas.microsoft.com/office/drawing/2014/main" id="{E50DBCFB-D79D-423E-8BE2-77001462A626}"/>
              </a:ext>
            </a:extLst>
          </p:cNvPr>
          <p:cNvSpPr txBox="1">
            <a:spLocks/>
          </p:cNvSpPr>
          <p:nvPr/>
        </p:nvSpPr>
        <p:spPr>
          <a:xfrm flipH="1">
            <a:off x="335343" y="1702776"/>
            <a:ext cx="721360" cy="3452446"/>
          </a:xfrm>
          <a:prstGeom prst="rect">
            <a:avLst/>
          </a:prstGeom>
          <a:noFill/>
          <a:ln>
            <a:noFill/>
          </a:ln>
        </p:spPr>
        <p:txBody>
          <a:bodyPr spcFirstLastPara="1" vert="eaVert"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r>
              <a:rPr lang="zh-CN" altLang="en-US" kern="0" dirty="0"/>
              <a:t>特種基金</a:t>
            </a:r>
            <a:endParaRPr lang="zh-TW" altLang="en-US" kern="0" dirty="0"/>
          </a:p>
        </p:txBody>
      </p:sp>
      <p:sp>
        <p:nvSpPr>
          <p:cNvPr id="23" name="矩形: 圓角 22">
            <a:extLst>
              <a:ext uri="{FF2B5EF4-FFF2-40B4-BE49-F238E27FC236}">
                <a16:creationId xmlns:a16="http://schemas.microsoft.com/office/drawing/2014/main" id="{F9C74EC5-D572-42AE-8DC8-3BDCED5B15D8}"/>
              </a:ext>
            </a:extLst>
          </p:cNvPr>
          <p:cNvSpPr/>
          <p:nvPr/>
        </p:nvSpPr>
        <p:spPr>
          <a:xfrm>
            <a:off x="1341599" y="481224"/>
            <a:ext cx="3188970" cy="5863590"/>
          </a:xfrm>
          <a:custGeom>
            <a:avLst/>
            <a:gdLst>
              <a:gd name="connsiteX0" fmla="*/ 0 w 3188970"/>
              <a:gd name="connsiteY0" fmla="*/ 531506 h 5863590"/>
              <a:gd name="connsiteX1" fmla="*/ 531506 w 3188970"/>
              <a:gd name="connsiteY1" fmla="*/ 0 h 5863590"/>
              <a:gd name="connsiteX2" fmla="*/ 1084255 w 3188970"/>
              <a:gd name="connsiteY2" fmla="*/ 0 h 5863590"/>
              <a:gd name="connsiteX3" fmla="*/ 1573225 w 3188970"/>
              <a:gd name="connsiteY3" fmla="*/ 0 h 5863590"/>
              <a:gd name="connsiteX4" fmla="*/ 2147234 w 3188970"/>
              <a:gd name="connsiteY4" fmla="*/ 0 h 5863590"/>
              <a:gd name="connsiteX5" fmla="*/ 2657464 w 3188970"/>
              <a:gd name="connsiteY5" fmla="*/ 0 h 5863590"/>
              <a:gd name="connsiteX6" fmla="*/ 3188970 w 3188970"/>
              <a:gd name="connsiteY6" fmla="*/ 531506 h 5863590"/>
              <a:gd name="connsiteX7" fmla="*/ 3188970 w 3188970"/>
              <a:gd name="connsiteY7" fmla="*/ 1073286 h 5863590"/>
              <a:gd name="connsiteX8" fmla="*/ 3188970 w 3188970"/>
              <a:gd name="connsiteY8" fmla="*/ 1807088 h 5863590"/>
              <a:gd name="connsiteX9" fmla="*/ 3188970 w 3188970"/>
              <a:gd name="connsiteY9" fmla="*/ 2492885 h 5863590"/>
              <a:gd name="connsiteX10" fmla="*/ 3188970 w 3188970"/>
              <a:gd name="connsiteY10" fmla="*/ 3082670 h 5863590"/>
              <a:gd name="connsiteX11" fmla="*/ 3188970 w 3188970"/>
              <a:gd name="connsiteY11" fmla="*/ 3768467 h 5863590"/>
              <a:gd name="connsiteX12" fmla="*/ 3188970 w 3188970"/>
              <a:gd name="connsiteY12" fmla="*/ 4454264 h 5863590"/>
              <a:gd name="connsiteX13" fmla="*/ 3188970 w 3188970"/>
              <a:gd name="connsiteY13" fmla="*/ 5332084 h 5863590"/>
              <a:gd name="connsiteX14" fmla="*/ 2657464 w 3188970"/>
              <a:gd name="connsiteY14" fmla="*/ 5863590 h 5863590"/>
              <a:gd name="connsiteX15" fmla="*/ 2083455 w 3188970"/>
              <a:gd name="connsiteY15" fmla="*/ 5863590 h 5863590"/>
              <a:gd name="connsiteX16" fmla="*/ 1573225 w 3188970"/>
              <a:gd name="connsiteY16" fmla="*/ 5863590 h 5863590"/>
              <a:gd name="connsiteX17" fmla="*/ 1062996 w 3188970"/>
              <a:gd name="connsiteY17" fmla="*/ 5863590 h 5863590"/>
              <a:gd name="connsiteX18" fmla="*/ 531506 w 3188970"/>
              <a:gd name="connsiteY18" fmla="*/ 5863590 h 5863590"/>
              <a:gd name="connsiteX19" fmla="*/ 0 w 3188970"/>
              <a:gd name="connsiteY19" fmla="*/ 5332084 h 5863590"/>
              <a:gd name="connsiteX20" fmla="*/ 0 w 3188970"/>
              <a:gd name="connsiteY20" fmla="*/ 4742299 h 5863590"/>
              <a:gd name="connsiteX21" fmla="*/ 0 w 3188970"/>
              <a:gd name="connsiteY21" fmla="*/ 4152513 h 5863590"/>
              <a:gd name="connsiteX22" fmla="*/ 0 w 3188970"/>
              <a:gd name="connsiteY22" fmla="*/ 3562728 h 5863590"/>
              <a:gd name="connsiteX23" fmla="*/ 0 w 3188970"/>
              <a:gd name="connsiteY23" fmla="*/ 2924937 h 5863590"/>
              <a:gd name="connsiteX24" fmla="*/ 0 w 3188970"/>
              <a:gd name="connsiteY24" fmla="*/ 2383158 h 5863590"/>
              <a:gd name="connsiteX25" fmla="*/ 0 w 3188970"/>
              <a:gd name="connsiteY25" fmla="*/ 1841378 h 5863590"/>
              <a:gd name="connsiteX26" fmla="*/ 0 w 3188970"/>
              <a:gd name="connsiteY26" fmla="*/ 531506 h 586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88970" h="5863590" extrusionOk="0">
                <a:moveTo>
                  <a:pt x="0" y="531506"/>
                </a:moveTo>
                <a:cubicBezTo>
                  <a:pt x="-25410" y="213610"/>
                  <a:pt x="188890" y="41745"/>
                  <a:pt x="531506" y="0"/>
                </a:cubicBezTo>
                <a:cubicBezTo>
                  <a:pt x="726198" y="-2332"/>
                  <a:pt x="920048" y="-22953"/>
                  <a:pt x="1084255" y="0"/>
                </a:cubicBezTo>
                <a:cubicBezTo>
                  <a:pt x="1248462" y="22953"/>
                  <a:pt x="1434064" y="-7067"/>
                  <a:pt x="1573225" y="0"/>
                </a:cubicBezTo>
                <a:cubicBezTo>
                  <a:pt x="1712386" y="7067"/>
                  <a:pt x="1940163" y="20655"/>
                  <a:pt x="2147234" y="0"/>
                </a:cubicBezTo>
                <a:cubicBezTo>
                  <a:pt x="2354305" y="-20655"/>
                  <a:pt x="2409028" y="-4698"/>
                  <a:pt x="2657464" y="0"/>
                </a:cubicBezTo>
                <a:cubicBezTo>
                  <a:pt x="2983591" y="35271"/>
                  <a:pt x="3193498" y="203815"/>
                  <a:pt x="3188970" y="531506"/>
                </a:cubicBezTo>
                <a:cubicBezTo>
                  <a:pt x="3174448" y="707406"/>
                  <a:pt x="3183518" y="937709"/>
                  <a:pt x="3188970" y="1073286"/>
                </a:cubicBezTo>
                <a:cubicBezTo>
                  <a:pt x="3194422" y="1208863"/>
                  <a:pt x="3214223" y="1541705"/>
                  <a:pt x="3188970" y="1807088"/>
                </a:cubicBezTo>
                <a:cubicBezTo>
                  <a:pt x="3163717" y="2072471"/>
                  <a:pt x="3173752" y="2247500"/>
                  <a:pt x="3188970" y="2492885"/>
                </a:cubicBezTo>
                <a:cubicBezTo>
                  <a:pt x="3204188" y="2738270"/>
                  <a:pt x="3214337" y="2824587"/>
                  <a:pt x="3188970" y="3082670"/>
                </a:cubicBezTo>
                <a:cubicBezTo>
                  <a:pt x="3163603" y="3340753"/>
                  <a:pt x="3199513" y="3426017"/>
                  <a:pt x="3188970" y="3768467"/>
                </a:cubicBezTo>
                <a:cubicBezTo>
                  <a:pt x="3178427" y="4110917"/>
                  <a:pt x="3176777" y="4276342"/>
                  <a:pt x="3188970" y="4454264"/>
                </a:cubicBezTo>
                <a:cubicBezTo>
                  <a:pt x="3201163" y="4632186"/>
                  <a:pt x="3209523" y="5003859"/>
                  <a:pt x="3188970" y="5332084"/>
                </a:cubicBezTo>
                <a:cubicBezTo>
                  <a:pt x="3189118" y="5616542"/>
                  <a:pt x="2968176" y="5883892"/>
                  <a:pt x="2657464" y="5863590"/>
                </a:cubicBezTo>
                <a:cubicBezTo>
                  <a:pt x="2384850" y="5887361"/>
                  <a:pt x="2298798" y="5876505"/>
                  <a:pt x="2083455" y="5863590"/>
                </a:cubicBezTo>
                <a:cubicBezTo>
                  <a:pt x="1868112" y="5850675"/>
                  <a:pt x="1704252" y="5847443"/>
                  <a:pt x="1573225" y="5863590"/>
                </a:cubicBezTo>
                <a:cubicBezTo>
                  <a:pt x="1442198" y="5879738"/>
                  <a:pt x="1196490" y="5838108"/>
                  <a:pt x="1062996" y="5863590"/>
                </a:cubicBezTo>
                <a:cubicBezTo>
                  <a:pt x="929502" y="5889072"/>
                  <a:pt x="660951" y="5857981"/>
                  <a:pt x="531506" y="5863590"/>
                </a:cubicBezTo>
                <a:cubicBezTo>
                  <a:pt x="191673" y="5843657"/>
                  <a:pt x="-4099" y="5566351"/>
                  <a:pt x="0" y="5332084"/>
                </a:cubicBezTo>
                <a:cubicBezTo>
                  <a:pt x="14196" y="5142524"/>
                  <a:pt x="19133" y="4927059"/>
                  <a:pt x="0" y="4742299"/>
                </a:cubicBezTo>
                <a:cubicBezTo>
                  <a:pt x="-19133" y="4557540"/>
                  <a:pt x="-13109" y="4305759"/>
                  <a:pt x="0" y="4152513"/>
                </a:cubicBezTo>
                <a:cubicBezTo>
                  <a:pt x="13109" y="3999267"/>
                  <a:pt x="17258" y="3692641"/>
                  <a:pt x="0" y="3562728"/>
                </a:cubicBezTo>
                <a:cubicBezTo>
                  <a:pt x="-17258" y="3432815"/>
                  <a:pt x="12477" y="3217040"/>
                  <a:pt x="0" y="2924937"/>
                </a:cubicBezTo>
                <a:cubicBezTo>
                  <a:pt x="-12477" y="2632834"/>
                  <a:pt x="3140" y="2653655"/>
                  <a:pt x="0" y="2383158"/>
                </a:cubicBezTo>
                <a:cubicBezTo>
                  <a:pt x="-3140" y="2112661"/>
                  <a:pt x="-25881" y="1972199"/>
                  <a:pt x="0" y="1841378"/>
                </a:cubicBezTo>
                <a:cubicBezTo>
                  <a:pt x="25881" y="1710557"/>
                  <a:pt x="2939" y="975519"/>
                  <a:pt x="0" y="531506"/>
                </a:cubicBezTo>
                <a:close/>
              </a:path>
            </a:pathLst>
          </a:custGeom>
          <a:noFill/>
          <a:ln w="57150">
            <a:solidFill>
              <a:schemeClr val="bg1">
                <a:lumMod val="40000"/>
                <a:lumOff val="60000"/>
              </a:schemeClr>
            </a:solidFill>
            <a:extLst>
              <a:ext uri="{C807C97D-BFC1-408E-A445-0C87EB9F89A2}">
                <ask:lineSketchStyleProps xmlns:ask="http://schemas.microsoft.com/office/drawing/2018/sketchyshapes" sd="41149967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9C0B43BC-E9FB-4283-A308-4C5884ABA2A6}"/>
              </a:ext>
            </a:extLst>
          </p:cNvPr>
          <p:cNvSpPr txBox="1"/>
          <p:nvPr/>
        </p:nvSpPr>
        <p:spPr>
          <a:xfrm>
            <a:off x="4875753" y="5612039"/>
            <a:ext cx="1214531" cy="424537"/>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主管機關</a:t>
            </a:r>
            <a:endParaRPr lang="zh-TW" altLang="en-US" kern="0" dirty="0">
              <a:solidFill>
                <a:schemeClr val="bg1"/>
              </a:solidFill>
            </a:endParaRPr>
          </a:p>
        </p:txBody>
      </p:sp>
      <p:sp>
        <p:nvSpPr>
          <p:cNvPr id="25" name="文字方塊 24">
            <a:extLst>
              <a:ext uri="{FF2B5EF4-FFF2-40B4-BE49-F238E27FC236}">
                <a16:creationId xmlns:a16="http://schemas.microsoft.com/office/drawing/2014/main" id="{7988BEA3-1655-425C-8CD4-81D5736626C2}"/>
              </a:ext>
            </a:extLst>
          </p:cNvPr>
          <p:cNvSpPr txBox="1"/>
          <p:nvPr/>
        </p:nvSpPr>
        <p:spPr>
          <a:xfrm>
            <a:off x="6001007" y="1137658"/>
            <a:ext cx="1104120" cy="752094"/>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附屬單位</a:t>
            </a:r>
            <a:endParaRPr lang="en-US" altLang="zh-CN" kern="0" dirty="0">
              <a:solidFill>
                <a:schemeClr val="bg1"/>
              </a:solidFill>
            </a:endParaRPr>
          </a:p>
          <a:p>
            <a:pPr algn="ctr"/>
            <a:r>
              <a:rPr lang="zh-CN" altLang="en-US" kern="0" dirty="0">
                <a:solidFill>
                  <a:schemeClr val="bg1"/>
                </a:solidFill>
              </a:rPr>
              <a:t>預算</a:t>
            </a:r>
            <a:endParaRPr lang="zh-TW" altLang="en-US" kern="0" dirty="0">
              <a:solidFill>
                <a:schemeClr val="bg1"/>
              </a:solidFill>
            </a:endParaRPr>
          </a:p>
        </p:txBody>
      </p:sp>
      <p:sp>
        <p:nvSpPr>
          <p:cNvPr id="26" name="文字方塊 25">
            <a:extLst>
              <a:ext uri="{FF2B5EF4-FFF2-40B4-BE49-F238E27FC236}">
                <a16:creationId xmlns:a16="http://schemas.microsoft.com/office/drawing/2014/main" id="{9DD11856-CAF7-4653-90F0-07B0F934C9A7}"/>
              </a:ext>
            </a:extLst>
          </p:cNvPr>
          <p:cNvSpPr txBox="1"/>
          <p:nvPr/>
        </p:nvSpPr>
        <p:spPr>
          <a:xfrm>
            <a:off x="7165127" y="502011"/>
            <a:ext cx="3150184" cy="424537"/>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附屬單位預算之分預算</a:t>
            </a:r>
            <a:endParaRPr lang="zh-TW" altLang="en-US" kern="0" dirty="0">
              <a:solidFill>
                <a:schemeClr val="bg1"/>
              </a:solidFill>
            </a:endParaRPr>
          </a:p>
        </p:txBody>
      </p:sp>
    </p:spTree>
    <p:extLst>
      <p:ext uri="{BB962C8B-B14F-4D97-AF65-F5344CB8AC3E}">
        <p14:creationId xmlns:p14="http://schemas.microsoft.com/office/powerpoint/2010/main" val="419762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3190198" y="337089"/>
            <a:ext cx="5843207" cy="670242"/>
          </a:xfrm>
        </p:spPr>
        <p:txBody>
          <a:bodyPr/>
          <a:lstStyle/>
          <a:p>
            <a:r>
              <a:rPr lang="zh-CN" altLang="en-US" sz="2800" dirty="0">
                <a:latin typeface="+mn-lt"/>
              </a:rPr>
              <a:t>空氣污染防制基金 財源與用途</a:t>
            </a:r>
            <a:endParaRPr lang="zh-TW" altLang="en-US" sz="2800" dirty="0">
              <a:latin typeface="+mn-lt"/>
            </a:endParaRPr>
          </a:p>
        </p:txBody>
      </p:sp>
      <p:sp>
        <p:nvSpPr>
          <p:cNvPr id="30" name="文字方塊 29">
            <a:extLst>
              <a:ext uri="{FF2B5EF4-FFF2-40B4-BE49-F238E27FC236}">
                <a16:creationId xmlns:a16="http://schemas.microsoft.com/office/drawing/2014/main" id="{493DA5A6-D53A-48B2-8A2F-0896B6CF4CFE}"/>
              </a:ext>
            </a:extLst>
          </p:cNvPr>
          <p:cNvSpPr txBox="1"/>
          <p:nvPr/>
        </p:nvSpPr>
        <p:spPr>
          <a:xfrm>
            <a:off x="287521" y="1168122"/>
            <a:ext cx="4425583" cy="5580000"/>
          </a:xfrm>
          <a:prstGeom prst="rect">
            <a:avLst/>
          </a:prstGeom>
          <a:solidFill>
            <a:schemeClr val="bg1">
              <a:lumMod val="20000"/>
              <a:lumOff val="80000"/>
            </a:schemeClr>
          </a:solidFill>
          <a:ln>
            <a:noFill/>
          </a:ln>
        </p:spPr>
        <p:txBody>
          <a:bodyPr wrap="square">
            <a:spAutoFit/>
          </a:bodyPr>
          <a:lstStyle/>
          <a:p>
            <a:pPr algn="r">
              <a:lnSpc>
                <a:spcPct val="150000"/>
              </a:lnSpc>
            </a:pPr>
            <a:r>
              <a:rPr lang="zh-TW" altLang="en-US"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第 </a:t>
            </a:r>
            <a:r>
              <a:rPr lang="en-US" altLang="zh-TW"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3 </a:t>
            </a:r>
            <a:r>
              <a:rPr lang="zh-TW" altLang="en-US"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條</a:t>
            </a:r>
            <a:endParaRPr lang="zh-TW" altLang="en-US" sz="1400" dirty="0">
              <a:solidFill>
                <a:srgbClr val="374151"/>
              </a:solidFill>
              <a:latin typeface="Söhne"/>
              <a:ea typeface="+mj-ea"/>
              <a:sym typeface="Roboto Slab"/>
            </a:endParaRPr>
          </a:p>
          <a:p>
            <a:pPr algn="l">
              <a:lnSpc>
                <a:spcPct val="150000"/>
              </a:lnSpc>
            </a:pPr>
            <a:r>
              <a:rPr lang="zh-TW" altLang="en-US" sz="1400" dirty="0">
                <a:solidFill>
                  <a:srgbClr val="374151"/>
                </a:solidFill>
                <a:latin typeface="Söhne"/>
                <a:ea typeface="+mj-ea"/>
                <a:sym typeface="Roboto Slab"/>
              </a:rPr>
              <a:t>本基金之來源如下：</a:t>
            </a:r>
          </a:p>
          <a:p>
            <a:pPr algn="l">
              <a:lnSpc>
                <a:spcPct val="150000"/>
              </a:lnSpc>
            </a:pPr>
            <a:r>
              <a:rPr lang="zh-TW" altLang="en-US" sz="1400" dirty="0">
                <a:solidFill>
                  <a:srgbClr val="374151"/>
                </a:solidFill>
                <a:latin typeface="Söhne"/>
                <a:ea typeface="+mj-ea"/>
                <a:sym typeface="Roboto Slab"/>
              </a:rPr>
              <a:t>一、依空氣污染防制費收費辦法由中央主管機關徵收之空氣污染防制費收入。</a:t>
            </a:r>
          </a:p>
          <a:p>
            <a:pPr algn="l">
              <a:lnSpc>
                <a:spcPct val="150000"/>
              </a:lnSpc>
            </a:pPr>
            <a:r>
              <a:rPr lang="zh-TW" altLang="en-US" sz="1400" dirty="0">
                <a:solidFill>
                  <a:srgbClr val="374151"/>
                </a:solidFill>
                <a:latin typeface="Söhne"/>
                <a:ea typeface="+mj-ea"/>
                <a:sym typeface="Roboto Slab"/>
              </a:rPr>
              <a:t>二、本署依本法第九條第一項第二款交易或拍賣所得。</a:t>
            </a:r>
          </a:p>
          <a:p>
            <a:pPr algn="l">
              <a:lnSpc>
                <a:spcPct val="150000"/>
              </a:lnSpc>
            </a:pPr>
            <a:r>
              <a:rPr lang="zh-TW" altLang="en-US" sz="1400" dirty="0">
                <a:solidFill>
                  <a:srgbClr val="374151"/>
                </a:solidFill>
                <a:latin typeface="Söhne"/>
                <a:ea typeface="+mj-ea"/>
                <a:sym typeface="Roboto Slab"/>
              </a:rPr>
              <a:t>三、本署依本法第八十六條追繳之所得利益及違反本法罰鍰之部分提撥。</a:t>
            </a:r>
          </a:p>
          <a:p>
            <a:pPr algn="l">
              <a:lnSpc>
                <a:spcPct val="150000"/>
              </a:lnSpc>
            </a:pPr>
            <a:r>
              <a:rPr lang="zh-TW" altLang="en-US" sz="1400" dirty="0">
                <a:solidFill>
                  <a:srgbClr val="374151"/>
                </a:solidFill>
                <a:latin typeface="Söhne"/>
                <a:ea typeface="+mj-ea"/>
                <a:sym typeface="Roboto Slab"/>
              </a:rPr>
              <a:t>四、依本法科處並繳納之罰金，及因違反本法規定沒收或追徵之現金或變賣所得。</a:t>
            </a:r>
          </a:p>
          <a:p>
            <a:pPr algn="l">
              <a:lnSpc>
                <a:spcPct val="150000"/>
              </a:lnSpc>
            </a:pPr>
            <a:r>
              <a:rPr lang="zh-TW" altLang="en-US" sz="1400" dirty="0">
                <a:solidFill>
                  <a:srgbClr val="374151"/>
                </a:solidFill>
                <a:latin typeface="Söhne"/>
                <a:ea typeface="+mj-ea"/>
                <a:sym typeface="Roboto Slab"/>
              </a:rPr>
              <a:t>五、本基金之孳息收入。</a:t>
            </a:r>
          </a:p>
          <a:p>
            <a:pPr algn="l">
              <a:lnSpc>
                <a:spcPct val="150000"/>
              </a:lnSpc>
            </a:pPr>
            <a:r>
              <a:rPr lang="zh-TW" altLang="en-US" sz="1400" dirty="0">
                <a:solidFill>
                  <a:srgbClr val="374151"/>
                </a:solidFill>
                <a:latin typeface="Söhne"/>
                <a:ea typeface="+mj-ea"/>
                <a:sym typeface="Roboto Slab"/>
              </a:rPr>
              <a:t>六、其他有關收入。</a:t>
            </a:r>
          </a:p>
        </p:txBody>
      </p:sp>
      <p:sp>
        <p:nvSpPr>
          <p:cNvPr id="32" name="文字方塊 31">
            <a:extLst>
              <a:ext uri="{FF2B5EF4-FFF2-40B4-BE49-F238E27FC236}">
                <a16:creationId xmlns:a16="http://schemas.microsoft.com/office/drawing/2014/main" id="{A39FB228-F055-4C58-A410-91E21852F77F}"/>
              </a:ext>
            </a:extLst>
          </p:cNvPr>
          <p:cNvSpPr txBox="1"/>
          <p:nvPr/>
        </p:nvSpPr>
        <p:spPr>
          <a:xfrm>
            <a:off x="4874895" y="1168122"/>
            <a:ext cx="6435090" cy="5580000"/>
          </a:xfrm>
          <a:prstGeom prst="rect">
            <a:avLst/>
          </a:prstGeom>
          <a:solidFill>
            <a:schemeClr val="bg2">
              <a:lumMod val="20000"/>
              <a:lumOff val="80000"/>
            </a:schemeClr>
          </a:solidFill>
          <a:ln>
            <a:noFill/>
          </a:ln>
        </p:spPr>
        <p:txBody>
          <a:bodyPr wrap="square">
            <a:spAutoFit/>
          </a:bodyPr>
          <a:lstStyle/>
          <a:p>
            <a:pPr algn="r">
              <a:lnSpc>
                <a:spcPct val="150000"/>
              </a:lnSpc>
            </a:pPr>
            <a:r>
              <a:rPr lang="zh-TW" altLang="en-US"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第 </a:t>
            </a:r>
            <a:r>
              <a:rPr lang="en-US" altLang="zh-TW"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4 </a:t>
            </a:r>
            <a:r>
              <a:rPr lang="zh-TW" altLang="en-US"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條</a:t>
            </a:r>
            <a:endParaRPr lang="zh-TW" altLang="en-US" sz="1400" dirty="0">
              <a:solidFill>
                <a:srgbClr val="374151"/>
              </a:solidFill>
              <a:latin typeface="Söhne"/>
              <a:ea typeface="+mj-ea"/>
              <a:sym typeface="Roboto Slab"/>
            </a:endParaRPr>
          </a:p>
          <a:p>
            <a:pPr algn="l">
              <a:lnSpc>
                <a:spcPct val="150000"/>
              </a:lnSpc>
            </a:pPr>
            <a:r>
              <a:rPr lang="zh-TW" altLang="en-US" sz="1400" dirty="0">
                <a:solidFill>
                  <a:srgbClr val="374151"/>
                </a:solidFill>
                <a:latin typeface="Söhne"/>
                <a:ea typeface="+mj-ea"/>
                <a:sym typeface="Roboto Slab"/>
              </a:rPr>
              <a:t>本基金之用途如下：</a:t>
            </a:r>
          </a:p>
          <a:p>
            <a:pPr algn="l">
              <a:lnSpc>
                <a:spcPct val="150000"/>
              </a:lnSpc>
            </a:pPr>
            <a:r>
              <a:rPr lang="zh-TW" altLang="en-US" sz="1400" dirty="0">
                <a:solidFill>
                  <a:srgbClr val="374151"/>
                </a:solidFill>
                <a:latin typeface="Söhne"/>
                <a:ea typeface="+mj-ea"/>
                <a:sym typeface="Roboto Slab"/>
              </a:rPr>
              <a:t>一、關於主管機關執行空氣污染防制工作事項。</a:t>
            </a:r>
          </a:p>
          <a:p>
            <a:pPr algn="l">
              <a:lnSpc>
                <a:spcPct val="150000"/>
              </a:lnSpc>
            </a:pPr>
            <a:r>
              <a:rPr lang="zh-TW" altLang="en-US" sz="1400" dirty="0">
                <a:solidFill>
                  <a:srgbClr val="374151"/>
                </a:solidFill>
                <a:latin typeface="Söhne"/>
                <a:ea typeface="+mj-ea"/>
                <a:sym typeface="Roboto Slab"/>
              </a:rPr>
              <a:t>二、關於空氣污染源查緝及執行成效之稽核事項。</a:t>
            </a:r>
          </a:p>
          <a:p>
            <a:pPr algn="l">
              <a:lnSpc>
                <a:spcPct val="150000"/>
              </a:lnSpc>
            </a:pPr>
            <a:r>
              <a:rPr lang="zh-TW" altLang="en-US" sz="1400" dirty="0">
                <a:solidFill>
                  <a:srgbClr val="374151"/>
                </a:solidFill>
                <a:latin typeface="Söhne"/>
                <a:ea typeface="+mj-ea"/>
                <a:sym typeface="Roboto Slab"/>
              </a:rPr>
              <a:t>三、關於補助及獎勵各類污染源辦理空氣污染改善工作事項。</a:t>
            </a:r>
          </a:p>
          <a:p>
            <a:pPr algn="l">
              <a:lnSpc>
                <a:spcPct val="150000"/>
              </a:lnSpc>
            </a:pPr>
            <a:r>
              <a:rPr lang="zh-TW" altLang="en-US" sz="1400" dirty="0">
                <a:solidFill>
                  <a:srgbClr val="374151"/>
                </a:solidFill>
                <a:latin typeface="Söhne"/>
                <a:ea typeface="+mj-ea"/>
                <a:sym typeface="Roboto Slab"/>
              </a:rPr>
              <a:t>四、關於委託或補助檢驗測定機構辦理汽車排放空氣污染物檢驗事項。</a:t>
            </a:r>
          </a:p>
          <a:p>
            <a:pPr algn="l">
              <a:lnSpc>
                <a:spcPct val="150000"/>
              </a:lnSpc>
            </a:pPr>
            <a:r>
              <a:rPr lang="zh-TW" altLang="en-US" sz="1400" dirty="0">
                <a:solidFill>
                  <a:srgbClr val="374151"/>
                </a:solidFill>
                <a:latin typeface="Söhne"/>
                <a:ea typeface="+mj-ea"/>
                <a:sym typeface="Roboto Slab"/>
              </a:rPr>
              <a:t>五、關於委託或補助專業機構辦理固定污染源之檢測、輔導及評鑑事項。</a:t>
            </a:r>
          </a:p>
          <a:p>
            <a:pPr algn="l">
              <a:lnSpc>
                <a:spcPct val="150000"/>
              </a:lnSpc>
            </a:pPr>
            <a:r>
              <a:rPr lang="zh-TW" altLang="en-US" sz="1400" dirty="0">
                <a:solidFill>
                  <a:srgbClr val="374151"/>
                </a:solidFill>
                <a:latin typeface="Söhne"/>
                <a:ea typeface="+mj-ea"/>
                <a:sym typeface="Roboto Slab"/>
              </a:rPr>
              <a:t>六、關於空氣污染防制技術之研發及策略之研訂事項。</a:t>
            </a:r>
          </a:p>
          <a:p>
            <a:pPr algn="l">
              <a:lnSpc>
                <a:spcPct val="150000"/>
              </a:lnSpc>
            </a:pPr>
            <a:r>
              <a:rPr lang="zh-TW" altLang="en-US" sz="1400" dirty="0">
                <a:solidFill>
                  <a:srgbClr val="374151"/>
                </a:solidFill>
                <a:latin typeface="Söhne"/>
                <a:ea typeface="+mj-ea"/>
                <a:sym typeface="Roboto Slab"/>
              </a:rPr>
              <a:t>七、關於涉及空氣污染之國際環保工作事項。</a:t>
            </a:r>
          </a:p>
          <a:p>
            <a:pPr algn="l">
              <a:lnSpc>
                <a:spcPct val="150000"/>
              </a:lnSpc>
            </a:pPr>
            <a:r>
              <a:rPr lang="zh-TW" altLang="en-US" sz="1400" dirty="0">
                <a:solidFill>
                  <a:srgbClr val="374151"/>
                </a:solidFill>
                <a:latin typeface="Söhne"/>
                <a:ea typeface="+mj-ea"/>
                <a:sym typeface="Roboto Slab"/>
              </a:rPr>
              <a:t>八、關於空氣品質監測及執行成效之稽核事項。</a:t>
            </a:r>
          </a:p>
          <a:p>
            <a:pPr algn="l">
              <a:lnSpc>
                <a:spcPct val="150000"/>
              </a:lnSpc>
            </a:pPr>
            <a:r>
              <a:rPr lang="zh-TW" altLang="en-US" sz="1400" dirty="0">
                <a:solidFill>
                  <a:srgbClr val="374151"/>
                </a:solidFill>
                <a:latin typeface="Söhne"/>
                <a:ea typeface="+mj-ea"/>
                <a:sym typeface="Roboto Slab"/>
              </a:rPr>
              <a:t>九、關於徵收空氣污染防制費之相關費用事項。</a:t>
            </a:r>
          </a:p>
          <a:p>
            <a:pPr algn="l">
              <a:lnSpc>
                <a:spcPct val="150000"/>
              </a:lnSpc>
            </a:pPr>
            <a:r>
              <a:rPr lang="zh-TW" altLang="en-US" sz="1400" dirty="0">
                <a:solidFill>
                  <a:srgbClr val="374151"/>
                </a:solidFill>
                <a:latin typeface="Söhne"/>
                <a:ea typeface="+mj-ea"/>
                <a:sym typeface="Roboto Slab"/>
              </a:rPr>
              <a:t>十、執行空氣污染防制相關工作所需人力之聘僱事項。</a:t>
            </a:r>
          </a:p>
          <a:p>
            <a:pPr algn="l">
              <a:lnSpc>
                <a:spcPct val="150000"/>
              </a:lnSpc>
            </a:pPr>
            <a:r>
              <a:rPr lang="zh-TW" altLang="en-US" sz="1400" dirty="0">
                <a:solidFill>
                  <a:srgbClr val="374151"/>
                </a:solidFill>
                <a:latin typeface="Söhne"/>
                <a:ea typeface="+mj-ea"/>
                <a:sym typeface="Roboto Slab"/>
              </a:rPr>
              <a:t>十一、關於空氣污染之健康風險評估及管理相關事項。</a:t>
            </a:r>
          </a:p>
          <a:p>
            <a:pPr algn="l">
              <a:lnSpc>
                <a:spcPct val="150000"/>
              </a:lnSpc>
            </a:pPr>
            <a:r>
              <a:rPr lang="zh-TW" altLang="en-US" sz="1400" dirty="0">
                <a:solidFill>
                  <a:srgbClr val="374151"/>
                </a:solidFill>
                <a:latin typeface="Söhne"/>
                <a:ea typeface="+mj-ea"/>
                <a:sym typeface="Roboto Slab"/>
              </a:rPr>
              <a:t>十二、關於潔淨能源使用推廣及研發之獎勵事項。</a:t>
            </a:r>
          </a:p>
          <a:p>
            <a:pPr algn="l">
              <a:lnSpc>
                <a:spcPct val="150000"/>
              </a:lnSpc>
            </a:pPr>
            <a:r>
              <a:rPr lang="zh-TW" altLang="en-US" sz="1400" dirty="0">
                <a:solidFill>
                  <a:srgbClr val="374151"/>
                </a:solidFill>
                <a:latin typeface="Söhne"/>
                <a:ea typeface="+mj-ea"/>
                <a:sym typeface="Roboto Slab"/>
              </a:rPr>
              <a:t>十三、關於空氣污染檢舉獎金事項。</a:t>
            </a:r>
          </a:p>
          <a:p>
            <a:pPr algn="l">
              <a:lnSpc>
                <a:spcPct val="150000"/>
              </a:lnSpc>
            </a:pPr>
            <a:r>
              <a:rPr lang="zh-TW" altLang="en-US" sz="1400" dirty="0">
                <a:solidFill>
                  <a:srgbClr val="374151"/>
                </a:solidFill>
                <a:latin typeface="Söhne"/>
                <a:ea typeface="+mj-ea"/>
                <a:sym typeface="Roboto Slab"/>
              </a:rPr>
              <a:t>十四、關於辦理各項空氣污染改善之貸款信用保證事項。</a:t>
            </a:r>
          </a:p>
          <a:p>
            <a:pPr algn="l">
              <a:lnSpc>
                <a:spcPct val="150000"/>
              </a:lnSpc>
            </a:pPr>
            <a:r>
              <a:rPr lang="zh-TW" altLang="en-US" sz="1400" dirty="0">
                <a:solidFill>
                  <a:srgbClr val="374151"/>
                </a:solidFill>
                <a:latin typeface="Söhne"/>
                <a:ea typeface="+mj-ea"/>
                <a:sym typeface="Roboto Slab"/>
              </a:rPr>
              <a:t>十五、其他有關空氣污染防制工作事項。</a:t>
            </a:r>
          </a:p>
        </p:txBody>
      </p:sp>
      <p:sp>
        <p:nvSpPr>
          <p:cNvPr id="34" name="文字方塊 33">
            <a:extLst>
              <a:ext uri="{FF2B5EF4-FFF2-40B4-BE49-F238E27FC236}">
                <a16:creationId xmlns:a16="http://schemas.microsoft.com/office/drawing/2014/main" id="{297FBB77-6B24-43FF-9D9E-C6E7423D2CF5}"/>
              </a:ext>
            </a:extLst>
          </p:cNvPr>
          <p:cNvSpPr txBox="1"/>
          <p:nvPr/>
        </p:nvSpPr>
        <p:spPr>
          <a:xfrm flipH="1">
            <a:off x="11315834" y="1998727"/>
            <a:ext cx="458652"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空氣污染防制基金收支保管及運用辦法</a:t>
            </a:r>
            <a:endParaRPr lang="zh-TW" altLang="en-US" dirty="0"/>
          </a:p>
        </p:txBody>
      </p:sp>
    </p:spTree>
    <p:extLst>
      <p:ext uri="{BB962C8B-B14F-4D97-AF65-F5344CB8AC3E}">
        <p14:creationId xmlns:p14="http://schemas.microsoft.com/office/powerpoint/2010/main" val="79419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1146873" y="2132062"/>
            <a:ext cx="721360" cy="2593874"/>
          </a:xfrm>
        </p:spPr>
        <p:txBody>
          <a:bodyPr/>
          <a:lstStyle/>
          <a:p>
            <a:r>
              <a:rPr lang="zh-CN" altLang="en-US" dirty="0"/>
              <a:t>研究範圍</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2660412" y="1803854"/>
            <a:ext cx="7074059" cy="670242"/>
          </a:xfrm>
        </p:spPr>
        <p:txBody>
          <a:bodyPr/>
          <a:lstStyle/>
          <a:p>
            <a:r>
              <a:rPr lang="en-US" altLang="zh-TW" sz="2400" dirty="0"/>
              <a:t>1. </a:t>
            </a:r>
            <a:r>
              <a:rPr lang="zh-TW" altLang="en-US" sz="2400" dirty="0"/>
              <a:t>污染者付費原則與空污費、空污基金之關聯</a:t>
            </a:r>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2660412" y="2784653"/>
            <a:ext cx="7074059" cy="670242"/>
          </a:xfrm>
        </p:spPr>
        <p:txBody>
          <a:bodyPr/>
          <a:lstStyle/>
          <a:p>
            <a:r>
              <a:rPr lang="en-US" altLang="zh-TW" sz="2400" dirty="0"/>
              <a:t>2. </a:t>
            </a:r>
            <a:r>
              <a:rPr lang="zh-TW" altLang="en-US" sz="2400" dirty="0"/>
              <a:t>空污基金之財源合法性</a:t>
            </a:r>
          </a:p>
        </p:txBody>
      </p:sp>
      <p:sp>
        <p:nvSpPr>
          <p:cNvPr id="7" name="文字版面配置區 3">
            <a:extLst>
              <a:ext uri="{FF2B5EF4-FFF2-40B4-BE49-F238E27FC236}">
                <a16:creationId xmlns:a16="http://schemas.microsoft.com/office/drawing/2014/main" id="{D4B6C056-4BBE-4419-873A-82D02065ED45}"/>
              </a:ext>
            </a:extLst>
          </p:cNvPr>
          <p:cNvSpPr txBox="1">
            <a:spLocks/>
          </p:cNvSpPr>
          <p:nvPr/>
        </p:nvSpPr>
        <p:spPr>
          <a:xfrm>
            <a:off x="2660412" y="3765452"/>
            <a:ext cx="7074059"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zh-TW" sz="2400" dirty="0"/>
              <a:t>3. </a:t>
            </a:r>
            <a:r>
              <a:rPr lang="zh-TW" altLang="en-US" sz="2400" dirty="0"/>
              <a:t>空污基金之財源與用途之對應</a:t>
            </a:r>
            <a:endParaRPr lang="zh-TW" altLang="en-US" sz="2400" kern="0" dirty="0"/>
          </a:p>
        </p:txBody>
      </p:sp>
      <p:sp>
        <p:nvSpPr>
          <p:cNvPr id="8" name="文字版面配置區 3">
            <a:extLst>
              <a:ext uri="{FF2B5EF4-FFF2-40B4-BE49-F238E27FC236}">
                <a16:creationId xmlns:a16="http://schemas.microsoft.com/office/drawing/2014/main" id="{F11BA77F-FA6C-4C25-A7C5-972B99336008}"/>
              </a:ext>
            </a:extLst>
          </p:cNvPr>
          <p:cNvSpPr txBox="1">
            <a:spLocks/>
          </p:cNvSpPr>
          <p:nvPr/>
        </p:nvSpPr>
        <p:spPr>
          <a:xfrm>
            <a:off x="2660412" y="4746251"/>
            <a:ext cx="7074059"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zh-TW" sz="2400" dirty="0"/>
              <a:t>4. </a:t>
            </a:r>
            <a:r>
              <a:rPr lang="zh-TW" altLang="en-US" sz="2400" dirty="0"/>
              <a:t>是否有更合理的模式</a:t>
            </a:r>
            <a:endParaRPr lang="zh-TW" altLang="en-US" sz="2400" kern="0" dirty="0"/>
          </a:p>
        </p:txBody>
      </p:sp>
    </p:spTree>
    <p:extLst>
      <p:ext uri="{BB962C8B-B14F-4D97-AF65-F5344CB8AC3E}">
        <p14:creationId xmlns:p14="http://schemas.microsoft.com/office/powerpoint/2010/main" val="2019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813CC38-913F-4FC1-AB06-39DEB4B3D738}"/>
              </a:ext>
            </a:extLst>
          </p:cNvPr>
          <p:cNvSpPr>
            <a:spLocks noGrp="1"/>
          </p:cNvSpPr>
          <p:nvPr>
            <p:ph type="title"/>
          </p:nvPr>
        </p:nvSpPr>
        <p:spPr/>
        <p:txBody>
          <a:bodyPr/>
          <a:lstStyle/>
          <a:p>
            <a:r>
              <a:rPr lang="zh-CN" altLang="en-US" dirty="0">
                <a:latin typeface="Microsoft YaHei"/>
                <a:ea typeface="Microsoft YaHei"/>
              </a:rPr>
              <a:t>文獻整理</a:t>
            </a:r>
            <a:endParaRPr lang="zh-TW" altLang="en-US" dirty="0"/>
          </a:p>
        </p:txBody>
      </p:sp>
      <p:sp>
        <p:nvSpPr>
          <p:cNvPr id="7" name="標題 6">
            <a:extLst>
              <a:ext uri="{FF2B5EF4-FFF2-40B4-BE49-F238E27FC236}">
                <a16:creationId xmlns:a16="http://schemas.microsoft.com/office/drawing/2014/main" id="{224AEE37-101F-4288-81D1-3EE1FEEDA35A}"/>
              </a:ext>
            </a:extLst>
          </p:cNvPr>
          <p:cNvSpPr>
            <a:spLocks noGrp="1"/>
          </p:cNvSpPr>
          <p:nvPr>
            <p:ph type="title" idx="2"/>
          </p:nvPr>
        </p:nvSpPr>
        <p:spPr/>
        <p:txBody>
          <a:bodyPr/>
          <a:lstStyle/>
          <a:p>
            <a:r>
              <a:rPr lang="en-US" altLang="zh-TW" dirty="0"/>
              <a:t>02</a:t>
            </a:r>
            <a:endParaRPr lang="zh-TW" altLang="en-US" dirty="0"/>
          </a:p>
        </p:txBody>
      </p:sp>
      <p:sp>
        <p:nvSpPr>
          <p:cNvPr id="6" name="副標題 5">
            <a:extLst>
              <a:ext uri="{FF2B5EF4-FFF2-40B4-BE49-F238E27FC236}">
                <a16:creationId xmlns:a16="http://schemas.microsoft.com/office/drawing/2014/main" id="{75EB04D9-F67F-403D-B395-AE2F4FF08224}"/>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38940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621E3023-D7A2-4473-97BB-C57FB6D3AA3A}"/>
              </a:ext>
            </a:extLst>
          </p:cNvPr>
          <p:cNvSpPr txBox="1">
            <a:spLocks/>
          </p:cNvSpPr>
          <p:nvPr/>
        </p:nvSpPr>
        <p:spPr>
          <a:xfrm>
            <a:off x="6431809" y="684188"/>
            <a:ext cx="5314845" cy="670242"/>
          </a:xfrm>
          <a:prstGeom prst="snip1Rect">
            <a:avLst/>
          </a:prstGeom>
        </p:spPr>
        <p:txBody>
          <a:bodyPr/>
          <a:lst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zh-CN" altLang="en-US" sz="2800" kern="0" dirty="0"/>
              <a:t>空氣污染防制基金（特種基金）</a:t>
            </a:r>
            <a:endParaRPr lang="zh-TW" altLang="en-US" sz="2800" kern="0" dirty="0"/>
          </a:p>
        </p:txBody>
      </p:sp>
      <p:sp>
        <p:nvSpPr>
          <p:cNvPr id="3" name="文字版面配置區 2">
            <a:extLst>
              <a:ext uri="{FF2B5EF4-FFF2-40B4-BE49-F238E27FC236}">
                <a16:creationId xmlns:a16="http://schemas.microsoft.com/office/drawing/2014/main" id="{CB299936-3A0E-40E9-B2C0-AE08B81298F2}"/>
              </a:ext>
            </a:extLst>
          </p:cNvPr>
          <p:cNvSpPr txBox="1">
            <a:spLocks/>
          </p:cNvSpPr>
          <p:nvPr/>
        </p:nvSpPr>
        <p:spPr>
          <a:xfrm>
            <a:off x="733603" y="684188"/>
            <a:ext cx="4831677" cy="670242"/>
          </a:xfrm>
          <a:prstGeom prst="snip1Rect">
            <a:avLst/>
          </a:prstGeom>
        </p:spPr>
        <p:txBody>
          <a:bodyPr/>
          <a:lst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zh-CN" altLang="en-US" sz="2800" kern="0" dirty="0"/>
              <a:t>空氣污染防制費（特別公課）</a:t>
            </a:r>
            <a:endParaRPr lang="zh-TW" altLang="en-US" sz="2800" kern="0" dirty="0"/>
          </a:p>
        </p:txBody>
      </p:sp>
      <p:cxnSp>
        <p:nvCxnSpPr>
          <p:cNvPr id="4" name="直線接點 3">
            <a:extLst>
              <a:ext uri="{FF2B5EF4-FFF2-40B4-BE49-F238E27FC236}">
                <a16:creationId xmlns:a16="http://schemas.microsoft.com/office/drawing/2014/main" id="{5399B6FA-9DB3-4BF3-A6F6-9D775AA6ECBE}"/>
              </a:ext>
            </a:extLst>
          </p:cNvPr>
          <p:cNvCxnSpPr>
            <a:cxnSpLocks/>
          </p:cNvCxnSpPr>
          <p:nvPr/>
        </p:nvCxnSpPr>
        <p:spPr>
          <a:xfrm flipV="1">
            <a:off x="5890808" y="803996"/>
            <a:ext cx="0" cy="3183272"/>
          </a:xfrm>
          <a:prstGeom prst="line">
            <a:avLst/>
          </a:prstGeom>
          <a:ln w="635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5" name="文字版面配置區 2">
            <a:extLst>
              <a:ext uri="{FF2B5EF4-FFF2-40B4-BE49-F238E27FC236}">
                <a16:creationId xmlns:a16="http://schemas.microsoft.com/office/drawing/2014/main" id="{384E5394-3E8E-4F0D-ACF1-7D34BBB39A23}"/>
              </a:ext>
            </a:extLst>
          </p:cNvPr>
          <p:cNvSpPr txBox="1">
            <a:spLocks/>
          </p:cNvSpPr>
          <p:nvPr/>
        </p:nvSpPr>
        <p:spPr>
          <a:xfrm>
            <a:off x="937260" y="3718944"/>
            <a:ext cx="4263387" cy="245486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柯格鐘老師：</a:t>
            </a:r>
            <a:endParaRPr lang="en-US" altLang="zh-CN" sz="1800" kern="0" dirty="0"/>
          </a:p>
          <a:p>
            <a:pPr marL="92075">
              <a:lnSpc>
                <a:spcPct val="150000"/>
              </a:lnSpc>
            </a:pPr>
            <a:r>
              <a:rPr lang="zh-CN" altLang="en-US" sz="1800" kern="0" dirty="0"/>
              <a:t>德國法上特別公課之要件：義務人群體同質、群體有責、群體共益、定期檢討。空污費不符群體共益要件，應該以指定用途稅課徵。</a:t>
            </a:r>
            <a:endParaRPr lang="en-US" altLang="zh-CN" sz="1800" kern="0" dirty="0"/>
          </a:p>
          <a:p>
            <a:pPr marL="92075">
              <a:lnSpc>
                <a:spcPct val="150000"/>
              </a:lnSpc>
            </a:pPr>
            <a:endParaRPr lang="zh-TW" altLang="en-US" sz="1800" kern="0" dirty="0"/>
          </a:p>
        </p:txBody>
      </p:sp>
      <p:sp>
        <p:nvSpPr>
          <p:cNvPr id="6" name="文字版面配置區 2">
            <a:extLst>
              <a:ext uri="{FF2B5EF4-FFF2-40B4-BE49-F238E27FC236}">
                <a16:creationId xmlns:a16="http://schemas.microsoft.com/office/drawing/2014/main" id="{9D6BE1DC-D9AC-4A92-B09D-6559B453546F}"/>
              </a:ext>
            </a:extLst>
          </p:cNvPr>
          <p:cNvSpPr txBox="1">
            <a:spLocks/>
          </p:cNvSpPr>
          <p:nvPr/>
        </p:nvSpPr>
        <p:spPr>
          <a:xfrm>
            <a:off x="6697980" y="1474237"/>
            <a:ext cx="4263387" cy="2011911"/>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239963" indent="-2100263">
              <a:lnSpc>
                <a:spcPct val="150000"/>
              </a:lnSpc>
            </a:pPr>
            <a:r>
              <a:rPr lang="zh-CN" altLang="en-US" sz="1800" kern="0" dirty="0"/>
              <a:t>蔡茂寅老師：</a:t>
            </a:r>
            <a:endParaRPr lang="en-US" altLang="zh-CN" sz="1800" kern="0" dirty="0"/>
          </a:p>
          <a:p>
            <a:pPr marL="2239963" indent="-2100263">
              <a:lnSpc>
                <a:spcPct val="150000"/>
              </a:lnSpc>
            </a:pPr>
            <a:r>
              <a:rPr lang="zh-CN" altLang="en-US" sz="1800" kern="0" dirty="0"/>
              <a:t>專款專用之合理性；</a:t>
            </a:r>
            <a:endParaRPr lang="en-US" altLang="zh-CN" sz="1800" kern="0" dirty="0"/>
          </a:p>
          <a:p>
            <a:pPr marL="2239963" indent="-2100263">
              <a:lnSpc>
                <a:spcPct val="150000"/>
              </a:lnSpc>
            </a:pPr>
            <a:r>
              <a:rPr lang="zh-CN" altLang="en-US" sz="1800" kern="0" dirty="0"/>
              <a:t>設附屬單位預算不利於整體監督；</a:t>
            </a:r>
            <a:endParaRPr lang="en-US" altLang="zh-CN" sz="1800" kern="0" dirty="0"/>
          </a:p>
          <a:p>
            <a:pPr marL="2239963" indent="-2100263">
              <a:lnSpc>
                <a:spcPct val="150000"/>
              </a:lnSpc>
            </a:pPr>
            <a:r>
              <a:rPr lang="zh-CN" altLang="en-US" sz="1800" kern="0" dirty="0"/>
              <a:t>廣設特種基金不利於財政健全。</a:t>
            </a:r>
            <a:endParaRPr lang="en-US" altLang="zh-CN" sz="1800" kern="0" dirty="0"/>
          </a:p>
          <a:p>
            <a:pPr marL="2239963" indent="-2100263">
              <a:lnSpc>
                <a:spcPct val="150000"/>
              </a:lnSpc>
            </a:pPr>
            <a:endParaRPr lang="zh-TW" altLang="en-US" sz="1800" kern="0" dirty="0"/>
          </a:p>
        </p:txBody>
      </p:sp>
      <p:sp>
        <p:nvSpPr>
          <p:cNvPr id="8" name="文字版面配置區 2">
            <a:extLst>
              <a:ext uri="{FF2B5EF4-FFF2-40B4-BE49-F238E27FC236}">
                <a16:creationId xmlns:a16="http://schemas.microsoft.com/office/drawing/2014/main" id="{043EBD67-384C-4867-82E6-3B3E6789C2AF}"/>
              </a:ext>
            </a:extLst>
          </p:cNvPr>
          <p:cNvSpPr txBox="1">
            <a:spLocks/>
          </p:cNvSpPr>
          <p:nvPr/>
        </p:nvSpPr>
        <p:spPr>
          <a:xfrm>
            <a:off x="937260" y="1525380"/>
            <a:ext cx="4263387" cy="201191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蔡茂寅老師：</a:t>
            </a:r>
            <a:endParaRPr lang="en-US" altLang="zh-CN" sz="1800" kern="0" dirty="0"/>
          </a:p>
          <a:p>
            <a:pPr marL="92075">
              <a:lnSpc>
                <a:spcPct val="150000"/>
              </a:lnSpc>
            </a:pPr>
            <a:r>
              <a:rPr lang="zh-CN" altLang="en-US" sz="1800" kern="0" dirty="0"/>
              <a:t>特別公課與稅捐應無本質上區別，僅政策上選擇，空污費亦可以稅課、附加捐方式徵收。</a:t>
            </a:r>
            <a:endParaRPr lang="zh-TW" altLang="en-US" sz="1800" kern="0" dirty="0"/>
          </a:p>
          <a:p>
            <a:pPr marL="92075">
              <a:lnSpc>
                <a:spcPct val="150000"/>
              </a:lnSpc>
            </a:pPr>
            <a:endParaRPr lang="en-US" altLang="zh-CN" sz="1800" kern="0" dirty="0"/>
          </a:p>
        </p:txBody>
      </p:sp>
      <p:sp>
        <p:nvSpPr>
          <p:cNvPr id="9" name="文字版面配置區 2">
            <a:extLst>
              <a:ext uri="{FF2B5EF4-FFF2-40B4-BE49-F238E27FC236}">
                <a16:creationId xmlns:a16="http://schemas.microsoft.com/office/drawing/2014/main" id="{207CCA74-80BB-4640-96EF-BD90B912A7F2}"/>
              </a:ext>
            </a:extLst>
          </p:cNvPr>
          <p:cNvSpPr txBox="1">
            <a:spLocks/>
          </p:cNvSpPr>
          <p:nvPr/>
        </p:nvSpPr>
        <p:spPr>
          <a:xfrm>
            <a:off x="6697980" y="3718944"/>
            <a:ext cx="4263387" cy="2927040"/>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張永明老師：</a:t>
            </a:r>
            <a:endParaRPr lang="en-US" altLang="zh-CN" sz="1800" kern="0" dirty="0"/>
          </a:p>
          <a:p>
            <a:pPr marL="92075">
              <a:lnSpc>
                <a:spcPct val="150000"/>
              </a:lnSpc>
            </a:pPr>
            <a:r>
              <a:rPr lang="zh-CN" altLang="en-US" sz="1800" kern="0" dirty="0"/>
              <a:t>對於特種基金之擔憂：</a:t>
            </a:r>
            <a:endParaRPr lang="en-US" altLang="zh-CN" sz="1800" kern="0" dirty="0"/>
          </a:p>
          <a:p>
            <a:pPr marL="434975" indent="-342900">
              <a:lnSpc>
                <a:spcPct val="150000"/>
              </a:lnSpc>
              <a:buFont typeface="+mj-lt"/>
              <a:buAutoNum type="arabicPeriod"/>
            </a:pPr>
            <a:r>
              <a:rPr lang="zh-CN" altLang="en-US" sz="1800" kern="0" dirty="0"/>
              <a:t>違反預算單一原則，</a:t>
            </a:r>
            <a:endParaRPr lang="en-US" altLang="zh-CN" sz="1800" kern="0" dirty="0"/>
          </a:p>
          <a:p>
            <a:pPr marL="434975" indent="-342900">
              <a:lnSpc>
                <a:spcPct val="150000"/>
              </a:lnSpc>
              <a:buFont typeface="+mj-lt"/>
              <a:buAutoNum type="arabicPeriod"/>
            </a:pPr>
            <a:r>
              <a:rPr lang="zh-CN" altLang="en-US" sz="1800" kern="0" dirty="0"/>
              <a:t>財政透明度疑慮，</a:t>
            </a:r>
            <a:endParaRPr lang="en-US" altLang="zh-CN" sz="1800" kern="0" dirty="0"/>
          </a:p>
          <a:p>
            <a:pPr marL="434975" indent="-342900">
              <a:lnSpc>
                <a:spcPct val="150000"/>
              </a:lnSpc>
              <a:buFont typeface="+mj-lt"/>
              <a:buAutoNum type="arabicPeriod"/>
            </a:pPr>
            <a:r>
              <a:rPr lang="zh-CN" altLang="en-US" sz="1800" kern="0" dirty="0"/>
              <a:t>公共財政運作失靈。</a:t>
            </a:r>
            <a:endParaRPr lang="en-US" altLang="zh-CN" sz="1800" kern="0" dirty="0"/>
          </a:p>
          <a:p>
            <a:pPr marL="92075">
              <a:lnSpc>
                <a:spcPct val="150000"/>
              </a:lnSpc>
            </a:pPr>
            <a:r>
              <a:rPr lang="zh-CN" altLang="en-US" sz="1800" kern="0" dirty="0"/>
              <a:t>特種基金應設預警機制。</a:t>
            </a:r>
            <a:endParaRPr lang="zh-TW" altLang="en-US" sz="1800" kern="0" dirty="0"/>
          </a:p>
        </p:txBody>
      </p:sp>
    </p:spTree>
    <p:extLst>
      <p:ext uri="{BB962C8B-B14F-4D97-AF65-F5344CB8AC3E}">
        <p14:creationId xmlns:p14="http://schemas.microsoft.com/office/powerpoint/2010/main" val="321070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財源</a:t>
            </a:r>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03</a:t>
            </a:r>
            <a:endParaRPr lang="zh-TW"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901636"/>
            <a:ext cx="721360" cy="5054727"/>
          </a:xfrm>
        </p:spPr>
        <p:txBody>
          <a:bodyPr/>
          <a:lstStyle/>
          <a:p>
            <a:r>
              <a:rPr lang="zh-CN" altLang="en-US" dirty="0"/>
              <a:t>空污費（環境特別公課）</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p:txBody>
          <a:bodyPr/>
          <a:lstStyle/>
          <a:p>
            <a:r>
              <a:rPr lang="zh-CN" altLang="en-US" b="1" dirty="0"/>
              <a:t>法律保留原則</a:t>
            </a:r>
            <a:endParaRPr lang="zh-TW" altLang="en-US" b="1" dirty="0"/>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53447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污染者付費原則（平等原則、比例原則）</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22752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大法官解釋</a:t>
            </a:r>
            <a:r>
              <a:rPr lang="zh-CN" altLang="en-US" sz="1800" kern="0" dirty="0">
                <a:sym typeface="Wingdings" panose="05000000000000000000" pitchFamily="2" charset="2"/>
              </a:rPr>
              <a:t>：（</a:t>
            </a:r>
            <a:r>
              <a:rPr lang="en-US" altLang="zh-CN" sz="1800" kern="0" dirty="0">
                <a:sym typeface="Wingdings" panose="05000000000000000000" pitchFamily="2" charset="2"/>
              </a:rPr>
              <a:t>86</a:t>
            </a:r>
            <a:r>
              <a:rPr lang="zh-CN" altLang="en-US" sz="1800" kern="0" dirty="0">
                <a:sym typeface="Wingdings" panose="05000000000000000000" pitchFamily="2" charset="2"/>
              </a:rPr>
              <a:t>年）</a:t>
            </a:r>
            <a:r>
              <a:rPr lang="en-US" altLang="zh-CN" sz="1800" kern="0" dirty="0">
                <a:sym typeface="Wingdings" panose="05000000000000000000" pitchFamily="2" charset="2"/>
              </a:rPr>
              <a:t>426</a:t>
            </a:r>
            <a:r>
              <a:rPr lang="zh-CN" altLang="en-US" sz="1800" kern="0" dirty="0">
                <a:sym typeface="Wingdings" panose="05000000000000000000" pitchFamily="2" charset="2"/>
              </a:rPr>
              <a:t>號 → （</a:t>
            </a:r>
            <a:r>
              <a:rPr lang="en-US" altLang="zh-CN" sz="1800" kern="0" dirty="0">
                <a:sym typeface="Wingdings" panose="05000000000000000000" pitchFamily="2" charset="2"/>
              </a:rPr>
              <a:t>109</a:t>
            </a:r>
            <a:r>
              <a:rPr lang="zh-CN" altLang="en-US" sz="1800" kern="0" dirty="0">
                <a:sym typeface="Wingdings" panose="05000000000000000000" pitchFamily="2" charset="2"/>
              </a:rPr>
              <a:t>年）</a:t>
            </a:r>
            <a:r>
              <a:rPr lang="en-US" altLang="zh-CN" sz="1800" kern="0" dirty="0">
                <a:sym typeface="Wingdings" panose="05000000000000000000" pitchFamily="2" charset="2"/>
              </a:rPr>
              <a:t>788</a:t>
            </a:r>
            <a:r>
              <a:rPr lang="zh-CN" altLang="en-US" sz="1800" kern="0" dirty="0">
                <a:sym typeface="Wingdings" panose="05000000000000000000" pitchFamily="2" charset="2"/>
              </a:rPr>
              <a:t>號</a:t>
            </a:r>
            <a:endParaRPr lang="en-US" altLang="zh-CN" sz="1800" kern="0" dirty="0">
              <a:sym typeface="Wingdings" panose="05000000000000000000" pitchFamily="2" charset="2"/>
            </a:endParaRPr>
          </a:p>
          <a:p>
            <a:pPr marL="92075"/>
            <a:r>
              <a:rPr lang="zh-CN" altLang="en-US" sz="1800" kern="0" dirty="0">
                <a:sym typeface="Wingdings" panose="05000000000000000000" pitchFamily="2" charset="2"/>
              </a:rPr>
              <a:t>授權事項應限於高度專業性、技術性</a:t>
            </a:r>
            <a:endParaRPr lang="zh-TW" altLang="en-US" sz="1800" kern="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542811"/>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量污染而收費</a:t>
            </a:r>
            <a:endParaRPr lang="en-US" altLang="zh-CN" sz="1800" kern="0" dirty="0"/>
          </a:p>
          <a:p>
            <a:pPr marL="92075"/>
            <a:r>
              <a:rPr lang="zh-CN" altLang="en-US" sz="1800" kern="0" dirty="0"/>
              <a:t>依污染源、污染物類型、排放量等因素，公平合理計費</a:t>
            </a:r>
            <a:endParaRPr lang="zh-TW" altLang="en-US" sz="1800" kern="0" dirty="0"/>
          </a:p>
        </p:txBody>
      </p:sp>
    </p:spTree>
    <p:extLst>
      <p:ext uri="{BB962C8B-B14F-4D97-AF65-F5344CB8AC3E}">
        <p14:creationId xmlns:p14="http://schemas.microsoft.com/office/powerpoint/2010/main" val="213813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2002369"/>
            <a:ext cx="721360" cy="2853261"/>
          </a:xfrm>
        </p:spPr>
        <p:txBody>
          <a:bodyPr/>
          <a:lstStyle/>
          <a:p>
            <a:r>
              <a:rPr lang="zh-CN" altLang="en-US" dirty="0"/>
              <a:t>環保署撥補</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551240"/>
            <a:ext cx="6430963" cy="670242"/>
          </a:xfrm>
        </p:spPr>
        <p:txBody>
          <a:bodyPr/>
          <a:lstStyle/>
          <a:p>
            <a:r>
              <a:rPr lang="zh-CN" altLang="en-US" b="1" dirty="0"/>
              <a:t>欠缺法規範層次依據</a:t>
            </a:r>
            <a:endParaRPr lang="zh-TW" altLang="en-US" b="1" dirty="0"/>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280295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特種基金之財源原則上排除政府既有收取或國庫撥補</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149600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600" dirty="0"/>
              <a:t>對照：</a:t>
            </a:r>
            <a:endParaRPr lang="en-US" altLang="zh-CN" sz="1600" dirty="0"/>
          </a:p>
          <a:p>
            <a:pPr marL="92075"/>
            <a:r>
              <a:rPr lang="zh-CN" altLang="en-US" sz="1600" dirty="0"/>
              <a:t>土</a:t>
            </a:r>
            <a:r>
              <a:rPr lang="zh-TW" altLang="en-US" sz="1600" dirty="0"/>
              <a:t>壤及地下水污染整治基金收支保管及運用辦法第 </a:t>
            </a:r>
            <a:r>
              <a:rPr lang="en-US" altLang="zh-TW" sz="1600" dirty="0"/>
              <a:t>3 </a:t>
            </a:r>
            <a:r>
              <a:rPr lang="zh-TW" altLang="en-US" sz="1600" dirty="0"/>
              <a:t>條</a:t>
            </a:r>
            <a:endParaRPr lang="zh-TW" altLang="en-US" sz="1800" kern="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3811291"/>
            <a:ext cx="6430963" cy="270380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預算法第</a:t>
            </a:r>
            <a:r>
              <a:rPr lang="en-US" altLang="zh-CN" sz="1800" kern="0" dirty="0"/>
              <a:t>4</a:t>
            </a:r>
            <a:r>
              <a:rPr lang="zh-CN" altLang="en-US" sz="1800" kern="0" dirty="0"/>
              <a:t>條第</a:t>
            </a:r>
            <a:r>
              <a:rPr lang="en-US" altLang="zh-CN" sz="1800" kern="0" dirty="0"/>
              <a:t>1</a:t>
            </a:r>
            <a:r>
              <a:rPr lang="zh-CN" altLang="en-US" sz="1800" kern="0" dirty="0"/>
              <a:t>項：</a:t>
            </a:r>
            <a:r>
              <a:rPr lang="zh-TW" altLang="en-US" sz="1600" b="0" i="0" dirty="0">
                <a:solidFill>
                  <a:srgbClr val="000000"/>
                </a:solidFill>
                <a:effectLst/>
                <a:latin typeface="細明體" panose="02020509000000000000" pitchFamily="49" charset="-120"/>
                <a:ea typeface="細明體" panose="02020509000000000000" pitchFamily="49" charset="-120"/>
              </a:rPr>
              <a:t>有特定收入來源而供特殊用途者，為特別收入基金。</a:t>
            </a:r>
            <a:endParaRPr lang="en-US" altLang="zh-TW" sz="1600" b="0" i="0" dirty="0">
              <a:solidFill>
                <a:srgbClr val="000000"/>
              </a:solidFill>
              <a:effectLst/>
              <a:latin typeface="細明體" panose="02020509000000000000" pitchFamily="49" charset="-120"/>
              <a:ea typeface="細明體" panose="02020509000000000000" pitchFamily="49" charset="-120"/>
            </a:endParaRPr>
          </a:p>
          <a:p>
            <a:pPr marL="92075"/>
            <a:endParaRPr lang="en-US" altLang="zh-TW" sz="1600" b="0" i="0" dirty="0">
              <a:solidFill>
                <a:srgbClr val="000000"/>
              </a:solidFill>
              <a:effectLst/>
              <a:latin typeface="細明體" panose="02020509000000000000" pitchFamily="49" charset="-120"/>
              <a:ea typeface="細明體" panose="02020509000000000000" pitchFamily="49" charset="-120"/>
            </a:endParaRPr>
          </a:p>
          <a:p>
            <a:pPr marL="92075"/>
            <a:r>
              <a:rPr lang="zh-CN" altLang="en-US" sz="1800" kern="0" dirty="0"/>
              <a:t>財政紀律法第</a:t>
            </a:r>
            <a:r>
              <a:rPr lang="en-US" altLang="zh-CN" sz="1800" kern="0" dirty="0"/>
              <a:t>8</a:t>
            </a:r>
            <a:r>
              <a:rPr lang="zh-CN" altLang="en-US" sz="1800" kern="0" dirty="0"/>
              <a:t>條</a:t>
            </a:r>
            <a:r>
              <a:rPr lang="en-US" altLang="zh-CN" sz="1800" kern="0" dirty="0"/>
              <a:t>1+2</a:t>
            </a:r>
            <a:r>
              <a:rPr lang="zh-CN" altLang="en-US" sz="1800" kern="0" dirty="0"/>
              <a:t>項</a:t>
            </a:r>
            <a:r>
              <a:rPr lang="zh-CN" altLang="en-US" sz="1800" kern="0" dirty="0">
                <a:sym typeface="Wingdings" panose="05000000000000000000" pitchFamily="2" charset="2"/>
              </a:rPr>
              <a:t>：</a:t>
            </a:r>
            <a:r>
              <a:rPr lang="zh-CN" altLang="en-US" sz="1600" kern="0" dirty="0">
                <a:solidFill>
                  <a:srgbClr val="000000"/>
                </a:solidFill>
                <a:latin typeface="細明體" panose="02020509000000000000" pitchFamily="49" charset="-120"/>
                <a:ea typeface="細明體" panose="02020509000000000000" pitchFamily="49" charset="-120"/>
              </a:rPr>
              <a:t>（</a:t>
            </a:r>
            <a:r>
              <a:rPr lang="en-US" altLang="zh-CN" sz="1600" kern="0" dirty="0">
                <a:solidFill>
                  <a:srgbClr val="000000"/>
                </a:solidFill>
                <a:latin typeface="細明體" panose="02020509000000000000" pitchFamily="49" charset="-120"/>
                <a:ea typeface="細明體" panose="02020509000000000000" pitchFamily="49" charset="-120"/>
              </a:rPr>
              <a:t>I</a:t>
            </a:r>
            <a:r>
              <a:rPr lang="zh-CN" altLang="en-US" sz="1600" kern="0" dirty="0">
                <a:solidFill>
                  <a:srgbClr val="000000"/>
                </a:solidFill>
                <a:latin typeface="細明體" panose="02020509000000000000" pitchFamily="49" charset="-120"/>
                <a:ea typeface="細明體" panose="02020509000000000000" pitchFamily="49" charset="-120"/>
              </a:rPr>
              <a:t>）</a:t>
            </a:r>
            <a:r>
              <a:rPr lang="zh-TW" altLang="en-US" sz="1600" kern="0" dirty="0">
                <a:solidFill>
                  <a:srgbClr val="000000"/>
                </a:solidFill>
                <a:latin typeface="細明體" panose="02020509000000000000" pitchFamily="49" charset="-120"/>
                <a:ea typeface="細明體" panose="02020509000000000000" pitchFamily="49" charset="-120"/>
              </a:rPr>
              <a:t>中央政府非營業特種基金須依法律或配合重要施政需要，按預算法第四條規定，並應具備特（指）定資金來源，始得設立。</a:t>
            </a:r>
            <a:r>
              <a:rPr lang="zh-CN" altLang="en-US" sz="1600" kern="0" dirty="0">
                <a:solidFill>
                  <a:srgbClr val="000000"/>
                </a:solidFill>
                <a:latin typeface="細明體" panose="02020509000000000000" pitchFamily="49" charset="-120"/>
                <a:ea typeface="細明體" panose="02020509000000000000" pitchFamily="49" charset="-120"/>
              </a:rPr>
              <a:t>（</a:t>
            </a:r>
            <a:r>
              <a:rPr lang="en-US" altLang="zh-CN" sz="1600" kern="0" dirty="0">
                <a:solidFill>
                  <a:srgbClr val="000000"/>
                </a:solidFill>
                <a:latin typeface="細明體" panose="02020509000000000000" pitchFamily="49" charset="-120"/>
                <a:ea typeface="細明體" panose="02020509000000000000" pitchFamily="49" charset="-120"/>
              </a:rPr>
              <a:t>II</a:t>
            </a:r>
            <a:r>
              <a:rPr lang="zh-CN" altLang="en-US" sz="1600" kern="0" dirty="0">
                <a:solidFill>
                  <a:srgbClr val="000000"/>
                </a:solidFill>
                <a:latin typeface="細明體" panose="02020509000000000000" pitchFamily="49" charset="-120"/>
                <a:ea typeface="細明體" panose="02020509000000000000" pitchFamily="49" charset="-120"/>
              </a:rPr>
              <a:t>）</a:t>
            </a:r>
            <a:r>
              <a:rPr lang="zh-TW" altLang="en-US" sz="1600" kern="0" dirty="0">
                <a:solidFill>
                  <a:srgbClr val="000000"/>
                </a:solidFill>
                <a:latin typeface="細明體" panose="02020509000000000000" pitchFamily="49" charset="-120"/>
                <a:ea typeface="細明體" panose="02020509000000000000" pitchFamily="49" charset="-120"/>
              </a:rPr>
              <a:t>前項基金屬新設者，其特（指）定資金來源應具備政府既有收入或國庫撥補以外新增適足之財源，且所辦業務未能納入現有基金辦理。</a:t>
            </a:r>
            <a:endParaRPr lang="en-US" altLang="zh-CN" sz="1800" kern="0" dirty="0"/>
          </a:p>
          <a:p>
            <a:pPr marL="92075"/>
            <a:endParaRPr lang="zh-TW" altLang="en-US" sz="1800" kern="0" dirty="0"/>
          </a:p>
        </p:txBody>
      </p:sp>
    </p:spTree>
    <p:extLst>
      <p:ext uri="{BB962C8B-B14F-4D97-AF65-F5344CB8AC3E}">
        <p14:creationId xmlns:p14="http://schemas.microsoft.com/office/powerpoint/2010/main" val="48469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用途</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04</a:t>
            </a:r>
            <a:endParaRPr lang="zh-TW" altLang="en-US" dirty="0"/>
          </a:p>
        </p:txBody>
      </p:sp>
    </p:spTree>
    <p:extLst>
      <p:ext uri="{BB962C8B-B14F-4D97-AF65-F5344CB8AC3E}">
        <p14:creationId xmlns:p14="http://schemas.microsoft.com/office/powerpoint/2010/main" val="335762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43" name="Google Shape;1843;p35"/>
          <p:cNvSpPr txBox="1">
            <a:spLocks noGrp="1"/>
          </p:cNvSpPr>
          <p:nvPr>
            <p:ph type="title"/>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01</a:t>
            </a:r>
            <a:endParaRPr dirty="0"/>
          </a:p>
        </p:txBody>
      </p:sp>
      <p:sp>
        <p:nvSpPr>
          <p:cNvPr id="1844" name="Google Shape;1844;p35"/>
          <p:cNvSpPr txBox="1">
            <a:spLocks noGrp="1"/>
          </p:cNvSpPr>
          <p:nvPr>
            <p:ph type="title" idx="2"/>
          </p:nvPr>
        </p:nvSpPr>
        <p:spPr>
          <a:prstGeom prst="rect">
            <a:avLst/>
          </a:prstGeom>
        </p:spPr>
        <p:txBody>
          <a:bodyPr spcFirstLastPara="1" wrap="square" lIns="121900" tIns="121900" rIns="121900" bIns="121900" anchor="t" anchorCtr="0">
            <a:noAutofit/>
          </a:bodyPr>
          <a:lstStyle/>
          <a:p>
            <a:pPr algn="ctr"/>
            <a:r>
              <a:rPr lang="zh-CN" altLang="en-US" dirty="0"/>
              <a:t>前言</a:t>
            </a:r>
            <a:endParaRPr dirty="0"/>
          </a:p>
        </p:txBody>
      </p:sp>
      <p:sp>
        <p:nvSpPr>
          <p:cNvPr id="1846" name="Google Shape;1846;p35"/>
          <p:cNvSpPr txBox="1">
            <a:spLocks noGrp="1"/>
          </p:cNvSpPr>
          <p:nvPr>
            <p:ph type="title" idx="3"/>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04</a:t>
            </a:r>
            <a:endParaRPr dirty="0"/>
          </a:p>
        </p:txBody>
      </p:sp>
      <p:sp>
        <p:nvSpPr>
          <p:cNvPr id="1847" name="Google Shape;1847;p35"/>
          <p:cNvSpPr txBox="1">
            <a:spLocks noGrp="1"/>
          </p:cNvSpPr>
          <p:nvPr>
            <p:ph type="title" idx="4"/>
          </p:nvPr>
        </p:nvSpPr>
        <p:spPr>
          <a:prstGeom prst="rect">
            <a:avLst/>
          </a:prstGeom>
        </p:spPr>
        <p:txBody>
          <a:bodyPr spcFirstLastPara="1" wrap="square" lIns="121900" tIns="121900" rIns="121900" bIns="121900" anchor="t" anchorCtr="0">
            <a:noAutofit/>
          </a:bodyPr>
          <a:lstStyle/>
          <a:p>
            <a:pPr algn="ctr"/>
            <a:r>
              <a:rPr lang="zh-CN" altLang="en-US" dirty="0"/>
              <a:t>空污基金用途</a:t>
            </a:r>
            <a:endParaRPr dirty="0"/>
          </a:p>
        </p:txBody>
      </p:sp>
      <p:sp>
        <p:nvSpPr>
          <p:cNvPr id="1850" name="Google Shape;1850;p35"/>
          <p:cNvSpPr txBox="1">
            <a:spLocks noGrp="1"/>
          </p:cNvSpPr>
          <p:nvPr>
            <p:ph type="title" idx="5"/>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02</a:t>
            </a:r>
            <a:endParaRPr dirty="0"/>
          </a:p>
        </p:txBody>
      </p:sp>
      <p:sp>
        <p:nvSpPr>
          <p:cNvPr id="1851" name="Google Shape;1851;p35"/>
          <p:cNvSpPr txBox="1">
            <a:spLocks noGrp="1"/>
          </p:cNvSpPr>
          <p:nvPr>
            <p:ph type="title" idx="6"/>
          </p:nvPr>
        </p:nvSpPr>
        <p:spPr>
          <a:prstGeom prst="rect">
            <a:avLst/>
          </a:prstGeom>
        </p:spPr>
        <p:txBody>
          <a:bodyPr spcFirstLastPara="1" wrap="square" lIns="121900" tIns="121900" rIns="121900" bIns="121900" anchor="t" anchorCtr="0">
            <a:noAutofit/>
          </a:bodyPr>
          <a:lstStyle/>
          <a:p>
            <a:pPr algn="ctr"/>
            <a:r>
              <a:rPr lang="zh-CN" altLang="en-US" dirty="0"/>
              <a:t>文獻整理</a:t>
            </a:r>
            <a:endParaRPr dirty="0"/>
          </a:p>
        </p:txBody>
      </p:sp>
      <p:sp>
        <p:nvSpPr>
          <p:cNvPr id="1852" name="Google Shape;1852;p35"/>
          <p:cNvSpPr txBox="1">
            <a:spLocks noGrp="1"/>
          </p:cNvSpPr>
          <p:nvPr>
            <p:ph type="title" idx="7"/>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05</a:t>
            </a:r>
            <a:endParaRPr dirty="0"/>
          </a:p>
        </p:txBody>
      </p:sp>
      <p:sp>
        <p:nvSpPr>
          <p:cNvPr id="1853" name="Google Shape;1853;p35"/>
          <p:cNvSpPr txBox="1">
            <a:spLocks noGrp="1"/>
          </p:cNvSpPr>
          <p:nvPr>
            <p:ph type="title" idx="8"/>
          </p:nvPr>
        </p:nvSpPr>
        <p:spPr>
          <a:prstGeom prst="rect">
            <a:avLst/>
          </a:prstGeom>
        </p:spPr>
        <p:txBody>
          <a:bodyPr spcFirstLastPara="1" wrap="square" lIns="121900" tIns="121900" rIns="121900" bIns="121900" anchor="t" anchorCtr="0">
            <a:noAutofit/>
          </a:bodyPr>
          <a:lstStyle/>
          <a:p>
            <a:pPr algn="ctr"/>
            <a:r>
              <a:rPr lang="zh-CN" altLang="en-US" dirty="0"/>
              <a:t>本文觀點</a:t>
            </a:r>
            <a:endParaRPr dirty="0"/>
          </a:p>
        </p:txBody>
      </p:sp>
      <p:sp>
        <p:nvSpPr>
          <p:cNvPr id="1842" name="Google Shape;1842;p35"/>
          <p:cNvSpPr txBox="1">
            <a:spLocks noGrp="1"/>
          </p:cNvSpPr>
          <p:nvPr>
            <p:ph type="title" idx="9"/>
          </p:nvPr>
        </p:nvSpPr>
        <p:spPr>
          <a:prstGeom prst="rect">
            <a:avLst/>
          </a:prstGeom>
        </p:spPr>
        <p:txBody>
          <a:bodyPr spcFirstLastPara="1" wrap="square" lIns="121900" tIns="121900" rIns="121900" bIns="121900" anchor="t" anchorCtr="0">
            <a:noAutofit/>
          </a:bodyPr>
          <a:lstStyle/>
          <a:p>
            <a:pPr algn="ctr"/>
            <a:r>
              <a:rPr lang="en-GB" dirty="0"/>
              <a:t>Contents</a:t>
            </a:r>
            <a:endParaRPr dirty="0"/>
          </a:p>
        </p:txBody>
      </p:sp>
      <p:sp>
        <p:nvSpPr>
          <p:cNvPr id="15" name="文字版面配置區 14">
            <a:extLst>
              <a:ext uri="{FF2B5EF4-FFF2-40B4-BE49-F238E27FC236}">
                <a16:creationId xmlns:a16="http://schemas.microsoft.com/office/drawing/2014/main" id="{CC28E7C8-BA35-40B5-8357-AA4FD26CBE64}"/>
              </a:ext>
            </a:extLst>
          </p:cNvPr>
          <p:cNvSpPr>
            <a:spLocks noGrp="1"/>
          </p:cNvSpPr>
          <p:nvPr>
            <p:ph type="body" sz="quarter" idx="10"/>
          </p:nvPr>
        </p:nvSpPr>
        <p:spPr/>
        <p:txBody>
          <a:bodyPr/>
          <a:lstStyle/>
          <a:p>
            <a:pPr marL="139700" indent="0">
              <a:buNone/>
            </a:pPr>
            <a:r>
              <a:rPr lang="en-US" altLang="zh-TW" dirty="0"/>
              <a:t>03</a:t>
            </a:r>
            <a:endParaRPr lang="zh-TW" altLang="en-US" dirty="0"/>
          </a:p>
        </p:txBody>
      </p:sp>
      <p:sp>
        <p:nvSpPr>
          <p:cNvPr id="17" name="文字版面配置區 16">
            <a:extLst>
              <a:ext uri="{FF2B5EF4-FFF2-40B4-BE49-F238E27FC236}">
                <a16:creationId xmlns:a16="http://schemas.microsoft.com/office/drawing/2014/main" id="{CD310204-44DF-4CD3-B828-7A18C329BD15}"/>
              </a:ext>
            </a:extLst>
          </p:cNvPr>
          <p:cNvSpPr>
            <a:spLocks noGrp="1"/>
          </p:cNvSpPr>
          <p:nvPr>
            <p:ph type="body" sz="quarter" idx="11"/>
          </p:nvPr>
        </p:nvSpPr>
        <p:spPr/>
        <p:txBody>
          <a:bodyPr/>
          <a:lstStyle/>
          <a:p>
            <a:r>
              <a:rPr lang="en-US" altLang="zh-TW" dirty="0"/>
              <a:t>06</a:t>
            </a:r>
            <a:endParaRPr lang="zh-TW" altLang="en-US" dirty="0"/>
          </a:p>
        </p:txBody>
      </p:sp>
      <p:sp>
        <p:nvSpPr>
          <p:cNvPr id="27" name="Google Shape;1851;p35">
            <a:extLst>
              <a:ext uri="{FF2B5EF4-FFF2-40B4-BE49-F238E27FC236}">
                <a16:creationId xmlns:a16="http://schemas.microsoft.com/office/drawing/2014/main" id="{518201BC-43B2-48BE-90E0-0920D2880E05}"/>
              </a:ext>
            </a:extLst>
          </p:cNvPr>
          <p:cNvSpPr txBox="1">
            <a:spLocks/>
          </p:cNvSpPr>
          <p:nvPr/>
        </p:nvSpPr>
        <p:spPr>
          <a:xfrm flipH="1">
            <a:off x="3375100" y="5758961"/>
            <a:ext cx="2746400" cy="769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Bitter"/>
              <a:buNone/>
              <a:defRPr sz="1865" b="0" i="0" u="none" strike="noStrike" cap="none">
                <a:solidFill>
                  <a:schemeClr val="bg1"/>
                </a:solidFill>
                <a:latin typeface="+mj-ea"/>
                <a:ea typeface="+mj-ea"/>
                <a:cs typeface="Roboto Slab"/>
                <a:sym typeface="Roboto Slab"/>
              </a:defRPr>
            </a:lvl1pPr>
            <a:lvl2pPr marR="0" lvl="1"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2pPr>
            <a:lvl3pPr marR="0" lvl="2"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3pPr>
            <a:lvl4pPr marR="0" lvl="3"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4pPr>
            <a:lvl5pPr marR="0" lvl="4"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5pPr>
            <a:lvl6pPr marR="0" lvl="5"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6pPr>
            <a:lvl7pPr marR="0" lvl="6"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7pPr>
            <a:lvl8pPr marR="0" lvl="7"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8pPr>
            <a:lvl9pPr marR="0" lvl="8"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9pPr>
          </a:lstStyle>
          <a:p>
            <a:r>
              <a:rPr lang="zh-CN" altLang="en-US" kern="0" dirty="0"/>
              <a:t>空污基金財源</a:t>
            </a:r>
          </a:p>
        </p:txBody>
      </p:sp>
      <p:sp>
        <p:nvSpPr>
          <p:cNvPr id="28" name="Google Shape;1853;p35">
            <a:extLst>
              <a:ext uri="{FF2B5EF4-FFF2-40B4-BE49-F238E27FC236}">
                <a16:creationId xmlns:a16="http://schemas.microsoft.com/office/drawing/2014/main" id="{4725AF6A-8577-4D07-ACEE-8E339A774A03}"/>
              </a:ext>
            </a:extLst>
          </p:cNvPr>
          <p:cNvSpPr txBox="1">
            <a:spLocks/>
          </p:cNvSpPr>
          <p:nvPr/>
        </p:nvSpPr>
        <p:spPr>
          <a:xfrm flipH="1">
            <a:off x="7577367" y="5758961"/>
            <a:ext cx="2746400" cy="769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Bitter"/>
              <a:buNone/>
              <a:defRPr sz="1865" b="0" i="0" u="none" strike="noStrike" cap="none">
                <a:solidFill>
                  <a:schemeClr val="bg1"/>
                </a:solidFill>
                <a:latin typeface="+mj-ea"/>
                <a:ea typeface="+mj-ea"/>
                <a:cs typeface="Roboto Slab"/>
                <a:sym typeface="Roboto Slab"/>
              </a:defRPr>
            </a:lvl1pPr>
            <a:lvl2pPr marR="0" lvl="1"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2pPr>
            <a:lvl3pPr marR="0" lvl="2"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3pPr>
            <a:lvl4pPr marR="0" lvl="3"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4pPr>
            <a:lvl5pPr marR="0" lvl="4"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5pPr>
            <a:lvl6pPr marR="0" lvl="5"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6pPr>
            <a:lvl7pPr marR="0" lvl="6"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7pPr>
            <a:lvl8pPr marR="0" lvl="7"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8pPr>
            <a:lvl9pPr marR="0" lvl="8"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9pPr>
          </a:lstStyle>
          <a:p>
            <a:r>
              <a:rPr lang="zh-CN" altLang="en-US" kern="0" dirty="0"/>
              <a:t>研究小結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2249966"/>
            <a:ext cx="721360" cy="2358067"/>
          </a:xfrm>
        </p:spPr>
        <p:txBody>
          <a:bodyPr/>
          <a:lstStyle/>
          <a:p>
            <a:r>
              <a:rPr lang="zh-CN" altLang="en-US" dirty="0"/>
              <a:t>基金用途</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1077020"/>
            <a:ext cx="6430963" cy="670242"/>
          </a:xfrm>
        </p:spPr>
        <p:txBody>
          <a:bodyPr/>
          <a:lstStyle/>
          <a:p>
            <a:r>
              <a:rPr lang="zh-CN" altLang="en-US" sz="2000" b="1" dirty="0">
                <a:solidFill>
                  <a:schemeClr val="bg1"/>
                </a:solidFill>
                <a:cs typeface="Arial"/>
              </a:rPr>
              <a:t>基金用途</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32873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財源與用途之對應</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02178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600" b="1" dirty="0">
                <a:solidFill>
                  <a:schemeClr val="bg1"/>
                </a:solidFill>
                <a:cs typeface="Arial"/>
              </a:rPr>
              <a:t>重叠碳污同源性</a:t>
            </a:r>
            <a:endParaRPr lang="en-US" altLang="zh-CN" sz="1600" b="1" dirty="0">
              <a:solidFill>
                <a:schemeClr val="bg1"/>
              </a:solidFill>
              <a:cs typeface="Arial"/>
            </a:endParaRPr>
          </a:p>
          <a:p>
            <a:pPr marL="92075">
              <a:lnSpc>
                <a:spcPct val="150000"/>
              </a:lnSpc>
            </a:pPr>
            <a:r>
              <a:rPr lang="zh-CN" altLang="en-US" sz="1600" dirty="0">
                <a:solidFill>
                  <a:schemeClr val="bg1"/>
                </a:solidFill>
                <a:cs typeface="Arial"/>
              </a:rPr>
              <a:t>空污基金與溫管基金之</a:t>
            </a:r>
            <a:r>
              <a:rPr lang="zh-CN" altLang="en-US" sz="1600" dirty="0"/>
              <a:t>業務可能有區隔的困難：油車汰換電車補助</a:t>
            </a:r>
            <a:endParaRPr lang="en-US" altLang="zh-CN" sz="160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337071"/>
            <a:ext cx="6430963" cy="155070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空污基金之支出應係爲了一般公衆利益</a:t>
            </a:r>
            <a:endParaRPr lang="en-US" altLang="zh-CN" sz="1800" kern="0" dirty="0"/>
          </a:p>
          <a:p>
            <a:pPr marL="92075">
              <a:lnSpc>
                <a:spcPct val="150000"/>
              </a:lnSpc>
            </a:pPr>
            <a:r>
              <a:rPr lang="zh-CN" altLang="en-US" sz="1800" kern="0" dirty="0"/>
              <a:t>專款專用</a:t>
            </a:r>
            <a:endParaRPr lang="en-US" altLang="zh-CN" sz="1800" kern="0" dirty="0"/>
          </a:p>
          <a:p>
            <a:pPr marL="92075">
              <a:lnSpc>
                <a:spcPct val="150000"/>
              </a:lnSpc>
            </a:pPr>
            <a:r>
              <a:rPr lang="zh-CN" altLang="en-US" sz="1800" kern="0" dirty="0"/>
              <a:t>應區分是否空污專責事項</a:t>
            </a:r>
            <a:endParaRPr lang="en-US" altLang="zh-CN" sz="1800" kern="0" dirty="0"/>
          </a:p>
          <a:p>
            <a:pPr marL="92075">
              <a:lnSpc>
                <a:spcPct val="150000"/>
              </a:lnSpc>
            </a:pPr>
            <a:endParaRPr lang="zh-TW" altLang="en-US" sz="1800" kern="0" dirty="0"/>
          </a:p>
        </p:txBody>
      </p:sp>
    </p:spTree>
    <p:extLst>
      <p:ext uri="{BB962C8B-B14F-4D97-AF65-F5344CB8AC3E}">
        <p14:creationId xmlns:p14="http://schemas.microsoft.com/office/powerpoint/2010/main" val="413674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建議</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05</a:t>
            </a:r>
            <a:endParaRPr lang="zh-TW" altLang="en-US" dirty="0"/>
          </a:p>
        </p:txBody>
      </p:sp>
    </p:spTree>
    <p:extLst>
      <p:ext uri="{BB962C8B-B14F-4D97-AF65-F5344CB8AC3E}">
        <p14:creationId xmlns:p14="http://schemas.microsoft.com/office/powerpoint/2010/main" val="362970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1702776"/>
            <a:ext cx="721360" cy="3452446"/>
          </a:xfrm>
        </p:spPr>
        <p:txBody>
          <a:bodyPr/>
          <a:lstStyle/>
          <a:p>
            <a:r>
              <a:rPr lang="zh-CN" altLang="en-US" dirty="0"/>
              <a:t>空污費重新定性</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1077020"/>
            <a:ext cx="6430963" cy="670242"/>
          </a:xfrm>
        </p:spPr>
        <p:txBody>
          <a:bodyPr/>
          <a:lstStyle/>
          <a:p>
            <a:r>
              <a:rPr lang="zh-CN" altLang="en-US" sz="2000" b="1" dirty="0">
                <a:solidFill>
                  <a:schemeClr val="bg1"/>
                </a:solidFill>
                <a:cs typeface="Arial"/>
              </a:rPr>
              <a:t>法律保留</a:t>
            </a:r>
            <a:r>
              <a:rPr lang="en-US" altLang="zh-CN" sz="2000" b="1" dirty="0">
                <a:solidFill>
                  <a:schemeClr val="bg1"/>
                </a:solidFill>
                <a:cs typeface="Arial"/>
              </a:rPr>
              <a:t>+</a:t>
            </a:r>
            <a:r>
              <a:rPr lang="zh-CN" altLang="en-US" sz="2000" b="1" dirty="0">
                <a:solidFill>
                  <a:schemeClr val="bg1"/>
                </a:solidFill>
                <a:cs typeface="Arial"/>
              </a:rPr>
              <a:t>污染者付費</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32873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費改稅</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02178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600" dirty="0">
                <a:solidFill>
                  <a:schemeClr val="bg1"/>
                </a:solidFill>
                <a:cs typeface="Arial"/>
              </a:rPr>
              <a:t>授權事項限縮</a:t>
            </a:r>
            <a:endParaRPr lang="en-US" altLang="zh-CN" sz="1600" dirty="0">
              <a:solidFill>
                <a:schemeClr val="bg1"/>
              </a:solidFill>
              <a:cs typeface="Arial"/>
            </a:endParaRPr>
          </a:p>
          <a:p>
            <a:pPr marL="92075">
              <a:lnSpc>
                <a:spcPct val="150000"/>
              </a:lnSpc>
            </a:pPr>
            <a:r>
              <a:rPr lang="zh-CN" altLang="en-US" sz="1600" dirty="0">
                <a:solidFill>
                  <a:schemeClr val="bg1"/>
                </a:solidFill>
                <a:cs typeface="Arial"/>
              </a:rPr>
              <a:t>具有管制、引導意義</a:t>
            </a:r>
            <a:endParaRPr lang="en-US" altLang="zh-CN" sz="1600" dirty="0">
              <a:solidFill>
                <a:schemeClr val="bg1"/>
              </a:solidFill>
              <a:cs typeface="Arial"/>
            </a:endParaRPr>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337071"/>
            <a:ext cx="6430963" cy="155070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改以指定用途稅的形式</a:t>
            </a:r>
            <a:endParaRPr lang="en-US" altLang="zh-CN" sz="1800" kern="0" dirty="0"/>
          </a:p>
          <a:p>
            <a:pPr marL="92075">
              <a:lnSpc>
                <a:spcPct val="150000"/>
              </a:lnSpc>
            </a:pPr>
            <a:r>
              <a:rPr lang="zh-CN" altLang="en-US" sz="1800" kern="0" dirty="0"/>
              <a:t>保留專款專用的性質</a:t>
            </a:r>
            <a:endParaRPr lang="en-US" altLang="zh-CN" sz="1800" kern="0" dirty="0"/>
          </a:p>
          <a:p>
            <a:pPr marL="92075">
              <a:lnSpc>
                <a:spcPct val="150000"/>
              </a:lnSpc>
            </a:pPr>
            <a:r>
              <a:rPr lang="zh-CN" altLang="en-US" sz="1800" kern="0" dirty="0"/>
              <a:t>全盤檢討各項構成要件、稽徵程序、制裁法</a:t>
            </a:r>
            <a:endParaRPr lang="en-US" altLang="zh-CN" sz="1800" kern="0" dirty="0"/>
          </a:p>
          <a:p>
            <a:pPr marL="92075">
              <a:lnSpc>
                <a:spcPct val="150000"/>
              </a:lnSpc>
            </a:pPr>
            <a:endParaRPr lang="en-US" altLang="zh-CN" sz="1800" kern="0" dirty="0"/>
          </a:p>
          <a:p>
            <a:pPr marL="92075">
              <a:lnSpc>
                <a:spcPct val="150000"/>
              </a:lnSpc>
            </a:pPr>
            <a:endParaRPr lang="en-US" altLang="zh-CN" sz="1800" kern="0" dirty="0"/>
          </a:p>
          <a:p>
            <a:pPr marL="92075">
              <a:lnSpc>
                <a:spcPct val="150000"/>
              </a:lnSpc>
            </a:pPr>
            <a:endParaRPr lang="en-US" altLang="zh-CN" sz="1800" kern="0" dirty="0"/>
          </a:p>
          <a:p>
            <a:pPr marL="92075">
              <a:lnSpc>
                <a:spcPct val="150000"/>
              </a:lnSpc>
            </a:pPr>
            <a:endParaRPr lang="zh-TW" altLang="en-US" sz="1800" kern="0" dirty="0"/>
          </a:p>
        </p:txBody>
      </p:sp>
    </p:spTree>
    <p:extLst>
      <p:ext uri="{BB962C8B-B14F-4D97-AF65-F5344CB8AC3E}">
        <p14:creationId xmlns:p14="http://schemas.microsoft.com/office/powerpoint/2010/main" val="568789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1702776"/>
            <a:ext cx="721360" cy="3452446"/>
          </a:xfrm>
        </p:spPr>
        <p:txBody>
          <a:bodyPr/>
          <a:lstStyle/>
          <a:p>
            <a:r>
              <a:rPr lang="zh-CN" altLang="en-US" dirty="0"/>
              <a:t>保留空污基金</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722690"/>
            <a:ext cx="6430963" cy="670242"/>
          </a:xfrm>
        </p:spPr>
        <p:txBody>
          <a:bodyPr/>
          <a:lstStyle/>
          <a:p>
            <a:r>
              <a:rPr lang="zh-CN" altLang="en-US" sz="2000" b="1" dirty="0">
                <a:solidFill>
                  <a:schemeClr val="bg1"/>
                </a:solidFill>
                <a:cs typeface="Arial"/>
              </a:rPr>
              <a:t>有存續之必要</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297440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以目的稅之收入作爲財源</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166745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600" dirty="0">
                <a:solidFill>
                  <a:schemeClr val="bg1"/>
                </a:solidFill>
                <a:cs typeface="Arial"/>
              </a:rPr>
              <a:t>專款專用</a:t>
            </a:r>
            <a:endParaRPr lang="en-US" altLang="zh-CN" sz="1600" dirty="0">
              <a:solidFill>
                <a:schemeClr val="bg1"/>
              </a:solidFill>
              <a:cs typeface="Arial"/>
            </a:endParaRPr>
          </a:p>
          <a:p>
            <a:pPr marL="92075">
              <a:lnSpc>
                <a:spcPct val="150000"/>
              </a:lnSpc>
            </a:pPr>
            <a:r>
              <a:rPr lang="zh-CN" altLang="en-US" sz="1600" dirty="0">
                <a:solidFill>
                  <a:schemeClr val="bg1"/>
                </a:solidFill>
                <a:cs typeface="Arial"/>
              </a:rPr>
              <a:t>限縮業務範圍於空污專責事項</a:t>
            </a:r>
            <a:endParaRPr lang="en-US" altLang="zh-CN" sz="1600" dirty="0">
              <a:solidFill>
                <a:schemeClr val="bg1"/>
              </a:solidFill>
              <a:cs typeface="Arial"/>
            </a:endParaRPr>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3982741"/>
            <a:ext cx="6430963" cy="118361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仍符合特別收入基金之定義</a:t>
            </a:r>
            <a:endParaRPr lang="en-US" altLang="zh-CN" sz="1800" kern="0" dirty="0"/>
          </a:p>
          <a:p>
            <a:pPr marL="92075">
              <a:lnSpc>
                <a:spcPct val="150000"/>
              </a:lnSpc>
            </a:pPr>
            <a:r>
              <a:rPr lang="zh-CN" altLang="en-US" sz="1800" kern="0" dirty="0"/>
              <a:t>若業務所需超越收入，則可將業務改列環保署主單位預算</a:t>
            </a:r>
            <a:endParaRPr lang="zh-TW" altLang="en-US" sz="1800" kern="0" dirty="0"/>
          </a:p>
        </p:txBody>
      </p:sp>
      <p:sp>
        <p:nvSpPr>
          <p:cNvPr id="7" name="文字版面配置區 2">
            <a:extLst>
              <a:ext uri="{FF2B5EF4-FFF2-40B4-BE49-F238E27FC236}">
                <a16:creationId xmlns:a16="http://schemas.microsoft.com/office/drawing/2014/main" id="{C0EE557A-3A5E-45E8-A258-83EDF436E4B9}"/>
              </a:ext>
            </a:extLst>
          </p:cNvPr>
          <p:cNvSpPr txBox="1">
            <a:spLocks/>
          </p:cNvSpPr>
          <p:nvPr/>
        </p:nvSpPr>
        <p:spPr>
          <a:xfrm>
            <a:off x="2570480" y="5504459"/>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提升基金之財政透明度</a:t>
            </a:r>
            <a:endParaRPr lang="zh-TW" altLang="en-US" b="1" kern="0" dirty="0"/>
          </a:p>
        </p:txBody>
      </p:sp>
    </p:spTree>
    <p:extLst>
      <p:ext uri="{BB962C8B-B14F-4D97-AF65-F5344CB8AC3E}">
        <p14:creationId xmlns:p14="http://schemas.microsoft.com/office/powerpoint/2010/main" val="200932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小結</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06</a:t>
            </a:r>
            <a:endParaRPr lang="zh-TW" altLang="en-US" dirty="0"/>
          </a:p>
        </p:txBody>
      </p:sp>
    </p:spTree>
    <p:extLst>
      <p:ext uri="{BB962C8B-B14F-4D97-AF65-F5344CB8AC3E}">
        <p14:creationId xmlns:p14="http://schemas.microsoft.com/office/powerpoint/2010/main" val="132059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1146873" y="2357151"/>
            <a:ext cx="721360" cy="2143697"/>
          </a:xfrm>
        </p:spPr>
        <p:txBody>
          <a:bodyPr/>
          <a:lstStyle/>
          <a:p>
            <a:r>
              <a:rPr lang="zh-CN" altLang="en-US" dirty="0"/>
              <a:t>研究建議</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2544119" y="3028611"/>
            <a:ext cx="4392434" cy="720000"/>
          </a:xfrm>
        </p:spPr>
        <p:txBody>
          <a:bodyPr/>
          <a:lstStyle/>
          <a:p>
            <a:r>
              <a:rPr lang="zh-CN" altLang="en-US" sz="2000" dirty="0"/>
              <a:t>比較法研究</a:t>
            </a:r>
            <a:endParaRPr lang="zh-TW" altLang="en-US" sz="2000" dirty="0"/>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2544119" y="3970728"/>
            <a:ext cx="4392434" cy="720000"/>
          </a:xfrm>
        </p:spPr>
        <p:txBody>
          <a:bodyPr/>
          <a:lstStyle/>
          <a:p>
            <a:r>
              <a:rPr lang="zh-CN" altLang="en-US" sz="2000" dirty="0"/>
              <a:t>推廣研究</a:t>
            </a:r>
            <a:endParaRPr lang="zh-TW" altLang="en-US" sz="2000" dirty="0"/>
          </a:p>
        </p:txBody>
      </p:sp>
      <p:sp>
        <p:nvSpPr>
          <p:cNvPr id="6" name="文字版面配置區 3">
            <a:extLst>
              <a:ext uri="{FF2B5EF4-FFF2-40B4-BE49-F238E27FC236}">
                <a16:creationId xmlns:a16="http://schemas.microsoft.com/office/drawing/2014/main" id="{A2E188D9-60EF-4E99-8F1A-D3EAD62A2B2B}"/>
              </a:ext>
            </a:extLst>
          </p:cNvPr>
          <p:cNvSpPr txBox="1">
            <a:spLocks/>
          </p:cNvSpPr>
          <p:nvPr/>
        </p:nvSpPr>
        <p:spPr>
          <a:xfrm>
            <a:off x="2544119" y="2086494"/>
            <a:ext cx="4392434" cy="720000"/>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000" kern="0" dirty="0"/>
              <a:t>實證研究</a:t>
            </a:r>
            <a:endParaRPr lang="zh-TW" altLang="en-US" sz="2000" kern="0" dirty="0"/>
          </a:p>
        </p:txBody>
      </p:sp>
    </p:spTree>
    <p:extLst>
      <p:ext uri="{BB962C8B-B14F-4D97-AF65-F5344CB8AC3E}">
        <p14:creationId xmlns:p14="http://schemas.microsoft.com/office/powerpoint/2010/main" val="616363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4748852" y="337089"/>
            <a:ext cx="2725898" cy="670242"/>
          </a:xfrm>
        </p:spPr>
        <p:txBody>
          <a:bodyPr/>
          <a:lstStyle/>
          <a:p>
            <a:pPr algn="ctr"/>
            <a:r>
              <a:rPr lang="zh-CN" altLang="en-US" sz="2800" dirty="0">
                <a:latin typeface="+mn-lt"/>
              </a:rPr>
              <a:t>基金 用途</a:t>
            </a:r>
            <a:endParaRPr lang="zh-TW" altLang="en-US" sz="2800" dirty="0">
              <a:latin typeface="+mn-lt"/>
            </a:endParaRPr>
          </a:p>
        </p:txBody>
      </p:sp>
      <p:sp>
        <p:nvSpPr>
          <p:cNvPr id="30" name="文字方塊 29">
            <a:extLst>
              <a:ext uri="{FF2B5EF4-FFF2-40B4-BE49-F238E27FC236}">
                <a16:creationId xmlns:a16="http://schemas.microsoft.com/office/drawing/2014/main" id="{493DA5A6-D53A-48B2-8A2F-0896B6CF4CFE}"/>
              </a:ext>
            </a:extLst>
          </p:cNvPr>
          <p:cNvSpPr txBox="1"/>
          <p:nvPr/>
        </p:nvSpPr>
        <p:spPr>
          <a:xfrm>
            <a:off x="812387" y="1168122"/>
            <a:ext cx="5890451" cy="5551713"/>
          </a:xfrm>
          <a:prstGeom prst="rect">
            <a:avLst/>
          </a:prstGeom>
          <a:solidFill>
            <a:schemeClr val="bg1">
              <a:lumMod val="20000"/>
              <a:lumOff val="80000"/>
            </a:schemeClr>
          </a:solidFill>
          <a:ln>
            <a:noFill/>
          </a:ln>
        </p:spPr>
        <p:txBody>
          <a:bodyPr wrap="square">
            <a:spAutoFit/>
          </a:bodyPr>
          <a:lstStyle/>
          <a:p>
            <a:pPr algn="l">
              <a:lnSpc>
                <a:spcPct val="150000"/>
              </a:lnSpc>
            </a:pPr>
            <a:r>
              <a:rPr lang="zh-TW" altLang="en-US" sz="1400" dirty="0">
                <a:solidFill>
                  <a:srgbClr val="374151"/>
                </a:solidFill>
                <a:latin typeface="Söhne"/>
                <a:ea typeface="+mj-ea"/>
                <a:sym typeface="Roboto Slab"/>
              </a:rPr>
              <a:t>第 </a:t>
            </a:r>
            <a:r>
              <a:rPr lang="en-US" altLang="zh-TW" sz="1400" dirty="0">
                <a:solidFill>
                  <a:srgbClr val="374151"/>
                </a:solidFill>
                <a:latin typeface="Söhne"/>
                <a:ea typeface="+mj-ea"/>
                <a:sym typeface="Roboto Slab"/>
              </a:rPr>
              <a:t>4 </a:t>
            </a:r>
            <a:r>
              <a:rPr lang="zh-TW" altLang="en-US" sz="1400" dirty="0">
                <a:solidFill>
                  <a:srgbClr val="374151"/>
                </a:solidFill>
                <a:latin typeface="Söhne"/>
                <a:ea typeface="+mj-ea"/>
                <a:sym typeface="Roboto Slab"/>
              </a:rPr>
              <a:t>條</a:t>
            </a:r>
          </a:p>
          <a:p>
            <a:pPr algn="l">
              <a:lnSpc>
                <a:spcPct val="150000"/>
              </a:lnSpc>
            </a:pPr>
            <a:r>
              <a:rPr lang="zh-TW" altLang="en-US" sz="1400" dirty="0">
                <a:solidFill>
                  <a:srgbClr val="374151"/>
                </a:solidFill>
                <a:latin typeface="Söhne"/>
                <a:ea typeface="+mj-ea"/>
                <a:sym typeface="Roboto Slab"/>
              </a:rPr>
              <a:t>本基金之用途如下：</a:t>
            </a:r>
          </a:p>
          <a:p>
            <a:pPr algn="l">
              <a:lnSpc>
                <a:spcPct val="150000"/>
              </a:lnSpc>
            </a:pPr>
            <a:r>
              <a:rPr lang="zh-TW" altLang="en-US" sz="1400" dirty="0">
                <a:solidFill>
                  <a:srgbClr val="374151"/>
                </a:solidFill>
                <a:latin typeface="Söhne"/>
                <a:ea typeface="+mj-ea"/>
                <a:sym typeface="Roboto Slab"/>
              </a:rPr>
              <a:t>一、關於主管機關執行空氣污染防制工作事項。</a:t>
            </a:r>
          </a:p>
          <a:p>
            <a:pPr algn="l">
              <a:lnSpc>
                <a:spcPct val="150000"/>
              </a:lnSpc>
            </a:pPr>
            <a:r>
              <a:rPr lang="zh-TW" altLang="en-US" sz="1400" dirty="0">
                <a:solidFill>
                  <a:srgbClr val="374151"/>
                </a:solidFill>
                <a:latin typeface="Söhne"/>
                <a:ea typeface="+mj-ea"/>
                <a:sym typeface="Roboto Slab"/>
              </a:rPr>
              <a:t>二、關於空氣污染源查緝及執行成效之稽核事項。</a:t>
            </a:r>
          </a:p>
          <a:p>
            <a:pPr algn="l">
              <a:lnSpc>
                <a:spcPct val="150000"/>
              </a:lnSpc>
            </a:pPr>
            <a:r>
              <a:rPr lang="zh-TW" altLang="en-US" sz="1400" dirty="0">
                <a:solidFill>
                  <a:srgbClr val="374151"/>
                </a:solidFill>
                <a:latin typeface="Söhne"/>
                <a:ea typeface="+mj-ea"/>
                <a:sym typeface="Roboto Slab"/>
              </a:rPr>
              <a:t>三、關於補助及獎勵各類污染源辦理空氣污染改善工作事項。</a:t>
            </a:r>
          </a:p>
          <a:p>
            <a:pPr algn="l">
              <a:lnSpc>
                <a:spcPct val="150000"/>
              </a:lnSpc>
            </a:pPr>
            <a:r>
              <a:rPr lang="zh-TW" altLang="en-US" sz="1400" dirty="0">
                <a:solidFill>
                  <a:srgbClr val="374151"/>
                </a:solidFill>
                <a:latin typeface="Söhne"/>
                <a:ea typeface="+mj-ea"/>
                <a:sym typeface="Roboto Slab"/>
              </a:rPr>
              <a:t>四、關於委託或補助檢驗測定機構辦理汽車排放空氣污染物檢驗事項。</a:t>
            </a:r>
          </a:p>
          <a:p>
            <a:pPr algn="l">
              <a:lnSpc>
                <a:spcPct val="150000"/>
              </a:lnSpc>
            </a:pPr>
            <a:r>
              <a:rPr lang="zh-TW" altLang="en-US" sz="1400" dirty="0">
                <a:solidFill>
                  <a:srgbClr val="374151"/>
                </a:solidFill>
                <a:latin typeface="Söhne"/>
                <a:ea typeface="+mj-ea"/>
                <a:sym typeface="Roboto Slab"/>
              </a:rPr>
              <a:t>五、關於委託或補助專業機構辦理固定污染源之檢測、輔導及評鑑事項。</a:t>
            </a:r>
          </a:p>
          <a:p>
            <a:pPr algn="l">
              <a:lnSpc>
                <a:spcPct val="150000"/>
              </a:lnSpc>
            </a:pPr>
            <a:r>
              <a:rPr lang="zh-TW" altLang="en-US" sz="1400" dirty="0">
                <a:solidFill>
                  <a:srgbClr val="374151"/>
                </a:solidFill>
                <a:latin typeface="Söhne"/>
                <a:ea typeface="+mj-ea"/>
                <a:sym typeface="Roboto Slab"/>
              </a:rPr>
              <a:t>六、關於空氣污染防制技術之研發及策略之研訂事項。</a:t>
            </a:r>
          </a:p>
          <a:p>
            <a:pPr algn="l">
              <a:lnSpc>
                <a:spcPct val="150000"/>
              </a:lnSpc>
            </a:pPr>
            <a:r>
              <a:rPr lang="zh-TW" altLang="en-US" sz="1400" dirty="0">
                <a:solidFill>
                  <a:srgbClr val="374151"/>
                </a:solidFill>
                <a:latin typeface="Söhne"/>
                <a:ea typeface="+mj-ea"/>
                <a:sym typeface="Roboto Slab"/>
              </a:rPr>
              <a:t>七、關於涉及空氣污染之國際環保工作事項。</a:t>
            </a:r>
          </a:p>
          <a:p>
            <a:pPr algn="l">
              <a:lnSpc>
                <a:spcPct val="150000"/>
              </a:lnSpc>
            </a:pPr>
            <a:r>
              <a:rPr lang="zh-TW" altLang="en-US" sz="1400" dirty="0">
                <a:solidFill>
                  <a:srgbClr val="374151"/>
                </a:solidFill>
                <a:latin typeface="Söhne"/>
                <a:ea typeface="+mj-ea"/>
                <a:sym typeface="Roboto Slab"/>
              </a:rPr>
              <a:t>八、關於空氣品質監測及執行成效之稽核事項。</a:t>
            </a:r>
          </a:p>
          <a:p>
            <a:pPr algn="l">
              <a:lnSpc>
                <a:spcPct val="150000"/>
              </a:lnSpc>
            </a:pPr>
            <a:r>
              <a:rPr lang="zh-TW" altLang="en-US" sz="1400" dirty="0">
                <a:solidFill>
                  <a:srgbClr val="374151"/>
                </a:solidFill>
                <a:latin typeface="Söhne"/>
                <a:ea typeface="+mj-ea"/>
                <a:sym typeface="Roboto Slab"/>
              </a:rPr>
              <a:t>九、關於徵收空氣污染防制費之相關費用事項。</a:t>
            </a:r>
          </a:p>
          <a:p>
            <a:pPr algn="l">
              <a:lnSpc>
                <a:spcPct val="150000"/>
              </a:lnSpc>
            </a:pPr>
            <a:r>
              <a:rPr lang="zh-TW" altLang="en-US" sz="1400" dirty="0">
                <a:solidFill>
                  <a:srgbClr val="374151"/>
                </a:solidFill>
                <a:latin typeface="Söhne"/>
                <a:ea typeface="+mj-ea"/>
                <a:sym typeface="Roboto Slab"/>
              </a:rPr>
              <a:t>十、執行空氣污染防制相關工作所需人力之聘僱事項。</a:t>
            </a:r>
          </a:p>
          <a:p>
            <a:pPr algn="l">
              <a:lnSpc>
                <a:spcPct val="150000"/>
              </a:lnSpc>
            </a:pPr>
            <a:r>
              <a:rPr lang="zh-TW" altLang="en-US" sz="1400" dirty="0">
                <a:solidFill>
                  <a:srgbClr val="374151"/>
                </a:solidFill>
                <a:latin typeface="Söhne"/>
                <a:ea typeface="+mj-ea"/>
                <a:sym typeface="Roboto Slab"/>
              </a:rPr>
              <a:t>十一、關於空氣污染之健康風險評估及管理相關事項。</a:t>
            </a:r>
          </a:p>
          <a:p>
            <a:pPr algn="l">
              <a:lnSpc>
                <a:spcPct val="150000"/>
              </a:lnSpc>
            </a:pPr>
            <a:r>
              <a:rPr lang="zh-TW" altLang="en-US" sz="1400" dirty="0">
                <a:solidFill>
                  <a:srgbClr val="374151"/>
                </a:solidFill>
                <a:latin typeface="Söhne"/>
                <a:ea typeface="+mj-ea"/>
                <a:sym typeface="Roboto Slab"/>
              </a:rPr>
              <a:t>十二、關於潔淨能源使用推廣及研發之獎勵事項。</a:t>
            </a:r>
          </a:p>
          <a:p>
            <a:pPr algn="l">
              <a:lnSpc>
                <a:spcPct val="150000"/>
              </a:lnSpc>
            </a:pPr>
            <a:r>
              <a:rPr lang="zh-TW" altLang="en-US" sz="1400" dirty="0">
                <a:solidFill>
                  <a:srgbClr val="374151"/>
                </a:solidFill>
                <a:latin typeface="Söhne"/>
                <a:ea typeface="+mj-ea"/>
                <a:sym typeface="Roboto Slab"/>
              </a:rPr>
              <a:t>十三、關於空氣污染檢舉獎金事項。</a:t>
            </a:r>
          </a:p>
          <a:p>
            <a:pPr algn="l">
              <a:lnSpc>
                <a:spcPct val="150000"/>
              </a:lnSpc>
            </a:pPr>
            <a:r>
              <a:rPr lang="zh-TW" altLang="en-US" sz="1400" dirty="0">
                <a:solidFill>
                  <a:srgbClr val="374151"/>
                </a:solidFill>
                <a:latin typeface="Söhne"/>
                <a:ea typeface="+mj-ea"/>
                <a:sym typeface="Roboto Slab"/>
              </a:rPr>
              <a:t>十四、關於辦理各項空氣污染改善之貸款信用保證事項。</a:t>
            </a:r>
          </a:p>
          <a:p>
            <a:pPr algn="l">
              <a:lnSpc>
                <a:spcPct val="150000"/>
              </a:lnSpc>
            </a:pPr>
            <a:r>
              <a:rPr lang="zh-TW" altLang="en-US" sz="1400" dirty="0">
                <a:solidFill>
                  <a:srgbClr val="374151"/>
                </a:solidFill>
                <a:latin typeface="Söhne"/>
                <a:ea typeface="+mj-ea"/>
                <a:sym typeface="Roboto Slab"/>
              </a:rPr>
              <a:t>十五、其他有關空氣污染防制工作事項。</a:t>
            </a:r>
          </a:p>
        </p:txBody>
      </p:sp>
      <p:sp>
        <p:nvSpPr>
          <p:cNvPr id="32" name="文字方塊 31">
            <a:extLst>
              <a:ext uri="{FF2B5EF4-FFF2-40B4-BE49-F238E27FC236}">
                <a16:creationId xmlns:a16="http://schemas.microsoft.com/office/drawing/2014/main" id="{A39FB228-F055-4C58-A410-91E21852F77F}"/>
              </a:ext>
            </a:extLst>
          </p:cNvPr>
          <p:cNvSpPr txBox="1"/>
          <p:nvPr/>
        </p:nvSpPr>
        <p:spPr>
          <a:xfrm>
            <a:off x="7169018" y="1168122"/>
            <a:ext cx="3995685" cy="5580000"/>
          </a:xfrm>
          <a:prstGeom prst="rect">
            <a:avLst/>
          </a:prstGeom>
          <a:solidFill>
            <a:schemeClr val="bg2">
              <a:lumMod val="20000"/>
              <a:lumOff val="80000"/>
            </a:schemeClr>
          </a:solidFill>
          <a:ln>
            <a:noFill/>
          </a:ln>
        </p:spPr>
        <p:txBody>
          <a:bodyPr wrap="square">
            <a:spAutoFit/>
          </a:bodyPr>
          <a:lstStyle/>
          <a:p>
            <a:pPr>
              <a:lnSpc>
                <a:spcPct val="150000"/>
              </a:lnSpc>
            </a:pPr>
            <a:r>
              <a:rPr lang="zh-TW" altLang="en-US" sz="1400" dirty="0">
                <a:solidFill>
                  <a:srgbClr val="374151"/>
                </a:solidFill>
                <a:latin typeface="Söhne"/>
                <a:ea typeface="+mj-ea"/>
                <a:sym typeface="Roboto Slab"/>
              </a:rPr>
              <a:t>第 </a:t>
            </a:r>
            <a:r>
              <a:rPr lang="en-US" altLang="zh-TW" sz="1400" dirty="0">
                <a:solidFill>
                  <a:srgbClr val="374151"/>
                </a:solidFill>
                <a:latin typeface="Söhne"/>
                <a:ea typeface="+mj-ea"/>
                <a:sym typeface="Roboto Slab"/>
              </a:rPr>
              <a:t>4 </a:t>
            </a:r>
            <a:r>
              <a:rPr lang="zh-TW" altLang="en-US" sz="1400" dirty="0">
                <a:solidFill>
                  <a:srgbClr val="374151"/>
                </a:solidFill>
                <a:latin typeface="Söhne"/>
                <a:ea typeface="+mj-ea"/>
                <a:sym typeface="Roboto Slab"/>
              </a:rPr>
              <a:t>條</a:t>
            </a:r>
          </a:p>
          <a:p>
            <a:pPr>
              <a:lnSpc>
                <a:spcPct val="150000"/>
              </a:lnSpc>
            </a:pPr>
            <a:r>
              <a:rPr lang="zh-TW" altLang="en-US" sz="1400" dirty="0">
                <a:solidFill>
                  <a:srgbClr val="374151"/>
                </a:solidFill>
                <a:latin typeface="Söhne"/>
                <a:ea typeface="+mj-ea"/>
                <a:sym typeface="Roboto Slab"/>
              </a:rPr>
              <a:t>本基金之用途如下：</a:t>
            </a:r>
          </a:p>
          <a:p>
            <a:pPr>
              <a:lnSpc>
                <a:spcPct val="150000"/>
              </a:lnSpc>
            </a:pPr>
            <a:r>
              <a:rPr lang="zh-TW" altLang="en-US" sz="1400" dirty="0">
                <a:solidFill>
                  <a:srgbClr val="374151"/>
                </a:solidFill>
                <a:latin typeface="Söhne"/>
                <a:ea typeface="+mj-ea"/>
                <a:sym typeface="Roboto Slab"/>
              </a:rPr>
              <a:t>一、執行溫室氣體減量工作事項。</a:t>
            </a:r>
          </a:p>
          <a:p>
            <a:pPr>
              <a:lnSpc>
                <a:spcPct val="150000"/>
              </a:lnSpc>
            </a:pPr>
            <a:r>
              <a:rPr lang="zh-TW" altLang="en-US" sz="1400" dirty="0">
                <a:solidFill>
                  <a:srgbClr val="374151"/>
                </a:solidFill>
                <a:latin typeface="Söhne"/>
                <a:ea typeface="+mj-ea"/>
                <a:sym typeface="Roboto Slab"/>
              </a:rPr>
              <a:t>二、排放源檢查事項。</a:t>
            </a:r>
          </a:p>
          <a:p>
            <a:pPr>
              <a:lnSpc>
                <a:spcPct val="150000"/>
              </a:lnSpc>
            </a:pPr>
            <a:r>
              <a:rPr lang="zh-TW" altLang="en-US" sz="1400" dirty="0">
                <a:solidFill>
                  <a:srgbClr val="374151"/>
                </a:solidFill>
                <a:latin typeface="Söhne"/>
                <a:ea typeface="+mj-ea"/>
                <a:sym typeface="Roboto Slab"/>
              </a:rPr>
              <a:t>三、輔導、補助及獎勵排放源辦理溫室氣體自願減量工作事項。</a:t>
            </a:r>
          </a:p>
          <a:p>
            <a:pPr>
              <a:lnSpc>
                <a:spcPct val="150000"/>
              </a:lnSpc>
            </a:pPr>
            <a:r>
              <a:rPr lang="zh-TW" altLang="en-US" sz="1400" dirty="0">
                <a:solidFill>
                  <a:srgbClr val="374151"/>
                </a:solidFill>
                <a:latin typeface="Söhne"/>
                <a:ea typeface="+mj-ea"/>
                <a:sym typeface="Roboto Slab"/>
              </a:rPr>
              <a:t>四、資訊平台帳戶建立、拍賣、配售及交易相關行政工作事項。</a:t>
            </a:r>
          </a:p>
          <a:p>
            <a:pPr>
              <a:lnSpc>
                <a:spcPct val="150000"/>
              </a:lnSpc>
            </a:pPr>
            <a:r>
              <a:rPr lang="zh-TW" altLang="en-US" sz="1400" dirty="0">
                <a:solidFill>
                  <a:srgbClr val="374151"/>
                </a:solidFill>
                <a:latin typeface="Söhne"/>
                <a:ea typeface="+mj-ea"/>
                <a:sym typeface="Roboto Slab"/>
              </a:rPr>
              <a:t>五、執行溫室氣體減量及管理所需之約聘僱經費。</a:t>
            </a:r>
          </a:p>
          <a:p>
            <a:pPr>
              <a:lnSpc>
                <a:spcPct val="150000"/>
              </a:lnSpc>
            </a:pPr>
            <a:r>
              <a:rPr lang="zh-TW" altLang="en-US" sz="1400" dirty="0">
                <a:solidFill>
                  <a:srgbClr val="374151"/>
                </a:solidFill>
                <a:latin typeface="Söhne"/>
                <a:ea typeface="+mj-ea"/>
                <a:sym typeface="Roboto Slab"/>
              </a:rPr>
              <a:t>六、氣候變遷調適之協調、研擬及推動事項。</a:t>
            </a:r>
          </a:p>
          <a:p>
            <a:pPr>
              <a:lnSpc>
                <a:spcPct val="150000"/>
              </a:lnSpc>
            </a:pPr>
            <a:r>
              <a:rPr lang="zh-TW" altLang="en-US" sz="1400" dirty="0">
                <a:solidFill>
                  <a:srgbClr val="374151"/>
                </a:solidFill>
                <a:latin typeface="Söhne"/>
                <a:ea typeface="+mj-ea"/>
                <a:sym typeface="Roboto Slab"/>
              </a:rPr>
              <a:t>七、氣候變遷與溫室氣體減量之教育、宣導及獎助事項。</a:t>
            </a:r>
          </a:p>
          <a:p>
            <a:pPr>
              <a:lnSpc>
                <a:spcPct val="150000"/>
              </a:lnSpc>
            </a:pPr>
            <a:r>
              <a:rPr lang="zh-TW" altLang="en-US" sz="1400" b="1" dirty="0">
                <a:solidFill>
                  <a:srgbClr val="374151"/>
                </a:solidFill>
                <a:latin typeface="Söhne"/>
                <a:ea typeface="+mj-ea"/>
                <a:sym typeface="Roboto Slab"/>
              </a:rPr>
              <a:t>八、氣候變遷及溫室氣體減量之國際事務</a:t>
            </a:r>
            <a:r>
              <a:rPr lang="zh-TW" altLang="en-US" sz="1400" dirty="0">
                <a:solidFill>
                  <a:srgbClr val="374151"/>
                </a:solidFill>
                <a:latin typeface="Söhne"/>
                <a:ea typeface="+mj-ea"/>
                <a:sym typeface="Roboto Slab"/>
              </a:rPr>
              <a:t>。</a:t>
            </a:r>
          </a:p>
          <a:p>
            <a:pPr>
              <a:lnSpc>
                <a:spcPct val="150000"/>
              </a:lnSpc>
            </a:pPr>
            <a:r>
              <a:rPr lang="zh-TW" altLang="en-US" sz="1400" dirty="0">
                <a:solidFill>
                  <a:srgbClr val="374151"/>
                </a:solidFill>
                <a:latin typeface="Söhne"/>
                <a:ea typeface="+mj-ea"/>
                <a:sym typeface="Roboto Slab"/>
              </a:rPr>
              <a:t>九、其他有關溫室氣體減量及氣候變遷調適研究事項。</a:t>
            </a:r>
          </a:p>
        </p:txBody>
      </p:sp>
      <p:sp>
        <p:nvSpPr>
          <p:cNvPr id="34" name="文字方塊 33">
            <a:extLst>
              <a:ext uri="{FF2B5EF4-FFF2-40B4-BE49-F238E27FC236}">
                <a16:creationId xmlns:a16="http://schemas.microsoft.com/office/drawing/2014/main" id="{297FBB77-6B24-43FF-9D9E-C6E7423D2CF5}"/>
              </a:ext>
            </a:extLst>
          </p:cNvPr>
          <p:cNvSpPr txBox="1"/>
          <p:nvPr/>
        </p:nvSpPr>
        <p:spPr>
          <a:xfrm flipH="1">
            <a:off x="11312821" y="1998727"/>
            <a:ext cx="461665"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溫室氣體管理基金收支保管及運用辦法</a:t>
            </a:r>
            <a:endParaRPr lang="zh-TW" altLang="en-US" dirty="0"/>
          </a:p>
        </p:txBody>
      </p:sp>
      <p:sp>
        <p:nvSpPr>
          <p:cNvPr id="6" name="文字方塊 5">
            <a:extLst>
              <a:ext uri="{FF2B5EF4-FFF2-40B4-BE49-F238E27FC236}">
                <a16:creationId xmlns:a16="http://schemas.microsoft.com/office/drawing/2014/main" id="{982BDC2D-976F-457B-9855-4A97D9D0DE27}"/>
              </a:ext>
            </a:extLst>
          </p:cNvPr>
          <p:cNvSpPr txBox="1"/>
          <p:nvPr/>
        </p:nvSpPr>
        <p:spPr>
          <a:xfrm flipH="1">
            <a:off x="249050" y="1998727"/>
            <a:ext cx="458652"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空氣污染防制基金收支保管及運用辦法</a:t>
            </a:r>
            <a:endParaRPr lang="zh-TW" altLang="en-US" dirty="0"/>
          </a:p>
        </p:txBody>
      </p:sp>
    </p:spTree>
    <p:extLst>
      <p:ext uri="{BB962C8B-B14F-4D97-AF65-F5344CB8AC3E}">
        <p14:creationId xmlns:p14="http://schemas.microsoft.com/office/powerpoint/2010/main" val="1877237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43"/>
          <p:cNvSpPr txBox="1">
            <a:spLocks noGrp="1"/>
          </p:cNvSpPr>
          <p:nvPr>
            <p:ph type="title"/>
          </p:nvPr>
        </p:nvSpPr>
        <p:spPr>
          <a:xfrm>
            <a:off x="1776400" y="1825801"/>
            <a:ext cx="8639200" cy="3206400"/>
          </a:xfrm>
          <a:prstGeom prst="rect">
            <a:avLst/>
          </a:prstGeom>
        </p:spPr>
        <p:txBody>
          <a:bodyPr spcFirstLastPara="1" wrap="square" lIns="121900" tIns="121900" rIns="121900" bIns="121900" anchor="ctr" anchorCtr="0">
            <a:noAutofit/>
          </a:bodyPr>
          <a:lstStyle/>
          <a:p>
            <a:r>
              <a:rPr lang="fr-FR" dirty="0">
                <a:solidFill>
                  <a:schemeClr val="bg1">
                    <a:lumMod val="75000"/>
                  </a:schemeClr>
                </a:solidFill>
              </a:rPr>
              <a:t>Thanks!</a:t>
            </a:r>
            <a:endParaRPr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813CC38-913F-4FC1-AB06-39DEB4B3D738}"/>
              </a:ext>
            </a:extLst>
          </p:cNvPr>
          <p:cNvSpPr>
            <a:spLocks noGrp="1"/>
          </p:cNvSpPr>
          <p:nvPr>
            <p:ph type="title"/>
          </p:nvPr>
        </p:nvSpPr>
        <p:spPr/>
        <p:txBody>
          <a:bodyPr/>
          <a:lstStyle/>
          <a:p>
            <a:r>
              <a:rPr lang="zh-CN" altLang="en-US" dirty="0">
                <a:latin typeface="Microsoft YaHei"/>
                <a:ea typeface="Microsoft YaHei"/>
              </a:rPr>
              <a:t>前言</a:t>
            </a:r>
            <a:endParaRPr lang="zh-TW" altLang="en-US" dirty="0"/>
          </a:p>
        </p:txBody>
      </p:sp>
      <p:sp>
        <p:nvSpPr>
          <p:cNvPr id="7" name="標題 6">
            <a:extLst>
              <a:ext uri="{FF2B5EF4-FFF2-40B4-BE49-F238E27FC236}">
                <a16:creationId xmlns:a16="http://schemas.microsoft.com/office/drawing/2014/main" id="{224AEE37-101F-4288-81D1-3EE1FEEDA35A}"/>
              </a:ext>
            </a:extLst>
          </p:cNvPr>
          <p:cNvSpPr>
            <a:spLocks noGrp="1"/>
          </p:cNvSpPr>
          <p:nvPr>
            <p:ph type="title" idx="2"/>
          </p:nvPr>
        </p:nvSpPr>
        <p:spPr/>
        <p:txBody>
          <a:bodyPr/>
          <a:lstStyle/>
          <a:p>
            <a:r>
              <a:rPr lang="en-US" altLang="zh-TW" dirty="0"/>
              <a:t>01</a:t>
            </a:r>
            <a:endParaRPr lang="zh-TW" altLang="en-US" dirty="0"/>
          </a:p>
        </p:txBody>
      </p:sp>
      <p:sp>
        <p:nvSpPr>
          <p:cNvPr id="6" name="副標題 5">
            <a:extLst>
              <a:ext uri="{FF2B5EF4-FFF2-40B4-BE49-F238E27FC236}">
                <a16:creationId xmlns:a16="http://schemas.microsoft.com/office/drawing/2014/main" id="{75EB04D9-F67F-403D-B395-AE2F4FF0822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7522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a:extLst>
              <a:ext uri="{FF2B5EF4-FFF2-40B4-BE49-F238E27FC236}">
                <a16:creationId xmlns:a16="http://schemas.microsoft.com/office/drawing/2014/main" id="{18DD7351-328E-4489-8003-115E21E12B8B}"/>
              </a:ext>
            </a:extLst>
          </p:cNvPr>
          <p:cNvGraphicFramePr>
            <a:graphicFrameLocks noGrp="1"/>
          </p:cNvGraphicFramePr>
          <p:nvPr>
            <p:extLst>
              <p:ext uri="{D42A27DB-BD31-4B8C-83A1-F6EECF244321}">
                <p14:modId xmlns:p14="http://schemas.microsoft.com/office/powerpoint/2010/main" val="1854092285"/>
              </p:ext>
            </p:extLst>
          </p:nvPr>
        </p:nvGraphicFramePr>
        <p:xfrm>
          <a:off x="1734661" y="1076829"/>
          <a:ext cx="8722678" cy="4107438"/>
        </p:xfrm>
        <a:graphic>
          <a:graphicData uri="http://schemas.openxmlformats.org/drawingml/2006/table">
            <a:tbl>
              <a:tblPr>
                <a:tableStyleId>{0E3FDE45-AF77-4B5C-9715-49D594BDF05E}</a:tableStyleId>
              </a:tblPr>
              <a:tblGrid>
                <a:gridCol w="3271679">
                  <a:extLst>
                    <a:ext uri="{9D8B030D-6E8A-4147-A177-3AD203B41FA5}">
                      <a16:colId xmlns:a16="http://schemas.microsoft.com/office/drawing/2014/main" val="1949113068"/>
                    </a:ext>
                  </a:extLst>
                </a:gridCol>
                <a:gridCol w="5450999">
                  <a:extLst>
                    <a:ext uri="{9D8B030D-6E8A-4147-A177-3AD203B41FA5}">
                      <a16:colId xmlns:a16="http://schemas.microsoft.com/office/drawing/2014/main" val="2592120790"/>
                    </a:ext>
                  </a:extLst>
                </a:gridCol>
              </a:tblGrid>
              <a:tr h="684573">
                <a:tc>
                  <a:txBody>
                    <a:bodyPr/>
                    <a:lstStyle/>
                    <a:p>
                      <a:pPr algn="ctr" fontAlgn="ctr"/>
                      <a:r>
                        <a:rPr lang="zh-TW" altLang="en-US" sz="2200" b="1" u="none" strike="noStrike" dirty="0">
                          <a:solidFill>
                            <a:schemeClr val="bg1">
                              <a:lumMod val="50000"/>
                            </a:schemeClr>
                          </a:solidFill>
                          <a:effectLst/>
                        </a:rPr>
                        <a:t>時點</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b="1" u="none" strike="noStrike" dirty="0">
                          <a:solidFill>
                            <a:schemeClr val="bg1">
                              <a:lumMod val="50000"/>
                            </a:schemeClr>
                          </a:solidFill>
                          <a:effectLst/>
                        </a:rPr>
                        <a:t>事件</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257801372"/>
                  </a:ext>
                </a:extLst>
              </a:tr>
              <a:tr h="684573">
                <a:tc>
                  <a:txBody>
                    <a:bodyPr/>
                    <a:lstStyle/>
                    <a:p>
                      <a:pPr algn="ctr" fontAlgn="ctr"/>
                      <a:r>
                        <a:rPr lang="en-US" altLang="zh-TW" sz="2200" u="none" strike="noStrike" dirty="0">
                          <a:solidFill>
                            <a:schemeClr val="bg1">
                              <a:lumMod val="50000"/>
                            </a:schemeClr>
                          </a:solidFill>
                          <a:effectLst/>
                        </a:rPr>
                        <a:t>84</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空污費開徵</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70684193"/>
                  </a:ext>
                </a:extLst>
              </a:tr>
              <a:tr h="684573">
                <a:tc>
                  <a:txBody>
                    <a:bodyPr/>
                    <a:lstStyle/>
                    <a:p>
                      <a:pPr algn="ctr" fontAlgn="ctr"/>
                      <a:r>
                        <a:rPr lang="en-US" altLang="zh-TW" sz="2200" u="none" strike="noStrike" dirty="0">
                          <a:solidFill>
                            <a:schemeClr val="bg1">
                              <a:lumMod val="50000"/>
                            </a:schemeClr>
                          </a:solidFill>
                          <a:effectLst/>
                        </a:rPr>
                        <a:t>85</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環保署設空污基金</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70044392"/>
                  </a:ext>
                </a:extLst>
              </a:tr>
              <a:tr h="684573">
                <a:tc>
                  <a:txBody>
                    <a:bodyPr/>
                    <a:lstStyle/>
                    <a:p>
                      <a:pPr marR="0" algn="ctr" rtl="0" fontAlgn="ctr">
                        <a:lnSpc>
                          <a:spcPct val="100000"/>
                        </a:lnSpc>
                        <a:spcBef>
                          <a:spcPts val="0"/>
                        </a:spcBef>
                        <a:spcAft>
                          <a:spcPts val="0"/>
                        </a:spcAft>
                        <a:buClr>
                          <a:srgbClr val="000000"/>
                        </a:buClr>
                        <a:buFont typeface="Arial" panose="020B0604020202020204"/>
                      </a:pPr>
                      <a:r>
                        <a:rPr lang="en-US" altLang="zh-TW" sz="2200" b="0" i="0" u="none" strike="noStrike" cap="none" dirty="0">
                          <a:solidFill>
                            <a:schemeClr val="bg1">
                              <a:lumMod val="50000"/>
                            </a:schemeClr>
                          </a:solidFill>
                          <a:effectLst/>
                          <a:latin typeface="+mn-lt"/>
                          <a:ea typeface="+mn-ea"/>
                          <a:cs typeface="+mn-cs"/>
                          <a:sym typeface="Arial" panose="020B0604020202020204"/>
                        </a:rPr>
                        <a:t>92</a:t>
                      </a:r>
                      <a:r>
                        <a:rPr lang="zh-CN" altLang="en-US" sz="2200" b="0" i="0" u="none" strike="noStrike" cap="none" dirty="0">
                          <a:solidFill>
                            <a:schemeClr val="bg1">
                              <a:lumMod val="50000"/>
                            </a:schemeClr>
                          </a:solidFill>
                          <a:effectLst/>
                          <a:latin typeface="+mn-lt"/>
                          <a:ea typeface="+mn-ea"/>
                          <a:cs typeface="+mn-cs"/>
                          <a:sym typeface="Arial" panose="020B0604020202020204"/>
                        </a:rPr>
                        <a:t>年</a:t>
                      </a:r>
                      <a:endParaRPr lang="zh-TW" altLang="en-US" sz="2200" b="0" i="0" u="none" strike="noStrike" cap="none" dirty="0">
                        <a:solidFill>
                          <a:schemeClr val="bg1">
                            <a:lumMod val="50000"/>
                          </a:schemeClr>
                        </a:solidFill>
                        <a:effectLst/>
                        <a:latin typeface="+mn-lt"/>
                        <a:ea typeface="+mn-ea"/>
                        <a:cs typeface="+mn-cs"/>
                        <a:sym typeface="Arial" panose="020B0604020202020204"/>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panose="020B0604020202020204"/>
                        <a:buNone/>
                        <a:tabLst/>
                        <a:defRPr/>
                      </a:pPr>
                      <a:r>
                        <a:rPr lang="zh-CN" altLang="en-US" sz="2200" u="none" strike="noStrike" dirty="0">
                          <a:solidFill>
                            <a:schemeClr val="bg1">
                              <a:lumMod val="50000"/>
                            </a:schemeClr>
                          </a:solidFill>
                          <a:effectLst/>
                        </a:rPr>
                        <a:t>空污基金改列環保署附屬單位預算</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110613676"/>
                  </a:ext>
                </a:extLst>
              </a:tr>
              <a:tr h="684573">
                <a:tc>
                  <a:txBody>
                    <a:bodyPr/>
                    <a:lstStyle/>
                    <a:p>
                      <a:pPr algn="ctr" fontAlgn="ctr"/>
                      <a:r>
                        <a:rPr lang="en-US" altLang="zh-TW" sz="2200" u="none" strike="noStrike" dirty="0">
                          <a:solidFill>
                            <a:schemeClr val="bg1">
                              <a:lumMod val="50000"/>
                            </a:schemeClr>
                          </a:solidFill>
                          <a:effectLst/>
                        </a:rPr>
                        <a:t>107-110</a:t>
                      </a:r>
                      <a:r>
                        <a:rPr lang="zh-TW"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空污金入不敷出</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64348804"/>
                  </a:ext>
                </a:extLst>
              </a:tr>
              <a:tr h="684573">
                <a:tc>
                  <a:txBody>
                    <a:bodyPr/>
                    <a:lstStyle/>
                    <a:p>
                      <a:pPr algn="ctr" fontAlgn="ctr"/>
                      <a:r>
                        <a:rPr lang="en-US" altLang="zh-TW" sz="2200" u="none" strike="noStrike">
                          <a:solidFill>
                            <a:schemeClr val="bg1">
                              <a:lumMod val="50000"/>
                            </a:schemeClr>
                          </a:solidFill>
                          <a:effectLst/>
                        </a:rPr>
                        <a:t>111</a:t>
                      </a:r>
                      <a:r>
                        <a:rPr lang="en-US" altLang="zh-TW" sz="2200" u="none" strike="noStrike" dirty="0">
                          <a:solidFill>
                            <a:schemeClr val="bg1">
                              <a:lumMod val="50000"/>
                            </a:schemeClr>
                          </a:solidFill>
                          <a:effectLst/>
                        </a:rPr>
                        <a:t>-</a:t>
                      </a:r>
                      <a:r>
                        <a:rPr lang="en-US" altLang="zh-CN" sz="2200" u="none" strike="noStrike">
                          <a:solidFill>
                            <a:schemeClr val="bg1">
                              <a:lumMod val="50000"/>
                            </a:schemeClr>
                          </a:solidFill>
                          <a:effectLst/>
                        </a:rPr>
                        <a:t>112</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環保署公務預算撥補各約</a:t>
                      </a:r>
                      <a:r>
                        <a:rPr lang="en-US" altLang="zh-CN" sz="2200" u="none" strike="noStrike" dirty="0">
                          <a:solidFill>
                            <a:schemeClr val="bg1">
                              <a:lumMod val="50000"/>
                            </a:schemeClr>
                          </a:solidFill>
                          <a:effectLst/>
                        </a:rPr>
                        <a:t>25</a:t>
                      </a:r>
                      <a:r>
                        <a:rPr lang="zh-CN" altLang="en-US" sz="2200" u="none" strike="noStrike" dirty="0">
                          <a:solidFill>
                            <a:schemeClr val="bg1">
                              <a:lumMod val="50000"/>
                            </a:schemeClr>
                          </a:solidFill>
                          <a:effectLst/>
                        </a:rPr>
                        <a:t>億元</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9704955"/>
                  </a:ext>
                </a:extLst>
              </a:tr>
            </a:tbl>
          </a:graphicData>
        </a:graphic>
      </p:graphicFrame>
    </p:spTree>
    <p:extLst>
      <p:ext uri="{BB962C8B-B14F-4D97-AF65-F5344CB8AC3E}">
        <p14:creationId xmlns:p14="http://schemas.microsoft.com/office/powerpoint/2010/main" val="144857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a:extLst>
              <a:ext uri="{FF2B5EF4-FFF2-40B4-BE49-F238E27FC236}">
                <a16:creationId xmlns:a16="http://schemas.microsoft.com/office/drawing/2014/main" id="{A10B9195-40E5-44E6-A473-E3F2CB31578C}"/>
              </a:ext>
            </a:extLst>
          </p:cNvPr>
          <p:cNvSpPr txBox="1">
            <a:spLocks/>
          </p:cNvSpPr>
          <p:nvPr/>
        </p:nvSpPr>
        <p:spPr>
          <a:xfrm>
            <a:off x="1220074" y="1210600"/>
            <a:ext cx="9183786" cy="1330984"/>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239963" indent="-2100263"/>
            <a:r>
              <a:rPr lang="zh-CN" altLang="en-US" sz="2800" kern="0" dirty="0"/>
              <a:t>氣狀污染物：</a:t>
            </a:r>
            <a:r>
              <a:rPr lang="zh-TW" altLang="en-US" sz="2400" b="0" i="0" dirty="0">
                <a:solidFill>
                  <a:srgbClr val="374151"/>
                </a:solidFill>
                <a:effectLst/>
                <a:latin typeface="Söhne"/>
              </a:rPr>
              <a:t>揮發性有機化合物（</a:t>
            </a:r>
            <a:r>
              <a:rPr lang="en-US" altLang="zh-TW" sz="2400" b="0" i="0" dirty="0">
                <a:solidFill>
                  <a:srgbClr val="374151"/>
                </a:solidFill>
                <a:effectLst/>
                <a:latin typeface="Söhne"/>
              </a:rPr>
              <a:t>VOCs</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氮氧化物（</a:t>
            </a:r>
            <a:r>
              <a:rPr lang="en-US" altLang="zh-TW" sz="2400" b="0" i="0" dirty="0">
                <a:solidFill>
                  <a:srgbClr val="374151"/>
                </a:solidFill>
                <a:effectLst/>
                <a:latin typeface="Söhne"/>
              </a:rPr>
              <a:t>NOx</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硫</a:t>
            </a:r>
            <a:r>
              <a:rPr lang="zh-CN" altLang="en-US" sz="2400" b="0" i="0" dirty="0">
                <a:solidFill>
                  <a:srgbClr val="374151"/>
                </a:solidFill>
                <a:effectLst/>
                <a:latin typeface="Söhne"/>
              </a:rPr>
              <a:t>氧化物</a:t>
            </a:r>
            <a:r>
              <a:rPr lang="zh-TW" altLang="en-US" sz="2400" b="0" i="0" dirty="0">
                <a:solidFill>
                  <a:srgbClr val="374151"/>
                </a:solidFill>
                <a:effectLst/>
                <a:latin typeface="Söhne"/>
              </a:rPr>
              <a:t>（</a:t>
            </a:r>
            <a:r>
              <a:rPr lang="en-US" altLang="zh-TW" sz="2400" b="0" i="0" dirty="0" err="1">
                <a:solidFill>
                  <a:srgbClr val="374151"/>
                </a:solidFill>
                <a:effectLst/>
                <a:latin typeface="Söhne"/>
              </a:rPr>
              <a:t>SO</a:t>
            </a:r>
            <a:r>
              <a:rPr lang="en-US" altLang="zh-CN" sz="2400" b="0" i="0" dirty="0" err="1">
                <a:solidFill>
                  <a:srgbClr val="374151"/>
                </a:solidFill>
                <a:effectLst/>
                <a:latin typeface="Söhne"/>
              </a:rPr>
              <a:t>x</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一氧化碳（</a:t>
            </a:r>
            <a:r>
              <a:rPr lang="en-US" altLang="zh-TW" sz="2400" b="0" i="0" dirty="0">
                <a:solidFill>
                  <a:srgbClr val="374151"/>
                </a:solidFill>
                <a:effectLst/>
                <a:latin typeface="Söhne"/>
              </a:rPr>
              <a:t>CO</a:t>
            </a:r>
            <a:r>
              <a:rPr lang="zh-TW" altLang="en-US" sz="2400" b="0" i="0" dirty="0">
                <a:solidFill>
                  <a:srgbClr val="374151"/>
                </a:solidFill>
                <a:effectLst/>
                <a:latin typeface="Söhne"/>
              </a:rPr>
              <a:t>）</a:t>
            </a:r>
            <a:r>
              <a:rPr lang="en-US" altLang="zh-CN" sz="2400" dirty="0">
                <a:solidFill>
                  <a:srgbClr val="374151"/>
                </a:solidFill>
                <a:latin typeface="Söhne"/>
              </a:rPr>
              <a:t>……</a:t>
            </a:r>
            <a:endParaRPr lang="zh-TW" altLang="en-US" sz="2800" kern="0" dirty="0"/>
          </a:p>
        </p:txBody>
      </p:sp>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1220074" y="274320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粒狀污染物：</a:t>
            </a:r>
            <a:r>
              <a:rPr lang="zh-TW" altLang="en-US" sz="2400" b="0" i="0" dirty="0">
                <a:solidFill>
                  <a:srgbClr val="111111"/>
                </a:solidFill>
                <a:effectLst/>
                <a:latin typeface="-apple-system"/>
              </a:rPr>
              <a:t>懸浮微粒、金屬煤煙、黑煙、酸霧、落塵</a:t>
            </a:r>
            <a:r>
              <a:rPr lang="en-US" altLang="zh-CN" sz="2400" b="0" i="0" dirty="0">
                <a:solidFill>
                  <a:srgbClr val="111111"/>
                </a:solidFill>
                <a:effectLst/>
                <a:latin typeface="-apple-system"/>
              </a:rPr>
              <a:t>……</a:t>
            </a:r>
            <a:endParaRPr lang="zh-TW" altLang="en-US" sz="2800" kern="0" dirty="0"/>
          </a:p>
        </p:txBody>
      </p:sp>
      <p:sp>
        <p:nvSpPr>
          <p:cNvPr id="9" name="矩形: 圓角 8">
            <a:extLst>
              <a:ext uri="{FF2B5EF4-FFF2-40B4-BE49-F238E27FC236}">
                <a16:creationId xmlns:a16="http://schemas.microsoft.com/office/drawing/2014/main" id="{5F2E8691-A429-4692-A91B-50CE28128F06}"/>
              </a:ext>
            </a:extLst>
          </p:cNvPr>
          <p:cNvSpPr/>
          <p:nvPr/>
        </p:nvSpPr>
        <p:spPr>
          <a:xfrm>
            <a:off x="894562" y="881614"/>
            <a:ext cx="9834810" cy="5495311"/>
          </a:xfrm>
          <a:custGeom>
            <a:avLst/>
            <a:gdLst>
              <a:gd name="connsiteX0" fmla="*/ 0 w 9834810"/>
              <a:gd name="connsiteY0" fmla="*/ 915903 h 5495311"/>
              <a:gd name="connsiteX1" fmla="*/ 915903 w 9834810"/>
              <a:gd name="connsiteY1" fmla="*/ 0 h 5495311"/>
              <a:gd name="connsiteX2" fmla="*/ 1662850 w 9834810"/>
              <a:gd name="connsiteY2" fmla="*/ 0 h 5495311"/>
              <a:gd name="connsiteX3" fmla="*/ 2169707 w 9834810"/>
              <a:gd name="connsiteY3" fmla="*/ 0 h 5495311"/>
              <a:gd name="connsiteX4" fmla="*/ 2996684 w 9834810"/>
              <a:gd name="connsiteY4" fmla="*/ 0 h 5495311"/>
              <a:gd name="connsiteX5" fmla="*/ 3583571 w 9834810"/>
              <a:gd name="connsiteY5" fmla="*/ 0 h 5495311"/>
              <a:gd name="connsiteX6" fmla="*/ 4090428 w 9834810"/>
              <a:gd name="connsiteY6" fmla="*/ 0 h 5495311"/>
              <a:gd name="connsiteX7" fmla="*/ 4517255 w 9834810"/>
              <a:gd name="connsiteY7" fmla="*/ 0 h 5495311"/>
              <a:gd name="connsiteX8" fmla="*/ 5024112 w 9834810"/>
              <a:gd name="connsiteY8" fmla="*/ 0 h 5495311"/>
              <a:gd name="connsiteX9" fmla="*/ 5771059 w 9834810"/>
              <a:gd name="connsiteY9" fmla="*/ 0 h 5495311"/>
              <a:gd name="connsiteX10" fmla="*/ 6437976 w 9834810"/>
              <a:gd name="connsiteY10" fmla="*/ 0 h 5495311"/>
              <a:gd name="connsiteX11" fmla="*/ 6944833 w 9834810"/>
              <a:gd name="connsiteY11" fmla="*/ 0 h 5495311"/>
              <a:gd name="connsiteX12" fmla="*/ 7611750 w 9834810"/>
              <a:gd name="connsiteY12" fmla="*/ 0 h 5495311"/>
              <a:gd name="connsiteX13" fmla="*/ 8278667 w 9834810"/>
              <a:gd name="connsiteY13" fmla="*/ 0 h 5495311"/>
              <a:gd name="connsiteX14" fmla="*/ 8918907 w 9834810"/>
              <a:gd name="connsiteY14" fmla="*/ 0 h 5495311"/>
              <a:gd name="connsiteX15" fmla="*/ 9834810 w 9834810"/>
              <a:gd name="connsiteY15" fmla="*/ 915903 h 5495311"/>
              <a:gd name="connsiteX16" fmla="*/ 9834810 w 9834810"/>
              <a:gd name="connsiteY16" fmla="*/ 1599757 h 5495311"/>
              <a:gd name="connsiteX17" fmla="*/ 9834810 w 9834810"/>
              <a:gd name="connsiteY17" fmla="*/ 2173706 h 5495311"/>
              <a:gd name="connsiteX18" fmla="*/ 9834810 w 9834810"/>
              <a:gd name="connsiteY18" fmla="*/ 2747655 h 5495311"/>
              <a:gd name="connsiteX19" fmla="*/ 9834810 w 9834810"/>
              <a:gd name="connsiteY19" fmla="*/ 3321605 h 5495311"/>
              <a:gd name="connsiteX20" fmla="*/ 9834810 w 9834810"/>
              <a:gd name="connsiteY20" fmla="*/ 3895554 h 5495311"/>
              <a:gd name="connsiteX21" fmla="*/ 9834810 w 9834810"/>
              <a:gd name="connsiteY21" fmla="*/ 4579408 h 5495311"/>
              <a:gd name="connsiteX22" fmla="*/ 8918907 w 9834810"/>
              <a:gd name="connsiteY22" fmla="*/ 5495311 h 5495311"/>
              <a:gd name="connsiteX23" fmla="*/ 8251990 w 9834810"/>
              <a:gd name="connsiteY23" fmla="*/ 5495311 h 5495311"/>
              <a:gd name="connsiteX24" fmla="*/ 7665103 w 9834810"/>
              <a:gd name="connsiteY24" fmla="*/ 5495311 h 5495311"/>
              <a:gd name="connsiteX25" fmla="*/ 7238276 w 9834810"/>
              <a:gd name="connsiteY25" fmla="*/ 5495311 h 5495311"/>
              <a:gd name="connsiteX26" fmla="*/ 6811449 w 9834810"/>
              <a:gd name="connsiteY26" fmla="*/ 5495311 h 5495311"/>
              <a:gd name="connsiteX27" fmla="*/ 6064502 w 9834810"/>
              <a:gd name="connsiteY27" fmla="*/ 5495311 h 5495311"/>
              <a:gd name="connsiteX28" fmla="*/ 5237525 w 9834810"/>
              <a:gd name="connsiteY28" fmla="*/ 5495311 h 5495311"/>
              <a:gd name="connsiteX29" fmla="*/ 4730668 w 9834810"/>
              <a:gd name="connsiteY29" fmla="*/ 5495311 h 5495311"/>
              <a:gd name="connsiteX30" fmla="*/ 3903691 w 9834810"/>
              <a:gd name="connsiteY30" fmla="*/ 5495311 h 5495311"/>
              <a:gd name="connsiteX31" fmla="*/ 3156744 w 9834810"/>
              <a:gd name="connsiteY31" fmla="*/ 5495311 h 5495311"/>
              <a:gd name="connsiteX32" fmla="*/ 2329767 w 9834810"/>
              <a:gd name="connsiteY32" fmla="*/ 5495311 h 5495311"/>
              <a:gd name="connsiteX33" fmla="*/ 1662850 w 9834810"/>
              <a:gd name="connsiteY33" fmla="*/ 5495311 h 5495311"/>
              <a:gd name="connsiteX34" fmla="*/ 915903 w 9834810"/>
              <a:gd name="connsiteY34" fmla="*/ 5495311 h 5495311"/>
              <a:gd name="connsiteX35" fmla="*/ 0 w 9834810"/>
              <a:gd name="connsiteY35" fmla="*/ 4579408 h 5495311"/>
              <a:gd name="connsiteX36" fmla="*/ 0 w 9834810"/>
              <a:gd name="connsiteY36" fmla="*/ 3895554 h 5495311"/>
              <a:gd name="connsiteX37" fmla="*/ 0 w 9834810"/>
              <a:gd name="connsiteY37" fmla="*/ 3394875 h 5495311"/>
              <a:gd name="connsiteX38" fmla="*/ 0 w 9834810"/>
              <a:gd name="connsiteY38" fmla="*/ 2711020 h 5495311"/>
              <a:gd name="connsiteX39" fmla="*/ 0 w 9834810"/>
              <a:gd name="connsiteY39" fmla="*/ 2063801 h 5495311"/>
              <a:gd name="connsiteX40" fmla="*/ 0 w 9834810"/>
              <a:gd name="connsiteY40" fmla="*/ 1489852 h 5495311"/>
              <a:gd name="connsiteX41" fmla="*/ 0 w 9834810"/>
              <a:gd name="connsiteY41" fmla="*/ 915903 h 549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834810" h="5495311" extrusionOk="0">
                <a:moveTo>
                  <a:pt x="0" y="915903"/>
                </a:moveTo>
                <a:cubicBezTo>
                  <a:pt x="-90080" y="323730"/>
                  <a:pt x="319891" y="76706"/>
                  <a:pt x="915903" y="0"/>
                </a:cubicBezTo>
                <a:cubicBezTo>
                  <a:pt x="1221091" y="22925"/>
                  <a:pt x="1378128" y="-5957"/>
                  <a:pt x="1662850" y="0"/>
                </a:cubicBezTo>
                <a:cubicBezTo>
                  <a:pt x="1947572" y="5957"/>
                  <a:pt x="1971761" y="-14211"/>
                  <a:pt x="2169707" y="0"/>
                </a:cubicBezTo>
                <a:cubicBezTo>
                  <a:pt x="2367653" y="14211"/>
                  <a:pt x="2643237" y="3145"/>
                  <a:pt x="2996684" y="0"/>
                </a:cubicBezTo>
                <a:cubicBezTo>
                  <a:pt x="3350131" y="-3145"/>
                  <a:pt x="3379544" y="17642"/>
                  <a:pt x="3583571" y="0"/>
                </a:cubicBezTo>
                <a:cubicBezTo>
                  <a:pt x="3787598" y="-17642"/>
                  <a:pt x="3842792" y="-9803"/>
                  <a:pt x="4090428" y="0"/>
                </a:cubicBezTo>
                <a:cubicBezTo>
                  <a:pt x="4338064" y="9803"/>
                  <a:pt x="4419249" y="-12287"/>
                  <a:pt x="4517255" y="0"/>
                </a:cubicBezTo>
                <a:cubicBezTo>
                  <a:pt x="4615261" y="12287"/>
                  <a:pt x="4817795" y="-16116"/>
                  <a:pt x="5024112" y="0"/>
                </a:cubicBezTo>
                <a:cubicBezTo>
                  <a:pt x="5230429" y="16116"/>
                  <a:pt x="5603374" y="20895"/>
                  <a:pt x="5771059" y="0"/>
                </a:cubicBezTo>
                <a:cubicBezTo>
                  <a:pt x="5938744" y="-20895"/>
                  <a:pt x="6207389" y="13454"/>
                  <a:pt x="6437976" y="0"/>
                </a:cubicBezTo>
                <a:cubicBezTo>
                  <a:pt x="6668563" y="-13454"/>
                  <a:pt x="6801841" y="19223"/>
                  <a:pt x="6944833" y="0"/>
                </a:cubicBezTo>
                <a:cubicBezTo>
                  <a:pt x="7087825" y="-19223"/>
                  <a:pt x="7414344" y="26927"/>
                  <a:pt x="7611750" y="0"/>
                </a:cubicBezTo>
                <a:cubicBezTo>
                  <a:pt x="7809156" y="-26927"/>
                  <a:pt x="7966379" y="-6184"/>
                  <a:pt x="8278667" y="0"/>
                </a:cubicBezTo>
                <a:cubicBezTo>
                  <a:pt x="8590955" y="6184"/>
                  <a:pt x="8623820" y="-13246"/>
                  <a:pt x="8918907" y="0"/>
                </a:cubicBezTo>
                <a:cubicBezTo>
                  <a:pt x="9426560" y="-111455"/>
                  <a:pt x="9842908" y="419640"/>
                  <a:pt x="9834810" y="915903"/>
                </a:cubicBezTo>
                <a:cubicBezTo>
                  <a:pt x="9833992" y="1161141"/>
                  <a:pt x="9801232" y="1383156"/>
                  <a:pt x="9834810" y="1599757"/>
                </a:cubicBezTo>
                <a:cubicBezTo>
                  <a:pt x="9868388" y="1816358"/>
                  <a:pt x="9806591" y="2019925"/>
                  <a:pt x="9834810" y="2173706"/>
                </a:cubicBezTo>
                <a:cubicBezTo>
                  <a:pt x="9863029" y="2327487"/>
                  <a:pt x="9856361" y="2483469"/>
                  <a:pt x="9834810" y="2747655"/>
                </a:cubicBezTo>
                <a:cubicBezTo>
                  <a:pt x="9813259" y="3011841"/>
                  <a:pt x="9840974" y="3142670"/>
                  <a:pt x="9834810" y="3321605"/>
                </a:cubicBezTo>
                <a:cubicBezTo>
                  <a:pt x="9828647" y="3500540"/>
                  <a:pt x="9838125" y="3674744"/>
                  <a:pt x="9834810" y="3895554"/>
                </a:cubicBezTo>
                <a:cubicBezTo>
                  <a:pt x="9831495" y="4116364"/>
                  <a:pt x="9841189" y="4335842"/>
                  <a:pt x="9834810" y="4579408"/>
                </a:cubicBezTo>
                <a:cubicBezTo>
                  <a:pt x="9748328" y="5009811"/>
                  <a:pt x="9400765" y="5477769"/>
                  <a:pt x="8918907" y="5495311"/>
                </a:cubicBezTo>
                <a:cubicBezTo>
                  <a:pt x="8775168" y="5499343"/>
                  <a:pt x="8576168" y="5469979"/>
                  <a:pt x="8251990" y="5495311"/>
                </a:cubicBezTo>
                <a:cubicBezTo>
                  <a:pt x="7927812" y="5520643"/>
                  <a:pt x="7806518" y="5477813"/>
                  <a:pt x="7665103" y="5495311"/>
                </a:cubicBezTo>
                <a:cubicBezTo>
                  <a:pt x="7523688" y="5512809"/>
                  <a:pt x="7434959" y="5492187"/>
                  <a:pt x="7238276" y="5495311"/>
                </a:cubicBezTo>
                <a:cubicBezTo>
                  <a:pt x="7041593" y="5498435"/>
                  <a:pt x="6949468" y="5475863"/>
                  <a:pt x="6811449" y="5495311"/>
                </a:cubicBezTo>
                <a:cubicBezTo>
                  <a:pt x="6673430" y="5514759"/>
                  <a:pt x="6263296" y="5529897"/>
                  <a:pt x="6064502" y="5495311"/>
                </a:cubicBezTo>
                <a:cubicBezTo>
                  <a:pt x="5865708" y="5460725"/>
                  <a:pt x="5415327" y="5515033"/>
                  <a:pt x="5237525" y="5495311"/>
                </a:cubicBezTo>
                <a:cubicBezTo>
                  <a:pt x="5059723" y="5475589"/>
                  <a:pt x="4899005" y="5509952"/>
                  <a:pt x="4730668" y="5495311"/>
                </a:cubicBezTo>
                <a:cubicBezTo>
                  <a:pt x="4562331" y="5480670"/>
                  <a:pt x="4301832" y="5518223"/>
                  <a:pt x="3903691" y="5495311"/>
                </a:cubicBezTo>
                <a:cubicBezTo>
                  <a:pt x="3505550" y="5472399"/>
                  <a:pt x="3337381" y="5472485"/>
                  <a:pt x="3156744" y="5495311"/>
                </a:cubicBezTo>
                <a:cubicBezTo>
                  <a:pt x="2976107" y="5518137"/>
                  <a:pt x="2742297" y="5473240"/>
                  <a:pt x="2329767" y="5495311"/>
                </a:cubicBezTo>
                <a:cubicBezTo>
                  <a:pt x="1917237" y="5517382"/>
                  <a:pt x="1952861" y="5513287"/>
                  <a:pt x="1662850" y="5495311"/>
                </a:cubicBezTo>
                <a:cubicBezTo>
                  <a:pt x="1372839" y="5477335"/>
                  <a:pt x="1126246" y="5499465"/>
                  <a:pt x="915903" y="5495311"/>
                </a:cubicBezTo>
                <a:cubicBezTo>
                  <a:pt x="352422" y="5558915"/>
                  <a:pt x="-91227" y="5057878"/>
                  <a:pt x="0" y="4579408"/>
                </a:cubicBezTo>
                <a:cubicBezTo>
                  <a:pt x="-5565" y="4356368"/>
                  <a:pt x="31181" y="4039507"/>
                  <a:pt x="0" y="3895554"/>
                </a:cubicBezTo>
                <a:cubicBezTo>
                  <a:pt x="-31181" y="3751601"/>
                  <a:pt x="-21497" y="3553625"/>
                  <a:pt x="0" y="3394875"/>
                </a:cubicBezTo>
                <a:cubicBezTo>
                  <a:pt x="21497" y="3236125"/>
                  <a:pt x="14710" y="3041009"/>
                  <a:pt x="0" y="2711020"/>
                </a:cubicBezTo>
                <a:cubicBezTo>
                  <a:pt x="-14710" y="2381031"/>
                  <a:pt x="-29380" y="2354672"/>
                  <a:pt x="0" y="2063801"/>
                </a:cubicBezTo>
                <a:cubicBezTo>
                  <a:pt x="29380" y="1772930"/>
                  <a:pt x="6118" y="1737723"/>
                  <a:pt x="0" y="1489852"/>
                </a:cubicBezTo>
                <a:cubicBezTo>
                  <a:pt x="-6118" y="1241981"/>
                  <a:pt x="-18253" y="1090421"/>
                  <a:pt x="0" y="915903"/>
                </a:cubicBezTo>
                <a:close/>
              </a:path>
            </a:pathLst>
          </a:custGeom>
          <a:noFill/>
          <a:ln w="57150">
            <a:solidFill>
              <a:schemeClr val="bg1">
                <a:lumMod val="40000"/>
                <a:lumOff val="60000"/>
              </a:schemeClr>
            </a:solidFill>
            <a:extLst>
              <a:ext uri="{C807C97D-BFC1-408E-A445-0C87EB9F89A2}">
                <ask:lineSketchStyleProps xmlns:ask="http://schemas.microsoft.com/office/drawing/2018/sketchyshapes" sd="41149967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版面配置區 2">
            <a:extLst>
              <a:ext uri="{FF2B5EF4-FFF2-40B4-BE49-F238E27FC236}">
                <a16:creationId xmlns:a16="http://schemas.microsoft.com/office/drawing/2014/main" id="{75381E82-0972-47D8-BAB5-B8A9A2C27CDB}"/>
              </a:ext>
            </a:extLst>
          </p:cNvPr>
          <p:cNvSpPr txBox="1">
            <a:spLocks/>
          </p:cNvSpPr>
          <p:nvPr/>
        </p:nvSpPr>
        <p:spPr>
          <a:xfrm>
            <a:off x="1220074" y="360474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衍生性污染物：</a:t>
            </a:r>
            <a:r>
              <a:rPr lang="zh-CN" altLang="en-US" sz="2400" dirty="0">
                <a:solidFill>
                  <a:srgbClr val="111111"/>
                </a:solidFill>
                <a:latin typeface="-apple-system"/>
              </a:rPr>
              <a:t>光化學煙霧、光化學性高氧化物</a:t>
            </a:r>
            <a:endParaRPr lang="zh-TW" altLang="en-US" sz="2400" dirty="0">
              <a:solidFill>
                <a:srgbClr val="111111"/>
              </a:solidFill>
              <a:latin typeface="-apple-system"/>
            </a:endParaRPr>
          </a:p>
        </p:txBody>
      </p:sp>
      <p:sp>
        <p:nvSpPr>
          <p:cNvPr id="12" name="文字版面配置區 2">
            <a:extLst>
              <a:ext uri="{FF2B5EF4-FFF2-40B4-BE49-F238E27FC236}">
                <a16:creationId xmlns:a16="http://schemas.microsoft.com/office/drawing/2014/main" id="{71BF653B-11EC-466C-A576-F3C3AA088F63}"/>
              </a:ext>
            </a:extLst>
          </p:cNvPr>
          <p:cNvSpPr txBox="1">
            <a:spLocks/>
          </p:cNvSpPr>
          <p:nvPr/>
        </p:nvSpPr>
        <p:spPr>
          <a:xfrm>
            <a:off x="1220074" y="4467853"/>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有害空氣污染物：</a:t>
            </a:r>
            <a:r>
              <a:rPr lang="zh-CN" altLang="en-US" sz="2400" dirty="0">
                <a:solidFill>
                  <a:srgbClr val="111111"/>
                </a:solidFill>
                <a:latin typeface="-apple-system"/>
              </a:rPr>
              <a:t>氟化物、氯氣、氨氣、硫化氫、甲醛</a:t>
            </a:r>
            <a:r>
              <a:rPr lang="en-US" altLang="zh-CN" sz="2400" dirty="0">
                <a:solidFill>
                  <a:srgbClr val="111111"/>
                </a:solidFill>
                <a:latin typeface="-apple-system"/>
              </a:rPr>
              <a:t>……</a:t>
            </a:r>
            <a:endParaRPr lang="zh-TW" altLang="en-US" sz="2400" dirty="0">
              <a:solidFill>
                <a:srgbClr val="111111"/>
              </a:solidFill>
              <a:latin typeface="-apple-system"/>
            </a:endParaRPr>
          </a:p>
        </p:txBody>
      </p:sp>
      <p:sp>
        <p:nvSpPr>
          <p:cNvPr id="13" name="文字版面配置區 2">
            <a:extLst>
              <a:ext uri="{FF2B5EF4-FFF2-40B4-BE49-F238E27FC236}">
                <a16:creationId xmlns:a16="http://schemas.microsoft.com/office/drawing/2014/main" id="{14012CB5-F802-44ED-922C-FEC94C3E7C84}"/>
              </a:ext>
            </a:extLst>
          </p:cNvPr>
          <p:cNvSpPr txBox="1">
            <a:spLocks/>
          </p:cNvSpPr>
          <p:nvPr/>
        </p:nvSpPr>
        <p:spPr>
          <a:xfrm>
            <a:off x="1220074" y="533095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異味污染物：</a:t>
            </a:r>
            <a:r>
              <a:rPr lang="zh-CN" altLang="en-US" sz="2400" dirty="0">
                <a:solidFill>
                  <a:srgbClr val="111111"/>
                </a:solidFill>
                <a:latin typeface="-apple-system"/>
              </a:rPr>
              <a:t>具有氣味，引起厭惡或其他不良情緒反應者</a:t>
            </a:r>
            <a:endParaRPr lang="zh-TW" altLang="en-US" sz="2400" dirty="0">
              <a:solidFill>
                <a:srgbClr val="111111"/>
              </a:solidFill>
              <a:latin typeface="-apple-system"/>
            </a:endParaRPr>
          </a:p>
        </p:txBody>
      </p:sp>
      <p:sp>
        <p:nvSpPr>
          <p:cNvPr id="15" name="文字方塊 14">
            <a:extLst>
              <a:ext uri="{FF2B5EF4-FFF2-40B4-BE49-F238E27FC236}">
                <a16:creationId xmlns:a16="http://schemas.microsoft.com/office/drawing/2014/main" id="{689B8F9F-216F-433D-B1CB-3038A7265EE0}"/>
              </a:ext>
            </a:extLst>
          </p:cNvPr>
          <p:cNvSpPr txBox="1"/>
          <p:nvPr/>
        </p:nvSpPr>
        <p:spPr>
          <a:xfrm>
            <a:off x="10905420" y="1575291"/>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空氣污染防制法施行細則第</a:t>
            </a:r>
            <a:r>
              <a:rPr lang="en-US" altLang="zh-CN" dirty="0">
                <a:solidFill>
                  <a:sysClr val="windowText" lastClr="000000"/>
                </a:solidFill>
              </a:rPr>
              <a:t>2</a:t>
            </a:r>
            <a:r>
              <a:rPr lang="zh-CN" altLang="en-US" dirty="0">
                <a:solidFill>
                  <a:sysClr val="windowText" lastClr="000000"/>
                </a:solidFill>
              </a:rPr>
              <a:t>條</a:t>
            </a:r>
            <a:endParaRPr lang="zh-TW" altLang="en-US" dirty="0">
              <a:solidFill>
                <a:sysClr val="windowText" lastClr="000000"/>
              </a:solidFill>
            </a:endParaRPr>
          </a:p>
        </p:txBody>
      </p:sp>
      <p:sp>
        <p:nvSpPr>
          <p:cNvPr id="16" name="文字方塊 15">
            <a:extLst>
              <a:ext uri="{FF2B5EF4-FFF2-40B4-BE49-F238E27FC236}">
                <a16:creationId xmlns:a16="http://schemas.microsoft.com/office/drawing/2014/main" id="{FA45F306-DAAF-4306-AB60-609CEE1B7DD9}"/>
              </a:ext>
            </a:extLst>
          </p:cNvPr>
          <p:cNvSpPr txBox="1"/>
          <p:nvPr/>
        </p:nvSpPr>
        <p:spPr>
          <a:xfrm>
            <a:off x="4003075" y="210469"/>
            <a:ext cx="3617783" cy="646331"/>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空氣污染物</a:t>
            </a:r>
            <a:endParaRPr lang="zh-TW" altLang="en-US" sz="3600" dirty="0">
              <a:solidFill>
                <a:schemeClr val="bg1">
                  <a:lumMod val="50000"/>
                </a:schemeClr>
              </a:solidFill>
            </a:endParaRPr>
          </a:p>
        </p:txBody>
      </p:sp>
    </p:spTree>
    <p:extLst>
      <p:ext uri="{BB962C8B-B14F-4D97-AF65-F5344CB8AC3E}">
        <p14:creationId xmlns:p14="http://schemas.microsoft.com/office/powerpoint/2010/main" val="345341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a:extLst>
              <a:ext uri="{FF2B5EF4-FFF2-40B4-BE49-F238E27FC236}">
                <a16:creationId xmlns:a16="http://schemas.microsoft.com/office/drawing/2014/main" id="{A10B9195-40E5-44E6-A473-E3F2CB31578C}"/>
              </a:ext>
            </a:extLst>
          </p:cNvPr>
          <p:cNvSpPr txBox="1">
            <a:spLocks/>
          </p:cNvSpPr>
          <p:nvPr/>
        </p:nvSpPr>
        <p:spPr>
          <a:xfrm>
            <a:off x="1906640" y="1177854"/>
            <a:ext cx="8256178" cy="4819532"/>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3663"/>
            <a:r>
              <a:rPr lang="zh-CN" altLang="en-US" sz="2800" kern="0" dirty="0"/>
              <a:t>空氣污染物：（較區域性）</a:t>
            </a:r>
            <a:endParaRPr lang="en-US" altLang="zh-CN" sz="2800" kern="0" dirty="0"/>
          </a:p>
        </p:txBody>
      </p:sp>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3477362" y="2615389"/>
            <a:ext cx="6306717" cy="3009103"/>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溫室氣體</a:t>
            </a:r>
            <a:r>
              <a:rPr lang="zh-CN" altLang="en-US" sz="2800" kern="0">
                <a:sym typeface="Wingdings" panose="05000000000000000000" pitchFamily="2" charset="2"/>
              </a:rPr>
              <a:t>：（較長期</a:t>
            </a:r>
            <a:r>
              <a:rPr lang="zh-CN" altLang="en-US" sz="2800" kern="0" dirty="0">
                <a:sym typeface="Wingdings" panose="05000000000000000000" pitchFamily="2" charset="2"/>
              </a:rPr>
              <a:t>、大範圍）</a:t>
            </a:r>
            <a:endParaRPr lang="en-US" altLang="zh-CN" sz="2800" kern="0" dirty="0"/>
          </a:p>
          <a:p>
            <a:pPr marL="93663"/>
            <a:r>
              <a:rPr lang="zh-TW" altLang="en-US" sz="2400" dirty="0">
                <a:solidFill>
                  <a:srgbClr val="374151"/>
                </a:solidFill>
                <a:latin typeface="Söhne"/>
              </a:rPr>
              <a:t>二氧化碳（</a:t>
            </a:r>
            <a:r>
              <a:rPr lang="en-US" altLang="zh-TW" sz="2400" dirty="0">
                <a:solidFill>
                  <a:srgbClr val="374151"/>
                </a:solidFill>
                <a:latin typeface="Söhne"/>
              </a:rPr>
              <a:t>CO2</a:t>
            </a:r>
            <a:r>
              <a:rPr lang="zh-TW" altLang="en-US" sz="2400" dirty="0">
                <a:solidFill>
                  <a:srgbClr val="374151"/>
                </a:solidFill>
                <a:latin typeface="Söhne"/>
              </a:rPr>
              <a:t>）</a:t>
            </a:r>
            <a:r>
              <a:rPr lang="zh-CN" altLang="en-US" sz="2400" dirty="0">
                <a:solidFill>
                  <a:srgbClr val="374151"/>
                </a:solidFill>
                <a:latin typeface="Söhne"/>
              </a:rPr>
              <a:t>、</a:t>
            </a:r>
            <a:r>
              <a:rPr lang="zh-TW" altLang="en-US" sz="2400" dirty="0">
                <a:solidFill>
                  <a:srgbClr val="374151"/>
                </a:solidFill>
                <a:latin typeface="Söhne"/>
              </a:rPr>
              <a:t>甲烷（</a:t>
            </a:r>
            <a:r>
              <a:rPr lang="en-US" altLang="zh-TW" sz="2400" dirty="0">
                <a:solidFill>
                  <a:srgbClr val="374151"/>
                </a:solidFill>
                <a:latin typeface="Söhne"/>
              </a:rPr>
              <a:t>CH4</a:t>
            </a:r>
            <a:r>
              <a:rPr lang="zh-TW" altLang="en-US" sz="2400" dirty="0">
                <a:solidFill>
                  <a:srgbClr val="374151"/>
                </a:solidFill>
                <a:latin typeface="Söhne"/>
              </a:rPr>
              <a:t>）、氧化亞氮（</a:t>
            </a:r>
            <a:r>
              <a:rPr lang="en-US" altLang="zh-TW" sz="2400" dirty="0">
                <a:solidFill>
                  <a:srgbClr val="374151"/>
                </a:solidFill>
                <a:latin typeface="Söhne"/>
              </a:rPr>
              <a:t>N2O</a:t>
            </a:r>
            <a:r>
              <a:rPr lang="zh-TW" altLang="en-US" sz="2400" dirty="0">
                <a:solidFill>
                  <a:srgbClr val="374151"/>
                </a:solidFill>
                <a:latin typeface="Söhne"/>
              </a:rPr>
              <a:t>）、氫氟碳化物（</a:t>
            </a:r>
            <a:r>
              <a:rPr lang="en-US" altLang="zh-TW" sz="2400" dirty="0">
                <a:solidFill>
                  <a:srgbClr val="374151"/>
                </a:solidFill>
                <a:latin typeface="Söhne"/>
              </a:rPr>
              <a:t>HFCs</a:t>
            </a:r>
            <a:r>
              <a:rPr lang="zh-TW" altLang="en-US" sz="2400" dirty="0">
                <a:solidFill>
                  <a:srgbClr val="374151"/>
                </a:solidFill>
                <a:latin typeface="Söhne"/>
              </a:rPr>
              <a:t>）、全氟碳化物（</a:t>
            </a:r>
            <a:r>
              <a:rPr lang="en-US" altLang="zh-TW" sz="2400" dirty="0">
                <a:solidFill>
                  <a:srgbClr val="374151"/>
                </a:solidFill>
                <a:latin typeface="Söhne"/>
              </a:rPr>
              <a:t>PFCs</a:t>
            </a:r>
            <a:r>
              <a:rPr lang="zh-TW" altLang="en-US" sz="2400" dirty="0">
                <a:solidFill>
                  <a:srgbClr val="374151"/>
                </a:solidFill>
                <a:latin typeface="Söhne"/>
              </a:rPr>
              <a:t>）、六氟化硫（</a:t>
            </a:r>
            <a:r>
              <a:rPr lang="en-US" altLang="zh-TW" sz="2400" dirty="0">
                <a:solidFill>
                  <a:srgbClr val="374151"/>
                </a:solidFill>
                <a:latin typeface="Söhne"/>
              </a:rPr>
              <a:t>SF6</a:t>
            </a:r>
            <a:r>
              <a:rPr lang="zh-TW" altLang="en-US" sz="2400" dirty="0">
                <a:solidFill>
                  <a:srgbClr val="374151"/>
                </a:solidFill>
                <a:latin typeface="Söhne"/>
              </a:rPr>
              <a:t>）、三氟化氮（</a:t>
            </a:r>
            <a:r>
              <a:rPr lang="en-US" altLang="zh-TW" sz="2400" dirty="0">
                <a:solidFill>
                  <a:srgbClr val="374151"/>
                </a:solidFill>
                <a:latin typeface="Söhne"/>
              </a:rPr>
              <a:t>NF3</a:t>
            </a:r>
            <a:r>
              <a:rPr lang="zh-TW" altLang="en-US" sz="2400" dirty="0">
                <a:solidFill>
                  <a:srgbClr val="374151"/>
                </a:solidFill>
                <a:latin typeface="Söhne"/>
              </a:rPr>
              <a:t>）及其他經中央主管機關公告者。</a:t>
            </a:r>
            <a:r>
              <a:rPr lang="zh-CN" altLang="en-US" sz="2400" dirty="0">
                <a:solidFill>
                  <a:srgbClr val="374151"/>
                </a:solidFill>
                <a:latin typeface="Söhne"/>
              </a:rPr>
              <a:t>（</a:t>
            </a:r>
            <a:r>
              <a:rPr lang="zh-TW" altLang="en-US" sz="2400" dirty="0">
                <a:solidFill>
                  <a:srgbClr val="374151"/>
                </a:solidFill>
                <a:latin typeface="Söhne"/>
              </a:rPr>
              <a:t>氣候變遷因應法</a:t>
            </a:r>
            <a:r>
              <a:rPr lang="zh-CN" altLang="en-US" sz="2400" dirty="0">
                <a:solidFill>
                  <a:srgbClr val="374151"/>
                </a:solidFill>
                <a:latin typeface="Söhne"/>
              </a:rPr>
              <a:t>第</a:t>
            </a:r>
            <a:r>
              <a:rPr lang="en-US" altLang="zh-CN" sz="2400" dirty="0">
                <a:solidFill>
                  <a:srgbClr val="374151"/>
                </a:solidFill>
                <a:latin typeface="Söhne"/>
              </a:rPr>
              <a:t>3</a:t>
            </a:r>
            <a:r>
              <a:rPr lang="zh-CN" altLang="en-US" sz="2400" dirty="0">
                <a:solidFill>
                  <a:srgbClr val="374151"/>
                </a:solidFill>
                <a:latin typeface="Söhne"/>
              </a:rPr>
              <a:t>條）</a:t>
            </a:r>
            <a:endParaRPr lang="zh-TW" altLang="en-US" sz="2400" dirty="0">
              <a:solidFill>
                <a:srgbClr val="374151"/>
              </a:solidFill>
              <a:latin typeface="Söhne"/>
            </a:endParaRPr>
          </a:p>
        </p:txBody>
      </p:sp>
    </p:spTree>
    <p:extLst>
      <p:ext uri="{BB962C8B-B14F-4D97-AF65-F5344CB8AC3E}">
        <p14:creationId xmlns:p14="http://schemas.microsoft.com/office/powerpoint/2010/main" val="412018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AD88A7BA-831F-4FAC-87EC-69E0FB9EAE1F}"/>
              </a:ext>
            </a:extLst>
          </p:cNvPr>
          <p:cNvSpPr txBox="1"/>
          <p:nvPr/>
        </p:nvSpPr>
        <p:spPr>
          <a:xfrm>
            <a:off x="1569559" y="2090455"/>
            <a:ext cx="1793238" cy="128099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en-US" altLang="zh-CN" sz="1600" kern="0" dirty="0">
                <a:solidFill>
                  <a:schemeClr val="bg1"/>
                </a:solidFill>
              </a:rPr>
              <a:t>Sources</a:t>
            </a:r>
          </a:p>
          <a:p>
            <a:pPr algn="ctr"/>
            <a:r>
              <a:rPr lang="en-US" altLang="zh-CN" sz="1600" kern="0" dirty="0">
                <a:solidFill>
                  <a:schemeClr val="bg1"/>
                </a:solidFill>
              </a:rPr>
              <a:t>----------</a:t>
            </a:r>
          </a:p>
          <a:p>
            <a:pPr algn="ctr"/>
            <a:r>
              <a:rPr lang="zh-CN" altLang="en-US" sz="1600" kern="0" dirty="0">
                <a:solidFill>
                  <a:schemeClr val="bg1"/>
                </a:solidFill>
              </a:rPr>
              <a:t>凹版印刷</a:t>
            </a:r>
            <a:endParaRPr lang="en-US" altLang="zh-CN" sz="1600" kern="0" dirty="0">
              <a:solidFill>
                <a:schemeClr val="bg1"/>
              </a:solidFill>
            </a:endParaRPr>
          </a:p>
          <a:p>
            <a:pPr algn="ctr"/>
            <a:r>
              <a:rPr lang="zh-CN" altLang="en-US" sz="1600" kern="0" dirty="0">
                <a:solidFill>
                  <a:schemeClr val="bg1"/>
                </a:solidFill>
              </a:rPr>
              <a:t>製程</a:t>
            </a:r>
            <a:r>
              <a:rPr lang="en-US" altLang="zh-CN" sz="1600" kern="0" dirty="0">
                <a:solidFill>
                  <a:schemeClr val="bg1"/>
                </a:solidFill>
              </a:rPr>
              <a:t>VOCs</a:t>
            </a:r>
            <a:r>
              <a:rPr lang="zh-CN" altLang="en-US" sz="1600" kern="0" dirty="0">
                <a:solidFill>
                  <a:schemeClr val="bg1"/>
                </a:solidFill>
              </a:rPr>
              <a:t>排放</a:t>
            </a:r>
            <a:endParaRPr lang="zh-TW" altLang="en-US" sz="1600" kern="0" dirty="0">
              <a:solidFill>
                <a:schemeClr val="bg1"/>
              </a:solidFill>
            </a:endParaRPr>
          </a:p>
        </p:txBody>
      </p:sp>
      <p:sp>
        <p:nvSpPr>
          <p:cNvPr id="22" name="文字方塊 21">
            <a:extLst>
              <a:ext uri="{FF2B5EF4-FFF2-40B4-BE49-F238E27FC236}">
                <a16:creationId xmlns:a16="http://schemas.microsoft.com/office/drawing/2014/main" id="{4B48CDA1-46C7-4B62-A82F-0D261DC18C28}"/>
              </a:ext>
            </a:extLst>
          </p:cNvPr>
          <p:cNvSpPr txBox="1"/>
          <p:nvPr/>
        </p:nvSpPr>
        <p:spPr>
          <a:xfrm>
            <a:off x="907667" y="4575439"/>
            <a:ext cx="1113459" cy="44685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調墨區</a:t>
            </a:r>
            <a:endParaRPr lang="zh-TW" altLang="en-US" sz="1200" kern="0" dirty="0">
              <a:solidFill>
                <a:schemeClr val="bg1"/>
              </a:solidFill>
            </a:endParaRPr>
          </a:p>
        </p:txBody>
      </p:sp>
      <p:sp>
        <p:nvSpPr>
          <p:cNvPr id="23" name="文字方塊 22">
            <a:extLst>
              <a:ext uri="{FF2B5EF4-FFF2-40B4-BE49-F238E27FC236}">
                <a16:creationId xmlns:a16="http://schemas.microsoft.com/office/drawing/2014/main" id="{65362861-2DAE-493A-8620-FF228DAE6119}"/>
              </a:ext>
            </a:extLst>
          </p:cNvPr>
          <p:cNvSpPr txBox="1"/>
          <p:nvPr/>
        </p:nvSpPr>
        <p:spPr>
          <a:xfrm>
            <a:off x="2886057" y="4528519"/>
            <a:ext cx="1113459" cy="54069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印刷機 </a:t>
            </a:r>
            <a:endParaRPr lang="en-US" altLang="zh-CN" sz="1200" kern="0" dirty="0">
              <a:solidFill>
                <a:schemeClr val="bg1"/>
              </a:solidFill>
            </a:endParaRPr>
          </a:p>
          <a:p>
            <a:pPr algn="ctr"/>
            <a:r>
              <a:rPr lang="zh-CN" altLang="en-US" sz="1200" kern="0" dirty="0">
                <a:solidFill>
                  <a:schemeClr val="bg1"/>
                </a:solidFill>
              </a:rPr>
              <a:t>（含烘乾）</a:t>
            </a:r>
            <a:endParaRPr lang="zh-TW" altLang="en-US" sz="1200" kern="0" dirty="0">
              <a:solidFill>
                <a:schemeClr val="bg1"/>
              </a:solidFill>
            </a:endParaRPr>
          </a:p>
        </p:txBody>
      </p:sp>
      <p:sp>
        <p:nvSpPr>
          <p:cNvPr id="25" name="文字方塊 24">
            <a:extLst>
              <a:ext uri="{FF2B5EF4-FFF2-40B4-BE49-F238E27FC236}">
                <a16:creationId xmlns:a16="http://schemas.microsoft.com/office/drawing/2014/main" id="{A7FF585D-53A4-4CEB-8E45-BF6AD0413676}"/>
              </a:ext>
            </a:extLst>
          </p:cNvPr>
          <p:cNvSpPr txBox="1"/>
          <p:nvPr/>
        </p:nvSpPr>
        <p:spPr>
          <a:xfrm>
            <a:off x="6842837" y="4128584"/>
            <a:ext cx="1113459" cy="44685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貼合機</a:t>
            </a:r>
            <a:endParaRPr lang="zh-TW" altLang="en-US" sz="1200" kern="0" dirty="0">
              <a:solidFill>
                <a:schemeClr val="bg1"/>
              </a:solidFill>
            </a:endParaRPr>
          </a:p>
        </p:txBody>
      </p:sp>
      <p:sp>
        <p:nvSpPr>
          <p:cNvPr id="27" name="文字方塊 26">
            <a:extLst>
              <a:ext uri="{FF2B5EF4-FFF2-40B4-BE49-F238E27FC236}">
                <a16:creationId xmlns:a16="http://schemas.microsoft.com/office/drawing/2014/main" id="{CA222E60-6697-442B-953D-FBA9D07B7ABC}"/>
              </a:ext>
            </a:extLst>
          </p:cNvPr>
          <p:cNvSpPr txBox="1"/>
          <p:nvPr/>
        </p:nvSpPr>
        <p:spPr>
          <a:xfrm>
            <a:off x="4864447" y="4575439"/>
            <a:ext cx="1113459"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檢品機</a:t>
            </a:r>
            <a:endParaRPr lang="zh-TW" altLang="en-US" sz="1200" kern="0" dirty="0">
              <a:solidFill>
                <a:schemeClr val="bg1"/>
              </a:solidFill>
            </a:endParaRPr>
          </a:p>
        </p:txBody>
      </p:sp>
      <p:sp>
        <p:nvSpPr>
          <p:cNvPr id="28" name="文字方塊 27">
            <a:extLst>
              <a:ext uri="{FF2B5EF4-FFF2-40B4-BE49-F238E27FC236}">
                <a16:creationId xmlns:a16="http://schemas.microsoft.com/office/drawing/2014/main" id="{F3949B45-9BBC-49B8-A63B-FBCB0508ECC9}"/>
              </a:ext>
            </a:extLst>
          </p:cNvPr>
          <p:cNvSpPr txBox="1"/>
          <p:nvPr/>
        </p:nvSpPr>
        <p:spPr>
          <a:xfrm>
            <a:off x="8821227" y="4575439"/>
            <a:ext cx="1347286"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凹版印刷成品</a:t>
            </a:r>
            <a:endParaRPr lang="zh-TW" altLang="en-US" sz="1200" kern="0" dirty="0">
              <a:solidFill>
                <a:schemeClr val="bg1"/>
              </a:solidFill>
            </a:endParaRPr>
          </a:p>
        </p:txBody>
      </p:sp>
      <p:sp>
        <p:nvSpPr>
          <p:cNvPr id="31" name="文字方塊 30">
            <a:extLst>
              <a:ext uri="{FF2B5EF4-FFF2-40B4-BE49-F238E27FC236}">
                <a16:creationId xmlns:a16="http://schemas.microsoft.com/office/drawing/2014/main" id="{9736BB10-C124-4C04-8CBA-99AA0701B676}"/>
              </a:ext>
            </a:extLst>
          </p:cNvPr>
          <p:cNvSpPr txBox="1"/>
          <p:nvPr/>
        </p:nvSpPr>
        <p:spPr>
          <a:xfrm>
            <a:off x="6793179" y="5069214"/>
            <a:ext cx="1113459"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淋膜區</a:t>
            </a:r>
            <a:endParaRPr lang="zh-TW" altLang="en-US" sz="1200" kern="0" dirty="0">
              <a:solidFill>
                <a:schemeClr val="bg1"/>
              </a:solidFill>
            </a:endParaRPr>
          </a:p>
        </p:txBody>
      </p:sp>
      <p:cxnSp>
        <p:nvCxnSpPr>
          <p:cNvPr id="32" name="直線單箭頭接點 31">
            <a:extLst>
              <a:ext uri="{FF2B5EF4-FFF2-40B4-BE49-F238E27FC236}">
                <a16:creationId xmlns:a16="http://schemas.microsoft.com/office/drawing/2014/main" id="{2E1F7C52-B21B-4197-B9D0-78CA2F942D5F}"/>
              </a:ext>
            </a:extLst>
          </p:cNvPr>
          <p:cNvCxnSpPr>
            <a:cxnSpLocks/>
          </p:cNvCxnSpPr>
          <p:nvPr/>
        </p:nvCxnSpPr>
        <p:spPr>
          <a:xfrm>
            <a:off x="4026596" y="4798867"/>
            <a:ext cx="864931"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0BC8ACE1-504C-46D0-BDEA-8401C27D5498}"/>
              </a:ext>
            </a:extLst>
          </p:cNvPr>
          <p:cNvCxnSpPr>
            <a:cxnSpLocks/>
            <a:endCxn id="25" idx="1"/>
          </p:cNvCxnSpPr>
          <p:nvPr/>
        </p:nvCxnSpPr>
        <p:spPr>
          <a:xfrm flipV="1">
            <a:off x="5977906" y="4352012"/>
            <a:ext cx="864931" cy="44685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2A426E2-12DE-4DB1-B7E6-C4A0A2B28017}"/>
              </a:ext>
            </a:extLst>
          </p:cNvPr>
          <p:cNvCxnSpPr>
            <a:cxnSpLocks/>
            <a:stCxn id="27" idx="3"/>
            <a:endCxn id="31" idx="1"/>
          </p:cNvCxnSpPr>
          <p:nvPr/>
        </p:nvCxnSpPr>
        <p:spPr>
          <a:xfrm>
            <a:off x="5977906" y="4798867"/>
            <a:ext cx="815273" cy="493775"/>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0C38957C-4B30-4673-914F-463EF41E1437}"/>
              </a:ext>
            </a:extLst>
          </p:cNvPr>
          <p:cNvCxnSpPr>
            <a:cxnSpLocks/>
          </p:cNvCxnSpPr>
          <p:nvPr/>
        </p:nvCxnSpPr>
        <p:spPr>
          <a:xfrm>
            <a:off x="7981125" y="4328551"/>
            <a:ext cx="815273" cy="493775"/>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94BC7789-E060-422C-916F-24ED74A474EE}"/>
              </a:ext>
            </a:extLst>
          </p:cNvPr>
          <p:cNvCxnSpPr>
            <a:cxnSpLocks/>
          </p:cNvCxnSpPr>
          <p:nvPr/>
        </p:nvCxnSpPr>
        <p:spPr>
          <a:xfrm flipV="1">
            <a:off x="7945479" y="4859199"/>
            <a:ext cx="864931" cy="44685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C2085A4-D809-4D83-8662-C6E1B826EA56}"/>
              </a:ext>
            </a:extLst>
          </p:cNvPr>
          <p:cNvCxnSpPr>
            <a:cxnSpLocks/>
          </p:cNvCxnSpPr>
          <p:nvPr/>
        </p:nvCxnSpPr>
        <p:spPr>
          <a:xfrm>
            <a:off x="2033711" y="4798867"/>
            <a:ext cx="864931"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5046300D-7DF7-4801-87B1-47DB9ECA2C9E}"/>
              </a:ext>
            </a:extLst>
          </p:cNvPr>
          <p:cNvSpPr txBox="1"/>
          <p:nvPr/>
        </p:nvSpPr>
        <p:spPr>
          <a:xfrm>
            <a:off x="4036098" y="959803"/>
            <a:ext cx="7778496" cy="3139291"/>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defPPr>
              <a:defRPr lang="zh-HK"/>
            </a:defPPr>
            <a:lvl1pPr>
              <a:defRPr sz="1200">
                <a:solidFill>
                  <a:schemeClr val="bg1"/>
                </a:solidFill>
                <a:cs typeface="Arial"/>
              </a:defRPr>
            </a:lvl1pPr>
          </a:lstStyle>
          <a:p>
            <a:pPr>
              <a:lnSpc>
                <a:spcPct val="150000"/>
              </a:lnSpc>
            </a:pPr>
            <a:r>
              <a:rPr lang="zh-TW" altLang="en-US" sz="1600" dirty="0"/>
              <a:t>源頭管制、製程改善及</a:t>
            </a:r>
            <a:r>
              <a:rPr lang="zh-CN" altLang="en-US" sz="1600" dirty="0"/>
              <a:t>末端治理</a:t>
            </a:r>
            <a:r>
              <a:rPr lang="zh-TW" altLang="en-US" sz="1600" dirty="0"/>
              <a:t>：</a:t>
            </a:r>
            <a:endParaRPr lang="en-US" altLang="zh-TW" sz="1600" dirty="0"/>
          </a:p>
          <a:p>
            <a:pPr>
              <a:lnSpc>
                <a:spcPct val="150000"/>
              </a:lnSpc>
            </a:pPr>
            <a:r>
              <a:rPr lang="en-US" altLang="zh-TW" sz="1600" dirty="0"/>
              <a:t>(1) </a:t>
            </a:r>
            <a:r>
              <a:rPr lang="zh-TW" altLang="en-US" sz="1600" dirty="0"/>
              <a:t>源頭管制：鼓勵凹版印刷業者採用低 </a:t>
            </a:r>
            <a:r>
              <a:rPr lang="en-US" altLang="zh-TW" sz="1600" dirty="0"/>
              <a:t>VOCs </a:t>
            </a:r>
            <a:r>
              <a:rPr lang="zh-TW" altLang="en-US" sz="1600" dirty="0"/>
              <a:t>含量之油墨 或水性油墨，以源頭減量的方式減少印刷過程中 </a:t>
            </a:r>
            <a:r>
              <a:rPr lang="en-US" altLang="zh-TW" sz="1600" dirty="0"/>
              <a:t>VOCs </a:t>
            </a:r>
            <a:r>
              <a:rPr lang="zh-TW" altLang="en-US" sz="1600" dirty="0"/>
              <a:t>之排放；</a:t>
            </a:r>
            <a:endParaRPr lang="en-US" altLang="zh-TW" sz="1600" dirty="0"/>
          </a:p>
          <a:p>
            <a:pPr>
              <a:lnSpc>
                <a:spcPct val="150000"/>
              </a:lnSpc>
            </a:pPr>
            <a:r>
              <a:rPr lang="en-US" altLang="zh-TW" sz="1600" dirty="0"/>
              <a:t>(2) </a:t>
            </a:r>
            <a:r>
              <a:rPr lang="zh-TW" altLang="en-US" sz="1600" dirty="0"/>
              <a:t>製程改善：考量凹版印刷作業程序主要污染源包含調墨區、印刷機（含烘箱）、貼合機（塗膠</a:t>
            </a:r>
            <a:r>
              <a:rPr lang="zh-CN" altLang="en-US" sz="1600" dirty="0"/>
              <a:t>）</a:t>
            </a:r>
            <a:r>
              <a:rPr lang="zh-TW" altLang="en-US" sz="1600" dirty="0"/>
              <a:t> 及擦拭清潔作業，要求業者針對不同污染源選用適當之</a:t>
            </a:r>
            <a:r>
              <a:rPr lang="zh-CN" altLang="en-US" sz="1600" dirty="0"/>
              <a:t>供墨系統、</a:t>
            </a:r>
            <a:r>
              <a:rPr lang="zh-TW" altLang="en-US" sz="1600" dirty="0"/>
              <a:t>集氣設施，以減少 </a:t>
            </a:r>
            <a:r>
              <a:rPr lang="en-US" altLang="zh-TW" sz="1600" dirty="0"/>
              <a:t>VOCs </a:t>
            </a:r>
            <a:r>
              <a:rPr lang="zh-TW" altLang="en-US" sz="1600" dirty="0"/>
              <a:t>之逸散；</a:t>
            </a:r>
            <a:endParaRPr lang="en-US" altLang="zh-TW" sz="1600" dirty="0"/>
          </a:p>
          <a:p>
            <a:pPr>
              <a:lnSpc>
                <a:spcPct val="150000"/>
              </a:lnSpc>
            </a:pPr>
            <a:r>
              <a:rPr lang="en-US" altLang="zh-TW" sz="1600" dirty="0"/>
              <a:t>(3) </a:t>
            </a:r>
            <a:r>
              <a:rPr lang="zh-TW" altLang="en-US" sz="1600" dirty="0"/>
              <a:t>管末處理：要求具凹版印刷作業程序之業者應裝設一定處理效率之防制設備。</a:t>
            </a:r>
          </a:p>
        </p:txBody>
      </p:sp>
    </p:spTree>
    <p:extLst>
      <p:ext uri="{BB962C8B-B14F-4D97-AF65-F5344CB8AC3E}">
        <p14:creationId xmlns:p14="http://schemas.microsoft.com/office/powerpoint/2010/main" val="102267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AD88A7BA-831F-4FAC-87EC-69E0FB9EAE1F}"/>
              </a:ext>
            </a:extLst>
          </p:cNvPr>
          <p:cNvSpPr txBox="1"/>
          <p:nvPr/>
        </p:nvSpPr>
        <p:spPr>
          <a:xfrm>
            <a:off x="2471156" y="3253105"/>
            <a:ext cx="1630216" cy="1280995"/>
          </a:xfrm>
          <a:prstGeom prst="roundRect">
            <a:avLst/>
          </a:prstGeom>
          <a:solidFill>
            <a:schemeClr val="accent4">
              <a:lumMod val="40000"/>
              <a:lumOff val="60000"/>
            </a:schemeClr>
          </a:solidFill>
          <a:ln>
            <a:noFill/>
          </a:ln>
        </p:spPr>
        <p:txBody>
          <a:bodyPr spcFirstLastPara="1" wrap="square" lIns="91425" tIns="91425" rIns="91425" bIns="91425" rtlCol="0" anchor="ctr" anchorCtr="0">
            <a:noAutofit/>
          </a:bodyPr>
          <a:lstStyle/>
          <a:p>
            <a:pPr algn="ctr"/>
            <a:r>
              <a:rPr lang="en-US" altLang="zh-CN" sz="1400" b="1" kern="0" dirty="0">
                <a:solidFill>
                  <a:schemeClr val="bg1"/>
                </a:solidFill>
              </a:rPr>
              <a:t>Sources</a:t>
            </a:r>
          </a:p>
          <a:p>
            <a:pPr algn="ctr"/>
            <a:r>
              <a:rPr lang="en-US" altLang="zh-CN" sz="1400" kern="0" dirty="0">
                <a:solidFill>
                  <a:schemeClr val="bg1"/>
                </a:solidFill>
              </a:rPr>
              <a:t>----------</a:t>
            </a:r>
          </a:p>
          <a:p>
            <a:pPr algn="ctr"/>
            <a:r>
              <a:rPr lang="en-US" altLang="zh-CN" sz="1400" kern="0" dirty="0">
                <a:solidFill>
                  <a:schemeClr val="bg1"/>
                </a:solidFill>
              </a:rPr>
              <a:t>Coal combustion</a:t>
            </a:r>
          </a:p>
        </p:txBody>
      </p:sp>
      <p:sp>
        <p:nvSpPr>
          <p:cNvPr id="10" name="文字方塊 9">
            <a:extLst>
              <a:ext uri="{FF2B5EF4-FFF2-40B4-BE49-F238E27FC236}">
                <a16:creationId xmlns:a16="http://schemas.microsoft.com/office/drawing/2014/main" id="{B89FC8B3-AD8C-47C9-BED2-CBB8D213FFBF}"/>
              </a:ext>
            </a:extLst>
          </p:cNvPr>
          <p:cNvSpPr txBox="1"/>
          <p:nvPr/>
        </p:nvSpPr>
        <p:spPr>
          <a:xfrm>
            <a:off x="5084318" y="3372165"/>
            <a:ext cx="1636447" cy="1042877"/>
          </a:xfrm>
          <a:prstGeom prst="roundRect">
            <a:avLst/>
          </a:prstGeom>
          <a:solidFill>
            <a:schemeClr val="accent2">
              <a:lumMod val="95000"/>
            </a:schemeClr>
          </a:solidFill>
          <a:ln w="38100">
            <a:solidFill>
              <a:schemeClr val="accent2">
                <a:lumMod val="50000"/>
              </a:schemeClr>
            </a:solidFill>
          </a:ln>
        </p:spPr>
        <p:txBody>
          <a:bodyPr spcFirstLastPara="1" wrap="square" lIns="91425" tIns="91425" rIns="91425" bIns="91425" rtlCol="0" anchor="ctr" anchorCtr="0">
            <a:noAutofit/>
          </a:bodyPr>
          <a:lstStyle/>
          <a:p>
            <a:pPr algn="ctr"/>
            <a:r>
              <a:rPr lang="en-US" altLang="zh-CN" sz="1400" b="1" kern="0" dirty="0">
                <a:solidFill>
                  <a:schemeClr val="bg1"/>
                </a:solidFill>
              </a:rPr>
              <a:t>Burner</a:t>
            </a:r>
          </a:p>
          <a:p>
            <a:pPr algn="ctr"/>
            <a:r>
              <a:rPr lang="en-US" altLang="zh-TW" sz="1400" b="1" kern="0" dirty="0">
                <a:solidFill>
                  <a:schemeClr val="bg1"/>
                </a:solidFill>
              </a:rPr>
              <a:t>Combustor</a:t>
            </a:r>
          </a:p>
          <a:p>
            <a:pPr algn="ctr"/>
            <a:r>
              <a:rPr lang="en-US" altLang="zh-TW" sz="1400" b="1" kern="0" dirty="0">
                <a:solidFill>
                  <a:schemeClr val="bg1"/>
                </a:solidFill>
              </a:rPr>
              <a:t>Mobile</a:t>
            </a:r>
            <a:endParaRPr lang="zh-TW" altLang="en-US" sz="1400" b="1" kern="0" dirty="0">
              <a:solidFill>
                <a:schemeClr val="bg1"/>
              </a:solidFill>
            </a:endParaRPr>
          </a:p>
        </p:txBody>
      </p:sp>
      <p:cxnSp>
        <p:nvCxnSpPr>
          <p:cNvPr id="11" name="直線單箭頭接點 10">
            <a:extLst>
              <a:ext uri="{FF2B5EF4-FFF2-40B4-BE49-F238E27FC236}">
                <a16:creationId xmlns:a16="http://schemas.microsoft.com/office/drawing/2014/main" id="{4436861D-FE6E-4939-8C9B-22209D3A9736}"/>
              </a:ext>
            </a:extLst>
          </p:cNvPr>
          <p:cNvCxnSpPr>
            <a:cxnSpLocks/>
            <a:stCxn id="9" idx="3"/>
            <a:endCxn id="10" idx="1"/>
          </p:cNvCxnSpPr>
          <p:nvPr/>
        </p:nvCxnSpPr>
        <p:spPr>
          <a:xfrm>
            <a:off x="4101372" y="3893603"/>
            <a:ext cx="982946" cy="1"/>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E12DC4B6-959B-4952-B527-FF8E0FE28E0C}"/>
              </a:ext>
            </a:extLst>
          </p:cNvPr>
          <p:cNvSpPr txBox="1"/>
          <p:nvPr/>
        </p:nvSpPr>
        <p:spPr>
          <a:xfrm>
            <a:off x="5227779" y="2164949"/>
            <a:ext cx="1352436" cy="647544"/>
          </a:xfrm>
          <a:prstGeom prst="roundRect">
            <a:avLst/>
          </a:prstGeom>
          <a:solidFill>
            <a:schemeClr val="accent4">
              <a:lumMod val="40000"/>
              <a:lumOff val="60000"/>
            </a:schemeClr>
          </a:solidFill>
          <a:ln>
            <a:noFill/>
          </a:ln>
        </p:spPr>
        <p:txBody>
          <a:bodyPr spcFirstLastPara="1" wrap="square" lIns="91425" tIns="91425" rIns="91425" bIns="91425" rtlCol="0" anchor="ctr" anchorCtr="0">
            <a:noAutofit/>
          </a:bodyPr>
          <a:lstStyle/>
          <a:p>
            <a:pPr algn="ctr"/>
            <a:r>
              <a:rPr lang="en-US" altLang="zh-CN" sz="1400" b="1" kern="0" dirty="0">
                <a:solidFill>
                  <a:schemeClr val="bg1"/>
                </a:solidFill>
              </a:rPr>
              <a:t>Heat- exchange</a:t>
            </a:r>
          </a:p>
        </p:txBody>
      </p:sp>
      <p:cxnSp>
        <p:nvCxnSpPr>
          <p:cNvPr id="18" name="直線單箭頭接點 17">
            <a:extLst>
              <a:ext uri="{FF2B5EF4-FFF2-40B4-BE49-F238E27FC236}">
                <a16:creationId xmlns:a16="http://schemas.microsoft.com/office/drawing/2014/main" id="{C78BE1AC-05E9-43B6-8A0D-2923A0AC676B}"/>
              </a:ext>
            </a:extLst>
          </p:cNvPr>
          <p:cNvCxnSpPr>
            <a:cxnSpLocks/>
          </p:cNvCxnSpPr>
          <p:nvPr/>
        </p:nvCxnSpPr>
        <p:spPr>
          <a:xfrm flipV="1">
            <a:off x="6580215" y="2488622"/>
            <a:ext cx="599095" cy="2168"/>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2D21BD83-E6B1-4ABC-8EA3-042D9909A9FE}"/>
              </a:ext>
            </a:extLst>
          </p:cNvPr>
          <p:cNvSpPr txBox="1"/>
          <p:nvPr/>
        </p:nvSpPr>
        <p:spPr>
          <a:xfrm>
            <a:off x="7621790" y="3569831"/>
            <a:ext cx="1229487" cy="647544"/>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en-US" altLang="zh-CN" sz="1400" b="1" kern="0" dirty="0">
                <a:solidFill>
                  <a:schemeClr val="bg1"/>
                </a:solidFill>
              </a:rPr>
              <a:t>Control</a:t>
            </a:r>
          </a:p>
          <a:p>
            <a:pPr algn="ctr"/>
            <a:r>
              <a:rPr lang="en-US" altLang="zh-CN" sz="1400" b="1" kern="0" dirty="0">
                <a:solidFill>
                  <a:schemeClr val="bg1"/>
                </a:solidFill>
              </a:rPr>
              <a:t>Device</a:t>
            </a:r>
          </a:p>
        </p:txBody>
      </p:sp>
      <p:cxnSp>
        <p:nvCxnSpPr>
          <p:cNvPr id="20" name="直線單箭頭接點 19">
            <a:extLst>
              <a:ext uri="{FF2B5EF4-FFF2-40B4-BE49-F238E27FC236}">
                <a16:creationId xmlns:a16="http://schemas.microsoft.com/office/drawing/2014/main" id="{38D71268-A24D-4189-BC1B-49CB4C73A88A}"/>
              </a:ext>
            </a:extLst>
          </p:cNvPr>
          <p:cNvCxnSpPr>
            <a:cxnSpLocks/>
            <a:stCxn id="10" idx="0"/>
          </p:cNvCxnSpPr>
          <p:nvPr/>
        </p:nvCxnSpPr>
        <p:spPr>
          <a:xfrm flipV="1">
            <a:off x="5902542" y="2803197"/>
            <a:ext cx="0" cy="568968"/>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文字方塊 8">
            <a:extLst>
              <a:ext uri="{FF2B5EF4-FFF2-40B4-BE49-F238E27FC236}">
                <a16:creationId xmlns:a16="http://schemas.microsoft.com/office/drawing/2014/main" id="{51567014-FD8F-41FD-B4B5-4E810269DFA5}"/>
              </a:ext>
            </a:extLst>
          </p:cNvPr>
          <p:cNvSpPr txBox="1"/>
          <p:nvPr/>
        </p:nvSpPr>
        <p:spPr>
          <a:xfrm>
            <a:off x="5797434" y="2956511"/>
            <a:ext cx="1082328"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Energy</a:t>
            </a:r>
            <a:endParaRPr lang="zh-TW" altLang="en-US" sz="1400" dirty="0">
              <a:solidFill>
                <a:schemeClr val="bg1"/>
              </a:solidFill>
              <a:cs typeface="Arial"/>
            </a:endParaRPr>
          </a:p>
        </p:txBody>
      </p:sp>
      <p:cxnSp>
        <p:nvCxnSpPr>
          <p:cNvPr id="26" name="直線單箭頭接點 25">
            <a:extLst>
              <a:ext uri="{FF2B5EF4-FFF2-40B4-BE49-F238E27FC236}">
                <a16:creationId xmlns:a16="http://schemas.microsoft.com/office/drawing/2014/main" id="{26C5B6E5-B988-49D0-904B-368DBE00FDBE}"/>
              </a:ext>
            </a:extLst>
          </p:cNvPr>
          <p:cNvCxnSpPr>
            <a:cxnSpLocks/>
            <a:stCxn id="17" idx="0"/>
            <a:endCxn id="29" idx="2"/>
          </p:cNvCxnSpPr>
          <p:nvPr/>
        </p:nvCxnSpPr>
        <p:spPr>
          <a:xfrm flipV="1">
            <a:off x="5903997" y="1698403"/>
            <a:ext cx="0" cy="46654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文字方塊 8">
            <a:extLst>
              <a:ext uri="{FF2B5EF4-FFF2-40B4-BE49-F238E27FC236}">
                <a16:creationId xmlns:a16="http://schemas.microsoft.com/office/drawing/2014/main" id="{E868BA41-604B-4CC0-B2B9-BD3B40EC18A9}"/>
              </a:ext>
            </a:extLst>
          </p:cNvPr>
          <p:cNvSpPr txBox="1"/>
          <p:nvPr/>
        </p:nvSpPr>
        <p:spPr>
          <a:xfrm>
            <a:off x="5250556" y="1298324"/>
            <a:ext cx="1306882"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Electricity</a:t>
            </a:r>
            <a:endParaRPr lang="zh-TW" altLang="en-US" sz="1400" dirty="0">
              <a:solidFill>
                <a:schemeClr val="bg1"/>
              </a:solidFill>
              <a:cs typeface="Arial"/>
            </a:endParaRPr>
          </a:p>
        </p:txBody>
      </p:sp>
      <p:sp>
        <p:nvSpPr>
          <p:cNvPr id="30" name="文字方塊 8">
            <a:extLst>
              <a:ext uri="{FF2B5EF4-FFF2-40B4-BE49-F238E27FC236}">
                <a16:creationId xmlns:a16="http://schemas.microsoft.com/office/drawing/2014/main" id="{D35AB4A0-9109-4A54-AD5F-1B685A60D745}"/>
              </a:ext>
            </a:extLst>
          </p:cNvPr>
          <p:cNvSpPr txBox="1"/>
          <p:nvPr/>
        </p:nvSpPr>
        <p:spPr>
          <a:xfrm>
            <a:off x="6926916" y="2313391"/>
            <a:ext cx="1309617"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Steam</a:t>
            </a:r>
            <a:endParaRPr lang="zh-TW" altLang="en-US" sz="1400" dirty="0">
              <a:solidFill>
                <a:schemeClr val="bg1"/>
              </a:solidFill>
              <a:cs typeface="Arial"/>
            </a:endParaRPr>
          </a:p>
        </p:txBody>
      </p:sp>
      <p:cxnSp>
        <p:nvCxnSpPr>
          <p:cNvPr id="45" name="直線單箭頭接點 44">
            <a:extLst>
              <a:ext uri="{FF2B5EF4-FFF2-40B4-BE49-F238E27FC236}">
                <a16:creationId xmlns:a16="http://schemas.microsoft.com/office/drawing/2014/main" id="{663B770C-36C4-49F8-A456-3C9976C7D4D4}"/>
              </a:ext>
            </a:extLst>
          </p:cNvPr>
          <p:cNvCxnSpPr>
            <a:cxnSpLocks/>
            <a:stCxn id="10" idx="3"/>
            <a:endCxn id="19" idx="1"/>
          </p:cNvCxnSpPr>
          <p:nvPr/>
        </p:nvCxnSpPr>
        <p:spPr>
          <a:xfrm flipV="1">
            <a:off x="6720765" y="3893603"/>
            <a:ext cx="901025" cy="1"/>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3A4FF6EC-0D41-40BF-A514-BE30CB449EB1}"/>
              </a:ext>
            </a:extLst>
          </p:cNvPr>
          <p:cNvSpPr txBox="1"/>
          <p:nvPr/>
        </p:nvSpPr>
        <p:spPr>
          <a:xfrm>
            <a:off x="9752301" y="2964397"/>
            <a:ext cx="1229879" cy="1682975"/>
          </a:xfrm>
          <a:custGeom>
            <a:avLst/>
            <a:gdLst>
              <a:gd name="connsiteX0" fmla="*/ 0 w 1229487"/>
              <a:gd name="connsiteY0" fmla="*/ 76244 h 829419"/>
              <a:gd name="connsiteX1" fmla="*/ 614744 w 1229487"/>
              <a:gd name="connsiteY1" fmla="*/ 152488 h 829419"/>
              <a:gd name="connsiteX2" fmla="*/ 1229488 w 1229487"/>
              <a:gd name="connsiteY2" fmla="*/ 76244 h 829419"/>
              <a:gd name="connsiteX3" fmla="*/ 1229487 w 1229487"/>
              <a:gd name="connsiteY3" fmla="*/ 753175 h 829419"/>
              <a:gd name="connsiteX4" fmla="*/ 614743 w 1229487"/>
              <a:gd name="connsiteY4" fmla="*/ 829419 h 829419"/>
              <a:gd name="connsiteX5" fmla="*/ -1 w 1229487"/>
              <a:gd name="connsiteY5" fmla="*/ 753175 h 829419"/>
              <a:gd name="connsiteX6" fmla="*/ 0 w 1229487"/>
              <a:gd name="connsiteY6" fmla="*/ 76244 h 829419"/>
              <a:gd name="connsiteX0" fmla="*/ 0 w 1229487"/>
              <a:gd name="connsiteY0" fmla="*/ 76244 h 829419"/>
              <a:gd name="connsiteX1" fmla="*/ 614744 w 1229487"/>
              <a:gd name="connsiteY1" fmla="*/ 0 h 829419"/>
              <a:gd name="connsiteX2" fmla="*/ 1229488 w 1229487"/>
              <a:gd name="connsiteY2" fmla="*/ 76244 h 829419"/>
              <a:gd name="connsiteX3" fmla="*/ 614744 w 1229487"/>
              <a:gd name="connsiteY3" fmla="*/ 152488 h 829419"/>
              <a:gd name="connsiteX4" fmla="*/ 0 w 1229487"/>
              <a:gd name="connsiteY4" fmla="*/ 76244 h 829419"/>
              <a:gd name="connsiteX0" fmla="*/ 1229487 w 1229487"/>
              <a:gd name="connsiteY0" fmla="*/ 76244 h 829419"/>
              <a:gd name="connsiteX1" fmla="*/ 614743 w 1229487"/>
              <a:gd name="connsiteY1" fmla="*/ 152488 h 829419"/>
              <a:gd name="connsiteX2" fmla="*/ -1 w 1229487"/>
              <a:gd name="connsiteY2" fmla="*/ 76244 h 829419"/>
              <a:gd name="connsiteX3" fmla="*/ 614743 w 1229487"/>
              <a:gd name="connsiteY3" fmla="*/ 0 h 829419"/>
              <a:gd name="connsiteX4" fmla="*/ 1229487 w 1229487"/>
              <a:gd name="connsiteY4" fmla="*/ 76244 h 829419"/>
              <a:gd name="connsiteX5" fmla="*/ 1229487 w 1229487"/>
              <a:gd name="connsiteY5" fmla="*/ 753175 h 829419"/>
              <a:gd name="connsiteX6" fmla="*/ 614743 w 1229487"/>
              <a:gd name="connsiteY6" fmla="*/ 829419 h 829419"/>
              <a:gd name="connsiteX7" fmla="*/ -1 w 1229487"/>
              <a:gd name="connsiteY7" fmla="*/ 753175 h 829419"/>
              <a:gd name="connsiteX8" fmla="*/ 0 w 1229487"/>
              <a:gd name="connsiteY8" fmla="*/ 76244 h 829419"/>
              <a:gd name="connsiteX0" fmla="*/ 1 w 1229489"/>
              <a:gd name="connsiteY0" fmla="*/ 76244 h 829419"/>
              <a:gd name="connsiteX1" fmla="*/ 614745 w 1229489"/>
              <a:gd name="connsiteY1" fmla="*/ 152488 h 829419"/>
              <a:gd name="connsiteX2" fmla="*/ 1229489 w 1229489"/>
              <a:gd name="connsiteY2" fmla="*/ 76244 h 829419"/>
              <a:gd name="connsiteX3" fmla="*/ 1229488 w 1229489"/>
              <a:gd name="connsiteY3" fmla="*/ 753175 h 829419"/>
              <a:gd name="connsiteX4" fmla="*/ 614744 w 1229489"/>
              <a:gd name="connsiteY4" fmla="*/ 829419 h 829419"/>
              <a:gd name="connsiteX5" fmla="*/ 0 w 1229489"/>
              <a:gd name="connsiteY5" fmla="*/ 753175 h 829419"/>
              <a:gd name="connsiteX6" fmla="*/ 1 w 1229489"/>
              <a:gd name="connsiteY6" fmla="*/ 76244 h 829419"/>
              <a:gd name="connsiteX0" fmla="*/ 1 w 1229489"/>
              <a:gd name="connsiteY0" fmla="*/ 76244 h 829419"/>
              <a:gd name="connsiteX1" fmla="*/ 614745 w 1229489"/>
              <a:gd name="connsiteY1" fmla="*/ 0 h 829419"/>
              <a:gd name="connsiteX2" fmla="*/ 1229489 w 1229489"/>
              <a:gd name="connsiteY2" fmla="*/ 76244 h 829419"/>
              <a:gd name="connsiteX3" fmla="*/ 614745 w 1229489"/>
              <a:gd name="connsiteY3" fmla="*/ 152488 h 829419"/>
              <a:gd name="connsiteX4" fmla="*/ 1 w 1229489"/>
              <a:gd name="connsiteY4" fmla="*/ 76244 h 829419"/>
              <a:gd name="connsiteX0" fmla="*/ 1229488 w 1229489"/>
              <a:gd name="connsiteY0" fmla="*/ 76244 h 829419"/>
              <a:gd name="connsiteX1" fmla="*/ 614744 w 1229489"/>
              <a:gd name="connsiteY1" fmla="*/ 152488 h 829419"/>
              <a:gd name="connsiteX2" fmla="*/ 0 w 1229489"/>
              <a:gd name="connsiteY2" fmla="*/ 76244 h 829419"/>
              <a:gd name="connsiteX3" fmla="*/ 614744 w 1229489"/>
              <a:gd name="connsiteY3" fmla="*/ 0 h 829419"/>
              <a:gd name="connsiteX4" fmla="*/ 1229488 w 1229489"/>
              <a:gd name="connsiteY4" fmla="*/ 76244 h 829419"/>
              <a:gd name="connsiteX5" fmla="*/ 1229488 w 1229489"/>
              <a:gd name="connsiteY5" fmla="*/ 753175 h 829419"/>
              <a:gd name="connsiteX6" fmla="*/ 614744 w 1229489"/>
              <a:gd name="connsiteY6" fmla="*/ 829419 h 829419"/>
              <a:gd name="connsiteX7" fmla="*/ 0 w 1229489"/>
              <a:gd name="connsiteY7" fmla="*/ 753175 h 829419"/>
              <a:gd name="connsiteX8" fmla="*/ 179071 w 1229489"/>
              <a:gd name="connsiteY8" fmla="*/ 45764 h 829419"/>
              <a:gd name="connsiteX0" fmla="*/ 1 w 1229489"/>
              <a:gd name="connsiteY0" fmla="*/ 76244 h 829419"/>
              <a:gd name="connsiteX1" fmla="*/ 614745 w 1229489"/>
              <a:gd name="connsiteY1" fmla="*/ 152488 h 829419"/>
              <a:gd name="connsiteX2" fmla="*/ 1229489 w 1229489"/>
              <a:gd name="connsiteY2" fmla="*/ 76244 h 829419"/>
              <a:gd name="connsiteX3" fmla="*/ 1229488 w 1229489"/>
              <a:gd name="connsiteY3" fmla="*/ 753175 h 829419"/>
              <a:gd name="connsiteX4" fmla="*/ 614744 w 1229489"/>
              <a:gd name="connsiteY4" fmla="*/ 829419 h 829419"/>
              <a:gd name="connsiteX5" fmla="*/ 0 w 1229489"/>
              <a:gd name="connsiteY5" fmla="*/ 753175 h 829419"/>
              <a:gd name="connsiteX6" fmla="*/ 1 w 1229489"/>
              <a:gd name="connsiteY6" fmla="*/ 76244 h 829419"/>
              <a:gd name="connsiteX0" fmla="*/ 1 w 1229489"/>
              <a:gd name="connsiteY0" fmla="*/ 76244 h 829419"/>
              <a:gd name="connsiteX1" fmla="*/ 614745 w 1229489"/>
              <a:gd name="connsiteY1" fmla="*/ 0 h 829419"/>
              <a:gd name="connsiteX2" fmla="*/ 1229489 w 1229489"/>
              <a:gd name="connsiteY2" fmla="*/ 76244 h 829419"/>
              <a:gd name="connsiteX3" fmla="*/ 614745 w 1229489"/>
              <a:gd name="connsiteY3" fmla="*/ 152488 h 829419"/>
              <a:gd name="connsiteX4" fmla="*/ 1 w 1229489"/>
              <a:gd name="connsiteY4" fmla="*/ 76244 h 829419"/>
              <a:gd name="connsiteX0" fmla="*/ 1229488 w 1229489"/>
              <a:gd name="connsiteY0" fmla="*/ 76244 h 829419"/>
              <a:gd name="connsiteX1" fmla="*/ 614744 w 1229489"/>
              <a:gd name="connsiteY1" fmla="*/ 152488 h 829419"/>
              <a:gd name="connsiteX2" fmla="*/ 0 w 1229489"/>
              <a:gd name="connsiteY2" fmla="*/ 76244 h 829419"/>
              <a:gd name="connsiteX3" fmla="*/ 614744 w 1229489"/>
              <a:gd name="connsiteY3" fmla="*/ 0 h 829419"/>
              <a:gd name="connsiteX4" fmla="*/ 1229488 w 1229489"/>
              <a:gd name="connsiteY4" fmla="*/ 76244 h 829419"/>
              <a:gd name="connsiteX5" fmla="*/ 1229488 w 1229489"/>
              <a:gd name="connsiteY5" fmla="*/ 753175 h 829419"/>
              <a:gd name="connsiteX6" fmla="*/ 614744 w 1229489"/>
              <a:gd name="connsiteY6" fmla="*/ 829419 h 829419"/>
              <a:gd name="connsiteX7" fmla="*/ 0 w 1229489"/>
              <a:gd name="connsiteY7" fmla="*/ 753175 h 829419"/>
              <a:gd name="connsiteX8" fmla="*/ 179071 w 1229489"/>
              <a:gd name="connsiteY8" fmla="*/ 45764 h 829419"/>
              <a:gd name="connsiteX0" fmla="*/ 1 w 1229489"/>
              <a:gd name="connsiteY0" fmla="*/ 76246 h 829421"/>
              <a:gd name="connsiteX1" fmla="*/ 614745 w 1229489"/>
              <a:gd name="connsiteY1" fmla="*/ 152490 h 829421"/>
              <a:gd name="connsiteX2" fmla="*/ 1229489 w 1229489"/>
              <a:gd name="connsiteY2" fmla="*/ 76246 h 829421"/>
              <a:gd name="connsiteX3" fmla="*/ 1229488 w 1229489"/>
              <a:gd name="connsiteY3" fmla="*/ 753177 h 829421"/>
              <a:gd name="connsiteX4" fmla="*/ 614744 w 1229489"/>
              <a:gd name="connsiteY4" fmla="*/ 829421 h 829421"/>
              <a:gd name="connsiteX5" fmla="*/ 0 w 1229489"/>
              <a:gd name="connsiteY5" fmla="*/ 753177 h 829421"/>
              <a:gd name="connsiteX6" fmla="*/ 1 w 1229489"/>
              <a:gd name="connsiteY6" fmla="*/ 76246 h 829421"/>
              <a:gd name="connsiteX0" fmla="*/ 1 w 1229489"/>
              <a:gd name="connsiteY0" fmla="*/ 76246 h 829421"/>
              <a:gd name="connsiteX1" fmla="*/ 614745 w 1229489"/>
              <a:gd name="connsiteY1" fmla="*/ 2 h 829421"/>
              <a:gd name="connsiteX2" fmla="*/ 1229489 w 1229489"/>
              <a:gd name="connsiteY2" fmla="*/ 76246 h 829421"/>
              <a:gd name="connsiteX3" fmla="*/ 614745 w 1229489"/>
              <a:gd name="connsiteY3" fmla="*/ 152490 h 829421"/>
              <a:gd name="connsiteX4" fmla="*/ 1 w 1229489"/>
              <a:gd name="connsiteY4" fmla="*/ 76246 h 829421"/>
              <a:gd name="connsiteX0" fmla="*/ 1229488 w 1229489"/>
              <a:gd name="connsiteY0" fmla="*/ 76246 h 829421"/>
              <a:gd name="connsiteX1" fmla="*/ 614744 w 1229489"/>
              <a:gd name="connsiteY1" fmla="*/ 152490 h 829421"/>
              <a:gd name="connsiteX2" fmla="*/ 0 w 1229489"/>
              <a:gd name="connsiteY2" fmla="*/ 76246 h 829421"/>
              <a:gd name="connsiteX3" fmla="*/ 614744 w 1229489"/>
              <a:gd name="connsiteY3" fmla="*/ 2 h 829421"/>
              <a:gd name="connsiteX4" fmla="*/ 1025653 w 1229489"/>
              <a:gd name="connsiteY4" fmla="*/ 78151 h 829421"/>
              <a:gd name="connsiteX5" fmla="*/ 1229488 w 1229489"/>
              <a:gd name="connsiteY5" fmla="*/ 753177 h 829421"/>
              <a:gd name="connsiteX6" fmla="*/ 614744 w 1229489"/>
              <a:gd name="connsiteY6" fmla="*/ 829421 h 829421"/>
              <a:gd name="connsiteX7" fmla="*/ 0 w 1229489"/>
              <a:gd name="connsiteY7" fmla="*/ 753177 h 829421"/>
              <a:gd name="connsiteX8" fmla="*/ 179071 w 1229489"/>
              <a:gd name="connsiteY8" fmla="*/ 45766 h 829421"/>
              <a:gd name="connsiteX0" fmla="*/ 1 w 1229489"/>
              <a:gd name="connsiteY0" fmla="*/ 76246 h 829421"/>
              <a:gd name="connsiteX1" fmla="*/ 614745 w 1229489"/>
              <a:gd name="connsiteY1" fmla="*/ 152490 h 829421"/>
              <a:gd name="connsiteX2" fmla="*/ 1229489 w 1229489"/>
              <a:gd name="connsiteY2" fmla="*/ 76246 h 829421"/>
              <a:gd name="connsiteX3" fmla="*/ 1229488 w 1229489"/>
              <a:gd name="connsiteY3" fmla="*/ 753177 h 829421"/>
              <a:gd name="connsiteX4" fmla="*/ 614744 w 1229489"/>
              <a:gd name="connsiteY4" fmla="*/ 829421 h 829421"/>
              <a:gd name="connsiteX5" fmla="*/ 0 w 1229489"/>
              <a:gd name="connsiteY5" fmla="*/ 753177 h 829421"/>
              <a:gd name="connsiteX6" fmla="*/ 1 w 1229489"/>
              <a:gd name="connsiteY6" fmla="*/ 76246 h 829421"/>
              <a:gd name="connsiteX0" fmla="*/ 1 w 1229489"/>
              <a:gd name="connsiteY0" fmla="*/ 76246 h 829421"/>
              <a:gd name="connsiteX1" fmla="*/ 614745 w 1229489"/>
              <a:gd name="connsiteY1" fmla="*/ 2 h 829421"/>
              <a:gd name="connsiteX2" fmla="*/ 1229489 w 1229489"/>
              <a:gd name="connsiteY2" fmla="*/ 76246 h 829421"/>
              <a:gd name="connsiteX3" fmla="*/ 614745 w 1229489"/>
              <a:gd name="connsiteY3" fmla="*/ 152490 h 829421"/>
              <a:gd name="connsiteX4" fmla="*/ 1 w 1229489"/>
              <a:gd name="connsiteY4" fmla="*/ 76246 h 829421"/>
              <a:gd name="connsiteX0" fmla="*/ 1018033 w 1229489"/>
              <a:gd name="connsiteY0" fmla="*/ 87676 h 829421"/>
              <a:gd name="connsiteX1" fmla="*/ 614744 w 1229489"/>
              <a:gd name="connsiteY1" fmla="*/ 152490 h 829421"/>
              <a:gd name="connsiteX2" fmla="*/ 0 w 1229489"/>
              <a:gd name="connsiteY2" fmla="*/ 76246 h 829421"/>
              <a:gd name="connsiteX3" fmla="*/ 614744 w 1229489"/>
              <a:gd name="connsiteY3" fmla="*/ 2 h 829421"/>
              <a:gd name="connsiteX4" fmla="*/ 1025653 w 1229489"/>
              <a:gd name="connsiteY4" fmla="*/ 78151 h 829421"/>
              <a:gd name="connsiteX5" fmla="*/ 1229488 w 1229489"/>
              <a:gd name="connsiteY5" fmla="*/ 753177 h 829421"/>
              <a:gd name="connsiteX6" fmla="*/ 614744 w 1229489"/>
              <a:gd name="connsiteY6" fmla="*/ 829421 h 829421"/>
              <a:gd name="connsiteX7" fmla="*/ 0 w 1229489"/>
              <a:gd name="connsiteY7" fmla="*/ 753177 h 829421"/>
              <a:gd name="connsiteX8" fmla="*/ 179071 w 1229489"/>
              <a:gd name="connsiteY8" fmla="*/ 45766 h 829421"/>
              <a:gd name="connsiteX0" fmla="*/ 1 w 1229489"/>
              <a:gd name="connsiteY0" fmla="*/ 76252 h 829427"/>
              <a:gd name="connsiteX1" fmla="*/ 614745 w 1229489"/>
              <a:gd name="connsiteY1" fmla="*/ 152496 h 829427"/>
              <a:gd name="connsiteX2" fmla="*/ 1229489 w 1229489"/>
              <a:gd name="connsiteY2" fmla="*/ 76252 h 829427"/>
              <a:gd name="connsiteX3" fmla="*/ 1229488 w 1229489"/>
              <a:gd name="connsiteY3" fmla="*/ 753183 h 829427"/>
              <a:gd name="connsiteX4" fmla="*/ 614744 w 1229489"/>
              <a:gd name="connsiteY4" fmla="*/ 829427 h 829427"/>
              <a:gd name="connsiteX5" fmla="*/ 0 w 1229489"/>
              <a:gd name="connsiteY5" fmla="*/ 753183 h 829427"/>
              <a:gd name="connsiteX6" fmla="*/ 1 w 1229489"/>
              <a:gd name="connsiteY6" fmla="*/ 76252 h 829427"/>
              <a:gd name="connsiteX0" fmla="*/ 1 w 1229489"/>
              <a:gd name="connsiteY0" fmla="*/ 76252 h 829427"/>
              <a:gd name="connsiteX1" fmla="*/ 614745 w 1229489"/>
              <a:gd name="connsiteY1" fmla="*/ 8 h 829427"/>
              <a:gd name="connsiteX2" fmla="*/ 1023749 w 1229489"/>
              <a:gd name="connsiteY2" fmla="*/ 80062 h 829427"/>
              <a:gd name="connsiteX3" fmla="*/ 614745 w 1229489"/>
              <a:gd name="connsiteY3" fmla="*/ 152496 h 829427"/>
              <a:gd name="connsiteX4" fmla="*/ 1 w 1229489"/>
              <a:gd name="connsiteY4" fmla="*/ 76252 h 829427"/>
              <a:gd name="connsiteX0" fmla="*/ 1018033 w 1229489"/>
              <a:gd name="connsiteY0" fmla="*/ 87682 h 829427"/>
              <a:gd name="connsiteX1" fmla="*/ 614744 w 1229489"/>
              <a:gd name="connsiteY1" fmla="*/ 152496 h 829427"/>
              <a:gd name="connsiteX2" fmla="*/ 0 w 1229489"/>
              <a:gd name="connsiteY2" fmla="*/ 76252 h 829427"/>
              <a:gd name="connsiteX3" fmla="*/ 614744 w 1229489"/>
              <a:gd name="connsiteY3" fmla="*/ 8 h 829427"/>
              <a:gd name="connsiteX4" fmla="*/ 1025653 w 1229489"/>
              <a:gd name="connsiteY4" fmla="*/ 78157 h 829427"/>
              <a:gd name="connsiteX5" fmla="*/ 1229488 w 1229489"/>
              <a:gd name="connsiteY5" fmla="*/ 753183 h 829427"/>
              <a:gd name="connsiteX6" fmla="*/ 614744 w 1229489"/>
              <a:gd name="connsiteY6" fmla="*/ 829427 h 829427"/>
              <a:gd name="connsiteX7" fmla="*/ 0 w 1229489"/>
              <a:gd name="connsiteY7" fmla="*/ 753183 h 829427"/>
              <a:gd name="connsiteX8" fmla="*/ 179071 w 1229489"/>
              <a:gd name="connsiteY8" fmla="*/ 45772 h 829427"/>
              <a:gd name="connsiteX0" fmla="*/ 1 w 1240093"/>
              <a:gd name="connsiteY0" fmla="*/ 76252 h 838756"/>
              <a:gd name="connsiteX1" fmla="*/ 614745 w 1240093"/>
              <a:gd name="connsiteY1" fmla="*/ 152496 h 838756"/>
              <a:gd name="connsiteX2" fmla="*/ 1019939 w 1240093"/>
              <a:gd name="connsiteY2" fmla="*/ 80062 h 838756"/>
              <a:gd name="connsiteX3" fmla="*/ 1229488 w 1240093"/>
              <a:gd name="connsiteY3" fmla="*/ 753183 h 838756"/>
              <a:gd name="connsiteX4" fmla="*/ 614744 w 1240093"/>
              <a:gd name="connsiteY4" fmla="*/ 829427 h 838756"/>
              <a:gd name="connsiteX5" fmla="*/ 0 w 1240093"/>
              <a:gd name="connsiteY5" fmla="*/ 753183 h 838756"/>
              <a:gd name="connsiteX6" fmla="*/ 1 w 1240093"/>
              <a:gd name="connsiteY6" fmla="*/ 76252 h 838756"/>
              <a:gd name="connsiteX0" fmla="*/ 1 w 1240093"/>
              <a:gd name="connsiteY0" fmla="*/ 76252 h 838756"/>
              <a:gd name="connsiteX1" fmla="*/ 614745 w 1240093"/>
              <a:gd name="connsiteY1" fmla="*/ 8 h 838756"/>
              <a:gd name="connsiteX2" fmla="*/ 1023749 w 1240093"/>
              <a:gd name="connsiteY2" fmla="*/ 80062 h 838756"/>
              <a:gd name="connsiteX3" fmla="*/ 614745 w 1240093"/>
              <a:gd name="connsiteY3" fmla="*/ 152496 h 838756"/>
              <a:gd name="connsiteX4" fmla="*/ 1 w 1240093"/>
              <a:gd name="connsiteY4" fmla="*/ 76252 h 838756"/>
              <a:gd name="connsiteX0" fmla="*/ 1018033 w 1240093"/>
              <a:gd name="connsiteY0" fmla="*/ 87682 h 838756"/>
              <a:gd name="connsiteX1" fmla="*/ 614744 w 1240093"/>
              <a:gd name="connsiteY1" fmla="*/ 152496 h 838756"/>
              <a:gd name="connsiteX2" fmla="*/ 0 w 1240093"/>
              <a:gd name="connsiteY2" fmla="*/ 76252 h 838756"/>
              <a:gd name="connsiteX3" fmla="*/ 614744 w 1240093"/>
              <a:gd name="connsiteY3" fmla="*/ 8 h 838756"/>
              <a:gd name="connsiteX4" fmla="*/ 1025653 w 1240093"/>
              <a:gd name="connsiteY4" fmla="*/ 78157 h 838756"/>
              <a:gd name="connsiteX5" fmla="*/ 1229488 w 1240093"/>
              <a:gd name="connsiteY5" fmla="*/ 753183 h 838756"/>
              <a:gd name="connsiteX6" fmla="*/ 614744 w 1240093"/>
              <a:gd name="connsiteY6" fmla="*/ 829427 h 838756"/>
              <a:gd name="connsiteX7" fmla="*/ 0 w 1240093"/>
              <a:gd name="connsiteY7" fmla="*/ 753183 h 838756"/>
              <a:gd name="connsiteX8" fmla="*/ 179071 w 1240093"/>
              <a:gd name="connsiteY8" fmla="*/ 45772 h 838756"/>
              <a:gd name="connsiteX0" fmla="*/ 1 w 1240093"/>
              <a:gd name="connsiteY0" fmla="*/ 77927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 w 1240093"/>
              <a:gd name="connsiteY6" fmla="*/ 77927 h 840431"/>
              <a:gd name="connsiteX0" fmla="*/ 1 w 1240093"/>
              <a:gd name="connsiteY0" fmla="*/ 77927 h 840431"/>
              <a:gd name="connsiteX1" fmla="*/ 614745 w 1240093"/>
              <a:gd name="connsiteY1" fmla="*/ 1683 h 840431"/>
              <a:gd name="connsiteX2" fmla="*/ 1023749 w 1240093"/>
              <a:gd name="connsiteY2" fmla="*/ 81737 h 840431"/>
              <a:gd name="connsiteX3" fmla="*/ 614745 w 1240093"/>
              <a:gd name="connsiteY3" fmla="*/ 154171 h 840431"/>
              <a:gd name="connsiteX4" fmla="*/ 1 w 1240093"/>
              <a:gd name="connsiteY4" fmla="*/ 7792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 w 1240093"/>
              <a:gd name="connsiteY0" fmla="*/ 77927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 w 1240093"/>
              <a:gd name="connsiteY6" fmla="*/ 77927 h 840431"/>
              <a:gd name="connsiteX0" fmla="*/ 165736 w 1240093"/>
              <a:gd name="connsiteY0" fmla="*/ 47447 h 840431"/>
              <a:gd name="connsiteX1" fmla="*/ 614745 w 1240093"/>
              <a:gd name="connsiteY1" fmla="*/ 1683 h 840431"/>
              <a:gd name="connsiteX2" fmla="*/ 1023749 w 1240093"/>
              <a:gd name="connsiteY2" fmla="*/ 81737 h 840431"/>
              <a:gd name="connsiteX3" fmla="*/ 614745 w 1240093"/>
              <a:gd name="connsiteY3" fmla="*/ 154171 h 840431"/>
              <a:gd name="connsiteX4" fmla="*/ 165736 w 1240093"/>
              <a:gd name="connsiteY4" fmla="*/ 4744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75261 w 1240093"/>
              <a:gd name="connsiteY0" fmla="*/ 45542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75261 w 1240093"/>
              <a:gd name="connsiteY6" fmla="*/ 45542 h 840431"/>
              <a:gd name="connsiteX0" fmla="*/ 165736 w 1240093"/>
              <a:gd name="connsiteY0" fmla="*/ 47447 h 840431"/>
              <a:gd name="connsiteX1" fmla="*/ 614745 w 1240093"/>
              <a:gd name="connsiteY1" fmla="*/ 1683 h 840431"/>
              <a:gd name="connsiteX2" fmla="*/ 1023749 w 1240093"/>
              <a:gd name="connsiteY2" fmla="*/ 81737 h 840431"/>
              <a:gd name="connsiteX3" fmla="*/ 614745 w 1240093"/>
              <a:gd name="connsiteY3" fmla="*/ 154171 h 840431"/>
              <a:gd name="connsiteX4" fmla="*/ 165736 w 1240093"/>
              <a:gd name="connsiteY4" fmla="*/ 4744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75261 w 1229879"/>
              <a:gd name="connsiteY0" fmla="*/ 45542 h 831102"/>
              <a:gd name="connsiteX1" fmla="*/ 614745 w 1229879"/>
              <a:gd name="connsiteY1" fmla="*/ 154171 h 831102"/>
              <a:gd name="connsiteX2" fmla="*/ 1019939 w 1229879"/>
              <a:gd name="connsiteY2" fmla="*/ 81737 h 831102"/>
              <a:gd name="connsiteX3" fmla="*/ 1229488 w 1229879"/>
              <a:gd name="connsiteY3" fmla="*/ 754858 h 831102"/>
              <a:gd name="connsiteX4" fmla="*/ 614744 w 1229879"/>
              <a:gd name="connsiteY4" fmla="*/ 831102 h 831102"/>
              <a:gd name="connsiteX5" fmla="*/ 0 w 1229879"/>
              <a:gd name="connsiteY5" fmla="*/ 754858 h 831102"/>
              <a:gd name="connsiteX6" fmla="*/ 175261 w 1229879"/>
              <a:gd name="connsiteY6" fmla="*/ 45542 h 831102"/>
              <a:gd name="connsiteX0" fmla="*/ 165736 w 1229879"/>
              <a:gd name="connsiteY0" fmla="*/ 47447 h 831102"/>
              <a:gd name="connsiteX1" fmla="*/ 614745 w 1229879"/>
              <a:gd name="connsiteY1" fmla="*/ 1683 h 831102"/>
              <a:gd name="connsiteX2" fmla="*/ 1023749 w 1229879"/>
              <a:gd name="connsiteY2" fmla="*/ 81737 h 831102"/>
              <a:gd name="connsiteX3" fmla="*/ 614745 w 1229879"/>
              <a:gd name="connsiteY3" fmla="*/ 154171 h 831102"/>
              <a:gd name="connsiteX4" fmla="*/ 165736 w 1229879"/>
              <a:gd name="connsiteY4" fmla="*/ 47447 h 831102"/>
              <a:gd name="connsiteX0" fmla="*/ 1018033 w 1229879"/>
              <a:gd name="connsiteY0" fmla="*/ 89357 h 831102"/>
              <a:gd name="connsiteX1" fmla="*/ 614744 w 1229879"/>
              <a:gd name="connsiteY1" fmla="*/ 154171 h 831102"/>
              <a:gd name="connsiteX2" fmla="*/ 167640 w 1229879"/>
              <a:gd name="connsiteY2" fmla="*/ 45542 h 831102"/>
              <a:gd name="connsiteX3" fmla="*/ 614744 w 1229879"/>
              <a:gd name="connsiteY3" fmla="*/ 1683 h 831102"/>
              <a:gd name="connsiteX4" fmla="*/ 1025653 w 1229879"/>
              <a:gd name="connsiteY4" fmla="*/ 79832 h 831102"/>
              <a:gd name="connsiteX5" fmla="*/ 1229488 w 1229879"/>
              <a:gd name="connsiteY5" fmla="*/ 754858 h 831102"/>
              <a:gd name="connsiteX6" fmla="*/ 614744 w 1229879"/>
              <a:gd name="connsiteY6" fmla="*/ 831102 h 831102"/>
              <a:gd name="connsiteX7" fmla="*/ 0 w 1229879"/>
              <a:gd name="connsiteY7" fmla="*/ 754858 h 831102"/>
              <a:gd name="connsiteX8" fmla="*/ 179071 w 1229879"/>
              <a:gd name="connsiteY8" fmla="*/ 47447 h 8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9879" h="831102" stroke="0" extrusionOk="0">
                <a:moveTo>
                  <a:pt x="175261" y="45542"/>
                </a:moveTo>
                <a:cubicBezTo>
                  <a:pt x="175261" y="87650"/>
                  <a:pt x="473965" y="148138"/>
                  <a:pt x="614745" y="154171"/>
                </a:cubicBezTo>
                <a:cubicBezTo>
                  <a:pt x="755525" y="160204"/>
                  <a:pt x="1019939" y="123845"/>
                  <a:pt x="1019939" y="81737"/>
                </a:cubicBezTo>
                <a:cubicBezTo>
                  <a:pt x="1019939" y="307381"/>
                  <a:pt x="1189901" y="618505"/>
                  <a:pt x="1229488" y="754858"/>
                </a:cubicBezTo>
                <a:cubicBezTo>
                  <a:pt x="1241966" y="797837"/>
                  <a:pt x="954258" y="831102"/>
                  <a:pt x="614744" y="831102"/>
                </a:cubicBezTo>
                <a:cubicBezTo>
                  <a:pt x="275230" y="831102"/>
                  <a:pt x="0" y="796966"/>
                  <a:pt x="0" y="754858"/>
                </a:cubicBezTo>
                <a:cubicBezTo>
                  <a:pt x="0" y="529214"/>
                  <a:pt x="175261" y="271186"/>
                  <a:pt x="175261" y="45542"/>
                </a:cubicBezTo>
                <a:close/>
              </a:path>
              <a:path w="1229879" h="831102" fill="lighten" stroke="0" extrusionOk="0">
                <a:moveTo>
                  <a:pt x="165736" y="47447"/>
                </a:moveTo>
                <a:cubicBezTo>
                  <a:pt x="165736" y="5339"/>
                  <a:pt x="471743" y="-4032"/>
                  <a:pt x="614745" y="1683"/>
                </a:cubicBezTo>
                <a:cubicBezTo>
                  <a:pt x="757747" y="7398"/>
                  <a:pt x="1023749" y="39629"/>
                  <a:pt x="1023749" y="81737"/>
                </a:cubicBezTo>
                <a:cubicBezTo>
                  <a:pt x="1023749" y="123845"/>
                  <a:pt x="757747" y="159886"/>
                  <a:pt x="614745" y="154171"/>
                </a:cubicBezTo>
                <a:cubicBezTo>
                  <a:pt x="471743" y="148456"/>
                  <a:pt x="165736" y="89555"/>
                  <a:pt x="165736" y="47447"/>
                </a:cubicBezTo>
                <a:close/>
              </a:path>
              <a:path w="1229879" h="831102" fill="none" extrusionOk="0">
                <a:moveTo>
                  <a:pt x="1018033" y="89357"/>
                </a:moveTo>
                <a:cubicBezTo>
                  <a:pt x="1018033" y="131465"/>
                  <a:pt x="756476" y="161473"/>
                  <a:pt x="614744" y="154171"/>
                </a:cubicBezTo>
                <a:cubicBezTo>
                  <a:pt x="473012" y="146869"/>
                  <a:pt x="167640" y="87650"/>
                  <a:pt x="167640" y="45542"/>
                </a:cubicBezTo>
                <a:cubicBezTo>
                  <a:pt x="167640" y="3434"/>
                  <a:pt x="471742" y="-4032"/>
                  <a:pt x="614744" y="1683"/>
                </a:cubicBezTo>
                <a:cubicBezTo>
                  <a:pt x="757746" y="7398"/>
                  <a:pt x="1025653" y="37724"/>
                  <a:pt x="1025653" y="79832"/>
                </a:cubicBezTo>
                <a:lnTo>
                  <a:pt x="1229488" y="754858"/>
                </a:lnTo>
                <a:cubicBezTo>
                  <a:pt x="1229488" y="796966"/>
                  <a:pt x="954258" y="831102"/>
                  <a:pt x="614744" y="831102"/>
                </a:cubicBezTo>
                <a:cubicBezTo>
                  <a:pt x="275230" y="831102"/>
                  <a:pt x="0" y="796966"/>
                  <a:pt x="0" y="754858"/>
                </a:cubicBezTo>
                <a:cubicBezTo>
                  <a:pt x="0" y="529214"/>
                  <a:pt x="314326" y="221656"/>
                  <a:pt x="179071" y="47447"/>
                </a:cubicBezTo>
              </a:path>
            </a:pathLst>
          </a:custGeom>
          <a:solidFill>
            <a:schemeClr val="accent4">
              <a:lumMod val="40000"/>
              <a:lumOff val="60000"/>
            </a:schemeClr>
          </a:solidFill>
          <a:ln>
            <a:noFill/>
          </a:ln>
        </p:spPr>
        <p:txBody>
          <a:bodyPr spcFirstLastPara="1" wrap="square" lIns="91425" tIns="91425" rIns="91425" bIns="91425" rtlCol="0" anchor="ctr" anchorCtr="0">
            <a:noAutofit/>
          </a:bodyPr>
          <a:lstStyle/>
          <a:p>
            <a:pPr algn="ctr"/>
            <a:endParaRPr lang="en-US" altLang="zh-CN" sz="1400" b="1" kern="0" dirty="0">
              <a:solidFill>
                <a:schemeClr val="bg1"/>
              </a:solidFill>
            </a:endParaRPr>
          </a:p>
          <a:p>
            <a:pPr algn="ctr"/>
            <a:r>
              <a:rPr lang="en-US" altLang="zh-CN" sz="1400" b="1" kern="0" dirty="0">
                <a:solidFill>
                  <a:schemeClr val="bg1"/>
                </a:solidFill>
              </a:rPr>
              <a:t>Stack</a:t>
            </a:r>
          </a:p>
        </p:txBody>
      </p:sp>
      <p:cxnSp>
        <p:nvCxnSpPr>
          <p:cNvPr id="49" name="直線單箭頭接點 48">
            <a:extLst>
              <a:ext uri="{FF2B5EF4-FFF2-40B4-BE49-F238E27FC236}">
                <a16:creationId xmlns:a16="http://schemas.microsoft.com/office/drawing/2014/main" id="{8D25C958-7C31-4280-B972-B02C1F8D7BAE}"/>
              </a:ext>
            </a:extLst>
          </p:cNvPr>
          <p:cNvCxnSpPr>
            <a:cxnSpLocks/>
            <a:stCxn id="19" idx="3"/>
          </p:cNvCxnSpPr>
          <p:nvPr/>
        </p:nvCxnSpPr>
        <p:spPr>
          <a:xfrm>
            <a:off x="8851277" y="3893603"/>
            <a:ext cx="905867"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文字方塊 53">
            <a:extLst>
              <a:ext uri="{FF2B5EF4-FFF2-40B4-BE49-F238E27FC236}">
                <a16:creationId xmlns:a16="http://schemas.microsoft.com/office/drawing/2014/main" id="{53882C01-F5BE-424D-98EA-B7AD57C784A5}"/>
              </a:ext>
            </a:extLst>
          </p:cNvPr>
          <p:cNvSpPr txBox="1"/>
          <p:nvPr/>
        </p:nvSpPr>
        <p:spPr>
          <a:xfrm>
            <a:off x="9924462" y="2002665"/>
            <a:ext cx="1636448" cy="912361"/>
          </a:xfrm>
          <a:prstGeom prst="cloudCallout">
            <a:avLst/>
          </a:prstGeom>
          <a:solidFill>
            <a:schemeClr val="accent2">
              <a:lumMod val="85000"/>
            </a:schemeClr>
          </a:solidFill>
          <a:ln>
            <a:noFill/>
          </a:ln>
        </p:spPr>
        <p:txBody>
          <a:bodyPr spcFirstLastPara="1" wrap="square" lIns="91425" tIns="91425" rIns="91425" bIns="91425" rtlCol="0" anchor="t" anchorCtr="0">
            <a:noAutofit/>
          </a:bodyPr>
          <a:lstStyle/>
          <a:p>
            <a:pPr algn="ctr"/>
            <a:r>
              <a:rPr lang="en-US" altLang="zh-CN" sz="1400" b="1" kern="0" dirty="0">
                <a:solidFill>
                  <a:schemeClr val="bg1"/>
                </a:solidFill>
              </a:rPr>
              <a:t>Zero Emission</a:t>
            </a:r>
          </a:p>
        </p:txBody>
      </p:sp>
      <p:sp>
        <p:nvSpPr>
          <p:cNvPr id="55" name="文字方塊 8">
            <a:extLst>
              <a:ext uri="{FF2B5EF4-FFF2-40B4-BE49-F238E27FC236}">
                <a16:creationId xmlns:a16="http://schemas.microsoft.com/office/drawing/2014/main" id="{8A3622A5-18CB-4011-800D-988632A7B5CF}"/>
              </a:ext>
            </a:extLst>
          </p:cNvPr>
          <p:cNvSpPr txBox="1"/>
          <p:nvPr/>
        </p:nvSpPr>
        <p:spPr>
          <a:xfrm>
            <a:off x="2588940" y="4889543"/>
            <a:ext cx="1309617" cy="830966"/>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前端預防</a:t>
            </a:r>
            <a:endParaRPr lang="en-US" altLang="zh-CN" sz="1400" b="1" dirty="0">
              <a:solidFill>
                <a:schemeClr val="bg1"/>
              </a:solidFill>
              <a:cs typeface="Arial"/>
            </a:endParaRPr>
          </a:p>
          <a:p>
            <a:pPr algn="ctr"/>
            <a:r>
              <a:rPr lang="zh-CN" altLang="en-US" sz="1400" dirty="0">
                <a:solidFill>
                  <a:schemeClr val="bg1"/>
                </a:solidFill>
                <a:cs typeface="Arial"/>
              </a:rPr>
              <a:t>能源轉型</a:t>
            </a:r>
            <a:endParaRPr lang="en-US" altLang="zh-CN" sz="1400" dirty="0">
              <a:solidFill>
                <a:schemeClr val="bg1"/>
              </a:solidFill>
              <a:cs typeface="Arial"/>
            </a:endParaRPr>
          </a:p>
          <a:p>
            <a:pPr algn="ctr"/>
            <a:r>
              <a:rPr lang="zh-CN" altLang="en-US" sz="1400" dirty="0">
                <a:solidFill>
                  <a:schemeClr val="bg1"/>
                </a:solidFill>
                <a:cs typeface="Arial"/>
              </a:rPr>
              <a:t>電氣化</a:t>
            </a:r>
            <a:endParaRPr lang="en-US" altLang="zh-CN" sz="1400" dirty="0">
              <a:solidFill>
                <a:schemeClr val="bg1"/>
              </a:solidFill>
              <a:cs typeface="Arial"/>
            </a:endParaRPr>
          </a:p>
        </p:txBody>
      </p:sp>
      <p:sp>
        <p:nvSpPr>
          <p:cNvPr id="56" name="文字方塊 8">
            <a:extLst>
              <a:ext uri="{FF2B5EF4-FFF2-40B4-BE49-F238E27FC236}">
                <a16:creationId xmlns:a16="http://schemas.microsoft.com/office/drawing/2014/main" id="{D6432712-FF09-4B88-AE0D-D528ABD690BA}"/>
              </a:ext>
            </a:extLst>
          </p:cNvPr>
          <p:cNvSpPr txBox="1"/>
          <p:nvPr/>
        </p:nvSpPr>
        <p:spPr>
          <a:xfrm>
            <a:off x="5307260" y="4864569"/>
            <a:ext cx="1190561" cy="615523"/>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燃燒</a:t>
            </a:r>
            <a:endParaRPr lang="en-US" altLang="zh-CN" sz="1400" b="1" dirty="0">
              <a:solidFill>
                <a:schemeClr val="bg1"/>
              </a:solidFill>
              <a:cs typeface="Arial"/>
            </a:endParaRPr>
          </a:p>
          <a:p>
            <a:pPr algn="ctr"/>
            <a:r>
              <a:rPr lang="zh-CN" altLang="en-US" sz="1400" dirty="0">
                <a:solidFill>
                  <a:schemeClr val="bg1"/>
                </a:solidFill>
                <a:cs typeface="Arial"/>
              </a:rPr>
              <a:t>效率</a:t>
            </a:r>
            <a:endParaRPr lang="en-US" altLang="zh-CN" sz="1400" dirty="0">
              <a:solidFill>
                <a:schemeClr val="bg1"/>
              </a:solidFill>
              <a:cs typeface="Arial"/>
            </a:endParaRPr>
          </a:p>
        </p:txBody>
      </p:sp>
      <p:sp>
        <p:nvSpPr>
          <p:cNvPr id="58" name="文字方塊 8">
            <a:extLst>
              <a:ext uri="{FF2B5EF4-FFF2-40B4-BE49-F238E27FC236}">
                <a16:creationId xmlns:a16="http://schemas.microsoft.com/office/drawing/2014/main" id="{6416FA11-28A7-4888-9D56-D92024275151}"/>
              </a:ext>
            </a:extLst>
          </p:cNvPr>
          <p:cNvSpPr txBox="1"/>
          <p:nvPr/>
        </p:nvSpPr>
        <p:spPr>
          <a:xfrm>
            <a:off x="323034" y="1135312"/>
            <a:ext cx="4761284" cy="1477297"/>
          </a:xfrm>
          <a:prstGeom prst="rect">
            <a:avLst/>
          </a:prstGeom>
          <a:noFill/>
          <a:ln w="25400">
            <a:solidFill>
              <a:srgbClr val="00B0F0"/>
            </a:solid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nSpc>
                <a:spcPct val="150000"/>
              </a:lnSpc>
            </a:pPr>
            <a:r>
              <a:rPr lang="zh-CN" altLang="en-US" sz="1400" b="1" dirty="0">
                <a:solidFill>
                  <a:schemeClr val="bg1"/>
                </a:solidFill>
                <a:cs typeface="Arial"/>
              </a:rPr>
              <a:t>降污減碳，管制手段</a:t>
            </a:r>
            <a:endParaRPr lang="en-US" altLang="zh-CN" sz="1400" b="1" dirty="0">
              <a:solidFill>
                <a:schemeClr val="bg1"/>
              </a:solidFill>
              <a:cs typeface="Arial"/>
            </a:endParaRPr>
          </a:p>
          <a:p>
            <a:pPr>
              <a:lnSpc>
                <a:spcPct val="150000"/>
              </a:lnSpc>
            </a:pPr>
            <a:r>
              <a:rPr lang="zh-CN" altLang="en-US" sz="1400" dirty="0">
                <a:solidFill>
                  <a:schemeClr val="bg1"/>
                </a:solidFill>
                <a:cs typeface="Arial"/>
              </a:rPr>
              <a:t>直接管制：區域管制、排放權管制、總量管制（碳權）、</a:t>
            </a:r>
            <a:endParaRPr lang="en-US" altLang="zh-CN" sz="1400" dirty="0">
              <a:solidFill>
                <a:schemeClr val="bg1"/>
              </a:solidFill>
              <a:cs typeface="Arial"/>
            </a:endParaRPr>
          </a:p>
          <a:p>
            <a:pPr>
              <a:lnSpc>
                <a:spcPct val="150000"/>
              </a:lnSpc>
            </a:pPr>
            <a:r>
              <a:rPr lang="en-US" altLang="zh-CN" sz="1400" dirty="0">
                <a:solidFill>
                  <a:schemeClr val="bg1"/>
                </a:solidFill>
                <a:cs typeface="Arial"/>
              </a:rPr>
              <a:t>	</a:t>
            </a:r>
            <a:r>
              <a:rPr lang="zh-CN" altLang="en-US" sz="1400" dirty="0">
                <a:solidFill>
                  <a:schemeClr val="bg1"/>
                </a:solidFill>
                <a:cs typeface="Arial"/>
              </a:rPr>
              <a:t>工程技術設施標準、排放標准</a:t>
            </a:r>
            <a:r>
              <a:rPr lang="en-US" altLang="zh-CN" sz="1400" dirty="0">
                <a:solidFill>
                  <a:schemeClr val="bg1"/>
                </a:solidFill>
                <a:cs typeface="Arial"/>
              </a:rPr>
              <a:t>…</a:t>
            </a:r>
          </a:p>
          <a:p>
            <a:pPr>
              <a:lnSpc>
                <a:spcPct val="150000"/>
              </a:lnSpc>
            </a:pPr>
            <a:r>
              <a:rPr lang="zh-CN" altLang="en-US" sz="1400" dirty="0">
                <a:solidFill>
                  <a:schemeClr val="bg1"/>
                </a:solidFill>
                <a:cs typeface="Arial"/>
              </a:rPr>
              <a:t>間接管制：公課手段，碳（稅）費，空氣污染防制費</a:t>
            </a:r>
            <a:r>
              <a:rPr lang="en-US" altLang="zh-CN" sz="1400" dirty="0">
                <a:solidFill>
                  <a:schemeClr val="bg1"/>
                </a:solidFill>
                <a:cs typeface="Arial"/>
              </a:rPr>
              <a:t>…</a:t>
            </a:r>
          </a:p>
        </p:txBody>
      </p:sp>
      <p:sp>
        <p:nvSpPr>
          <p:cNvPr id="59" name="文字方塊 8">
            <a:extLst>
              <a:ext uri="{FF2B5EF4-FFF2-40B4-BE49-F238E27FC236}">
                <a16:creationId xmlns:a16="http://schemas.microsoft.com/office/drawing/2014/main" id="{EF8119B9-1843-45D2-9794-7F63F8425E8A}"/>
              </a:ext>
            </a:extLst>
          </p:cNvPr>
          <p:cNvSpPr txBox="1"/>
          <p:nvPr/>
        </p:nvSpPr>
        <p:spPr>
          <a:xfrm>
            <a:off x="7621790" y="4873802"/>
            <a:ext cx="1309617" cy="615523"/>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末端治理</a:t>
            </a:r>
            <a:endParaRPr lang="en-US" altLang="zh-CN" sz="1400" b="1" dirty="0">
              <a:solidFill>
                <a:schemeClr val="bg1"/>
              </a:solidFill>
              <a:cs typeface="Arial"/>
            </a:endParaRPr>
          </a:p>
          <a:p>
            <a:pPr algn="ctr"/>
            <a:r>
              <a:rPr lang="zh-CN" altLang="en-US" sz="1400" dirty="0">
                <a:solidFill>
                  <a:schemeClr val="bg1"/>
                </a:solidFill>
                <a:cs typeface="Arial"/>
              </a:rPr>
              <a:t>控制技術</a:t>
            </a:r>
            <a:endParaRPr lang="en-US" altLang="zh-CN" sz="1400" dirty="0">
              <a:solidFill>
                <a:schemeClr val="bg1"/>
              </a:solidFill>
              <a:cs typeface="Arial"/>
            </a:endParaRPr>
          </a:p>
        </p:txBody>
      </p:sp>
      <p:sp>
        <p:nvSpPr>
          <p:cNvPr id="22" name="文字方塊 8">
            <a:extLst>
              <a:ext uri="{FF2B5EF4-FFF2-40B4-BE49-F238E27FC236}">
                <a16:creationId xmlns:a16="http://schemas.microsoft.com/office/drawing/2014/main" id="{44E8495D-06DC-4D8E-923E-152E64A3643E}"/>
              </a:ext>
            </a:extLst>
          </p:cNvPr>
          <p:cNvSpPr txBox="1"/>
          <p:nvPr/>
        </p:nvSpPr>
        <p:spPr>
          <a:xfrm>
            <a:off x="9448404" y="4855335"/>
            <a:ext cx="1917411" cy="830966"/>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r>
              <a:rPr lang="zh-CN" altLang="en-US" sz="1400" b="1" dirty="0">
                <a:solidFill>
                  <a:schemeClr val="bg1"/>
                </a:solidFill>
                <a:cs typeface="Arial"/>
              </a:rPr>
              <a:t>實質負碳</a:t>
            </a:r>
            <a:r>
              <a:rPr lang="zh-CN" altLang="en-US" sz="1400" dirty="0">
                <a:solidFill>
                  <a:schemeClr val="bg1"/>
                </a:solidFill>
                <a:cs typeface="Arial"/>
              </a:rPr>
              <a:t>：</a:t>
            </a:r>
            <a:r>
              <a:rPr lang="zh-TW" altLang="en-US" sz="1400" dirty="0">
                <a:solidFill>
                  <a:schemeClr val="bg1"/>
                </a:solidFill>
                <a:cs typeface="Arial"/>
              </a:rPr>
              <a:t>二氧化碳捕捉</a:t>
            </a:r>
            <a:r>
              <a:rPr lang="en-US" altLang="zh-TW" sz="1400" dirty="0">
                <a:solidFill>
                  <a:schemeClr val="bg1"/>
                </a:solidFill>
                <a:cs typeface="Arial"/>
              </a:rPr>
              <a:t>/</a:t>
            </a:r>
            <a:r>
              <a:rPr lang="zh-TW" altLang="en-US" sz="1400" dirty="0">
                <a:solidFill>
                  <a:schemeClr val="bg1"/>
                </a:solidFill>
                <a:cs typeface="Arial"/>
              </a:rPr>
              <a:t>封存</a:t>
            </a:r>
            <a:r>
              <a:rPr lang="en-US" altLang="zh-TW" sz="1400" dirty="0">
                <a:solidFill>
                  <a:schemeClr val="bg1"/>
                </a:solidFill>
                <a:cs typeface="Arial"/>
              </a:rPr>
              <a:t>/</a:t>
            </a:r>
            <a:r>
              <a:rPr lang="zh-TW" altLang="en-US" sz="1400" dirty="0">
                <a:solidFill>
                  <a:schemeClr val="bg1"/>
                </a:solidFill>
                <a:cs typeface="Arial"/>
              </a:rPr>
              <a:t>再利用</a:t>
            </a:r>
            <a:r>
              <a:rPr lang="en-US" altLang="zh-TW" sz="1400" dirty="0">
                <a:solidFill>
                  <a:schemeClr val="bg1"/>
                </a:solidFill>
                <a:cs typeface="Arial"/>
              </a:rPr>
              <a:t>(CCSU)</a:t>
            </a:r>
            <a:r>
              <a:rPr lang="zh-TW" altLang="en-US" sz="1400" dirty="0">
                <a:solidFill>
                  <a:schemeClr val="bg1"/>
                </a:solidFill>
                <a:cs typeface="Arial"/>
              </a:rPr>
              <a:t>技術</a:t>
            </a:r>
            <a:r>
              <a:rPr lang="zh-CN" altLang="en-US" sz="1400" dirty="0">
                <a:solidFill>
                  <a:schemeClr val="bg1"/>
                </a:solidFill>
                <a:cs typeface="Arial"/>
              </a:rPr>
              <a:t>、造林</a:t>
            </a:r>
            <a:endParaRPr lang="en-US" altLang="zh-CN" sz="1400" dirty="0">
              <a:solidFill>
                <a:schemeClr val="bg1"/>
              </a:solidFill>
              <a:cs typeface="Arial"/>
            </a:endParaRPr>
          </a:p>
        </p:txBody>
      </p:sp>
      <p:sp>
        <p:nvSpPr>
          <p:cNvPr id="23" name="文字方塊 8">
            <a:extLst>
              <a:ext uri="{FF2B5EF4-FFF2-40B4-BE49-F238E27FC236}">
                <a16:creationId xmlns:a16="http://schemas.microsoft.com/office/drawing/2014/main" id="{0283C74C-E916-4B6D-8FFC-3DCFD7506541}"/>
              </a:ext>
            </a:extLst>
          </p:cNvPr>
          <p:cNvSpPr txBox="1"/>
          <p:nvPr/>
        </p:nvSpPr>
        <p:spPr>
          <a:xfrm>
            <a:off x="9448404" y="5636237"/>
            <a:ext cx="1917411"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r>
              <a:rPr lang="zh-CN" altLang="en-US" sz="1400" b="1" dirty="0">
                <a:solidFill>
                  <a:schemeClr val="bg1"/>
                </a:solidFill>
                <a:cs typeface="Arial"/>
              </a:rPr>
              <a:t>會計負碳</a:t>
            </a:r>
            <a:r>
              <a:rPr lang="zh-CN" altLang="en-US" sz="1400" dirty="0">
                <a:solidFill>
                  <a:schemeClr val="bg1"/>
                </a:solidFill>
                <a:cs typeface="Arial"/>
              </a:rPr>
              <a:t>：碳抵消</a:t>
            </a:r>
            <a:endParaRPr lang="en-US" altLang="zh-CN" sz="1400" dirty="0">
              <a:solidFill>
                <a:schemeClr val="bg1"/>
              </a:solidFill>
              <a:cs typeface="Arial"/>
            </a:endParaRPr>
          </a:p>
        </p:txBody>
      </p:sp>
      <p:sp>
        <p:nvSpPr>
          <p:cNvPr id="27" name="文字方塊 8">
            <a:extLst>
              <a:ext uri="{FF2B5EF4-FFF2-40B4-BE49-F238E27FC236}">
                <a16:creationId xmlns:a16="http://schemas.microsoft.com/office/drawing/2014/main" id="{9B24107A-0078-4AE8-97D0-145BC1C77BEA}"/>
              </a:ext>
            </a:extLst>
          </p:cNvPr>
          <p:cNvSpPr txBox="1"/>
          <p:nvPr/>
        </p:nvSpPr>
        <p:spPr>
          <a:xfrm>
            <a:off x="1316232" y="2956511"/>
            <a:ext cx="713629" cy="2031295"/>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2400" b="1" dirty="0">
                <a:solidFill>
                  <a:schemeClr val="bg1"/>
                </a:solidFill>
                <a:cs typeface="Arial"/>
              </a:rPr>
              <a:t>碳污同源性</a:t>
            </a:r>
            <a:endParaRPr lang="en-US" altLang="zh-CN" sz="2400" dirty="0">
              <a:solidFill>
                <a:schemeClr val="bg1"/>
              </a:solidFill>
              <a:cs typeface="Arial"/>
            </a:endParaRPr>
          </a:p>
        </p:txBody>
      </p:sp>
    </p:spTree>
    <p:extLst>
      <p:ext uri="{BB962C8B-B14F-4D97-AF65-F5344CB8AC3E}">
        <p14:creationId xmlns:p14="http://schemas.microsoft.com/office/powerpoint/2010/main" val="189750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1936634" y="1681532"/>
            <a:ext cx="4026397" cy="4366880"/>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固定污染源：</a:t>
            </a:r>
            <a:endParaRPr lang="en-US" altLang="zh-CN" sz="2800" kern="0" dirty="0"/>
          </a:p>
          <a:p>
            <a:r>
              <a:rPr lang="zh-CN" altLang="en-US" sz="2400" dirty="0">
                <a:solidFill>
                  <a:srgbClr val="111111"/>
                </a:solidFill>
                <a:latin typeface="-apple-system"/>
              </a:rPr>
              <a:t>火力發電廠、焚化爐、石化鋼鐵印刷等產業</a:t>
            </a:r>
            <a:endParaRPr lang="en-US" altLang="zh-CN" sz="2400" dirty="0">
              <a:solidFill>
                <a:srgbClr val="111111"/>
              </a:solidFill>
              <a:latin typeface="-apple-system"/>
            </a:endParaRPr>
          </a:p>
          <a:p>
            <a:r>
              <a:rPr lang="zh-CN" altLang="en-US" sz="2400" dirty="0">
                <a:solidFill>
                  <a:srgbClr val="111111"/>
                </a:solidFill>
                <a:latin typeface="-apple-system"/>
              </a:rPr>
              <a:t>製程</a:t>
            </a:r>
            <a:r>
              <a:rPr lang="en-US" altLang="zh-CN" sz="2400" dirty="0">
                <a:solidFill>
                  <a:srgbClr val="111111"/>
                </a:solidFill>
                <a:latin typeface="-apple-system"/>
              </a:rPr>
              <a:t>……</a:t>
            </a:r>
            <a:endParaRPr lang="zh-TW" altLang="en-US" sz="2400" dirty="0">
              <a:solidFill>
                <a:srgbClr val="111111"/>
              </a:solidFill>
              <a:latin typeface="-apple-system"/>
            </a:endParaRPr>
          </a:p>
        </p:txBody>
      </p:sp>
      <p:sp>
        <p:nvSpPr>
          <p:cNvPr id="5" name="文字版面配置區 2">
            <a:extLst>
              <a:ext uri="{FF2B5EF4-FFF2-40B4-BE49-F238E27FC236}">
                <a16:creationId xmlns:a16="http://schemas.microsoft.com/office/drawing/2014/main" id="{F144180F-3022-40B4-B457-75830610D3F5}"/>
              </a:ext>
            </a:extLst>
          </p:cNvPr>
          <p:cNvSpPr txBox="1">
            <a:spLocks/>
          </p:cNvSpPr>
          <p:nvPr/>
        </p:nvSpPr>
        <p:spPr>
          <a:xfrm>
            <a:off x="2284892" y="4000940"/>
            <a:ext cx="2563917" cy="1762896"/>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營建工程</a:t>
            </a:r>
            <a:endParaRPr lang="zh-TW" altLang="en-US" sz="2800" kern="0" dirty="0"/>
          </a:p>
        </p:txBody>
      </p:sp>
      <p:sp>
        <p:nvSpPr>
          <p:cNvPr id="6" name="文字版面配置區 2">
            <a:extLst>
              <a:ext uri="{FF2B5EF4-FFF2-40B4-BE49-F238E27FC236}">
                <a16:creationId xmlns:a16="http://schemas.microsoft.com/office/drawing/2014/main" id="{543289B9-6B17-4343-8C56-8F4C52051198}"/>
              </a:ext>
            </a:extLst>
          </p:cNvPr>
          <p:cNvSpPr txBox="1">
            <a:spLocks/>
          </p:cNvSpPr>
          <p:nvPr/>
        </p:nvSpPr>
        <p:spPr>
          <a:xfrm>
            <a:off x="6298503" y="1653721"/>
            <a:ext cx="3874197" cy="4366881"/>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移動污染源：</a:t>
            </a:r>
            <a:endParaRPr lang="en-US" altLang="zh-CN" sz="2800" kern="0" dirty="0"/>
          </a:p>
          <a:p>
            <a:endParaRPr lang="en-US" altLang="zh-CN" sz="2800" b="0" i="0" kern="0" dirty="0">
              <a:solidFill>
                <a:srgbClr val="111111"/>
              </a:solidFill>
              <a:effectLst/>
              <a:latin typeface="-apple-system"/>
            </a:endParaRPr>
          </a:p>
          <a:p>
            <a:r>
              <a:rPr lang="zh-CN" altLang="en-US" sz="2400" b="0" i="0" dirty="0">
                <a:solidFill>
                  <a:srgbClr val="111111"/>
                </a:solidFill>
                <a:effectLst/>
                <a:latin typeface="-apple-system"/>
              </a:rPr>
              <a:t>油車、船舶、飛機</a:t>
            </a:r>
            <a:endParaRPr lang="zh-TW" altLang="en-US" sz="2800" kern="0" dirty="0"/>
          </a:p>
        </p:txBody>
      </p:sp>
      <p:sp>
        <p:nvSpPr>
          <p:cNvPr id="7" name="文字方塊 6">
            <a:extLst>
              <a:ext uri="{FF2B5EF4-FFF2-40B4-BE49-F238E27FC236}">
                <a16:creationId xmlns:a16="http://schemas.microsoft.com/office/drawing/2014/main" id="{3A7A5866-485F-42D7-B9F5-5F9CD15C0888}"/>
              </a:ext>
            </a:extLst>
          </p:cNvPr>
          <p:cNvSpPr txBox="1"/>
          <p:nvPr/>
        </p:nvSpPr>
        <p:spPr>
          <a:xfrm>
            <a:off x="2197333" y="769448"/>
            <a:ext cx="7755046" cy="1200329"/>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空氣污染防制法中的空污費徵收對象</a:t>
            </a:r>
            <a:endParaRPr lang="zh-TW" altLang="en-US" sz="3600" dirty="0">
              <a:solidFill>
                <a:schemeClr val="bg1">
                  <a:lumMod val="50000"/>
                </a:schemeClr>
              </a:solidFill>
            </a:endParaRPr>
          </a:p>
        </p:txBody>
      </p:sp>
      <p:sp>
        <p:nvSpPr>
          <p:cNvPr id="13" name="文字方塊 12">
            <a:extLst>
              <a:ext uri="{FF2B5EF4-FFF2-40B4-BE49-F238E27FC236}">
                <a16:creationId xmlns:a16="http://schemas.microsoft.com/office/drawing/2014/main" id="{FBE64162-DD03-467E-A0D4-9474E58D6EC6}"/>
              </a:ext>
            </a:extLst>
          </p:cNvPr>
          <p:cNvSpPr txBox="1"/>
          <p:nvPr/>
        </p:nvSpPr>
        <p:spPr>
          <a:xfrm>
            <a:off x="10508172" y="1793518"/>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空氣污染防制法第條</a:t>
            </a:r>
            <a:r>
              <a:rPr lang="en-US" altLang="zh-CN" dirty="0">
                <a:solidFill>
                  <a:sysClr val="windowText" lastClr="000000"/>
                </a:solidFill>
              </a:rPr>
              <a:t>16</a:t>
            </a:r>
            <a:r>
              <a:rPr lang="zh-CN" altLang="en-US" dirty="0">
                <a:solidFill>
                  <a:sysClr val="windowText" lastClr="000000"/>
                </a:solidFill>
              </a:rPr>
              <a:t>條</a:t>
            </a:r>
            <a:endParaRPr lang="zh-TW" altLang="en-US" dirty="0">
              <a:solidFill>
                <a:sysClr val="windowText" lastClr="000000"/>
              </a:solidFill>
            </a:endParaRPr>
          </a:p>
        </p:txBody>
      </p:sp>
    </p:spTree>
    <p:extLst>
      <p:ext uri="{BB962C8B-B14F-4D97-AF65-F5344CB8AC3E}">
        <p14:creationId xmlns:p14="http://schemas.microsoft.com/office/powerpoint/2010/main" val="2355563436"/>
      </p:ext>
    </p:extLst>
  </p:cSld>
  <p:clrMapOvr>
    <a:masterClrMapping/>
  </p:clrMapOvr>
</p:sld>
</file>

<file path=ppt/theme/theme1.xml><?xml version="1.0" encoding="utf-8"?>
<a:theme xmlns:a="http://schemas.openxmlformats.org/drawingml/2006/main" name="Tax Consulting by Slidesgo">
  <a:themeElements>
    <a:clrScheme name="Simple Light">
      <a:dk1>
        <a:srgbClr val="D50000"/>
      </a:dk1>
      <a:lt1>
        <a:srgbClr val="2970B1"/>
      </a:lt1>
      <a:dk2>
        <a:srgbClr val="4D8FCB"/>
      </a:dk2>
      <a:lt2>
        <a:srgbClr val="F3F3F3"/>
      </a:lt2>
      <a:accent1>
        <a:srgbClr val="EA9999"/>
      </a:accent1>
      <a:accent2>
        <a:srgbClr val="FFFFFF"/>
      </a:accent2>
      <a:accent3>
        <a:srgbClr val="E7F0F8"/>
      </a:accent3>
      <a:accent4>
        <a:srgbClr val="FFD966"/>
      </a:accent4>
      <a:accent5>
        <a:srgbClr val="2970B1"/>
      </a:accent5>
      <a:accent6>
        <a:srgbClr val="4D8FCB"/>
      </a:accent6>
      <a:hlink>
        <a:srgbClr val="2970B1"/>
      </a:hlink>
      <a:folHlink>
        <a:srgbClr val="0097A7"/>
      </a:folHlink>
    </a:clrScheme>
    <a:fontScheme name="自訂 1">
      <a:majorFont>
        <a:latin typeface="Arial"/>
        <a:ea typeface="Microsoft YaHei"/>
        <a:cs typeface=""/>
      </a:majorFont>
      <a:minorFont>
        <a:latin typeface="Arial"/>
        <a:ea typeface="Microsoft YaHei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ln>
          <a:noFill/>
        </a:ln>
      </a:spPr>
      <a:bodyPr spcFirstLastPara="1" wrap="square" lIns="91425" tIns="91425" rIns="91425" bIns="91425" anchor="t" anchorCtr="0">
        <a:noAutofit/>
      </a:bodyPr>
      <a:lstStyle>
        <a:defPPr algn="l">
          <a:defRPr kern="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3300</TotalTime>
  <Words>2041</Words>
  <Application>Microsoft Office PowerPoint</Application>
  <PresentationFormat>寬螢幕</PresentationFormat>
  <Paragraphs>260</Paragraphs>
  <Slides>27</Slides>
  <Notes>8</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27</vt:i4>
      </vt:variant>
    </vt:vector>
  </HeadingPairs>
  <TitlesOfParts>
    <vt:vector size="41" baseType="lpstr">
      <vt:lpstr>-apple-system</vt:lpstr>
      <vt:lpstr>Bitter</vt:lpstr>
      <vt:lpstr>Microsoft YaHei</vt:lpstr>
      <vt:lpstr>Roboto Slab</vt:lpstr>
      <vt:lpstr>Söhne</vt:lpstr>
      <vt:lpstr>細明體</vt:lpstr>
      <vt:lpstr>新細明體</vt:lpstr>
      <vt:lpstr>Arial</vt:lpstr>
      <vt:lpstr>Calibri</vt:lpstr>
      <vt:lpstr>Eras Bold ITC</vt:lpstr>
      <vt:lpstr>IBM Plex Sans</vt:lpstr>
      <vt:lpstr>IBM Plex Sans SemiBold</vt:lpstr>
      <vt:lpstr>Roboto</vt:lpstr>
      <vt:lpstr>Tax Consulting by Slidesgo</vt:lpstr>
      <vt:lpstr>非營業特種基金之特別收入基金制度概析 ——以空氣污染防制基金為中心 </vt:lpstr>
      <vt:lpstr>01</vt:lpstr>
      <vt:lpstr>前言</vt:lpstr>
      <vt:lpstr>PowerPoint 簡報</vt:lpstr>
      <vt:lpstr>PowerPoint 簡報</vt:lpstr>
      <vt:lpstr>PowerPoint 簡報</vt:lpstr>
      <vt:lpstr>PowerPoint 簡報</vt:lpstr>
      <vt:lpstr>PowerPoint 簡報</vt:lpstr>
      <vt:lpstr>PowerPoint 簡報</vt:lpstr>
      <vt:lpstr>PowerPoint 簡報</vt:lpstr>
      <vt:lpstr>環境保護基金</vt:lpstr>
      <vt:lpstr>PowerPoint 簡報</vt:lpstr>
      <vt:lpstr>研究範圍</vt:lpstr>
      <vt:lpstr>文獻整理</vt:lpstr>
      <vt:lpstr>PowerPoint 簡報</vt:lpstr>
      <vt:lpstr>財源</vt:lpstr>
      <vt:lpstr>空污費（環境特別公課）</vt:lpstr>
      <vt:lpstr>環保署撥補</vt:lpstr>
      <vt:lpstr>用途</vt:lpstr>
      <vt:lpstr>基金用途</vt:lpstr>
      <vt:lpstr>建議</vt:lpstr>
      <vt:lpstr>空污費重新定性</vt:lpstr>
      <vt:lpstr>保留空污基金</vt:lpstr>
      <vt:lpstr>小結</vt:lpstr>
      <vt:lpstr>研究建議</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Consulting</dc:title>
  <dc:creator>User</dc:creator>
  <cp:lastModifiedBy>王 逸帆</cp:lastModifiedBy>
  <cp:revision>330</cp:revision>
  <dcterms:created xsi:type="dcterms:W3CDTF">2022-02-27T04:05:00Z</dcterms:created>
  <dcterms:modified xsi:type="dcterms:W3CDTF">2023-12-02T17:05:15Z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