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4" r:id="rId2"/>
    <p:sldId id="312" r:id="rId3"/>
    <p:sldId id="341" r:id="rId4"/>
    <p:sldId id="336" r:id="rId5"/>
    <p:sldId id="338" r:id="rId6"/>
    <p:sldId id="335" r:id="rId7"/>
    <p:sldId id="342" r:id="rId8"/>
    <p:sldId id="309" r:id="rId9"/>
    <p:sldId id="317" r:id="rId10"/>
    <p:sldId id="331" r:id="rId11"/>
    <p:sldId id="330" r:id="rId12"/>
    <p:sldId id="340" r:id="rId13"/>
    <p:sldId id="339" r:id="rId14"/>
    <p:sldId id="343" r:id="rId15"/>
    <p:sldId id="332" r:id="rId16"/>
    <p:sldId id="333" r:id="rId17"/>
    <p:sldId id="334" r:id="rId18"/>
    <p:sldId id="344" r:id="rId19"/>
    <p:sldId id="337" r:id="rId20"/>
    <p:sldId id="310" r:id="rId2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994A9"/>
    <a:srgbClr val="008000"/>
    <a:srgbClr val="FF8888"/>
    <a:srgbClr val="E7F0F8"/>
    <a:srgbClr val="E3E9ED"/>
    <a:srgbClr val="3F8AAF"/>
    <a:srgbClr val="29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D7D6F-4E81-4D5B-9EF3-98B3E8AB5584}" v="579" dt="2023-04-11T15:26:45.531"/>
    <p1510:client id="{56D920D4-FF97-4AAD-AFF6-8A9E7B333CC5}" v="63" dt="2023-04-11T15:30:53.205"/>
    <p1510:client id="{EEB259F8-D9BE-4779-B198-52B28EC6C000}" v="2" dt="2023-04-11T15:30:47.903"/>
    <p1510:client id="{FAA5935D-8BD4-41B3-AD12-633A90493EFD}" v="10" dt="2023-04-11T15:24:29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83291" autoAdjust="0"/>
  </p:normalViewPr>
  <p:slideViewPr>
    <p:cSldViewPr snapToGrid="0">
      <p:cViewPr varScale="1">
        <p:scale>
          <a:sx n="66" d="100"/>
          <a:sy n="66" d="100"/>
        </p:scale>
        <p:origin x="816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BBC8-49CB-420A-B111-0686B02E5C18}" type="datetimeFigureOut">
              <a:rPr lang="zh-HK" altLang="en-US" smtClean="0"/>
              <a:t>16/10/2023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D0-77BF-4675-AD08-9C7CE238FAB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c0bf7f92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c0bf7f92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da6cdce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da6cdce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529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68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176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90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給付價金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592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46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8da6cdce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8da6cdce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1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19558379">
            <a:off x="11682300" y="5293574"/>
            <a:ext cx="1507543" cy="141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2"/>
          <p:cNvSpPr/>
          <p:nvPr/>
        </p:nvSpPr>
        <p:spPr>
          <a:xfrm rot="2048893">
            <a:off x="-669276" y="5947477"/>
            <a:ext cx="7380965" cy="44117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2420400" y="2607497"/>
            <a:ext cx="73512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IBM Plex Sans"/>
              <a:buNone/>
              <a:defRPr sz="5400" b="1">
                <a:solidFill>
                  <a:schemeClr val="bg1">
                    <a:lumMod val="75000"/>
                  </a:schemeClr>
                </a:solidFill>
                <a:latin typeface="+mj-lt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028333" y="3913200"/>
            <a:ext cx="8135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endParaRPr dirty="0"/>
          </a:p>
        </p:txBody>
      </p:sp>
      <p:sp>
        <p:nvSpPr>
          <p:cNvPr id="72" name="Google Shape;72;p2"/>
          <p:cNvSpPr/>
          <p:nvPr/>
        </p:nvSpPr>
        <p:spPr>
          <a:xfrm>
            <a:off x="10575400" y="-686500"/>
            <a:ext cx="2353200" cy="21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 rot="2120665">
            <a:off x="711849" y="4411055"/>
            <a:ext cx="513555" cy="476995"/>
            <a:chOff x="2797467" y="161118"/>
            <a:chExt cx="1396959" cy="1297507"/>
          </a:xfrm>
        </p:grpSpPr>
        <p:sp>
          <p:nvSpPr>
            <p:cNvPr id="74" name="Google Shape;74;p2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621202" y="524855"/>
            <a:ext cx="1461199" cy="536544"/>
            <a:chOff x="571942" y="402375"/>
            <a:chExt cx="571376" cy="209795"/>
          </a:xfrm>
        </p:grpSpPr>
        <p:sp>
          <p:nvSpPr>
            <p:cNvPr id="84" name="Google Shape;84;p2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3185C-8334-4C04-947B-1BA28DAD91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314" y="4804728"/>
            <a:ext cx="3551237" cy="905191"/>
          </a:xfrm>
        </p:spPr>
        <p:txBody>
          <a:bodyPr/>
          <a:lstStyle>
            <a:lvl1pPr marL="139700" indent="0" algn="ctr">
              <a:buFontTx/>
              <a:buNone/>
              <a:defRPr>
                <a:latin typeface="+mn-lt"/>
              </a:defRPr>
            </a:lvl1pPr>
            <a:lvl2pPr marL="596900" indent="0">
              <a:buNone/>
              <a:defRPr/>
            </a:lvl2pPr>
          </a:lstStyle>
          <a:p>
            <a:pPr lvl="0"/>
            <a:r>
              <a:rPr lang="zh-CN" altLang="en-US" dirty="0"/>
              <a:t>報告人</a:t>
            </a:r>
            <a:endParaRPr lang="en-US" altLang="zh-CN" dirty="0"/>
          </a:p>
          <a:p>
            <a:pPr lvl="0"/>
            <a:r>
              <a:rPr lang="zh-CN" altLang="en-US" dirty="0"/>
              <a:t>報告時間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hank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8"/>
          <p:cNvGrpSpPr/>
          <p:nvPr userDrawn="1"/>
        </p:nvGrpSpPr>
        <p:grpSpPr>
          <a:xfrm>
            <a:off x="108400" y="-52600"/>
            <a:ext cx="11936400" cy="6963200"/>
            <a:chOff x="81300" y="-39450"/>
            <a:chExt cx="8952300" cy="5222400"/>
          </a:xfrm>
        </p:grpSpPr>
        <p:cxnSp>
          <p:nvCxnSpPr>
            <p:cNvPr id="1023" name="Google Shape;1023;p18"/>
            <p:cNvCxnSpPr/>
            <p:nvPr/>
          </p:nvCxnSpPr>
          <p:spPr>
            <a:xfrm flipH="1">
              <a:off x="8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8"/>
            <p:cNvCxnSpPr/>
            <p:nvPr/>
          </p:nvCxnSpPr>
          <p:spPr>
            <a:xfrm flipH="1">
              <a:off x="23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8"/>
            <p:cNvCxnSpPr/>
            <p:nvPr/>
          </p:nvCxnSpPr>
          <p:spPr>
            <a:xfrm flipH="1">
              <a:off x="38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8"/>
            <p:cNvCxnSpPr/>
            <p:nvPr/>
          </p:nvCxnSpPr>
          <p:spPr>
            <a:xfrm flipH="1">
              <a:off x="54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 flipH="1">
              <a:off x="69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 flipH="1">
              <a:off x="85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8"/>
            <p:cNvCxnSpPr/>
            <p:nvPr/>
          </p:nvCxnSpPr>
          <p:spPr>
            <a:xfrm flipH="1">
              <a:off x="100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8"/>
            <p:cNvCxnSpPr/>
            <p:nvPr/>
          </p:nvCxnSpPr>
          <p:spPr>
            <a:xfrm flipH="1">
              <a:off x="116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8"/>
            <p:cNvCxnSpPr/>
            <p:nvPr/>
          </p:nvCxnSpPr>
          <p:spPr>
            <a:xfrm flipH="1">
              <a:off x="131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8"/>
            <p:cNvCxnSpPr/>
            <p:nvPr/>
          </p:nvCxnSpPr>
          <p:spPr>
            <a:xfrm flipH="1">
              <a:off x="1469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 flipH="1">
              <a:off x="1623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8"/>
            <p:cNvCxnSpPr/>
            <p:nvPr/>
          </p:nvCxnSpPr>
          <p:spPr>
            <a:xfrm flipH="1">
              <a:off x="1777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8"/>
            <p:cNvCxnSpPr/>
            <p:nvPr/>
          </p:nvCxnSpPr>
          <p:spPr>
            <a:xfrm flipH="1">
              <a:off x="1931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8"/>
            <p:cNvCxnSpPr/>
            <p:nvPr/>
          </p:nvCxnSpPr>
          <p:spPr>
            <a:xfrm flipH="1">
              <a:off x="2085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8"/>
            <p:cNvCxnSpPr/>
            <p:nvPr/>
          </p:nvCxnSpPr>
          <p:spPr>
            <a:xfrm flipH="1">
              <a:off x="2240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8"/>
            <p:cNvCxnSpPr/>
            <p:nvPr/>
          </p:nvCxnSpPr>
          <p:spPr>
            <a:xfrm flipH="1">
              <a:off x="2394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18"/>
            <p:cNvCxnSpPr/>
            <p:nvPr/>
          </p:nvCxnSpPr>
          <p:spPr>
            <a:xfrm flipH="1">
              <a:off x="2548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18"/>
            <p:cNvCxnSpPr/>
            <p:nvPr/>
          </p:nvCxnSpPr>
          <p:spPr>
            <a:xfrm flipH="1">
              <a:off x="2702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8"/>
            <p:cNvCxnSpPr/>
            <p:nvPr/>
          </p:nvCxnSpPr>
          <p:spPr>
            <a:xfrm flipH="1">
              <a:off x="2856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8"/>
            <p:cNvCxnSpPr/>
            <p:nvPr/>
          </p:nvCxnSpPr>
          <p:spPr>
            <a:xfrm flipH="1">
              <a:off x="3011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8"/>
            <p:cNvCxnSpPr/>
            <p:nvPr/>
          </p:nvCxnSpPr>
          <p:spPr>
            <a:xfrm flipH="1">
              <a:off x="3165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8"/>
            <p:cNvCxnSpPr/>
            <p:nvPr/>
          </p:nvCxnSpPr>
          <p:spPr>
            <a:xfrm flipH="1">
              <a:off x="3319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8"/>
            <p:cNvCxnSpPr/>
            <p:nvPr/>
          </p:nvCxnSpPr>
          <p:spPr>
            <a:xfrm flipH="1">
              <a:off x="3473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8"/>
            <p:cNvCxnSpPr/>
            <p:nvPr/>
          </p:nvCxnSpPr>
          <p:spPr>
            <a:xfrm flipH="1">
              <a:off x="3627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8"/>
            <p:cNvCxnSpPr/>
            <p:nvPr/>
          </p:nvCxnSpPr>
          <p:spPr>
            <a:xfrm flipH="1">
              <a:off x="3782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8"/>
            <p:cNvCxnSpPr/>
            <p:nvPr/>
          </p:nvCxnSpPr>
          <p:spPr>
            <a:xfrm flipH="1">
              <a:off x="3936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8"/>
            <p:cNvCxnSpPr/>
            <p:nvPr/>
          </p:nvCxnSpPr>
          <p:spPr>
            <a:xfrm flipH="1">
              <a:off x="4090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 flipH="1">
              <a:off x="4244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 flipH="1">
              <a:off x="4398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8"/>
            <p:cNvCxnSpPr/>
            <p:nvPr/>
          </p:nvCxnSpPr>
          <p:spPr>
            <a:xfrm flipH="1">
              <a:off x="4553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8"/>
            <p:cNvCxnSpPr/>
            <p:nvPr/>
          </p:nvCxnSpPr>
          <p:spPr>
            <a:xfrm flipH="1">
              <a:off x="4707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8"/>
            <p:cNvCxnSpPr/>
            <p:nvPr/>
          </p:nvCxnSpPr>
          <p:spPr>
            <a:xfrm flipH="1">
              <a:off x="4861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8"/>
            <p:cNvCxnSpPr/>
            <p:nvPr/>
          </p:nvCxnSpPr>
          <p:spPr>
            <a:xfrm flipH="1">
              <a:off x="5015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8"/>
            <p:cNvCxnSpPr/>
            <p:nvPr/>
          </p:nvCxnSpPr>
          <p:spPr>
            <a:xfrm flipH="1">
              <a:off x="5169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 flipH="1">
              <a:off x="5324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8"/>
            <p:cNvCxnSpPr/>
            <p:nvPr/>
          </p:nvCxnSpPr>
          <p:spPr>
            <a:xfrm flipH="1">
              <a:off x="5478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8"/>
            <p:cNvCxnSpPr/>
            <p:nvPr/>
          </p:nvCxnSpPr>
          <p:spPr>
            <a:xfrm flipH="1">
              <a:off x="5632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8"/>
            <p:cNvCxnSpPr/>
            <p:nvPr/>
          </p:nvCxnSpPr>
          <p:spPr>
            <a:xfrm flipH="1">
              <a:off x="5786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8"/>
            <p:cNvCxnSpPr/>
            <p:nvPr/>
          </p:nvCxnSpPr>
          <p:spPr>
            <a:xfrm flipH="1">
              <a:off x="5940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8"/>
            <p:cNvCxnSpPr/>
            <p:nvPr/>
          </p:nvCxnSpPr>
          <p:spPr>
            <a:xfrm flipH="1">
              <a:off x="6095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8"/>
            <p:cNvCxnSpPr/>
            <p:nvPr/>
          </p:nvCxnSpPr>
          <p:spPr>
            <a:xfrm flipH="1">
              <a:off x="6249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8"/>
            <p:cNvCxnSpPr/>
            <p:nvPr/>
          </p:nvCxnSpPr>
          <p:spPr>
            <a:xfrm flipH="1">
              <a:off x="6403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8"/>
            <p:cNvCxnSpPr/>
            <p:nvPr/>
          </p:nvCxnSpPr>
          <p:spPr>
            <a:xfrm flipH="1">
              <a:off x="6557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8"/>
            <p:cNvCxnSpPr/>
            <p:nvPr/>
          </p:nvCxnSpPr>
          <p:spPr>
            <a:xfrm flipH="1">
              <a:off x="6711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8"/>
            <p:cNvCxnSpPr/>
            <p:nvPr/>
          </p:nvCxnSpPr>
          <p:spPr>
            <a:xfrm flipH="1">
              <a:off x="6866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8"/>
            <p:cNvCxnSpPr/>
            <p:nvPr/>
          </p:nvCxnSpPr>
          <p:spPr>
            <a:xfrm flipH="1">
              <a:off x="7020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8"/>
            <p:cNvCxnSpPr/>
            <p:nvPr/>
          </p:nvCxnSpPr>
          <p:spPr>
            <a:xfrm flipH="1">
              <a:off x="7174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8"/>
            <p:cNvCxnSpPr/>
            <p:nvPr/>
          </p:nvCxnSpPr>
          <p:spPr>
            <a:xfrm flipH="1">
              <a:off x="7328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8"/>
            <p:cNvCxnSpPr/>
            <p:nvPr/>
          </p:nvCxnSpPr>
          <p:spPr>
            <a:xfrm flipH="1">
              <a:off x="7482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8"/>
            <p:cNvCxnSpPr/>
            <p:nvPr/>
          </p:nvCxnSpPr>
          <p:spPr>
            <a:xfrm flipH="1">
              <a:off x="7637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8"/>
            <p:cNvCxnSpPr/>
            <p:nvPr/>
          </p:nvCxnSpPr>
          <p:spPr>
            <a:xfrm flipH="1">
              <a:off x="779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8"/>
            <p:cNvCxnSpPr/>
            <p:nvPr/>
          </p:nvCxnSpPr>
          <p:spPr>
            <a:xfrm flipH="1">
              <a:off x="794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8"/>
            <p:cNvCxnSpPr/>
            <p:nvPr/>
          </p:nvCxnSpPr>
          <p:spPr>
            <a:xfrm flipH="1">
              <a:off x="809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8"/>
            <p:cNvCxnSpPr/>
            <p:nvPr/>
          </p:nvCxnSpPr>
          <p:spPr>
            <a:xfrm flipH="1">
              <a:off x="825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8"/>
            <p:cNvCxnSpPr/>
            <p:nvPr/>
          </p:nvCxnSpPr>
          <p:spPr>
            <a:xfrm flipH="1">
              <a:off x="840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8"/>
            <p:cNvCxnSpPr/>
            <p:nvPr/>
          </p:nvCxnSpPr>
          <p:spPr>
            <a:xfrm flipH="1">
              <a:off x="856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8"/>
            <p:cNvCxnSpPr/>
            <p:nvPr/>
          </p:nvCxnSpPr>
          <p:spPr>
            <a:xfrm flipH="1">
              <a:off x="871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8"/>
            <p:cNvCxnSpPr/>
            <p:nvPr/>
          </p:nvCxnSpPr>
          <p:spPr>
            <a:xfrm flipH="1">
              <a:off x="887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8"/>
            <p:cNvCxnSpPr/>
            <p:nvPr/>
          </p:nvCxnSpPr>
          <p:spPr>
            <a:xfrm flipH="1">
              <a:off x="902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2" name="Google Shape;1082;p18"/>
          <p:cNvGrpSpPr/>
          <p:nvPr/>
        </p:nvGrpSpPr>
        <p:grpSpPr>
          <a:xfrm>
            <a:off x="2640461" y="126602"/>
            <a:ext cx="7355537" cy="6604883"/>
            <a:chOff x="2037293" y="146100"/>
            <a:chExt cx="5402657" cy="4851300"/>
          </a:xfrm>
        </p:grpSpPr>
        <p:sp>
          <p:nvSpPr>
            <p:cNvPr id="1083" name="Google Shape;1083;p18"/>
            <p:cNvSpPr/>
            <p:nvPr/>
          </p:nvSpPr>
          <p:spPr>
            <a:xfrm rot="1076513">
              <a:off x="2342000" y="405300"/>
              <a:ext cx="826808" cy="7519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8"/>
            <p:cNvSpPr/>
            <p:nvPr/>
          </p:nvSpPr>
          <p:spPr>
            <a:xfrm rot="-1026807">
              <a:off x="5994364" y="3404925"/>
              <a:ext cx="1295772" cy="1213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37300" y="146100"/>
              <a:ext cx="5069400" cy="48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6" name="Google Shape;1086;p18"/>
            <p:cNvGrpSpPr/>
            <p:nvPr/>
          </p:nvGrpSpPr>
          <p:grpSpPr>
            <a:xfrm>
              <a:off x="2037293" y="668728"/>
              <a:ext cx="613029" cy="225089"/>
              <a:chOff x="571942" y="402375"/>
              <a:chExt cx="571376" cy="209795"/>
            </a:xfrm>
          </p:grpSpPr>
          <p:sp>
            <p:nvSpPr>
              <p:cNvPr id="1087" name="Google Shape;1087;p18"/>
              <p:cNvSpPr/>
              <p:nvPr/>
            </p:nvSpPr>
            <p:spPr>
              <a:xfrm>
                <a:off x="571942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737601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903260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1068919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571942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737601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903260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1068919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5" name="Google Shape;1095;p18"/>
            <p:cNvGrpSpPr/>
            <p:nvPr/>
          </p:nvGrpSpPr>
          <p:grpSpPr>
            <a:xfrm rot="-4419002">
              <a:off x="6192289" y="3858605"/>
              <a:ext cx="570686" cy="530058"/>
              <a:chOff x="2797467" y="161118"/>
              <a:chExt cx="1396959" cy="1297507"/>
            </a:xfrm>
          </p:grpSpPr>
          <p:sp>
            <p:nvSpPr>
              <p:cNvPr id="1096" name="Google Shape;1096;p18"/>
              <p:cNvSpPr/>
              <p:nvPr/>
            </p:nvSpPr>
            <p:spPr>
              <a:xfrm>
                <a:off x="2797467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336784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393822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2797467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336782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18"/>
              <p:cNvSpPr/>
              <p:nvPr/>
            </p:nvSpPr>
            <p:spPr>
              <a:xfrm>
                <a:off x="393820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18"/>
              <p:cNvSpPr/>
              <p:nvPr/>
            </p:nvSpPr>
            <p:spPr>
              <a:xfrm>
                <a:off x="2797467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336782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393820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5" name="Google Shape;1105;p18"/>
          <p:cNvSpPr txBox="1">
            <a:spLocks noGrp="1"/>
          </p:cNvSpPr>
          <p:nvPr>
            <p:ph type="title" hasCustomPrompt="1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35" b="1">
                <a:latin typeface="Eras Bold ITC" panose="020B0907030504020204" pitchFamily="34" charset="0"/>
                <a:ea typeface="Eras Bold ITC" panose="020B0907030504020204" pitchFamily="34" charset="0"/>
                <a:cs typeface="Eras Bold ITC" panose="020B0907030504020204" pitchFamily="34" charset="0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altLang="zh-CN" dirty="0"/>
              <a:t>Thanks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85;p18">
            <a:extLst>
              <a:ext uri="{FF2B5EF4-FFF2-40B4-BE49-F238E27FC236}">
                <a16:creationId xmlns:a16="http://schemas.microsoft.com/office/drawing/2014/main" id="{39243D2B-8AFE-45F6-AEC0-5E50B7CD2175}"/>
              </a:ext>
            </a:extLst>
          </p:cNvPr>
          <p:cNvSpPr/>
          <p:nvPr userDrawn="1"/>
        </p:nvSpPr>
        <p:spPr>
          <a:xfrm>
            <a:off x="970300" y="2362167"/>
            <a:ext cx="2880000" cy="28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4"/>
          <p:cNvSpPr/>
          <p:nvPr/>
        </p:nvSpPr>
        <p:spPr>
          <a:xfrm rot="10800000">
            <a:off x="11000" y="-5600"/>
            <a:ext cx="12292800" cy="6869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252" name="Google Shape;252;p4"/>
          <p:cNvSpPr txBox="1">
            <a:spLocks noGrp="1"/>
          </p:cNvSpPr>
          <p:nvPr>
            <p:ph type="title" idx="2" hasCustomPrompt="1"/>
          </p:nvPr>
        </p:nvSpPr>
        <p:spPr>
          <a:xfrm>
            <a:off x="634700" y="1919500"/>
            <a:ext cx="3551200" cy="2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253" name="Google Shape;253;p4"/>
          <p:cNvSpPr txBox="1">
            <a:spLocks noGrp="1"/>
          </p:cNvSpPr>
          <p:nvPr>
            <p:ph type="subTitle" idx="1"/>
          </p:nvPr>
        </p:nvSpPr>
        <p:spPr>
          <a:xfrm>
            <a:off x="4238867" y="4095433"/>
            <a:ext cx="7001600" cy="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4"/>
          <p:cNvSpPr/>
          <p:nvPr/>
        </p:nvSpPr>
        <p:spPr>
          <a:xfrm rot="1340483">
            <a:off x="10788083" y="202030"/>
            <a:ext cx="2348704" cy="1524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255" name="Google Shape;255;p4"/>
          <p:cNvGrpSpPr/>
          <p:nvPr/>
        </p:nvGrpSpPr>
        <p:grpSpPr>
          <a:xfrm>
            <a:off x="10651750" y="506939"/>
            <a:ext cx="1160503" cy="426136"/>
            <a:chOff x="571942" y="402375"/>
            <a:chExt cx="571376" cy="209795"/>
          </a:xfrm>
        </p:grpSpPr>
        <p:sp>
          <p:nvSpPr>
            <p:cNvPr id="256" name="Google Shape;256;p4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99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0" y="2050200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527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7" y="2050200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7" y="2527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0" y="3741289"/>
            <a:ext cx="2972400" cy="54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421868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7" y="3741289"/>
            <a:ext cx="2972400" cy="54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400" b="1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7" y="420916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0" y="505321"/>
            <a:ext cx="8954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32" name="文字版面配置區 31">
            <a:extLst>
              <a:ext uri="{FF2B5EF4-FFF2-40B4-BE49-F238E27FC236}">
                <a16:creationId xmlns:a16="http://schemas.microsoft.com/office/drawing/2014/main" id="{39605B75-FB2C-43AC-A63D-10E5FF801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2100" y="5292725"/>
            <a:ext cx="2972400" cy="5460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indent="0" algn="ctr">
              <a:buNone/>
              <a:defRPr lang="zh-TW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 SemiBold"/>
              </a:defRPr>
            </a:lvl1pPr>
            <a:lvl2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2pPr>
            <a:lvl3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3pPr>
            <a:lvl4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4pPr>
            <a:lvl5pPr>
              <a:defRPr lang="zh-TW" altLang="en-US" sz="2800" dirty="0">
                <a:latin typeface="Bitter"/>
                <a:ea typeface="Bitter"/>
                <a:cs typeface="Bitter"/>
                <a:sym typeface="Arial" panose="020B0604020202020204"/>
              </a:defRPr>
            </a:lvl5pPr>
          </a:lstStyle>
          <a:p>
            <a:pPr marL="457200" lvl="0" indent="-317500" algn="ctr">
              <a:lnSpc>
                <a:spcPct val="100000"/>
              </a:lnSpc>
              <a:buSzPts val="2000"/>
            </a:pPr>
            <a:endParaRPr lang="zh-TW" altLang="en-US" dirty="0"/>
          </a:p>
        </p:txBody>
      </p:sp>
      <p:sp>
        <p:nvSpPr>
          <p:cNvPr id="46" name="文字版面配置區 31">
            <a:extLst>
              <a:ext uri="{FF2B5EF4-FFF2-40B4-BE49-F238E27FC236}">
                <a16:creationId xmlns:a16="http://schemas.microsoft.com/office/drawing/2014/main" id="{B474181B-947D-4253-BAAC-AD93E731F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4367" y="5312520"/>
            <a:ext cx="2972400" cy="5424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indent="0" algn="ctr">
              <a:buNone/>
              <a:defRPr lang="zh-TW" altLang="en-US" sz="2400" b="1" dirty="0" smtClean="0">
                <a:solidFill>
                  <a:schemeClr val="bg1"/>
                </a:solidFill>
                <a:latin typeface="+mj-ea"/>
                <a:ea typeface="+mj-ea"/>
                <a:cs typeface="IBM Plex Sans"/>
                <a:sym typeface="IBM Plex Sans SemiBold"/>
              </a:defRPr>
            </a:lvl1pPr>
            <a:lvl2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2pPr>
            <a:lvl3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3pPr>
            <a:lvl4pPr>
              <a:defRPr lang="zh-TW" altLang="en-US" sz="2800" dirty="0" smtClean="0">
                <a:latin typeface="Bitter"/>
                <a:ea typeface="Bitter"/>
                <a:cs typeface="Bitter"/>
                <a:sym typeface="Arial" panose="020B0604020202020204"/>
              </a:defRPr>
            </a:lvl4pPr>
            <a:lvl5pPr>
              <a:defRPr lang="zh-TW" altLang="en-US" sz="2800" dirty="0">
                <a:latin typeface="Bitter"/>
                <a:ea typeface="Bitter"/>
                <a:cs typeface="Bitter"/>
                <a:sym typeface="Arial" panose="020B0604020202020204"/>
              </a:defRPr>
            </a:lvl5pPr>
          </a:lstStyle>
          <a:p>
            <a:pPr marL="457200" lvl="0" indent="-317500" algn="ctr">
              <a:lnSpc>
                <a:spcPct val="100000"/>
              </a:lnSpc>
              <a:buSzPts val="2000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8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原告 訴之聲明</a:t>
            </a:r>
            <a:endParaRPr dirty="0"/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被告 答辯聲明</a:t>
            </a:r>
            <a:endParaRPr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5D4EBA8-B172-432A-9FE9-0238B27DE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8350B31-B447-4698-8DF6-48102E44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8"/>
          <p:cNvSpPr txBox="1">
            <a:spLocks noGrp="1"/>
          </p:cNvSpPr>
          <p:nvPr>
            <p:ph type="title" hasCustomPrompt="1"/>
          </p:nvPr>
        </p:nvSpPr>
        <p:spPr>
          <a:xfrm flipH="1">
            <a:off x="69674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5" name="Google Shape;1645;p28"/>
          <p:cNvSpPr txBox="1">
            <a:spLocks noGrp="1"/>
          </p:cNvSpPr>
          <p:nvPr>
            <p:ph type="title" idx="2"/>
          </p:nvPr>
        </p:nvSpPr>
        <p:spPr>
          <a:xfrm flipH="1">
            <a:off x="1924765" y="2195644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6" name="Google Shape;1646;p28"/>
          <p:cNvSpPr txBox="1">
            <a:spLocks noGrp="1"/>
          </p:cNvSpPr>
          <p:nvPr>
            <p:ph type="title" idx="3"/>
          </p:nvPr>
        </p:nvSpPr>
        <p:spPr>
          <a:xfrm flipH="1">
            <a:off x="1924765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7" name="Google Shape;1647;p2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9674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8" name="Google Shape;1648;p28"/>
          <p:cNvSpPr txBox="1">
            <a:spLocks noGrp="1"/>
          </p:cNvSpPr>
          <p:nvPr>
            <p:ph type="title" idx="5"/>
          </p:nvPr>
        </p:nvSpPr>
        <p:spPr>
          <a:xfrm flipH="1">
            <a:off x="1924765" y="4244243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49" name="Google Shape;1649;p28"/>
          <p:cNvSpPr txBox="1">
            <a:spLocks noGrp="1"/>
          </p:cNvSpPr>
          <p:nvPr>
            <p:ph type="title" idx="6"/>
          </p:nvPr>
        </p:nvSpPr>
        <p:spPr>
          <a:xfrm flipH="1">
            <a:off x="1924765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0" name="Google Shape;1650;p28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57749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28"/>
          <p:cNvSpPr txBox="1">
            <a:spLocks noGrp="1"/>
          </p:cNvSpPr>
          <p:nvPr>
            <p:ph type="title" idx="8"/>
          </p:nvPr>
        </p:nvSpPr>
        <p:spPr>
          <a:xfrm flipH="1">
            <a:off x="6832317" y="2195643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 idx="9"/>
          </p:nvPr>
        </p:nvSpPr>
        <p:spPr>
          <a:xfrm flipH="1">
            <a:off x="6832317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3" name="Google Shape;1653;p28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57749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4" name="Google Shape;1654;p28"/>
          <p:cNvSpPr txBox="1">
            <a:spLocks noGrp="1"/>
          </p:cNvSpPr>
          <p:nvPr>
            <p:ph type="title" idx="14"/>
          </p:nvPr>
        </p:nvSpPr>
        <p:spPr>
          <a:xfrm flipH="1">
            <a:off x="6832317" y="4244241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5" name="Google Shape;1655;p28"/>
          <p:cNvSpPr txBox="1">
            <a:spLocks noGrp="1"/>
          </p:cNvSpPr>
          <p:nvPr>
            <p:ph type="title" idx="15"/>
          </p:nvPr>
        </p:nvSpPr>
        <p:spPr>
          <a:xfrm flipH="1">
            <a:off x="6832317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title" idx="16"/>
          </p:nvPr>
        </p:nvSpPr>
        <p:spPr>
          <a:xfrm flipH="1">
            <a:off x="2923883" y="896295"/>
            <a:ext cx="6344233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88" name="Google Shape;1398;p25">
            <a:extLst>
              <a:ext uri="{FF2B5EF4-FFF2-40B4-BE49-F238E27FC236}">
                <a16:creationId xmlns:a16="http://schemas.microsoft.com/office/drawing/2014/main" id="{FBF802AE-12BD-458E-A3E1-C300CD2809B1}"/>
              </a:ext>
            </a:extLst>
          </p:cNvPr>
          <p:cNvSpPr/>
          <p:nvPr userDrawn="1"/>
        </p:nvSpPr>
        <p:spPr>
          <a:xfrm rot="780264">
            <a:off x="1251983" y="-292261"/>
            <a:ext cx="1228303" cy="12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89" name="Google Shape;1399;p25">
            <a:extLst>
              <a:ext uri="{FF2B5EF4-FFF2-40B4-BE49-F238E27FC236}">
                <a16:creationId xmlns:a16="http://schemas.microsoft.com/office/drawing/2014/main" id="{A509EFB7-40C1-444B-8C53-74FE757212BC}"/>
              </a:ext>
            </a:extLst>
          </p:cNvPr>
          <p:cNvSpPr/>
          <p:nvPr userDrawn="1"/>
        </p:nvSpPr>
        <p:spPr>
          <a:xfrm>
            <a:off x="10256800" y="-935467"/>
            <a:ext cx="2895200" cy="28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90" name="Google Shape;1400;p25">
            <a:extLst>
              <a:ext uri="{FF2B5EF4-FFF2-40B4-BE49-F238E27FC236}">
                <a16:creationId xmlns:a16="http://schemas.microsoft.com/office/drawing/2014/main" id="{1E3E249F-AD49-4516-9B62-DD8435193054}"/>
              </a:ext>
            </a:extLst>
          </p:cNvPr>
          <p:cNvGrpSpPr/>
          <p:nvPr userDrawn="1"/>
        </p:nvGrpSpPr>
        <p:grpSpPr>
          <a:xfrm>
            <a:off x="2219213" y="382509"/>
            <a:ext cx="951760" cy="349547"/>
            <a:chOff x="571942" y="402375"/>
            <a:chExt cx="571376" cy="209795"/>
          </a:xfrm>
        </p:grpSpPr>
        <p:sp>
          <p:nvSpPr>
            <p:cNvPr id="91" name="Google Shape;1401;p25">
              <a:extLst>
                <a:ext uri="{FF2B5EF4-FFF2-40B4-BE49-F238E27FC236}">
                  <a16:creationId xmlns:a16="http://schemas.microsoft.com/office/drawing/2014/main" id="{971879B7-8FE8-4A55-BDE8-4757C1A7B8B5}"/>
                </a:ext>
              </a:extLst>
            </p:cNvPr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8D0FB474-A9A5-4E28-A708-B7C040DE2436}"/>
                </a:ext>
              </a:extLst>
            </p:cNvPr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3" name="Google Shape;1403;p25">
              <a:extLst>
                <a:ext uri="{FF2B5EF4-FFF2-40B4-BE49-F238E27FC236}">
                  <a16:creationId xmlns:a16="http://schemas.microsoft.com/office/drawing/2014/main" id="{5671A2AC-4EE4-4F77-8AA8-2020AA920702}"/>
                </a:ext>
              </a:extLst>
            </p:cNvPr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4" name="Google Shape;1404;p25">
              <a:extLst>
                <a:ext uri="{FF2B5EF4-FFF2-40B4-BE49-F238E27FC236}">
                  <a16:creationId xmlns:a16="http://schemas.microsoft.com/office/drawing/2014/main" id="{7E226C67-8A14-4E1D-A9AA-CEE9A3B84FAC}"/>
                </a:ext>
              </a:extLst>
            </p:cNvPr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5" name="Google Shape;1405;p25">
              <a:extLst>
                <a:ext uri="{FF2B5EF4-FFF2-40B4-BE49-F238E27FC236}">
                  <a16:creationId xmlns:a16="http://schemas.microsoft.com/office/drawing/2014/main" id="{19629C35-F0F7-4496-9524-7AC780C2E83B}"/>
                </a:ext>
              </a:extLst>
            </p:cNvPr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6" name="Google Shape;1406;p25">
              <a:extLst>
                <a:ext uri="{FF2B5EF4-FFF2-40B4-BE49-F238E27FC236}">
                  <a16:creationId xmlns:a16="http://schemas.microsoft.com/office/drawing/2014/main" id="{2F9C8A29-451B-4889-87D6-E214B7561239}"/>
                </a:ext>
              </a:extLst>
            </p:cNvPr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7" name="Google Shape;1407;p25">
              <a:extLst>
                <a:ext uri="{FF2B5EF4-FFF2-40B4-BE49-F238E27FC236}">
                  <a16:creationId xmlns:a16="http://schemas.microsoft.com/office/drawing/2014/main" id="{E26E45D0-D908-42C1-8CEA-3083925D41D3}"/>
                </a:ext>
              </a:extLst>
            </p:cNvPr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8" name="Google Shape;1408;p25">
              <a:extLst>
                <a:ext uri="{FF2B5EF4-FFF2-40B4-BE49-F238E27FC236}">
                  <a16:creationId xmlns:a16="http://schemas.microsoft.com/office/drawing/2014/main" id="{4C97D81A-E470-4D59-8261-1F14F2CF95BC}"/>
                </a:ext>
              </a:extLst>
            </p:cNvPr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99" name="Google Shape;1322;p24">
            <a:extLst>
              <a:ext uri="{FF2B5EF4-FFF2-40B4-BE49-F238E27FC236}">
                <a16:creationId xmlns:a16="http://schemas.microsoft.com/office/drawing/2014/main" id="{102D11C8-E3C9-4C47-9349-ED755698D94E}"/>
              </a:ext>
            </a:extLst>
          </p:cNvPr>
          <p:cNvSpPr/>
          <p:nvPr userDrawn="1"/>
        </p:nvSpPr>
        <p:spPr>
          <a:xfrm>
            <a:off x="0" y="6158098"/>
            <a:ext cx="10692882" cy="75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0" y="2367469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84486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7" y="23662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7" y="2843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0" y="47138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51912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7" y="4712529"/>
            <a:ext cx="29724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7" y="51804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0" y="505321"/>
            <a:ext cx="8954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Title and main points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1146873" y="1131397"/>
            <a:ext cx="721360" cy="4595205"/>
          </a:xfrm>
          <a:prstGeom prst="rect">
            <a:avLst/>
          </a:prstGeom>
        </p:spPr>
        <p:txBody>
          <a:bodyPr spcFirstLastPara="1" vert="eaVert" wrap="square" lIns="91425" tIns="91425" rIns="91425" bIns="91425" anchor="t" anchorCtr="0">
            <a:noAutofit/>
          </a:bodyPr>
          <a:lstStyle>
            <a:lvl1pPr lvl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FD1B3-CA85-466C-B825-0D59504ED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0" y="128276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22244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16212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84279B82-75D3-40DA-9FE7-F948454D3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0480" y="410180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75A92678-9016-4EC6-8ADA-72C83889C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0480" y="5041479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 userDrawn="1">
  <p:cSld name="Title and tex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5"/>
          <p:cNvSpPr/>
          <p:nvPr userDrawn="1"/>
        </p:nvSpPr>
        <p:spPr>
          <a:xfrm rot="20735883">
            <a:off x="8806748" y="-547557"/>
            <a:ext cx="1228303" cy="122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1400" name="Google Shape;1400;p25"/>
          <p:cNvGrpSpPr/>
          <p:nvPr/>
        </p:nvGrpSpPr>
        <p:grpSpPr>
          <a:xfrm>
            <a:off x="2219213" y="382509"/>
            <a:ext cx="951760" cy="349547"/>
            <a:chOff x="571942" y="402375"/>
            <a:chExt cx="571376" cy="209795"/>
          </a:xfrm>
          <a:solidFill>
            <a:schemeClr val="accent4"/>
          </a:solidFill>
        </p:grpSpPr>
        <p:sp>
          <p:nvSpPr>
            <p:cNvPr id="1401" name="Google Shape;1401;p25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1409" name="Google Shape;1409;p25"/>
          <p:cNvSpPr txBox="1">
            <a:spLocks noGrp="1"/>
          </p:cNvSpPr>
          <p:nvPr>
            <p:ph type="title" idx="16"/>
          </p:nvPr>
        </p:nvSpPr>
        <p:spPr>
          <a:xfrm flipH="1">
            <a:off x="1596000" y="1431403"/>
            <a:ext cx="9000000" cy="726400"/>
          </a:xfrm>
          <a:prstGeom prst="roundRect">
            <a:avLst/>
          </a:prstGeom>
          <a:solidFill>
            <a:srgbClr val="7994A9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600" b="1" u="none">
                <a:solidFill>
                  <a:schemeClr val="accent2"/>
                </a:solidFill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E742169-19E9-42A5-86C3-2EEEF87A25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6000" y="2428558"/>
            <a:ext cx="9900000" cy="3586162"/>
          </a:xfrm>
          <a:prstGeom prst="roundRect">
            <a:avLst/>
          </a:prstGeom>
          <a:solidFill>
            <a:srgbClr val="E7F0F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5" name="Google Shape;1815;p30">
            <a:extLst>
              <a:ext uri="{FF2B5EF4-FFF2-40B4-BE49-F238E27FC236}">
                <a16:creationId xmlns:a16="http://schemas.microsoft.com/office/drawing/2014/main" id="{9E8AA563-831E-41E7-984E-500DEA4D9588}"/>
              </a:ext>
            </a:extLst>
          </p:cNvPr>
          <p:cNvSpPr/>
          <p:nvPr userDrawn="1"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15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subtitle2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"/>
          <p:cNvSpPr/>
          <p:nvPr/>
        </p:nvSpPr>
        <p:spPr>
          <a:xfrm>
            <a:off x="-12700" y="-12700"/>
            <a:ext cx="11226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-495300" y="12700"/>
            <a:ext cx="121920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9" name="Google Shape;1729;p29"/>
          <p:cNvSpPr txBox="1">
            <a:spLocks noGrp="1"/>
          </p:cNvSpPr>
          <p:nvPr>
            <p:ph type="title"/>
          </p:nvPr>
        </p:nvSpPr>
        <p:spPr>
          <a:xfrm>
            <a:off x="960000" y="1744951"/>
            <a:ext cx="5720400" cy="19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1"/>
          </p:nvPr>
        </p:nvSpPr>
        <p:spPr>
          <a:xfrm>
            <a:off x="960000" y="3866733"/>
            <a:ext cx="44224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1" name="Google Shape;1731;p29"/>
          <p:cNvSpPr/>
          <p:nvPr/>
        </p:nvSpPr>
        <p:spPr>
          <a:xfrm rot="-1069847" flipH="1">
            <a:off x="8359413" y="-636643"/>
            <a:ext cx="3538785" cy="128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32" name="Google Shape;1732;p29"/>
          <p:cNvGrpSpPr/>
          <p:nvPr/>
        </p:nvGrpSpPr>
        <p:grpSpPr>
          <a:xfrm flipH="1">
            <a:off x="8087601" y="181951"/>
            <a:ext cx="513523" cy="476964"/>
            <a:chOff x="2797467" y="161118"/>
            <a:chExt cx="1396959" cy="1297507"/>
          </a:xfrm>
        </p:grpSpPr>
        <p:sp>
          <p:nvSpPr>
            <p:cNvPr id="1733" name="Google Shape;1733;p29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0"/>
          <p:cNvSpPr txBox="1">
            <a:spLocks noGrp="1"/>
          </p:cNvSpPr>
          <p:nvPr>
            <p:ph type="title"/>
          </p:nvPr>
        </p:nvSpPr>
        <p:spPr>
          <a:xfrm>
            <a:off x="1666800" y="2397000"/>
            <a:ext cx="88584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"/>
          </p:nvPr>
        </p:nvSpPr>
        <p:spPr>
          <a:xfrm>
            <a:off x="6207200" y="4588000"/>
            <a:ext cx="4318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sz="2665" b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IBM Plex Sans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 flipH="1">
            <a:off x="260605" y="166319"/>
            <a:ext cx="1406195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5" y="-972377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SemiBold"/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投影片編號版面配置區 1"/>
          <p:cNvSpPr txBox="1"/>
          <p:nvPr userDrawn="1"/>
        </p:nvSpPr>
        <p:spPr>
          <a:xfrm>
            <a:off x="10123055" y="6363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A3ADCC3-FC35-42DB-8B77-F5BEAF3618C6}" type="slidenum">
              <a:rPr lang="zh-HK" altLang="en-US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‹#›</a:t>
            </a:fld>
            <a:endParaRPr lang="zh-HK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64" r:id="rId4"/>
    <p:sldLayoutId id="2147483670" r:id="rId5"/>
    <p:sldLayoutId id="2147483667" r:id="rId6"/>
    <p:sldLayoutId id="2147483666" r:id="rId7"/>
    <p:sldLayoutId id="2147483650" r:id="rId8"/>
    <p:sldLayoutId id="2147483651" r:id="rId9"/>
    <p:sldLayoutId id="2147483654" r:id="rId10"/>
    <p:sldLayoutId id="2147483671" r:id="rId11"/>
    <p:sldLayoutId id="2147483672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97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369F1A-B394-479C-84BA-8829CA8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4" y="2607497"/>
            <a:ext cx="10762892" cy="1056800"/>
          </a:xfrm>
        </p:spPr>
        <p:txBody>
          <a:bodyPr/>
          <a:lstStyle/>
          <a:p>
            <a:r>
              <a:rPr lang="zh-TW" altLang="en-US" sz="4400" dirty="0">
                <a:latin typeface="Microsoft YaHei"/>
                <a:ea typeface="Microsoft YaHei"/>
              </a:rPr>
              <a:t>非營業特種基金之特別收入基金制度概析</a:t>
            </a:r>
            <a:br>
              <a:rPr lang="zh-TW" altLang="en-US" sz="4400" dirty="0">
                <a:latin typeface="Microsoft YaHei"/>
                <a:ea typeface="Microsoft YaHei"/>
              </a:rPr>
            </a:br>
            <a:r>
              <a:rPr lang="en-US" altLang="zh-TW" sz="4400" dirty="0">
                <a:latin typeface="Microsoft YaHei"/>
                <a:ea typeface="Microsoft YaHei"/>
              </a:rPr>
              <a:t>——</a:t>
            </a:r>
            <a:r>
              <a:rPr lang="zh-TW" altLang="en-US" sz="4400" dirty="0">
                <a:latin typeface="Microsoft YaHei"/>
                <a:ea typeface="Microsoft YaHei"/>
              </a:rPr>
              <a:t>以空氣污染防制基金為中心 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E6674B-8B71-4711-A75F-BADE66F67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7616" y="4816273"/>
            <a:ext cx="3706368" cy="905191"/>
          </a:xfrm>
        </p:spPr>
        <p:txBody>
          <a:bodyPr/>
          <a:lstStyle/>
          <a:p>
            <a:pPr marL="0" algn="l"/>
            <a:r>
              <a:rPr lang="zh-TW" altLang="en-US" sz="1850" dirty="0">
                <a:ea typeface="+mn-lt"/>
                <a:cs typeface="+mn-lt"/>
              </a:rPr>
              <a:t>授課教師：林明鏘、陳衍任教授</a:t>
            </a:r>
            <a:r>
              <a:rPr lang="zh-CN" altLang="en-US" sz="1850" dirty="0">
                <a:ea typeface="+mn-lt"/>
                <a:cs typeface="+mn-lt"/>
              </a:rPr>
              <a:t>報告人：   </a:t>
            </a:r>
            <a:r>
              <a:rPr lang="zh-TW" sz="1850" dirty="0">
                <a:ea typeface="+mn-lt"/>
                <a:cs typeface="+mn-lt"/>
              </a:rPr>
              <a:t>王逸帆</a:t>
            </a:r>
            <a:r>
              <a:rPr lang="en-US" altLang="zh-TW" sz="1850" dirty="0">
                <a:ea typeface="+mn-lt"/>
                <a:cs typeface="+mn-lt"/>
              </a:rPr>
              <a:t> R10A21126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6F7FD-B38C-446B-B55F-4B9775F6F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>
                <a:ea typeface="+mn-lt"/>
                <a:cs typeface="+mn-lt"/>
              </a:rPr>
              <a:t>112 </a:t>
            </a:r>
            <a:r>
              <a:rPr lang="zh-TW" altLang="en-US" sz="2400" dirty="0">
                <a:ea typeface="+mn-lt"/>
                <a:cs typeface="+mn-lt"/>
              </a:rPr>
              <a:t>學年度第 </a:t>
            </a:r>
            <a:r>
              <a:rPr lang="en-US" altLang="zh-TW" sz="2400" dirty="0">
                <a:ea typeface="+mn-lt"/>
                <a:cs typeface="+mn-lt"/>
              </a:rPr>
              <a:t>1 </a:t>
            </a:r>
            <a:r>
              <a:rPr lang="zh-TW" altLang="en-US" sz="2400" dirty="0">
                <a:ea typeface="+mn-lt"/>
                <a:cs typeface="+mn-lt"/>
              </a:rPr>
              <a:t>學期「財政法專題研究」課堂報告</a:t>
            </a:r>
            <a:r>
              <a:rPr lang="en-US" altLang="zh-TW" sz="2400" dirty="0">
                <a:ea typeface="+mn-lt"/>
                <a:cs typeface="+mn-lt"/>
              </a:rPr>
              <a:t>2023.10.17</a:t>
            </a:r>
            <a:endParaRPr lang="zh-TW" altLang="en-US" sz="2400" dirty="0"/>
          </a:p>
          <a:p>
            <a:endParaRPr lang="en-US" altLang="zh-TW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6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3284621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2255002"/>
            <a:ext cx="0" cy="193951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255002"/>
            <a:ext cx="0" cy="19395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2201764"/>
            <a:ext cx="0" cy="1939512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839198" y="5552369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臺中市政府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42" name="文字方塊 8">
            <a:extLst>
              <a:ext uri="{FF2B5EF4-FFF2-40B4-BE49-F238E27FC236}">
                <a16:creationId xmlns:a16="http://schemas.microsoft.com/office/drawing/2014/main" id="{40937473-4464-4E15-8EF1-49B971064A8D}"/>
              </a:ext>
            </a:extLst>
          </p:cNvPr>
          <p:cNvSpPr txBox="1"/>
          <p:nvPr/>
        </p:nvSpPr>
        <p:spPr>
          <a:xfrm>
            <a:off x="1483832" y="6056142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訴願管轄機關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2267036"/>
            <a:ext cx="0" cy="318327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43C191-F71E-4542-A6B8-7723FD5CE2ED}"/>
              </a:ext>
            </a:extLst>
          </p:cNvPr>
          <p:cNvSpPr txBox="1"/>
          <p:nvPr/>
        </p:nvSpPr>
        <p:spPr>
          <a:xfrm>
            <a:off x="6293838" y="484253"/>
            <a:ext cx="502933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被告機關：</a:t>
            </a:r>
            <a:b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處分核算作成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才產生公法上請求權。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原處分核算作成前尚未發生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債權債務關係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zh-TW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，公法上消滅時效無從起算，故原處分並無罹於時效問題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zh-TW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E6F4EF-9E54-4405-97F7-1D94128BD379}"/>
              </a:ext>
            </a:extLst>
          </p:cNvPr>
          <p:cNvSpPr txBox="1"/>
          <p:nvPr/>
        </p:nvSpPr>
        <p:spPr>
          <a:xfrm>
            <a:off x="839198" y="4206546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chemeClr val="bg1"/>
                </a:solidFill>
              </a:rPr>
              <a:t>臺中市政府環保局</a:t>
            </a:r>
            <a:endParaRPr lang="zh-TW" dirty="0">
              <a:solidFill>
                <a:schemeClr val="bg1"/>
              </a:solidFill>
            </a:endParaRPr>
          </a:p>
        </p:txBody>
      </p:sp>
      <p:sp>
        <p:nvSpPr>
          <p:cNvPr id="37" name="文字方塊 8">
            <a:extLst>
              <a:ext uri="{FF2B5EF4-FFF2-40B4-BE49-F238E27FC236}">
                <a16:creationId xmlns:a16="http://schemas.microsoft.com/office/drawing/2014/main" id="{1B5C7445-613C-4143-A0DF-04990DFD4E49}"/>
              </a:ext>
            </a:extLst>
          </p:cNvPr>
          <p:cNvSpPr txBox="1"/>
          <p:nvPr/>
        </p:nvSpPr>
        <p:spPr>
          <a:xfrm>
            <a:off x="1483832" y="4710319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空污費縣市主管機關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7" name="文字方塊 8">
            <a:extLst>
              <a:ext uri="{FF2B5EF4-FFF2-40B4-BE49-F238E27FC236}">
                <a16:creationId xmlns:a16="http://schemas.microsoft.com/office/drawing/2014/main" id="{87602BB4-8438-44FD-A8DE-EFA81F283CA0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8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625642" y="3284621"/>
            <a:ext cx="10205567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1829402"/>
            <a:ext cx="0" cy="23651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952852"/>
            <a:ext cx="0" cy="124166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1854796"/>
            <a:ext cx="0" cy="228648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7EA5BF3-940F-4FBC-ACA0-4A9CBFF4D935}"/>
              </a:ext>
            </a:extLst>
          </p:cNvPr>
          <p:cNvCxnSpPr>
            <a:cxnSpLocks/>
          </p:cNvCxnSpPr>
          <p:nvPr/>
        </p:nvCxnSpPr>
        <p:spPr>
          <a:xfrm>
            <a:off x="1818225" y="2377991"/>
            <a:ext cx="5163161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1673F7C-62E0-488F-8852-92D1EFD80215}"/>
              </a:ext>
            </a:extLst>
          </p:cNvPr>
          <p:cNvCxnSpPr>
            <a:cxnSpLocks/>
          </p:cNvCxnSpPr>
          <p:nvPr/>
        </p:nvCxnSpPr>
        <p:spPr>
          <a:xfrm>
            <a:off x="5665417" y="3737563"/>
            <a:ext cx="3263358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F97955-CDF9-44F3-B1E5-58D6E46F8535}"/>
              </a:ext>
            </a:extLst>
          </p:cNvPr>
          <p:cNvSpPr txBox="1"/>
          <p:nvPr/>
        </p:nvSpPr>
        <p:spPr>
          <a:xfrm>
            <a:off x="5033852" y="630865"/>
            <a:ext cx="1552641" cy="582930"/>
          </a:xfrm>
          <a:prstGeom prst="wedgeRectCallout">
            <a:avLst>
              <a:gd name="adj1" fmla="val -8434"/>
              <a:gd name="adj2" fmla="val 151251"/>
            </a:avLst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時效中斷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1854796"/>
            <a:ext cx="0" cy="359551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DF8950D-9DC6-41EB-ACA8-27F08D1B73AB}"/>
              </a:ext>
            </a:extLst>
          </p:cNvPr>
          <p:cNvSpPr txBox="1"/>
          <p:nvPr/>
        </p:nvSpPr>
        <p:spPr>
          <a:xfrm>
            <a:off x="17793" y="3974168"/>
            <a:ext cx="5099511" cy="2602111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臺中高行：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月及次年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月底前申報及繳納空氣污染防制費之時點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開始計算時效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被告於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日對原告稽查時起即屬已行使補繳空氣污染防制費請求權。</a:t>
            </a:r>
            <a:endParaRPr lang="en-US" altLang="zh-TW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考量時效中斷與重行起算，被告命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補繳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年第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季至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年第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季之空氣污染防制費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之部分合法。</a:t>
            </a:r>
            <a:endParaRPr lang="zh-TW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E4EC9B1-5CA6-4F24-9DF8-E81BC9EE44B4}"/>
              </a:ext>
            </a:extLst>
          </p:cNvPr>
          <p:cNvSpPr txBox="1"/>
          <p:nvPr/>
        </p:nvSpPr>
        <p:spPr>
          <a:xfrm>
            <a:off x="7920257" y="377685"/>
            <a:ext cx="1878696" cy="1032697"/>
          </a:xfrm>
          <a:prstGeom prst="wedgeRectCallout">
            <a:avLst>
              <a:gd name="adj1" fmla="val 8794"/>
              <a:gd name="adj2" fmla="val 89342"/>
            </a:avLst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視爲不中斷</a:t>
            </a:r>
            <a:endParaRPr lang="zh-TW" altLang="zh-TW" sz="2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重行起算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04BE29F-B84B-4B43-AB7D-53FAF850C67C}"/>
              </a:ext>
            </a:extLst>
          </p:cNvPr>
          <p:cNvCxnSpPr>
            <a:cxnSpLocks/>
          </p:cNvCxnSpPr>
          <p:nvPr/>
        </p:nvCxnSpPr>
        <p:spPr>
          <a:xfrm>
            <a:off x="5665417" y="2590550"/>
            <a:ext cx="1327370" cy="0"/>
          </a:xfrm>
          <a:prstGeom prst="straightConnector1">
            <a:avLst/>
          </a:prstGeom>
          <a:ln w="63500">
            <a:solidFill>
              <a:schemeClr val="bg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11E4DE8-F971-4103-B07C-878E65825181}"/>
              </a:ext>
            </a:extLst>
          </p:cNvPr>
          <p:cNvSpPr txBox="1"/>
          <p:nvPr/>
        </p:nvSpPr>
        <p:spPr>
          <a:xfrm>
            <a:off x="5693492" y="2742085"/>
            <a:ext cx="1335502" cy="461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21</a:t>
            </a:r>
            <a:r>
              <a:rPr lang="zh-TW" altLang="en-US" dirty="0"/>
              <a:t>天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55FD12A-8571-483A-AE70-0BC29136B285}"/>
              </a:ext>
            </a:extLst>
          </p:cNvPr>
          <p:cNvCxnSpPr>
            <a:cxnSpLocks/>
          </p:cNvCxnSpPr>
          <p:nvPr/>
        </p:nvCxnSpPr>
        <p:spPr>
          <a:xfrm flipV="1">
            <a:off x="7028994" y="2053217"/>
            <a:ext cx="0" cy="120266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CF1551D-24FE-4437-9F15-14939AFD34CF}"/>
              </a:ext>
            </a:extLst>
          </p:cNvPr>
          <p:cNvSpPr txBox="1"/>
          <p:nvPr/>
        </p:nvSpPr>
        <p:spPr>
          <a:xfrm>
            <a:off x="6396344" y="1606180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108.01.15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4EF917A2-6DF0-4F0E-95CA-0B0FBCC8F931}"/>
              </a:ext>
            </a:extLst>
          </p:cNvPr>
          <p:cNvCxnSpPr>
            <a:cxnSpLocks/>
          </p:cNvCxnSpPr>
          <p:nvPr/>
        </p:nvCxnSpPr>
        <p:spPr>
          <a:xfrm flipV="1">
            <a:off x="1818225" y="2085614"/>
            <a:ext cx="0" cy="1199008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9926A83-72CA-4CBF-AC15-C894429AE5E3}"/>
              </a:ext>
            </a:extLst>
          </p:cNvPr>
          <p:cNvSpPr txBox="1"/>
          <p:nvPr/>
        </p:nvSpPr>
        <p:spPr>
          <a:xfrm>
            <a:off x="932016" y="1623979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103.01.15</a:t>
            </a: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EB26F64-19E5-4F3A-9A31-C9150DD971F4}"/>
              </a:ext>
            </a:extLst>
          </p:cNvPr>
          <p:cNvCxnSpPr>
            <a:cxnSpLocks/>
          </p:cNvCxnSpPr>
          <p:nvPr/>
        </p:nvCxnSpPr>
        <p:spPr>
          <a:xfrm flipV="1">
            <a:off x="2332782" y="1345109"/>
            <a:ext cx="0" cy="19395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748C661-4C2F-48B3-A7BD-4E82F26660DC}"/>
              </a:ext>
            </a:extLst>
          </p:cNvPr>
          <p:cNvSpPr txBox="1"/>
          <p:nvPr/>
        </p:nvSpPr>
        <p:spPr>
          <a:xfrm>
            <a:off x="4159650" y="2146470"/>
            <a:ext cx="912166" cy="41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5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723B26-D1EF-4B0D-857B-1437238BF8AA}"/>
              </a:ext>
            </a:extLst>
          </p:cNvPr>
          <p:cNvSpPr txBox="1"/>
          <p:nvPr/>
        </p:nvSpPr>
        <p:spPr>
          <a:xfrm>
            <a:off x="1497352" y="533698"/>
            <a:ext cx="2540357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103.01.31</a:t>
            </a:r>
          </a:p>
          <a:p>
            <a:r>
              <a:rPr lang="en-US" altLang="zh-CN" dirty="0"/>
              <a:t>102Q4</a:t>
            </a:r>
            <a:r>
              <a:rPr lang="zh-CN" altLang="en-US" dirty="0"/>
              <a:t>之申報繳納期限</a:t>
            </a:r>
            <a:endParaRPr lang="en-US" altLang="zh-CN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E7C1BA0-BF7C-4D1F-AB11-DA217C9F1951}"/>
              </a:ext>
            </a:extLst>
          </p:cNvPr>
          <p:cNvCxnSpPr>
            <a:cxnSpLocks/>
          </p:cNvCxnSpPr>
          <p:nvPr/>
        </p:nvCxnSpPr>
        <p:spPr>
          <a:xfrm>
            <a:off x="8974101" y="2590550"/>
            <a:ext cx="1327370" cy="0"/>
          </a:xfrm>
          <a:prstGeom prst="straightConnector1">
            <a:avLst/>
          </a:prstGeom>
          <a:ln w="63500">
            <a:solidFill>
              <a:schemeClr val="bg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E08C6C0-946F-4ADD-B6DE-0A6BCBBD784D}"/>
              </a:ext>
            </a:extLst>
          </p:cNvPr>
          <p:cNvSpPr txBox="1"/>
          <p:nvPr/>
        </p:nvSpPr>
        <p:spPr>
          <a:xfrm>
            <a:off x="9002176" y="2742085"/>
            <a:ext cx="1335502" cy="461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21</a:t>
            </a:r>
            <a:r>
              <a:rPr lang="zh-TW" altLang="en-US" dirty="0"/>
              <a:t>天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4A5AFA0-ADBC-4309-AC98-ACC98A1EA258}"/>
              </a:ext>
            </a:extLst>
          </p:cNvPr>
          <p:cNvSpPr txBox="1"/>
          <p:nvPr/>
        </p:nvSpPr>
        <p:spPr>
          <a:xfrm>
            <a:off x="138221" y="551457"/>
            <a:ext cx="1303605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102.10.31</a:t>
            </a:r>
          </a:p>
          <a:p>
            <a:r>
              <a:rPr lang="en-US" altLang="zh-CN" dirty="0"/>
              <a:t>102Q3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0AD8985-BD96-42FC-8A89-F999F24C458D}"/>
              </a:ext>
            </a:extLst>
          </p:cNvPr>
          <p:cNvCxnSpPr>
            <a:cxnSpLocks/>
          </p:cNvCxnSpPr>
          <p:nvPr/>
        </p:nvCxnSpPr>
        <p:spPr>
          <a:xfrm flipV="1">
            <a:off x="838152" y="1364349"/>
            <a:ext cx="0" cy="193951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8">
            <a:extLst>
              <a:ext uri="{FF2B5EF4-FFF2-40B4-BE49-F238E27FC236}">
                <a16:creationId xmlns:a16="http://schemas.microsoft.com/office/drawing/2014/main" id="{81B52175-7AFF-4AB8-ACB5-0859D9869467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13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立法沿革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6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2577485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280797" y="2608109"/>
            <a:ext cx="0" cy="555859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273445" y="2265080"/>
            <a:ext cx="2408796" cy="529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空氣污染防制法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6232081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0B80378-190D-4BD3-9161-8819E629E920}"/>
              </a:ext>
            </a:extLst>
          </p:cNvPr>
          <p:cNvCxnSpPr>
            <a:cxnSpLocks/>
          </p:cNvCxnSpPr>
          <p:nvPr/>
        </p:nvCxnSpPr>
        <p:spPr>
          <a:xfrm>
            <a:off x="1207149" y="3890635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5A26477-EE44-4B19-8D41-C006FAA3E39C}"/>
              </a:ext>
            </a:extLst>
          </p:cNvPr>
          <p:cNvCxnSpPr>
            <a:cxnSpLocks/>
          </p:cNvCxnSpPr>
          <p:nvPr/>
        </p:nvCxnSpPr>
        <p:spPr>
          <a:xfrm flipV="1">
            <a:off x="9715246" y="3291840"/>
            <a:ext cx="0" cy="591173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01611B-BF7F-4D07-91B3-E74D40933938}"/>
              </a:ext>
            </a:extLst>
          </p:cNvPr>
          <p:cNvSpPr txBox="1"/>
          <p:nvPr/>
        </p:nvSpPr>
        <p:spPr>
          <a:xfrm>
            <a:off x="8998092" y="2795016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111.03.24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8A6588-0912-4FFA-BD85-6C0FE9F37568}"/>
              </a:ext>
            </a:extLst>
          </p:cNvPr>
          <p:cNvSpPr txBox="1"/>
          <p:nvPr/>
        </p:nvSpPr>
        <p:spPr>
          <a:xfrm>
            <a:off x="-247269" y="4155668"/>
            <a:ext cx="3720225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依空氣污染防制法（本法）</a:t>
            </a:r>
            <a:endParaRPr lang="en-US" altLang="zh-TW" b="0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第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條第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項規定訂定</a:t>
            </a:r>
            <a:endParaRPr lang="en-US" altLang="zh-CN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FFB9B8-73D7-4EAE-8323-BCD375CB4426}"/>
              </a:ext>
            </a:extLst>
          </p:cNvPr>
          <p:cNvSpPr txBox="1"/>
          <p:nvPr/>
        </p:nvSpPr>
        <p:spPr>
          <a:xfrm>
            <a:off x="8219753" y="4073951"/>
            <a:ext cx="2923435" cy="184662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條第</a:t>
            </a:r>
            <a:r>
              <a:rPr lang="en-US" altLang="zh-CN" dirty="0"/>
              <a:t>1</a:t>
            </a:r>
            <a:r>
              <a:rPr lang="zh-CN" altLang="en-US" dirty="0"/>
              <a:t>項</a:t>
            </a:r>
            <a:r>
              <a:rPr lang="zh-TW" altLang="en-US" dirty="0"/>
              <a:t>明文規定對於短漏空污費著進行重新核定之追溯期間</a:t>
            </a:r>
            <a:r>
              <a:rPr lang="zh-CN" altLang="en-US" dirty="0"/>
              <a:t>。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刪除第</a:t>
            </a:r>
            <a:r>
              <a:rPr lang="en-US" altLang="zh-CN" dirty="0"/>
              <a:t>18-19</a:t>
            </a:r>
            <a:r>
              <a:rPr lang="zh-CN" altLang="en-US" dirty="0"/>
              <a:t>條。</a:t>
            </a:r>
            <a:endParaRPr lang="en-US" altLang="zh-CN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897126-9678-446C-98AE-FAB676C7042B}"/>
              </a:ext>
            </a:extLst>
          </p:cNvPr>
          <p:cNvSpPr txBox="1"/>
          <p:nvPr/>
        </p:nvSpPr>
        <p:spPr>
          <a:xfrm>
            <a:off x="6563643" y="3163968"/>
            <a:ext cx="1434308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CN" dirty="0"/>
              <a:t>107.08.01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100EFF5-15E4-4B55-8AC9-53A03E0FCECE}"/>
              </a:ext>
            </a:extLst>
          </p:cNvPr>
          <p:cNvSpPr txBox="1"/>
          <p:nvPr/>
        </p:nvSpPr>
        <p:spPr>
          <a:xfrm>
            <a:off x="5466434" y="1167866"/>
            <a:ext cx="3628725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第</a:t>
            </a:r>
            <a:r>
              <a:rPr lang="en-US" altLang="zh-TW" dirty="0"/>
              <a:t>75</a:t>
            </a:r>
            <a:r>
              <a:rPr lang="zh-TW" altLang="en-US" dirty="0"/>
              <a:t>條</a:t>
            </a:r>
            <a:r>
              <a:rPr lang="zh-CN" altLang="en-US" dirty="0"/>
              <a:t>修法。</a:t>
            </a:r>
            <a:endParaRPr lang="en-US" altLang="zh-TW" dirty="0"/>
          </a:p>
          <a:p>
            <a:r>
              <a:rPr lang="zh-TW" altLang="en-US" dirty="0"/>
              <a:t>提升舊空氣污染防制費收費辦法</a:t>
            </a:r>
            <a:r>
              <a:rPr lang="en-US" altLang="zh-TW" dirty="0"/>
              <a:t>(101.09.06)</a:t>
            </a:r>
            <a:r>
              <a:rPr lang="zh-TW" altLang="en-US" dirty="0"/>
              <a:t>第</a:t>
            </a:r>
            <a:r>
              <a:rPr lang="en-US" altLang="zh-TW" dirty="0"/>
              <a:t>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條之法律規範位階而來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4E3C267-2C5E-4657-AC1A-1FAC4AA8EF4D}"/>
              </a:ext>
            </a:extLst>
          </p:cNvPr>
          <p:cNvSpPr txBox="1"/>
          <p:nvPr/>
        </p:nvSpPr>
        <p:spPr>
          <a:xfrm>
            <a:off x="3668985" y="4073951"/>
            <a:ext cx="2998947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修正條文第</a:t>
            </a:r>
            <a:r>
              <a:rPr lang="en-US" altLang="zh-TW" dirty="0"/>
              <a:t>18-19</a:t>
            </a:r>
            <a:r>
              <a:rPr lang="zh-TW" altLang="en-US" dirty="0"/>
              <a:t>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TW" altLang="en-US" dirty="0"/>
              <a:t>以故意方式短報或漏報</a:t>
            </a:r>
            <a:r>
              <a:rPr lang="zh-CN" altLang="en-US" dirty="0"/>
              <a:t>之重新核算（二倍）。</a:t>
            </a:r>
            <a:endParaRPr lang="en-US" altLang="zh-CN" dirty="0"/>
          </a:p>
          <a:p>
            <a:r>
              <a:rPr lang="en-US" altLang="zh-TW" dirty="0"/>
              <a:t>5</a:t>
            </a:r>
            <a:r>
              <a:rPr lang="zh-CN" altLang="en-US" dirty="0"/>
              <a:t>年之追溯期間。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419955-260A-4EAE-AA78-91999EB2A86C}"/>
              </a:ext>
            </a:extLst>
          </p:cNvPr>
          <p:cNvSpPr txBox="1"/>
          <p:nvPr/>
        </p:nvSpPr>
        <p:spPr>
          <a:xfrm>
            <a:off x="4240074" y="2830205"/>
            <a:ext cx="1538934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 algn="ctr">
              <a:defRPr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en-US" altLang="zh-TW" dirty="0"/>
              <a:t>101.09.06</a:t>
            </a:r>
            <a:endParaRPr lang="zh-TW" altLang="en-US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6A4993D-DB33-4F7B-8B4E-287EB5BBBDFA}"/>
              </a:ext>
            </a:extLst>
          </p:cNvPr>
          <p:cNvCxnSpPr>
            <a:cxnSpLocks/>
          </p:cNvCxnSpPr>
          <p:nvPr/>
        </p:nvCxnSpPr>
        <p:spPr>
          <a:xfrm flipV="1">
            <a:off x="5044339" y="3291840"/>
            <a:ext cx="0" cy="591173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C57151-2B9A-48FC-99B2-985859827AD5}"/>
              </a:ext>
            </a:extLst>
          </p:cNvPr>
          <p:cNvSpPr txBox="1"/>
          <p:nvPr/>
        </p:nvSpPr>
        <p:spPr>
          <a:xfrm>
            <a:off x="273445" y="3547755"/>
            <a:ext cx="2416062" cy="529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空污費收費辦法</a:t>
            </a:r>
            <a:endParaRPr lang="zh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現行法律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7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TW" altLang="en-US" dirty="0"/>
              <a:t>收費辦法第</a:t>
            </a:r>
            <a:r>
              <a:rPr lang="en-US" altLang="zh-TW" dirty="0"/>
              <a:t>17</a:t>
            </a:r>
            <a:r>
              <a:rPr lang="zh-TW" altLang="en-US" dirty="0"/>
              <a:t>條（</a:t>
            </a:r>
            <a:r>
              <a:rPr lang="en-US" altLang="zh-TW" dirty="0"/>
              <a:t>111.03.24</a:t>
            </a:r>
            <a:r>
              <a:rPr lang="zh-TW" altLang="en-US" dirty="0"/>
              <a:t>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596900" indent="-457200">
              <a:buFont typeface="+mj-lt"/>
              <a:buAutoNum type="arabicPeriod"/>
            </a:pPr>
            <a:r>
              <a:rPr lang="zh-TW" altLang="en-US" sz="2000" b="0" dirty="0"/>
              <a:t>公私場所依第三條規定應申報空氣污染防制費，有下列情形之一，中央主管機關得逕依其固定污染源產品產量、原（物）料使用量、燃料使用量、檢測結果、連續自動監測設施原始數據或其他有關資料，</a:t>
            </a:r>
            <a:r>
              <a:rPr lang="zh-TW" altLang="en-US" sz="2000" dirty="0"/>
              <a:t>自依第九條第一項規定通知公私場所提報時間之前一次申報季別起</a:t>
            </a:r>
            <a:r>
              <a:rPr lang="zh-TW" altLang="en-US" sz="2000" b="0" dirty="0"/>
              <a:t>，計算追溯</a:t>
            </a:r>
            <a:r>
              <a:rPr lang="zh-TW" altLang="en-US" sz="2000" dirty="0"/>
              <a:t>五年內</a:t>
            </a:r>
            <a:r>
              <a:rPr lang="zh-TW" altLang="en-US" sz="2000" b="0" dirty="0"/>
              <a:t>其固定污染源空氣污染物排放量，</a:t>
            </a:r>
            <a:r>
              <a:rPr lang="zh-TW" altLang="en-US" sz="2000" dirty="0"/>
              <a:t>重新核定</a:t>
            </a:r>
            <a:r>
              <a:rPr lang="zh-TW" altLang="en-US" sz="2000" b="0" dirty="0"/>
              <a:t>其應繳之空氣污染防制費：</a:t>
            </a:r>
            <a:endParaRPr lang="en-US" altLang="zh-TW" sz="2000" b="0" dirty="0"/>
          </a:p>
          <a:p>
            <a:pPr marL="596900" lvl="1" indent="0">
              <a:buNone/>
            </a:pPr>
            <a:r>
              <a:rPr lang="zh-CN" altLang="en-US" sz="2000" dirty="0"/>
              <a:t>（略）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4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TW" altLang="en-US" dirty="0"/>
              <a:t>空氣污染防制法第</a:t>
            </a:r>
            <a:r>
              <a:rPr lang="en-US" altLang="zh-TW" dirty="0"/>
              <a:t>75</a:t>
            </a:r>
            <a:r>
              <a:rPr lang="zh-TW" altLang="en-US" dirty="0"/>
              <a:t>條</a:t>
            </a:r>
            <a:r>
              <a:rPr lang="en-US" altLang="zh-TW" dirty="0"/>
              <a:t>(107.08.01)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CN" altLang="en-US" sz="2400" b="0" dirty="0"/>
              <a:t>第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項</a:t>
            </a:r>
            <a:endParaRPr lang="en-US" altLang="zh-CN" sz="2400" b="0" dirty="0"/>
          </a:p>
          <a:p>
            <a:pPr marL="139700" indent="0">
              <a:buNone/>
            </a:pPr>
            <a:endParaRPr lang="en-US" altLang="zh-TW" sz="2400" b="0" dirty="0"/>
          </a:p>
          <a:p>
            <a:pPr marL="139700" indent="0">
              <a:buNone/>
            </a:pPr>
            <a:r>
              <a:rPr lang="zh-TW" altLang="en-US" sz="2400" b="0" dirty="0"/>
              <a:t>公私場所以前項之方式逃漏空氣污染防制費者，各級主管機關除依前條</a:t>
            </a:r>
            <a:r>
              <a:rPr lang="zh-CN" altLang="en-US" sz="2400" b="0" dirty="0"/>
              <a:t>（項）</a:t>
            </a:r>
            <a:r>
              <a:rPr lang="zh-TW" altLang="en-US" sz="2400" b="0" dirty="0"/>
              <a:t>計算及徵收逃漏之空氣污染防制費外，並追溯五年內之應繳費額。但應徵收空氣污染防制費之空氣污染物起徵未滿五年者，自起徵日起計算追溯應繳費額。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56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47A1-11CE-4769-8BD4-55462567726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CN" altLang="en-US" dirty="0"/>
              <a:t>行政程序法第</a:t>
            </a:r>
            <a:r>
              <a:rPr lang="en-US" altLang="zh-CN" dirty="0"/>
              <a:t>131</a:t>
            </a:r>
            <a:r>
              <a:rPr lang="zh-CN" altLang="en-US" dirty="0"/>
              <a:t>條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6DDA2-F9AD-40A3-9C23-E3275B68C2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公法上之請求權，於請求權人為行政機關時，除法律另有規定外，因五年間不行使而消滅；於請求權人為人民時，除法律另有規定外，因十年間不行使而消滅。</a:t>
            </a:r>
          </a:p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公法上請求權，因時效完成而當然消滅。</a:t>
            </a:r>
          </a:p>
          <a:p>
            <a:pPr marL="596900" indent="-457200">
              <a:buFont typeface="+mj-lt"/>
              <a:buAutoNum type="arabicPeriod"/>
            </a:pPr>
            <a:r>
              <a:rPr lang="zh-TW" altLang="en-US" sz="2400" b="0" dirty="0"/>
              <a:t>前項時效，因行政機關為實現該權利所作成之行政處分而中斷。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89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本文見解</a:t>
            </a:r>
            <a:endParaRPr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59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1146873" y="2132062"/>
            <a:ext cx="721360" cy="2593874"/>
          </a:xfrm>
        </p:spPr>
        <p:txBody>
          <a:bodyPr/>
          <a:lstStyle/>
          <a:p>
            <a:r>
              <a:rPr lang="zh-CN" altLang="en-US" dirty="0"/>
              <a:t>本文建議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9794" y="2678883"/>
            <a:ext cx="7781465" cy="1436722"/>
          </a:xfrm>
        </p:spPr>
        <p:txBody>
          <a:bodyPr/>
          <a:lstStyle/>
          <a:p>
            <a:r>
              <a:rPr lang="zh-CN" altLang="en-US" sz="2000" dirty="0"/>
              <a:t>起算時點：特別公課之公法上債權債務關係依法律規定而產生，請求權可行使之時應爲</a:t>
            </a:r>
            <a:r>
              <a:rPr lang="zh-TW" altLang="en-US" sz="2000" dirty="0"/>
              <a:t>每年</a:t>
            </a:r>
            <a:r>
              <a:rPr lang="en-US" altLang="zh-TW" sz="2000" dirty="0"/>
              <a:t>4</a:t>
            </a:r>
            <a:r>
              <a:rPr lang="zh-TW" altLang="en-US" sz="2000" dirty="0"/>
              <a:t>、</a:t>
            </a:r>
            <a:r>
              <a:rPr lang="en-US" altLang="zh-TW" sz="2000" dirty="0"/>
              <a:t>7</a:t>
            </a:r>
            <a:r>
              <a:rPr lang="zh-TW" altLang="en-US" sz="2000" dirty="0"/>
              <a:t>、</a:t>
            </a:r>
            <a:r>
              <a:rPr lang="en-US" altLang="zh-TW" sz="2000" dirty="0"/>
              <a:t>10</a:t>
            </a:r>
            <a:r>
              <a:rPr lang="zh-TW" altLang="en-US" sz="2000" dirty="0"/>
              <a:t>月及次年</a:t>
            </a:r>
            <a:r>
              <a:rPr lang="en-US" altLang="zh-TW" sz="2000" dirty="0"/>
              <a:t>1</a:t>
            </a:r>
            <a:r>
              <a:rPr lang="zh-TW" altLang="en-US" sz="2000" dirty="0"/>
              <a:t>月底前申報及繳納空氣污染防制費之時點</a:t>
            </a:r>
            <a:r>
              <a:rPr lang="zh-CN" altLang="en-US" sz="2000" dirty="0"/>
              <a:t>或</a:t>
            </a:r>
            <a:r>
              <a:rPr lang="zh-TW" altLang="en-US" sz="2000" dirty="0"/>
              <a:t>申報</a:t>
            </a:r>
            <a:r>
              <a:rPr lang="zh-CN" altLang="en-US" sz="2000" dirty="0"/>
              <a:t>繳納</a:t>
            </a:r>
            <a:r>
              <a:rPr lang="zh-TW" altLang="en-US" sz="2000" dirty="0"/>
              <a:t>期間屆滿之翌日開始計算</a:t>
            </a:r>
            <a:r>
              <a:rPr lang="zh-CN" altLang="en-US" sz="2000" dirty="0"/>
              <a:t>。</a:t>
            </a:r>
            <a:endParaRPr lang="zh-TW" altLang="en-US" sz="2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794" y="4325058"/>
            <a:ext cx="7781465" cy="981301"/>
          </a:xfrm>
        </p:spPr>
        <p:txBody>
          <a:bodyPr/>
          <a:lstStyle/>
          <a:p>
            <a:r>
              <a:rPr lang="zh-CN" altLang="en-US" sz="2000" dirty="0"/>
              <a:t>時效中斷：應依據行政程序法第</a:t>
            </a:r>
            <a:r>
              <a:rPr lang="en-US" altLang="zh-CN" sz="2000" dirty="0"/>
              <a:t>131</a:t>
            </a:r>
            <a:r>
              <a:rPr lang="zh-CN" altLang="en-US" sz="2000" dirty="0"/>
              <a:t>條，因</a:t>
            </a:r>
            <a:r>
              <a:rPr lang="zh-TW" altLang="en-US" sz="2000" dirty="0"/>
              <a:t>行政機關為實現該權利所作成之行政處分</a:t>
            </a:r>
            <a:r>
              <a:rPr lang="zh-CN" altLang="en-US" sz="2000" dirty="0"/>
              <a:t>（而非查核）</a:t>
            </a:r>
            <a:r>
              <a:rPr lang="zh-TW" altLang="en-US" sz="2000" dirty="0"/>
              <a:t>而</a:t>
            </a:r>
            <a:r>
              <a:rPr lang="zh-CN" altLang="en-US" sz="2000" dirty="0"/>
              <a:t>時效</a:t>
            </a:r>
            <a:r>
              <a:rPr lang="zh-TW" altLang="en-US" sz="2000" dirty="0"/>
              <a:t>中斷</a:t>
            </a:r>
            <a:r>
              <a:rPr lang="zh-CN" altLang="en-US" sz="2000" dirty="0"/>
              <a:t>。</a:t>
            </a:r>
            <a:endParaRPr lang="zh-TW" altLang="en-US" sz="2000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A2E188D9-60EF-4E99-8F1A-D3EAD62A2B2B}"/>
              </a:ext>
            </a:extLst>
          </p:cNvPr>
          <p:cNvSpPr txBox="1">
            <a:spLocks/>
          </p:cNvSpPr>
          <p:nvPr/>
        </p:nvSpPr>
        <p:spPr>
          <a:xfrm>
            <a:off x="2369794" y="1732164"/>
            <a:ext cx="7781465" cy="737266"/>
          </a:xfrm>
          <a:prstGeom prst="snip1Rect">
            <a:avLst/>
          </a:prstGeom>
          <a:solidFill>
            <a:srgbClr val="E7F0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000" kern="0" dirty="0"/>
              <a:t>時效，應依法律規定。</a:t>
            </a:r>
            <a:endParaRPr lang="zh-TW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163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01</a:t>
            </a:r>
            <a:endParaRPr dirty="0"/>
          </a:p>
        </p:txBody>
      </p:sp>
      <p:sp>
        <p:nvSpPr>
          <p:cNvPr id="1844" name="Google Shape;1844;p3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前言</a:t>
            </a:r>
            <a:endParaRPr dirty="0"/>
          </a:p>
        </p:txBody>
      </p:sp>
      <p:sp>
        <p:nvSpPr>
          <p:cNvPr id="1846" name="Google Shape;1846;p3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04</a:t>
            </a:r>
            <a:endParaRPr dirty="0"/>
          </a:p>
        </p:txBody>
      </p:sp>
      <p:sp>
        <p:nvSpPr>
          <p:cNvPr id="1847" name="Google Shape;1847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空污基金用途</a:t>
            </a:r>
            <a:endParaRPr dirty="0"/>
          </a:p>
        </p:txBody>
      </p:sp>
      <p:sp>
        <p:nvSpPr>
          <p:cNvPr id="1850" name="Google Shape;1850;p35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02</a:t>
            </a:r>
            <a:endParaRPr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文獻整理</a:t>
            </a:r>
            <a:endParaRPr dirty="0"/>
          </a:p>
        </p:txBody>
      </p:sp>
      <p:sp>
        <p:nvSpPr>
          <p:cNvPr id="1852" name="Google Shape;1852;p3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dirty="0"/>
              <a:t>05</a:t>
            </a:r>
            <a:endParaRPr dirty="0"/>
          </a:p>
        </p:txBody>
      </p:sp>
      <p:sp>
        <p:nvSpPr>
          <p:cNvPr id="1853" name="Google Shape;1853;p35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dirty="0"/>
              <a:t>本文觀點</a:t>
            </a:r>
            <a:endParaRPr dirty="0"/>
          </a:p>
        </p:txBody>
      </p:sp>
      <p:sp>
        <p:nvSpPr>
          <p:cNvPr id="1842" name="Google Shape;1842;p35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Contents</a:t>
            </a:r>
            <a:endParaRPr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CC28E7C8-BA35-40B5-8357-AA4FD26CB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CD310204-44DF-4CD3-B828-7A18C329B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27" name="Google Shape;1851;p35">
            <a:extLst>
              <a:ext uri="{FF2B5EF4-FFF2-40B4-BE49-F238E27FC236}">
                <a16:creationId xmlns:a16="http://schemas.microsoft.com/office/drawing/2014/main" id="{518201BC-43B2-48BE-90E0-0920D2880E05}"/>
              </a:ext>
            </a:extLst>
          </p:cNvPr>
          <p:cNvSpPr txBox="1">
            <a:spLocks/>
          </p:cNvSpPr>
          <p:nvPr/>
        </p:nvSpPr>
        <p:spPr>
          <a:xfrm flipH="1">
            <a:off x="3375100" y="5758961"/>
            <a:ext cx="2746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None/>
              <a:defRPr sz="1865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kern="0" dirty="0"/>
              <a:t>空污基金財源</a:t>
            </a:r>
          </a:p>
        </p:txBody>
      </p:sp>
      <p:sp>
        <p:nvSpPr>
          <p:cNvPr id="28" name="Google Shape;1853;p35">
            <a:extLst>
              <a:ext uri="{FF2B5EF4-FFF2-40B4-BE49-F238E27FC236}">
                <a16:creationId xmlns:a16="http://schemas.microsoft.com/office/drawing/2014/main" id="{4725AF6A-8577-4D07-ACEE-8E339A774A03}"/>
              </a:ext>
            </a:extLst>
          </p:cNvPr>
          <p:cNvSpPr txBox="1">
            <a:spLocks/>
          </p:cNvSpPr>
          <p:nvPr/>
        </p:nvSpPr>
        <p:spPr>
          <a:xfrm flipH="1">
            <a:off x="7577367" y="5758961"/>
            <a:ext cx="2746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itter"/>
              <a:buNone/>
              <a:defRPr sz="1865" b="0" i="0" u="none" strike="noStrike" cap="none">
                <a:solidFill>
                  <a:schemeClr val="bg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kern="0" dirty="0"/>
              <a:t>研究小結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3"/>
          <p:cNvSpPr txBox="1">
            <a:spLocks noGrp="1"/>
          </p:cNvSpPr>
          <p:nvPr>
            <p:ph type="title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13CC38-913F-4FC1-AB06-39DEB4B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前言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4AEE37-101F-4288-81D1-3EE1FEEDA3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5EB04D9-F67F-403D-B395-AE2F4FF0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8DD7351-328E-4489-8003-115E21E1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92285"/>
              </p:ext>
            </p:extLst>
          </p:nvPr>
        </p:nvGraphicFramePr>
        <p:xfrm>
          <a:off x="1734661" y="1076829"/>
          <a:ext cx="8722678" cy="410743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271679">
                  <a:extLst>
                    <a:ext uri="{9D8B030D-6E8A-4147-A177-3AD203B41FA5}">
                      <a16:colId xmlns:a16="http://schemas.microsoft.com/office/drawing/2014/main" val="1949113068"/>
                    </a:ext>
                  </a:extLst>
                </a:gridCol>
                <a:gridCol w="5450999">
                  <a:extLst>
                    <a:ext uri="{9D8B030D-6E8A-4147-A177-3AD203B41FA5}">
                      <a16:colId xmlns:a16="http://schemas.microsoft.com/office/drawing/2014/main" val="2592120790"/>
                    </a:ext>
                  </a:extLst>
                </a:gridCol>
              </a:tblGrid>
              <a:tr h="68457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時點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事件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01372"/>
                  </a:ext>
                </a:extLst>
              </a:tr>
              <a:tr h="68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84</a:t>
                      </a:r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空污費開徵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84193"/>
                  </a:ext>
                </a:extLst>
              </a:tr>
              <a:tr h="68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環保署設空污基金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044392"/>
                  </a:ext>
                </a:extLst>
              </a:tr>
              <a:tr h="684573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altLang="zh-TW" sz="22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92</a:t>
                      </a:r>
                      <a:r>
                        <a:rPr lang="zh-CN" altLang="en-US" sz="22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年</a:t>
                      </a:r>
                      <a:endParaRPr lang="zh-TW" altLang="en-US" sz="22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空污基金改列環保署附屬單位預算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13676"/>
                  </a:ext>
                </a:extLst>
              </a:tr>
              <a:tr h="68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107-110</a:t>
                      </a:r>
                      <a:r>
                        <a:rPr lang="zh-TW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空污金入不敷出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20" marR="9220" marT="8382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48804"/>
                  </a:ext>
                </a:extLst>
              </a:tr>
              <a:tr h="68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111</a:t>
                      </a:r>
                      <a:r>
                        <a:rPr lang="en-US" altLang="zh-TW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altLang="zh-CN" sz="2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112</a:t>
                      </a:r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年</a:t>
                      </a:r>
                      <a:endParaRPr lang="zh-TW" altLang="en-US" sz="2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環保署公務預算撥補各約</a:t>
                      </a:r>
                      <a:r>
                        <a:rPr lang="en-US" altLang="zh-CN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r>
                        <a:rPr lang="zh-CN" altLang="en-US" sz="2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億元</a:t>
                      </a:r>
                      <a:endParaRPr lang="zh-TW" altLang="en-US" sz="2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0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7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6353047" y="1890740"/>
            <a:ext cx="592277" cy="3200401"/>
          </a:xfrm>
        </p:spPr>
        <p:txBody>
          <a:bodyPr vert="eaVert"/>
          <a:lstStyle/>
          <a:p>
            <a:r>
              <a:rPr lang="zh-CN" altLang="en-US" dirty="0">
                <a:latin typeface="Microsoft YaHei"/>
                <a:ea typeface="Microsoft YaHei"/>
              </a:rPr>
              <a:t>環境保護基金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3453" y="1198538"/>
            <a:ext cx="4831677" cy="670242"/>
          </a:xfrm>
        </p:spPr>
        <p:txBody>
          <a:bodyPr/>
          <a:lstStyle/>
          <a:p>
            <a:r>
              <a:rPr lang="zh-CN" altLang="en-US" sz="2800" dirty="0"/>
              <a:t>空氣污染防制基金</a:t>
            </a:r>
            <a:endParaRPr lang="zh-TW" altLang="en-US" sz="2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3453" y="2138218"/>
            <a:ext cx="4831677" cy="670242"/>
          </a:xfrm>
        </p:spPr>
        <p:txBody>
          <a:bodyPr/>
          <a:lstStyle/>
          <a:p>
            <a:r>
              <a:rPr lang="zh-CN" altLang="en-US" sz="2800" dirty="0"/>
              <a:t>資源回收管理基金</a:t>
            </a:r>
            <a:endParaRPr lang="zh-TW" altLang="en-US" sz="28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20FF7C-AE47-4780-880E-19CBEA5F0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3453" y="3077898"/>
            <a:ext cx="4831677" cy="670242"/>
          </a:xfrm>
        </p:spPr>
        <p:txBody>
          <a:bodyPr/>
          <a:lstStyle/>
          <a:p>
            <a:r>
              <a:rPr lang="zh-CN" altLang="en-US" sz="2800" dirty="0"/>
              <a:t>土壤及地下水污染整治基金</a:t>
            </a:r>
            <a:endParaRPr lang="zh-TW" altLang="en-US" sz="2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2519E24-87EA-430D-A458-FAC7D4A74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3453" y="4017578"/>
            <a:ext cx="4831677" cy="670242"/>
          </a:xfrm>
        </p:spPr>
        <p:txBody>
          <a:bodyPr/>
          <a:lstStyle/>
          <a:p>
            <a:r>
              <a:rPr lang="zh-CN" altLang="en-US" sz="2800" dirty="0"/>
              <a:t>環境教育基金</a:t>
            </a:r>
            <a:endParaRPr lang="zh-TW" altLang="en-US" sz="28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D91B93F-89EF-4103-BF41-5613408CAF6D}"/>
              </a:ext>
            </a:extLst>
          </p:cNvPr>
          <p:cNvSpPr txBox="1">
            <a:spLocks/>
          </p:cNvSpPr>
          <p:nvPr/>
        </p:nvSpPr>
        <p:spPr>
          <a:xfrm flipH="1">
            <a:off x="5186881" y="1890740"/>
            <a:ext cx="592277" cy="3200401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 i="0" u="none" strike="noStrike" cap="none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u="sng" kern="0" dirty="0">
                <a:solidFill>
                  <a:srgbClr val="00B0F0"/>
                </a:solidFill>
              </a:rPr>
              <a:t>環保署</a:t>
            </a:r>
            <a:r>
              <a:rPr lang="zh-CN" altLang="en-US" kern="0" dirty="0">
                <a:solidFill>
                  <a:srgbClr val="00B0F0"/>
                </a:solidFill>
              </a:rPr>
              <a:t>（環境部）</a:t>
            </a:r>
            <a:endParaRPr lang="zh-TW" altLang="en-US" kern="0" dirty="0">
              <a:solidFill>
                <a:srgbClr val="00B0F0"/>
              </a:solidFill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956A7DD-C96F-41AB-8A66-411EC47E1A2D}"/>
              </a:ext>
            </a:extLst>
          </p:cNvPr>
          <p:cNvSpPr txBox="1">
            <a:spLocks/>
          </p:cNvSpPr>
          <p:nvPr/>
        </p:nvSpPr>
        <p:spPr>
          <a:xfrm>
            <a:off x="1578875" y="1998680"/>
            <a:ext cx="2714417" cy="670242"/>
          </a:xfrm>
          <a:prstGeom prst="round2Diag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作業基金</a:t>
            </a:r>
            <a:endParaRPr lang="zh-TW" altLang="en-US" sz="2800" kern="0" dirty="0"/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F5EB9A9B-751B-4267-9438-A50AAB5CC465}"/>
              </a:ext>
            </a:extLst>
          </p:cNvPr>
          <p:cNvSpPr txBox="1">
            <a:spLocks/>
          </p:cNvSpPr>
          <p:nvPr/>
        </p:nvSpPr>
        <p:spPr>
          <a:xfrm>
            <a:off x="1578875" y="3050282"/>
            <a:ext cx="2714417" cy="670242"/>
          </a:xfrm>
          <a:prstGeom prst="round2Diag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債務基金</a:t>
            </a:r>
            <a:endParaRPr lang="en-US" altLang="zh-CN" sz="2800" kern="0" dirty="0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1A7D1E0F-EEAC-4B09-8819-0827B908C550}"/>
              </a:ext>
            </a:extLst>
          </p:cNvPr>
          <p:cNvSpPr txBox="1">
            <a:spLocks/>
          </p:cNvSpPr>
          <p:nvPr/>
        </p:nvSpPr>
        <p:spPr>
          <a:xfrm>
            <a:off x="1578875" y="4101884"/>
            <a:ext cx="2714417" cy="670242"/>
          </a:xfrm>
          <a:prstGeom prst="round2Diag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資本計劃金</a:t>
            </a:r>
            <a:endParaRPr lang="zh-TW" altLang="en-US" sz="2800" kern="0" dirty="0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CCE05F1F-6FE6-4478-849E-284259A4E41B}"/>
              </a:ext>
            </a:extLst>
          </p:cNvPr>
          <p:cNvSpPr txBox="1">
            <a:spLocks/>
          </p:cNvSpPr>
          <p:nvPr/>
        </p:nvSpPr>
        <p:spPr>
          <a:xfrm>
            <a:off x="1578875" y="5153486"/>
            <a:ext cx="2714417" cy="670242"/>
          </a:xfrm>
          <a:prstGeom prst="round2DiagRect">
            <a:avLst/>
          </a:prstGeom>
          <a:solidFill>
            <a:srgbClr val="E7F0F8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特別收入基金</a:t>
            </a:r>
            <a:endParaRPr lang="zh-TW" altLang="en-US" sz="2800" kern="0" dirty="0"/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5A531B76-954F-4245-BD3E-2A458548D685}"/>
              </a:ext>
            </a:extLst>
          </p:cNvPr>
          <p:cNvSpPr txBox="1">
            <a:spLocks/>
          </p:cNvSpPr>
          <p:nvPr/>
        </p:nvSpPr>
        <p:spPr>
          <a:xfrm>
            <a:off x="1578875" y="947078"/>
            <a:ext cx="2714417" cy="670242"/>
          </a:xfrm>
          <a:prstGeom prst="round2Diag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營業基金</a:t>
            </a:r>
            <a:endParaRPr lang="zh-TW" altLang="en-US" sz="2800" kern="0" dirty="0"/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2223ED5E-B237-4833-B907-C07DB70CEA87}"/>
              </a:ext>
            </a:extLst>
          </p:cNvPr>
          <p:cNvSpPr txBox="1">
            <a:spLocks/>
          </p:cNvSpPr>
          <p:nvPr/>
        </p:nvSpPr>
        <p:spPr>
          <a:xfrm>
            <a:off x="7153453" y="4957258"/>
            <a:ext cx="4831677" cy="670242"/>
          </a:xfrm>
          <a:prstGeom prst="snip1Rect">
            <a:avLst/>
          </a:prstGeom>
          <a:solidFill>
            <a:srgbClr val="E7F0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2800" kern="0" dirty="0"/>
              <a:t>溫室氣體管理基金</a:t>
            </a:r>
            <a:endParaRPr lang="zh-TW" altLang="en-US" sz="2800" kern="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9E07888-5AC6-4CBD-9CC5-F1E9E3DDB8AB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4293292" y="3490941"/>
            <a:ext cx="893589" cy="19976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FF44CB-0AEE-42D9-9EC7-EEBFDF0DFFFE}"/>
              </a:ext>
            </a:extLst>
          </p:cNvPr>
          <p:cNvCxnSpPr>
            <a:stCxn id="7" idx="1"/>
            <a:endCxn id="2" idx="3"/>
          </p:cNvCxnSpPr>
          <p:nvPr/>
        </p:nvCxnSpPr>
        <p:spPr>
          <a:xfrm>
            <a:off x="5779158" y="3490941"/>
            <a:ext cx="5738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E50DBCFB-D79D-423E-8BE2-77001462A626}"/>
              </a:ext>
            </a:extLst>
          </p:cNvPr>
          <p:cNvSpPr txBox="1">
            <a:spLocks/>
          </p:cNvSpPr>
          <p:nvPr/>
        </p:nvSpPr>
        <p:spPr>
          <a:xfrm flipH="1">
            <a:off x="335343" y="1702776"/>
            <a:ext cx="721360" cy="3452446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 i="0" u="none" strike="noStrike" cap="none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kern="0" dirty="0"/>
              <a:t>特種基金</a:t>
            </a:r>
            <a:endParaRPr lang="zh-TW" altLang="en-US" kern="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F9C74EC5-D572-42AE-8DC8-3BDCED5B15D8}"/>
              </a:ext>
            </a:extLst>
          </p:cNvPr>
          <p:cNvSpPr/>
          <p:nvPr/>
        </p:nvSpPr>
        <p:spPr>
          <a:xfrm>
            <a:off x="1341599" y="481224"/>
            <a:ext cx="3188970" cy="5863590"/>
          </a:xfrm>
          <a:custGeom>
            <a:avLst/>
            <a:gdLst>
              <a:gd name="connsiteX0" fmla="*/ 0 w 3188970"/>
              <a:gd name="connsiteY0" fmla="*/ 531506 h 5863590"/>
              <a:gd name="connsiteX1" fmla="*/ 531506 w 3188970"/>
              <a:gd name="connsiteY1" fmla="*/ 0 h 5863590"/>
              <a:gd name="connsiteX2" fmla="*/ 1084255 w 3188970"/>
              <a:gd name="connsiteY2" fmla="*/ 0 h 5863590"/>
              <a:gd name="connsiteX3" fmla="*/ 1573225 w 3188970"/>
              <a:gd name="connsiteY3" fmla="*/ 0 h 5863590"/>
              <a:gd name="connsiteX4" fmla="*/ 2147234 w 3188970"/>
              <a:gd name="connsiteY4" fmla="*/ 0 h 5863590"/>
              <a:gd name="connsiteX5" fmla="*/ 2657464 w 3188970"/>
              <a:gd name="connsiteY5" fmla="*/ 0 h 5863590"/>
              <a:gd name="connsiteX6" fmla="*/ 3188970 w 3188970"/>
              <a:gd name="connsiteY6" fmla="*/ 531506 h 5863590"/>
              <a:gd name="connsiteX7" fmla="*/ 3188970 w 3188970"/>
              <a:gd name="connsiteY7" fmla="*/ 1073286 h 5863590"/>
              <a:gd name="connsiteX8" fmla="*/ 3188970 w 3188970"/>
              <a:gd name="connsiteY8" fmla="*/ 1807088 h 5863590"/>
              <a:gd name="connsiteX9" fmla="*/ 3188970 w 3188970"/>
              <a:gd name="connsiteY9" fmla="*/ 2492885 h 5863590"/>
              <a:gd name="connsiteX10" fmla="*/ 3188970 w 3188970"/>
              <a:gd name="connsiteY10" fmla="*/ 3082670 h 5863590"/>
              <a:gd name="connsiteX11" fmla="*/ 3188970 w 3188970"/>
              <a:gd name="connsiteY11" fmla="*/ 3768467 h 5863590"/>
              <a:gd name="connsiteX12" fmla="*/ 3188970 w 3188970"/>
              <a:gd name="connsiteY12" fmla="*/ 4454264 h 5863590"/>
              <a:gd name="connsiteX13" fmla="*/ 3188970 w 3188970"/>
              <a:gd name="connsiteY13" fmla="*/ 5332084 h 5863590"/>
              <a:gd name="connsiteX14" fmla="*/ 2657464 w 3188970"/>
              <a:gd name="connsiteY14" fmla="*/ 5863590 h 5863590"/>
              <a:gd name="connsiteX15" fmla="*/ 2083455 w 3188970"/>
              <a:gd name="connsiteY15" fmla="*/ 5863590 h 5863590"/>
              <a:gd name="connsiteX16" fmla="*/ 1573225 w 3188970"/>
              <a:gd name="connsiteY16" fmla="*/ 5863590 h 5863590"/>
              <a:gd name="connsiteX17" fmla="*/ 1062996 w 3188970"/>
              <a:gd name="connsiteY17" fmla="*/ 5863590 h 5863590"/>
              <a:gd name="connsiteX18" fmla="*/ 531506 w 3188970"/>
              <a:gd name="connsiteY18" fmla="*/ 5863590 h 5863590"/>
              <a:gd name="connsiteX19" fmla="*/ 0 w 3188970"/>
              <a:gd name="connsiteY19" fmla="*/ 5332084 h 5863590"/>
              <a:gd name="connsiteX20" fmla="*/ 0 w 3188970"/>
              <a:gd name="connsiteY20" fmla="*/ 4742299 h 5863590"/>
              <a:gd name="connsiteX21" fmla="*/ 0 w 3188970"/>
              <a:gd name="connsiteY21" fmla="*/ 4152513 h 5863590"/>
              <a:gd name="connsiteX22" fmla="*/ 0 w 3188970"/>
              <a:gd name="connsiteY22" fmla="*/ 3562728 h 5863590"/>
              <a:gd name="connsiteX23" fmla="*/ 0 w 3188970"/>
              <a:gd name="connsiteY23" fmla="*/ 2924937 h 5863590"/>
              <a:gd name="connsiteX24" fmla="*/ 0 w 3188970"/>
              <a:gd name="connsiteY24" fmla="*/ 2383158 h 5863590"/>
              <a:gd name="connsiteX25" fmla="*/ 0 w 3188970"/>
              <a:gd name="connsiteY25" fmla="*/ 1841378 h 5863590"/>
              <a:gd name="connsiteX26" fmla="*/ 0 w 3188970"/>
              <a:gd name="connsiteY26" fmla="*/ 531506 h 586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8970" h="5863590" extrusionOk="0">
                <a:moveTo>
                  <a:pt x="0" y="531506"/>
                </a:moveTo>
                <a:cubicBezTo>
                  <a:pt x="-25410" y="213610"/>
                  <a:pt x="188890" y="41745"/>
                  <a:pt x="531506" y="0"/>
                </a:cubicBezTo>
                <a:cubicBezTo>
                  <a:pt x="726198" y="-2332"/>
                  <a:pt x="920048" y="-22953"/>
                  <a:pt x="1084255" y="0"/>
                </a:cubicBezTo>
                <a:cubicBezTo>
                  <a:pt x="1248462" y="22953"/>
                  <a:pt x="1434064" y="-7067"/>
                  <a:pt x="1573225" y="0"/>
                </a:cubicBezTo>
                <a:cubicBezTo>
                  <a:pt x="1712386" y="7067"/>
                  <a:pt x="1940163" y="20655"/>
                  <a:pt x="2147234" y="0"/>
                </a:cubicBezTo>
                <a:cubicBezTo>
                  <a:pt x="2354305" y="-20655"/>
                  <a:pt x="2409028" y="-4698"/>
                  <a:pt x="2657464" y="0"/>
                </a:cubicBezTo>
                <a:cubicBezTo>
                  <a:pt x="2983591" y="35271"/>
                  <a:pt x="3193498" y="203815"/>
                  <a:pt x="3188970" y="531506"/>
                </a:cubicBezTo>
                <a:cubicBezTo>
                  <a:pt x="3174448" y="707406"/>
                  <a:pt x="3183518" y="937709"/>
                  <a:pt x="3188970" y="1073286"/>
                </a:cubicBezTo>
                <a:cubicBezTo>
                  <a:pt x="3194422" y="1208863"/>
                  <a:pt x="3214223" y="1541705"/>
                  <a:pt x="3188970" y="1807088"/>
                </a:cubicBezTo>
                <a:cubicBezTo>
                  <a:pt x="3163717" y="2072471"/>
                  <a:pt x="3173752" y="2247500"/>
                  <a:pt x="3188970" y="2492885"/>
                </a:cubicBezTo>
                <a:cubicBezTo>
                  <a:pt x="3204188" y="2738270"/>
                  <a:pt x="3214337" y="2824587"/>
                  <a:pt x="3188970" y="3082670"/>
                </a:cubicBezTo>
                <a:cubicBezTo>
                  <a:pt x="3163603" y="3340753"/>
                  <a:pt x="3199513" y="3426017"/>
                  <a:pt x="3188970" y="3768467"/>
                </a:cubicBezTo>
                <a:cubicBezTo>
                  <a:pt x="3178427" y="4110917"/>
                  <a:pt x="3176777" y="4276342"/>
                  <a:pt x="3188970" y="4454264"/>
                </a:cubicBezTo>
                <a:cubicBezTo>
                  <a:pt x="3201163" y="4632186"/>
                  <a:pt x="3209523" y="5003859"/>
                  <a:pt x="3188970" y="5332084"/>
                </a:cubicBezTo>
                <a:cubicBezTo>
                  <a:pt x="3189118" y="5616542"/>
                  <a:pt x="2968176" y="5883892"/>
                  <a:pt x="2657464" y="5863590"/>
                </a:cubicBezTo>
                <a:cubicBezTo>
                  <a:pt x="2384850" y="5887361"/>
                  <a:pt x="2298798" y="5876505"/>
                  <a:pt x="2083455" y="5863590"/>
                </a:cubicBezTo>
                <a:cubicBezTo>
                  <a:pt x="1868112" y="5850675"/>
                  <a:pt x="1704252" y="5847443"/>
                  <a:pt x="1573225" y="5863590"/>
                </a:cubicBezTo>
                <a:cubicBezTo>
                  <a:pt x="1442198" y="5879738"/>
                  <a:pt x="1196490" y="5838108"/>
                  <a:pt x="1062996" y="5863590"/>
                </a:cubicBezTo>
                <a:cubicBezTo>
                  <a:pt x="929502" y="5889072"/>
                  <a:pt x="660951" y="5857981"/>
                  <a:pt x="531506" y="5863590"/>
                </a:cubicBezTo>
                <a:cubicBezTo>
                  <a:pt x="191673" y="5843657"/>
                  <a:pt x="-4099" y="5566351"/>
                  <a:pt x="0" y="5332084"/>
                </a:cubicBezTo>
                <a:cubicBezTo>
                  <a:pt x="14196" y="5142524"/>
                  <a:pt x="19133" y="4927059"/>
                  <a:pt x="0" y="4742299"/>
                </a:cubicBezTo>
                <a:cubicBezTo>
                  <a:pt x="-19133" y="4557540"/>
                  <a:pt x="-13109" y="4305759"/>
                  <a:pt x="0" y="4152513"/>
                </a:cubicBezTo>
                <a:cubicBezTo>
                  <a:pt x="13109" y="3999267"/>
                  <a:pt x="17258" y="3692641"/>
                  <a:pt x="0" y="3562728"/>
                </a:cubicBezTo>
                <a:cubicBezTo>
                  <a:pt x="-17258" y="3432815"/>
                  <a:pt x="12477" y="3217040"/>
                  <a:pt x="0" y="2924937"/>
                </a:cubicBezTo>
                <a:cubicBezTo>
                  <a:pt x="-12477" y="2632834"/>
                  <a:pt x="3140" y="2653655"/>
                  <a:pt x="0" y="2383158"/>
                </a:cubicBezTo>
                <a:cubicBezTo>
                  <a:pt x="-3140" y="2112661"/>
                  <a:pt x="-25881" y="1972199"/>
                  <a:pt x="0" y="1841378"/>
                </a:cubicBezTo>
                <a:cubicBezTo>
                  <a:pt x="25881" y="1710557"/>
                  <a:pt x="2939" y="975519"/>
                  <a:pt x="0" y="531506"/>
                </a:cubicBezTo>
                <a:close/>
              </a:path>
            </a:pathLst>
          </a:custGeom>
          <a:noFill/>
          <a:ln w="57150">
            <a:solidFill>
              <a:schemeClr val="bg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411499677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0B43BC-E9FB-4283-A308-4C5884ABA2A6}"/>
              </a:ext>
            </a:extLst>
          </p:cNvPr>
          <p:cNvSpPr txBox="1"/>
          <p:nvPr/>
        </p:nvSpPr>
        <p:spPr>
          <a:xfrm>
            <a:off x="4875753" y="5612039"/>
            <a:ext cx="1214531" cy="424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kern="0" dirty="0">
                <a:solidFill>
                  <a:schemeClr val="bg1"/>
                </a:solidFill>
              </a:rPr>
              <a:t>主管機關</a:t>
            </a:r>
            <a:endParaRPr lang="zh-TW" altLang="en-US" kern="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988BEA3-1655-425C-8CD4-81D5736626C2}"/>
              </a:ext>
            </a:extLst>
          </p:cNvPr>
          <p:cNvSpPr txBox="1"/>
          <p:nvPr/>
        </p:nvSpPr>
        <p:spPr>
          <a:xfrm>
            <a:off x="6001007" y="1137658"/>
            <a:ext cx="1104120" cy="752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kern="0" dirty="0">
                <a:solidFill>
                  <a:schemeClr val="bg1"/>
                </a:solidFill>
              </a:rPr>
              <a:t>附屬單位</a:t>
            </a:r>
            <a:endParaRPr lang="en-US" altLang="zh-CN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kern="0" dirty="0">
                <a:solidFill>
                  <a:schemeClr val="bg1"/>
                </a:solidFill>
              </a:rPr>
              <a:t>預算</a:t>
            </a:r>
            <a:endParaRPr lang="zh-TW" altLang="en-US" kern="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DD11856-CAF7-4653-90F0-07B0F934C9A7}"/>
              </a:ext>
            </a:extLst>
          </p:cNvPr>
          <p:cNvSpPr txBox="1"/>
          <p:nvPr/>
        </p:nvSpPr>
        <p:spPr>
          <a:xfrm>
            <a:off x="7165127" y="502011"/>
            <a:ext cx="3150184" cy="424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kern="0" dirty="0">
                <a:solidFill>
                  <a:schemeClr val="bg1"/>
                </a:solidFill>
              </a:rPr>
              <a:t>附屬單位預算之分預算</a:t>
            </a:r>
            <a:endParaRPr lang="zh-TW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881C-C266-47F5-824B-8544E92A5B0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1146873" y="2132062"/>
            <a:ext cx="721360" cy="2593874"/>
          </a:xfrm>
        </p:spPr>
        <p:txBody>
          <a:bodyPr/>
          <a:lstStyle/>
          <a:p>
            <a:r>
              <a:rPr lang="zh-CN" altLang="en-US" dirty="0"/>
              <a:t>研究範圍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462DC-61D6-406A-BB28-CA55F496B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0" y="1803854"/>
            <a:ext cx="6430963" cy="670242"/>
          </a:xfrm>
        </p:spPr>
        <p:txBody>
          <a:bodyPr/>
          <a:lstStyle/>
          <a:p>
            <a:r>
              <a:rPr lang="en-US" altLang="zh-TW" sz="2000" dirty="0"/>
              <a:t>1. </a:t>
            </a:r>
            <a:r>
              <a:rPr lang="zh-TW" altLang="en-US" sz="2000" dirty="0"/>
              <a:t>污染者付費原則與空污費、空污基金之關聯</a:t>
            </a:r>
            <a:endParaRPr lang="zh-TW" altLang="en-US" sz="2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45947-C995-45FA-AD54-9771FE85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84653"/>
            <a:ext cx="6430963" cy="670242"/>
          </a:xfrm>
        </p:spPr>
        <p:txBody>
          <a:bodyPr/>
          <a:lstStyle/>
          <a:p>
            <a:r>
              <a:rPr lang="en-US" altLang="zh-TW" sz="2400" dirty="0"/>
              <a:t>2. </a:t>
            </a:r>
            <a:r>
              <a:rPr lang="zh-TW" altLang="en-US" sz="2400" dirty="0"/>
              <a:t>空污基金之財源合法性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D4B6C056-4BBE-4419-873A-82D02065ED45}"/>
              </a:ext>
            </a:extLst>
          </p:cNvPr>
          <p:cNvSpPr txBox="1">
            <a:spLocks/>
          </p:cNvSpPr>
          <p:nvPr/>
        </p:nvSpPr>
        <p:spPr>
          <a:xfrm>
            <a:off x="2570480" y="3765452"/>
            <a:ext cx="6430963" cy="670242"/>
          </a:xfrm>
          <a:prstGeom prst="snip1Rect">
            <a:avLst/>
          </a:prstGeom>
          <a:solidFill>
            <a:srgbClr val="E7F0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TW" sz="2400" dirty="0"/>
              <a:t>3. </a:t>
            </a:r>
            <a:r>
              <a:rPr lang="zh-TW" altLang="en-US" sz="2400" dirty="0"/>
              <a:t>空污基金之財源與用途之對應</a:t>
            </a:r>
            <a:endParaRPr lang="zh-TW" altLang="en-US" sz="2400" kern="0" dirty="0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F11BA77F-FA6C-4C25-A7C5-972B99336008}"/>
              </a:ext>
            </a:extLst>
          </p:cNvPr>
          <p:cNvSpPr txBox="1">
            <a:spLocks/>
          </p:cNvSpPr>
          <p:nvPr/>
        </p:nvSpPr>
        <p:spPr>
          <a:xfrm>
            <a:off x="2570480" y="4746251"/>
            <a:ext cx="6430963" cy="670242"/>
          </a:xfrm>
          <a:prstGeom prst="snip1Rect">
            <a:avLst/>
          </a:prstGeom>
          <a:solidFill>
            <a:srgbClr val="E7F0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1pPr>
            <a:lvl2pPr marL="59690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2pPr>
            <a:lvl3pPr marL="1054100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3pPr>
            <a:lvl4pPr marL="1511300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4pPr>
            <a:lvl5pPr marL="196850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865" b="0" i="0" u="none" strike="noStrike" cap="none">
                <a:solidFill>
                  <a:schemeClr val="lt1"/>
                </a:solidFill>
                <a:latin typeface="+mj-ea"/>
                <a:ea typeface="+mj-ea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 sz="1865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TW" sz="2400" dirty="0"/>
              <a:t>4. </a:t>
            </a:r>
            <a:r>
              <a:rPr lang="zh-TW" altLang="en-US" sz="2400" dirty="0"/>
              <a:t>是否有更合理的模式</a:t>
            </a:r>
            <a:endParaRPr lang="zh-TW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019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13CC38-913F-4FC1-AB06-39DEB4B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文獻整理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4AEE37-101F-4288-81D1-3EE1FEEDA3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5EB04D9-F67F-403D-B395-AE2F4FF0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4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1"/>
          <p:cNvSpPr txBox="1">
            <a:spLocks noGrp="1"/>
          </p:cNvSpPr>
          <p:nvPr>
            <p:ph type="title"/>
          </p:nvPr>
        </p:nvSpPr>
        <p:spPr>
          <a:xfrm>
            <a:off x="4238867" y="2362167"/>
            <a:ext cx="5625200" cy="179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/>
              <a:t>三櫻案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臺中高等行政法院 </a:t>
            </a:r>
            <a:r>
              <a:rPr lang="en-US" altLang="zh-TW" dirty="0"/>
              <a:t>110 </a:t>
            </a:r>
            <a:r>
              <a:rPr lang="zh-TW" altLang="en-US" dirty="0"/>
              <a:t>年度訴字第 </a:t>
            </a:r>
            <a:r>
              <a:rPr lang="en-US" altLang="zh-TW" dirty="0"/>
              <a:t>21 </a:t>
            </a:r>
            <a:r>
              <a:rPr lang="zh-TW" altLang="en-US" dirty="0"/>
              <a:t>號判決</a:t>
            </a:r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F2DF2B-E7D9-4FB6-855E-8E45A319E1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2451676-86F4-4708-AF2A-1F604DAB3CB0}"/>
              </a:ext>
            </a:extLst>
          </p:cNvPr>
          <p:cNvCxnSpPr>
            <a:cxnSpLocks/>
          </p:cNvCxnSpPr>
          <p:nvPr/>
        </p:nvCxnSpPr>
        <p:spPr>
          <a:xfrm>
            <a:off x="1207149" y="3284621"/>
            <a:ext cx="9624060" cy="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1F970C-9667-AD93-3370-27F1D6C6B06C}"/>
              </a:ext>
            </a:extLst>
          </p:cNvPr>
          <p:cNvSpPr txBox="1"/>
          <p:nvPr/>
        </p:nvSpPr>
        <p:spPr>
          <a:xfrm>
            <a:off x="839198" y="4206546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chemeClr val="bg1"/>
                </a:solidFill>
              </a:rPr>
              <a:t>臺中市政府環保局</a:t>
            </a:r>
            <a:endParaRPr lang="zh-TW" dirty="0">
              <a:solidFill>
                <a:schemeClr val="bg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C4E3BD7-1929-3F4D-1CF8-2E21739F9411}"/>
              </a:ext>
            </a:extLst>
          </p:cNvPr>
          <p:cNvCxnSpPr>
            <a:cxnSpLocks/>
          </p:cNvCxnSpPr>
          <p:nvPr/>
        </p:nvCxnSpPr>
        <p:spPr>
          <a:xfrm flipV="1">
            <a:off x="5629322" y="2255002"/>
            <a:ext cx="0" cy="193951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8">
            <a:extLst>
              <a:ext uri="{FF2B5EF4-FFF2-40B4-BE49-F238E27FC236}">
                <a16:creationId xmlns:a16="http://schemas.microsoft.com/office/drawing/2014/main" id="{CC15A453-8727-4AE0-82BD-8F8506C48808}"/>
              </a:ext>
            </a:extLst>
          </p:cNvPr>
          <p:cNvSpPr txBox="1"/>
          <p:nvPr/>
        </p:nvSpPr>
        <p:spPr>
          <a:xfrm>
            <a:off x="1483832" y="4710319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空污費縣市主管機關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21A9CC9-689C-48C1-BEFD-5D9CE91699AE}"/>
              </a:ext>
            </a:extLst>
          </p:cNvPr>
          <p:cNvCxnSpPr>
            <a:cxnSpLocks/>
          </p:cNvCxnSpPr>
          <p:nvPr/>
        </p:nvCxnSpPr>
        <p:spPr>
          <a:xfrm>
            <a:off x="8954048" y="2570500"/>
            <a:ext cx="1327370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B3D572A-5E2E-4866-B97A-4FF27B37989B}"/>
              </a:ext>
            </a:extLst>
          </p:cNvPr>
          <p:cNvGrpSpPr/>
          <p:nvPr/>
        </p:nvGrpSpPr>
        <p:grpSpPr>
          <a:xfrm>
            <a:off x="122548" y="402429"/>
            <a:ext cx="4377697" cy="1201966"/>
            <a:chOff x="122548" y="402429"/>
            <a:chExt cx="4377697" cy="1201966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CEED681-4CAC-45F9-8EDF-723687BBB012}"/>
                </a:ext>
              </a:extLst>
            </p:cNvPr>
            <p:cNvSpPr txBox="1"/>
            <p:nvPr/>
          </p:nvSpPr>
          <p:spPr>
            <a:xfrm>
              <a:off x="181779" y="402429"/>
              <a:ext cx="1636446" cy="6946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algn="ctr"/>
              <a:r>
                <a:rPr lang="zh-CN" altLang="en-US" sz="2400" kern="0" dirty="0">
                  <a:solidFill>
                    <a:schemeClr val="bg1"/>
                  </a:solidFill>
                </a:rPr>
                <a:t>三櫻公司</a:t>
              </a:r>
              <a:endParaRPr lang="zh-TW" altLang="en-US" sz="2400" kern="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3AC5488-0AE9-48DD-995B-48A8C5EA9774}"/>
                </a:ext>
              </a:extLst>
            </p:cNvPr>
            <p:cNvSpPr txBox="1"/>
            <p:nvPr/>
          </p:nvSpPr>
          <p:spPr>
            <a:xfrm>
              <a:off x="2863798" y="513100"/>
              <a:ext cx="1636447" cy="47442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rtlCol="0" anchor="t" anchorCtr="0">
              <a:noAutofit/>
            </a:bodyPr>
            <a:lstStyle/>
            <a:p>
              <a:pPr algn="ctr"/>
              <a:r>
                <a:rPr lang="zh-CN" altLang="en-US" b="1" kern="0" dirty="0">
                  <a:solidFill>
                    <a:schemeClr val="bg1"/>
                  </a:solidFill>
                </a:rPr>
                <a:t>固定污染源</a:t>
              </a:r>
              <a:endParaRPr lang="zh-TW" altLang="en-US" b="1" kern="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7890152-E2D5-4681-A863-E8384A1D73DA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1818225" y="749733"/>
              <a:ext cx="1045573" cy="580"/>
            </a:xfrm>
            <a:prstGeom prst="straightConnector1">
              <a:avLst/>
            </a:prstGeom>
            <a:ln w="63500"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8">
              <a:extLst>
                <a:ext uri="{FF2B5EF4-FFF2-40B4-BE49-F238E27FC236}">
                  <a16:creationId xmlns:a16="http://schemas.microsoft.com/office/drawing/2014/main" id="{02B5317E-2D7D-4F10-B26D-B59643D9DF1E}"/>
                </a:ext>
              </a:extLst>
            </p:cNvPr>
            <p:cNvSpPr txBox="1"/>
            <p:nvPr/>
          </p:nvSpPr>
          <p:spPr>
            <a:xfrm>
              <a:off x="122548" y="1142760"/>
              <a:ext cx="1754908" cy="46163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Arial"/>
                </a:rPr>
                <a:t>空污費義務人</a:t>
              </a:r>
              <a:endParaRPr lang="zh-TW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30" name="文字方塊 8">
            <a:extLst>
              <a:ext uri="{FF2B5EF4-FFF2-40B4-BE49-F238E27FC236}">
                <a16:creationId xmlns:a16="http://schemas.microsoft.com/office/drawing/2014/main" id="{CA59A5A5-5ADA-41CC-9C43-49996B5DC837}"/>
              </a:ext>
            </a:extLst>
          </p:cNvPr>
          <p:cNvSpPr txBox="1"/>
          <p:nvPr/>
        </p:nvSpPr>
        <p:spPr>
          <a:xfrm>
            <a:off x="4386172" y="4314241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107.09.26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查核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13246E-98B1-43ED-BBB5-14F4C1F6E2E1}"/>
              </a:ext>
            </a:extLst>
          </p:cNvPr>
          <p:cNvCxnSpPr>
            <a:cxnSpLocks/>
          </p:cNvCxnSpPr>
          <p:nvPr/>
        </p:nvCxnSpPr>
        <p:spPr>
          <a:xfrm flipV="1">
            <a:off x="7490206" y="2255002"/>
            <a:ext cx="0" cy="1939512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8">
            <a:extLst>
              <a:ext uri="{FF2B5EF4-FFF2-40B4-BE49-F238E27FC236}">
                <a16:creationId xmlns:a16="http://schemas.microsoft.com/office/drawing/2014/main" id="{EB6A83AA-96E3-4C28-A403-1E1FFA3C4BEC}"/>
              </a:ext>
            </a:extLst>
          </p:cNvPr>
          <p:cNvSpPr txBox="1"/>
          <p:nvPr/>
        </p:nvSpPr>
        <p:spPr>
          <a:xfrm>
            <a:off x="6247056" y="4314241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108.09.03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前處分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文字方塊 8">
            <a:extLst>
              <a:ext uri="{FF2B5EF4-FFF2-40B4-BE49-F238E27FC236}">
                <a16:creationId xmlns:a16="http://schemas.microsoft.com/office/drawing/2014/main" id="{ABC0D9FE-3D3E-4C44-8ABE-218F771EB556}"/>
              </a:ext>
            </a:extLst>
          </p:cNvPr>
          <p:cNvSpPr txBox="1"/>
          <p:nvPr/>
        </p:nvSpPr>
        <p:spPr>
          <a:xfrm>
            <a:off x="7795119" y="5523903"/>
            <a:ext cx="2486299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cs typeface="Arial"/>
              </a:rPr>
              <a:t>109.03.02</a:t>
            </a:r>
          </a:p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訴願決定撤銷前處分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E9973F-AD90-4522-91C4-2DA678B85167}"/>
              </a:ext>
            </a:extLst>
          </p:cNvPr>
          <p:cNvCxnSpPr>
            <a:cxnSpLocks/>
          </p:cNvCxnSpPr>
          <p:nvPr/>
        </p:nvCxnSpPr>
        <p:spPr>
          <a:xfrm flipV="1">
            <a:off x="10373774" y="2201764"/>
            <a:ext cx="0" cy="1939512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8">
            <a:extLst>
              <a:ext uri="{FF2B5EF4-FFF2-40B4-BE49-F238E27FC236}">
                <a16:creationId xmlns:a16="http://schemas.microsoft.com/office/drawing/2014/main" id="{6A06DF2E-7D33-4CDA-BEAC-C6AD4FD95B7B}"/>
              </a:ext>
            </a:extLst>
          </p:cNvPr>
          <p:cNvSpPr txBox="1"/>
          <p:nvPr/>
        </p:nvSpPr>
        <p:spPr>
          <a:xfrm>
            <a:off x="9130624" y="4261003"/>
            <a:ext cx="2486299" cy="101563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Arial"/>
              </a:rPr>
              <a:t>109.06.22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cs typeface="Arial"/>
              </a:rPr>
              <a:t>原處分</a:t>
            </a:r>
            <a:endParaRPr lang="en-US" altLang="zh-CN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fr-FR" altLang="zh-TW" b="0" i="0" dirty="0">
                <a:effectLst/>
                <a:latin typeface="Times New Roman" panose="02020603050405020304" pitchFamily="18" charset="0"/>
              </a:rPr>
              <a:t>102Q3-107Q2</a:t>
            </a:r>
            <a:endParaRPr lang="zh-TW" altLang="zh-TW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B77A82-B1A9-46B5-9B4B-41A4F76A1B4E}"/>
              </a:ext>
            </a:extLst>
          </p:cNvPr>
          <p:cNvSpPr txBox="1"/>
          <p:nvPr/>
        </p:nvSpPr>
        <p:spPr>
          <a:xfrm>
            <a:off x="839198" y="5552369"/>
            <a:ext cx="3661047" cy="582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臺中市政府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42" name="文字方塊 8">
            <a:extLst>
              <a:ext uri="{FF2B5EF4-FFF2-40B4-BE49-F238E27FC236}">
                <a16:creationId xmlns:a16="http://schemas.microsoft.com/office/drawing/2014/main" id="{40937473-4464-4E15-8EF1-49B971064A8D}"/>
              </a:ext>
            </a:extLst>
          </p:cNvPr>
          <p:cNvSpPr txBox="1"/>
          <p:nvPr/>
        </p:nvSpPr>
        <p:spPr>
          <a:xfrm>
            <a:off x="1483832" y="6056142"/>
            <a:ext cx="2486299" cy="46163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cs typeface="Arial"/>
              </a:rPr>
              <a:t>訴願管轄機關</a:t>
            </a:r>
            <a:endParaRPr lang="zh-TW" altLang="zh-TW" dirty="0">
              <a:solidFill>
                <a:srgbClr val="002060"/>
              </a:solidFill>
              <a:cs typeface="Arial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7EA5BF3-940F-4FBC-ACA0-4A9CBFF4D935}"/>
              </a:ext>
            </a:extLst>
          </p:cNvPr>
          <p:cNvCxnSpPr>
            <a:cxnSpLocks/>
          </p:cNvCxnSpPr>
          <p:nvPr/>
        </p:nvCxnSpPr>
        <p:spPr>
          <a:xfrm>
            <a:off x="1483832" y="2570500"/>
            <a:ext cx="6006373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1673F7C-62E0-488F-8852-92D1EFD80215}"/>
              </a:ext>
            </a:extLst>
          </p:cNvPr>
          <p:cNvCxnSpPr>
            <a:cxnSpLocks/>
          </p:cNvCxnSpPr>
          <p:nvPr/>
        </p:nvCxnSpPr>
        <p:spPr>
          <a:xfrm>
            <a:off x="7562397" y="2811131"/>
            <a:ext cx="132737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F97955-CDF9-44F3-B1E5-58D6E46F8535}"/>
              </a:ext>
            </a:extLst>
          </p:cNvPr>
          <p:cNvSpPr txBox="1"/>
          <p:nvPr/>
        </p:nvSpPr>
        <p:spPr>
          <a:xfrm>
            <a:off x="6247056" y="1172577"/>
            <a:ext cx="1552641" cy="582930"/>
          </a:xfrm>
          <a:prstGeom prst="wedgeRectCallout">
            <a:avLst>
              <a:gd name="adj1" fmla="val 31861"/>
              <a:gd name="adj2" fmla="val 1409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時效中斷</a:t>
            </a:r>
            <a:endParaRPr lang="zh-TW" dirty="0">
              <a:solidFill>
                <a:srgbClr val="00206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E720560-B201-442A-9361-26466921CA44}"/>
              </a:ext>
            </a:extLst>
          </p:cNvPr>
          <p:cNvSpPr txBox="1"/>
          <p:nvPr/>
        </p:nvSpPr>
        <p:spPr>
          <a:xfrm>
            <a:off x="8392723" y="907515"/>
            <a:ext cx="1981050" cy="582930"/>
          </a:xfrm>
          <a:prstGeom prst="wedgeRectCallout">
            <a:avLst>
              <a:gd name="adj1" fmla="val -22360"/>
              <a:gd name="adj2" fmla="val 21110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2400" kern="0" dirty="0">
                <a:solidFill>
                  <a:srgbClr val="002060"/>
                </a:solidFill>
              </a:rPr>
              <a:t>視爲不中斷</a:t>
            </a:r>
            <a:endParaRPr lang="zh-TW" dirty="0">
              <a:solidFill>
                <a:srgbClr val="002060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31927B-6E2C-4519-904B-2BEAF5E26516}"/>
              </a:ext>
            </a:extLst>
          </p:cNvPr>
          <p:cNvCxnSpPr>
            <a:cxnSpLocks/>
          </p:cNvCxnSpPr>
          <p:nvPr/>
        </p:nvCxnSpPr>
        <p:spPr>
          <a:xfrm>
            <a:off x="273444" y="5329873"/>
            <a:ext cx="11645113" cy="0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C24C424-B27B-4BC5-BD70-4129AF54210F}"/>
              </a:ext>
            </a:extLst>
          </p:cNvPr>
          <p:cNvCxnSpPr>
            <a:cxnSpLocks/>
          </p:cNvCxnSpPr>
          <p:nvPr/>
        </p:nvCxnSpPr>
        <p:spPr>
          <a:xfrm flipV="1">
            <a:off x="8954048" y="2267036"/>
            <a:ext cx="0" cy="3183272"/>
          </a:xfrm>
          <a:prstGeom prst="line">
            <a:avLst/>
          </a:prstGeom>
          <a:ln w="635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BDC6DE7-B1A0-4F59-8457-CEE7F95CC10E}"/>
              </a:ext>
            </a:extLst>
          </p:cNvPr>
          <p:cNvSpPr txBox="1"/>
          <p:nvPr/>
        </p:nvSpPr>
        <p:spPr>
          <a:xfrm>
            <a:off x="8982123" y="2722035"/>
            <a:ext cx="1335502" cy="46163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3</a:t>
            </a:r>
            <a:r>
              <a:rPr lang="zh-TW" altLang="en-US" dirty="0"/>
              <a:t>月又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81C7C33-C061-485F-BB04-0103DFEDEF85}"/>
              </a:ext>
            </a:extLst>
          </p:cNvPr>
          <p:cNvSpPr txBox="1"/>
          <p:nvPr/>
        </p:nvSpPr>
        <p:spPr>
          <a:xfrm>
            <a:off x="2972708" y="2722035"/>
            <a:ext cx="4191377" cy="46163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b="1" kern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5</a:t>
            </a:r>
            <a:r>
              <a:rPr lang="zh-CN" altLang="en-US" dirty="0"/>
              <a:t>年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  <a:r>
              <a:rPr lang="zh-CN" altLang="en-US" dirty="0"/>
              <a:t>）</a:t>
            </a:r>
            <a:r>
              <a:rPr lang="en-US" altLang="zh-CN" dirty="0"/>
              <a:t>= 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 </a:t>
            </a:r>
            <a:r>
              <a:rPr lang="zh-CN" altLang="en-US" dirty="0"/>
              <a:t>天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043C191-F71E-4542-A6B8-7723FD5CE2ED}"/>
              </a:ext>
            </a:extLst>
          </p:cNvPr>
          <p:cNvSpPr txBox="1"/>
          <p:nvPr/>
        </p:nvSpPr>
        <p:spPr>
          <a:xfrm>
            <a:off x="232358" y="1651339"/>
            <a:ext cx="5220387" cy="732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defPPr>
              <a:defRPr lang="zh-HK"/>
            </a:defPPr>
            <a:lvl1pPr algn="ctr">
              <a:defRPr sz="2400" kern="0"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sz="1800" dirty="0"/>
              <a:t>原告主張：</a:t>
            </a:r>
            <a:r>
              <a:rPr lang="zh-TW" altLang="en-US" sz="1800" dirty="0"/>
              <a:t>請求權</a:t>
            </a:r>
            <a:r>
              <a:rPr lang="zh-CN" altLang="en-US" sz="1800" dirty="0"/>
              <a:t>應自</a:t>
            </a:r>
            <a:r>
              <a:rPr lang="zh-TW" altLang="en-US" sz="1800" dirty="0"/>
              <a:t>各季</a:t>
            </a:r>
            <a:r>
              <a:rPr lang="zh-CN" altLang="en-US" sz="1800" dirty="0"/>
              <a:t>申報繳納日開始之</a:t>
            </a:r>
            <a:r>
              <a:rPr lang="en-US" altLang="zh-TW" sz="1800" dirty="0"/>
              <a:t>04.01</a:t>
            </a:r>
            <a:r>
              <a:rPr lang="zh-CN" altLang="en-US" sz="1800" dirty="0"/>
              <a:t>、</a:t>
            </a:r>
            <a:r>
              <a:rPr lang="en-US" altLang="zh-CN" sz="1800" dirty="0"/>
              <a:t>07.01</a:t>
            </a:r>
            <a:r>
              <a:rPr lang="zh-CN" altLang="en-US" sz="1800" dirty="0"/>
              <a:t>、</a:t>
            </a:r>
            <a:r>
              <a:rPr lang="en-US" altLang="zh-CN" sz="1800" dirty="0"/>
              <a:t>10.01</a:t>
            </a:r>
            <a:r>
              <a:rPr lang="zh-CN" altLang="en-US" sz="1800" dirty="0"/>
              <a:t>、</a:t>
            </a:r>
            <a:r>
              <a:rPr lang="en-US" altLang="zh-CN" sz="1800" dirty="0"/>
              <a:t>01.01</a:t>
            </a:r>
            <a:r>
              <a:rPr lang="zh-TW" altLang="en-US" sz="1800" dirty="0"/>
              <a:t>起算</a:t>
            </a:r>
            <a:r>
              <a:rPr lang="zh-CN" altLang="en-US" sz="1800" dirty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4432635"/>
      </p:ext>
    </p:extLst>
  </p:cSld>
  <p:clrMapOvr>
    <a:masterClrMapping/>
  </p:clrMapOvr>
</p:sld>
</file>

<file path=ppt/theme/theme1.xml><?xml version="1.0" encoding="utf-8"?>
<a:theme xmlns:a="http://schemas.openxmlformats.org/drawingml/2006/main" name="Tax Consulting by Slidesgo">
  <a:themeElements>
    <a:clrScheme name="Simple Light">
      <a:dk1>
        <a:srgbClr val="D50000"/>
      </a:dk1>
      <a:lt1>
        <a:srgbClr val="2970B1"/>
      </a:lt1>
      <a:dk2>
        <a:srgbClr val="4D8FCB"/>
      </a:dk2>
      <a:lt2>
        <a:srgbClr val="F3F3F3"/>
      </a:lt2>
      <a:accent1>
        <a:srgbClr val="EA9999"/>
      </a:accent1>
      <a:accent2>
        <a:srgbClr val="FFFFFF"/>
      </a:accent2>
      <a:accent3>
        <a:srgbClr val="E7F0F8"/>
      </a:accent3>
      <a:accent4>
        <a:srgbClr val="FFD966"/>
      </a:accent4>
      <a:accent5>
        <a:srgbClr val="2970B1"/>
      </a:accent5>
      <a:accent6>
        <a:srgbClr val="4D8FCB"/>
      </a:accent6>
      <a:hlink>
        <a:srgbClr val="2970B1"/>
      </a:hlink>
      <a:folHlink>
        <a:srgbClr val="0097A7"/>
      </a:folHlink>
    </a:clrScheme>
    <a:fontScheme name="自訂 1">
      <a:majorFont>
        <a:latin typeface="Arial"/>
        <a:ea typeface="Microsoft YaHe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spcFirstLastPara="1" wrap="square" lIns="91425" tIns="91425" rIns="91425" bIns="91425" anchor="t" anchorCtr="0">
        <a:noAutofit/>
      </a:bodyPr>
      <a:lstStyle>
        <a:defPPr algn="l">
          <a:defRPr kern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1072</Words>
  <Application>Microsoft Office PowerPoint</Application>
  <PresentationFormat>寬螢幕</PresentationFormat>
  <Paragraphs>160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Bitter</vt:lpstr>
      <vt:lpstr>Microsoft YaHei</vt:lpstr>
      <vt:lpstr>Roboto Slab</vt:lpstr>
      <vt:lpstr>細明體</vt:lpstr>
      <vt:lpstr>新細明體</vt:lpstr>
      <vt:lpstr>Arial</vt:lpstr>
      <vt:lpstr>Calibri</vt:lpstr>
      <vt:lpstr>Consolas</vt:lpstr>
      <vt:lpstr>Eras Bold ITC</vt:lpstr>
      <vt:lpstr>IBM Plex Sans</vt:lpstr>
      <vt:lpstr>IBM Plex Sans SemiBold</vt:lpstr>
      <vt:lpstr>Times New Roman</vt:lpstr>
      <vt:lpstr>Tax Consulting by Slidesgo</vt:lpstr>
      <vt:lpstr>非營業特種基金之特別收入基金制度概析 ——以空氣污染防制基金為中心 </vt:lpstr>
      <vt:lpstr>01</vt:lpstr>
      <vt:lpstr>前言</vt:lpstr>
      <vt:lpstr>PowerPoint 簡報</vt:lpstr>
      <vt:lpstr>環境保護基金</vt:lpstr>
      <vt:lpstr>研究範圍</vt:lpstr>
      <vt:lpstr>文獻整理</vt:lpstr>
      <vt:lpstr>三櫻案</vt:lpstr>
      <vt:lpstr>PowerPoint 簡報</vt:lpstr>
      <vt:lpstr>PowerPoint 簡報</vt:lpstr>
      <vt:lpstr>PowerPoint 簡報</vt:lpstr>
      <vt:lpstr>立法沿革</vt:lpstr>
      <vt:lpstr>PowerPoint 簡報</vt:lpstr>
      <vt:lpstr>現行法律</vt:lpstr>
      <vt:lpstr>收費辦法第17條（111.03.24）</vt:lpstr>
      <vt:lpstr>空氣污染防制法第75條(107.08.01)</vt:lpstr>
      <vt:lpstr>行政程序法第131條</vt:lpstr>
      <vt:lpstr>本文見解</vt:lpstr>
      <vt:lpstr>本文建議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Consulting</dc:title>
  <dc:creator>User</dc:creator>
  <cp:lastModifiedBy>王 逸帆</cp:lastModifiedBy>
  <cp:revision>268</cp:revision>
  <dcterms:created xsi:type="dcterms:W3CDTF">2022-02-27T04:05:00Z</dcterms:created>
  <dcterms:modified xsi:type="dcterms:W3CDTF">2023-10-16T07:11:59Z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