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14" r:id="rId2"/>
    <p:sldId id="312" r:id="rId3"/>
    <p:sldId id="341" r:id="rId4"/>
    <p:sldId id="336" r:id="rId5"/>
    <p:sldId id="345" r:id="rId6"/>
    <p:sldId id="360" r:id="rId7"/>
    <p:sldId id="369" r:id="rId8"/>
    <p:sldId id="359" r:id="rId9"/>
    <p:sldId id="346" r:id="rId10"/>
    <p:sldId id="362" r:id="rId11"/>
    <p:sldId id="338" r:id="rId12"/>
    <p:sldId id="371" r:id="rId13"/>
    <p:sldId id="361" r:id="rId14"/>
    <p:sldId id="335" r:id="rId15"/>
    <p:sldId id="342" r:id="rId16"/>
    <p:sldId id="363" r:id="rId17"/>
    <p:sldId id="309" r:id="rId18"/>
    <p:sldId id="364" r:id="rId19"/>
    <p:sldId id="365" r:id="rId20"/>
    <p:sldId id="340" r:id="rId21"/>
    <p:sldId id="366" r:id="rId22"/>
    <p:sldId id="343" r:id="rId23"/>
    <p:sldId id="367" r:id="rId24"/>
    <p:sldId id="368" r:id="rId25"/>
    <p:sldId id="344" r:id="rId26"/>
    <p:sldId id="337" r:id="rId27"/>
    <p:sldId id="370" r:id="rId28"/>
    <p:sldId id="310" r:id="rId29"/>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8"/>
    <a:srgbClr val="CCFFFF"/>
    <a:srgbClr val="7994A9"/>
    <a:srgbClr val="008000"/>
    <a:srgbClr val="FF8888"/>
    <a:srgbClr val="E3E9ED"/>
    <a:srgbClr val="3F8AAF"/>
    <a:srgbClr val="2970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D7D6F-4E81-4D5B-9EF3-98B3E8AB5584}" v="579" dt="2023-04-11T15:26:45.531"/>
    <p1510:client id="{56D920D4-FF97-4AAD-AFF6-8A9E7B333CC5}" v="63" dt="2023-04-11T15:30:53.205"/>
    <p1510:client id="{EEB259F8-D9BE-4779-B198-52B28EC6C000}" v="2" dt="2023-04-11T15:30:47.903"/>
    <p1510:client id="{FAA5935D-8BD4-41B3-AD12-633A90493EFD}" v="10" dt="2023-04-11T15:24:29.778"/>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83291" autoAdjust="0"/>
  </p:normalViewPr>
  <p:slideViewPr>
    <p:cSldViewPr snapToGrid="0">
      <p:cViewPr varScale="1">
        <p:scale>
          <a:sx n="67" d="100"/>
          <a:sy n="67" d="100"/>
        </p:scale>
        <p:origin x="821" y="43"/>
      </p:cViewPr>
      <p:guideLst/>
    </p:cSldViewPr>
  </p:slideViewPr>
  <p:notesTextViewPr>
    <p:cViewPr>
      <p:scale>
        <a:sx n="100" d="100"/>
        <a:sy n="100" d="100"/>
      </p:scale>
      <p:origin x="0" y="0"/>
    </p:cViewPr>
  </p:notesTextViewPr>
  <p:sorterViewPr>
    <p:cViewPr>
      <p:scale>
        <a:sx n="100" d="100"/>
        <a:sy n="100" d="100"/>
      </p:scale>
      <p:origin x="0" y="-4574"/>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9BBC8-49CB-420A-B111-0686B02E5C18}" type="datetimeFigureOut">
              <a:rPr lang="zh-HK" altLang="en-US" smtClean="0"/>
              <a:t>12/12/2023</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E5AD0-77BF-4675-AD08-9C7CE238FAB0}" type="slidenum">
              <a:rPr lang="zh-HK" altLang="en-US" smtClean="0"/>
              <a:t>‹#›</a:t>
            </a:fld>
            <a:endParaRPr lang="zh-HK"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8c0bf7f92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8c0bf7f92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http://www.cienve.org.tw/Content/Upload/Thesis/c5972d3df32a44f48bf66d5514c73b9c.pdf</a:t>
            </a:r>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7</a:t>
            </a:fld>
            <a:endParaRPr lang="zh-HK" altLang="en-US"/>
          </a:p>
        </p:txBody>
      </p:sp>
    </p:spTree>
    <p:extLst>
      <p:ext uri="{BB962C8B-B14F-4D97-AF65-F5344CB8AC3E}">
        <p14:creationId xmlns:p14="http://schemas.microsoft.com/office/powerpoint/2010/main" val="128807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FFE5AD0-77BF-4675-AD08-9C7CE238FAB0}" type="slidenum">
              <a:rPr lang="zh-HK" altLang="en-US" smtClean="0"/>
              <a:t>16</a:t>
            </a:fld>
            <a:endParaRPr lang="zh-HK" altLang="en-US"/>
          </a:p>
        </p:txBody>
      </p:sp>
    </p:spTree>
    <p:extLst>
      <p:ext uri="{BB962C8B-B14F-4D97-AF65-F5344CB8AC3E}">
        <p14:creationId xmlns:p14="http://schemas.microsoft.com/office/powerpoint/2010/main" val="79174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90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46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315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8da6cdce4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8da6cdce4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bg>
      <p:bgPr>
        <a:solidFill>
          <a:schemeClr val="accent2"/>
        </a:solidFill>
        <a:effectLst/>
      </p:bgPr>
    </p:bg>
    <p:spTree>
      <p:nvGrpSpPr>
        <p:cNvPr id="1" name="Shape 8"/>
        <p:cNvGrpSpPr/>
        <p:nvPr/>
      </p:nvGrpSpPr>
      <p:grpSpPr>
        <a:xfrm>
          <a:off x="0" y="0"/>
          <a:ext cx="0" cy="0"/>
          <a:chOff x="0" y="0"/>
          <a:chExt cx="0" cy="0"/>
        </a:xfrm>
      </p:grpSpPr>
      <p:sp>
        <p:nvSpPr>
          <p:cNvPr id="92" name="Google Shape;92;p2"/>
          <p:cNvSpPr/>
          <p:nvPr/>
        </p:nvSpPr>
        <p:spPr>
          <a:xfrm rot="19558379">
            <a:off x="11682300" y="5293574"/>
            <a:ext cx="1507543" cy="1411641"/>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69" name="Google Shape;69;p2"/>
          <p:cNvSpPr/>
          <p:nvPr/>
        </p:nvSpPr>
        <p:spPr>
          <a:xfrm rot="2048893">
            <a:off x="-669276" y="5947477"/>
            <a:ext cx="7380965" cy="441178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0" name="Google Shape;70;p2"/>
          <p:cNvSpPr txBox="1">
            <a:spLocks noGrp="1"/>
          </p:cNvSpPr>
          <p:nvPr>
            <p:ph type="ctrTitle"/>
          </p:nvPr>
        </p:nvSpPr>
        <p:spPr>
          <a:xfrm>
            <a:off x="2420400" y="2607497"/>
            <a:ext cx="7351200" cy="105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800"/>
              <a:buFont typeface="IBM Plex Sans"/>
              <a:buNone/>
              <a:defRPr sz="5400" b="1">
                <a:solidFill>
                  <a:schemeClr val="bg1">
                    <a:lumMod val="75000"/>
                  </a:schemeClr>
                </a:solidFill>
                <a:latin typeface="+mj-lt"/>
                <a:ea typeface="IBM Plex Sans"/>
                <a:cs typeface="IBM Plex Sans"/>
                <a:sym typeface="IBM Plex Sans"/>
              </a:defRPr>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a:endParaRPr dirty="0"/>
          </a:p>
        </p:txBody>
      </p:sp>
      <p:sp>
        <p:nvSpPr>
          <p:cNvPr id="71" name="Google Shape;71;p2"/>
          <p:cNvSpPr txBox="1">
            <a:spLocks noGrp="1"/>
          </p:cNvSpPr>
          <p:nvPr>
            <p:ph type="subTitle" idx="1"/>
          </p:nvPr>
        </p:nvSpPr>
        <p:spPr>
          <a:xfrm>
            <a:off x="2028333" y="3913200"/>
            <a:ext cx="8135200" cy="70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2400">
                <a:solidFill>
                  <a:schemeClr val="lt1"/>
                </a:solidFill>
                <a:latin typeface="+mj-lt"/>
                <a:ea typeface="Roboto Slab"/>
                <a:cs typeface="Roboto Slab"/>
                <a:sym typeface="Roboto Slab"/>
              </a:defRPr>
            </a:lvl1pPr>
            <a:lvl2pPr lvl="1" algn="ctr">
              <a:lnSpc>
                <a:spcPct val="100000"/>
              </a:lnSpc>
              <a:spcBef>
                <a:spcPts val="0"/>
              </a:spcBef>
              <a:spcAft>
                <a:spcPts val="0"/>
              </a:spcAft>
              <a:buSzPts val="2800"/>
              <a:buNone/>
              <a:defRPr sz="3735"/>
            </a:lvl2pPr>
            <a:lvl3pPr lvl="2" algn="ctr">
              <a:lnSpc>
                <a:spcPct val="100000"/>
              </a:lnSpc>
              <a:spcBef>
                <a:spcPts val="0"/>
              </a:spcBef>
              <a:spcAft>
                <a:spcPts val="0"/>
              </a:spcAft>
              <a:buSzPts val="2800"/>
              <a:buNone/>
              <a:defRPr sz="3735"/>
            </a:lvl3pPr>
            <a:lvl4pPr lvl="3" algn="ctr">
              <a:lnSpc>
                <a:spcPct val="100000"/>
              </a:lnSpc>
              <a:spcBef>
                <a:spcPts val="0"/>
              </a:spcBef>
              <a:spcAft>
                <a:spcPts val="0"/>
              </a:spcAft>
              <a:buSzPts val="2800"/>
              <a:buNone/>
              <a:defRPr sz="3735"/>
            </a:lvl4pPr>
            <a:lvl5pPr lvl="4" algn="ctr">
              <a:lnSpc>
                <a:spcPct val="100000"/>
              </a:lnSpc>
              <a:spcBef>
                <a:spcPts val="0"/>
              </a:spcBef>
              <a:spcAft>
                <a:spcPts val="0"/>
              </a:spcAft>
              <a:buSzPts val="2800"/>
              <a:buNone/>
              <a:defRPr sz="3735"/>
            </a:lvl5pPr>
            <a:lvl6pPr lvl="5" algn="ctr">
              <a:lnSpc>
                <a:spcPct val="100000"/>
              </a:lnSpc>
              <a:spcBef>
                <a:spcPts val="0"/>
              </a:spcBef>
              <a:spcAft>
                <a:spcPts val="0"/>
              </a:spcAft>
              <a:buSzPts val="2800"/>
              <a:buNone/>
              <a:defRPr sz="3735"/>
            </a:lvl6pPr>
            <a:lvl7pPr lvl="6" algn="ctr">
              <a:lnSpc>
                <a:spcPct val="100000"/>
              </a:lnSpc>
              <a:spcBef>
                <a:spcPts val="0"/>
              </a:spcBef>
              <a:spcAft>
                <a:spcPts val="0"/>
              </a:spcAft>
              <a:buSzPts val="2800"/>
              <a:buNone/>
              <a:defRPr sz="3735"/>
            </a:lvl7pPr>
            <a:lvl8pPr lvl="7" algn="ctr">
              <a:lnSpc>
                <a:spcPct val="100000"/>
              </a:lnSpc>
              <a:spcBef>
                <a:spcPts val="0"/>
              </a:spcBef>
              <a:spcAft>
                <a:spcPts val="0"/>
              </a:spcAft>
              <a:buSzPts val="2800"/>
              <a:buNone/>
              <a:defRPr sz="3735"/>
            </a:lvl8pPr>
            <a:lvl9pPr lvl="8" algn="ctr">
              <a:lnSpc>
                <a:spcPct val="100000"/>
              </a:lnSpc>
              <a:spcBef>
                <a:spcPts val="0"/>
              </a:spcBef>
              <a:spcAft>
                <a:spcPts val="0"/>
              </a:spcAft>
              <a:buSzPts val="2800"/>
              <a:buNone/>
              <a:defRPr sz="3735"/>
            </a:lvl9pPr>
          </a:lstStyle>
          <a:p>
            <a:endParaRPr dirty="0"/>
          </a:p>
        </p:txBody>
      </p:sp>
      <p:sp>
        <p:nvSpPr>
          <p:cNvPr id="72" name="Google Shape;72;p2"/>
          <p:cNvSpPr/>
          <p:nvPr/>
        </p:nvSpPr>
        <p:spPr>
          <a:xfrm>
            <a:off x="10575400" y="-686500"/>
            <a:ext cx="2353200" cy="2189200"/>
          </a:xfrm>
          <a:prstGeom prst="ellips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nvGrpSpPr>
          <p:cNvPr id="73" name="Google Shape;73;p2"/>
          <p:cNvGrpSpPr/>
          <p:nvPr/>
        </p:nvGrpSpPr>
        <p:grpSpPr>
          <a:xfrm rot="2120665">
            <a:off x="711849" y="4411055"/>
            <a:ext cx="513555" cy="476995"/>
            <a:chOff x="2797467" y="161118"/>
            <a:chExt cx="1396959" cy="1297507"/>
          </a:xfrm>
        </p:grpSpPr>
        <p:sp>
          <p:nvSpPr>
            <p:cNvPr id="74" name="Google Shape;74;p2"/>
            <p:cNvSpPr/>
            <p:nvPr/>
          </p:nvSpPr>
          <p:spPr>
            <a:xfrm>
              <a:off x="2797467"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5" name="Google Shape;75;p2"/>
            <p:cNvSpPr/>
            <p:nvPr/>
          </p:nvSpPr>
          <p:spPr>
            <a:xfrm>
              <a:off x="336784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6" name="Google Shape;76;p2"/>
            <p:cNvSpPr/>
            <p:nvPr/>
          </p:nvSpPr>
          <p:spPr>
            <a:xfrm>
              <a:off x="393822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7" name="Google Shape;77;p2"/>
            <p:cNvSpPr/>
            <p:nvPr/>
          </p:nvSpPr>
          <p:spPr>
            <a:xfrm>
              <a:off x="2797467"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8" name="Google Shape;78;p2"/>
            <p:cNvSpPr/>
            <p:nvPr/>
          </p:nvSpPr>
          <p:spPr>
            <a:xfrm>
              <a:off x="336782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79" name="Google Shape;79;p2"/>
            <p:cNvSpPr/>
            <p:nvPr/>
          </p:nvSpPr>
          <p:spPr>
            <a:xfrm>
              <a:off x="393820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0" name="Google Shape;80;p2"/>
            <p:cNvSpPr/>
            <p:nvPr/>
          </p:nvSpPr>
          <p:spPr>
            <a:xfrm>
              <a:off x="2797467"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1" name="Google Shape;81;p2"/>
            <p:cNvSpPr/>
            <p:nvPr/>
          </p:nvSpPr>
          <p:spPr>
            <a:xfrm>
              <a:off x="336782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2" name="Google Shape;82;p2"/>
            <p:cNvSpPr/>
            <p:nvPr/>
          </p:nvSpPr>
          <p:spPr>
            <a:xfrm>
              <a:off x="393820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grpSp>
        <p:nvGrpSpPr>
          <p:cNvPr id="83" name="Google Shape;83;p2"/>
          <p:cNvGrpSpPr/>
          <p:nvPr/>
        </p:nvGrpSpPr>
        <p:grpSpPr>
          <a:xfrm>
            <a:off x="621202" y="524855"/>
            <a:ext cx="1461199" cy="536544"/>
            <a:chOff x="571942" y="402375"/>
            <a:chExt cx="571376" cy="209795"/>
          </a:xfrm>
        </p:grpSpPr>
        <p:sp>
          <p:nvSpPr>
            <p:cNvPr id="84" name="Google Shape;84;p2"/>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5" name="Google Shape;85;p2"/>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6" name="Google Shape;86;p2"/>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7" name="Google Shape;87;p2"/>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8" name="Google Shape;88;p2"/>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89" name="Google Shape;89;p2"/>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0" name="Google Shape;90;p2"/>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sp>
          <p:nvSpPr>
            <p:cNvPr id="91" name="Google Shape;91;p2"/>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lt"/>
                <a:cs typeface="Arial" panose="020B0604020202020204"/>
                <a:sym typeface="Arial" panose="020B0604020202020204"/>
              </a:endParaRPr>
            </a:p>
          </p:txBody>
        </p:sp>
      </p:grpSp>
      <p:sp>
        <p:nvSpPr>
          <p:cNvPr id="3" name="文字版面配置區 2">
            <a:extLst>
              <a:ext uri="{FF2B5EF4-FFF2-40B4-BE49-F238E27FC236}">
                <a16:creationId xmlns:a16="http://schemas.microsoft.com/office/drawing/2014/main" id="{6863185C-8334-4C04-947B-1BA28DAD91E2}"/>
              </a:ext>
            </a:extLst>
          </p:cNvPr>
          <p:cNvSpPr>
            <a:spLocks noGrp="1"/>
          </p:cNvSpPr>
          <p:nvPr>
            <p:ph type="body" sz="quarter" idx="10" hasCustomPrompt="1"/>
          </p:nvPr>
        </p:nvSpPr>
        <p:spPr>
          <a:xfrm>
            <a:off x="4320314" y="4804728"/>
            <a:ext cx="3551237" cy="905191"/>
          </a:xfrm>
        </p:spPr>
        <p:txBody>
          <a:bodyPr/>
          <a:lstStyle>
            <a:lvl1pPr marL="139700" indent="0" algn="ctr">
              <a:buFontTx/>
              <a:buNone/>
              <a:defRPr>
                <a:latin typeface="+mn-lt"/>
              </a:defRPr>
            </a:lvl1pPr>
            <a:lvl2pPr marL="596900" indent="0">
              <a:buNone/>
              <a:defRPr/>
            </a:lvl2pPr>
          </a:lstStyle>
          <a:p>
            <a:pPr lvl="0"/>
            <a:r>
              <a:rPr lang="zh-CN" altLang="en-US" dirty="0"/>
              <a:t>報告人</a:t>
            </a:r>
            <a:endParaRPr lang="en-US" altLang="zh-CN" dirty="0"/>
          </a:p>
          <a:p>
            <a:pPr lvl="0"/>
            <a:r>
              <a:rPr lang="zh-CN" altLang="en-US" dirty="0"/>
              <a:t>報告時間</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reserve="1" userDrawn="1">
  <p:cSld name="blank">
    <p:spTree>
      <p:nvGrpSpPr>
        <p:cNvPr id="1" name="Shape 1742"/>
        <p:cNvGrpSpPr/>
        <p:nvPr/>
      </p:nvGrpSpPr>
      <p:grpSpPr>
        <a:xfrm>
          <a:off x="0" y="0"/>
          <a:ext cx="0" cy="0"/>
          <a:chOff x="0" y="0"/>
          <a:chExt cx="0" cy="0"/>
        </a:xfrm>
      </p:grpSpPr>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17834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Thanks">
    <p:spTree>
      <p:nvGrpSpPr>
        <p:cNvPr id="1" name="Shape 1021"/>
        <p:cNvGrpSpPr/>
        <p:nvPr/>
      </p:nvGrpSpPr>
      <p:grpSpPr>
        <a:xfrm>
          <a:off x="0" y="0"/>
          <a:ext cx="0" cy="0"/>
          <a:chOff x="0" y="0"/>
          <a:chExt cx="0" cy="0"/>
        </a:xfrm>
      </p:grpSpPr>
      <p:grpSp>
        <p:nvGrpSpPr>
          <p:cNvPr id="1022" name="Google Shape;1022;p18"/>
          <p:cNvGrpSpPr/>
          <p:nvPr userDrawn="1"/>
        </p:nvGrpSpPr>
        <p:grpSpPr>
          <a:xfrm>
            <a:off x="108400" y="-52600"/>
            <a:ext cx="11936400" cy="6963200"/>
            <a:chOff x="81300" y="-39450"/>
            <a:chExt cx="8952300" cy="5222400"/>
          </a:xfrm>
        </p:grpSpPr>
        <p:cxnSp>
          <p:nvCxnSpPr>
            <p:cNvPr id="1023" name="Google Shape;1023;p18"/>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4" name="Google Shape;1024;p18"/>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5" name="Google Shape;1025;p18"/>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6" name="Google Shape;1026;p18"/>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7" name="Google Shape;1027;p18"/>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8" name="Google Shape;1028;p18"/>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29" name="Google Shape;1029;p18"/>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0" name="Google Shape;1030;p18"/>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1" name="Google Shape;1031;p18"/>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2" name="Google Shape;1032;p18"/>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3" name="Google Shape;1033;p18"/>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4" name="Google Shape;1034;p18"/>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5" name="Google Shape;1035;p18"/>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6" name="Google Shape;1036;p18"/>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7" name="Google Shape;1037;p18"/>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8" name="Google Shape;1038;p18"/>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39" name="Google Shape;1039;p18"/>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0" name="Google Shape;1040;p18"/>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1" name="Google Shape;1041;p18"/>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2" name="Google Shape;1042;p18"/>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3" name="Google Shape;1043;p18"/>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4" name="Google Shape;1044;p18"/>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5" name="Google Shape;1045;p18"/>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6" name="Google Shape;1046;p18"/>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7" name="Google Shape;1047;p18"/>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8" name="Google Shape;1048;p18"/>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49" name="Google Shape;1049;p18"/>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0" name="Google Shape;1050;p18"/>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1" name="Google Shape;1051;p18"/>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2" name="Google Shape;1052;p18"/>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3" name="Google Shape;1053;p18"/>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4" name="Google Shape;1054;p18"/>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5" name="Google Shape;1055;p18"/>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6" name="Google Shape;1056;p18"/>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7" name="Google Shape;1057;p18"/>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8" name="Google Shape;1058;p18"/>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59" name="Google Shape;1059;p18"/>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0" name="Google Shape;1060;p18"/>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1" name="Google Shape;1061;p18"/>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2" name="Google Shape;1062;p18"/>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3" name="Google Shape;1063;p18"/>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4" name="Google Shape;1064;p18"/>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5" name="Google Shape;1065;p18"/>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6" name="Google Shape;1066;p18"/>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7" name="Google Shape;1067;p18"/>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8" name="Google Shape;1068;p18"/>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69" name="Google Shape;1069;p18"/>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0" name="Google Shape;1070;p18"/>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1" name="Google Shape;1071;p18"/>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2" name="Google Shape;1072;p18"/>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3" name="Google Shape;1073;p18"/>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4" name="Google Shape;1074;p18"/>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5" name="Google Shape;1075;p18"/>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6" name="Google Shape;1076;p18"/>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7" name="Google Shape;1077;p18"/>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8" name="Google Shape;1078;p18"/>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79" name="Google Shape;1079;p18"/>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0" name="Google Shape;1080;p18"/>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081" name="Google Shape;1081;p18"/>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nvGrpSpPr>
          <p:cNvPr id="1082" name="Google Shape;1082;p18"/>
          <p:cNvGrpSpPr/>
          <p:nvPr/>
        </p:nvGrpSpPr>
        <p:grpSpPr>
          <a:xfrm>
            <a:off x="2640461" y="126602"/>
            <a:ext cx="7355537" cy="6604883"/>
            <a:chOff x="2037293" y="146100"/>
            <a:chExt cx="5402657" cy="4851300"/>
          </a:xfrm>
        </p:grpSpPr>
        <p:sp>
          <p:nvSpPr>
            <p:cNvPr id="1083" name="Google Shape;1083;p18"/>
            <p:cNvSpPr/>
            <p:nvPr/>
          </p:nvSpPr>
          <p:spPr>
            <a:xfrm rot="1076513">
              <a:off x="2342000" y="405300"/>
              <a:ext cx="826808" cy="75194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18"/>
            <p:cNvSpPr/>
            <p:nvPr/>
          </p:nvSpPr>
          <p:spPr>
            <a:xfrm rot="-1026807">
              <a:off x="5994364" y="3404925"/>
              <a:ext cx="1295772" cy="1213501"/>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18"/>
            <p:cNvSpPr/>
            <p:nvPr/>
          </p:nvSpPr>
          <p:spPr>
            <a:xfrm>
              <a:off x="2037300" y="146100"/>
              <a:ext cx="5069400" cy="4851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086" name="Google Shape;1086;p18"/>
            <p:cNvGrpSpPr/>
            <p:nvPr/>
          </p:nvGrpSpPr>
          <p:grpSpPr>
            <a:xfrm>
              <a:off x="2037293" y="668728"/>
              <a:ext cx="613029" cy="225089"/>
              <a:chOff x="571942" y="402375"/>
              <a:chExt cx="571376" cy="209795"/>
            </a:xfrm>
          </p:grpSpPr>
          <p:sp>
            <p:nvSpPr>
              <p:cNvPr id="1087" name="Google Shape;1087;p18"/>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18"/>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18"/>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18"/>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18"/>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18"/>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18"/>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18"/>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5" name="Google Shape;1095;p18"/>
            <p:cNvGrpSpPr/>
            <p:nvPr/>
          </p:nvGrpSpPr>
          <p:grpSpPr>
            <a:xfrm rot="-4419002">
              <a:off x="6192289" y="3858605"/>
              <a:ext cx="570686" cy="530058"/>
              <a:chOff x="2797467" y="161118"/>
              <a:chExt cx="1396959" cy="1297507"/>
            </a:xfrm>
          </p:grpSpPr>
          <p:sp>
            <p:nvSpPr>
              <p:cNvPr id="1096" name="Google Shape;1096;p18"/>
              <p:cNvSpPr/>
              <p:nvPr/>
            </p:nvSpPr>
            <p:spPr>
              <a:xfrm>
                <a:off x="2797467"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18"/>
              <p:cNvSpPr/>
              <p:nvPr/>
            </p:nvSpPr>
            <p:spPr>
              <a:xfrm>
                <a:off x="336784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18"/>
              <p:cNvSpPr/>
              <p:nvPr/>
            </p:nvSpPr>
            <p:spPr>
              <a:xfrm>
                <a:off x="3938226" y="161118"/>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18"/>
              <p:cNvSpPr/>
              <p:nvPr/>
            </p:nvSpPr>
            <p:spPr>
              <a:xfrm>
                <a:off x="2797467"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18"/>
              <p:cNvSpPr/>
              <p:nvPr/>
            </p:nvSpPr>
            <p:spPr>
              <a:xfrm>
                <a:off x="336782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18"/>
              <p:cNvSpPr/>
              <p:nvPr/>
            </p:nvSpPr>
            <p:spPr>
              <a:xfrm>
                <a:off x="3938201" y="678550"/>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18"/>
              <p:cNvSpPr/>
              <p:nvPr/>
            </p:nvSpPr>
            <p:spPr>
              <a:xfrm>
                <a:off x="2797467"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18"/>
              <p:cNvSpPr/>
              <p:nvPr/>
            </p:nvSpPr>
            <p:spPr>
              <a:xfrm>
                <a:off x="336782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18"/>
              <p:cNvSpPr/>
              <p:nvPr/>
            </p:nvSpPr>
            <p:spPr>
              <a:xfrm>
                <a:off x="3938201" y="1196125"/>
                <a:ext cx="256200" cy="26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05" name="Google Shape;1105;p18"/>
          <p:cNvSpPr txBox="1">
            <a:spLocks noGrp="1"/>
          </p:cNvSpPr>
          <p:nvPr>
            <p:ph type="title" hasCustomPrompt="1"/>
          </p:nvPr>
        </p:nvSpPr>
        <p:spPr>
          <a:xfrm>
            <a:off x="1776400" y="1825801"/>
            <a:ext cx="8639200" cy="320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135" b="1">
                <a:latin typeface="Eras Bold ITC" panose="020B0907030504020204" pitchFamily="34" charset="0"/>
                <a:ea typeface="Eras Bold ITC" panose="020B0907030504020204" pitchFamily="34" charset="0"/>
                <a:cs typeface="Eras Bold ITC" panose="020B0907030504020204" pitchFamily="34" charset="0"/>
                <a:sym typeface="IBM Plex Sans"/>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ltLang="zh-CN" dirty="0"/>
              <a:t>Thanks</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89"/>
        <p:cNvGrpSpPr/>
        <p:nvPr/>
      </p:nvGrpSpPr>
      <p:grpSpPr>
        <a:xfrm>
          <a:off x="0" y="0"/>
          <a:ext cx="0" cy="0"/>
          <a:chOff x="0" y="0"/>
          <a:chExt cx="0" cy="0"/>
        </a:xfrm>
      </p:grpSpPr>
      <p:sp>
        <p:nvSpPr>
          <p:cNvPr id="76" name="Google Shape;1085;p18">
            <a:extLst>
              <a:ext uri="{FF2B5EF4-FFF2-40B4-BE49-F238E27FC236}">
                <a16:creationId xmlns:a16="http://schemas.microsoft.com/office/drawing/2014/main" id="{39243D2B-8AFE-45F6-AEC0-5E50B7CD2175}"/>
              </a:ext>
            </a:extLst>
          </p:cNvPr>
          <p:cNvSpPr/>
          <p:nvPr userDrawn="1"/>
        </p:nvSpPr>
        <p:spPr>
          <a:xfrm>
            <a:off x="970300" y="2362167"/>
            <a:ext cx="2880000" cy="2880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rot="10800000">
            <a:off x="11000" y="-5600"/>
            <a:ext cx="12292800" cy="6869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251" name="Google Shape;251;p4"/>
          <p:cNvSpPr txBox="1">
            <a:spLocks noGrp="1"/>
          </p:cNvSpPr>
          <p:nvPr>
            <p:ph type="title"/>
          </p:nvPr>
        </p:nvSpPr>
        <p:spPr>
          <a:xfrm>
            <a:off x="4238867" y="2362167"/>
            <a:ext cx="5625200" cy="179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5" b="1">
                <a:latin typeface="+mj-ea"/>
                <a:ea typeface="+mj-ea"/>
                <a:cs typeface="Microsoft YaHei" panose="020B0503020204020204" pitchFamily="34" charset="-122"/>
                <a:sym typeface="IBM Plex Sans"/>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dirty="0"/>
          </a:p>
        </p:txBody>
      </p:sp>
      <p:sp>
        <p:nvSpPr>
          <p:cNvPr id="252" name="Google Shape;252;p4"/>
          <p:cNvSpPr txBox="1">
            <a:spLocks noGrp="1"/>
          </p:cNvSpPr>
          <p:nvPr>
            <p:ph type="title" idx="2" hasCustomPrompt="1"/>
          </p:nvPr>
        </p:nvSpPr>
        <p:spPr>
          <a:xfrm>
            <a:off x="634700" y="1919500"/>
            <a:ext cx="3551200" cy="26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9600" b="1">
                <a:solidFill>
                  <a:schemeClr val="dk1"/>
                </a:solidFill>
                <a:latin typeface="+mj-ea"/>
                <a:ea typeface="+mj-ea"/>
                <a:cs typeface="IBM Plex Sans"/>
                <a:sym typeface="IBM Plex Sans"/>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rPr dirty="0"/>
              <a:t>xx%</a:t>
            </a:r>
          </a:p>
        </p:txBody>
      </p:sp>
      <p:sp>
        <p:nvSpPr>
          <p:cNvPr id="253" name="Google Shape;253;p4"/>
          <p:cNvSpPr txBox="1">
            <a:spLocks noGrp="1"/>
          </p:cNvSpPr>
          <p:nvPr>
            <p:ph type="subTitle" idx="1"/>
          </p:nvPr>
        </p:nvSpPr>
        <p:spPr>
          <a:xfrm>
            <a:off x="4238867" y="4095433"/>
            <a:ext cx="7001600" cy="400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5">
                <a:solidFill>
                  <a:schemeClr val="lt1"/>
                </a:solidFill>
                <a:latin typeface="+mj-ea"/>
                <a:ea typeface="+mj-ea"/>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dirty="0"/>
          </a:p>
        </p:txBody>
      </p:sp>
      <p:sp>
        <p:nvSpPr>
          <p:cNvPr id="254" name="Google Shape;254;p4"/>
          <p:cNvSpPr/>
          <p:nvPr/>
        </p:nvSpPr>
        <p:spPr>
          <a:xfrm rot="1340483">
            <a:off x="10788083" y="202030"/>
            <a:ext cx="2348704" cy="1524109"/>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255" name="Google Shape;255;p4"/>
          <p:cNvGrpSpPr/>
          <p:nvPr/>
        </p:nvGrpSpPr>
        <p:grpSpPr>
          <a:xfrm>
            <a:off x="10651750" y="506939"/>
            <a:ext cx="1160503" cy="426136"/>
            <a:chOff x="571942" y="402375"/>
            <a:chExt cx="571376" cy="209795"/>
          </a:xfrm>
        </p:grpSpPr>
        <p:sp>
          <p:nvSpPr>
            <p:cNvPr id="256" name="Google Shape;256;p4"/>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7" name="Google Shape;257;p4"/>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8" name="Google Shape;258;p4"/>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59" name="Google Shape;259;p4"/>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0" name="Google Shape;260;p4"/>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1" name="Google Shape;261;p4"/>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2" name="Google Shape;262;p4"/>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263" name="Google Shape;263;p4"/>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Tree>
    <p:extLst>
      <p:ext uri="{BB962C8B-B14F-4D97-AF65-F5344CB8AC3E}">
        <p14:creationId xmlns:p14="http://schemas.microsoft.com/office/powerpoint/2010/main" val="3937996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 userDrawn="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5" name="Google Shape;1315;p24"/>
          <p:cNvSpPr txBox="1">
            <a:spLocks noGrp="1"/>
          </p:cNvSpPr>
          <p:nvPr>
            <p:ph type="title" idx="2"/>
          </p:nvPr>
        </p:nvSpPr>
        <p:spPr>
          <a:xfrm flipH="1">
            <a:off x="3375100"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050200"/>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527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3741289"/>
            <a:ext cx="2972400" cy="5460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9" name="Google Shape;1319;p24"/>
          <p:cNvSpPr txBox="1">
            <a:spLocks noGrp="1"/>
          </p:cNvSpPr>
          <p:nvPr>
            <p:ph type="title" idx="6"/>
          </p:nvPr>
        </p:nvSpPr>
        <p:spPr>
          <a:xfrm flipH="1">
            <a:off x="3375100" y="421868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0" name="Google Shape;1320;p24"/>
          <p:cNvSpPr txBox="1">
            <a:spLocks noGrp="1"/>
          </p:cNvSpPr>
          <p:nvPr>
            <p:ph type="title" idx="7"/>
          </p:nvPr>
        </p:nvSpPr>
        <p:spPr>
          <a:xfrm flipH="1">
            <a:off x="7464367" y="3741289"/>
            <a:ext cx="2972400" cy="542400"/>
          </a:xfrm>
          <a:prstGeom prst="rect">
            <a:avLst/>
          </a:prstGeom>
          <a:solidFill>
            <a:schemeClr val="accent1">
              <a:lumMod val="20000"/>
              <a:lumOff val="80000"/>
            </a:schemeClr>
          </a:solidFill>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400" b="1">
                <a:solidFill>
                  <a:schemeClr val="bg1"/>
                </a:solidFill>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1" name="Google Shape;1321;p24"/>
          <p:cNvSpPr txBox="1">
            <a:spLocks noGrp="1"/>
          </p:cNvSpPr>
          <p:nvPr>
            <p:ph type="title" idx="8"/>
          </p:nvPr>
        </p:nvSpPr>
        <p:spPr>
          <a:xfrm flipH="1">
            <a:off x="7577367" y="420916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solidFill>
                  <a:schemeClr val="bg1"/>
                </a:solidFill>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32" name="文字版面配置區 31">
            <a:extLst>
              <a:ext uri="{FF2B5EF4-FFF2-40B4-BE49-F238E27FC236}">
                <a16:creationId xmlns:a16="http://schemas.microsoft.com/office/drawing/2014/main" id="{39605B75-FB2C-43AC-A63D-10E5FF801FEB}"/>
              </a:ext>
            </a:extLst>
          </p:cNvPr>
          <p:cNvSpPr>
            <a:spLocks noGrp="1"/>
          </p:cNvSpPr>
          <p:nvPr>
            <p:ph type="body" sz="quarter" idx="10"/>
          </p:nvPr>
        </p:nvSpPr>
        <p:spPr>
          <a:xfrm>
            <a:off x="3262100" y="5292725"/>
            <a:ext cx="2972400" cy="5460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
        <p:nvSpPr>
          <p:cNvPr id="46" name="文字版面配置區 31">
            <a:extLst>
              <a:ext uri="{FF2B5EF4-FFF2-40B4-BE49-F238E27FC236}">
                <a16:creationId xmlns:a16="http://schemas.microsoft.com/office/drawing/2014/main" id="{B474181B-947D-4253-BAAC-AD93E731FB02}"/>
              </a:ext>
            </a:extLst>
          </p:cNvPr>
          <p:cNvSpPr>
            <a:spLocks noGrp="1"/>
          </p:cNvSpPr>
          <p:nvPr>
            <p:ph type="body" sz="quarter" idx="11"/>
          </p:nvPr>
        </p:nvSpPr>
        <p:spPr>
          <a:xfrm>
            <a:off x="7464367" y="5312520"/>
            <a:ext cx="2972400" cy="542400"/>
          </a:xfrm>
          <a:solidFill>
            <a:schemeClr val="accent1">
              <a:lumMod val="20000"/>
              <a:lumOff val="80000"/>
            </a:schemeClr>
          </a:solidFill>
          <a:ln>
            <a:noFill/>
          </a:ln>
        </p:spPr>
        <p:txBody>
          <a:bodyPr spcFirstLastPara="1" wrap="square" lIns="91425" tIns="91425" rIns="91425" bIns="91425" anchor="t" anchorCtr="0">
            <a:noAutofit/>
          </a:bodyPr>
          <a:lstStyle>
            <a:lvl1pPr marL="139700" indent="0" algn="ctr">
              <a:buNone/>
              <a:defRPr lang="zh-TW" altLang="en-US" sz="2400" b="1" dirty="0" smtClean="0">
                <a:solidFill>
                  <a:schemeClr val="bg1"/>
                </a:solidFill>
                <a:latin typeface="+mj-ea"/>
                <a:ea typeface="+mj-ea"/>
                <a:cs typeface="IBM Plex Sans"/>
                <a:sym typeface="IBM Plex Sans SemiBold"/>
              </a:defRPr>
            </a:lvl1pPr>
            <a:lvl2pPr>
              <a:defRPr lang="zh-TW" altLang="en-US" sz="2800" dirty="0" smtClean="0">
                <a:latin typeface="Bitter"/>
                <a:ea typeface="Bitter"/>
                <a:cs typeface="Bitter"/>
                <a:sym typeface="Arial" panose="020B0604020202020204"/>
              </a:defRPr>
            </a:lvl2pPr>
            <a:lvl3pPr>
              <a:defRPr lang="zh-TW" altLang="en-US" sz="2800" dirty="0" smtClean="0">
                <a:latin typeface="Bitter"/>
                <a:ea typeface="Bitter"/>
                <a:cs typeface="Bitter"/>
                <a:sym typeface="Arial" panose="020B0604020202020204"/>
              </a:defRPr>
            </a:lvl3pPr>
            <a:lvl4pPr>
              <a:defRPr lang="zh-TW" altLang="en-US" sz="2800" dirty="0" smtClean="0">
                <a:latin typeface="Bitter"/>
                <a:ea typeface="Bitter"/>
                <a:cs typeface="Bitter"/>
                <a:sym typeface="Arial" panose="020B0604020202020204"/>
              </a:defRPr>
            </a:lvl4pPr>
            <a:lvl5pPr>
              <a:defRPr lang="zh-TW" altLang="en-US" sz="2800" dirty="0">
                <a:latin typeface="Bitter"/>
                <a:ea typeface="Bitter"/>
                <a:cs typeface="Bitter"/>
                <a:sym typeface="Arial" panose="020B0604020202020204"/>
              </a:defRPr>
            </a:lvl5pPr>
          </a:lstStyle>
          <a:p>
            <a:pPr marL="457200" lvl="0" indent="-317500" algn="ctr">
              <a:lnSpc>
                <a:spcPct val="100000"/>
              </a:lnSpc>
              <a:buSzPts val="2000"/>
            </a:pPr>
            <a:endParaRPr lang="zh-TW" altLang="en-US" dirty="0"/>
          </a:p>
        </p:txBody>
      </p:sp>
    </p:spTree>
    <p:extLst>
      <p:ext uri="{BB962C8B-B14F-4D97-AF65-F5344CB8AC3E}">
        <p14:creationId xmlns:p14="http://schemas.microsoft.com/office/powerpoint/2010/main" val="300883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原告 訴之聲明</a:t>
            </a:r>
            <a:endParaRPr dirty="0"/>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432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1_Title and four columns ">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hasCustomPrompt="1"/>
          </p:nvPr>
        </p:nvSpPr>
        <p:spPr>
          <a:xfrm flipH="1">
            <a:off x="2570480" y="994916"/>
            <a:ext cx="5487193" cy="821605"/>
          </a:xfrm>
          <a:prstGeom prst="rect">
            <a:avLst/>
          </a:prstGeom>
        </p:spPr>
        <p:txBody>
          <a:bodyPr spcFirstLastPara="1" vert="horz" wrap="square" lIns="91425" tIns="91425" rIns="91425" bIns="91425" anchor="ctr" anchorCtr="0">
            <a:noAutofit/>
          </a:bodyPr>
          <a:lstStyle>
            <a:lvl1pPr lvl="0" algn="l"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r>
              <a:rPr lang="zh-CN" altLang="en-US" dirty="0"/>
              <a:t>被告 答辯聲明</a:t>
            </a:r>
            <a:endParaRPr dirty="0"/>
          </a:p>
        </p:txBody>
      </p:sp>
      <p:sp>
        <p:nvSpPr>
          <p:cNvPr id="6" name="文字版面配置區 3">
            <a:extLst>
              <a:ext uri="{FF2B5EF4-FFF2-40B4-BE49-F238E27FC236}">
                <a16:creationId xmlns:a16="http://schemas.microsoft.com/office/drawing/2014/main" id="{25D4EBA8-B172-432A-9FE9-0238B27DE2BF}"/>
              </a:ext>
            </a:extLst>
          </p:cNvPr>
          <p:cNvSpPr>
            <a:spLocks noGrp="1"/>
          </p:cNvSpPr>
          <p:nvPr>
            <p:ph type="body" sz="quarter" idx="11"/>
          </p:nvPr>
        </p:nvSpPr>
        <p:spPr>
          <a:xfrm>
            <a:off x="2570480" y="276361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7" name="文字版面配置區 3">
            <a:extLst>
              <a:ext uri="{FF2B5EF4-FFF2-40B4-BE49-F238E27FC236}">
                <a16:creationId xmlns:a16="http://schemas.microsoft.com/office/drawing/2014/main" id="{78350B31-B447-4698-8DF6-48102E44218A}"/>
              </a:ext>
            </a:extLst>
          </p:cNvPr>
          <p:cNvSpPr>
            <a:spLocks noGrp="1"/>
          </p:cNvSpPr>
          <p:nvPr>
            <p:ph type="body" sz="quarter" idx="12"/>
          </p:nvPr>
        </p:nvSpPr>
        <p:spPr>
          <a:xfrm>
            <a:off x="2570480" y="3703295"/>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30242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2"/>
        </a:solidFill>
        <a:effectLst/>
      </p:bgPr>
    </p:bg>
    <p:spTree>
      <p:nvGrpSpPr>
        <p:cNvPr id="1" name="Shape 1579"/>
        <p:cNvGrpSpPr/>
        <p:nvPr/>
      </p:nvGrpSpPr>
      <p:grpSpPr>
        <a:xfrm>
          <a:off x="0" y="0"/>
          <a:ext cx="0" cy="0"/>
          <a:chOff x="0" y="0"/>
          <a:chExt cx="0" cy="0"/>
        </a:xfrm>
      </p:grpSpPr>
      <p:sp>
        <p:nvSpPr>
          <p:cNvPr id="1643" name="Google Shape;1643;p28"/>
          <p:cNvSpPr txBox="1">
            <a:spLocks noGrp="1"/>
          </p:cNvSpPr>
          <p:nvPr>
            <p:ph type="title" hasCustomPrompt="1"/>
          </p:nvPr>
        </p:nvSpPr>
        <p:spPr>
          <a:xfrm flipH="1">
            <a:off x="69674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5" name="Google Shape;1645;p28"/>
          <p:cNvSpPr txBox="1">
            <a:spLocks noGrp="1"/>
          </p:cNvSpPr>
          <p:nvPr>
            <p:ph type="title" idx="2"/>
          </p:nvPr>
        </p:nvSpPr>
        <p:spPr>
          <a:xfrm flipH="1">
            <a:off x="1924765" y="2195644"/>
            <a:ext cx="3430000" cy="8668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IBM Plex Sans"/>
              <a:buNone/>
              <a:defRPr sz="2665" b="1">
                <a:latin typeface="+mj-ea"/>
                <a:ea typeface="+mj-ea"/>
                <a:cs typeface="IBM Plex Sans"/>
                <a:sym typeface="IBM Plex Sans"/>
              </a:defRPr>
            </a:lvl1pPr>
            <a:lvl2pPr lvl="1" algn="r">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6" name="Google Shape;1646;p28"/>
          <p:cNvSpPr txBox="1">
            <a:spLocks noGrp="1"/>
          </p:cNvSpPr>
          <p:nvPr>
            <p:ph type="title" idx="3"/>
          </p:nvPr>
        </p:nvSpPr>
        <p:spPr>
          <a:xfrm flipH="1">
            <a:off x="1924765"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647" name="Google Shape;1647;p28"/>
          <p:cNvSpPr txBox="1">
            <a:spLocks noGrp="1"/>
          </p:cNvSpPr>
          <p:nvPr>
            <p:ph type="title" idx="4" hasCustomPrompt="1"/>
          </p:nvPr>
        </p:nvSpPr>
        <p:spPr>
          <a:xfrm flipH="1">
            <a:off x="69674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48" name="Google Shape;1648;p28"/>
          <p:cNvSpPr txBox="1">
            <a:spLocks noGrp="1"/>
          </p:cNvSpPr>
          <p:nvPr>
            <p:ph type="title" idx="5"/>
          </p:nvPr>
        </p:nvSpPr>
        <p:spPr>
          <a:xfrm flipH="1">
            <a:off x="1924765" y="4244243"/>
            <a:ext cx="3430000" cy="86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49" name="Google Shape;1649;p28"/>
          <p:cNvSpPr txBox="1">
            <a:spLocks noGrp="1"/>
          </p:cNvSpPr>
          <p:nvPr>
            <p:ph type="title" idx="6"/>
          </p:nvPr>
        </p:nvSpPr>
        <p:spPr>
          <a:xfrm flipH="1">
            <a:off x="1924765"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0" name="Google Shape;1650;p28"/>
          <p:cNvSpPr txBox="1">
            <a:spLocks noGrp="1"/>
          </p:cNvSpPr>
          <p:nvPr>
            <p:ph type="title" idx="7" hasCustomPrompt="1"/>
          </p:nvPr>
        </p:nvSpPr>
        <p:spPr>
          <a:xfrm flipH="1">
            <a:off x="5577499" y="2224388"/>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1" name="Google Shape;1651;p28"/>
          <p:cNvSpPr txBox="1">
            <a:spLocks noGrp="1"/>
          </p:cNvSpPr>
          <p:nvPr>
            <p:ph type="title" idx="8"/>
          </p:nvPr>
        </p:nvSpPr>
        <p:spPr>
          <a:xfrm flipH="1">
            <a:off x="6832317" y="2195643"/>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2" name="Google Shape;1652;p28"/>
          <p:cNvSpPr txBox="1">
            <a:spLocks noGrp="1"/>
          </p:cNvSpPr>
          <p:nvPr>
            <p:ph type="title" idx="9"/>
          </p:nvPr>
        </p:nvSpPr>
        <p:spPr>
          <a:xfrm flipH="1">
            <a:off x="6832317" y="3062612"/>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3" name="Google Shape;1653;p28"/>
          <p:cNvSpPr txBox="1">
            <a:spLocks noGrp="1"/>
          </p:cNvSpPr>
          <p:nvPr>
            <p:ph type="title" idx="13" hasCustomPrompt="1"/>
          </p:nvPr>
        </p:nvSpPr>
        <p:spPr>
          <a:xfrm flipH="1">
            <a:off x="5577499" y="4268309"/>
            <a:ext cx="1093200" cy="617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000"/>
              <a:buFont typeface="IBM Plex Sans"/>
              <a:buNone/>
              <a:defRPr sz="2665" b="1">
                <a:solidFill>
                  <a:schemeClr val="dk1"/>
                </a:solidFill>
                <a:latin typeface="+mj-ea"/>
                <a:ea typeface="+mj-ea"/>
                <a:cs typeface="IBM Plex Sans"/>
                <a:sym typeface="IBM Plex Sans"/>
              </a:defRPr>
            </a:lvl1pPr>
            <a:lvl2pPr lvl="1" algn="r" rtl="0">
              <a:spcBef>
                <a:spcPts val="0"/>
              </a:spcBef>
              <a:spcAft>
                <a:spcPts val="0"/>
              </a:spcAft>
              <a:buSzPts val="12000"/>
              <a:buFont typeface="IBM Plex Sans"/>
              <a:buNone/>
              <a:defRPr sz="16000" b="1">
                <a:latin typeface="IBM Plex Sans"/>
                <a:ea typeface="IBM Plex Sans"/>
                <a:cs typeface="IBM Plex Sans"/>
                <a:sym typeface="IBM Plex Sans"/>
              </a:defRPr>
            </a:lvl2pPr>
            <a:lvl3pPr lvl="2" algn="r" rtl="0">
              <a:spcBef>
                <a:spcPts val="0"/>
              </a:spcBef>
              <a:spcAft>
                <a:spcPts val="0"/>
              </a:spcAft>
              <a:buSzPts val="12000"/>
              <a:buFont typeface="IBM Plex Sans"/>
              <a:buNone/>
              <a:defRPr sz="16000" b="1">
                <a:latin typeface="IBM Plex Sans"/>
                <a:ea typeface="IBM Plex Sans"/>
                <a:cs typeface="IBM Plex Sans"/>
                <a:sym typeface="IBM Plex Sans"/>
              </a:defRPr>
            </a:lvl3pPr>
            <a:lvl4pPr lvl="3" algn="r" rtl="0">
              <a:spcBef>
                <a:spcPts val="0"/>
              </a:spcBef>
              <a:spcAft>
                <a:spcPts val="0"/>
              </a:spcAft>
              <a:buSzPts val="12000"/>
              <a:buFont typeface="IBM Plex Sans"/>
              <a:buNone/>
              <a:defRPr sz="16000" b="1">
                <a:latin typeface="IBM Plex Sans"/>
                <a:ea typeface="IBM Plex Sans"/>
                <a:cs typeface="IBM Plex Sans"/>
                <a:sym typeface="IBM Plex Sans"/>
              </a:defRPr>
            </a:lvl4pPr>
            <a:lvl5pPr lvl="4" algn="r" rtl="0">
              <a:spcBef>
                <a:spcPts val="0"/>
              </a:spcBef>
              <a:spcAft>
                <a:spcPts val="0"/>
              </a:spcAft>
              <a:buSzPts val="12000"/>
              <a:buFont typeface="IBM Plex Sans"/>
              <a:buNone/>
              <a:defRPr sz="16000" b="1">
                <a:latin typeface="IBM Plex Sans"/>
                <a:ea typeface="IBM Plex Sans"/>
                <a:cs typeface="IBM Plex Sans"/>
                <a:sym typeface="IBM Plex Sans"/>
              </a:defRPr>
            </a:lvl5pPr>
            <a:lvl6pPr lvl="5" algn="r" rtl="0">
              <a:spcBef>
                <a:spcPts val="0"/>
              </a:spcBef>
              <a:spcAft>
                <a:spcPts val="0"/>
              </a:spcAft>
              <a:buSzPts val="12000"/>
              <a:buFont typeface="IBM Plex Sans"/>
              <a:buNone/>
              <a:defRPr sz="16000" b="1">
                <a:latin typeface="IBM Plex Sans"/>
                <a:ea typeface="IBM Plex Sans"/>
                <a:cs typeface="IBM Plex Sans"/>
                <a:sym typeface="IBM Plex Sans"/>
              </a:defRPr>
            </a:lvl6pPr>
            <a:lvl7pPr lvl="6" algn="r" rtl="0">
              <a:spcBef>
                <a:spcPts val="0"/>
              </a:spcBef>
              <a:spcAft>
                <a:spcPts val="0"/>
              </a:spcAft>
              <a:buSzPts val="12000"/>
              <a:buFont typeface="IBM Plex Sans"/>
              <a:buNone/>
              <a:defRPr sz="16000" b="1">
                <a:latin typeface="IBM Plex Sans"/>
                <a:ea typeface="IBM Plex Sans"/>
                <a:cs typeface="IBM Plex Sans"/>
                <a:sym typeface="IBM Plex Sans"/>
              </a:defRPr>
            </a:lvl7pPr>
            <a:lvl8pPr lvl="7" algn="r" rtl="0">
              <a:spcBef>
                <a:spcPts val="0"/>
              </a:spcBef>
              <a:spcAft>
                <a:spcPts val="0"/>
              </a:spcAft>
              <a:buSzPts val="12000"/>
              <a:buFont typeface="IBM Plex Sans"/>
              <a:buNone/>
              <a:defRPr sz="16000" b="1">
                <a:latin typeface="IBM Plex Sans"/>
                <a:ea typeface="IBM Plex Sans"/>
                <a:cs typeface="IBM Plex Sans"/>
                <a:sym typeface="IBM Plex Sans"/>
              </a:defRPr>
            </a:lvl8pPr>
            <a:lvl9pPr lvl="8" algn="r" rtl="0">
              <a:spcBef>
                <a:spcPts val="0"/>
              </a:spcBef>
              <a:spcAft>
                <a:spcPts val="0"/>
              </a:spcAft>
              <a:buSzPts val="12000"/>
              <a:buFont typeface="IBM Plex Sans"/>
              <a:buNone/>
              <a:defRPr sz="16000" b="1">
                <a:latin typeface="IBM Plex Sans"/>
                <a:ea typeface="IBM Plex Sans"/>
                <a:cs typeface="IBM Plex Sans"/>
                <a:sym typeface="IBM Plex Sans"/>
              </a:defRPr>
            </a:lvl9pPr>
          </a:lstStyle>
          <a:p>
            <a:r>
              <a:t>xx%</a:t>
            </a:r>
          </a:p>
        </p:txBody>
      </p:sp>
      <p:sp>
        <p:nvSpPr>
          <p:cNvPr id="1654" name="Google Shape;1654;p28"/>
          <p:cNvSpPr txBox="1">
            <a:spLocks noGrp="1"/>
          </p:cNvSpPr>
          <p:nvPr>
            <p:ph type="title" idx="14"/>
          </p:nvPr>
        </p:nvSpPr>
        <p:spPr>
          <a:xfrm flipH="1">
            <a:off x="6832317" y="4244241"/>
            <a:ext cx="3430000" cy="925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665" b="1">
                <a:latin typeface="+mj-ea"/>
                <a:ea typeface="+mj-ea"/>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55" name="Google Shape;1655;p28"/>
          <p:cNvSpPr txBox="1">
            <a:spLocks noGrp="1"/>
          </p:cNvSpPr>
          <p:nvPr>
            <p:ph type="title" idx="15"/>
          </p:nvPr>
        </p:nvSpPr>
        <p:spPr>
          <a:xfrm flipH="1">
            <a:off x="6832317" y="5117560"/>
            <a:ext cx="3643200" cy="75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865">
                <a:latin typeface="+mj-ea"/>
                <a:ea typeface="+mj-ea"/>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665" name="Google Shape;1665;p28"/>
          <p:cNvSpPr txBox="1">
            <a:spLocks noGrp="1"/>
          </p:cNvSpPr>
          <p:nvPr>
            <p:ph type="title" idx="16"/>
          </p:nvPr>
        </p:nvSpPr>
        <p:spPr>
          <a:xfrm flipH="1">
            <a:off x="2923883" y="896295"/>
            <a:ext cx="6344233"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dk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88" name="Google Shape;1398;p25">
            <a:extLst>
              <a:ext uri="{FF2B5EF4-FFF2-40B4-BE49-F238E27FC236}">
                <a16:creationId xmlns:a16="http://schemas.microsoft.com/office/drawing/2014/main" id="{FBF802AE-12BD-458E-A3E1-C300CD2809B1}"/>
              </a:ext>
            </a:extLst>
          </p:cNvPr>
          <p:cNvSpPr/>
          <p:nvPr userDrawn="1"/>
        </p:nvSpPr>
        <p:spPr>
          <a:xfrm rot="780264">
            <a:off x="1251983" y="-292261"/>
            <a:ext cx="1228303" cy="1220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89" name="Google Shape;1399;p25">
            <a:extLst>
              <a:ext uri="{FF2B5EF4-FFF2-40B4-BE49-F238E27FC236}">
                <a16:creationId xmlns:a16="http://schemas.microsoft.com/office/drawing/2014/main" id="{A509EFB7-40C1-444B-8C53-74FE757212BC}"/>
              </a:ext>
            </a:extLst>
          </p:cNvPr>
          <p:cNvSpPr/>
          <p:nvPr userDrawn="1"/>
        </p:nvSpPr>
        <p:spPr>
          <a:xfrm>
            <a:off x="10256800" y="-935467"/>
            <a:ext cx="2895200" cy="2830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90" name="Google Shape;1400;p25">
            <a:extLst>
              <a:ext uri="{FF2B5EF4-FFF2-40B4-BE49-F238E27FC236}">
                <a16:creationId xmlns:a16="http://schemas.microsoft.com/office/drawing/2014/main" id="{1E3E249F-AD49-4516-9B62-DD8435193054}"/>
              </a:ext>
            </a:extLst>
          </p:cNvPr>
          <p:cNvGrpSpPr/>
          <p:nvPr userDrawn="1"/>
        </p:nvGrpSpPr>
        <p:grpSpPr>
          <a:xfrm>
            <a:off x="2219213" y="382509"/>
            <a:ext cx="951760" cy="349547"/>
            <a:chOff x="571942" y="402375"/>
            <a:chExt cx="571376" cy="209795"/>
          </a:xfrm>
        </p:grpSpPr>
        <p:sp>
          <p:nvSpPr>
            <p:cNvPr id="91" name="Google Shape;1401;p25">
              <a:extLst>
                <a:ext uri="{FF2B5EF4-FFF2-40B4-BE49-F238E27FC236}">
                  <a16:creationId xmlns:a16="http://schemas.microsoft.com/office/drawing/2014/main" id="{971879B7-8FE8-4A55-BDE8-4757C1A7B8B5}"/>
                </a:ext>
              </a:extLst>
            </p:cNvPr>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2" name="Google Shape;1402;p25">
              <a:extLst>
                <a:ext uri="{FF2B5EF4-FFF2-40B4-BE49-F238E27FC236}">
                  <a16:creationId xmlns:a16="http://schemas.microsoft.com/office/drawing/2014/main" id="{8D0FB474-A9A5-4E28-A708-B7C040DE2436}"/>
                </a:ext>
              </a:extLst>
            </p:cNvPr>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3" name="Google Shape;1403;p25">
              <a:extLst>
                <a:ext uri="{FF2B5EF4-FFF2-40B4-BE49-F238E27FC236}">
                  <a16:creationId xmlns:a16="http://schemas.microsoft.com/office/drawing/2014/main" id="{5671A2AC-4EE4-4F77-8AA8-2020AA920702}"/>
                </a:ext>
              </a:extLst>
            </p:cNvPr>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4" name="Google Shape;1404;p25">
              <a:extLst>
                <a:ext uri="{FF2B5EF4-FFF2-40B4-BE49-F238E27FC236}">
                  <a16:creationId xmlns:a16="http://schemas.microsoft.com/office/drawing/2014/main" id="{7E226C67-8A14-4E1D-A9AA-CEE9A3B84FAC}"/>
                </a:ext>
              </a:extLst>
            </p:cNvPr>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5" name="Google Shape;1405;p25">
              <a:extLst>
                <a:ext uri="{FF2B5EF4-FFF2-40B4-BE49-F238E27FC236}">
                  <a16:creationId xmlns:a16="http://schemas.microsoft.com/office/drawing/2014/main" id="{19629C35-F0F7-4496-9524-7AC780C2E83B}"/>
                </a:ext>
              </a:extLst>
            </p:cNvPr>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6" name="Google Shape;1406;p25">
              <a:extLst>
                <a:ext uri="{FF2B5EF4-FFF2-40B4-BE49-F238E27FC236}">
                  <a16:creationId xmlns:a16="http://schemas.microsoft.com/office/drawing/2014/main" id="{2F9C8A29-451B-4889-87D6-E214B7561239}"/>
                </a:ext>
              </a:extLst>
            </p:cNvPr>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7" name="Google Shape;1407;p25">
              <a:extLst>
                <a:ext uri="{FF2B5EF4-FFF2-40B4-BE49-F238E27FC236}">
                  <a16:creationId xmlns:a16="http://schemas.microsoft.com/office/drawing/2014/main" id="{E26E45D0-D908-42C1-8CEA-3083925D41D3}"/>
                </a:ext>
              </a:extLst>
            </p:cNvPr>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98" name="Google Shape;1408;p25">
              <a:extLst>
                <a:ext uri="{FF2B5EF4-FFF2-40B4-BE49-F238E27FC236}">
                  <a16:creationId xmlns:a16="http://schemas.microsoft.com/office/drawing/2014/main" id="{4C97D81A-E470-4D59-8261-1F14F2CF95BC}"/>
                </a:ext>
              </a:extLst>
            </p:cNvPr>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99" name="Google Shape;1322;p24">
            <a:extLst>
              <a:ext uri="{FF2B5EF4-FFF2-40B4-BE49-F238E27FC236}">
                <a16:creationId xmlns:a16="http://schemas.microsoft.com/office/drawing/2014/main" id="{102D11C8-E3C9-4C47-9349-ED755698D94E}"/>
              </a:ext>
            </a:extLst>
          </p:cNvPr>
          <p:cNvSpPr/>
          <p:nvPr userDrawn="1"/>
        </p:nvSpPr>
        <p:spPr>
          <a:xfrm>
            <a:off x="0" y="6158098"/>
            <a:ext cx="10692882" cy="755601"/>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Tree>
    <p:extLst>
      <p:ext uri="{BB962C8B-B14F-4D97-AF65-F5344CB8AC3E}">
        <p14:creationId xmlns:p14="http://schemas.microsoft.com/office/powerpoint/2010/main" val="403964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 preserve="1">
  <p:cSld name="1_Title and four columns ">
    <p:spTree>
      <p:nvGrpSpPr>
        <p:cNvPr id="1" name="Shape 1253"/>
        <p:cNvGrpSpPr/>
        <p:nvPr/>
      </p:nvGrpSpPr>
      <p:grpSpPr>
        <a:xfrm>
          <a:off x="0" y="0"/>
          <a:ext cx="0" cy="0"/>
          <a:chOff x="0" y="0"/>
          <a:chExt cx="0" cy="0"/>
        </a:xfrm>
      </p:grpSpPr>
      <p:sp>
        <p:nvSpPr>
          <p:cNvPr id="1314" name="Google Shape;1314;p24"/>
          <p:cNvSpPr txBox="1">
            <a:spLocks noGrp="1"/>
          </p:cNvSpPr>
          <p:nvPr>
            <p:ph type="title"/>
          </p:nvPr>
        </p:nvSpPr>
        <p:spPr>
          <a:xfrm flipH="1">
            <a:off x="3262100" y="2367469"/>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dirty="0"/>
          </a:p>
        </p:txBody>
      </p:sp>
      <p:sp>
        <p:nvSpPr>
          <p:cNvPr id="1315" name="Google Shape;1315;p24"/>
          <p:cNvSpPr txBox="1">
            <a:spLocks noGrp="1"/>
          </p:cNvSpPr>
          <p:nvPr>
            <p:ph type="title" idx="2"/>
          </p:nvPr>
        </p:nvSpPr>
        <p:spPr>
          <a:xfrm flipH="1">
            <a:off x="3375100" y="2844869"/>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7464367" y="23662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7577367" y="28436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3262100" y="4713800"/>
            <a:ext cx="2972400" cy="54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9" name="Google Shape;1319;p24"/>
          <p:cNvSpPr txBox="1">
            <a:spLocks noGrp="1"/>
          </p:cNvSpPr>
          <p:nvPr>
            <p:ph type="title" idx="6"/>
          </p:nvPr>
        </p:nvSpPr>
        <p:spPr>
          <a:xfrm flipH="1">
            <a:off x="3375100" y="51912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0" name="Google Shape;1320;p24"/>
          <p:cNvSpPr txBox="1">
            <a:spLocks noGrp="1"/>
          </p:cNvSpPr>
          <p:nvPr>
            <p:ph type="title" idx="7"/>
          </p:nvPr>
        </p:nvSpPr>
        <p:spPr>
          <a:xfrm flipH="1">
            <a:off x="7464367" y="4712529"/>
            <a:ext cx="2972400" cy="54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665" b="1">
                <a:latin typeface="+mj-ea"/>
                <a:ea typeface="+mj-ea"/>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1" name="Google Shape;1321;p24"/>
          <p:cNvSpPr txBox="1">
            <a:spLocks noGrp="1"/>
          </p:cNvSpPr>
          <p:nvPr>
            <p:ph type="title" idx="8"/>
          </p:nvPr>
        </p:nvSpPr>
        <p:spPr>
          <a:xfrm flipH="1">
            <a:off x="7577367" y="5180400"/>
            <a:ext cx="2746400" cy="76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865">
                <a:latin typeface="+mj-ea"/>
                <a:ea typeface="+mj-ea"/>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sp>
        <p:nvSpPr>
          <p:cNvPr id="1323" name="Google Shape;1323;p24"/>
          <p:cNvSpPr txBox="1">
            <a:spLocks noGrp="1"/>
          </p:cNvSpPr>
          <p:nvPr>
            <p:ph type="title" idx="9"/>
          </p:nvPr>
        </p:nvSpPr>
        <p:spPr>
          <a:xfrm flipH="1">
            <a:off x="2286000" y="505321"/>
            <a:ext cx="8954600" cy="72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4265" b="1">
                <a:solidFill>
                  <a:schemeClr val="tx1"/>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Tree>
    <p:extLst>
      <p:ext uri="{BB962C8B-B14F-4D97-AF65-F5344CB8AC3E}">
        <p14:creationId xmlns:p14="http://schemas.microsoft.com/office/powerpoint/2010/main" val="201149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 preserve="1" userDrawn="1">
  <p:cSld name="Title and main points">
    <p:spTree>
      <p:nvGrpSpPr>
        <p:cNvPr id="1" name="Shape 1253"/>
        <p:cNvGrpSpPr/>
        <p:nvPr/>
      </p:nvGrpSpPr>
      <p:grpSpPr>
        <a:xfrm>
          <a:off x="0" y="0"/>
          <a:ext cx="0" cy="0"/>
          <a:chOff x="0" y="0"/>
          <a:chExt cx="0" cy="0"/>
        </a:xfrm>
      </p:grpSpPr>
      <p:sp>
        <p:nvSpPr>
          <p:cNvPr id="1322" name="Google Shape;1322;p24"/>
          <p:cNvSpPr/>
          <p:nvPr/>
        </p:nvSpPr>
        <p:spPr>
          <a:xfrm>
            <a:off x="0" y="-12700"/>
            <a:ext cx="2174400" cy="6926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600">
              <a:latin typeface="+mj-ea"/>
              <a:ea typeface="+mj-ea"/>
            </a:endParaRPr>
          </a:p>
        </p:txBody>
      </p:sp>
      <p:sp>
        <p:nvSpPr>
          <p:cNvPr id="1323" name="Google Shape;1323;p24"/>
          <p:cNvSpPr txBox="1">
            <a:spLocks noGrp="1"/>
          </p:cNvSpPr>
          <p:nvPr>
            <p:ph type="title" idx="9"/>
          </p:nvPr>
        </p:nvSpPr>
        <p:spPr>
          <a:xfrm flipH="1">
            <a:off x="1146873" y="1131397"/>
            <a:ext cx="721360" cy="4595205"/>
          </a:xfrm>
          <a:prstGeom prst="rect">
            <a:avLst/>
          </a:prstGeom>
        </p:spPr>
        <p:txBody>
          <a:bodyPr spcFirstLastPara="1" vert="eaVert" wrap="square" lIns="91425" tIns="91425" rIns="91425" bIns="91425" anchor="t" anchorCtr="0">
            <a:noAutofit/>
          </a:bodyPr>
          <a:lstStyle>
            <a:lvl1pPr lvl="0" algn="dist" rtl="0">
              <a:spcBef>
                <a:spcPts val="0"/>
              </a:spcBef>
              <a:spcAft>
                <a:spcPts val="0"/>
              </a:spcAft>
              <a:buClr>
                <a:schemeClr val="dk1"/>
              </a:buClr>
              <a:buSzPts val="3500"/>
              <a:buFont typeface="IBM Plex Sans"/>
              <a:buNone/>
              <a:defRPr sz="3200" b="1">
                <a:solidFill>
                  <a:schemeClr val="bg1">
                    <a:lumMod val="75000"/>
                  </a:schemeClr>
                </a:solidFill>
                <a:latin typeface="+mj-ea"/>
                <a:ea typeface="+mj-ea"/>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4" name="文字版面配置區 3">
            <a:extLst>
              <a:ext uri="{FF2B5EF4-FFF2-40B4-BE49-F238E27FC236}">
                <a16:creationId xmlns:a16="http://schemas.microsoft.com/office/drawing/2014/main" id="{FEBFD1B3-CA85-466C-B825-0D59504ED643}"/>
              </a:ext>
            </a:extLst>
          </p:cNvPr>
          <p:cNvSpPr>
            <a:spLocks noGrp="1"/>
          </p:cNvSpPr>
          <p:nvPr>
            <p:ph type="body" sz="quarter" idx="10"/>
          </p:nvPr>
        </p:nvSpPr>
        <p:spPr>
          <a:xfrm>
            <a:off x="2570480" y="128276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6" name="文字版面配置區 3">
            <a:extLst>
              <a:ext uri="{FF2B5EF4-FFF2-40B4-BE49-F238E27FC236}">
                <a16:creationId xmlns:a16="http://schemas.microsoft.com/office/drawing/2014/main" id="{1B4770FF-2743-44BC-AE4D-FA161C198282}"/>
              </a:ext>
            </a:extLst>
          </p:cNvPr>
          <p:cNvSpPr>
            <a:spLocks noGrp="1"/>
          </p:cNvSpPr>
          <p:nvPr>
            <p:ph type="body" sz="quarter" idx="11"/>
          </p:nvPr>
        </p:nvSpPr>
        <p:spPr>
          <a:xfrm>
            <a:off x="2570480" y="222244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7" name="文字版面配置區 3">
            <a:extLst>
              <a:ext uri="{FF2B5EF4-FFF2-40B4-BE49-F238E27FC236}">
                <a16:creationId xmlns:a16="http://schemas.microsoft.com/office/drawing/2014/main" id="{48ABACD5-C042-44CF-9402-69B34C529FC7}"/>
              </a:ext>
            </a:extLst>
          </p:cNvPr>
          <p:cNvSpPr>
            <a:spLocks noGrp="1"/>
          </p:cNvSpPr>
          <p:nvPr>
            <p:ph type="body" sz="quarter" idx="12"/>
          </p:nvPr>
        </p:nvSpPr>
        <p:spPr>
          <a:xfrm>
            <a:off x="2570480" y="316212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8" name="文字版面配置區 3">
            <a:extLst>
              <a:ext uri="{FF2B5EF4-FFF2-40B4-BE49-F238E27FC236}">
                <a16:creationId xmlns:a16="http://schemas.microsoft.com/office/drawing/2014/main" id="{84279B82-75D3-40DA-9FE7-F948454D3F2B}"/>
              </a:ext>
            </a:extLst>
          </p:cNvPr>
          <p:cNvSpPr>
            <a:spLocks noGrp="1"/>
          </p:cNvSpPr>
          <p:nvPr>
            <p:ph type="body" sz="quarter" idx="13"/>
          </p:nvPr>
        </p:nvSpPr>
        <p:spPr>
          <a:xfrm>
            <a:off x="2570480" y="4101800"/>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
        <p:nvSpPr>
          <p:cNvPr id="19" name="文字版面配置區 3">
            <a:extLst>
              <a:ext uri="{FF2B5EF4-FFF2-40B4-BE49-F238E27FC236}">
                <a16:creationId xmlns:a16="http://schemas.microsoft.com/office/drawing/2014/main" id="{75A92678-9016-4EC6-8ADA-72C83889CC9A}"/>
              </a:ext>
            </a:extLst>
          </p:cNvPr>
          <p:cNvSpPr>
            <a:spLocks noGrp="1"/>
          </p:cNvSpPr>
          <p:nvPr>
            <p:ph type="body" sz="quarter" idx="14"/>
          </p:nvPr>
        </p:nvSpPr>
        <p:spPr>
          <a:xfrm>
            <a:off x="2570480" y="5041479"/>
            <a:ext cx="6430963" cy="670242"/>
          </a:xfrm>
          <a:prstGeom prst="snip1Rect">
            <a:avLst/>
          </a:prstGeom>
          <a:solidFill>
            <a:srgbClr val="E7F0F8"/>
          </a:solidFill>
        </p:spPr>
        <p:txBody>
          <a:bodyPr/>
          <a:lstStyle>
            <a:lvl1pPr marL="139700" indent="0">
              <a:buFont typeface="Arial" panose="020B0604020202020204" pitchFamily="34" charset="0"/>
              <a:buNone/>
              <a:defRPr>
                <a:latin typeface="+mj-ea"/>
                <a:ea typeface="+mj-ea"/>
              </a:defRPr>
            </a:lvl1pPr>
            <a:lvl2pPr marL="596900" indent="0">
              <a:buNone/>
              <a:defRPr>
                <a:latin typeface="+mj-ea"/>
                <a:ea typeface="+mj-ea"/>
              </a:defRPr>
            </a:lvl2pPr>
            <a:lvl3pPr marL="1054100" indent="0">
              <a:buNone/>
              <a:defRPr>
                <a:latin typeface="+mj-ea"/>
                <a:ea typeface="+mj-ea"/>
              </a:defRPr>
            </a:lvl3pPr>
            <a:lvl4pPr marL="1511300" indent="0">
              <a:buNone/>
              <a:defRPr>
                <a:latin typeface="+mj-ea"/>
                <a:ea typeface="+mj-ea"/>
              </a:defRPr>
            </a:lvl4pPr>
            <a:lvl5pPr marL="1968500" indent="0">
              <a:buNone/>
              <a:defRPr>
                <a:latin typeface="+mj-ea"/>
                <a:ea typeface="+mj-ea"/>
              </a:defRPr>
            </a:lvl5pPr>
          </a:lstStyle>
          <a:p>
            <a:pPr lvl="0"/>
            <a:r>
              <a:rPr lang="zh-TW" altLang="en-US" dirty="0"/>
              <a:t>按一下以編輯母片文字樣式</a:t>
            </a:r>
          </a:p>
        </p:txBody>
      </p:sp>
    </p:spTree>
    <p:extLst>
      <p:ext uri="{BB962C8B-B14F-4D97-AF65-F5344CB8AC3E}">
        <p14:creationId xmlns:p14="http://schemas.microsoft.com/office/powerpoint/2010/main" val="52685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reserve="1" userDrawn="1">
  <p:cSld name="Title and text">
    <p:spTree>
      <p:nvGrpSpPr>
        <p:cNvPr id="1" name="Shape 1324"/>
        <p:cNvGrpSpPr/>
        <p:nvPr/>
      </p:nvGrpSpPr>
      <p:grpSpPr>
        <a:xfrm>
          <a:off x="0" y="0"/>
          <a:ext cx="0" cy="0"/>
          <a:chOff x="0" y="0"/>
          <a:chExt cx="0" cy="0"/>
        </a:xfrm>
      </p:grpSpPr>
      <p:sp>
        <p:nvSpPr>
          <p:cNvPr id="1398" name="Google Shape;1398;p25"/>
          <p:cNvSpPr/>
          <p:nvPr userDrawn="1"/>
        </p:nvSpPr>
        <p:spPr>
          <a:xfrm rot="20735883">
            <a:off x="8806748" y="-547557"/>
            <a:ext cx="1228303" cy="1220800"/>
          </a:xfrm>
          <a:prstGeom prst="rect">
            <a:avLst/>
          </a:prstGeom>
          <a:solidFill>
            <a:schemeClr val="bg1">
              <a:lumMod val="20000"/>
              <a:lumOff val="800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mj-ea"/>
              <a:ea typeface="+mj-ea"/>
            </a:endParaRPr>
          </a:p>
        </p:txBody>
      </p:sp>
      <p:grpSp>
        <p:nvGrpSpPr>
          <p:cNvPr id="1400" name="Google Shape;1400;p25"/>
          <p:cNvGrpSpPr/>
          <p:nvPr/>
        </p:nvGrpSpPr>
        <p:grpSpPr>
          <a:xfrm>
            <a:off x="2219213" y="382509"/>
            <a:ext cx="951760" cy="349547"/>
            <a:chOff x="571942" y="402375"/>
            <a:chExt cx="571376" cy="209795"/>
          </a:xfrm>
          <a:solidFill>
            <a:schemeClr val="accent4"/>
          </a:solidFill>
        </p:grpSpPr>
        <p:sp>
          <p:nvSpPr>
            <p:cNvPr id="1401" name="Google Shape;1401;p25"/>
            <p:cNvSpPr/>
            <p:nvPr/>
          </p:nvSpPr>
          <p:spPr>
            <a:xfrm>
              <a:off x="571942"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2" name="Google Shape;1402;p25"/>
            <p:cNvSpPr/>
            <p:nvPr/>
          </p:nvSpPr>
          <p:spPr>
            <a:xfrm>
              <a:off x="737601"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3" name="Google Shape;1403;p25"/>
            <p:cNvSpPr/>
            <p:nvPr/>
          </p:nvSpPr>
          <p:spPr>
            <a:xfrm>
              <a:off x="903260"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4" name="Google Shape;1404;p25"/>
            <p:cNvSpPr/>
            <p:nvPr/>
          </p:nvSpPr>
          <p:spPr>
            <a:xfrm>
              <a:off x="1068919" y="402375"/>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5" name="Google Shape;1405;p25"/>
            <p:cNvSpPr/>
            <p:nvPr/>
          </p:nvSpPr>
          <p:spPr>
            <a:xfrm>
              <a:off x="571942"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6" name="Google Shape;1406;p25"/>
            <p:cNvSpPr/>
            <p:nvPr/>
          </p:nvSpPr>
          <p:spPr>
            <a:xfrm>
              <a:off x="737601"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7" name="Google Shape;1407;p25"/>
            <p:cNvSpPr/>
            <p:nvPr/>
          </p:nvSpPr>
          <p:spPr>
            <a:xfrm>
              <a:off x="903260"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sp>
          <p:nvSpPr>
            <p:cNvPr id="1408" name="Google Shape;1408;p25"/>
            <p:cNvSpPr/>
            <p:nvPr/>
          </p:nvSpPr>
          <p:spPr>
            <a:xfrm>
              <a:off x="1068919" y="535970"/>
              <a:ext cx="74400" cy="762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j-ea"/>
                <a:ea typeface="+mj-ea"/>
              </a:endParaRPr>
            </a:p>
          </p:txBody>
        </p:sp>
      </p:grpSp>
      <p:sp>
        <p:nvSpPr>
          <p:cNvPr id="1409" name="Google Shape;1409;p25"/>
          <p:cNvSpPr txBox="1">
            <a:spLocks noGrp="1"/>
          </p:cNvSpPr>
          <p:nvPr>
            <p:ph type="title" idx="16"/>
          </p:nvPr>
        </p:nvSpPr>
        <p:spPr>
          <a:xfrm flipH="1">
            <a:off x="1596000" y="1431403"/>
            <a:ext cx="9000000" cy="726400"/>
          </a:xfrm>
          <a:prstGeom prst="roundRect">
            <a:avLst/>
          </a:prstGeom>
          <a:solidFill>
            <a:srgbClr val="7994A9"/>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IBM Plex Sans"/>
              <a:buNone/>
              <a:defRPr sz="3600" b="1" u="none">
                <a:solidFill>
                  <a:schemeClr val="accent2"/>
                </a:solidFill>
                <a:latin typeface="+mj-ea"/>
                <a:ea typeface="+mj-ea"/>
                <a:cs typeface="Microsoft YaHei" panose="020B0503020204020204" pitchFamily="34" charset="-122"/>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dirty="0"/>
          </a:p>
        </p:txBody>
      </p:sp>
      <p:sp>
        <p:nvSpPr>
          <p:cNvPr id="6" name="文字版面配置區 5">
            <a:extLst>
              <a:ext uri="{FF2B5EF4-FFF2-40B4-BE49-F238E27FC236}">
                <a16:creationId xmlns:a16="http://schemas.microsoft.com/office/drawing/2014/main" id="{5E742169-19E9-42A5-86C3-2EEEF87A2533}"/>
              </a:ext>
            </a:extLst>
          </p:cNvPr>
          <p:cNvSpPr>
            <a:spLocks noGrp="1"/>
          </p:cNvSpPr>
          <p:nvPr>
            <p:ph type="body" sz="quarter" idx="17"/>
          </p:nvPr>
        </p:nvSpPr>
        <p:spPr>
          <a:xfrm>
            <a:off x="1146000" y="2428558"/>
            <a:ext cx="9900000" cy="3586162"/>
          </a:xfrm>
          <a:prstGeom prst="roundRect">
            <a:avLst/>
          </a:prstGeom>
          <a:solidFill>
            <a:srgbClr val="E7F0F8"/>
          </a:solidFill>
          <a:effectLst>
            <a:outerShdw blurRad="50800" dist="38100" dir="8100000" algn="tr" rotWithShape="0">
              <a:prstClr val="black">
                <a:alpha val="40000"/>
              </a:prstClr>
            </a:outerShdw>
            <a:softEdge rad="31750"/>
          </a:effectLst>
        </p:spPr>
        <p:txBody>
          <a:bodyPr/>
          <a:lstStyle>
            <a:lvl1pPr>
              <a:defRPr b="1">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35" name="Google Shape;1815;p30">
            <a:extLst>
              <a:ext uri="{FF2B5EF4-FFF2-40B4-BE49-F238E27FC236}">
                <a16:creationId xmlns:a16="http://schemas.microsoft.com/office/drawing/2014/main" id="{9E8AA563-831E-41E7-984E-500DEA4D9588}"/>
              </a:ext>
            </a:extLst>
          </p:cNvPr>
          <p:cNvSpPr/>
          <p:nvPr userDrawn="1"/>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extLst>
      <p:ext uri="{BB962C8B-B14F-4D97-AF65-F5344CB8AC3E}">
        <p14:creationId xmlns:p14="http://schemas.microsoft.com/office/powerpoint/2010/main" val="36315218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Title and subtitle2">
    <p:spTree>
      <p:nvGrpSpPr>
        <p:cNvPr id="1" name="Shape 1666"/>
        <p:cNvGrpSpPr/>
        <p:nvPr/>
      </p:nvGrpSpPr>
      <p:grpSpPr>
        <a:xfrm>
          <a:off x="0" y="0"/>
          <a:ext cx="0" cy="0"/>
          <a:chOff x="0" y="0"/>
          <a:chExt cx="0" cy="0"/>
        </a:xfrm>
      </p:grpSpPr>
      <p:sp>
        <p:nvSpPr>
          <p:cNvPr id="1727" name="Google Shape;1727;p29"/>
          <p:cNvSpPr/>
          <p:nvPr/>
        </p:nvSpPr>
        <p:spPr>
          <a:xfrm>
            <a:off x="-12700" y="-12700"/>
            <a:ext cx="112268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8" name="Google Shape;1728;p29"/>
          <p:cNvSpPr/>
          <p:nvPr/>
        </p:nvSpPr>
        <p:spPr>
          <a:xfrm>
            <a:off x="-495300" y="12700"/>
            <a:ext cx="12192000" cy="68580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29" name="Google Shape;1729;p29"/>
          <p:cNvSpPr txBox="1">
            <a:spLocks noGrp="1"/>
          </p:cNvSpPr>
          <p:nvPr>
            <p:ph type="title"/>
          </p:nvPr>
        </p:nvSpPr>
        <p:spPr>
          <a:xfrm>
            <a:off x="960000" y="1744951"/>
            <a:ext cx="5720400" cy="191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Font typeface="IBM Plex Sans"/>
              <a:buNone/>
              <a:defRPr b="1">
                <a:latin typeface="+mj-ea"/>
                <a:ea typeface="+mj-ea"/>
                <a:cs typeface="IBM Plex Sans"/>
                <a:sym typeface="IBM Plex Sans"/>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730" name="Google Shape;1730;p29"/>
          <p:cNvSpPr txBox="1">
            <a:spLocks noGrp="1"/>
          </p:cNvSpPr>
          <p:nvPr>
            <p:ph type="subTitle" idx="1"/>
          </p:nvPr>
        </p:nvSpPr>
        <p:spPr>
          <a:xfrm>
            <a:off x="960000" y="3866733"/>
            <a:ext cx="4422400" cy="1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5">
                <a:solidFill>
                  <a:schemeClr val="lt1"/>
                </a:solidFill>
                <a:latin typeface="+mj-ea"/>
                <a:ea typeface="+mj-ea"/>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731" name="Google Shape;1731;p29"/>
          <p:cNvSpPr/>
          <p:nvPr/>
        </p:nvSpPr>
        <p:spPr>
          <a:xfrm rot="-1069847" flipH="1">
            <a:off x="8359413" y="-636643"/>
            <a:ext cx="3538785" cy="12878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nvGrpSpPr>
          <p:cNvPr id="1732" name="Google Shape;1732;p29"/>
          <p:cNvGrpSpPr/>
          <p:nvPr/>
        </p:nvGrpSpPr>
        <p:grpSpPr>
          <a:xfrm flipH="1">
            <a:off x="8087601" y="181951"/>
            <a:ext cx="513523" cy="476964"/>
            <a:chOff x="2797467" y="161118"/>
            <a:chExt cx="1396959" cy="1297507"/>
          </a:xfrm>
        </p:grpSpPr>
        <p:sp>
          <p:nvSpPr>
            <p:cNvPr id="1733" name="Google Shape;1733;p29"/>
            <p:cNvSpPr/>
            <p:nvPr/>
          </p:nvSpPr>
          <p:spPr>
            <a:xfrm>
              <a:off x="2797467"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4" name="Google Shape;1734;p29"/>
            <p:cNvSpPr/>
            <p:nvPr/>
          </p:nvSpPr>
          <p:spPr>
            <a:xfrm>
              <a:off x="336784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5" name="Google Shape;1735;p29"/>
            <p:cNvSpPr/>
            <p:nvPr/>
          </p:nvSpPr>
          <p:spPr>
            <a:xfrm>
              <a:off x="3938226" y="161118"/>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6" name="Google Shape;1736;p29"/>
            <p:cNvSpPr/>
            <p:nvPr/>
          </p:nvSpPr>
          <p:spPr>
            <a:xfrm>
              <a:off x="2797467"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7" name="Google Shape;1737;p29"/>
            <p:cNvSpPr/>
            <p:nvPr/>
          </p:nvSpPr>
          <p:spPr>
            <a:xfrm>
              <a:off x="336782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8" name="Google Shape;1738;p29"/>
            <p:cNvSpPr/>
            <p:nvPr/>
          </p:nvSpPr>
          <p:spPr>
            <a:xfrm>
              <a:off x="3938201" y="678550"/>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39" name="Google Shape;1739;p29"/>
            <p:cNvSpPr/>
            <p:nvPr/>
          </p:nvSpPr>
          <p:spPr>
            <a:xfrm>
              <a:off x="2797467"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0" name="Google Shape;1740;p29"/>
            <p:cNvSpPr/>
            <p:nvPr/>
          </p:nvSpPr>
          <p:spPr>
            <a:xfrm>
              <a:off x="336782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sp>
          <p:nvSpPr>
            <p:cNvPr id="1741" name="Google Shape;1741;p29"/>
            <p:cNvSpPr/>
            <p:nvPr/>
          </p:nvSpPr>
          <p:spPr>
            <a:xfrm>
              <a:off x="3938201" y="1196125"/>
              <a:ext cx="256200" cy="262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j-ea"/>
                <a:ea typeface="+mj-ea"/>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42"/>
        <p:cNvGrpSpPr/>
        <p:nvPr/>
      </p:nvGrpSpPr>
      <p:grpSpPr>
        <a:xfrm>
          <a:off x="0" y="0"/>
          <a:ext cx="0" cy="0"/>
          <a:chOff x="0" y="0"/>
          <a:chExt cx="0" cy="0"/>
        </a:xfrm>
      </p:grpSpPr>
      <p:sp>
        <p:nvSpPr>
          <p:cNvPr id="1803" name="Google Shape;1803;p30"/>
          <p:cNvSpPr txBox="1">
            <a:spLocks noGrp="1"/>
          </p:cNvSpPr>
          <p:nvPr>
            <p:ph type="title"/>
          </p:nvPr>
        </p:nvSpPr>
        <p:spPr>
          <a:xfrm>
            <a:off x="1666800" y="2397000"/>
            <a:ext cx="8858400" cy="2064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Microsoft YaHei" panose="020B0503020204020204" pitchFamily="34" charset="-122"/>
                <a:ea typeface="Microsoft YaHei" panose="020B0503020204020204" pitchFamily="34" charset="-122"/>
                <a:cs typeface="Microsoft YaHei" panose="020B0503020204020204" pitchFamily="34" charset="-122"/>
                <a:sym typeface="Roboto Slab"/>
              </a:defRPr>
            </a:lvl1pPr>
            <a:lvl2pPr lvl="1">
              <a:spcBef>
                <a:spcPts val="0"/>
              </a:spcBef>
              <a:spcAft>
                <a:spcPts val="0"/>
              </a:spcAft>
              <a:buSzPts val="2800"/>
              <a:buNone/>
              <a:defRPr>
                <a:latin typeface="Roboto Slab"/>
                <a:ea typeface="Roboto Slab"/>
                <a:cs typeface="Roboto Slab"/>
                <a:sym typeface="Roboto Slab"/>
              </a:defRPr>
            </a:lvl2pPr>
            <a:lvl3pPr lvl="2">
              <a:spcBef>
                <a:spcPts val="0"/>
              </a:spcBef>
              <a:spcAft>
                <a:spcPts val="0"/>
              </a:spcAft>
              <a:buSzPts val="2800"/>
              <a:buNone/>
              <a:defRPr>
                <a:latin typeface="Roboto Slab"/>
                <a:ea typeface="Roboto Slab"/>
                <a:cs typeface="Roboto Slab"/>
                <a:sym typeface="Roboto Slab"/>
              </a:defRPr>
            </a:lvl3pPr>
            <a:lvl4pPr lvl="3">
              <a:spcBef>
                <a:spcPts val="0"/>
              </a:spcBef>
              <a:spcAft>
                <a:spcPts val="0"/>
              </a:spcAft>
              <a:buSzPts val="2800"/>
              <a:buNone/>
              <a:defRPr>
                <a:latin typeface="Roboto Slab"/>
                <a:ea typeface="Roboto Slab"/>
                <a:cs typeface="Roboto Slab"/>
                <a:sym typeface="Roboto Slab"/>
              </a:defRPr>
            </a:lvl4pPr>
            <a:lvl5pPr lvl="4">
              <a:spcBef>
                <a:spcPts val="0"/>
              </a:spcBef>
              <a:spcAft>
                <a:spcPts val="0"/>
              </a:spcAft>
              <a:buSzPts val="2800"/>
              <a:buNone/>
              <a:defRPr>
                <a:latin typeface="Roboto Slab"/>
                <a:ea typeface="Roboto Slab"/>
                <a:cs typeface="Roboto Slab"/>
                <a:sym typeface="Roboto Slab"/>
              </a:defRPr>
            </a:lvl5pPr>
            <a:lvl6pPr lvl="5">
              <a:spcBef>
                <a:spcPts val="0"/>
              </a:spcBef>
              <a:spcAft>
                <a:spcPts val="0"/>
              </a:spcAft>
              <a:buSzPts val="2800"/>
              <a:buNone/>
              <a:defRPr>
                <a:latin typeface="Roboto Slab"/>
                <a:ea typeface="Roboto Slab"/>
                <a:cs typeface="Roboto Slab"/>
                <a:sym typeface="Roboto Slab"/>
              </a:defRPr>
            </a:lvl6pPr>
            <a:lvl7pPr lvl="6">
              <a:spcBef>
                <a:spcPts val="0"/>
              </a:spcBef>
              <a:spcAft>
                <a:spcPts val="0"/>
              </a:spcAft>
              <a:buSzPts val="2800"/>
              <a:buNone/>
              <a:defRPr>
                <a:latin typeface="Roboto Slab"/>
                <a:ea typeface="Roboto Slab"/>
                <a:cs typeface="Roboto Slab"/>
                <a:sym typeface="Roboto Slab"/>
              </a:defRPr>
            </a:lvl7pPr>
            <a:lvl8pPr lvl="7">
              <a:spcBef>
                <a:spcPts val="0"/>
              </a:spcBef>
              <a:spcAft>
                <a:spcPts val="0"/>
              </a:spcAft>
              <a:buSzPts val="2800"/>
              <a:buNone/>
              <a:defRPr>
                <a:latin typeface="Roboto Slab"/>
                <a:ea typeface="Roboto Slab"/>
                <a:cs typeface="Roboto Slab"/>
                <a:sym typeface="Roboto Slab"/>
              </a:defRPr>
            </a:lvl8pPr>
            <a:lvl9pPr lvl="8">
              <a:spcBef>
                <a:spcPts val="0"/>
              </a:spcBef>
              <a:spcAft>
                <a:spcPts val="0"/>
              </a:spcAft>
              <a:buSzPts val="2800"/>
              <a:buNone/>
              <a:defRPr>
                <a:latin typeface="Roboto Slab"/>
                <a:ea typeface="Roboto Slab"/>
                <a:cs typeface="Roboto Slab"/>
                <a:sym typeface="Roboto Slab"/>
              </a:defRPr>
            </a:lvl9pPr>
          </a:lstStyle>
          <a:p>
            <a:endParaRPr/>
          </a:p>
        </p:txBody>
      </p:sp>
      <p:sp>
        <p:nvSpPr>
          <p:cNvPr id="1804" name="Google Shape;1804;p30"/>
          <p:cNvSpPr txBox="1">
            <a:spLocks noGrp="1"/>
          </p:cNvSpPr>
          <p:nvPr>
            <p:ph type="subTitle" idx="1"/>
          </p:nvPr>
        </p:nvSpPr>
        <p:spPr>
          <a:xfrm>
            <a:off x="6207200" y="4588000"/>
            <a:ext cx="4318000" cy="812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800"/>
              <a:buFont typeface="IBM Plex Sans"/>
              <a:buNone/>
              <a:defRPr sz="2665" b="1">
                <a:solidFill>
                  <a:schemeClr val="dk1"/>
                </a:solidFill>
                <a:latin typeface="Microsoft YaHei" panose="020B0503020204020204" pitchFamily="34" charset="-122"/>
                <a:ea typeface="Microsoft YaHei" panose="020B0503020204020204" pitchFamily="34" charset="-122"/>
                <a:cs typeface="Microsoft YaHei" panose="020B0503020204020204" pitchFamily="34" charset="-122"/>
                <a:sym typeface="IBM Plex Sans"/>
              </a:defRPr>
            </a:lvl1pPr>
            <a:lvl2pPr lvl="1">
              <a:spcBef>
                <a:spcPts val="2135"/>
              </a:spcBef>
              <a:spcAft>
                <a:spcPts val="0"/>
              </a:spcAft>
              <a:buSzPts val="1400"/>
              <a:buNone/>
              <a:defRPr/>
            </a:lvl2pPr>
            <a:lvl3pPr lvl="2">
              <a:spcBef>
                <a:spcPts val="2135"/>
              </a:spcBef>
              <a:spcAft>
                <a:spcPts val="0"/>
              </a:spcAft>
              <a:buSzPts val="1400"/>
              <a:buNone/>
              <a:defRPr/>
            </a:lvl3pPr>
            <a:lvl4pPr lvl="3">
              <a:spcBef>
                <a:spcPts val="2135"/>
              </a:spcBef>
              <a:spcAft>
                <a:spcPts val="0"/>
              </a:spcAft>
              <a:buSzPts val="1400"/>
              <a:buNone/>
              <a:defRPr/>
            </a:lvl4pPr>
            <a:lvl5pPr lvl="4">
              <a:spcBef>
                <a:spcPts val="2135"/>
              </a:spcBef>
              <a:spcAft>
                <a:spcPts val="0"/>
              </a:spcAft>
              <a:buSzPts val="1400"/>
              <a:buNone/>
              <a:defRPr/>
            </a:lvl5pPr>
            <a:lvl6pPr lvl="5">
              <a:spcBef>
                <a:spcPts val="2135"/>
              </a:spcBef>
              <a:spcAft>
                <a:spcPts val="0"/>
              </a:spcAft>
              <a:buSzPts val="1400"/>
              <a:buNone/>
              <a:defRPr/>
            </a:lvl6pPr>
            <a:lvl7pPr lvl="6">
              <a:spcBef>
                <a:spcPts val="2135"/>
              </a:spcBef>
              <a:spcAft>
                <a:spcPts val="0"/>
              </a:spcAft>
              <a:buSzPts val="1600"/>
              <a:buNone/>
              <a:defRPr/>
            </a:lvl7pPr>
            <a:lvl8pPr lvl="7">
              <a:spcBef>
                <a:spcPts val="2135"/>
              </a:spcBef>
              <a:spcAft>
                <a:spcPts val="0"/>
              </a:spcAft>
              <a:buSzPts val="1400"/>
              <a:buNone/>
              <a:defRPr/>
            </a:lvl8pPr>
            <a:lvl9pPr lvl="8">
              <a:spcBef>
                <a:spcPts val="2135"/>
              </a:spcBef>
              <a:spcAft>
                <a:spcPts val="2135"/>
              </a:spcAft>
              <a:buSzPts val="1400"/>
              <a:buNone/>
              <a:defRPr/>
            </a:lvl9pPr>
          </a:lstStyle>
          <a:p>
            <a:endParaRPr/>
          </a:p>
        </p:txBody>
      </p:sp>
      <p:grpSp>
        <p:nvGrpSpPr>
          <p:cNvPr id="1805" name="Google Shape;1805;p30"/>
          <p:cNvGrpSpPr/>
          <p:nvPr/>
        </p:nvGrpSpPr>
        <p:grpSpPr>
          <a:xfrm flipH="1">
            <a:off x="260605" y="166319"/>
            <a:ext cx="1406195" cy="516376"/>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grpSp>
      <p:sp>
        <p:nvSpPr>
          <p:cNvPr id="1814" name="Google Shape;1814;p30"/>
          <p:cNvSpPr/>
          <p:nvPr/>
        </p:nvSpPr>
        <p:spPr>
          <a:xfrm rot="-738420">
            <a:off x="8326205" y="-972377"/>
            <a:ext cx="2398315" cy="1519177"/>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
        <p:nvSpPr>
          <p:cNvPr id="1815" name="Google Shape;1815;p30"/>
          <p:cNvSpPr/>
          <p:nvPr/>
        </p:nvSpPr>
        <p:spPr>
          <a:xfrm rot="1459658">
            <a:off x="-1073195" y="5505006"/>
            <a:ext cx="2398680" cy="1519341"/>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8565"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865"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IBM Plex Sans SemiBold"/>
              <a:buNone/>
              <a:defRPr sz="2800">
                <a:solidFill>
                  <a:schemeClr val="lt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1pPr>
            <a:lvl2pPr marL="914400" lvl="1"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2pPr>
            <a:lvl3pPr marL="1371600" lvl="2"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3pPr>
            <a:lvl4pPr marL="1828800" lvl="3"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4pPr>
            <a:lvl5pPr marL="2286000" lvl="4"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5pPr>
            <a:lvl6pPr marL="2743200" lvl="5"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6pPr>
            <a:lvl7pPr marL="3200400" lvl="6" indent="-330200">
              <a:lnSpc>
                <a:spcPct val="115000"/>
              </a:lnSpc>
              <a:spcBef>
                <a:spcPts val="1600"/>
              </a:spcBef>
              <a:spcAft>
                <a:spcPts val="0"/>
              </a:spcAft>
              <a:buClr>
                <a:schemeClr val="lt1"/>
              </a:buClr>
              <a:buSzPts val="1600"/>
              <a:buFont typeface="Roboto Slab"/>
              <a:buChar char="●"/>
              <a:defRPr sz="1600">
                <a:solidFill>
                  <a:schemeClr val="lt1"/>
                </a:solidFill>
                <a:latin typeface="Roboto Slab"/>
                <a:ea typeface="Roboto Slab"/>
                <a:cs typeface="Roboto Slab"/>
                <a:sym typeface="Roboto Slab"/>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5" name="投影片編號版面配置區 1"/>
          <p:cNvSpPr txBox="1"/>
          <p:nvPr userDrawn="1"/>
        </p:nvSpPr>
        <p:spPr>
          <a:xfrm>
            <a:off x="10123055" y="6363566"/>
            <a:ext cx="2743200" cy="365125"/>
          </a:xfrm>
          <a:prstGeom prst="rect">
            <a:avLst/>
          </a:prstGeom>
        </p:spPr>
        <p:txBody>
          <a:bodyPr vert="horz" lIns="91440" tIns="45720" rIns="91440" bIns="45720" rtlCol="0" anchor="ctr"/>
          <a:lstStyle>
            <a:defPPr>
              <a:defRPr lang="zh-HK"/>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CA3ADCC3-FC35-42DB-8B77-F5BEAF3618C6}" type="slidenum">
              <a:rPr lang="zh-HK" altLang="en-US" smtClean="0">
                <a:solidFill>
                  <a:schemeClr val="accent5">
                    <a:lumMod val="50000"/>
                  </a:schemeClr>
                </a:solidFill>
                <a:latin typeface="+mj-ea"/>
                <a:ea typeface="+mj-ea"/>
              </a:rPr>
              <a:t>‹#›</a:t>
            </a:fld>
            <a:endParaRPr lang="zh-HK" altLang="en-US" dirty="0">
              <a:solidFill>
                <a:schemeClr val="accent5">
                  <a:lumMod val="50000"/>
                </a:schemeClr>
              </a:solidFill>
              <a:latin typeface="+mj-ea"/>
              <a:ea typeface="+mj-ea"/>
            </a:endParaRPr>
          </a:p>
        </p:txBody>
      </p:sp>
    </p:spTree>
  </p:cSld>
  <p:clrMap bg1="lt1" tx1="dk1" bg2="dk2" tx2="lt2" accent1="accent1" accent2="accent2" accent3="accent3" accent4="accent4" accent5="accent5" accent6="accent6" hlink="hlink" folHlink="folHlink"/>
  <p:sldLayoutIdLst>
    <p:sldLayoutId id="2147483649" r:id="rId1"/>
    <p:sldLayoutId id="2147483668" r:id="rId2"/>
    <p:sldLayoutId id="2147483669" r:id="rId3"/>
    <p:sldLayoutId id="2147483664" r:id="rId4"/>
    <p:sldLayoutId id="2147483670" r:id="rId5"/>
    <p:sldLayoutId id="2147483667" r:id="rId6"/>
    <p:sldLayoutId id="2147483666" r:id="rId7"/>
    <p:sldLayoutId id="2147483650" r:id="rId8"/>
    <p:sldLayoutId id="2147483651" r:id="rId9"/>
    <p:sldLayoutId id="2147483673" r:id="rId10"/>
    <p:sldLayoutId id="2147483654" r:id="rId11"/>
    <p:sldLayoutId id="2147483671" r:id="rId12"/>
    <p:sldLayoutId id="2147483672" r:id="rId13"/>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law.moj.gov.tw/LawClass/LawSingle.aspx?pcode=O0020039&amp;flno=4" TargetMode="External"/><Relationship Id="rId2" Type="http://schemas.openxmlformats.org/officeDocument/2006/relationships/hyperlink" Target="https://law.moj.gov.tw/LawClass/LawSingle.aspx?pcode=O0020039&amp;flno=3"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0369F1A-B394-479C-84BA-8829CA8C8290}"/>
              </a:ext>
            </a:extLst>
          </p:cNvPr>
          <p:cNvSpPr>
            <a:spLocks noGrp="1"/>
          </p:cNvSpPr>
          <p:nvPr>
            <p:ph type="ctrTitle"/>
          </p:nvPr>
        </p:nvSpPr>
        <p:spPr>
          <a:xfrm>
            <a:off x="714554" y="2607497"/>
            <a:ext cx="10762892" cy="1056800"/>
          </a:xfrm>
        </p:spPr>
        <p:txBody>
          <a:bodyPr/>
          <a:lstStyle/>
          <a:p>
            <a:r>
              <a:rPr lang="zh-TW" altLang="en-US" sz="4400" dirty="0">
                <a:latin typeface="Microsoft YaHei"/>
                <a:ea typeface="Microsoft YaHei"/>
              </a:rPr>
              <a:t>非營業特種基金之特別收入基金制度概析</a:t>
            </a:r>
            <a:br>
              <a:rPr lang="zh-TW" altLang="en-US" sz="4400" dirty="0">
                <a:latin typeface="Microsoft YaHei"/>
                <a:ea typeface="Microsoft YaHei"/>
              </a:rPr>
            </a:br>
            <a:r>
              <a:rPr lang="en-US" altLang="zh-TW" sz="4400" dirty="0">
                <a:latin typeface="Microsoft YaHei"/>
                <a:ea typeface="Microsoft YaHei"/>
              </a:rPr>
              <a:t>——</a:t>
            </a:r>
            <a:r>
              <a:rPr lang="zh-TW" altLang="en-US" sz="4400" dirty="0">
                <a:latin typeface="Microsoft YaHei"/>
                <a:ea typeface="Microsoft YaHei"/>
              </a:rPr>
              <a:t>以空氣污染防制基金為中心 </a:t>
            </a:r>
          </a:p>
        </p:txBody>
      </p:sp>
      <p:sp>
        <p:nvSpPr>
          <p:cNvPr id="6" name="文字版面配置區 5">
            <a:extLst>
              <a:ext uri="{FF2B5EF4-FFF2-40B4-BE49-F238E27FC236}">
                <a16:creationId xmlns:a16="http://schemas.microsoft.com/office/drawing/2014/main" id="{43E6674B-8B71-4711-A75F-BADE66F67C72}"/>
              </a:ext>
            </a:extLst>
          </p:cNvPr>
          <p:cNvSpPr>
            <a:spLocks noGrp="1"/>
          </p:cNvSpPr>
          <p:nvPr>
            <p:ph type="body" sz="quarter" idx="10"/>
          </p:nvPr>
        </p:nvSpPr>
        <p:spPr>
          <a:xfrm>
            <a:off x="4547616" y="4816273"/>
            <a:ext cx="3706368" cy="905191"/>
          </a:xfrm>
        </p:spPr>
        <p:txBody>
          <a:bodyPr/>
          <a:lstStyle/>
          <a:p>
            <a:pPr marL="0" algn="l"/>
            <a:r>
              <a:rPr lang="zh-TW" altLang="en-US" sz="1850" dirty="0">
                <a:ea typeface="+mn-lt"/>
                <a:cs typeface="+mn-lt"/>
              </a:rPr>
              <a:t>授課教師：林明鏘、陳衍任教授</a:t>
            </a:r>
            <a:r>
              <a:rPr lang="zh-CN" altLang="en-US" sz="1850" dirty="0">
                <a:ea typeface="+mn-lt"/>
                <a:cs typeface="+mn-lt"/>
              </a:rPr>
              <a:t>報告人：   </a:t>
            </a:r>
            <a:r>
              <a:rPr lang="zh-TW" sz="1850" dirty="0">
                <a:ea typeface="+mn-lt"/>
                <a:cs typeface="+mn-lt"/>
              </a:rPr>
              <a:t>王逸帆</a:t>
            </a:r>
            <a:r>
              <a:rPr lang="en-US" altLang="zh-TW" sz="1850" dirty="0">
                <a:ea typeface="+mn-lt"/>
                <a:cs typeface="+mn-lt"/>
              </a:rPr>
              <a:t> R10A21126</a:t>
            </a:r>
          </a:p>
        </p:txBody>
      </p:sp>
      <p:sp>
        <p:nvSpPr>
          <p:cNvPr id="3" name="副標題 2">
            <a:extLst>
              <a:ext uri="{FF2B5EF4-FFF2-40B4-BE49-F238E27FC236}">
                <a16:creationId xmlns:a16="http://schemas.microsoft.com/office/drawing/2014/main" id="{8816F7FD-B38C-446B-B55F-4B9775F6F812}"/>
              </a:ext>
            </a:extLst>
          </p:cNvPr>
          <p:cNvSpPr>
            <a:spLocks noGrp="1"/>
          </p:cNvSpPr>
          <p:nvPr>
            <p:ph type="subTitle" idx="1"/>
          </p:nvPr>
        </p:nvSpPr>
        <p:spPr/>
        <p:txBody>
          <a:bodyPr/>
          <a:lstStyle/>
          <a:p>
            <a:r>
              <a:rPr lang="en-US" altLang="zh-TW" sz="2400" dirty="0">
                <a:ea typeface="+mn-lt"/>
                <a:cs typeface="+mn-lt"/>
              </a:rPr>
              <a:t>112 </a:t>
            </a:r>
            <a:r>
              <a:rPr lang="zh-TW" altLang="en-US" sz="2400" dirty="0">
                <a:ea typeface="+mn-lt"/>
                <a:cs typeface="+mn-lt"/>
              </a:rPr>
              <a:t>學年度第 </a:t>
            </a:r>
            <a:r>
              <a:rPr lang="en-US" altLang="zh-TW" sz="2400" dirty="0">
                <a:ea typeface="+mn-lt"/>
                <a:cs typeface="+mn-lt"/>
              </a:rPr>
              <a:t>1 </a:t>
            </a:r>
            <a:r>
              <a:rPr lang="zh-TW" altLang="en-US" sz="2400" dirty="0">
                <a:ea typeface="+mn-lt"/>
                <a:cs typeface="+mn-lt"/>
              </a:rPr>
              <a:t>學期「財政法專題研究」課堂報告</a:t>
            </a:r>
            <a:r>
              <a:rPr lang="en-US" altLang="zh-TW" sz="2400" dirty="0">
                <a:ea typeface="+mn-lt"/>
                <a:cs typeface="+mn-lt"/>
              </a:rPr>
              <a:t>2023.10.17</a:t>
            </a:r>
            <a:endParaRPr lang="zh-TW" altLang="en-US" sz="2400" dirty="0"/>
          </a:p>
          <a:p>
            <a:endParaRPr lang="en-US" altLang="zh-TW" sz="2400" dirty="0">
              <a:ea typeface="+mn-lt"/>
              <a:cs typeface="+mn-lt"/>
            </a:endParaRPr>
          </a:p>
        </p:txBody>
      </p:sp>
    </p:spTree>
    <p:extLst>
      <p:ext uri="{BB962C8B-B14F-4D97-AF65-F5344CB8AC3E}">
        <p14:creationId xmlns:p14="http://schemas.microsoft.com/office/powerpoint/2010/main" val="298569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1483817" y="1959689"/>
            <a:ext cx="1926309" cy="646332"/>
          </a:xfrm>
          <a:prstGeom prst="roundRect">
            <a:avLst/>
          </a:prstGeom>
          <a:noFill/>
          <a:ln w="38100">
            <a:solidFill>
              <a:schemeClr val="bg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營建工程</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1383053" y="996957"/>
            <a:ext cx="9383606" cy="745310"/>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空氣污染防制法中的空污費之徵收與分配</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17</a:t>
            </a:r>
            <a:r>
              <a:rPr lang="zh-CN" altLang="en-US" dirty="0">
                <a:solidFill>
                  <a:sysClr val="windowText" lastClr="000000"/>
                </a:solidFill>
              </a:rPr>
              <a:t>條</a:t>
            </a:r>
            <a:endParaRPr lang="zh-TW" altLang="en-US" dirty="0">
              <a:solidFill>
                <a:sysClr val="windowText" lastClr="000000"/>
              </a:solidFill>
            </a:endParaRPr>
          </a:p>
        </p:txBody>
      </p:sp>
      <p:sp>
        <p:nvSpPr>
          <p:cNvPr id="9" name="文字版面配置區 2">
            <a:extLst>
              <a:ext uri="{FF2B5EF4-FFF2-40B4-BE49-F238E27FC236}">
                <a16:creationId xmlns:a16="http://schemas.microsoft.com/office/drawing/2014/main" id="{6B11DEA1-7B24-4142-B352-389AF30E2245}"/>
              </a:ext>
            </a:extLst>
          </p:cNvPr>
          <p:cNvSpPr txBox="1">
            <a:spLocks/>
          </p:cNvSpPr>
          <p:nvPr/>
        </p:nvSpPr>
        <p:spPr>
          <a:xfrm>
            <a:off x="4014014" y="1959689"/>
            <a:ext cx="3102340" cy="646332"/>
          </a:xfrm>
          <a:prstGeom prst="roundRect">
            <a:avLst/>
          </a:prstGeom>
          <a:noFill/>
          <a:ln w="38100">
            <a:solidFill>
              <a:srgbClr val="00B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rgbClr val="00B050"/>
                </a:solidFill>
              </a:rPr>
              <a:t>非營建工程固定</a:t>
            </a:r>
            <a:endParaRPr lang="zh-TW" altLang="en-US" sz="2800" kern="0" dirty="0">
              <a:solidFill>
                <a:srgbClr val="00B050"/>
              </a:solidFill>
            </a:endParaRPr>
          </a:p>
        </p:txBody>
      </p:sp>
      <p:sp>
        <p:nvSpPr>
          <p:cNvPr id="10" name="標題 1">
            <a:extLst>
              <a:ext uri="{FF2B5EF4-FFF2-40B4-BE49-F238E27FC236}">
                <a16:creationId xmlns:a16="http://schemas.microsoft.com/office/drawing/2014/main" id="{F3A7FF51-49AF-42A4-8CA4-7F87BEC9F643}"/>
              </a:ext>
            </a:extLst>
          </p:cNvPr>
          <p:cNvSpPr txBox="1">
            <a:spLocks/>
          </p:cNvSpPr>
          <p:nvPr/>
        </p:nvSpPr>
        <p:spPr>
          <a:xfrm flipH="1">
            <a:off x="3832369" y="3455511"/>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中央主管機關</a:t>
            </a:r>
            <a:endParaRPr lang="zh-TW" altLang="en-US" kern="0" dirty="0">
              <a:solidFill>
                <a:srgbClr val="00B0F0"/>
              </a:solidFill>
            </a:endParaRPr>
          </a:p>
        </p:txBody>
      </p:sp>
      <p:cxnSp>
        <p:nvCxnSpPr>
          <p:cNvPr id="11" name="直線單箭頭接點 10">
            <a:extLst>
              <a:ext uri="{FF2B5EF4-FFF2-40B4-BE49-F238E27FC236}">
                <a16:creationId xmlns:a16="http://schemas.microsoft.com/office/drawing/2014/main" id="{72517030-4898-4DD5-9043-0C00236A3298}"/>
              </a:ext>
            </a:extLst>
          </p:cNvPr>
          <p:cNvCxnSpPr>
            <a:cxnSpLocks/>
            <a:stCxn id="9" idx="2"/>
            <a:endCxn id="10" idx="0"/>
          </p:cNvCxnSpPr>
          <p:nvPr/>
        </p:nvCxnSpPr>
        <p:spPr>
          <a:xfrm flipH="1">
            <a:off x="5565183" y="2606021"/>
            <a:ext cx="1"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E663A731-34B0-4E24-B3E8-EB8D99F979E9}"/>
              </a:ext>
            </a:extLst>
          </p:cNvPr>
          <p:cNvSpPr txBox="1"/>
          <p:nvPr/>
        </p:nvSpPr>
        <p:spPr>
          <a:xfrm>
            <a:off x="4557545" y="2818497"/>
            <a:ext cx="94021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徵收</a:t>
            </a:r>
            <a:endParaRPr lang="zh-TW" altLang="en-US" b="1" kern="0" dirty="0">
              <a:solidFill>
                <a:srgbClr val="00B050"/>
              </a:solidFill>
            </a:endParaRPr>
          </a:p>
        </p:txBody>
      </p:sp>
      <p:sp>
        <p:nvSpPr>
          <p:cNvPr id="16" name="標題 1">
            <a:extLst>
              <a:ext uri="{FF2B5EF4-FFF2-40B4-BE49-F238E27FC236}">
                <a16:creationId xmlns:a16="http://schemas.microsoft.com/office/drawing/2014/main" id="{70D6EBD4-D0BC-48D1-9ADB-E187A22FAAE2}"/>
              </a:ext>
            </a:extLst>
          </p:cNvPr>
          <p:cNvSpPr txBox="1">
            <a:spLocks/>
          </p:cNvSpPr>
          <p:nvPr/>
        </p:nvSpPr>
        <p:spPr>
          <a:xfrm flipH="1">
            <a:off x="3832369" y="4986207"/>
            <a:ext cx="3465629" cy="646332"/>
          </a:xfrm>
          <a:prstGeom prst="rect">
            <a:avLst/>
          </a:prstGeom>
          <a:noFill/>
          <a:ln>
            <a:noFill/>
          </a:ln>
        </p:spPr>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pPr algn="ctr"/>
            <a:r>
              <a:rPr lang="zh-CN" altLang="en-US" u="sng" kern="0" dirty="0">
                <a:solidFill>
                  <a:srgbClr val="00B0F0"/>
                </a:solidFill>
              </a:rPr>
              <a:t>地方主管機關</a:t>
            </a:r>
            <a:endParaRPr lang="zh-TW" altLang="en-US" kern="0" dirty="0">
              <a:solidFill>
                <a:srgbClr val="00B0F0"/>
              </a:solidFill>
            </a:endParaRPr>
          </a:p>
        </p:txBody>
      </p:sp>
      <p:cxnSp>
        <p:nvCxnSpPr>
          <p:cNvPr id="22" name="接點: 肘形 21">
            <a:extLst>
              <a:ext uri="{FF2B5EF4-FFF2-40B4-BE49-F238E27FC236}">
                <a16:creationId xmlns:a16="http://schemas.microsoft.com/office/drawing/2014/main" id="{7AE518C2-CB15-450E-BCA9-AFC28B936F5C}"/>
              </a:ext>
            </a:extLst>
          </p:cNvPr>
          <p:cNvCxnSpPr>
            <a:cxnSpLocks/>
            <a:stCxn id="5" idx="2"/>
          </p:cNvCxnSpPr>
          <p:nvPr/>
        </p:nvCxnSpPr>
        <p:spPr>
          <a:xfrm rot="16200000" flipH="1">
            <a:off x="1925154" y="3127838"/>
            <a:ext cx="2703352" cy="1659717"/>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3" name="直線單箭頭接點 22">
            <a:extLst>
              <a:ext uri="{FF2B5EF4-FFF2-40B4-BE49-F238E27FC236}">
                <a16:creationId xmlns:a16="http://schemas.microsoft.com/office/drawing/2014/main" id="{305371A1-0078-4CC8-81B9-E722E3C43E48}"/>
              </a:ext>
            </a:extLst>
          </p:cNvPr>
          <p:cNvCxnSpPr>
            <a:cxnSpLocks/>
          </p:cNvCxnSpPr>
          <p:nvPr/>
        </p:nvCxnSpPr>
        <p:spPr>
          <a:xfrm flipH="1">
            <a:off x="5565180" y="4143398"/>
            <a:ext cx="2" cy="849490"/>
          </a:xfrm>
          <a:prstGeom prst="straightConnector1">
            <a:avLst/>
          </a:prstGeom>
          <a:ln w="571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56469779-6479-411C-805C-17982068A33B}"/>
              </a:ext>
            </a:extLst>
          </p:cNvPr>
          <p:cNvSpPr txBox="1"/>
          <p:nvPr/>
        </p:nvSpPr>
        <p:spPr>
          <a:xfrm>
            <a:off x="4283225" y="4314320"/>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rgbClr val="00B050"/>
                </a:solidFill>
              </a:rPr>
              <a:t>撥交</a:t>
            </a:r>
            <a:r>
              <a:rPr lang="en-US" altLang="zh-CN" b="1" kern="0" dirty="0">
                <a:solidFill>
                  <a:srgbClr val="00B050"/>
                </a:solidFill>
              </a:rPr>
              <a:t>60%</a:t>
            </a:r>
            <a:endParaRPr lang="zh-TW" altLang="en-US" b="1" kern="0" dirty="0">
              <a:solidFill>
                <a:srgbClr val="00B050"/>
              </a:solidFill>
            </a:endParaRPr>
          </a:p>
        </p:txBody>
      </p:sp>
      <p:sp>
        <p:nvSpPr>
          <p:cNvPr id="25" name="文字方塊 24">
            <a:extLst>
              <a:ext uri="{FF2B5EF4-FFF2-40B4-BE49-F238E27FC236}">
                <a16:creationId xmlns:a16="http://schemas.microsoft.com/office/drawing/2014/main" id="{81FBE6BD-CB41-4001-A28A-A2653DEB8791}"/>
              </a:ext>
            </a:extLst>
          </p:cNvPr>
          <p:cNvSpPr txBox="1"/>
          <p:nvPr/>
        </p:nvSpPr>
        <p:spPr>
          <a:xfrm>
            <a:off x="2312097" y="4718288"/>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bg1">
                    <a:lumMod val="50000"/>
                  </a:schemeClr>
                </a:solidFill>
              </a:rPr>
              <a:t>徵收</a:t>
            </a:r>
            <a:endParaRPr lang="zh-TW" altLang="en-US" b="1" kern="0" dirty="0">
              <a:solidFill>
                <a:schemeClr val="bg1">
                  <a:lumMod val="50000"/>
                </a:schemeClr>
              </a:solidFill>
            </a:endParaRPr>
          </a:p>
        </p:txBody>
      </p:sp>
      <p:sp>
        <p:nvSpPr>
          <p:cNvPr id="15" name="文字版面配置區 2">
            <a:extLst>
              <a:ext uri="{FF2B5EF4-FFF2-40B4-BE49-F238E27FC236}">
                <a16:creationId xmlns:a16="http://schemas.microsoft.com/office/drawing/2014/main" id="{4D649F03-708A-42C8-ACB7-9227B2AEBDDC}"/>
              </a:ext>
            </a:extLst>
          </p:cNvPr>
          <p:cNvSpPr txBox="1">
            <a:spLocks/>
          </p:cNvSpPr>
          <p:nvPr/>
        </p:nvSpPr>
        <p:spPr>
          <a:xfrm>
            <a:off x="7621127" y="1959689"/>
            <a:ext cx="2563917" cy="646332"/>
          </a:xfrm>
          <a:prstGeom prst="roundRect">
            <a:avLst/>
          </a:prstGeom>
          <a:noFill/>
          <a:ln w="38100">
            <a:solidFill>
              <a:schemeClr val="accent4"/>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lgn="ctr"/>
            <a:r>
              <a:rPr lang="zh-CN" altLang="en-US" sz="2800" kern="0" dirty="0">
                <a:solidFill>
                  <a:schemeClr val="accent4">
                    <a:lumMod val="50000"/>
                  </a:schemeClr>
                </a:solidFill>
              </a:rPr>
              <a:t>移動污染源</a:t>
            </a:r>
            <a:endParaRPr lang="zh-TW" altLang="en-US" sz="2800" kern="0" dirty="0">
              <a:solidFill>
                <a:schemeClr val="accent4">
                  <a:lumMod val="50000"/>
                </a:schemeClr>
              </a:solidFill>
            </a:endParaRPr>
          </a:p>
        </p:txBody>
      </p:sp>
      <p:cxnSp>
        <p:nvCxnSpPr>
          <p:cNvPr id="17" name="接點: 肘形 16">
            <a:extLst>
              <a:ext uri="{FF2B5EF4-FFF2-40B4-BE49-F238E27FC236}">
                <a16:creationId xmlns:a16="http://schemas.microsoft.com/office/drawing/2014/main" id="{6023AAB8-0718-40D0-B4B7-DC5A967B1DA5}"/>
              </a:ext>
            </a:extLst>
          </p:cNvPr>
          <p:cNvCxnSpPr>
            <a:cxnSpLocks/>
            <a:stCxn id="15" idx="2"/>
          </p:cNvCxnSpPr>
          <p:nvPr/>
        </p:nvCxnSpPr>
        <p:spPr>
          <a:xfrm rot="5400000">
            <a:off x="7343499" y="2219090"/>
            <a:ext cx="1172656" cy="1946518"/>
          </a:xfrm>
          <a:prstGeom prst="bentConnector2">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9" name="文字方塊 18">
            <a:extLst>
              <a:ext uri="{FF2B5EF4-FFF2-40B4-BE49-F238E27FC236}">
                <a16:creationId xmlns:a16="http://schemas.microsoft.com/office/drawing/2014/main" id="{62E0A217-4914-4D3C-8A08-491F829177D9}"/>
              </a:ext>
            </a:extLst>
          </p:cNvPr>
          <p:cNvSpPr txBox="1"/>
          <p:nvPr/>
        </p:nvSpPr>
        <p:spPr>
          <a:xfrm>
            <a:off x="7807797" y="3192349"/>
            <a:ext cx="1214531" cy="424537"/>
          </a:xfrm>
          <a:prstGeom prst="rect">
            <a:avLst/>
          </a:prstGeom>
          <a:noFill/>
          <a:ln>
            <a:noFill/>
          </a:ln>
        </p:spPr>
        <p:txBody>
          <a:bodyPr spcFirstLastPara="1" wrap="square" lIns="91425" tIns="91425" rIns="91425" bIns="91425" rtlCol="0" anchor="t" anchorCtr="0">
            <a:noAutofit/>
          </a:bodyPr>
          <a:lstStyle/>
          <a:p>
            <a:pPr algn="ctr"/>
            <a:r>
              <a:rPr lang="zh-CN" altLang="en-US" b="1" kern="0" dirty="0">
                <a:solidFill>
                  <a:schemeClr val="accent4">
                    <a:lumMod val="50000"/>
                  </a:schemeClr>
                </a:solidFill>
              </a:rPr>
              <a:t>徵收</a:t>
            </a:r>
            <a:endParaRPr lang="zh-TW" altLang="en-US" b="1" kern="0" dirty="0">
              <a:solidFill>
                <a:schemeClr val="accent4">
                  <a:lumMod val="50000"/>
                </a:schemeClr>
              </a:solidFill>
            </a:endParaRPr>
          </a:p>
        </p:txBody>
      </p:sp>
      <p:sp>
        <p:nvSpPr>
          <p:cNvPr id="18" name="文字方塊 23">
            <a:extLst>
              <a:ext uri="{FF2B5EF4-FFF2-40B4-BE49-F238E27FC236}">
                <a16:creationId xmlns:a16="http://schemas.microsoft.com/office/drawing/2014/main" id="{56469779-6479-411C-805C-17982068A33B}"/>
              </a:ext>
            </a:extLst>
          </p:cNvPr>
          <p:cNvSpPr txBox="1"/>
          <p:nvPr/>
        </p:nvSpPr>
        <p:spPr>
          <a:xfrm>
            <a:off x="5742037" y="4314319"/>
            <a:ext cx="1214531" cy="424537"/>
          </a:xfrm>
          <a:prstGeom prst="rect">
            <a:avLst/>
          </a:prstGeom>
          <a:noFill/>
          <a:ln>
            <a:noFill/>
          </a:ln>
        </p:spPr>
        <p:txBody>
          <a:bodyPr spcFirstLastPara="1" wrap="square" lIns="91425" tIns="91425" rIns="91425" bIns="91425" rtlCol="0" anchor="t" anchorCtr="0">
            <a:noAutofit/>
          </a:bodyPr>
          <a:ls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kern="0" dirty="0">
                <a:solidFill>
                  <a:schemeClr val="accent4">
                    <a:lumMod val="50000"/>
                  </a:schemeClr>
                </a:solidFill>
              </a:rPr>
              <a:t>撥交</a:t>
            </a:r>
            <a:r>
              <a:rPr lang="en-US" altLang="zh-CN" b="1" kern="0" dirty="0">
                <a:solidFill>
                  <a:schemeClr val="accent4">
                    <a:lumMod val="50000"/>
                  </a:schemeClr>
                </a:solidFill>
              </a:rPr>
              <a:t>20%</a:t>
            </a:r>
            <a:endParaRPr lang="zh-TW" altLang="en-US" b="1" kern="0" dirty="0">
              <a:solidFill>
                <a:schemeClr val="accent4">
                  <a:lumMod val="50000"/>
                </a:schemeClr>
              </a:solidFill>
            </a:endParaRPr>
          </a:p>
        </p:txBody>
      </p:sp>
    </p:spTree>
    <p:extLst>
      <p:ext uri="{BB962C8B-B14F-4D97-AF65-F5344CB8AC3E}">
        <p14:creationId xmlns:p14="http://schemas.microsoft.com/office/powerpoint/2010/main" val="235410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6353047" y="1890740"/>
            <a:ext cx="592277" cy="3200401"/>
          </a:xfrm>
        </p:spPr>
        <p:txBody>
          <a:bodyPr vert="eaVert"/>
          <a:lstStyle/>
          <a:p>
            <a:r>
              <a:rPr lang="zh-CN" altLang="en-US" dirty="0">
                <a:latin typeface="Microsoft YaHei"/>
                <a:ea typeface="Microsoft YaHei"/>
              </a:rPr>
              <a:t>環境保護基金</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7153453" y="1198538"/>
            <a:ext cx="4831677" cy="670242"/>
          </a:xfrm>
        </p:spPr>
        <p:txBody>
          <a:bodyPr/>
          <a:lstStyle/>
          <a:p>
            <a:r>
              <a:rPr lang="zh-CN" altLang="en-US" sz="2800" b="1" dirty="0"/>
              <a:t>空氣污染防制基金</a:t>
            </a:r>
            <a:endParaRPr lang="zh-TW" altLang="en-US" sz="2800" b="1"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7153453" y="2138218"/>
            <a:ext cx="4831677" cy="670242"/>
          </a:xfrm>
        </p:spPr>
        <p:txBody>
          <a:bodyPr/>
          <a:lstStyle/>
          <a:p>
            <a:r>
              <a:rPr lang="zh-CN" altLang="en-US" sz="2800" dirty="0"/>
              <a:t>資源回收管理基金</a:t>
            </a:r>
            <a:endParaRPr lang="zh-TW" altLang="en-US" sz="2800" dirty="0"/>
          </a:p>
        </p:txBody>
      </p:sp>
      <p:sp>
        <p:nvSpPr>
          <p:cNvPr id="5" name="文字版面配置區 4">
            <a:extLst>
              <a:ext uri="{FF2B5EF4-FFF2-40B4-BE49-F238E27FC236}">
                <a16:creationId xmlns:a16="http://schemas.microsoft.com/office/drawing/2014/main" id="{5120FF7C-AE47-4780-880E-19CBEA5F0429}"/>
              </a:ext>
            </a:extLst>
          </p:cNvPr>
          <p:cNvSpPr>
            <a:spLocks noGrp="1"/>
          </p:cNvSpPr>
          <p:nvPr>
            <p:ph type="body" sz="quarter" idx="12"/>
          </p:nvPr>
        </p:nvSpPr>
        <p:spPr>
          <a:xfrm>
            <a:off x="7153453" y="3077898"/>
            <a:ext cx="4831677" cy="670242"/>
          </a:xfrm>
        </p:spPr>
        <p:txBody>
          <a:bodyPr/>
          <a:lstStyle/>
          <a:p>
            <a:r>
              <a:rPr lang="zh-CN" altLang="en-US" sz="2800" dirty="0"/>
              <a:t>土壤及地下水污染整治基金</a:t>
            </a:r>
            <a:endParaRPr lang="zh-TW" altLang="en-US" sz="2800" dirty="0"/>
          </a:p>
        </p:txBody>
      </p:sp>
      <p:sp>
        <p:nvSpPr>
          <p:cNvPr id="6" name="文字版面配置區 5">
            <a:extLst>
              <a:ext uri="{FF2B5EF4-FFF2-40B4-BE49-F238E27FC236}">
                <a16:creationId xmlns:a16="http://schemas.microsoft.com/office/drawing/2014/main" id="{52519E24-87EA-430D-A458-FAC7D4A7494E}"/>
              </a:ext>
            </a:extLst>
          </p:cNvPr>
          <p:cNvSpPr>
            <a:spLocks noGrp="1"/>
          </p:cNvSpPr>
          <p:nvPr>
            <p:ph type="body" sz="quarter" idx="13"/>
          </p:nvPr>
        </p:nvSpPr>
        <p:spPr>
          <a:xfrm>
            <a:off x="7153453" y="4017578"/>
            <a:ext cx="4831677" cy="670242"/>
          </a:xfrm>
        </p:spPr>
        <p:txBody>
          <a:bodyPr/>
          <a:lstStyle/>
          <a:p>
            <a:r>
              <a:rPr lang="zh-CN" altLang="en-US" sz="2800" dirty="0"/>
              <a:t>環境教育基金</a:t>
            </a:r>
            <a:endParaRPr lang="zh-TW" altLang="en-US" sz="2800" dirty="0"/>
          </a:p>
        </p:txBody>
      </p:sp>
      <p:sp>
        <p:nvSpPr>
          <p:cNvPr id="7" name="標題 1">
            <a:extLst>
              <a:ext uri="{FF2B5EF4-FFF2-40B4-BE49-F238E27FC236}">
                <a16:creationId xmlns:a16="http://schemas.microsoft.com/office/drawing/2014/main" id="{BD91B93F-89EF-4103-BF41-5613408CAF6D}"/>
              </a:ext>
            </a:extLst>
          </p:cNvPr>
          <p:cNvSpPr txBox="1">
            <a:spLocks/>
          </p:cNvSpPr>
          <p:nvPr/>
        </p:nvSpPr>
        <p:spPr>
          <a:xfrm flipH="1">
            <a:off x="5186881" y="2497342"/>
            <a:ext cx="592277" cy="1987196"/>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u="sng" kern="0" dirty="0">
                <a:solidFill>
                  <a:srgbClr val="00B0F0"/>
                </a:solidFill>
              </a:rPr>
              <a:t>環境部</a:t>
            </a:r>
            <a:endParaRPr lang="zh-TW" altLang="en-US" kern="0" dirty="0">
              <a:solidFill>
                <a:srgbClr val="00B0F0"/>
              </a:solidFill>
            </a:endParaRPr>
          </a:p>
        </p:txBody>
      </p:sp>
      <p:sp>
        <p:nvSpPr>
          <p:cNvPr id="8" name="文字版面配置區 2">
            <a:extLst>
              <a:ext uri="{FF2B5EF4-FFF2-40B4-BE49-F238E27FC236}">
                <a16:creationId xmlns:a16="http://schemas.microsoft.com/office/drawing/2014/main" id="{3956A7DD-C96F-41AB-8A66-411EC47E1A2D}"/>
              </a:ext>
            </a:extLst>
          </p:cNvPr>
          <p:cNvSpPr txBox="1">
            <a:spLocks/>
          </p:cNvSpPr>
          <p:nvPr/>
        </p:nvSpPr>
        <p:spPr>
          <a:xfrm>
            <a:off x="1578875" y="1998680"/>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作業基金</a:t>
            </a:r>
            <a:endParaRPr lang="zh-TW" altLang="en-US" sz="2800" kern="0" dirty="0"/>
          </a:p>
        </p:txBody>
      </p:sp>
      <p:sp>
        <p:nvSpPr>
          <p:cNvPr id="9" name="文字版面配置區 2">
            <a:extLst>
              <a:ext uri="{FF2B5EF4-FFF2-40B4-BE49-F238E27FC236}">
                <a16:creationId xmlns:a16="http://schemas.microsoft.com/office/drawing/2014/main" id="{F5EB9A9B-751B-4267-9438-A50AAB5CC465}"/>
              </a:ext>
            </a:extLst>
          </p:cNvPr>
          <p:cNvSpPr txBox="1">
            <a:spLocks/>
          </p:cNvSpPr>
          <p:nvPr/>
        </p:nvSpPr>
        <p:spPr>
          <a:xfrm>
            <a:off x="1578875" y="3050282"/>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債務基金</a:t>
            </a:r>
            <a:endParaRPr lang="en-US" altLang="zh-CN" sz="2800" kern="0" dirty="0"/>
          </a:p>
        </p:txBody>
      </p:sp>
      <p:sp>
        <p:nvSpPr>
          <p:cNvPr id="10" name="文字版面配置區 2">
            <a:extLst>
              <a:ext uri="{FF2B5EF4-FFF2-40B4-BE49-F238E27FC236}">
                <a16:creationId xmlns:a16="http://schemas.microsoft.com/office/drawing/2014/main" id="{1A7D1E0F-EEAC-4B09-8819-0827B908C550}"/>
              </a:ext>
            </a:extLst>
          </p:cNvPr>
          <p:cNvSpPr txBox="1">
            <a:spLocks/>
          </p:cNvSpPr>
          <p:nvPr/>
        </p:nvSpPr>
        <p:spPr>
          <a:xfrm>
            <a:off x="1578875" y="4101884"/>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資本計劃金</a:t>
            </a:r>
            <a:endParaRPr lang="zh-TW" altLang="en-US" sz="2800" kern="0" dirty="0"/>
          </a:p>
        </p:txBody>
      </p:sp>
      <p:sp>
        <p:nvSpPr>
          <p:cNvPr id="11" name="文字版面配置區 2">
            <a:extLst>
              <a:ext uri="{FF2B5EF4-FFF2-40B4-BE49-F238E27FC236}">
                <a16:creationId xmlns:a16="http://schemas.microsoft.com/office/drawing/2014/main" id="{CCE05F1F-6FE6-4478-849E-284259A4E41B}"/>
              </a:ext>
            </a:extLst>
          </p:cNvPr>
          <p:cNvSpPr txBox="1">
            <a:spLocks/>
          </p:cNvSpPr>
          <p:nvPr/>
        </p:nvSpPr>
        <p:spPr>
          <a:xfrm>
            <a:off x="1578875" y="5153486"/>
            <a:ext cx="2714417" cy="670242"/>
          </a:xfrm>
          <a:prstGeom prst="round2DiagRect">
            <a:avLst/>
          </a:prstGeom>
          <a:solidFill>
            <a:srgbClr val="E7F0F8"/>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特別收入基金</a:t>
            </a:r>
            <a:endParaRPr lang="zh-TW" altLang="en-US" sz="2800" kern="0" dirty="0"/>
          </a:p>
        </p:txBody>
      </p:sp>
      <p:sp>
        <p:nvSpPr>
          <p:cNvPr id="12" name="文字版面配置區 2">
            <a:extLst>
              <a:ext uri="{FF2B5EF4-FFF2-40B4-BE49-F238E27FC236}">
                <a16:creationId xmlns:a16="http://schemas.microsoft.com/office/drawing/2014/main" id="{5A531B76-954F-4245-BD3E-2A458548D685}"/>
              </a:ext>
            </a:extLst>
          </p:cNvPr>
          <p:cNvSpPr txBox="1">
            <a:spLocks/>
          </p:cNvSpPr>
          <p:nvPr/>
        </p:nvSpPr>
        <p:spPr>
          <a:xfrm>
            <a:off x="1578875" y="947078"/>
            <a:ext cx="2714417" cy="670242"/>
          </a:xfrm>
          <a:prstGeom prst="round2DiagRect">
            <a:avLst/>
          </a:prstGeom>
          <a:solidFill>
            <a:schemeClr val="accent2"/>
          </a:solidFill>
          <a:ln w="38100">
            <a:solidFill>
              <a:schemeClr val="bg1">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營業基金</a:t>
            </a:r>
            <a:endParaRPr lang="zh-TW" altLang="en-US" sz="2800" kern="0" dirty="0"/>
          </a:p>
        </p:txBody>
      </p:sp>
      <p:sp>
        <p:nvSpPr>
          <p:cNvPr id="13" name="文字版面配置區 5">
            <a:extLst>
              <a:ext uri="{FF2B5EF4-FFF2-40B4-BE49-F238E27FC236}">
                <a16:creationId xmlns:a16="http://schemas.microsoft.com/office/drawing/2014/main" id="{2223ED5E-B237-4833-B907-C07DB70CEA87}"/>
              </a:ext>
            </a:extLst>
          </p:cNvPr>
          <p:cNvSpPr txBox="1">
            <a:spLocks/>
          </p:cNvSpPr>
          <p:nvPr/>
        </p:nvSpPr>
        <p:spPr>
          <a:xfrm>
            <a:off x="7153453" y="4957258"/>
            <a:ext cx="4831677"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b="1" kern="0" dirty="0"/>
              <a:t>溫室氣體管理基金</a:t>
            </a:r>
            <a:endParaRPr lang="zh-TW" altLang="en-US" sz="2800" b="1" kern="0" dirty="0"/>
          </a:p>
        </p:txBody>
      </p:sp>
      <p:cxnSp>
        <p:nvCxnSpPr>
          <p:cNvPr id="17" name="接點: 肘形 16">
            <a:extLst>
              <a:ext uri="{FF2B5EF4-FFF2-40B4-BE49-F238E27FC236}">
                <a16:creationId xmlns:a16="http://schemas.microsoft.com/office/drawing/2014/main" id="{69E07888-5AC6-4CBD-9CC5-F1E9E3DDB8AB}"/>
              </a:ext>
            </a:extLst>
          </p:cNvPr>
          <p:cNvCxnSpPr>
            <a:cxnSpLocks/>
            <a:stCxn id="11" idx="0"/>
            <a:endCxn id="7" idx="3"/>
          </p:cNvCxnSpPr>
          <p:nvPr/>
        </p:nvCxnSpPr>
        <p:spPr>
          <a:xfrm flipV="1">
            <a:off x="4293292" y="3490940"/>
            <a:ext cx="893589" cy="199766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F44CB-0AEE-42D9-9EC7-EEBFDF0DFFFE}"/>
              </a:ext>
            </a:extLst>
          </p:cNvPr>
          <p:cNvCxnSpPr>
            <a:cxnSpLocks/>
            <a:stCxn id="7" idx="1"/>
            <a:endCxn id="2" idx="3"/>
          </p:cNvCxnSpPr>
          <p:nvPr/>
        </p:nvCxnSpPr>
        <p:spPr>
          <a:xfrm>
            <a:off x="5779158" y="3490940"/>
            <a:ext cx="57388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標題 1">
            <a:extLst>
              <a:ext uri="{FF2B5EF4-FFF2-40B4-BE49-F238E27FC236}">
                <a16:creationId xmlns:a16="http://schemas.microsoft.com/office/drawing/2014/main" id="{E50DBCFB-D79D-423E-8BE2-77001462A626}"/>
              </a:ext>
            </a:extLst>
          </p:cNvPr>
          <p:cNvSpPr txBox="1">
            <a:spLocks/>
          </p:cNvSpPr>
          <p:nvPr/>
        </p:nvSpPr>
        <p:spPr>
          <a:xfrm flipH="1">
            <a:off x="335343" y="1702776"/>
            <a:ext cx="721360" cy="3452446"/>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kern="0" dirty="0"/>
              <a:t>特種基金</a:t>
            </a:r>
            <a:endParaRPr lang="zh-TW" altLang="en-US" kern="0" dirty="0"/>
          </a:p>
        </p:txBody>
      </p:sp>
      <p:sp>
        <p:nvSpPr>
          <p:cNvPr id="23" name="矩形: 圓角 22">
            <a:extLst>
              <a:ext uri="{FF2B5EF4-FFF2-40B4-BE49-F238E27FC236}">
                <a16:creationId xmlns:a16="http://schemas.microsoft.com/office/drawing/2014/main" id="{F9C74EC5-D572-42AE-8DC8-3BDCED5B15D8}"/>
              </a:ext>
            </a:extLst>
          </p:cNvPr>
          <p:cNvSpPr/>
          <p:nvPr/>
        </p:nvSpPr>
        <p:spPr>
          <a:xfrm>
            <a:off x="1341599" y="481224"/>
            <a:ext cx="3188970" cy="5863590"/>
          </a:xfrm>
          <a:custGeom>
            <a:avLst/>
            <a:gdLst>
              <a:gd name="connsiteX0" fmla="*/ 0 w 3188970"/>
              <a:gd name="connsiteY0" fmla="*/ 531506 h 5863590"/>
              <a:gd name="connsiteX1" fmla="*/ 531506 w 3188970"/>
              <a:gd name="connsiteY1" fmla="*/ 0 h 5863590"/>
              <a:gd name="connsiteX2" fmla="*/ 1084255 w 3188970"/>
              <a:gd name="connsiteY2" fmla="*/ 0 h 5863590"/>
              <a:gd name="connsiteX3" fmla="*/ 1573225 w 3188970"/>
              <a:gd name="connsiteY3" fmla="*/ 0 h 5863590"/>
              <a:gd name="connsiteX4" fmla="*/ 2147234 w 3188970"/>
              <a:gd name="connsiteY4" fmla="*/ 0 h 5863590"/>
              <a:gd name="connsiteX5" fmla="*/ 2657464 w 3188970"/>
              <a:gd name="connsiteY5" fmla="*/ 0 h 5863590"/>
              <a:gd name="connsiteX6" fmla="*/ 3188970 w 3188970"/>
              <a:gd name="connsiteY6" fmla="*/ 531506 h 5863590"/>
              <a:gd name="connsiteX7" fmla="*/ 3188970 w 3188970"/>
              <a:gd name="connsiteY7" fmla="*/ 1073286 h 5863590"/>
              <a:gd name="connsiteX8" fmla="*/ 3188970 w 3188970"/>
              <a:gd name="connsiteY8" fmla="*/ 1807088 h 5863590"/>
              <a:gd name="connsiteX9" fmla="*/ 3188970 w 3188970"/>
              <a:gd name="connsiteY9" fmla="*/ 2492885 h 5863590"/>
              <a:gd name="connsiteX10" fmla="*/ 3188970 w 3188970"/>
              <a:gd name="connsiteY10" fmla="*/ 3082670 h 5863590"/>
              <a:gd name="connsiteX11" fmla="*/ 3188970 w 3188970"/>
              <a:gd name="connsiteY11" fmla="*/ 3768467 h 5863590"/>
              <a:gd name="connsiteX12" fmla="*/ 3188970 w 3188970"/>
              <a:gd name="connsiteY12" fmla="*/ 4454264 h 5863590"/>
              <a:gd name="connsiteX13" fmla="*/ 3188970 w 3188970"/>
              <a:gd name="connsiteY13" fmla="*/ 5332084 h 5863590"/>
              <a:gd name="connsiteX14" fmla="*/ 2657464 w 3188970"/>
              <a:gd name="connsiteY14" fmla="*/ 5863590 h 5863590"/>
              <a:gd name="connsiteX15" fmla="*/ 2083455 w 3188970"/>
              <a:gd name="connsiteY15" fmla="*/ 5863590 h 5863590"/>
              <a:gd name="connsiteX16" fmla="*/ 1573225 w 3188970"/>
              <a:gd name="connsiteY16" fmla="*/ 5863590 h 5863590"/>
              <a:gd name="connsiteX17" fmla="*/ 1062996 w 3188970"/>
              <a:gd name="connsiteY17" fmla="*/ 5863590 h 5863590"/>
              <a:gd name="connsiteX18" fmla="*/ 531506 w 3188970"/>
              <a:gd name="connsiteY18" fmla="*/ 5863590 h 5863590"/>
              <a:gd name="connsiteX19" fmla="*/ 0 w 3188970"/>
              <a:gd name="connsiteY19" fmla="*/ 5332084 h 5863590"/>
              <a:gd name="connsiteX20" fmla="*/ 0 w 3188970"/>
              <a:gd name="connsiteY20" fmla="*/ 4742299 h 5863590"/>
              <a:gd name="connsiteX21" fmla="*/ 0 w 3188970"/>
              <a:gd name="connsiteY21" fmla="*/ 4152513 h 5863590"/>
              <a:gd name="connsiteX22" fmla="*/ 0 w 3188970"/>
              <a:gd name="connsiteY22" fmla="*/ 3562728 h 5863590"/>
              <a:gd name="connsiteX23" fmla="*/ 0 w 3188970"/>
              <a:gd name="connsiteY23" fmla="*/ 2924937 h 5863590"/>
              <a:gd name="connsiteX24" fmla="*/ 0 w 3188970"/>
              <a:gd name="connsiteY24" fmla="*/ 2383158 h 5863590"/>
              <a:gd name="connsiteX25" fmla="*/ 0 w 3188970"/>
              <a:gd name="connsiteY25" fmla="*/ 1841378 h 5863590"/>
              <a:gd name="connsiteX26" fmla="*/ 0 w 3188970"/>
              <a:gd name="connsiteY26" fmla="*/ 531506 h 586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88970" h="5863590" extrusionOk="0">
                <a:moveTo>
                  <a:pt x="0" y="531506"/>
                </a:moveTo>
                <a:cubicBezTo>
                  <a:pt x="-25410" y="213610"/>
                  <a:pt x="188890" y="41745"/>
                  <a:pt x="531506" y="0"/>
                </a:cubicBezTo>
                <a:cubicBezTo>
                  <a:pt x="726198" y="-2332"/>
                  <a:pt x="920048" y="-22953"/>
                  <a:pt x="1084255" y="0"/>
                </a:cubicBezTo>
                <a:cubicBezTo>
                  <a:pt x="1248462" y="22953"/>
                  <a:pt x="1434064" y="-7067"/>
                  <a:pt x="1573225" y="0"/>
                </a:cubicBezTo>
                <a:cubicBezTo>
                  <a:pt x="1712386" y="7067"/>
                  <a:pt x="1940163" y="20655"/>
                  <a:pt x="2147234" y="0"/>
                </a:cubicBezTo>
                <a:cubicBezTo>
                  <a:pt x="2354305" y="-20655"/>
                  <a:pt x="2409028" y="-4698"/>
                  <a:pt x="2657464" y="0"/>
                </a:cubicBezTo>
                <a:cubicBezTo>
                  <a:pt x="2983591" y="35271"/>
                  <a:pt x="3193498" y="203815"/>
                  <a:pt x="3188970" y="531506"/>
                </a:cubicBezTo>
                <a:cubicBezTo>
                  <a:pt x="3174448" y="707406"/>
                  <a:pt x="3183518" y="937709"/>
                  <a:pt x="3188970" y="1073286"/>
                </a:cubicBezTo>
                <a:cubicBezTo>
                  <a:pt x="3194422" y="1208863"/>
                  <a:pt x="3214223" y="1541705"/>
                  <a:pt x="3188970" y="1807088"/>
                </a:cubicBezTo>
                <a:cubicBezTo>
                  <a:pt x="3163717" y="2072471"/>
                  <a:pt x="3173752" y="2247500"/>
                  <a:pt x="3188970" y="2492885"/>
                </a:cubicBezTo>
                <a:cubicBezTo>
                  <a:pt x="3204188" y="2738270"/>
                  <a:pt x="3214337" y="2824587"/>
                  <a:pt x="3188970" y="3082670"/>
                </a:cubicBezTo>
                <a:cubicBezTo>
                  <a:pt x="3163603" y="3340753"/>
                  <a:pt x="3199513" y="3426017"/>
                  <a:pt x="3188970" y="3768467"/>
                </a:cubicBezTo>
                <a:cubicBezTo>
                  <a:pt x="3178427" y="4110917"/>
                  <a:pt x="3176777" y="4276342"/>
                  <a:pt x="3188970" y="4454264"/>
                </a:cubicBezTo>
                <a:cubicBezTo>
                  <a:pt x="3201163" y="4632186"/>
                  <a:pt x="3209523" y="5003859"/>
                  <a:pt x="3188970" y="5332084"/>
                </a:cubicBezTo>
                <a:cubicBezTo>
                  <a:pt x="3189118" y="5616542"/>
                  <a:pt x="2968176" y="5883892"/>
                  <a:pt x="2657464" y="5863590"/>
                </a:cubicBezTo>
                <a:cubicBezTo>
                  <a:pt x="2384850" y="5887361"/>
                  <a:pt x="2298798" y="5876505"/>
                  <a:pt x="2083455" y="5863590"/>
                </a:cubicBezTo>
                <a:cubicBezTo>
                  <a:pt x="1868112" y="5850675"/>
                  <a:pt x="1704252" y="5847443"/>
                  <a:pt x="1573225" y="5863590"/>
                </a:cubicBezTo>
                <a:cubicBezTo>
                  <a:pt x="1442198" y="5879738"/>
                  <a:pt x="1196490" y="5838108"/>
                  <a:pt x="1062996" y="5863590"/>
                </a:cubicBezTo>
                <a:cubicBezTo>
                  <a:pt x="929502" y="5889072"/>
                  <a:pt x="660951" y="5857981"/>
                  <a:pt x="531506" y="5863590"/>
                </a:cubicBezTo>
                <a:cubicBezTo>
                  <a:pt x="191673" y="5843657"/>
                  <a:pt x="-4099" y="5566351"/>
                  <a:pt x="0" y="5332084"/>
                </a:cubicBezTo>
                <a:cubicBezTo>
                  <a:pt x="14196" y="5142524"/>
                  <a:pt x="19133" y="4927059"/>
                  <a:pt x="0" y="4742299"/>
                </a:cubicBezTo>
                <a:cubicBezTo>
                  <a:pt x="-19133" y="4557540"/>
                  <a:pt x="-13109" y="4305759"/>
                  <a:pt x="0" y="4152513"/>
                </a:cubicBezTo>
                <a:cubicBezTo>
                  <a:pt x="13109" y="3999267"/>
                  <a:pt x="17258" y="3692641"/>
                  <a:pt x="0" y="3562728"/>
                </a:cubicBezTo>
                <a:cubicBezTo>
                  <a:pt x="-17258" y="3432815"/>
                  <a:pt x="12477" y="3217040"/>
                  <a:pt x="0" y="2924937"/>
                </a:cubicBezTo>
                <a:cubicBezTo>
                  <a:pt x="-12477" y="2632834"/>
                  <a:pt x="3140" y="2653655"/>
                  <a:pt x="0" y="2383158"/>
                </a:cubicBezTo>
                <a:cubicBezTo>
                  <a:pt x="-3140" y="2112661"/>
                  <a:pt x="-25881" y="1972199"/>
                  <a:pt x="0" y="1841378"/>
                </a:cubicBezTo>
                <a:cubicBezTo>
                  <a:pt x="25881" y="1710557"/>
                  <a:pt x="2939" y="975519"/>
                  <a:pt x="0" y="531506"/>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9C0B43BC-E9FB-4283-A308-4C5884ABA2A6}"/>
              </a:ext>
            </a:extLst>
          </p:cNvPr>
          <p:cNvSpPr txBox="1"/>
          <p:nvPr/>
        </p:nvSpPr>
        <p:spPr>
          <a:xfrm>
            <a:off x="4875753" y="5612039"/>
            <a:ext cx="1214531"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主管機關</a:t>
            </a:r>
            <a:endParaRPr lang="zh-TW" altLang="en-US" kern="0" dirty="0">
              <a:solidFill>
                <a:schemeClr val="bg1"/>
              </a:solidFill>
            </a:endParaRPr>
          </a:p>
        </p:txBody>
      </p:sp>
      <p:sp>
        <p:nvSpPr>
          <p:cNvPr id="25" name="文字方塊 24">
            <a:extLst>
              <a:ext uri="{FF2B5EF4-FFF2-40B4-BE49-F238E27FC236}">
                <a16:creationId xmlns:a16="http://schemas.microsoft.com/office/drawing/2014/main" id="{7988BEA3-1655-425C-8CD4-81D5736626C2}"/>
              </a:ext>
            </a:extLst>
          </p:cNvPr>
          <p:cNvSpPr txBox="1"/>
          <p:nvPr/>
        </p:nvSpPr>
        <p:spPr>
          <a:xfrm>
            <a:off x="6001007" y="1137658"/>
            <a:ext cx="1104120" cy="752094"/>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a:t>
            </a:r>
            <a:endParaRPr lang="en-US" altLang="zh-CN" kern="0" dirty="0">
              <a:solidFill>
                <a:schemeClr val="bg1"/>
              </a:solidFill>
            </a:endParaRPr>
          </a:p>
          <a:p>
            <a:pPr algn="ctr"/>
            <a:r>
              <a:rPr lang="zh-CN" altLang="en-US" kern="0" dirty="0">
                <a:solidFill>
                  <a:schemeClr val="bg1"/>
                </a:solidFill>
              </a:rPr>
              <a:t>預算</a:t>
            </a:r>
            <a:endParaRPr lang="zh-TW" altLang="en-US" kern="0" dirty="0">
              <a:solidFill>
                <a:schemeClr val="bg1"/>
              </a:solidFill>
            </a:endParaRPr>
          </a:p>
        </p:txBody>
      </p:sp>
      <p:sp>
        <p:nvSpPr>
          <p:cNvPr id="26" name="文字方塊 25">
            <a:extLst>
              <a:ext uri="{FF2B5EF4-FFF2-40B4-BE49-F238E27FC236}">
                <a16:creationId xmlns:a16="http://schemas.microsoft.com/office/drawing/2014/main" id="{9DD11856-CAF7-4653-90F0-07B0F934C9A7}"/>
              </a:ext>
            </a:extLst>
          </p:cNvPr>
          <p:cNvSpPr txBox="1"/>
          <p:nvPr/>
        </p:nvSpPr>
        <p:spPr>
          <a:xfrm>
            <a:off x="7165127" y="502011"/>
            <a:ext cx="3150184" cy="424537"/>
          </a:xfrm>
          <a:prstGeom prst="rect">
            <a:avLst/>
          </a:prstGeom>
          <a:solidFill>
            <a:schemeClr val="accent1">
              <a:lumMod val="20000"/>
              <a:lumOff val="80000"/>
            </a:schemeClr>
          </a:solidFill>
          <a:ln>
            <a:noFill/>
          </a:ln>
        </p:spPr>
        <p:txBody>
          <a:bodyPr spcFirstLastPara="1" wrap="square" lIns="91425" tIns="91425" rIns="91425" bIns="91425" rtlCol="0" anchor="t" anchorCtr="0">
            <a:noAutofit/>
          </a:bodyPr>
          <a:lstStyle/>
          <a:p>
            <a:pPr algn="ctr"/>
            <a:r>
              <a:rPr lang="zh-CN" altLang="en-US" kern="0" dirty="0">
                <a:solidFill>
                  <a:schemeClr val="bg1"/>
                </a:solidFill>
              </a:rPr>
              <a:t>附屬單位預算之分預算</a:t>
            </a:r>
            <a:endParaRPr lang="zh-TW" altLang="en-US" kern="0" dirty="0">
              <a:solidFill>
                <a:schemeClr val="bg1"/>
              </a:solidFill>
            </a:endParaRPr>
          </a:p>
        </p:txBody>
      </p:sp>
    </p:spTree>
    <p:extLst>
      <p:ext uri="{BB962C8B-B14F-4D97-AF65-F5344CB8AC3E}">
        <p14:creationId xmlns:p14="http://schemas.microsoft.com/office/powerpoint/2010/main" val="419762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6353047" y="1890740"/>
            <a:ext cx="592277" cy="3200401"/>
          </a:xfrm>
        </p:spPr>
        <p:txBody>
          <a:bodyPr vert="eaVert"/>
          <a:lstStyle/>
          <a:p>
            <a:r>
              <a:rPr lang="zh-CN" altLang="en-US" dirty="0">
                <a:latin typeface="Microsoft YaHei"/>
                <a:ea typeface="Microsoft YaHei"/>
              </a:rPr>
              <a:t>環境保護基金</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7153453" y="1690028"/>
            <a:ext cx="4831677" cy="670242"/>
          </a:xfrm>
        </p:spPr>
        <p:txBody>
          <a:bodyPr/>
          <a:lstStyle/>
          <a:p>
            <a:r>
              <a:rPr lang="zh-CN" altLang="en-US" sz="2800" b="1" dirty="0"/>
              <a:t>空氣污染防制基金</a:t>
            </a:r>
            <a:endParaRPr lang="zh-TW" altLang="en-US" sz="2800" b="1"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7153453" y="2438256"/>
            <a:ext cx="4831677" cy="670242"/>
          </a:xfrm>
        </p:spPr>
        <p:txBody>
          <a:bodyPr/>
          <a:lstStyle/>
          <a:p>
            <a:r>
              <a:rPr lang="zh-CN" altLang="en-US" sz="2800" dirty="0"/>
              <a:t>資源回收管理基金</a:t>
            </a:r>
            <a:endParaRPr lang="zh-TW" altLang="en-US" sz="2800" dirty="0"/>
          </a:p>
        </p:txBody>
      </p:sp>
      <p:sp>
        <p:nvSpPr>
          <p:cNvPr id="5" name="文字版面配置區 4">
            <a:extLst>
              <a:ext uri="{FF2B5EF4-FFF2-40B4-BE49-F238E27FC236}">
                <a16:creationId xmlns:a16="http://schemas.microsoft.com/office/drawing/2014/main" id="{5120FF7C-AE47-4780-880E-19CBEA5F0429}"/>
              </a:ext>
            </a:extLst>
          </p:cNvPr>
          <p:cNvSpPr>
            <a:spLocks noGrp="1"/>
          </p:cNvSpPr>
          <p:nvPr>
            <p:ph type="body" sz="quarter" idx="12"/>
          </p:nvPr>
        </p:nvSpPr>
        <p:spPr>
          <a:xfrm>
            <a:off x="7153453" y="3186484"/>
            <a:ext cx="4831677" cy="670242"/>
          </a:xfrm>
        </p:spPr>
        <p:txBody>
          <a:bodyPr/>
          <a:lstStyle/>
          <a:p>
            <a:r>
              <a:rPr lang="zh-CN" altLang="en-US" sz="2800" dirty="0"/>
              <a:t>土壤及地下水污染整治基金</a:t>
            </a:r>
            <a:endParaRPr lang="zh-TW" altLang="en-US" sz="2800" dirty="0"/>
          </a:p>
        </p:txBody>
      </p:sp>
      <p:sp>
        <p:nvSpPr>
          <p:cNvPr id="6" name="文字版面配置區 5">
            <a:extLst>
              <a:ext uri="{FF2B5EF4-FFF2-40B4-BE49-F238E27FC236}">
                <a16:creationId xmlns:a16="http://schemas.microsoft.com/office/drawing/2014/main" id="{52519E24-87EA-430D-A458-FAC7D4A7494E}"/>
              </a:ext>
            </a:extLst>
          </p:cNvPr>
          <p:cNvSpPr>
            <a:spLocks noGrp="1"/>
          </p:cNvSpPr>
          <p:nvPr>
            <p:ph type="body" sz="quarter" idx="13"/>
          </p:nvPr>
        </p:nvSpPr>
        <p:spPr>
          <a:xfrm>
            <a:off x="7153453" y="3934711"/>
            <a:ext cx="4831677" cy="670242"/>
          </a:xfrm>
        </p:spPr>
        <p:txBody>
          <a:bodyPr/>
          <a:lstStyle/>
          <a:p>
            <a:r>
              <a:rPr lang="zh-CN" altLang="en-US" sz="2800" dirty="0"/>
              <a:t>環境教育基金</a:t>
            </a:r>
            <a:endParaRPr lang="zh-TW" altLang="en-US" sz="2800" dirty="0"/>
          </a:p>
        </p:txBody>
      </p:sp>
      <p:sp>
        <p:nvSpPr>
          <p:cNvPr id="7" name="標題 1">
            <a:extLst>
              <a:ext uri="{FF2B5EF4-FFF2-40B4-BE49-F238E27FC236}">
                <a16:creationId xmlns:a16="http://schemas.microsoft.com/office/drawing/2014/main" id="{BD91B93F-89EF-4103-BF41-5613408CAF6D}"/>
              </a:ext>
            </a:extLst>
          </p:cNvPr>
          <p:cNvSpPr txBox="1">
            <a:spLocks/>
          </p:cNvSpPr>
          <p:nvPr/>
        </p:nvSpPr>
        <p:spPr>
          <a:xfrm flipH="1">
            <a:off x="5186881" y="2497342"/>
            <a:ext cx="592277" cy="1987196"/>
          </a:xfrm>
          <a:prstGeom prst="rect">
            <a:avLst/>
          </a:prstGeom>
          <a:noFill/>
          <a:ln>
            <a:noFill/>
          </a:ln>
        </p:spPr>
        <p:txBody>
          <a:bodyPr spcFirstLastPara="1" vert="eaVert" wrap="square" lIns="91425" tIns="91425" rIns="91425" bIns="91425" anchor="t" anchorCtr="0">
            <a:noAutofit/>
          </a:bodyPr>
          <a:lstStyle>
            <a:defPPr marR="0" lvl="0" algn="l" rtl="0">
              <a:lnSpc>
                <a:spcPct val="100000"/>
              </a:lnSpc>
              <a:spcBef>
                <a:spcPts val="0"/>
              </a:spcBef>
              <a:spcAft>
                <a:spcPts val="0"/>
              </a:spcAft>
            </a:defPPr>
            <a:lvl1pPr marR="0" lvl="0" algn="dist" rtl="0">
              <a:lnSpc>
                <a:spcPct val="100000"/>
              </a:lnSpc>
              <a:spcBef>
                <a:spcPts val="0"/>
              </a:spcBef>
              <a:spcAft>
                <a:spcPts val="0"/>
              </a:spcAft>
              <a:buClr>
                <a:schemeClr val="dk1"/>
              </a:buClr>
              <a:buSzPts val="3500"/>
              <a:buFont typeface="IBM Plex Sans"/>
              <a:buNone/>
              <a:defRPr sz="3200" b="1" i="0" u="none" strike="noStrike" cap="none">
                <a:solidFill>
                  <a:schemeClr val="bg1">
                    <a:lumMod val="75000"/>
                  </a:schemeClr>
                </a:solidFill>
                <a:latin typeface="+mj-ea"/>
                <a:ea typeface="+mj-ea"/>
                <a:cs typeface="IBM Plex Sans"/>
                <a:sym typeface="IBM Plex Sans"/>
              </a:defRPr>
            </a:lvl1pPr>
            <a:lvl2pPr marR="0" lvl="1"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2pPr>
            <a:lvl3pPr marR="0" lvl="2"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3pPr>
            <a:lvl4pPr marR="0" lvl="3"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4pPr>
            <a:lvl5pPr marR="0" lvl="4"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5pPr>
            <a:lvl6pPr marR="0" lvl="5"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6pPr>
            <a:lvl7pPr marR="0" lvl="6"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7pPr>
            <a:lvl8pPr marR="0" lvl="7"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8pPr>
            <a:lvl9pPr marR="0" lvl="8" algn="r"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Bitter"/>
                <a:ea typeface="Bitter"/>
                <a:cs typeface="Bitter"/>
                <a:sym typeface="Bitter"/>
              </a:defRPr>
            </a:lvl9pPr>
          </a:lstStyle>
          <a:p>
            <a:r>
              <a:rPr lang="zh-CN" altLang="en-US" u="sng" kern="0" dirty="0">
                <a:solidFill>
                  <a:srgbClr val="00B0F0"/>
                </a:solidFill>
              </a:rPr>
              <a:t>環境部</a:t>
            </a:r>
            <a:endParaRPr lang="zh-TW" altLang="en-US" kern="0" dirty="0">
              <a:solidFill>
                <a:srgbClr val="00B0F0"/>
              </a:solidFill>
            </a:endParaRPr>
          </a:p>
        </p:txBody>
      </p:sp>
      <p:sp>
        <p:nvSpPr>
          <p:cNvPr id="13" name="文字版面配置區 5">
            <a:extLst>
              <a:ext uri="{FF2B5EF4-FFF2-40B4-BE49-F238E27FC236}">
                <a16:creationId xmlns:a16="http://schemas.microsoft.com/office/drawing/2014/main" id="{2223ED5E-B237-4833-B907-C07DB70CEA87}"/>
              </a:ext>
            </a:extLst>
          </p:cNvPr>
          <p:cNvSpPr txBox="1">
            <a:spLocks/>
          </p:cNvSpPr>
          <p:nvPr/>
        </p:nvSpPr>
        <p:spPr>
          <a:xfrm>
            <a:off x="7153453" y="4682938"/>
            <a:ext cx="4831677"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b="1" kern="0" dirty="0"/>
              <a:t>溫室氣體管理基金</a:t>
            </a:r>
            <a:endParaRPr lang="zh-TW" altLang="en-US" sz="2800" b="1" kern="0" dirty="0"/>
          </a:p>
        </p:txBody>
      </p:sp>
      <p:cxnSp>
        <p:nvCxnSpPr>
          <p:cNvPr id="21" name="直線單箭頭接點 20">
            <a:extLst>
              <a:ext uri="{FF2B5EF4-FFF2-40B4-BE49-F238E27FC236}">
                <a16:creationId xmlns:a16="http://schemas.microsoft.com/office/drawing/2014/main" id="{49FF44CB-0AEE-42D9-9EC7-EEBFDF0DFFFE}"/>
              </a:ext>
            </a:extLst>
          </p:cNvPr>
          <p:cNvCxnSpPr>
            <a:cxnSpLocks/>
            <a:stCxn id="7" idx="1"/>
            <a:endCxn id="2" idx="3"/>
          </p:cNvCxnSpPr>
          <p:nvPr/>
        </p:nvCxnSpPr>
        <p:spPr>
          <a:xfrm>
            <a:off x="5779158" y="3490940"/>
            <a:ext cx="57388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1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3190198" y="337089"/>
            <a:ext cx="5843207" cy="670242"/>
          </a:xfrm>
        </p:spPr>
        <p:txBody>
          <a:bodyPr/>
          <a:lstStyle/>
          <a:p>
            <a:r>
              <a:rPr lang="zh-CN" altLang="en-US" sz="2800" dirty="0">
                <a:latin typeface="+mn-lt"/>
              </a:rPr>
              <a:t>空氣污染防制基金 財源與用途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287521" y="1168122"/>
            <a:ext cx="4425583" cy="5580000"/>
          </a:xfrm>
          <a:prstGeom prst="rect">
            <a:avLst/>
          </a:prstGeom>
          <a:solidFill>
            <a:schemeClr val="bg1">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3 </a:t>
            </a:r>
            <a:r>
              <a:rPr lang="zh-TW" altLang="en-US" sz="1400" dirty="0">
                <a:solidFill>
                  <a:srgbClr val="374151"/>
                </a:solidFill>
                <a:latin typeface="Söhne"/>
                <a:ea typeface="+mj-ea"/>
                <a:sym typeface="Roboto Slab"/>
                <a:hlinkClick r:id="rId2">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本基金之來源如下：</a:t>
            </a:r>
          </a:p>
          <a:p>
            <a:pPr algn="l">
              <a:lnSpc>
                <a:spcPct val="150000"/>
              </a:lnSpc>
            </a:pPr>
            <a:r>
              <a:rPr lang="zh-TW" altLang="en-US" sz="1400" dirty="0">
                <a:solidFill>
                  <a:srgbClr val="374151"/>
                </a:solidFill>
                <a:latin typeface="Söhne"/>
                <a:ea typeface="+mj-ea"/>
                <a:sym typeface="Roboto Slab"/>
              </a:rPr>
              <a:t>一、依空氣污染防制費收費辦法由中央主管機關徵收之空氣污染防制費收入。</a:t>
            </a:r>
          </a:p>
          <a:p>
            <a:pPr algn="l">
              <a:lnSpc>
                <a:spcPct val="150000"/>
              </a:lnSpc>
            </a:pPr>
            <a:r>
              <a:rPr lang="zh-TW" altLang="en-US" sz="1400" dirty="0">
                <a:solidFill>
                  <a:srgbClr val="374151"/>
                </a:solidFill>
                <a:latin typeface="Söhne"/>
                <a:ea typeface="+mj-ea"/>
                <a:sym typeface="Roboto Slab"/>
              </a:rPr>
              <a:t>二、本署依本法第九條第一項第二款交易或拍賣所得。</a:t>
            </a:r>
          </a:p>
          <a:p>
            <a:pPr algn="l">
              <a:lnSpc>
                <a:spcPct val="150000"/>
              </a:lnSpc>
            </a:pPr>
            <a:r>
              <a:rPr lang="zh-TW" altLang="en-US" sz="1400" dirty="0">
                <a:solidFill>
                  <a:srgbClr val="374151"/>
                </a:solidFill>
                <a:latin typeface="Söhne"/>
                <a:ea typeface="+mj-ea"/>
                <a:sym typeface="Roboto Slab"/>
              </a:rPr>
              <a:t>三、本署依本法第八十六條追繳之所得利益及違反本法罰鍰之部分提撥。</a:t>
            </a:r>
          </a:p>
          <a:p>
            <a:pPr algn="l">
              <a:lnSpc>
                <a:spcPct val="150000"/>
              </a:lnSpc>
            </a:pPr>
            <a:r>
              <a:rPr lang="zh-TW" altLang="en-US" sz="1400" dirty="0">
                <a:solidFill>
                  <a:srgbClr val="374151"/>
                </a:solidFill>
                <a:latin typeface="Söhne"/>
                <a:ea typeface="+mj-ea"/>
                <a:sym typeface="Roboto Slab"/>
              </a:rPr>
              <a:t>四、依本法科處並繳納之罰金，及因違反本法規定沒收或追徵之現金或變賣所得。</a:t>
            </a:r>
          </a:p>
          <a:p>
            <a:pPr algn="l">
              <a:lnSpc>
                <a:spcPct val="150000"/>
              </a:lnSpc>
            </a:pPr>
            <a:r>
              <a:rPr lang="zh-TW" altLang="en-US" sz="1400" dirty="0">
                <a:solidFill>
                  <a:srgbClr val="374151"/>
                </a:solidFill>
                <a:latin typeface="Söhne"/>
                <a:ea typeface="+mj-ea"/>
                <a:sym typeface="Roboto Slab"/>
              </a:rPr>
              <a:t>五、本基金之孳息收入。</a:t>
            </a:r>
          </a:p>
          <a:p>
            <a:pPr algn="l">
              <a:lnSpc>
                <a:spcPct val="150000"/>
              </a:lnSpc>
            </a:pPr>
            <a:r>
              <a:rPr lang="zh-TW" altLang="en-US" sz="1400" dirty="0">
                <a:solidFill>
                  <a:srgbClr val="374151"/>
                </a:solidFill>
                <a:latin typeface="Söhne"/>
                <a:ea typeface="+mj-ea"/>
                <a:sym typeface="Roboto Slab"/>
              </a:rPr>
              <a:t>六、其他有關收入。</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4874895" y="1168122"/>
            <a:ext cx="6435090" cy="5580000"/>
          </a:xfrm>
          <a:prstGeom prst="rect">
            <a:avLst/>
          </a:prstGeom>
          <a:solidFill>
            <a:schemeClr val="bg2">
              <a:lumMod val="20000"/>
              <a:lumOff val="80000"/>
            </a:schemeClr>
          </a:solidFill>
          <a:ln>
            <a:noFill/>
          </a:ln>
        </p:spPr>
        <p:txBody>
          <a:bodyPr wrap="square">
            <a:spAutoFit/>
          </a:bodyPr>
          <a:lstStyle/>
          <a:p>
            <a:pPr algn="r">
              <a:lnSpc>
                <a:spcPct val="150000"/>
              </a:lnSpc>
            </a:pP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第 </a:t>
            </a:r>
            <a:r>
              <a:rPr lang="en-US" altLang="zh-TW"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4 </a:t>
            </a:r>
            <a:r>
              <a:rPr lang="zh-TW" altLang="en-US" sz="1400" dirty="0">
                <a:solidFill>
                  <a:srgbClr val="374151"/>
                </a:solidFill>
                <a:latin typeface="Söhne"/>
                <a:ea typeface="+mj-ea"/>
                <a:sym typeface="Roboto Slab"/>
                <a:hlinkClick r:id="rId3">
                  <a:extLst>
                    <a:ext uri="{A12FA001-AC4F-418D-AE19-62706E023703}">
                      <ahyp:hlinkClr xmlns:ahyp="http://schemas.microsoft.com/office/drawing/2018/hyperlinkcolor" val="tx"/>
                    </a:ext>
                  </a:extLst>
                </a:hlinkClick>
              </a:rPr>
              <a:t>條</a:t>
            </a:r>
            <a:endParaRPr lang="zh-TW" altLang="en-US" sz="1400" dirty="0">
              <a:solidFill>
                <a:srgbClr val="374151"/>
              </a:solidFill>
              <a:latin typeface="Söhne"/>
              <a:ea typeface="+mj-ea"/>
              <a:sym typeface="Roboto Slab"/>
            </a:endParaRP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5834"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79419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132062"/>
            <a:ext cx="721360" cy="2593874"/>
          </a:xfrm>
        </p:spPr>
        <p:txBody>
          <a:bodyPr/>
          <a:lstStyle/>
          <a:p>
            <a:r>
              <a:rPr lang="zh-CN" altLang="en-US" dirty="0"/>
              <a:t>研究範圍</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660412" y="1803854"/>
            <a:ext cx="7074059" cy="670242"/>
          </a:xfrm>
        </p:spPr>
        <p:txBody>
          <a:bodyPr/>
          <a:lstStyle/>
          <a:p>
            <a:r>
              <a:rPr lang="en-US" altLang="zh-TW" sz="2400" dirty="0"/>
              <a:t>1. </a:t>
            </a:r>
            <a:r>
              <a:rPr lang="zh-TW" altLang="en-US" sz="2400" dirty="0"/>
              <a:t>污染者付費原則與空污費、空污基金之關聯</a:t>
            </a:r>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660412" y="2784653"/>
            <a:ext cx="7074059" cy="670242"/>
          </a:xfrm>
        </p:spPr>
        <p:txBody>
          <a:bodyPr/>
          <a:lstStyle/>
          <a:p>
            <a:r>
              <a:rPr lang="en-US" altLang="zh-TW" sz="2400" dirty="0"/>
              <a:t>2. </a:t>
            </a:r>
            <a:r>
              <a:rPr lang="zh-TW" altLang="en-US" sz="2400" dirty="0"/>
              <a:t>空污基金之財源合法性</a:t>
            </a:r>
          </a:p>
        </p:txBody>
      </p:sp>
      <p:sp>
        <p:nvSpPr>
          <p:cNvPr id="7" name="文字版面配置區 3">
            <a:extLst>
              <a:ext uri="{FF2B5EF4-FFF2-40B4-BE49-F238E27FC236}">
                <a16:creationId xmlns:a16="http://schemas.microsoft.com/office/drawing/2014/main" id="{D4B6C056-4BBE-4419-873A-82D02065ED45}"/>
              </a:ext>
            </a:extLst>
          </p:cNvPr>
          <p:cNvSpPr txBox="1">
            <a:spLocks/>
          </p:cNvSpPr>
          <p:nvPr/>
        </p:nvSpPr>
        <p:spPr>
          <a:xfrm>
            <a:off x="2660412" y="3765452"/>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3. </a:t>
            </a:r>
            <a:r>
              <a:rPr lang="zh-TW" altLang="en-US" sz="2400" dirty="0"/>
              <a:t>空污基金之財源與用途之對應</a:t>
            </a:r>
            <a:endParaRPr lang="zh-TW" altLang="en-US" sz="2400" kern="0" dirty="0"/>
          </a:p>
        </p:txBody>
      </p:sp>
      <p:sp>
        <p:nvSpPr>
          <p:cNvPr id="8" name="文字版面配置區 3">
            <a:extLst>
              <a:ext uri="{FF2B5EF4-FFF2-40B4-BE49-F238E27FC236}">
                <a16:creationId xmlns:a16="http://schemas.microsoft.com/office/drawing/2014/main" id="{F11BA77F-FA6C-4C25-A7C5-972B99336008}"/>
              </a:ext>
            </a:extLst>
          </p:cNvPr>
          <p:cNvSpPr txBox="1">
            <a:spLocks/>
          </p:cNvSpPr>
          <p:nvPr/>
        </p:nvSpPr>
        <p:spPr>
          <a:xfrm>
            <a:off x="2660412" y="4746251"/>
            <a:ext cx="7074059"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zh-TW" sz="2400" dirty="0"/>
              <a:t>4. </a:t>
            </a:r>
            <a:r>
              <a:rPr lang="zh-TW" altLang="en-US" sz="2400" dirty="0"/>
              <a:t>是否有更合理的模式</a:t>
            </a:r>
            <a:endParaRPr lang="zh-TW" altLang="en-US" sz="2400" kern="0" dirty="0"/>
          </a:p>
        </p:txBody>
      </p:sp>
    </p:spTree>
    <p:extLst>
      <p:ext uri="{BB962C8B-B14F-4D97-AF65-F5344CB8AC3E}">
        <p14:creationId xmlns:p14="http://schemas.microsoft.com/office/powerpoint/2010/main" val="2019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文獻整理</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02</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38940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2">
            <a:extLst>
              <a:ext uri="{FF2B5EF4-FFF2-40B4-BE49-F238E27FC236}">
                <a16:creationId xmlns:a16="http://schemas.microsoft.com/office/drawing/2014/main" id="{621E3023-D7A2-4473-97BB-C57FB6D3AA3A}"/>
              </a:ext>
            </a:extLst>
          </p:cNvPr>
          <p:cNvSpPr txBox="1">
            <a:spLocks/>
          </p:cNvSpPr>
          <p:nvPr/>
        </p:nvSpPr>
        <p:spPr>
          <a:xfrm>
            <a:off x="6431809" y="684188"/>
            <a:ext cx="5314845"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空氣污染防制基金（特種基金）</a:t>
            </a:r>
            <a:endParaRPr lang="zh-TW" altLang="en-US" sz="2800" kern="0" dirty="0"/>
          </a:p>
        </p:txBody>
      </p:sp>
      <p:sp>
        <p:nvSpPr>
          <p:cNvPr id="3" name="文字版面配置區 2">
            <a:extLst>
              <a:ext uri="{FF2B5EF4-FFF2-40B4-BE49-F238E27FC236}">
                <a16:creationId xmlns:a16="http://schemas.microsoft.com/office/drawing/2014/main" id="{CB299936-3A0E-40E9-B2C0-AE08B81298F2}"/>
              </a:ext>
            </a:extLst>
          </p:cNvPr>
          <p:cNvSpPr txBox="1">
            <a:spLocks/>
          </p:cNvSpPr>
          <p:nvPr/>
        </p:nvSpPr>
        <p:spPr>
          <a:xfrm>
            <a:off x="733603" y="684188"/>
            <a:ext cx="4831677" cy="670242"/>
          </a:xfrm>
          <a:prstGeom prst="snip1Rect">
            <a:avLst/>
          </a:prstGeom>
        </p:spPr>
        <p:txBody>
          <a:bodyPr/>
          <a:lst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panose="020B0604020202020204"/>
              <a:buNone/>
              <a:defRPr sz="1865" b="0" i="0" u="none" strike="noStrike" cap="none">
                <a:solidFill>
                  <a:srgbClr val="000000"/>
                </a:solidFill>
                <a:latin typeface="+mj-ea"/>
                <a:ea typeface="+mj-ea"/>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150000"/>
              </a:lnSpc>
            </a:pPr>
            <a:r>
              <a:rPr lang="zh-CN" altLang="en-US" sz="2800" kern="0" dirty="0"/>
              <a:t>空氣污染防制費（特別公課）</a:t>
            </a:r>
            <a:endParaRPr lang="zh-TW" altLang="en-US" sz="2800" kern="0" dirty="0"/>
          </a:p>
        </p:txBody>
      </p:sp>
      <p:cxnSp>
        <p:nvCxnSpPr>
          <p:cNvPr id="4" name="直線接點 3">
            <a:extLst>
              <a:ext uri="{FF2B5EF4-FFF2-40B4-BE49-F238E27FC236}">
                <a16:creationId xmlns:a16="http://schemas.microsoft.com/office/drawing/2014/main" id="{5399B6FA-9DB3-4BF3-A6F6-9D775AA6ECBE}"/>
              </a:ext>
            </a:extLst>
          </p:cNvPr>
          <p:cNvCxnSpPr>
            <a:cxnSpLocks/>
          </p:cNvCxnSpPr>
          <p:nvPr/>
        </p:nvCxnSpPr>
        <p:spPr>
          <a:xfrm flipV="1">
            <a:off x="5890808" y="803996"/>
            <a:ext cx="0" cy="3183272"/>
          </a:xfrm>
          <a:prstGeom prst="line">
            <a:avLst/>
          </a:prstGeom>
          <a:ln w="635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5" name="文字版面配置區 2">
            <a:extLst>
              <a:ext uri="{FF2B5EF4-FFF2-40B4-BE49-F238E27FC236}">
                <a16:creationId xmlns:a16="http://schemas.microsoft.com/office/drawing/2014/main" id="{384E5394-3E8E-4F0D-ACF1-7D34BBB39A23}"/>
              </a:ext>
            </a:extLst>
          </p:cNvPr>
          <p:cNvSpPr txBox="1">
            <a:spLocks/>
          </p:cNvSpPr>
          <p:nvPr/>
        </p:nvSpPr>
        <p:spPr>
          <a:xfrm>
            <a:off x="937260" y="3718944"/>
            <a:ext cx="4263387" cy="245486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柯格鐘老師：</a:t>
            </a:r>
            <a:endParaRPr lang="en-US" altLang="zh-CN" sz="1800" kern="0" dirty="0"/>
          </a:p>
          <a:p>
            <a:pPr marL="92075">
              <a:lnSpc>
                <a:spcPct val="150000"/>
              </a:lnSpc>
            </a:pPr>
            <a:r>
              <a:rPr lang="zh-CN" altLang="en-US" sz="1800" kern="0" dirty="0"/>
              <a:t>德國法上特別公課之要件：義務人群體同質、群體有責、群體共益、定期檢討。空污費不符群體共益要件，應該以指定用途稅課徵。</a:t>
            </a:r>
            <a:endParaRPr lang="en-US" altLang="zh-CN" sz="1800" kern="0" dirty="0"/>
          </a:p>
          <a:p>
            <a:pPr marL="92075">
              <a:lnSpc>
                <a:spcPct val="150000"/>
              </a:lnSpc>
            </a:pPr>
            <a:endParaRPr lang="zh-TW" altLang="en-US" sz="1800" kern="0" dirty="0"/>
          </a:p>
        </p:txBody>
      </p:sp>
      <p:sp>
        <p:nvSpPr>
          <p:cNvPr id="6" name="文字版面配置區 2">
            <a:extLst>
              <a:ext uri="{FF2B5EF4-FFF2-40B4-BE49-F238E27FC236}">
                <a16:creationId xmlns:a16="http://schemas.microsoft.com/office/drawing/2014/main" id="{9D6BE1DC-D9AC-4A92-B09D-6559B453546F}"/>
              </a:ext>
            </a:extLst>
          </p:cNvPr>
          <p:cNvSpPr txBox="1">
            <a:spLocks/>
          </p:cNvSpPr>
          <p:nvPr/>
        </p:nvSpPr>
        <p:spPr>
          <a:xfrm>
            <a:off x="6697980" y="1474237"/>
            <a:ext cx="4263387" cy="2011911"/>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lnSpc>
                <a:spcPct val="150000"/>
              </a:lnSpc>
            </a:pPr>
            <a:r>
              <a:rPr lang="zh-CN" altLang="en-US" sz="1800" kern="0" dirty="0"/>
              <a:t>蔡茂寅老師：</a:t>
            </a:r>
            <a:endParaRPr lang="en-US" altLang="zh-CN" sz="1800" kern="0" dirty="0"/>
          </a:p>
          <a:p>
            <a:pPr marL="2239963" indent="-2100263">
              <a:lnSpc>
                <a:spcPct val="150000"/>
              </a:lnSpc>
            </a:pPr>
            <a:r>
              <a:rPr lang="zh-CN" altLang="en-US" sz="1800" kern="0" dirty="0"/>
              <a:t>專款專用之合理性；</a:t>
            </a:r>
            <a:endParaRPr lang="en-US" altLang="zh-CN" sz="1800" kern="0" dirty="0"/>
          </a:p>
          <a:p>
            <a:pPr marL="2239963" indent="-2100263">
              <a:lnSpc>
                <a:spcPct val="150000"/>
              </a:lnSpc>
            </a:pPr>
            <a:r>
              <a:rPr lang="zh-CN" altLang="en-US" sz="1800" kern="0" dirty="0"/>
              <a:t>設附屬單位預算不利於整體監督；</a:t>
            </a:r>
            <a:endParaRPr lang="en-US" altLang="zh-CN" sz="1800" kern="0" dirty="0"/>
          </a:p>
          <a:p>
            <a:pPr marL="2239963" indent="-2100263">
              <a:lnSpc>
                <a:spcPct val="150000"/>
              </a:lnSpc>
            </a:pPr>
            <a:r>
              <a:rPr lang="zh-CN" altLang="en-US" sz="1800" kern="0" dirty="0"/>
              <a:t>廣設特種基金不利於財政健全。</a:t>
            </a:r>
            <a:endParaRPr lang="en-US" altLang="zh-CN" sz="1800" kern="0" dirty="0"/>
          </a:p>
          <a:p>
            <a:pPr marL="2239963" indent="-2100263">
              <a:lnSpc>
                <a:spcPct val="150000"/>
              </a:lnSpc>
            </a:pPr>
            <a:endParaRPr lang="zh-TW" altLang="en-US" sz="1800" kern="0" dirty="0"/>
          </a:p>
        </p:txBody>
      </p:sp>
      <p:sp>
        <p:nvSpPr>
          <p:cNvPr id="8" name="文字版面配置區 2">
            <a:extLst>
              <a:ext uri="{FF2B5EF4-FFF2-40B4-BE49-F238E27FC236}">
                <a16:creationId xmlns:a16="http://schemas.microsoft.com/office/drawing/2014/main" id="{043EBD67-384C-4867-82E6-3B3E6789C2AF}"/>
              </a:ext>
            </a:extLst>
          </p:cNvPr>
          <p:cNvSpPr txBox="1">
            <a:spLocks/>
          </p:cNvSpPr>
          <p:nvPr/>
        </p:nvSpPr>
        <p:spPr>
          <a:xfrm>
            <a:off x="937260" y="1525380"/>
            <a:ext cx="4263387" cy="201191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蔡茂寅老師：</a:t>
            </a:r>
            <a:endParaRPr lang="en-US" altLang="zh-CN" sz="1800" kern="0" dirty="0"/>
          </a:p>
          <a:p>
            <a:pPr marL="92075">
              <a:lnSpc>
                <a:spcPct val="150000"/>
              </a:lnSpc>
            </a:pPr>
            <a:r>
              <a:rPr lang="zh-CN" altLang="en-US" sz="1800" kern="0" dirty="0"/>
              <a:t>特別公課與稅捐應無本質上區別，僅政策上選擇，空污費亦可以稅課、附加捐方式徵收。</a:t>
            </a:r>
            <a:endParaRPr lang="zh-TW" altLang="en-US" sz="1800" kern="0" dirty="0"/>
          </a:p>
          <a:p>
            <a:pPr marL="92075">
              <a:lnSpc>
                <a:spcPct val="150000"/>
              </a:lnSpc>
            </a:pPr>
            <a:endParaRPr lang="en-US" altLang="zh-CN" sz="1800" kern="0" dirty="0"/>
          </a:p>
        </p:txBody>
      </p:sp>
      <p:sp>
        <p:nvSpPr>
          <p:cNvPr id="9" name="文字版面配置區 2">
            <a:extLst>
              <a:ext uri="{FF2B5EF4-FFF2-40B4-BE49-F238E27FC236}">
                <a16:creationId xmlns:a16="http://schemas.microsoft.com/office/drawing/2014/main" id="{207CCA74-80BB-4640-96EF-BD90B912A7F2}"/>
              </a:ext>
            </a:extLst>
          </p:cNvPr>
          <p:cNvSpPr txBox="1">
            <a:spLocks/>
          </p:cNvSpPr>
          <p:nvPr/>
        </p:nvSpPr>
        <p:spPr>
          <a:xfrm>
            <a:off x="6697980" y="3718944"/>
            <a:ext cx="4263387" cy="2927040"/>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張永明老師：</a:t>
            </a:r>
            <a:endParaRPr lang="en-US" altLang="zh-CN" sz="1800" kern="0" dirty="0"/>
          </a:p>
          <a:p>
            <a:pPr marL="92075">
              <a:lnSpc>
                <a:spcPct val="150000"/>
              </a:lnSpc>
            </a:pPr>
            <a:r>
              <a:rPr lang="zh-CN" altLang="en-US" sz="1800" kern="0" dirty="0"/>
              <a:t>對於特種基金之擔憂：</a:t>
            </a:r>
            <a:endParaRPr lang="en-US" altLang="zh-CN" sz="1800" kern="0" dirty="0"/>
          </a:p>
          <a:p>
            <a:pPr marL="434975" indent="-342900">
              <a:lnSpc>
                <a:spcPct val="150000"/>
              </a:lnSpc>
              <a:buFont typeface="+mj-lt"/>
              <a:buAutoNum type="arabicPeriod"/>
            </a:pPr>
            <a:r>
              <a:rPr lang="zh-CN" altLang="en-US" sz="1800" kern="0" dirty="0"/>
              <a:t>違反預算單一原則，</a:t>
            </a:r>
            <a:endParaRPr lang="en-US" altLang="zh-CN" sz="1800" kern="0" dirty="0"/>
          </a:p>
          <a:p>
            <a:pPr marL="434975" indent="-342900">
              <a:lnSpc>
                <a:spcPct val="150000"/>
              </a:lnSpc>
              <a:buFont typeface="+mj-lt"/>
              <a:buAutoNum type="arabicPeriod"/>
            </a:pPr>
            <a:r>
              <a:rPr lang="zh-CN" altLang="en-US" sz="1800" kern="0" dirty="0"/>
              <a:t>財政透明度疑慮，</a:t>
            </a:r>
            <a:endParaRPr lang="en-US" altLang="zh-CN" sz="1800" kern="0" dirty="0"/>
          </a:p>
          <a:p>
            <a:pPr marL="434975" indent="-342900">
              <a:lnSpc>
                <a:spcPct val="150000"/>
              </a:lnSpc>
              <a:buFont typeface="+mj-lt"/>
              <a:buAutoNum type="arabicPeriod"/>
            </a:pPr>
            <a:r>
              <a:rPr lang="zh-CN" altLang="en-US" sz="1800" kern="0" dirty="0"/>
              <a:t>公共財政運作失靈。</a:t>
            </a:r>
            <a:endParaRPr lang="en-US" altLang="zh-CN" sz="1800" kern="0" dirty="0"/>
          </a:p>
          <a:p>
            <a:pPr marL="92075">
              <a:lnSpc>
                <a:spcPct val="150000"/>
              </a:lnSpc>
            </a:pPr>
            <a:r>
              <a:rPr lang="zh-CN" altLang="en-US" sz="1800" kern="0" dirty="0"/>
              <a:t>特種基金應設預警機制。</a:t>
            </a:r>
            <a:endParaRPr lang="zh-TW" altLang="en-US" sz="1800" kern="0" dirty="0"/>
          </a:p>
        </p:txBody>
      </p:sp>
    </p:spTree>
    <p:extLst>
      <p:ext uri="{BB962C8B-B14F-4D97-AF65-F5344CB8AC3E}">
        <p14:creationId xmlns:p14="http://schemas.microsoft.com/office/powerpoint/2010/main" val="321070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財源</a:t>
            </a:r>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03</a:t>
            </a:r>
            <a:endParaRPr lang="zh-TW"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901636"/>
            <a:ext cx="721360" cy="5054727"/>
          </a:xfrm>
        </p:spPr>
        <p:txBody>
          <a:bodyPr/>
          <a:lstStyle/>
          <a:p>
            <a:r>
              <a:rPr lang="zh-CN" altLang="en-US" dirty="0"/>
              <a:t>空污費（環境特別公課）</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p:txBody>
          <a:bodyPr/>
          <a:lstStyle/>
          <a:p>
            <a:r>
              <a:rPr lang="zh-CN" altLang="en-US" b="1" dirty="0"/>
              <a:t>法律保留原則</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53447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污染者付費原則（平等原則、比例原則）</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22752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大法官解釋</a:t>
            </a:r>
            <a:r>
              <a:rPr lang="zh-CN" altLang="en-US" sz="1800" kern="0" dirty="0">
                <a:sym typeface="Wingdings" panose="05000000000000000000" pitchFamily="2" charset="2"/>
              </a:rPr>
              <a:t>：（</a:t>
            </a:r>
            <a:r>
              <a:rPr lang="en-US" altLang="zh-CN" sz="1800" kern="0" dirty="0">
                <a:sym typeface="Wingdings" panose="05000000000000000000" pitchFamily="2" charset="2"/>
              </a:rPr>
              <a:t>86</a:t>
            </a:r>
            <a:r>
              <a:rPr lang="zh-CN" altLang="en-US" sz="1800" kern="0" dirty="0">
                <a:sym typeface="Wingdings" panose="05000000000000000000" pitchFamily="2" charset="2"/>
              </a:rPr>
              <a:t>年）</a:t>
            </a:r>
            <a:r>
              <a:rPr lang="en-US" altLang="zh-CN" sz="1800" kern="0" dirty="0">
                <a:sym typeface="Wingdings" panose="05000000000000000000" pitchFamily="2" charset="2"/>
              </a:rPr>
              <a:t>426</a:t>
            </a:r>
            <a:r>
              <a:rPr lang="zh-CN" altLang="en-US" sz="1800" kern="0" dirty="0">
                <a:sym typeface="Wingdings" panose="05000000000000000000" pitchFamily="2" charset="2"/>
              </a:rPr>
              <a:t>號 → （</a:t>
            </a:r>
            <a:r>
              <a:rPr lang="en-US" altLang="zh-CN" sz="1800" kern="0" dirty="0">
                <a:sym typeface="Wingdings" panose="05000000000000000000" pitchFamily="2" charset="2"/>
              </a:rPr>
              <a:t>109</a:t>
            </a:r>
            <a:r>
              <a:rPr lang="zh-CN" altLang="en-US" sz="1800" kern="0" dirty="0">
                <a:sym typeface="Wingdings" panose="05000000000000000000" pitchFamily="2" charset="2"/>
              </a:rPr>
              <a:t>年）</a:t>
            </a:r>
            <a:r>
              <a:rPr lang="en-US" altLang="zh-CN" sz="1800" kern="0" dirty="0">
                <a:sym typeface="Wingdings" panose="05000000000000000000" pitchFamily="2" charset="2"/>
              </a:rPr>
              <a:t>788</a:t>
            </a:r>
            <a:r>
              <a:rPr lang="zh-CN" altLang="en-US" sz="1800" kern="0" dirty="0">
                <a:sym typeface="Wingdings" panose="05000000000000000000" pitchFamily="2" charset="2"/>
              </a:rPr>
              <a:t>號</a:t>
            </a:r>
            <a:endParaRPr lang="en-US" altLang="zh-CN" sz="1800" kern="0" dirty="0">
              <a:sym typeface="Wingdings" panose="05000000000000000000" pitchFamily="2" charset="2"/>
            </a:endParaRPr>
          </a:p>
          <a:p>
            <a:pPr marL="92075"/>
            <a:r>
              <a:rPr lang="zh-CN" altLang="en-US" sz="1800" kern="0" dirty="0">
                <a:sym typeface="Wingdings" panose="05000000000000000000" pitchFamily="2" charset="2"/>
              </a:rPr>
              <a:t>授權事項應限於高度專業性、技術性</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542811"/>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量污染而收費</a:t>
            </a:r>
            <a:endParaRPr lang="en-US" altLang="zh-CN" sz="1800" kern="0" dirty="0"/>
          </a:p>
          <a:p>
            <a:pPr marL="92075"/>
            <a:r>
              <a:rPr lang="zh-CN" altLang="en-US" sz="1800" kern="0" dirty="0"/>
              <a:t>依污染源、污染物類型、排放量等因素，公平合理計費</a:t>
            </a:r>
            <a:endParaRPr lang="zh-TW" altLang="en-US" sz="1800" kern="0" dirty="0"/>
          </a:p>
        </p:txBody>
      </p:sp>
    </p:spTree>
    <p:extLst>
      <p:ext uri="{BB962C8B-B14F-4D97-AF65-F5344CB8AC3E}">
        <p14:creationId xmlns:p14="http://schemas.microsoft.com/office/powerpoint/2010/main" val="2138131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002369"/>
            <a:ext cx="721360" cy="2853261"/>
          </a:xfrm>
        </p:spPr>
        <p:txBody>
          <a:bodyPr/>
          <a:lstStyle/>
          <a:p>
            <a:r>
              <a:rPr lang="zh-CN" altLang="en-US" dirty="0"/>
              <a:t>環保署撥補</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551240"/>
            <a:ext cx="6430963" cy="670242"/>
          </a:xfrm>
        </p:spPr>
        <p:txBody>
          <a:bodyPr/>
          <a:lstStyle/>
          <a:p>
            <a:r>
              <a:rPr lang="zh-CN" altLang="en-US" b="1" dirty="0"/>
              <a:t>欠缺法規範層次依據</a:t>
            </a:r>
            <a:endParaRPr lang="zh-TW" altLang="en-US" b="1" dirty="0"/>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80295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特種基金之財源原則上排除政府既有收取或國庫撥補</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49600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dirty="0"/>
              <a:t>對照：</a:t>
            </a:r>
            <a:endParaRPr lang="en-US" altLang="zh-CN" sz="1600" dirty="0"/>
          </a:p>
          <a:p>
            <a:pPr marL="92075"/>
            <a:r>
              <a:rPr lang="zh-CN" altLang="en-US" sz="1600" dirty="0"/>
              <a:t>土</a:t>
            </a:r>
            <a:r>
              <a:rPr lang="zh-TW" altLang="en-US" sz="1600" dirty="0"/>
              <a:t>壤及地下水污染整治基金收支保管及運用辦法第 </a:t>
            </a:r>
            <a:r>
              <a:rPr lang="en-US" altLang="zh-TW" sz="1600" dirty="0"/>
              <a:t>3 </a:t>
            </a:r>
            <a:r>
              <a:rPr lang="zh-TW" altLang="en-US" sz="1600" dirty="0"/>
              <a:t>條</a:t>
            </a:r>
            <a:endParaRPr lang="zh-TW" altLang="en-US" sz="1800" kern="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811291"/>
            <a:ext cx="6430963" cy="270380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800" kern="0" dirty="0"/>
              <a:t>預算法第</a:t>
            </a:r>
            <a:r>
              <a:rPr lang="en-US" altLang="zh-CN" sz="1800" kern="0" dirty="0"/>
              <a:t>4</a:t>
            </a:r>
            <a:r>
              <a:rPr lang="zh-CN" altLang="en-US" sz="1800" kern="0" dirty="0"/>
              <a:t>條第</a:t>
            </a:r>
            <a:r>
              <a:rPr lang="en-US" altLang="zh-CN" sz="1800" kern="0" dirty="0"/>
              <a:t>1</a:t>
            </a:r>
            <a:r>
              <a:rPr lang="zh-CN" altLang="en-US" sz="1800" kern="0" dirty="0"/>
              <a:t>項：</a:t>
            </a:r>
            <a:r>
              <a:rPr lang="zh-TW" altLang="en-US" sz="1600" b="0" i="0" dirty="0">
                <a:solidFill>
                  <a:srgbClr val="000000"/>
                </a:solidFill>
                <a:effectLst/>
                <a:latin typeface="細明體" panose="02020509000000000000" pitchFamily="49" charset="-120"/>
                <a:ea typeface="細明體" panose="02020509000000000000" pitchFamily="49" charset="-120"/>
              </a:rPr>
              <a:t>有特定收入來源而供特殊用途者，為特別收入基金。</a:t>
            </a:r>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endParaRPr lang="en-US" altLang="zh-TW" sz="1600" b="0" i="0" dirty="0">
              <a:solidFill>
                <a:srgbClr val="000000"/>
              </a:solidFill>
              <a:effectLst/>
              <a:latin typeface="細明體" panose="02020509000000000000" pitchFamily="49" charset="-120"/>
              <a:ea typeface="細明體" panose="02020509000000000000" pitchFamily="49" charset="-120"/>
            </a:endParaRPr>
          </a:p>
          <a:p>
            <a:pPr marL="92075"/>
            <a:r>
              <a:rPr lang="zh-CN" altLang="en-US" sz="1800" kern="0" dirty="0"/>
              <a:t>財政紀律法第</a:t>
            </a:r>
            <a:r>
              <a:rPr lang="en-US" altLang="zh-CN" sz="1800" kern="0" dirty="0"/>
              <a:t>8</a:t>
            </a:r>
            <a:r>
              <a:rPr lang="zh-CN" altLang="en-US" sz="1800" kern="0" dirty="0"/>
              <a:t>條</a:t>
            </a:r>
            <a:r>
              <a:rPr lang="en-US" altLang="zh-CN" sz="1800" kern="0" dirty="0"/>
              <a:t>1+2</a:t>
            </a:r>
            <a:r>
              <a:rPr lang="zh-CN" altLang="en-US" sz="1800" kern="0" dirty="0"/>
              <a:t>項</a:t>
            </a:r>
            <a:r>
              <a:rPr lang="zh-CN" altLang="en-US" sz="1800" kern="0" dirty="0">
                <a:sym typeface="Wingdings" panose="05000000000000000000" pitchFamily="2" charset="2"/>
              </a:rPr>
              <a:t>：</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中央政府非營業特種基金須依法律或配合重要施政需要，按預算法第四條規定，並應具備特（指）定資金來源，始得設立。</a:t>
            </a:r>
            <a:r>
              <a:rPr lang="zh-CN" altLang="en-US" sz="1600" kern="0" dirty="0">
                <a:solidFill>
                  <a:srgbClr val="000000"/>
                </a:solidFill>
                <a:latin typeface="細明體" panose="02020509000000000000" pitchFamily="49" charset="-120"/>
                <a:ea typeface="細明體" panose="02020509000000000000" pitchFamily="49" charset="-120"/>
              </a:rPr>
              <a:t>（</a:t>
            </a:r>
            <a:r>
              <a:rPr lang="en-US" altLang="zh-CN" sz="1600" kern="0" dirty="0">
                <a:solidFill>
                  <a:srgbClr val="000000"/>
                </a:solidFill>
                <a:latin typeface="細明體" panose="02020509000000000000" pitchFamily="49" charset="-120"/>
                <a:ea typeface="細明體" panose="02020509000000000000" pitchFamily="49" charset="-120"/>
              </a:rPr>
              <a:t>II</a:t>
            </a:r>
            <a:r>
              <a:rPr lang="zh-CN" altLang="en-US" sz="1600" kern="0" dirty="0">
                <a:solidFill>
                  <a:srgbClr val="000000"/>
                </a:solidFill>
                <a:latin typeface="細明體" panose="02020509000000000000" pitchFamily="49" charset="-120"/>
                <a:ea typeface="細明體" panose="02020509000000000000" pitchFamily="49" charset="-120"/>
              </a:rPr>
              <a:t>）</a:t>
            </a:r>
            <a:r>
              <a:rPr lang="zh-TW" altLang="en-US" sz="1600" kern="0" dirty="0">
                <a:solidFill>
                  <a:srgbClr val="000000"/>
                </a:solidFill>
                <a:latin typeface="細明體" panose="02020509000000000000" pitchFamily="49" charset="-120"/>
                <a:ea typeface="細明體" panose="02020509000000000000" pitchFamily="49" charset="-120"/>
              </a:rPr>
              <a:t>前項基金屬新設者，其特（指）定資金來源應具備政府既有收入或國庫撥補以外新增適足之財源，且所辦業務未能納入現有基金辦理。</a:t>
            </a:r>
            <a:endParaRPr lang="en-US" altLang="zh-CN" sz="1800" kern="0" dirty="0"/>
          </a:p>
          <a:p>
            <a:pPr marL="92075"/>
            <a:endParaRPr lang="zh-TW" altLang="en-US" sz="1800" kern="0" dirty="0"/>
          </a:p>
        </p:txBody>
      </p:sp>
    </p:spTree>
    <p:extLst>
      <p:ext uri="{BB962C8B-B14F-4D97-AF65-F5344CB8AC3E}">
        <p14:creationId xmlns:p14="http://schemas.microsoft.com/office/powerpoint/2010/main" val="48469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43" name="Google Shape;1843;p35"/>
          <p:cNvSpPr txBox="1">
            <a:spLocks noGrp="1"/>
          </p:cNvSpPr>
          <p:nvPr>
            <p:ph type="title"/>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01</a:t>
            </a:r>
            <a:endParaRPr dirty="0"/>
          </a:p>
        </p:txBody>
      </p:sp>
      <p:sp>
        <p:nvSpPr>
          <p:cNvPr id="1844" name="Google Shape;1844;p35"/>
          <p:cNvSpPr txBox="1">
            <a:spLocks noGrp="1"/>
          </p:cNvSpPr>
          <p:nvPr>
            <p:ph type="title" idx="2"/>
          </p:nvPr>
        </p:nvSpPr>
        <p:spPr>
          <a:prstGeom prst="rect">
            <a:avLst/>
          </a:prstGeom>
        </p:spPr>
        <p:txBody>
          <a:bodyPr spcFirstLastPara="1" wrap="square" lIns="121900" tIns="121900" rIns="121900" bIns="121900" anchor="t" anchorCtr="0">
            <a:noAutofit/>
          </a:bodyPr>
          <a:lstStyle/>
          <a:p>
            <a:pPr algn="ctr"/>
            <a:r>
              <a:rPr lang="zh-CN" altLang="en-US" dirty="0"/>
              <a:t>前言</a:t>
            </a:r>
            <a:endParaRPr dirty="0"/>
          </a:p>
        </p:txBody>
      </p:sp>
      <p:sp>
        <p:nvSpPr>
          <p:cNvPr id="1846" name="Google Shape;1846;p35"/>
          <p:cNvSpPr txBox="1">
            <a:spLocks noGrp="1"/>
          </p:cNvSpPr>
          <p:nvPr>
            <p:ph type="title" idx="3"/>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04</a:t>
            </a:r>
            <a:endParaRPr dirty="0"/>
          </a:p>
        </p:txBody>
      </p:sp>
      <p:sp>
        <p:nvSpPr>
          <p:cNvPr id="1847" name="Google Shape;1847;p35"/>
          <p:cNvSpPr txBox="1">
            <a:spLocks noGrp="1"/>
          </p:cNvSpPr>
          <p:nvPr>
            <p:ph type="title" idx="4"/>
          </p:nvPr>
        </p:nvSpPr>
        <p:spPr>
          <a:prstGeom prst="rect">
            <a:avLst/>
          </a:prstGeom>
        </p:spPr>
        <p:txBody>
          <a:bodyPr spcFirstLastPara="1" wrap="square" lIns="121900" tIns="121900" rIns="121900" bIns="121900" anchor="t" anchorCtr="0">
            <a:noAutofit/>
          </a:bodyPr>
          <a:lstStyle/>
          <a:p>
            <a:pPr algn="ctr"/>
            <a:r>
              <a:rPr lang="zh-CN" altLang="en-US" dirty="0"/>
              <a:t>空污基金用途</a:t>
            </a:r>
            <a:endParaRPr dirty="0"/>
          </a:p>
        </p:txBody>
      </p:sp>
      <p:sp>
        <p:nvSpPr>
          <p:cNvPr id="1850" name="Google Shape;1850;p35"/>
          <p:cNvSpPr txBox="1">
            <a:spLocks noGrp="1"/>
          </p:cNvSpPr>
          <p:nvPr>
            <p:ph type="title" idx="5"/>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02</a:t>
            </a:r>
            <a:endParaRPr dirty="0"/>
          </a:p>
        </p:txBody>
      </p:sp>
      <p:sp>
        <p:nvSpPr>
          <p:cNvPr id="1851" name="Google Shape;1851;p35"/>
          <p:cNvSpPr txBox="1">
            <a:spLocks noGrp="1"/>
          </p:cNvSpPr>
          <p:nvPr>
            <p:ph type="title" idx="6"/>
          </p:nvPr>
        </p:nvSpPr>
        <p:spPr>
          <a:prstGeom prst="rect">
            <a:avLst/>
          </a:prstGeom>
        </p:spPr>
        <p:txBody>
          <a:bodyPr spcFirstLastPara="1" wrap="square" lIns="121900" tIns="121900" rIns="121900" bIns="121900" anchor="t" anchorCtr="0">
            <a:noAutofit/>
          </a:bodyPr>
          <a:lstStyle/>
          <a:p>
            <a:pPr algn="ctr"/>
            <a:r>
              <a:rPr lang="zh-CN" altLang="en-US" dirty="0"/>
              <a:t>文獻整理</a:t>
            </a:r>
            <a:endParaRPr dirty="0"/>
          </a:p>
        </p:txBody>
      </p:sp>
      <p:sp>
        <p:nvSpPr>
          <p:cNvPr id="1852" name="Google Shape;1852;p35"/>
          <p:cNvSpPr txBox="1">
            <a:spLocks noGrp="1"/>
          </p:cNvSpPr>
          <p:nvPr>
            <p:ph type="title" idx="7"/>
          </p:nvPr>
        </p:nvSpPr>
        <p:spPr>
          <a:prstGeom prst="rect">
            <a:avLst/>
          </a:prstGeom>
          <a:solidFill>
            <a:schemeClr val="accent1">
              <a:lumMod val="20000"/>
              <a:lumOff val="80000"/>
            </a:schemeClr>
          </a:solidFill>
          <a:ln>
            <a:noFill/>
          </a:ln>
        </p:spPr>
        <p:txBody>
          <a:bodyPr spcFirstLastPara="1" wrap="square" lIns="121900" tIns="121900" rIns="121900" bIns="121900" anchor="b" anchorCtr="0">
            <a:noAutofit/>
          </a:bodyPr>
          <a:lstStyle/>
          <a:p>
            <a:pPr algn="ctr"/>
            <a:r>
              <a:rPr lang="en-GB" dirty="0"/>
              <a:t>05</a:t>
            </a:r>
            <a:endParaRPr dirty="0"/>
          </a:p>
        </p:txBody>
      </p:sp>
      <p:sp>
        <p:nvSpPr>
          <p:cNvPr id="1853" name="Google Shape;1853;p35"/>
          <p:cNvSpPr txBox="1">
            <a:spLocks noGrp="1"/>
          </p:cNvSpPr>
          <p:nvPr>
            <p:ph type="title" idx="8"/>
          </p:nvPr>
        </p:nvSpPr>
        <p:spPr>
          <a:prstGeom prst="rect">
            <a:avLst/>
          </a:prstGeom>
        </p:spPr>
        <p:txBody>
          <a:bodyPr spcFirstLastPara="1" wrap="square" lIns="121900" tIns="121900" rIns="121900" bIns="121900" anchor="t" anchorCtr="0">
            <a:noAutofit/>
          </a:bodyPr>
          <a:lstStyle/>
          <a:p>
            <a:pPr algn="ctr"/>
            <a:r>
              <a:rPr lang="zh-CN" altLang="en-US" dirty="0"/>
              <a:t>本文觀點</a:t>
            </a:r>
            <a:endParaRPr dirty="0"/>
          </a:p>
        </p:txBody>
      </p:sp>
      <p:sp>
        <p:nvSpPr>
          <p:cNvPr id="1842" name="Google Shape;1842;p35"/>
          <p:cNvSpPr txBox="1">
            <a:spLocks noGrp="1"/>
          </p:cNvSpPr>
          <p:nvPr>
            <p:ph type="title" idx="9"/>
          </p:nvPr>
        </p:nvSpPr>
        <p:spPr>
          <a:prstGeom prst="rect">
            <a:avLst/>
          </a:prstGeom>
        </p:spPr>
        <p:txBody>
          <a:bodyPr spcFirstLastPara="1" wrap="square" lIns="121900" tIns="121900" rIns="121900" bIns="121900" anchor="t" anchorCtr="0">
            <a:noAutofit/>
          </a:bodyPr>
          <a:lstStyle/>
          <a:p>
            <a:pPr algn="ctr"/>
            <a:r>
              <a:rPr lang="en-GB" dirty="0"/>
              <a:t>Contents</a:t>
            </a:r>
            <a:endParaRPr dirty="0"/>
          </a:p>
        </p:txBody>
      </p:sp>
      <p:sp>
        <p:nvSpPr>
          <p:cNvPr id="15" name="文字版面配置區 14">
            <a:extLst>
              <a:ext uri="{FF2B5EF4-FFF2-40B4-BE49-F238E27FC236}">
                <a16:creationId xmlns:a16="http://schemas.microsoft.com/office/drawing/2014/main" id="{CC28E7C8-BA35-40B5-8357-AA4FD26CBE64}"/>
              </a:ext>
            </a:extLst>
          </p:cNvPr>
          <p:cNvSpPr>
            <a:spLocks noGrp="1"/>
          </p:cNvSpPr>
          <p:nvPr>
            <p:ph type="body" sz="quarter" idx="10"/>
          </p:nvPr>
        </p:nvSpPr>
        <p:spPr/>
        <p:txBody>
          <a:bodyPr/>
          <a:lstStyle/>
          <a:p>
            <a:pPr marL="139700" indent="0">
              <a:buNone/>
            </a:pPr>
            <a:r>
              <a:rPr lang="en-US" altLang="zh-TW" dirty="0"/>
              <a:t>03</a:t>
            </a:r>
            <a:endParaRPr lang="zh-TW" altLang="en-US" dirty="0"/>
          </a:p>
        </p:txBody>
      </p:sp>
      <p:sp>
        <p:nvSpPr>
          <p:cNvPr id="17" name="文字版面配置區 16">
            <a:extLst>
              <a:ext uri="{FF2B5EF4-FFF2-40B4-BE49-F238E27FC236}">
                <a16:creationId xmlns:a16="http://schemas.microsoft.com/office/drawing/2014/main" id="{CD310204-44DF-4CD3-B828-7A18C329BD15}"/>
              </a:ext>
            </a:extLst>
          </p:cNvPr>
          <p:cNvSpPr>
            <a:spLocks noGrp="1"/>
          </p:cNvSpPr>
          <p:nvPr>
            <p:ph type="body" sz="quarter" idx="11"/>
          </p:nvPr>
        </p:nvSpPr>
        <p:spPr/>
        <p:txBody>
          <a:bodyPr/>
          <a:lstStyle/>
          <a:p>
            <a:r>
              <a:rPr lang="en-US" altLang="zh-TW" dirty="0"/>
              <a:t>06</a:t>
            </a:r>
            <a:endParaRPr lang="zh-TW" altLang="en-US" dirty="0"/>
          </a:p>
        </p:txBody>
      </p:sp>
      <p:sp>
        <p:nvSpPr>
          <p:cNvPr id="27" name="Google Shape;1851;p35">
            <a:extLst>
              <a:ext uri="{FF2B5EF4-FFF2-40B4-BE49-F238E27FC236}">
                <a16:creationId xmlns:a16="http://schemas.microsoft.com/office/drawing/2014/main" id="{518201BC-43B2-48BE-90E0-0920D2880E05}"/>
              </a:ext>
            </a:extLst>
          </p:cNvPr>
          <p:cNvSpPr txBox="1">
            <a:spLocks/>
          </p:cNvSpPr>
          <p:nvPr/>
        </p:nvSpPr>
        <p:spPr>
          <a:xfrm flipH="1">
            <a:off x="3375100"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空污基金財源</a:t>
            </a:r>
          </a:p>
        </p:txBody>
      </p:sp>
      <p:sp>
        <p:nvSpPr>
          <p:cNvPr id="28" name="Google Shape;1853;p35">
            <a:extLst>
              <a:ext uri="{FF2B5EF4-FFF2-40B4-BE49-F238E27FC236}">
                <a16:creationId xmlns:a16="http://schemas.microsoft.com/office/drawing/2014/main" id="{4725AF6A-8577-4D07-ACEE-8E339A774A03}"/>
              </a:ext>
            </a:extLst>
          </p:cNvPr>
          <p:cNvSpPr txBox="1">
            <a:spLocks/>
          </p:cNvSpPr>
          <p:nvPr/>
        </p:nvSpPr>
        <p:spPr>
          <a:xfrm flipH="1">
            <a:off x="7577367" y="5758961"/>
            <a:ext cx="2746400" cy="76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Bitter"/>
              <a:buNone/>
              <a:defRPr sz="1865" b="0" i="0" u="none" strike="noStrike" cap="none">
                <a:solidFill>
                  <a:schemeClr val="bg1"/>
                </a:solidFill>
                <a:latin typeface="+mj-ea"/>
                <a:ea typeface="+mj-ea"/>
                <a:cs typeface="Roboto Slab"/>
                <a:sym typeface="Roboto Slab"/>
              </a:defRPr>
            </a:lvl1pPr>
            <a:lvl2pPr marR="0" lvl="1"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2pPr>
            <a:lvl3pPr marR="0" lvl="2"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3pPr>
            <a:lvl4pPr marR="0" lvl="3"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4pPr>
            <a:lvl5pPr marR="0" lvl="4"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5pPr>
            <a:lvl6pPr marR="0" lvl="5"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6pPr>
            <a:lvl7pPr marR="0" lvl="6"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7pPr>
            <a:lvl8pPr marR="0" lvl="7"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8pPr>
            <a:lvl9pPr marR="0" lvl="8" algn="ctr" rtl="0">
              <a:lnSpc>
                <a:spcPct val="100000"/>
              </a:lnSpc>
              <a:spcBef>
                <a:spcPts val="0"/>
              </a:spcBef>
              <a:spcAft>
                <a:spcPts val="0"/>
              </a:spcAft>
              <a:buClr>
                <a:schemeClr val="lt1"/>
              </a:buClr>
              <a:buSzPts val="2800"/>
              <a:buFont typeface="Arial" panose="020B0604020202020204"/>
              <a:buNone/>
              <a:defRPr sz="2800" b="0" i="0" u="none" strike="noStrike" cap="none">
                <a:solidFill>
                  <a:schemeClr val="lt1"/>
                </a:solidFill>
                <a:latin typeface="Bitter"/>
                <a:ea typeface="Bitter"/>
                <a:cs typeface="Bitter"/>
                <a:sym typeface="Bitter"/>
              </a:defRPr>
            </a:lvl9pPr>
          </a:lstStyle>
          <a:p>
            <a:r>
              <a:rPr lang="zh-CN" altLang="en-US" kern="0" dirty="0"/>
              <a:t>研究小結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用途</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04</a:t>
            </a:r>
            <a:endParaRPr lang="zh-TW" altLang="en-US" dirty="0"/>
          </a:p>
        </p:txBody>
      </p:sp>
    </p:spTree>
    <p:extLst>
      <p:ext uri="{BB962C8B-B14F-4D97-AF65-F5344CB8AC3E}">
        <p14:creationId xmlns:p14="http://schemas.microsoft.com/office/powerpoint/2010/main" val="335762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2249966"/>
            <a:ext cx="721360" cy="2358067"/>
          </a:xfrm>
        </p:spPr>
        <p:txBody>
          <a:bodyPr/>
          <a:lstStyle/>
          <a:p>
            <a:r>
              <a:rPr lang="zh-CN" altLang="en-US" dirty="0"/>
              <a:t>基金用途</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基金用途</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財源與用途之對應</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r>
              <a:rPr lang="zh-CN" altLang="en-US" sz="1600" b="1" dirty="0">
                <a:solidFill>
                  <a:schemeClr val="bg1"/>
                </a:solidFill>
                <a:cs typeface="Arial"/>
              </a:rPr>
              <a:t>重叠碳污同源性</a:t>
            </a:r>
            <a:endParaRPr lang="en-US" altLang="zh-CN" sz="1600" b="1" dirty="0">
              <a:solidFill>
                <a:schemeClr val="bg1"/>
              </a:solidFill>
              <a:cs typeface="Arial"/>
            </a:endParaRPr>
          </a:p>
          <a:p>
            <a:pPr marL="92075">
              <a:lnSpc>
                <a:spcPct val="150000"/>
              </a:lnSpc>
            </a:pPr>
            <a:r>
              <a:rPr lang="zh-CN" altLang="en-US" sz="1600" dirty="0">
                <a:solidFill>
                  <a:schemeClr val="bg1"/>
                </a:solidFill>
                <a:cs typeface="Arial"/>
              </a:rPr>
              <a:t>空污基金與溫管基金之</a:t>
            </a:r>
            <a:r>
              <a:rPr lang="zh-CN" altLang="en-US" sz="1600" dirty="0"/>
              <a:t>業務可能有區隔的困難：油車汰換電車補助</a:t>
            </a:r>
            <a:endParaRPr lang="en-US" altLang="zh-CN" sz="1600" dirty="0"/>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空污基金之支出應係爲了一般公衆利益</a:t>
            </a:r>
            <a:endParaRPr lang="en-US" altLang="zh-CN" sz="1800" kern="0" dirty="0"/>
          </a:p>
          <a:p>
            <a:pPr marL="92075">
              <a:lnSpc>
                <a:spcPct val="150000"/>
              </a:lnSpc>
            </a:pPr>
            <a:r>
              <a:rPr lang="zh-CN" altLang="en-US" sz="1800" kern="0" dirty="0"/>
              <a:t>專款專用</a:t>
            </a:r>
            <a:endParaRPr lang="en-US" altLang="zh-CN" sz="1800" kern="0" dirty="0"/>
          </a:p>
          <a:p>
            <a:pPr marL="92075">
              <a:lnSpc>
                <a:spcPct val="150000"/>
              </a:lnSpc>
            </a:pPr>
            <a:r>
              <a:rPr lang="zh-CN" altLang="en-US" sz="1800" kern="0" dirty="0"/>
              <a:t>應區分是否空污專責事項</a:t>
            </a: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413674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建議</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05</a:t>
            </a:r>
            <a:endParaRPr lang="zh-TW" altLang="en-US" dirty="0"/>
          </a:p>
        </p:txBody>
      </p:sp>
    </p:spTree>
    <p:extLst>
      <p:ext uri="{BB962C8B-B14F-4D97-AF65-F5344CB8AC3E}">
        <p14:creationId xmlns:p14="http://schemas.microsoft.com/office/powerpoint/2010/main" val="362970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空污費重新定性</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1077020"/>
            <a:ext cx="6430963" cy="670242"/>
          </a:xfrm>
        </p:spPr>
        <p:txBody>
          <a:bodyPr/>
          <a:lstStyle/>
          <a:p>
            <a:r>
              <a:rPr lang="zh-CN" altLang="en-US" sz="2000" b="1" dirty="0">
                <a:solidFill>
                  <a:schemeClr val="bg1"/>
                </a:solidFill>
                <a:cs typeface="Arial"/>
              </a:rPr>
              <a:t>法律保留</a:t>
            </a:r>
            <a:r>
              <a:rPr lang="en-US" altLang="zh-CN" sz="2000" b="1" dirty="0">
                <a:solidFill>
                  <a:schemeClr val="bg1"/>
                </a:solidFill>
                <a:cs typeface="Arial"/>
              </a:rPr>
              <a:t>+</a:t>
            </a:r>
            <a:r>
              <a:rPr lang="zh-CN" altLang="en-US" sz="2000" b="1" dirty="0">
                <a:solidFill>
                  <a:schemeClr val="bg1"/>
                </a:solidFill>
                <a:cs typeface="Arial"/>
              </a:rPr>
              <a:t>污染者付費</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332873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費改稅</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202178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授權事項限縮</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具有管制、引導意義</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4337071"/>
            <a:ext cx="6430963" cy="1550707"/>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改以指定用途稅的形式</a:t>
            </a:r>
            <a:endParaRPr lang="en-US" altLang="zh-CN" sz="1800" kern="0" dirty="0"/>
          </a:p>
          <a:p>
            <a:pPr marL="92075">
              <a:lnSpc>
                <a:spcPct val="150000"/>
              </a:lnSpc>
            </a:pPr>
            <a:r>
              <a:rPr lang="zh-CN" altLang="en-US" sz="1800" kern="0" dirty="0"/>
              <a:t>保留專款專用的性質</a:t>
            </a:r>
            <a:endParaRPr lang="en-US" altLang="zh-CN" sz="1800" kern="0" dirty="0"/>
          </a:p>
          <a:p>
            <a:pPr marL="92075">
              <a:lnSpc>
                <a:spcPct val="150000"/>
              </a:lnSpc>
            </a:pPr>
            <a:r>
              <a:rPr lang="zh-CN" altLang="en-US" sz="1800" kern="0" dirty="0"/>
              <a:t>全盤檢討各項構成要件、稽徵程序、制裁法</a:t>
            </a: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en-US" altLang="zh-CN" sz="1800" kern="0" dirty="0"/>
          </a:p>
          <a:p>
            <a:pPr marL="92075">
              <a:lnSpc>
                <a:spcPct val="150000"/>
              </a:lnSpc>
            </a:pPr>
            <a:endParaRPr lang="zh-TW" altLang="en-US" sz="1800" kern="0" dirty="0"/>
          </a:p>
        </p:txBody>
      </p:sp>
    </p:spTree>
    <p:extLst>
      <p:ext uri="{BB962C8B-B14F-4D97-AF65-F5344CB8AC3E}">
        <p14:creationId xmlns:p14="http://schemas.microsoft.com/office/powerpoint/2010/main" val="568789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6EC598-E922-4AB6-B413-F656C0D8DE1C}"/>
              </a:ext>
            </a:extLst>
          </p:cNvPr>
          <p:cNvSpPr>
            <a:spLocks noGrp="1"/>
          </p:cNvSpPr>
          <p:nvPr>
            <p:ph type="title" idx="9"/>
          </p:nvPr>
        </p:nvSpPr>
        <p:spPr>
          <a:xfrm flipH="1">
            <a:off x="1146873" y="1702776"/>
            <a:ext cx="721360" cy="3452446"/>
          </a:xfrm>
        </p:spPr>
        <p:txBody>
          <a:bodyPr/>
          <a:lstStyle/>
          <a:p>
            <a:r>
              <a:rPr lang="zh-CN" altLang="en-US" dirty="0"/>
              <a:t>保留空污基金</a:t>
            </a:r>
            <a:endParaRPr lang="zh-TW" altLang="en-US" dirty="0"/>
          </a:p>
        </p:txBody>
      </p:sp>
      <p:sp>
        <p:nvSpPr>
          <p:cNvPr id="3" name="文字版面配置區 2">
            <a:extLst>
              <a:ext uri="{FF2B5EF4-FFF2-40B4-BE49-F238E27FC236}">
                <a16:creationId xmlns:a16="http://schemas.microsoft.com/office/drawing/2014/main" id="{CF884132-E65E-4599-BB28-C6187EF2C9FA}"/>
              </a:ext>
            </a:extLst>
          </p:cNvPr>
          <p:cNvSpPr>
            <a:spLocks noGrp="1"/>
          </p:cNvSpPr>
          <p:nvPr>
            <p:ph type="body" sz="quarter" idx="10"/>
          </p:nvPr>
        </p:nvSpPr>
        <p:spPr>
          <a:xfrm>
            <a:off x="2570480" y="722690"/>
            <a:ext cx="6430963" cy="670242"/>
          </a:xfrm>
        </p:spPr>
        <p:txBody>
          <a:bodyPr/>
          <a:lstStyle/>
          <a:p>
            <a:r>
              <a:rPr lang="zh-CN" altLang="en-US" sz="2000" b="1" dirty="0">
                <a:solidFill>
                  <a:schemeClr val="bg1"/>
                </a:solidFill>
                <a:cs typeface="Arial"/>
              </a:rPr>
              <a:t>有存續之必要</a:t>
            </a:r>
            <a:endParaRPr lang="en-US" altLang="zh-CN" sz="2000" dirty="0">
              <a:solidFill>
                <a:schemeClr val="bg1"/>
              </a:solidFill>
              <a:cs typeface="Arial"/>
            </a:endParaRPr>
          </a:p>
        </p:txBody>
      </p:sp>
      <p:sp>
        <p:nvSpPr>
          <p:cNvPr id="8" name="文字版面配置區 2">
            <a:extLst>
              <a:ext uri="{FF2B5EF4-FFF2-40B4-BE49-F238E27FC236}">
                <a16:creationId xmlns:a16="http://schemas.microsoft.com/office/drawing/2014/main" id="{6545AA2B-3D8B-49E7-89DD-769523B9D588}"/>
              </a:ext>
            </a:extLst>
          </p:cNvPr>
          <p:cNvSpPr txBox="1">
            <a:spLocks/>
          </p:cNvSpPr>
          <p:nvPr/>
        </p:nvSpPr>
        <p:spPr>
          <a:xfrm>
            <a:off x="2570480" y="2974400"/>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以目的稅之收入作爲財源</a:t>
            </a:r>
            <a:endParaRPr lang="zh-TW" altLang="en-US" b="1" kern="0" dirty="0"/>
          </a:p>
        </p:txBody>
      </p:sp>
      <p:sp>
        <p:nvSpPr>
          <p:cNvPr id="9" name="文字版面配置區 2">
            <a:extLst>
              <a:ext uri="{FF2B5EF4-FFF2-40B4-BE49-F238E27FC236}">
                <a16:creationId xmlns:a16="http://schemas.microsoft.com/office/drawing/2014/main" id="{147E3C53-E0C2-47B2-9464-9E53672E5DAB}"/>
              </a:ext>
            </a:extLst>
          </p:cNvPr>
          <p:cNvSpPr txBox="1">
            <a:spLocks/>
          </p:cNvSpPr>
          <p:nvPr/>
        </p:nvSpPr>
        <p:spPr>
          <a:xfrm>
            <a:off x="2570480" y="1667452"/>
            <a:ext cx="6430963" cy="103242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600" dirty="0">
                <a:solidFill>
                  <a:schemeClr val="bg1"/>
                </a:solidFill>
                <a:cs typeface="Arial"/>
              </a:rPr>
              <a:t>專款專用</a:t>
            </a:r>
            <a:endParaRPr lang="en-US" altLang="zh-CN" sz="1600" dirty="0">
              <a:solidFill>
                <a:schemeClr val="bg1"/>
              </a:solidFill>
              <a:cs typeface="Arial"/>
            </a:endParaRPr>
          </a:p>
          <a:p>
            <a:pPr marL="92075">
              <a:lnSpc>
                <a:spcPct val="150000"/>
              </a:lnSpc>
            </a:pPr>
            <a:r>
              <a:rPr lang="zh-CN" altLang="en-US" sz="1600" dirty="0">
                <a:solidFill>
                  <a:schemeClr val="bg1"/>
                </a:solidFill>
                <a:cs typeface="Arial"/>
              </a:rPr>
              <a:t>限縮業務範圍於空污專責事項</a:t>
            </a:r>
            <a:endParaRPr lang="en-US" altLang="zh-CN" sz="1600" dirty="0">
              <a:solidFill>
                <a:schemeClr val="bg1"/>
              </a:solidFill>
              <a:cs typeface="Arial"/>
            </a:endParaRPr>
          </a:p>
        </p:txBody>
      </p:sp>
      <p:sp>
        <p:nvSpPr>
          <p:cNvPr id="10" name="文字版面配置區 2">
            <a:extLst>
              <a:ext uri="{FF2B5EF4-FFF2-40B4-BE49-F238E27FC236}">
                <a16:creationId xmlns:a16="http://schemas.microsoft.com/office/drawing/2014/main" id="{FFF5CBF3-B1DD-4028-82B4-8146637C1105}"/>
              </a:ext>
            </a:extLst>
          </p:cNvPr>
          <p:cNvSpPr txBox="1">
            <a:spLocks/>
          </p:cNvSpPr>
          <p:nvPr/>
        </p:nvSpPr>
        <p:spPr>
          <a:xfrm>
            <a:off x="2570480" y="3982741"/>
            <a:ext cx="6430963" cy="1183619"/>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2075">
              <a:lnSpc>
                <a:spcPct val="150000"/>
              </a:lnSpc>
            </a:pPr>
            <a:r>
              <a:rPr lang="zh-CN" altLang="en-US" sz="1800" kern="0" dirty="0"/>
              <a:t>仍符合特別收入基金之定義</a:t>
            </a:r>
            <a:endParaRPr lang="en-US" altLang="zh-CN" sz="1800" kern="0" dirty="0"/>
          </a:p>
          <a:p>
            <a:pPr marL="92075">
              <a:lnSpc>
                <a:spcPct val="150000"/>
              </a:lnSpc>
            </a:pPr>
            <a:r>
              <a:rPr lang="zh-CN" altLang="en-US" sz="1800" kern="0" dirty="0"/>
              <a:t>若業務所需超越收入，則可將業務改列環保署主單位預算</a:t>
            </a:r>
            <a:endParaRPr lang="zh-TW" altLang="en-US" sz="1800" kern="0" dirty="0"/>
          </a:p>
        </p:txBody>
      </p:sp>
      <p:sp>
        <p:nvSpPr>
          <p:cNvPr id="7" name="文字版面配置區 2">
            <a:extLst>
              <a:ext uri="{FF2B5EF4-FFF2-40B4-BE49-F238E27FC236}">
                <a16:creationId xmlns:a16="http://schemas.microsoft.com/office/drawing/2014/main" id="{C0EE557A-3A5E-45E8-A258-83EDF436E4B9}"/>
              </a:ext>
            </a:extLst>
          </p:cNvPr>
          <p:cNvSpPr txBox="1">
            <a:spLocks/>
          </p:cNvSpPr>
          <p:nvPr/>
        </p:nvSpPr>
        <p:spPr>
          <a:xfrm>
            <a:off x="2570480" y="5504459"/>
            <a:ext cx="6430963" cy="670242"/>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b="1" kern="0" dirty="0"/>
              <a:t>提升基金之財政透明度</a:t>
            </a:r>
            <a:endParaRPr lang="zh-TW" altLang="en-US" b="1" kern="0" dirty="0"/>
          </a:p>
        </p:txBody>
      </p:sp>
    </p:spTree>
    <p:extLst>
      <p:ext uri="{BB962C8B-B14F-4D97-AF65-F5344CB8AC3E}">
        <p14:creationId xmlns:p14="http://schemas.microsoft.com/office/powerpoint/2010/main" val="200932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3" name="Google Shape;1963;p41"/>
          <p:cNvSpPr txBox="1">
            <a:spLocks noGrp="1"/>
          </p:cNvSpPr>
          <p:nvPr>
            <p:ph type="title"/>
          </p:nvPr>
        </p:nvSpPr>
        <p:spPr>
          <a:xfrm>
            <a:off x="4238867" y="2362167"/>
            <a:ext cx="5625200" cy="1792400"/>
          </a:xfrm>
          <a:prstGeom prst="rect">
            <a:avLst/>
          </a:prstGeom>
        </p:spPr>
        <p:txBody>
          <a:bodyPr spcFirstLastPara="1" wrap="square" lIns="121900" tIns="121900" rIns="121900" bIns="121900" anchor="ctr" anchorCtr="0">
            <a:noAutofit/>
          </a:bodyPr>
          <a:lstStyle/>
          <a:p>
            <a:r>
              <a:rPr lang="zh-CN" altLang="en-US" dirty="0"/>
              <a:t>小結</a:t>
            </a:r>
            <a:endParaRPr dirty="0"/>
          </a:p>
        </p:txBody>
      </p:sp>
      <p:sp>
        <p:nvSpPr>
          <p:cNvPr id="5" name="副標題 4"/>
          <p:cNvSpPr>
            <a:spLocks noGrp="1"/>
          </p:cNvSpPr>
          <p:nvPr>
            <p:ph type="subTitle" idx="1"/>
          </p:nvPr>
        </p:nvSpPr>
        <p:spPr/>
        <p:txBody>
          <a:bodyPr/>
          <a:lstStyle/>
          <a:p>
            <a:endParaRPr lang="zh-HK" altLang="en-US" dirty="0"/>
          </a:p>
        </p:txBody>
      </p:sp>
      <p:sp>
        <p:nvSpPr>
          <p:cNvPr id="3" name="標題 2">
            <a:extLst>
              <a:ext uri="{FF2B5EF4-FFF2-40B4-BE49-F238E27FC236}">
                <a16:creationId xmlns:a16="http://schemas.microsoft.com/office/drawing/2014/main" id="{7AF2DF2B-E7D9-4FB6-855E-8E45A319E1FF}"/>
              </a:ext>
            </a:extLst>
          </p:cNvPr>
          <p:cNvSpPr>
            <a:spLocks noGrp="1"/>
          </p:cNvSpPr>
          <p:nvPr>
            <p:ph type="title" idx="2"/>
          </p:nvPr>
        </p:nvSpPr>
        <p:spPr/>
        <p:txBody>
          <a:bodyPr/>
          <a:lstStyle/>
          <a:p>
            <a:r>
              <a:rPr lang="en-US" altLang="zh-TW" dirty="0"/>
              <a:t>06</a:t>
            </a:r>
            <a:endParaRPr lang="zh-TW" altLang="en-US" dirty="0"/>
          </a:p>
        </p:txBody>
      </p:sp>
    </p:spTree>
    <p:extLst>
      <p:ext uri="{BB962C8B-B14F-4D97-AF65-F5344CB8AC3E}">
        <p14:creationId xmlns:p14="http://schemas.microsoft.com/office/powerpoint/2010/main" val="1320596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59881C-C266-47F5-824B-8544E92A5B0C}"/>
              </a:ext>
            </a:extLst>
          </p:cNvPr>
          <p:cNvSpPr>
            <a:spLocks noGrp="1"/>
          </p:cNvSpPr>
          <p:nvPr>
            <p:ph type="title" idx="9"/>
          </p:nvPr>
        </p:nvSpPr>
        <p:spPr>
          <a:xfrm flipH="1">
            <a:off x="1146873" y="2357151"/>
            <a:ext cx="721360" cy="2143697"/>
          </a:xfrm>
        </p:spPr>
        <p:txBody>
          <a:bodyPr/>
          <a:lstStyle/>
          <a:p>
            <a:r>
              <a:rPr lang="zh-CN" altLang="en-US" dirty="0"/>
              <a:t>研究建議</a:t>
            </a:r>
            <a:endParaRPr lang="zh-TW" altLang="en-US" dirty="0"/>
          </a:p>
        </p:txBody>
      </p:sp>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2544119" y="3028611"/>
            <a:ext cx="4392434" cy="720000"/>
          </a:xfrm>
        </p:spPr>
        <p:txBody>
          <a:bodyPr/>
          <a:lstStyle/>
          <a:p>
            <a:r>
              <a:rPr lang="zh-CN" altLang="en-US" sz="2000" dirty="0"/>
              <a:t>比較法研究</a:t>
            </a:r>
            <a:endParaRPr lang="zh-TW" altLang="en-US" sz="2000" dirty="0"/>
          </a:p>
        </p:txBody>
      </p:sp>
      <p:sp>
        <p:nvSpPr>
          <p:cNvPr id="4" name="文字版面配置區 3">
            <a:extLst>
              <a:ext uri="{FF2B5EF4-FFF2-40B4-BE49-F238E27FC236}">
                <a16:creationId xmlns:a16="http://schemas.microsoft.com/office/drawing/2014/main" id="{40F45947-C995-45FA-AD54-9771FE85B3BD}"/>
              </a:ext>
            </a:extLst>
          </p:cNvPr>
          <p:cNvSpPr>
            <a:spLocks noGrp="1"/>
          </p:cNvSpPr>
          <p:nvPr>
            <p:ph type="body" sz="quarter" idx="11"/>
          </p:nvPr>
        </p:nvSpPr>
        <p:spPr>
          <a:xfrm>
            <a:off x="2544119" y="3970728"/>
            <a:ext cx="4392434" cy="720000"/>
          </a:xfrm>
        </p:spPr>
        <p:txBody>
          <a:bodyPr/>
          <a:lstStyle/>
          <a:p>
            <a:r>
              <a:rPr lang="zh-CN" altLang="en-US" sz="2000" dirty="0"/>
              <a:t>推廣研究</a:t>
            </a:r>
            <a:endParaRPr lang="zh-TW" altLang="en-US" sz="2000" dirty="0"/>
          </a:p>
        </p:txBody>
      </p:sp>
      <p:sp>
        <p:nvSpPr>
          <p:cNvPr id="6" name="文字版面配置區 3">
            <a:extLst>
              <a:ext uri="{FF2B5EF4-FFF2-40B4-BE49-F238E27FC236}">
                <a16:creationId xmlns:a16="http://schemas.microsoft.com/office/drawing/2014/main" id="{A2E188D9-60EF-4E99-8F1A-D3EAD62A2B2B}"/>
              </a:ext>
            </a:extLst>
          </p:cNvPr>
          <p:cNvSpPr txBox="1">
            <a:spLocks/>
          </p:cNvSpPr>
          <p:nvPr/>
        </p:nvSpPr>
        <p:spPr>
          <a:xfrm>
            <a:off x="2544119" y="2086494"/>
            <a:ext cx="4392434" cy="720000"/>
          </a:xfrm>
          <a:prstGeom prst="snip1Rect">
            <a:avLst/>
          </a:prstGeom>
          <a:solidFill>
            <a:srgbClr val="E7F0F8"/>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000" kern="0" dirty="0"/>
              <a:t>實證研究</a:t>
            </a:r>
            <a:endParaRPr lang="zh-TW" altLang="en-US" sz="2000" kern="0" dirty="0"/>
          </a:p>
        </p:txBody>
      </p:sp>
    </p:spTree>
    <p:extLst>
      <p:ext uri="{BB962C8B-B14F-4D97-AF65-F5344CB8AC3E}">
        <p14:creationId xmlns:p14="http://schemas.microsoft.com/office/powerpoint/2010/main" val="616363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CE6462DC-61D6-406A-BB28-CA55F496B9C4}"/>
              </a:ext>
            </a:extLst>
          </p:cNvPr>
          <p:cNvSpPr>
            <a:spLocks noGrp="1"/>
          </p:cNvSpPr>
          <p:nvPr>
            <p:ph type="body" sz="quarter" idx="10"/>
          </p:nvPr>
        </p:nvSpPr>
        <p:spPr>
          <a:xfrm>
            <a:off x="4748852" y="337089"/>
            <a:ext cx="2725898" cy="670242"/>
          </a:xfrm>
        </p:spPr>
        <p:txBody>
          <a:bodyPr/>
          <a:lstStyle/>
          <a:p>
            <a:pPr algn="ctr"/>
            <a:r>
              <a:rPr lang="zh-CN" altLang="en-US" sz="2800" dirty="0">
                <a:latin typeface="+mn-lt"/>
              </a:rPr>
              <a:t>基金 用途</a:t>
            </a:r>
            <a:endParaRPr lang="zh-TW" altLang="en-US" sz="2800" dirty="0">
              <a:latin typeface="+mn-lt"/>
            </a:endParaRPr>
          </a:p>
        </p:txBody>
      </p:sp>
      <p:sp>
        <p:nvSpPr>
          <p:cNvPr id="30" name="文字方塊 29">
            <a:extLst>
              <a:ext uri="{FF2B5EF4-FFF2-40B4-BE49-F238E27FC236}">
                <a16:creationId xmlns:a16="http://schemas.microsoft.com/office/drawing/2014/main" id="{493DA5A6-D53A-48B2-8A2F-0896B6CF4CFE}"/>
              </a:ext>
            </a:extLst>
          </p:cNvPr>
          <p:cNvSpPr txBox="1"/>
          <p:nvPr/>
        </p:nvSpPr>
        <p:spPr>
          <a:xfrm>
            <a:off x="812387" y="1168122"/>
            <a:ext cx="5890451" cy="5551713"/>
          </a:xfrm>
          <a:prstGeom prst="rect">
            <a:avLst/>
          </a:prstGeom>
          <a:solidFill>
            <a:schemeClr val="bg1">
              <a:lumMod val="20000"/>
              <a:lumOff val="80000"/>
            </a:schemeClr>
          </a:solidFill>
          <a:ln>
            <a:noFill/>
          </a:ln>
        </p:spPr>
        <p:txBody>
          <a:bodyPr wrap="square">
            <a:spAutoFit/>
          </a:bodyPr>
          <a:lstStyle/>
          <a:p>
            <a:pPr algn="l">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gn="l">
              <a:lnSpc>
                <a:spcPct val="150000"/>
              </a:lnSpc>
            </a:pPr>
            <a:r>
              <a:rPr lang="zh-TW" altLang="en-US" sz="1400" dirty="0">
                <a:solidFill>
                  <a:srgbClr val="374151"/>
                </a:solidFill>
                <a:latin typeface="Söhne"/>
                <a:ea typeface="+mj-ea"/>
                <a:sym typeface="Roboto Slab"/>
              </a:rPr>
              <a:t>本基金之用途如下：</a:t>
            </a:r>
          </a:p>
          <a:p>
            <a:pPr algn="l">
              <a:lnSpc>
                <a:spcPct val="150000"/>
              </a:lnSpc>
            </a:pPr>
            <a:r>
              <a:rPr lang="zh-TW" altLang="en-US" sz="1400" dirty="0">
                <a:solidFill>
                  <a:srgbClr val="374151"/>
                </a:solidFill>
                <a:latin typeface="Söhne"/>
                <a:ea typeface="+mj-ea"/>
                <a:sym typeface="Roboto Slab"/>
              </a:rPr>
              <a:t>一、關於主管機關執行空氣污染防制工作事項。</a:t>
            </a:r>
          </a:p>
          <a:p>
            <a:pPr algn="l">
              <a:lnSpc>
                <a:spcPct val="150000"/>
              </a:lnSpc>
            </a:pPr>
            <a:r>
              <a:rPr lang="zh-TW" altLang="en-US" sz="1400" dirty="0">
                <a:solidFill>
                  <a:srgbClr val="374151"/>
                </a:solidFill>
                <a:latin typeface="Söhne"/>
                <a:ea typeface="+mj-ea"/>
                <a:sym typeface="Roboto Slab"/>
              </a:rPr>
              <a:t>二、關於空氣污染源查緝及執行成效之稽核事項。</a:t>
            </a:r>
          </a:p>
          <a:p>
            <a:pPr algn="l">
              <a:lnSpc>
                <a:spcPct val="150000"/>
              </a:lnSpc>
            </a:pPr>
            <a:r>
              <a:rPr lang="zh-TW" altLang="en-US" sz="1400" dirty="0">
                <a:solidFill>
                  <a:srgbClr val="374151"/>
                </a:solidFill>
                <a:latin typeface="Söhne"/>
                <a:ea typeface="+mj-ea"/>
                <a:sym typeface="Roboto Slab"/>
              </a:rPr>
              <a:t>三、關於補助及獎勵各類污染源辦理空氣污染改善工作事項。</a:t>
            </a:r>
          </a:p>
          <a:p>
            <a:pPr algn="l">
              <a:lnSpc>
                <a:spcPct val="150000"/>
              </a:lnSpc>
            </a:pPr>
            <a:r>
              <a:rPr lang="zh-TW" altLang="en-US" sz="1400" dirty="0">
                <a:solidFill>
                  <a:srgbClr val="374151"/>
                </a:solidFill>
                <a:latin typeface="Söhne"/>
                <a:ea typeface="+mj-ea"/>
                <a:sym typeface="Roboto Slab"/>
              </a:rPr>
              <a:t>四、關於委託或補助檢驗測定機構辦理汽車排放空氣污染物檢驗事項。</a:t>
            </a:r>
          </a:p>
          <a:p>
            <a:pPr algn="l">
              <a:lnSpc>
                <a:spcPct val="150000"/>
              </a:lnSpc>
            </a:pPr>
            <a:r>
              <a:rPr lang="zh-TW" altLang="en-US" sz="1400" dirty="0">
                <a:solidFill>
                  <a:srgbClr val="374151"/>
                </a:solidFill>
                <a:latin typeface="Söhne"/>
                <a:ea typeface="+mj-ea"/>
                <a:sym typeface="Roboto Slab"/>
              </a:rPr>
              <a:t>五、關於委託或補助專業機構辦理固定污染源之檢測、輔導及評鑑事項。</a:t>
            </a:r>
          </a:p>
          <a:p>
            <a:pPr algn="l">
              <a:lnSpc>
                <a:spcPct val="150000"/>
              </a:lnSpc>
            </a:pPr>
            <a:r>
              <a:rPr lang="zh-TW" altLang="en-US" sz="1400" dirty="0">
                <a:solidFill>
                  <a:srgbClr val="374151"/>
                </a:solidFill>
                <a:latin typeface="Söhne"/>
                <a:ea typeface="+mj-ea"/>
                <a:sym typeface="Roboto Slab"/>
              </a:rPr>
              <a:t>六、關於空氣污染防制技術之研發及策略之研訂事項。</a:t>
            </a:r>
          </a:p>
          <a:p>
            <a:pPr algn="l">
              <a:lnSpc>
                <a:spcPct val="150000"/>
              </a:lnSpc>
            </a:pPr>
            <a:r>
              <a:rPr lang="zh-TW" altLang="en-US" sz="1400" dirty="0">
                <a:solidFill>
                  <a:srgbClr val="374151"/>
                </a:solidFill>
                <a:latin typeface="Söhne"/>
                <a:ea typeface="+mj-ea"/>
                <a:sym typeface="Roboto Slab"/>
              </a:rPr>
              <a:t>七、關於涉及空氣污染之國際環保工作事項。</a:t>
            </a:r>
          </a:p>
          <a:p>
            <a:pPr algn="l">
              <a:lnSpc>
                <a:spcPct val="150000"/>
              </a:lnSpc>
            </a:pPr>
            <a:r>
              <a:rPr lang="zh-TW" altLang="en-US" sz="1400" dirty="0">
                <a:solidFill>
                  <a:srgbClr val="374151"/>
                </a:solidFill>
                <a:latin typeface="Söhne"/>
                <a:ea typeface="+mj-ea"/>
                <a:sym typeface="Roboto Slab"/>
              </a:rPr>
              <a:t>八、關於空氣品質監測及執行成效之稽核事項。</a:t>
            </a:r>
          </a:p>
          <a:p>
            <a:pPr algn="l">
              <a:lnSpc>
                <a:spcPct val="150000"/>
              </a:lnSpc>
            </a:pPr>
            <a:r>
              <a:rPr lang="zh-TW" altLang="en-US" sz="1400" dirty="0">
                <a:solidFill>
                  <a:srgbClr val="374151"/>
                </a:solidFill>
                <a:latin typeface="Söhne"/>
                <a:ea typeface="+mj-ea"/>
                <a:sym typeface="Roboto Slab"/>
              </a:rPr>
              <a:t>九、關於徵收空氣污染防制費之相關費用事項。</a:t>
            </a:r>
          </a:p>
          <a:p>
            <a:pPr algn="l">
              <a:lnSpc>
                <a:spcPct val="150000"/>
              </a:lnSpc>
            </a:pPr>
            <a:r>
              <a:rPr lang="zh-TW" altLang="en-US" sz="1400" dirty="0">
                <a:solidFill>
                  <a:srgbClr val="374151"/>
                </a:solidFill>
                <a:latin typeface="Söhne"/>
                <a:ea typeface="+mj-ea"/>
                <a:sym typeface="Roboto Slab"/>
              </a:rPr>
              <a:t>十、執行空氣污染防制相關工作所需人力之聘僱事項。</a:t>
            </a:r>
          </a:p>
          <a:p>
            <a:pPr algn="l">
              <a:lnSpc>
                <a:spcPct val="150000"/>
              </a:lnSpc>
            </a:pPr>
            <a:r>
              <a:rPr lang="zh-TW" altLang="en-US" sz="1400" dirty="0">
                <a:solidFill>
                  <a:srgbClr val="374151"/>
                </a:solidFill>
                <a:latin typeface="Söhne"/>
                <a:ea typeface="+mj-ea"/>
                <a:sym typeface="Roboto Slab"/>
              </a:rPr>
              <a:t>十一、關於空氣污染之健康風險評估及管理相關事項。</a:t>
            </a:r>
          </a:p>
          <a:p>
            <a:pPr algn="l">
              <a:lnSpc>
                <a:spcPct val="150000"/>
              </a:lnSpc>
            </a:pPr>
            <a:r>
              <a:rPr lang="zh-TW" altLang="en-US" sz="1400" dirty="0">
                <a:solidFill>
                  <a:srgbClr val="374151"/>
                </a:solidFill>
                <a:latin typeface="Söhne"/>
                <a:ea typeface="+mj-ea"/>
                <a:sym typeface="Roboto Slab"/>
              </a:rPr>
              <a:t>十二、關於潔淨能源使用推廣及研發之獎勵事項。</a:t>
            </a:r>
          </a:p>
          <a:p>
            <a:pPr algn="l">
              <a:lnSpc>
                <a:spcPct val="150000"/>
              </a:lnSpc>
            </a:pPr>
            <a:r>
              <a:rPr lang="zh-TW" altLang="en-US" sz="1400" dirty="0">
                <a:solidFill>
                  <a:srgbClr val="374151"/>
                </a:solidFill>
                <a:latin typeface="Söhne"/>
                <a:ea typeface="+mj-ea"/>
                <a:sym typeface="Roboto Slab"/>
              </a:rPr>
              <a:t>十三、關於空氣污染檢舉獎金事項。</a:t>
            </a:r>
          </a:p>
          <a:p>
            <a:pPr algn="l">
              <a:lnSpc>
                <a:spcPct val="150000"/>
              </a:lnSpc>
            </a:pPr>
            <a:r>
              <a:rPr lang="zh-TW" altLang="en-US" sz="1400" dirty="0">
                <a:solidFill>
                  <a:srgbClr val="374151"/>
                </a:solidFill>
                <a:latin typeface="Söhne"/>
                <a:ea typeface="+mj-ea"/>
                <a:sym typeface="Roboto Slab"/>
              </a:rPr>
              <a:t>十四、關於辦理各項空氣污染改善之貸款信用保證事項。</a:t>
            </a:r>
          </a:p>
          <a:p>
            <a:pPr algn="l">
              <a:lnSpc>
                <a:spcPct val="150000"/>
              </a:lnSpc>
            </a:pPr>
            <a:r>
              <a:rPr lang="zh-TW" altLang="en-US" sz="1400" dirty="0">
                <a:solidFill>
                  <a:srgbClr val="374151"/>
                </a:solidFill>
                <a:latin typeface="Söhne"/>
                <a:ea typeface="+mj-ea"/>
                <a:sym typeface="Roboto Slab"/>
              </a:rPr>
              <a:t>十五、其他有關空氣污染防制工作事項。</a:t>
            </a:r>
          </a:p>
        </p:txBody>
      </p:sp>
      <p:sp>
        <p:nvSpPr>
          <p:cNvPr id="32" name="文字方塊 31">
            <a:extLst>
              <a:ext uri="{FF2B5EF4-FFF2-40B4-BE49-F238E27FC236}">
                <a16:creationId xmlns:a16="http://schemas.microsoft.com/office/drawing/2014/main" id="{A39FB228-F055-4C58-A410-91E21852F77F}"/>
              </a:ext>
            </a:extLst>
          </p:cNvPr>
          <p:cNvSpPr txBox="1"/>
          <p:nvPr/>
        </p:nvSpPr>
        <p:spPr>
          <a:xfrm>
            <a:off x="7169018" y="1168122"/>
            <a:ext cx="3995685" cy="5580000"/>
          </a:xfrm>
          <a:prstGeom prst="rect">
            <a:avLst/>
          </a:prstGeom>
          <a:solidFill>
            <a:schemeClr val="bg2">
              <a:lumMod val="20000"/>
              <a:lumOff val="80000"/>
            </a:schemeClr>
          </a:solidFill>
          <a:ln>
            <a:noFill/>
          </a:ln>
        </p:spPr>
        <p:txBody>
          <a:bodyPr wrap="square">
            <a:spAutoFit/>
          </a:bodyPr>
          <a:lstStyle/>
          <a:p>
            <a:pPr>
              <a:lnSpc>
                <a:spcPct val="150000"/>
              </a:lnSpc>
            </a:pPr>
            <a:r>
              <a:rPr lang="zh-TW" altLang="en-US" sz="1400" dirty="0">
                <a:solidFill>
                  <a:srgbClr val="374151"/>
                </a:solidFill>
                <a:latin typeface="Söhne"/>
                <a:ea typeface="+mj-ea"/>
                <a:sym typeface="Roboto Slab"/>
              </a:rPr>
              <a:t>第 </a:t>
            </a:r>
            <a:r>
              <a:rPr lang="en-US" altLang="zh-TW" sz="1400" dirty="0">
                <a:solidFill>
                  <a:srgbClr val="374151"/>
                </a:solidFill>
                <a:latin typeface="Söhne"/>
                <a:ea typeface="+mj-ea"/>
                <a:sym typeface="Roboto Slab"/>
              </a:rPr>
              <a:t>4 </a:t>
            </a:r>
            <a:r>
              <a:rPr lang="zh-TW" altLang="en-US" sz="1400" dirty="0">
                <a:solidFill>
                  <a:srgbClr val="374151"/>
                </a:solidFill>
                <a:latin typeface="Söhne"/>
                <a:ea typeface="+mj-ea"/>
                <a:sym typeface="Roboto Slab"/>
              </a:rPr>
              <a:t>條</a:t>
            </a:r>
          </a:p>
          <a:p>
            <a:pPr>
              <a:lnSpc>
                <a:spcPct val="150000"/>
              </a:lnSpc>
            </a:pPr>
            <a:r>
              <a:rPr lang="zh-TW" altLang="en-US" sz="1400" dirty="0">
                <a:solidFill>
                  <a:srgbClr val="374151"/>
                </a:solidFill>
                <a:latin typeface="Söhne"/>
                <a:ea typeface="+mj-ea"/>
                <a:sym typeface="Roboto Slab"/>
              </a:rPr>
              <a:t>本基金之用途如下：</a:t>
            </a:r>
          </a:p>
          <a:p>
            <a:pPr>
              <a:lnSpc>
                <a:spcPct val="150000"/>
              </a:lnSpc>
            </a:pPr>
            <a:r>
              <a:rPr lang="zh-TW" altLang="en-US" sz="1400" dirty="0">
                <a:solidFill>
                  <a:srgbClr val="374151"/>
                </a:solidFill>
                <a:latin typeface="Söhne"/>
                <a:ea typeface="+mj-ea"/>
                <a:sym typeface="Roboto Slab"/>
              </a:rPr>
              <a:t>一、執行溫室氣體減量工作事項。</a:t>
            </a:r>
          </a:p>
          <a:p>
            <a:pPr>
              <a:lnSpc>
                <a:spcPct val="150000"/>
              </a:lnSpc>
            </a:pPr>
            <a:r>
              <a:rPr lang="zh-TW" altLang="en-US" sz="1400" dirty="0">
                <a:solidFill>
                  <a:srgbClr val="374151"/>
                </a:solidFill>
                <a:latin typeface="Söhne"/>
                <a:ea typeface="+mj-ea"/>
                <a:sym typeface="Roboto Slab"/>
              </a:rPr>
              <a:t>二、排放源檢查事項。</a:t>
            </a:r>
          </a:p>
          <a:p>
            <a:pPr>
              <a:lnSpc>
                <a:spcPct val="150000"/>
              </a:lnSpc>
            </a:pPr>
            <a:r>
              <a:rPr lang="zh-TW" altLang="en-US" sz="1400" dirty="0">
                <a:solidFill>
                  <a:srgbClr val="374151"/>
                </a:solidFill>
                <a:latin typeface="Söhne"/>
                <a:ea typeface="+mj-ea"/>
                <a:sym typeface="Roboto Slab"/>
              </a:rPr>
              <a:t>三、輔導、補助及獎勵排放源辦理溫室氣體自願減量工作事項。</a:t>
            </a:r>
          </a:p>
          <a:p>
            <a:pPr>
              <a:lnSpc>
                <a:spcPct val="150000"/>
              </a:lnSpc>
            </a:pPr>
            <a:r>
              <a:rPr lang="zh-TW" altLang="en-US" sz="1400" dirty="0">
                <a:solidFill>
                  <a:srgbClr val="374151"/>
                </a:solidFill>
                <a:latin typeface="Söhne"/>
                <a:ea typeface="+mj-ea"/>
                <a:sym typeface="Roboto Slab"/>
              </a:rPr>
              <a:t>四、資訊平台帳戶建立、拍賣、配售及交易相關行政工作事項。</a:t>
            </a:r>
          </a:p>
          <a:p>
            <a:pPr>
              <a:lnSpc>
                <a:spcPct val="150000"/>
              </a:lnSpc>
            </a:pPr>
            <a:r>
              <a:rPr lang="zh-TW" altLang="en-US" sz="1400" dirty="0">
                <a:solidFill>
                  <a:srgbClr val="374151"/>
                </a:solidFill>
                <a:latin typeface="Söhne"/>
                <a:ea typeface="+mj-ea"/>
                <a:sym typeface="Roboto Slab"/>
              </a:rPr>
              <a:t>五、執行溫室氣體減量及管理所需之約聘僱經費。</a:t>
            </a:r>
          </a:p>
          <a:p>
            <a:pPr>
              <a:lnSpc>
                <a:spcPct val="150000"/>
              </a:lnSpc>
            </a:pPr>
            <a:r>
              <a:rPr lang="zh-TW" altLang="en-US" sz="1400" dirty="0">
                <a:solidFill>
                  <a:srgbClr val="374151"/>
                </a:solidFill>
                <a:latin typeface="Söhne"/>
                <a:ea typeface="+mj-ea"/>
                <a:sym typeface="Roboto Slab"/>
              </a:rPr>
              <a:t>六、氣候變遷調適之協調、研擬及推動事項。</a:t>
            </a:r>
          </a:p>
          <a:p>
            <a:pPr>
              <a:lnSpc>
                <a:spcPct val="150000"/>
              </a:lnSpc>
            </a:pPr>
            <a:r>
              <a:rPr lang="zh-TW" altLang="en-US" sz="1400" dirty="0">
                <a:solidFill>
                  <a:srgbClr val="374151"/>
                </a:solidFill>
                <a:latin typeface="Söhne"/>
                <a:ea typeface="+mj-ea"/>
                <a:sym typeface="Roboto Slab"/>
              </a:rPr>
              <a:t>七、氣候變遷與溫室氣體減量之教育、宣導及獎助事項。</a:t>
            </a:r>
          </a:p>
          <a:p>
            <a:pPr>
              <a:lnSpc>
                <a:spcPct val="150000"/>
              </a:lnSpc>
            </a:pPr>
            <a:r>
              <a:rPr lang="zh-TW" altLang="en-US" sz="1400" b="1" dirty="0">
                <a:solidFill>
                  <a:srgbClr val="374151"/>
                </a:solidFill>
                <a:latin typeface="Söhne"/>
                <a:ea typeface="+mj-ea"/>
                <a:sym typeface="Roboto Slab"/>
              </a:rPr>
              <a:t>八、氣候變遷及溫室氣體減量之國際事務</a:t>
            </a:r>
            <a:r>
              <a:rPr lang="zh-TW" altLang="en-US" sz="1400" dirty="0">
                <a:solidFill>
                  <a:srgbClr val="374151"/>
                </a:solidFill>
                <a:latin typeface="Söhne"/>
                <a:ea typeface="+mj-ea"/>
                <a:sym typeface="Roboto Slab"/>
              </a:rPr>
              <a:t>。</a:t>
            </a:r>
          </a:p>
          <a:p>
            <a:pPr>
              <a:lnSpc>
                <a:spcPct val="150000"/>
              </a:lnSpc>
            </a:pPr>
            <a:r>
              <a:rPr lang="zh-TW" altLang="en-US" sz="1400" dirty="0">
                <a:solidFill>
                  <a:srgbClr val="374151"/>
                </a:solidFill>
                <a:latin typeface="Söhne"/>
                <a:ea typeface="+mj-ea"/>
                <a:sym typeface="Roboto Slab"/>
              </a:rPr>
              <a:t>九、其他有關溫室氣體減量及氣候變遷調適研究事項。</a:t>
            </a:r>
          </a:p>
        </p:txBody>
      </p:sp>
      <p:sp>
        <p:nvSpPr>
          <p:cNvPr id="34" name="文字方塊 33">
            <a:extLst>
              <a:ext uri="{FF2B5EF4-FFF2-40B4-BE49-F238E27FC236}">
                <a16:creationId xmlns:a16="http://schemas.microsoft.com/office/drawing/2014/main" id="{297FBB77-6B24-43FF-9D9E-C6E7423D2CF5}"/>
              </a:ext>
            </a:extLst>
          </p:cNvPr>
          <p:cNvSpPr txBox="1"/>
          <p:nvPr/>
        </p:nvSpPr>
        <p:spPr>
          <a:xfrm flipH="1">
            <a:off x="11312821" y="1998727"/>
            <a:ext cx="461665"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溫室氣體管理基金收支保管及運用辦法</a:t>
            </a:r>
            <a:endParaRPr lang="zh-TW" altLang="en-US" dirty="0"/>
          </a:p>
        </p:txBody>
      </p:sp>
      <p:sp>
        <p:nvSpPr>
          <p:cNvPr id="6" name="文字方塊 5">
            <a:extLst>
              <a:ext uri="{FF2B5EF4-FFF2-40B4-BE49-F238E27FC236}">
                <a16:creationId xmlns:a16="http://schemas.microsoft.com/office/drawing/2014/main" id="{982BDC2D-976F-457B-9855-4A97D9D0DE27}"/>
              </a:ext>
            </a:extLst>
          </p:cNvPr>
          <p:cNvSpPr txBox="1"/>
          <p:nvPr/>
        </p:nvSpPr>
        <p:spPr>
          <a:xfrm flipH="1">
            <a:off x="249050" y="1998727"/>
            <a:ext cx="458652" cy="4211923"/>
          </a:xfrm>
          <a:prstGeom prst="rect">
            <a:avLst/>
          </a:prstGeom>
          <a:noFill/>
          <a:ln>
            <a:noFill/>
          </a:ln>
        </p:spPr>
        <p:txBody>
          <a:bodyPr vert="eaVert" wrap="square">
            <a:spAutoFit/>
          </a:bodyPr>
          <a:lstStyle/>
          <a:p>
            <a:r>
              <a:rPr lang="zh-TW" altLang="en-US" b="0" i="0" dirty="0">
                <a:solidFill>
                  <a:srgbClr val="252525"/>
                </a:solidFill>
                <a:effectLst/>
                <a:latin typeface="Roboto" panose="02000000000000000000" pitchFamily="2" charset="0"/>
              </a:rPr>
              <a:t>空氣污染防制基金收支保管及運用辦法</a:t>
            </a:r>
            <a:endParaRPr lang="zh-TW" altLang="en-US" dirty="0"/>
          </a:p>
        </p:txBody>
      </p:sp>
    </p:spTree>
    <p:extLst>
      <p:ext uri="{BB962C8B-B14F-4D97-AF65-F5344CB8AC3E}">
        <p14:creationId xmlns:p14="http://schemas.microsoft.com/office/powerpoint/2010/main" val="187723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43"/>
          <p:cNvSpPr txBox="1">
            <a:spLocks noGrp="1"/>
          </p:cNvSpPr>
          <p:nvPr>
            <p:ph type="title"/>
          </p:nvPr>
        </p:nvSpPr>
        <p:spPr>
          <a:xfrm>
            <a:off x="1776400" y="1825801"/>
            <a:ext cx="8639200" cy="3206400"/>
          </a:xfrm>
          <a:prstGeom prst="rect">
            <a:avLst/>
          </a:prstGeom>
        </p:spPr>
        <p:txBody>
          <a:bodyPr spcFirstLastPara="1" wrap="square" lIns="121900" tIns="121900" rIns="121900" bIns="121900" anchor="ctr" anchorCtr="0">
            <a:noAutofit/>
          </a:bodyPr>
          <a:lstStyle/>
          <a:p>
            <a:r>
              <a:rPr lang="fr-FR" dirty="0">
                <a:solidFill>
                  <a:schemeClr val="bg1">
                    <a:lumMod val="75000"/>
                  </a:schemeClr>
                </a:solidFill>
              </a:rPr>
              <a:t>Thanks!</a:t>
            </a:r>
            <a:endParaRPr dirty="0">
              <a:solidFill>
                <a:schemeClr val="bg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813CC38-913F-4FC1-AB06-39DEB4B3D738}"/>
              </a:ext>
            </a:extLst>
          </p:cNvPr>
          <p:cNvSpPr>
            <a:spLocks noGrp="1"/>
          </p:cNvSpPr>
          <p:nvPr>
            <p:ph type="title"/>
          </p:nvPr>
        </p:nvSpPr>
        <p:spPr/>
        <p:txBody>
          <a:bodyPr/>
          <a:lstStyle/>
          <a:p>
            <a:r>
              <a:rPr lang="zh-CN" altLang="en-US" dirty="0">
                <a:latin typeface="Microsoft YaHei"/>
                <a:ea typeface="Microsoft YaHei"/>
              </a:rPr>
              <a:t>前言</a:t>
            </a:r>
            <a:endParaRPr lang="zh-TW" altLang="en-US" dirty="0"/>
          </a:p>
        </p:txBody>
      </p:sp>
      <p:sp>
        <p:nvSpPr>
          <p:cNvPr id="7" name="標題 6">
            <a:extLst>
              <a:ext uri="{FF2B5EF4-FFF2-40B4-BE49-F238E27FC236}">
                <a16:creationId xmlns:a16="http://schemas.microsoft.com/office/drawing/2014/main" id="{224AEE37-101F-4288-81D1-3EE1FEEDA35A}"/>
              </a:ext>
            </a:extLst>
          </p:cNvPr>
          <p:cNvSpPr>
            <a:spLocks noGrp="1"/>
          </p:cNvSpPr>
          <p:nvPr>
            <p:ph type="title" idx="2"/>
          </p:nvPr>
        </p:nvSpPr>
        <p:spPr/>
        <p:txBody>
          <a:bodyPr/>
          <a:lstStyle/>
          <a:p>
            <a:r>
              <a:rPr lang="en-US" altLang="zh-TW" dirty="0"/>
              <a:t>01</a:t>
            </a:r>
            <a:endParaRPr lang="zh-TW" altLang="en-US" dirty="0"/>
          </a:p>
        </p:txBody>
      </p:sp>
      <p:sp>
        <p:nvSpPr>
          <p:cNvPr id="6" name="副標題 5">
            <a:extLst>
              <a:ext uri="{FF2B5EF4-FFF2-40B4-BE49-F238E27FC236}">
                <a16:creationId xmlns:a16="http://schemas.microsoft.com/office/drawing/2014/main" id="{75EB04D9-F67F-403D-B395-AE2F4FF0822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7522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18DD7351-328E-4489-8003-115E21E12B8B}"/>
              </a:ext>
            </a:extLst>
          </p:cNvPr>
          <p:cNvGraphicFramePr>
            <a:graphicFrameLocks noGrp="1"/>
          </p:cNvGraphicFramePr>
          <p:nvPr>
            <p:extLst>
              <p:ext uri="{D42A27DB-BD31-4B8C-83A1-F6EECF244321}">
                <p14:modId xmlns:p14="http://schemas.microsoft.com/office/powerpoint/2010/main" val="1854092285"/>
              </p:ext>
            </p:extLst>
          </p:nvPr>
        </p:nvGraphicFramePr>
        <p:xfrm>
          <a:off x="1734661" y="1076829"/>
          <a:ext cx="8722678" cy="4107438"/>
        </p:xfrm>
        <a:graphic>
          <a:graphicData uri="http://schemas.openxmlformats.org/drawingml/2006/table">
            <a:tbl>
              <a:tblPr>
                <a:tableStyleId>{0E3FDE45-AF77-4B5C-9715-49D594BDF05E}</a:tableStyleId>
              </a:tblPr>
              <a:tblGrid>
                <a:gridCol w="3271679">
                  <a:extLst>
                    <a:ext uri="{9D8B030D-6E8A-4147-A177-3AD203B41FA5}">
                      <a16:colId xmlns:a16="http://schemas.microsoft.com/office/drawing/2014/main" val="1949113068"/>
                    </a:ext>
                  </a:extLst>
                </a:gridCol>
                <a:gridCol w="5450999">
                  <a:extLst>
                    <a:ext uri="{9D8B030D-6E8A-4147-A177-3AD203B41FA5}">
                      <a16:colId xmlns:a16="http://schemas.microsoft.com/office/drawing/2014/main" val="2592120790"/>
                    </a:ext>
                  </a:extLst>
                </a:gridCol>
              </a:tblGrid>
              <a:tr h="684573">
                <a:tc>
                  <a:txBody>
                    <a:bodyPr/>
                    <a:lstStyle/>
                    <a:p>
                      <a:pPr algn="ctr" fontAlgn="ctr"/>
                      <a:r>
                        <a:rPr lang="zh-TW" altLang="en-US" sz="2200" b="1" u="none" strike="noStrike" dirty="0">
                          <a:solidFill>
                            <a:schemeClr val="bg1">
                              <a:lumMod val="50000"/>
                            </a:schemeClr>
                          </a:solidFill>
                          <a:effectLst/>
                        </a:rPr>
                        <a:t>時點</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b="1" u="none" strike="noStrike" dirty="0">
                          <a:solidFill>
                            <a:schemeClr val="bg1">
                              <a:lumMod val="50000"/>
                            </a:schemeClr>
                          </a:solidFill>
                          <a:effectLst/>
                        </a:rPr>
                        <a:t>事件</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257801372"/>
                  </a:ext>
                </a:extLst>
              </a:tr>
              <a:tr h="684573">
                <a:tc>
                  <a:txBody>
                    <a:bodyPr/>
                    <a:lstStyle/>
                    <a:p>
                      <a:pPr algn="ctr" fontAlgn="ctr"/>
                      <a:r>
                        <a:rPr lang="en-US" altLang="zh-TW" sz="2200" u="none" strike="noStrike" dirty="0">
                          <a:solidFill>
                            <a:schemeClr val="bg1">
                              <a:lumMod val="50000"/>
                            </a:schemeClr>
                          </a:solidFill>
                          <a:effectLst/>
                        </a:rPr>
                        <a:t>84</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空污費開徵</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70684193"/>
                  </a:ext>
                </a:extLst>
              </a:tr>
              <a:tr h="684573">
                <a:tc>
                  <a:txBody>
                    <a:bodyPr/>
                    <a:lstStyle/>
                    <a:p>
                      <a:pPr algn="ctr" fontAlgn="ctr"/>
                      <a:r>
                        <a:rPr lang="en-US" altLang="zh-TW" sz="2200" u="none" strike="noStrike" dirty="0">
                          <a:solidFill>
                            <a:schemeClr val="bg1">
                              <a:lumMod val="50000"/>
                            </a:schemeClr>
                          </a:solidFill>
                          <a:effectLst/>
                        </a:rPr>
                        <a:t>85</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環保署設空污基金</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70044392"/>
                  </a:ext>
                </a:extLst>
              </a:tr>
              <a:tr h="684573">
                <a:tc>
                  <a:txBody>
                    <a:bodyPr/>
                    <a:lstStyle/>
                    <a:p>
                      <a:pPr marR="0" algn="ctr" rtl="0" fontAlgn="ctr">
                        <a:lnSpc>
                          <a:spcPct val="100000"/>
                        </a:lnSpc>
                        <a:spcBef>
                          <a:spcPts val="0"/>
                        </a:spcBef>
                        <a:spcAft>
                          <a:spcPts val="0"/>
                        </a:spcAft>
                        <a:buClr>
                          <a:srgbClr val="000000"/>
                        </a:buClr>
                        <a:buFont typeface="Arial" panose="020B0604020202020204"/>
                      </a:pPr>
                      <a:r>
                        <a:rPr lang="en-US" altLang="zh-TW" sz="2200" b="0" i="0" u="none" strike="noStrike" cap="none" dirty="0">
                          <a:solidFill>
                            <a:schemeClr val="bg1">
                              <a:lumMod val="50000"/>
                            </a:schemeClr>
                          </a:solidFill>
                          <a:effectLst/>
                          <a:latin typeface="+mn-lt"/>
                          <a:ea typeface="+mn-ea"/>
                          <a:cs typeface="+mn-cs"/>
                          <a:sym typeface="Arial" panose="020B0604020202020204"/>
                        </a:rPr>
                        <a:t>92</a:t>
                      </a:r>
                      <a:r>
                        <a:rPr lang="zh-CN" altLang="en-US" sz="2200" b="0" i="0" u="none" strike="noStrike" cap="none" dirty="0">
                          <a:solidFill>
                            <a:schemeClr val="bg1">
                              <a:lumMod val="50000"/>
                            </a:schemeClr>
                          </a:solidFill>
                          <a:effectLst/>
                          <a:latin typeface="+mn-lt"/>
                          <a:ea typeface="+mn-ea"/>
                          <a:cs typeface="+mn-cs"/>
                          <a:sym typeface="Arial" panose="020B0604020202020204"/>
                        </a:rPr>
                        <a:t>年</a:t>
                      </a:r>
                      <a:endParaRPr lang="zh-TW" altLang="en-US" sz="2200" b="0" i="0" u="none" strike="noStrike" cap="none" dirty="0">
                        <a:solidFill>
                          <a:schemeClr val="bg1">
                            <a:lumMod val="50000"/>
                          </a:schemeClr>
                        </a:solidFill>
                        <a:effectLst/>
                        <a:latin typeface="+mn-lt"/>
                        <a:ea typeface="+mn-ea"/>
                        <a:cs typeface="+mn-cs"/>
                        <a:sym typeface="Arial" panose="020B0604020202020204"/>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panose="020B0604020202020204"/>
                        <a:buNone/>
                        <a:tabLst/>
                        <a:defRPr/>
                      </a:pPr>
                      <a:r>
                        <a:rPr lang="zh-CN" altLang="en-US" sz="2200" u="none" strike="noStrike" dirty="0">
                          <a:solidFill>
                            <a:schemeClr val="bg1">
                              <a:lumMod val="50000"/>
                            </a:schemeClr>
                          </a:solidFill>
                          <a:effectLst/>
                        </a:rPr>
                        <a:t>空污基金改列環保署附屬單位預算</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110613676"/>
                  </a:ext>
                </a:extLst>
              </a:tr>
              <a:tr h="684573">
                <a:tc>
                  <a:txBody>
                    <a:bodyPr/>
                    <a:lstStyle/>
                    <a:p>
                      <a:pPr algn="ctr" fontAlgn="ctr"/>
                      <a:r>
                        <a:rPr lang="en-US" altLang="zh-TW" sz="2200" u="none" strike="noStrike" dirty="0">
                          <a:solidFill>
                            <a:schemeClr val="bg1">
                              <a:lumMod val="50000"/>
                            </a:schemeClr>
                          </a:solidFill>
                          <a:effectLst/>
                        </a:rPr>
                        <a:t>107-110</a:t>
                      </a:r>
                      <a:r>
                        <a:rPr lang="zh-TW"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空污金入不敷出</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9220" marR="9220" marT="8382"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64348804"/>
                  </a:ext>
                </a:extLst>
              </a:tr>
              <a:tr h="684573">
                <a:tc>
                  <a:txBody>
                    <a:bodyPr/>
                    <a:lstStyle/>
                    <a:p>
                      <a:pPr algn="ctr" fontAlgn="ctr"/>
                      <a:r>
                        <a:rPr lang="en-US" altLang="zh-TW" sz="2200" u="none" strike="noStrike">
                          <a:solidFill>
                            <a:schemeClr val="bg1">
                              <a:lumMod val="50000"/>
                            </a:schemeClr>
                          </a:solidFill>
                          <a:effectLst/>
                        </a:rPr>
                        <a:t>111</a:t>
                      </a:r>
                      <a:r>
                        <a:rPr lang="en-US" altLang="zh-TW" sz="2200" u="none" strike="noStrike" dirty="0">
                          <a:solidFill>
                            <a:schemeClr val="bg1">
                              <a:lumMod val="50000"/>
                            </a:schemeClr>
                          </a:solidFill>
                          <a:effectLst/>
                        </a:rPr>
                        <a:t>-</a:t>
                      </a:r>
                      <a:r>
                        <a:rPr lang="en-US" altLang="zh-CN" sz="2200" u="none" strike="noStrike">
                          <a:solidFill>
                            <a:schemeClr val="bg1">
                              <a:lumMod val="50000"/>
                            </a:schemeClr>
                          </a:solidFill>
                          <a:effectLst/>
                        </a:rPr>
                        <a:t>112</a:t>
                      </a:r>
                      <a:r>
                        <a:rPr lang="zh-CN" altLang="en-US" sz="2200" u="none" strike="noStrike" dirty="0">
                          <a:solidFill>
                            <a:schemeClr val="bg1">
                              <a:lumMod val="50000"/>
                            </a:schemeClr>
                          </a:solidFill>
                          <a:effectLst/>
                        </a:rPr>
                        <a:t>年</a:t>
                      </a:r>
                      <a:endParaRPr lang="zh-TW" altLang="en-US" sz="2200" b="0"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ctr"/>
                      <a:r>
                        <a:rPr lang="zh-CN" altLang="en-US" sz="2200" u="none" strike="noStrike" dirty="0">
                          <a:solidFill>
                            <a:schemeClr val="bg1">
                              <a:lumMod val="50000"/>
                            </a:schemeClr>
                          </a:solidFill>
                          <a:effectLst/>
                        </a:rPr>
                        <a:t>環保署公務預算撥補各約</a:t>
                      </a:r>
                      <a:r>
                        <a:rPr lang="en-US" altLang="zh-CN" sz="2200" u="none" strike="noStrike" dirty="0">
                          <a:solidFill>
                            <a:schemeClr val="bg1">
                              <a:lumMod val="50000"/>
                            </a:schemeClr>
                          </a:solidFill>
                          <a:effectLst/>
                        </a:rPr>
                        <a:t>25</a:t>
                      </a:r>
                      <a:r>
                        <a:rPr lang="zh-CN" altLang="en-US" sz="2200" u="none" strike="noStrike" dirty="0">
                          <a:solidFill>
                            <a:schemeClr val="bg1">
                              <a:lumMod val="50000"/>
                            </a:schemeClr>
                          </a:solidFill>
                          <a:effectLst/>
                        </a:rPr>
                        <a:t>億元</a:t>
                      </a:r>
                      <a:endParaRPr lang="zh-TW" altLang="en-US" sz="2200" b="1" i="0" u="none" strike="noStrike" dirty="0">
                        <a:solidFill>
                          <a:schemeClr val="bg1">
                            <a:lumMod val="50000"/>
                          </a:schemeClr>
                        </a:solidFill>
                        <a:effectLst/>
                        <a:latin typeface="新細明體" panose="02020500000000000000" pitchFamily="18" charset="-120"/>
                        <a:ea typeface="新細明體" panose="02020500000000000000" pitchFamily="18" charset="-120"/>
                      </a:endParaRPr>
                    </a:p>
                  </a:txBody>
                  <a:tcPr marL="100584" marR="100584" marT="50292" marB="5029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9704955"/>
                  </a:ext>
                </a:extLst>
              </a:tr>
            </a:tbl>
          </a:graphicData>
        </a:graphic>
      </p:graphicFrame>
    </p:spTree>
    <p:extLst>
      <p:ext uri="{BB962C8B-B14F-4D97-AF65-F5344CB8AC3E}">
        <p14:creationId xmlns:p14="http://schemas.microsoft.com/office/powerpoint/2010/main" val="144857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220074" y="1210600"/>
            <a:ext cx="9183786" cy="1330984"/>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239963" indent="-2100263"/>
            <a:r>
              <a:rPr lang="zh-CN" altLang="en-US" sz="2800" kern="0" dirty="0"/>
              <a:t>氣狀污染物：</a:t>
            </a:r>
            <a:r>
              <a:rPr lang="zh-TW" altLang="en-US" sz="2400" b="0" i="0" dirty="0">
                <a:solidFill>
                  <a:srgbClr val="374151"/>
                </a:solidFill>
                <a:effectLst/>
                <a:latin typeface="Söhne"/>
              </a:rPr>
              <a:t>揮發性有機化合物（</a:t>
            </a:r>
            <a:r>
              <a:rPr lang="en-US" altLang="zh-TW" sz="2400" b="0" i="0" dirty="0">
                <a:solidFill>
                  <a:srgbClr val="374151"/>
                </a:solidFill>
                <a:effectLst/>
                <a:latin typeface="Söhne"/>
              </a:rPr>
              <a:t>VOCs</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氮氧化物（</a:t>
            </a:r>
            <a:r>
              <a:rPr lang="en-US" altLang="zh-TW" sz="2400" b="0" i="0" dirty="0">
                <a:solidFill>
                  <a:srgbClr val="374151"/>
                </a:solidFill>
                <a:effectLst/>
                <a:latin typeface="Söhne"/>
              </a:rPr>
              <a:t>NOx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硫</a:t>
            </a:r>
            <a:r>
              <a:rPr lang="zh-CN" altLang="en-US" sz="2400" b="0" i="0" dirty="0">
                <a:solidFill>
                  <a:srgbClr val="374151"/>
                </a:solidFill>
                <a:effectLst/>
                <a:latin typeface="Söhne"/>
              </a:rPr>
              <a:t>氧化物</a:t>
            </a:r>
            <a:r>
              <a:rPr lang="zh-TW" altLang="en-US" sz="2400" b="0" i="0" dirty="0">
                <a:solidFill>
                  <a:srgbClr val="374151"/>
                </a:solidFill>
                <a:effectLst/>
                <a:latin typeface="Söhne"/>
              </a:rPr>
              <a:t>（</a:t>
            </a:r>
            <a:r>
              <a:rPr lang="en-US" altLang="zh-TW" sz="2400" b="0" i="0" dirty="0" err="1">
                <a:solidFill>
                  <a:srgbClr val="374151"/>
                </a:solidFill>
                <a:effectLst/>
                <a:latin typeface="Söhne"/>
              </a:rPr>
              <a:t>SO</a:t>
            </a:r>
            <a:r>
              <a:rPr lang="en-US" altLang="zh-CN" sz="2400" b="0" i="0" dirty="0" err="1">
                <a:solidFill>
                  <a:srgbClr val="374151"/>
                </a:solidFill>
                <a:effectLst/>
                <a:latin typeface="Söhne"/>
              </a:rPr>
              <a:t>x</a:t>
            </a:r>
            <a:r>
              <a:rPr lang="zh-TW" altLang="en-US" sz="2400" b="0" i="0" dirty="0">
                <a:solidFill>
                  <a:srgbClr val="374151"/>
                </a:solidFill>
                <a:effectLst/>
                <a:latin typeface="Söhne"/>
              </a:rPr>
              <a:t>）</a:t>
            </a:r>
            <a:r>
              <a:rPr lang="zh-CN" altLang="en-US" sz="2400" b="0" i="0" dirty="0">
                <a:solidFill>
                  <a:srgbClr val="374151"/>
                </a:solidFill>
                <a:effectLst/>
                <a:latin typeface="Söhne"/>
              </a:rPr>
              <a:t>、</a:t>
            </a:r>
            <a:r>
              <a:rPr lang="zh-TW" altLang="en-US" sz="2400" b="0" i="0" dirty="0">
                <a:solidFill>
                  <a:srgbClr val="374151"/>
                </a:solidFill>
                <a:effectLst/>
                <a:latin typeface="Söhne"/>
              </a:rPr>
              <a:t>一氧化碳（</a:t>
            </a:r>
            <a:r>
              <a:rPr lang="en-US" altLang="zh-TW" sz="2400" b="0" i="0" dirty="0">
                <a:solidFill>
                  <a:srgbClr val="374151"/>
                </a:solidFill>
                <a:effectLst/>
                <a:latin typeface="Söhne"/>
              </a:rPr>
              <a:t>CO</a:t>
            </a:r>
            <a:r>
              <a:rPr lang="zh-TW" altLang="en-US" sz="2400" b="0" i="0" dirty="0">
                <a:solidFill>
                  <a:srgbClr val="374151"/>
                </a:solidFill>
                <a:effectLst/>
                <a:latin typeface="Söhne"/>
              </a:rPr>
              <a:t>）</a:t>
            </a:r>
            <a:r>
              <a:rPr lang="en-US" altLang="zh-CN" sz="2400" dirty="0">
                <a:solidFill>
                  <a:srgbClr val="374151"/>
                </a:solidFill>
                <a:latin typeface="Söhne"/>
              </a:rPr>
              <a:t>……</a:t>
            </a:r>
            <a:endParaRPr lang="zh-TW" altLang="en-US"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220074" y="274320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粒狀污染物：</a:t>
            </a:r>
            <a:r>
              <a:rPr lang="zh-TW" altLang="en-US" sz="2400" b="0" i="0" dirty="0">
                <a:solidFill>
                  <a:srgbClr val="111111"/>
                </a:solidFill>
                <a:effectLst/>
                <a:latin typeface="-apple-system"/>
              </a:rPr>
              <a:t>懸浮微粒、金屬煤煙、黑煙、酸霧、落塵</a:t>
            </a:r>
            <a:r>
              <a:rPr lang="en-US" altLang="zh-CN" sz="2400" b="0" i="0" dirty="0">
                <a:solidFill>
                  <a:srgbClr val="111111"/>
                </a:solidFill>
                <a:effectLst/>
                <a:latin typeface="-apple-system"/>
              </a:rPr>
              <a:t>……</a:t>
            </a:r>
            <a:endParaRPr lang="zh-TW" altLang="en-US" sz="2800" kern="0" dirty="0"/>
          </a:p>
        </p:txBody>
      </p:sp>
      <p:sp>
        <p:nvSpPr>
          <p:cNvPr id="9" name="矩形: 圓角 8">
            <a:extLst>
              <a:ext uri="{FF2B5EF4-FFF2-40B4-BE49-F238E27FC236}">
                <a16:creationId xmlns:a16="http://schemas.microsoft.com/office/drawing/2014/main" id="{5F2E8691-A429-4692-A91B-50CE28128F06}"/>
              </a:ext>
            </a:extLst>
          </p:cNvPr>
          <p:cNvSpPr/>
          <p:nvPr/>
        </p:nvSpPr>
        <p:spPr>
          <a:xfrm>
            <a:off x="894562" y="881614"/>
            <a:ext cx="9834810" cy="5495311"/>
          </a:xfrm>
          <a:custGeom>
            <a:avLst/>
            <a:gdLst>
              <a:gd name="connsiteX0" fmla="*/ 0 w 9834810"/>
              <a:gd name="connsiteY0" fmla="*/ 915903 h 5495311"/>
              <a:gd name="connsiteX1" fmla="*/ 915903 w 9834810"/>
              <a:gd name="connsiteY1" fmla="*/ 0 h 5495311"/>
              <a:gd name="connsiteX2" fmla="*/ 1662850 w 9834810"/>
              <a:gd name="connsiteY2" fmla="*/ 0 h 5495311"/>
              <a:gd name="connsiteX3" fmla="*/ 2169707 w 9834810"/>
              <a:gd name="connsiteY3" fmla="*/ 0 h 5495311"/>
              <a:gd name="connsiteX4" fmla="*/ 2996684 w 9834810"/>
              <a:gd name="connsiteY4" fmla="*/ 0 h 5495311"/>
              <a:gd name="connsiteX5" fmla="*/ 3583571 w 9834810"/>
              <a:gd name="connsiteY5" fmla="*/ 0 h 5495311"/>
              <a:gd name="connsiteX6" fmla="*/ 4090428 w 9834810"/>
              <a:gd name="connsiteY6" fmla="*/ 0 h 5495311"/>
              <a:gd name="connsiteX7" fmla="*/ 4517255 w 9834810"/>
              <a:gd name="connsiteY7" fmla="*/ 0 h 5495311"/>
              <a:gd name="connsiteX8" fmla="*/ 5024112 w 9834810"/>
              <a:gd name="connsiteY8" fmla="*/ 0 h 5495311"/>
              <a:gd name="connsiteX9" fmla="*/ 5771059 w 9834810"/>
              <a:gd name="connsiteY9" fmla="*/ 0 h 5495311"/>
              <a:gd name="connsiteX10" fmla="*/ 6437976 w 9834810"/>
              <a:gd name="connsiteY10" fmla="*/ 0 h 5495311"/>
              <a:gd name="connsiteX11" fmla="*/ 6944833 w 9834810"/>
              <a:gd name="connsiteY11" fmla="*/ 0 h 5495311"/>
              <a:gd name="connsiteX12" fmla="*/ 7611750 w 9834810"/>
              <a:gd name="connsiteY12" fmla="*/ 0 h 5495311"/>
              <a:gd name="connsiteX13" fmla="*/ 8278667 w 9834810"/>
              <a:gd name="connsiteY13" fmla="*/ 0 h 5495311"/>
              <a:gd name="connsiteX14" fmla="*/ 8918907 w 9834810"/>
              <a:gd name="connsiteY14" fmla="*/ 0 h 5495311"/>
              <a:gd name="connsiteX15" fmla="*/ 9834810 w 9834810"/>
              <a:gd name="connsiteY15" fmla="*/ 915903 h 5495311"/>
              <a:gd name="connsiteX16" fmla="*/ 9834810 w 9834810"/>
              <a:gd name="connsiteY16" fmla="*/ 1599757 h 5495311"/>
              <a:gd name="connsiteX17" fmla="*/ 9834810 w 9834810"/>
              <a:gd name="connsiteY17" fmla="*/ 2173706 h 5495311"/>
              <a:gd name="connsiteX18" fmla="*/ 9834810 w 9834810"/>
              <a:gd name="connsiteY18" fmla="*/ 2747655 h 5495311"/>
              <a:gd name="connsiteX19" fmla="*/ 9834810 w 9834810"/>
              <a:gd name="connsiteY19" fmla="*/ 3321605 h 5495311"/>
              <a:gd name="connsiteX20" fmla="*/ 9834810 w 9834810"/>
              <a:gd name="connsiteY20" fmla="*/ 3895554 h 5495311"/>
              <a:gd name="connsiteX21" fmla="*/ 9834810 w 9834810"/>
              <a:gd name="connsiteY21" fmla="*/ 4579408 h 5495311"/>
              <a:gd name="connsiteX22" fmla="*/ 8918907 w 9834810"/>
              <a:gd name="connsiteY22" fmla="*/ 5495311 h 5495311"/>
              <a:gd name="connsiteX23" fmla="*/ 8251990 w 9834810"/>
              <a:gd name="connsiteY23" fmla="*/ 5495311 h 5495311"/>
              <a:gd name="connsiteX24" fmla="*/ 7665103 w 9834810"/>
              <a:gd name="connsiteY24" fmla="*/ 5495311 h 5495311"/>
              <a:gd name="connsiteX25" fmla="*/ 7238276 w 9834810"/>
              <a:gd name="connsiteY25" fmla="*/ 5495311 h 5495311"/>
              <a:gd name="connsiteX26" fmla="*/ 6811449 w 9834810"/>
              <a:gd name="connsiteY26" fmla="*/ 5495311 h 5495311"/>
              <a:gd name="connsiteX27" fmla="*/ 6064502 w 9834810"/>
              <a:gd name="connsiteY27" fmla="*/ 5495311 h 5495311"/>
              <a:gd name="connsiteX28" fmla="*/ 5237525 w 9834810"/>
              <a:gd name="connsiteY28" fmla="*/ 5495311 h 5495311"/>
              <a:gd name="connsiteX29" fmla="*/ 4730668 w 9834810"/>
              <a:gd name="connsiteY29" fmla="*/ 5495311 h 5495311"/>
              <a:gd name="connsiteX30" fmla="*/ 3903691 w 9834810"/>
              <a:gd name="connsiteY30" fmla="*/ 5495311 h 5495311"/>
              <a:gd name="connsiteX31" fmla="*/ 3156744 w 9834810"/>
              <a:gd name="connsiteY31" fmla="*/ 5495311 h 5495311"/>
              <a:gd name="connsiteX32" fmla="*/ 2329767 w 9834810"/>
              <a:gd name="connsiteY32" fmla="*/ 5495311 h 5495311"/>
              <a:gd name="connsiteX33" fmla="*/ 1662850 w 9834810"/>
              <a:gd name="connsiteY33" fmla="*/ 5495311 h 5495311"/>
              <a:gd name="connsiteX34" fmla="*/ 915903 w 9834810"/>
              <a:gd name="connsiteY34" fmla="*/ 5495311 h 5495311"/>
              <a:gd name="connsiteX35" fmla="*/ 0 w 9834810"/>
              <a:gd name="connsiteY35" fmla="*/ 4579408 h 5495311"/>
              <a:gd name="connsiteX36" fmla="*/ 0 w 9834810"/>
              <a:gd name="connsiteY36" fmla="*/ 3895554 h 5495311"/>
              <a:gd name="connsiteX37" fmla="*/ 0 w 9834810"/>
              <a:gd name="connsiteY37" fmla="*/ 3394875 h 5495311"/>
              <a:gd name="connsiteX38" fmla="*/ 0 w 9834810"/>
              <a:gd name="connsiteY38" fmla="*/ 2711020 h 5495311"/>
              <a:gd name="connsiteX39" fmla="*/ 0 w 9834810"/>
              <a:gd name="connsiteY39" fmla="*/ 2063801 h 5495311"/>
              <a:gd name="connsiteX40" fmla="*/ 0 w 9834810"/>
              <a:gd name="connsiteY40" fmla="*/ 1489852 h 5495311"/>
              <a:gd name="connsiteX41" fmla="*/ 0 w 9834810"/>
              <a:gd name="connsiteY41" fmla="*/ 915903 h 549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834810" h="5495311" extrusionOk="0">
                <a:moveTo>
                  <a:pt x="0" y="915903"/>
                </a:moveTo>
                <a:cubicBezTo>
                  <a:pt x="-90080" y="323730"/>
                  <a:pt x="319891" y="76706"/>
                  <a:pt x="915903" y="0"/>
                </a:cubicBezTo>
                <a:cubicBezTo>
                  <a:pt x="1221091" y="22925"/>
                  <a:pt x="1378128" y="-5957"/>
                  <a:pt x="1662850" y="0"/>
                </a:cubicBezTo>
                <a:cubicBezTo>
                  <a:pt x="1947572" y="5957"/>
                  <a:pt x="1971761" y="-14211"/>
                  <a:pt x="2169707" y="0"/>
                </a:cubicBezTo>
                <a:cubicBezTo>
                  <a:pt x="2367653" y="14211"/>
                  <a:pt x="2643237" y="3145"/>
                  <a:pt x="2996684" y="0"/>
                </a:cubicBezTo>
                <a:cubicBezTo>
                  <a:pt x="3350131" y="-3145"/>
                  <a:pt x="3379544" y="17642"/>
                  <a:pt x="3583571" y="0"/>
                </a:cubicBezTo>
                <a:cubicBezTo>
                  <a:pt x="3787598" y="-17642"/>
                  <a:pt x="3842792" y="-9803"/>
                  <a:pt x="4090428" y="0"/>
                </a:cubicBezTo>
                <a:cubicBezTo>
                  <a:pt x="4338064" y="9803"/>
                  <a:pt x="4419249" y="-12287"/>
                  <a:pt x="4517255" y="0"/>
                </a:cubicBezTo>
                <a:cubicBezTo>
                  <a:pt x="4615261" y="12287"/>
                  <a:pt x="4817795" y="-16116"/>
                  <a:pt x="5024112" y="0"/>
                </a:cubicBezTo>
                <a:cubicBezTo>
                  <a:pt x="5230429" y="16116"/>
                  <a:pt x="5603374" y="20895"/>
                  <a:pt x="5771059" y="0"/>
                </a:cubicBezTo>
                <a:cubicBezTo>
                  <a:pt x="5938744" y="-20895"/>
                  <a:pt x="6207389" y="13454"/>
                  <a:pt x="6437976" y="0"/>
                </a:cubicBezTo>
                <a:cubicBezTo>
                  <a:pt x="6668563" y="-13454"/>
                  <a:pt x="6801841" y="19223"/>
                  <a:pt x="6944833" y="0"/>
                </a:cubicBezTo>
                <a:cubicBezTo>
                  <a:pt x="7087825" y="-19223"/>
                  <a:pt x="7414344" y="26927"/>
                  <a:pt x="7611750" y="0"/>
                </a:cubicBezTo>
                <a:cubicBezTo>
                  <a:pt x="7809156" y="-26927"/>
                  <a:pt x="7966379" y="-6184"/>
                  <a:pt x="8278667" y="0"/>
                </a:cubicBezTo>
                <a:cubicBezTo>
                  <a:pt x="8590955" y="6184"/>
                  <a:pt x="8623820" y="-13246"/>
                  <a:pt x="8918907" y="0"/>
                </a:cubicBezTo>
                <a:cubicBezTo>
                  <a:pt x="9426560" y="-111455"/>
                  <a:pt x="9842908" y="419640"/>
                  <a:pt x="9834810" y="915903"/>
                </a:cubicBezTo>
                <a:cubicBezTo>
                  <a:pt x="9833992" y="1161141"/>
                  <a:pt x="9801232" y="1383156"/>
                  <a:pt x="9834810" y="1599757"/>
                </a:cubicBezTo>
                <a:cubicBezTo>
                  <a:pt x="9868388" y="1816358"/>
                  <a:pt x="9806591" y="2019925"/>
                  <a:pt x="9834810" y="2173706"/>
                </a:cubicBezTo>
                <a:cubicBezTo>
                  <a:pt x="9863029" y="2327487"/>
                  <a:pt x="9856361" y="2483469"/>
                  <a:pt x="9834810" y="2747655"/>
                </a:cubicBezTo>
                <a:cubicBezTo>
                  <a:pt x="9813259" y="3011841"/>
                  <a:pt x="9840974" y="3142670"/>
                  <a:pt x="9834810" y="3321605"/>
                </a:cubicBezTo>
                <a:cubicBezTo>
                  <a:pt x="9828647" y="3500540"/>
                  <a:pt x="9838125" y="3674744"/>
                  <a:pt x="9834810" y="3895554"/>
                </a:cubicBezTo>
                <a:cubicBezTo>
                  <a:pt x="9831495" y="4116364"/>
                  <a:pt x="9841189" y="4335842"/>
                  <a:pt x="9834810" y="4579408"/>
                </a:cubicBezTo>
                <a:cubicBezTo>
                  <a:pt x="9748328" y="5009811"/>
                  <a:pt x="9400765" y="5477769"/>
                  <a:pt x="8918907" y="5495311"/>
                </a:cubicBezTo>
                <a:cubicBezTo>
                  <a:pt x="8775168" y="5499343"/>
                  <a:pt x="8576168" y="5469979"/>
                  <a:pt x="8251990" y="5495311"/>
                </a:cubicBezTo>
                <a:cubicBezTo>
                  <a:pt x="7927812" y="5520643"/>
                  <a:pt x="7806518" y="5477813"/>
                  <a:pt x="7665103" y="5495311"/>
                </a:cubicBezTo>
                <a:cubicBezTo>
                  <a:pt x="7523688" y="5512809"/>
                  <a:pt x="7434959" y="5492187"/>
                  <a:pt x="7238276" y="5495311"/>
                </a:cubicBezTo>
                <a:cubicBezTo>
                  <a:pt x="7041593" y="5498435"/>
                  <a:pt x="6949468" y="5475863"/>
                  <a:pt x="6811449" y="5495311"/>
                </a:cubicBezTo>
                <a:cubicBezTo>
                  <a:pt x="6673430" y="5514759"/>
                  <a:pt x="6263296" y="5529897"/>
                  <a:pt x="6064502" y="5495311"/>
                </a:cubicBezTo>
                <a:cubicBezTo>
                  <a:pt x="5865708" y="5460725"/>
                  <a:pt x="5415327" y="5515033"/>
                  <a:pt x="5237525" y="5495311"/>
                </a:cubicBezTo>
                <a:cubicBezTo>
                  <a:pt x="5059723" y="5475589"/>
                  <a:pt x="4899005" y="5509952"/>
                  <a:pt x="4730668" y="5495311"/>
                </a:cubicBezTo>
                <a:cubicBezTo>
                  <a:pt x="4562331" y="5480670"/>
                  <a:pt x="4301832" y="5518223"/>
                  <a:pt x="3903691" y="5495311"/>
                </a:cubicBezTo>
                <a:cubicBezTo>
                  <a:pt x="3505550" y="5472399"/>
                  <a:pt x="3337381" y="5472485"/>
                  <a:pt x="3156744" y="5495311"/>
                </a:cubicBezTo>
                <a:cubicBezTo>
                  <a:pt x="2976107" y="5518137"/>
                  <a:pt x="2742297" y="5473240"/>
                  <a:pt x="2329767" y="5495311"/>
                </a:cubicBezTo>
                <a:cubicBezTo>
                  <a:pt x="1917237" y="5517382"/>
                  <a:pt x="1952861" y="5513287"/>
                  <a:pt x="1662850" y="5495311"/>
                </a:cubicBezTo>
                <a:cubicBezTo>
                  <a:pt x="1372839" y="5477335"/>
                  <a:pt x="1126246" y="5499465"/>
                  <a:pt x="915903" y="5495311"/>
                </a:cubicBezTo>
                <a:cubicBezTo>
                  <a:pt x="352422" y="5558915"/>
                  <a:pt x="-91227" y="5057878"/>
                  <a:pt x="0" y="4579408"/>
                </a:cubicBezTo>
                <a:cubicBezTo>
                  <a:pt x="-5565" y="4356368"/>
                  <a:pt x="31181" y="4039507"/>
                  <a:pt x="0" y="3895554"/>
                </a:cubicBezTo>
                <a:cubicBezTo>
                  <a:pt x="-31181" y="3751601"/>
                  <a:pt x="-21497" y="3553625"/>
                  <a:pt x="0" y="3394875"/>
                </a:cubicBezTo>
                <a:cubicBezTo>
                  <a:pt x="21497" y="3236125"/>
                  <a:pt x="14710" y="3041009"/>
                  <a:pt x="0" y="2711020"/>
                </a:cubicBezTo>
                <a:cubicBezTo>
                  <a:pt x="-14710" y="2381031"/>
                  <a:pt x="-29380" y="2354672"/>
                  <a:pt x="0" y="2063801"/>
                </a:cubicBezTo>
                <a:cubicBezTo>
                  <a:pt x="29380" y="1772930"/>
                  <a:pt x="6118" y="1737723"/>
                  <a:pt x="0" y="1489852"/>
                </a:cubicBezTo>
                <a:cubicBezTo>
                  <a:pt x="-6118" y="1241981"/>
                  <a:pt x="-18253" y="1090421"/>
                  <a:pt x="0" y="915903"/>
                </a:cubicBezTo>
                <a:close/>
              </a:path>
            </a:pathLst>
          </a:custGeom>
          <a:noFill/>
          <a:ln w="57150">
            <a:solidFill>
              <a:schemeClr val="bg1">
                <a:lumMod val="40000"/>
                <a:lumOff val="60000"/>
              </a:schemeClr>
            </a:solidFill>
            <a:extLst>
              <a:ext uri="{C807C97D-BFC1-408E-A445-0C87EB9F89A2}">
                <ask:lineSketchStyleProps xmlns:ask="http://schemas.microsoft.com/office/drawing/2018/sketchyshapes" sd="411499677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版面配置區 2">
            <a:extLst>
              <a:ext uri="{FF2B5EF4-FFF2-40B4-BE49-F238E27FC236}">
                <a16:creationId xmlns:a16="http://schemas.microsoft.com/office/drawing/2014/main" id="{75381E82-0972-47D8-BAB5-B8A9A2C27CDB}"/>
              </a:ext>
            </a:extLst>
          </p:cNvPr>
          <p:cNvSpPr txBox="1">
            <a:spLocks/>
          </p:cNvSpPr>
          <p:nvPr/>
        </p:nvSpPr>
        <p:spPr>
          <a:xfrm>
            <a:off x="1220074" y="360474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衍生性污染物：</a:t>
            </a:r>
            <a:r>
              <a:rPr lang="zh-CN" altLang="en-US" sz="2400" dirty="0">
                <a:solidFill>
                  <a:srgbClr val="111111"/>
                </a:solidFill>
                <a:latin typeface="-apple-system"/>
              </a:rPr>
              <a:t>光化學煙霧、光化學性高氧化物</a:t>
            </a:r>
            <a:endParaRPr lang="zh-TW" altLang="en-US" sz="2400" dirty="0">
              <a:solidFill>
                <a:srgbClr val="111111"/>
              </a:solidFill>
              <a:latin typeface="-apple-system"/>
            </a:endParaRPr>
          </a:p>
        </p:txBody>
      </p:sp>
      <p:sp>
        <p:nvSpPr>
          <p:cNvPr id="12" name="文字版面配置區 2">
            <a:extLst>
              <a:ext uri="{FF2B5EF4-FFF2-40B4-BE49-F238E27FC236}">
                <a16:creationId xmlns:a16="http://schemas.microsoft.com/office/drawing/2014/main" id="{71BF653B-11EC-466C-A576-F3C3AA088F63}"/>
              </a:ext>
            </a:extLst>
          </p:cNvPr>
          <p:cNvSpPr txBox="1">
            <a:spLocks/>
          </p:cNvSpPr>
          <p:nvPr/>
        </p:nvSpPr>
        <p:spPr>
          <a:xfrm>
            <a:off x="1220074" y="4467853"/>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有害空氣污染物：</a:t>
            </a:r>
            <a:r>
              <a:rPr lang="zh-CN" altLang="en-US" sz="2400" dirty="0">
                <a:solidFill>
                  <a:srgbClr val="111111"/>
                </a:solidFill>
                <a:latin typeface="-apple-system"/>
              </a:rPr>
              <a:t>氟化物、氯氣、氨氣、硫化氫、甲醛</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13" name="文字版面配置區 2">
            <a:extLst>
              <a:ext uri="{FF2B5EF4-FFF2-40B4-BE49-F238E27FC236}">
                <a16:creationId xmlns:a16="http://schemas.microsoft.com/office/drawing/2014/main" id="{14012CB5-F802-44ED-922C-FEC94C3E7C84}"/>
              </a:ext>
            </a:extLst>
          </p:cNvPr>
          <p:cNvSpPr txBox="1">
            <a:spLocks/>
          </p:cNvSpPr>
          <p:nvPr/>
        </p:nvSpPr>
        <p:spPr>
          <a:xfrm>
            <a:off x="1220074" y="5330958"/>
            <a:ext cx="9183786" cy="670242"/>
          </a:xfrm>
          <a:prstGeom prst="roundRect">
            <a:avLst/>
          </a:prstGeom>
          <a:solidFill>
            <a:schemeClr val="accent2"/>
          </a:solid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異味污染物：</a:t>
            </a:r>
            <a:r>
              <a:rPr lang="zh-CN" altLang="en-US" sz="2400" dirty="0">
                <a:solidFill>
                  <a:srgbClr val="111111"/>
                </a:solidFill>
                <a:latin typeface="-apple-system"/>
              </a:rPr>
              <a:t>具有氣味，引起厭惡或其他不良情緒反應者</a:t>
            </a:r>
            <a:endParaRPr lang="zh-TW" altLang="en-US" sz="2400" dirty="0">
              <a:solidFill>
                <a:srgbClr val="111111"/>
              </a:solidFill>
              <a:latin typeface="-apple-system"/>
            </a:endParaRPr>
          </a:p>
        </p:txBody>
      </p:sp>
      <p:sp>
        <p:nvSpPr>
          <p:cNvPr id="15" name="文字方塊 14">
            <a:extLst>
              <a:ext uri="{FF2B5EF4-FFF2-40B4-BE49-F238E27FC236}">
                <a16:creationId xmlns:a16="http://schemas.microsoft.com/office/drawing/2014/main" id="{689B8F9F-216F-433D-B1CB-3038A7265EE0}"/>
              </a:ext>
            </a:extLst>
          </p:cNvPr>
          <p:cNvSpPr txBox="1"/>
          <p:nvPr/>
        </p:nvSpPr>
        <p:spPr>
          <a:xfrm>
            <a:off x="10905420" y="1575291"/>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空氣污染防制法施行細則第</a:t>
            </a:r>
            <a:r>
              <a:rPr lang="en-US" altLang="zh-CN" dirty="0">
                <a:solidFill>
                  <a:sysClr val="windowText" lastClr="000000"/>
                </a:solidFill>
              </a:rPr>
              <a:t>2</a:t>
            </a:r>
            <a:r>
              <a:rPr lang="zh-CN" altLang="en-US" dirty="0">
                <a:solidFill>
                  <a:sysClr val="windowText" lastClr="000000"/>
                </a:solidFill>
              </a:rPr>
              <a:t>條</a:t>
            </a:r>
            <a:endParaRPr lang="zh-TW" altLang="en-US" dirty="0">
              <a:solidFill>
                <a:sysClr val="windowText" lastClr="000000"/>
              </a:solidFill>
            </a:endParaRPr>
          </a:p>
        </p:txBody>
      </p:sp>
      <p:sp>
        <p:nvSpPr>
          <p:cNvPr id="16" name="文字方塊 15">
            <a:extLst>
              <a:ext uri="{FF2B5EF4-FFF2-40B4-BE49-F238E27FC236}">
                <a16:creationId xmlns:a16="http://schemas.microsoft.com/office/drawing/2014/main" id="{FA45F306-DAAF-4306-AB60-609CEE1B7DD9}"/>
              </a:ext>
            </a:extLst>
          </p:cNvPr>
          <p:cNvSpPr txBox="1"/>
          <p:nvPr/>
        </p:nvSpPr>
        <p:spPr>
          <a:xfrm>
            <a:off x="4003075" y="210469"/>
            <a:ext cx="3617783" cy="646331"/>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空氣污染物</a:t>
            </a:r>
            <a:endParaRPr lang="zh-TW" altLang="en-US" sz="3600" dirty="0">
              <a:solidFill>
                <a:schemeClr val="bg1">
                  <a:lumMod val="50000"/>
                </a:schemeClr>
              </a:solidFill>
            </a:endParaRPr>
          </a:p>
        </p:txBody>
      </p:sp>
    </p:spTree>
    <p:extLst>
      <p:ext uri="{BB962C8B-B14F-4D97-AF65-F5344CB8AC3E}">
        <p14:creationId xmlns:p14="http://schemas.microsoft.com/office/powerpoint/2010/main" val="34534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2">
            <a:extLst>
              <a:ext uri="{FF2B5EF4-FFF2-40B4-BE49-F238E27FC236}">
                <a16:creationId xmlns:a16="http://schemas.microsoft.com/office/drawing/2014/main" id="{A10B9195-40E5-44E6-A473-E3F2CB31578C}"/>
              </a:ext>
            </a:extLst>
          </p:cNvPr>
          <p:cNvSpPr txBox="1">
            <a:spLocks/>
          </p:cNvSpPr>
          <p:nvPr/>
        </p:nvSpPr>
        <p:spPr>
          <a:xfrm>
            <a:off x="1906640" y="1177854"/>
            <a:ext cx="8256178" cy="4819532"/>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93663"/>
            <a:r>
              <a:rPr lang="zh-CN" altLang="en-US" sz="2800" kern="0" dirty="0"/>
              <a:t>空氣污染物：（較區域性）</a:t>
            </a:r>
            <a:endParaRPr lang="en-US" altLang="zh-CN" sz="2800" kern="0" dirty="0"/>
          </a:p>
        </p:txBody>
      </p:sp>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3477362" y="2615389"/>
            <a:ext cx="6306717" cy="3009103"/>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溫室氣體</a:t>
            </a:r>
            <a:r>
              <a:rPr lang="zh-CN" altLang="en-US" sz="2800" kern="0">
                <a:sym typeface="Wingdings" panose="05000000000000000000" pitchFamily="2" charset="2"/>
              </a:rPr>
              <a:t>：（較長期</a:t>
            </a:r>
            <a:r>
              <a:rPr lang="zh-CN" altLang="en-US" sz="2800" kern="0" dirty="0">
                <a:sym typeface="Wingdings" panose="05000000000000000000" pitchFamily="2" charset="2"/>
              </a:rPr>
              <a:t>、大範圍）</a:t>
            </a:r>
            <a:endParaRPr lang="en-US" altLang="zh-CN" sz="2800" kern="0" dirty="0"/>
          </a:p>
          <a:p>
            <a:pPr marL="93663"/>
            <a:r>
              <a:rPr lang="zh-TW" altLang="en-US" sz="2400" dirty="0">
                <a:solidFill>
                  <a:srgbClr val="374151"/>
                </a:solidFill>
                <a:latin typeface="Söhne"/>
              </a:rPr>
              <a:t>二氧化碳（</a:t>
            </a:r>
            <a:r>
              <a:rPr lang="en-US" altLang="zh-TW" sz="2400" dirty="0">
                <a:solidFill>
                  <a:srgbClr val="374151"/>
                </a:solidFill>
                <a:latin typeface="Söhne"/>
              </a:rPr>
              <a:t>CO2</a:t>
            </a:r>
            <a:r>
              <a:rPr lang="zh-TW" altLang="en-US" sz="2400" dirty="0">
                <a:solidFill>
                  <a:srgbClr val="374151"/>
                </a:solidFill>
                <a:latin typeface="Söhne"/>
              </a:rPr>
              <a:t>）</a:t>
            </a:r>
            <a:r>
              <a:rPr lang="zh-CN" altLang="en-US" sz="2400" dirty="0">
                <a:solidFill>
                  <a:srgbClr val="374151"/>
                </a:solidFill>
                <a:latin typeface="Söhne"/>
              </a:rPr>
              <a:t>、</a:t>
            </a:r>
            <a:r>
              <a:rPr lang="zh-TW" altLang="en-US" sz="2400" dirty="0">
                <a:solidFill>
                  <a:srgbClr val="374151"/>
                </a:solidFill>
                <a:latin typeface="Söhne"/>
              </a:rPr>
              <a:t>甲烷（</a:t>
            </a:r>
            <a:r>
              <a:rPr lang="en-US" altLang="zh-TW" sz="2400" dirty="0">
                <a:solidFill>
                  <a:srgbClr val="374151"/>
                </a:solidFill>
                <a:latin typeface="Söhne"/>
              </a:rPr>
              <a:t>CH4</a:t>
            </a:r>
            <a:r>
              <a:rPr lang="zh-TW" altLang="en-US" sz="2400" dirty="0">
                <a:solidFill>
                  <a:srgbClr val="374151"/>
                </a:solidFill>
                <a:latin typeface="Söhne"/>
              </a:rPr>
              <a:t>）、氧化亞氮（</a:t>
            </a:r>
            <a:r>
              <a:rPr lang="en-US" altLang="zh-TW" sz="2400" dirty="0">
                <a:solidFill>
                  <a:srgbClr val="374151"/>
                </a:solidFill>
                <a:latin typeface="Söhne"/>
              </a:rPr>
              <a:t>N2O</a:t>
            </a:r>
            <a:r>
              <a:rPr lang="zh-TW" altLang="en-US" sz="2400" dirty="0">
                <a:solidFill>
                  <a:srgbClr val="374151"/>
                </a:solidFill>
                <a:latin typeface="Söhne"/>
              </a:rPr>
              <a:t>）、氫氟碳化物（</a:t>
            </a:r>
            <a:r>
              <a:rPr lang="en-US" altLang="zh-TW" sz="2400" dirty="0">
                <a:solidFill>
                  <a:srgbClr val="374151"/>
                </a:solidFill>
                <a:latin typeface="Söhne"/>
              </a:rPr>
              <a:t>HFCs</a:t>
            </a:r>
            <a:r>
              <a:rPr lang="zh-TW" altLang="en-US" sz="2400" dirty="0">
                <a:solidFill>
                  <a:srgbClr val="374151"/>
                </a:solidFill>
                <a:latin typeface="Söhne"/>
              </a:rPr>
              <a:t>）、全氟碳化物（</a:t>
            </a:r>
            <a:r>
              <a:rPr lang="en-US" altLang="zh-TW" sz="2400" dirty="0">
                <a:solidFill>
                  <a:srgbClr val="374151"/>
                </a:solidFill>
                <a:latin typeface="Söhne"/>
              </a:rPr>
              <a:t>PFCs</a:t>
            </a:r>
            <a:r>
              <a:rPr lang="zh-TW" altLang="en-US" sz="2400" dirty="0">
                <a:solidFill>
                  <a:srgbClr val="374151"/>
                </a:solidFill>
                <a:latin typeface="Söhne"/>
              </a:rPr>
              <a:t>）、六氟化硫（</a:t>
            </a:r>
            <a:r>
              <a:rPr lang="en-US" altLang="zh-TW" sz="2400" dirty="0">
                <a:solidFill>
                  <a:srgbClr val="374151"/>
                </a:solidFill>
                <a:latin typeface="Söhne"/>
              </a:rPr>
              <a:t>SF6</a:t>
            </a:r>
            <a:r>
              <a:rPr lang="zh-TW" altLang="en-US" sz="2400" dirty="0">
                <a:solidFill>
                  <a:srgbClr val="374151"/>
                </a:solidFill>
                <a:latin typeface="Söhne"/>
              </a:rPr>
              <a:t>）、三氟化氮（</a:t>
            </a:r>
            <a:r>
              <a:rPr lang="en-US" altLang="zh-TW" sz="2400" dirty="0">
                <a:solidFill>
                  <a:srgbClr val="374151"/>
                </a:solidFill>
                <a:latin typeface="Söhne"/>
              </a:rPr>
              <a:t>NF3</a:t>
            </a:r>
            <a:r>
              <a:rPr lang="zh-TW" altLang="en-US" sz="2400" dirty="0">
                <a:solidFill>
                  <a:srgbClr val="374151"/>
                </a:solidFill>
                <a:latin typeface="Söhne"/>
              </a:rPr>
              <a:t>）及其他經中央主管機關公告者。</a:t>
            </a:r>
            <a:r>
              <a:rPr lang="zh-CN" altLang="en-US" sz="2400" dirty="0">
                <a:solidFill>
                  <a:srgbClr val="374151"/>
                </a:solidFill>
                <a:latin typeface="Söhne"/>
              </a:rPr>
              <a:t>（</a:t>
            </a:r>
            <a:r>
              <a:rPr lang="zh-TW" altLang="en-US" sz="2400" dirty="0">
                <a:solidFill>
                  <a:srgbClr val="374151"/>
                </a:solidFill>
                <a:latin typeface="Söhne"/>
              </a:rPr>
              <a:t>氣候變遷因應法</a:t>
            </a:r>
            <a:r>
              <a:rPr lang="zh-CN" altLang="en-US" sz="2400" dirty="0">
                <a:solidFill>
                  <a:srgbClr val="374151"/>
                </a:solidFill>
                <a:latin typeface="Söhne"/>
              </a:rPr>
              <a:t>第</a:t>
            </a:r>
            <a:r>
              <a:rPr lang="en-US" altLang="zh-CN" sz="2400" dirty="0">
                <a:solidFill>
                  <a:srgbClr val="374151"/>
                </a:solidFill>
                <a:latin typeface="Söhne"/>
              </a:rPr>
              <a:t>3</a:t>
            </a:r>
            <a:r>
              <a:rPr lang="zh-CN" altLang="en-US" sz="2400" dirty="0">
                <a:solidFill>
                  <a:srgbClr val="374151"/>
                </a:solidFill>
                <a:latin typeface="Söhne"/>
              </a:rPr>
              <a:t>條）</a:t>
            </a:r>
            <a:endParaRPr lang="zh-TW" altLang="en-US" sz="2400" dirty="0">
              <a:solidFill>
                <a:srgbClr val="374151"/>
              </a:solidFill>
              <a:latin typeface="Söhne"/>
            </a:endParaRPr>
          </a:p>
        </p:txBody>
      </p:sp>
    </p:spTree>
    <p:extLst>
      <p:ext uri="{BB962C8B-B14F-4D97-AF65-F5344CB8AC3E}">
        <p14:creationId xmlns:p14="http://schemas.microsoft.com/office/powerpoint/2010/main" val="412018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1569559" y="2090455"/>
            <a:ext cx="1793238" cy="12809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600" kern="0" dirty="0">
                <a:solidFill>
                  <a:schemeClr val="bg1"/>
                </a:solidFill>
              </a:rPr>
              <a:t>Sources</a:t>
            </a:r>
          </a:p>
          <a:p>
            <a:pPr algn="ctr"/>
            <a:r>
              <a:rPr lang="en-US" altLang="zh-CN" sz="1600" kern="0" dirty="0">
                <a:solidFill>
                  <a:schemeClr val="bg1"/>
                </a:solidFill>
              </a:rPr>
              <a:t>----------</a:t>
            </a:r>
          </a:p>
          <a:p>
            <a:pPr algn="ctr"/>
            <a:r>
              <a:rPr lang="zh-CN" altLang="en-US" sz="1600" kern="0" dirty="0">
                <a:solidFill>
                  <a:schemeClr val="bg1"/>
                </a:solidFill>
              </a:rPr>
              <a:t>凹版印刷</a:t>
            </a:r>
            <a:endParaRPr lang="en-US" altLang="zh-CN" sz="1600" kern="0" dirty="0">
              <a:solidFill>
                <a:schemeClr val="bg1"/>
              </a:solidFill>
            </a:endParaRPr>
          </a:p>
          <a:p>
            <a:pPr algn="ctr"/>
            <a:r>
              <a:rPr lang="zh-CN" altLang="en-US" sz="1600" kern="0" dirty="0">
                <a:solidFill>
                  <a:schemeClr val="bg1"/>
                </a:solidFill>
              </a:rPr>
              <a:t>製程</a:t>
            </a:r>
            <a:r>
              <a:rPr lang="en-US" altLang="zh-CN" sz="1600" kern="0" dirty="0">
                <a:solidFill>
                  <a:schemeClr val="bg1"/>
                </a:solidFill>
              </a:rPr>
              <a:t>VOCs</a:t>
            </a:r>
            <a:r>
              <a:rPr lang="zh-CN" altLang="en-US" sz="1600" kern="0" dirty="0">
                <a:solidFill>
                  <a:schemeClr val="bg1"/>
                </a:solidFill>
              </a:rPr>
              <a:t>排放</a:t>
            </a:r>
            <a:endParaRPr lang="zh-TW" altLang="en-US" sz="1600" kern="0" dirty="0">
              <a:solidFill>
                <a:schemeClr val="bg1"/>
              </a:solidFill>
            </a:endParaRPr>
          </a:p>
        </p:txBody>
      </p:sp>
      <p:sp>
        <p:nvSpPr>
          <p:cNvPr id="22" name="文字方塊 21">
            <a:extLst>
              <a:ext uri="{FF2B5EF4-FFF2-40B4-BE49-F238E27FC236}">
                <a16:creationId xmlns:a16="http://schemas.microsoft.com/office/drawing/2014/main" id="{4B48CDA1-46C7-4B62-A82F-0D261DC18C28}"/>
              </a:ext>
            </a:extLst>
          </p:cNvPr>
          <p:cNvSpPr txBox="1"/>
          <p:nvPr/>
        </p:nvSpPr>
        <p:spPr>
          <a:xfrm>
            <a:off x="907667" y="4575439"/>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調墨區</a:t>
            </a:r>
            <a:endParaRPr lang="zh-TW" altLang="en-US" sz="1200" kern="0" dirty="0">
              <a:solidFill>
                <a:schemeClr val="bg1"/>
              </a:solidFill>
            </a:endParaRPr>
          </a:p>
        </p:txBody>
      </p:sp>
      <p:sp>
        <p:nvSpPr>
          <p:cNvPr id="23" name="文字方塊 22">
            <a:extLst>
              <a:ext uri="{FF2B5EF4-FFF2-40B4-BE49-F238E27FC236}">
                <a16:creationId xmlns:a16="http://schemas.microsoft.com/office/drawing/2014/main" id="{65362861-2DAE-493A-8620-FF228DAE6119}"/>
              </a:ext>
            </a:extLst>
          </p:cNvPr>
          <p:cNvSpPr txBox="1"/>
          <p:nvPr/>
        </p:nvSpPr>
        <p:spPr>
          <a:xfrm>
            <a:off x="2886057" y="4528519"/>
            <a:ext cx="1113459" cy="54069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印刷機 </a:t>
            </a:r>
            <a:endParaRPr lang="en-US" altLang="zh-CN" sz="1200" kern="0" dirty="0">
              <a:solidFill>
                <a:schemeClr val="bg1"/>
              </a:solidFill>
            </a:endParaRPr>
          </a:p>
          <a:p>
            <a:pPr algn="ctr"/>
            <a:r>
              <a:rPr lang="zh-CN" altLang="en-US" sz="1200" kern="0" dirty="0">
                <a:solidFill>
                  <a:schemeClr val="bg1"/>
                </a:solidFill>
              </a:rPr>
              <a:t>（含烘乾）</a:t>
            </a:r>
            <a:endParaRPr lang="zh-TW" altLang="en-US" sz="1200" kern="0" dirty="0">
              <a:solidFill>
                <a:schemeClr val="bg1"/>
              </a:solidFill>
            </a:endParaRPr>
          </a:p>
        </p:txBody>
      </p:sp>
      <p:sp>
        <p:nvSpPr>
          <p:cNvPr id="25" name="文字方塊 24">
            <a:extLst>
              <a:ext uri="{FF2B5EF4-FFF2-40B4-BE49-F238E27FC236}">
                <a16:creationId xmlns:a16="http://schemas.microsoft.com/office/drawing/2014/main" id="{A7FF585D-53A4-4CEB-8E45-BF6AD0413676}"/>
              </a:ext>
            </a:extLst>
          </p:cNvPr>
          <p:cNvSpPr txBox="1"/>
          <p:nvPr/>
        </p:nvSpPr>
        <p:spPr>
          <a:xfrm>
            <a:off x="6842837" y="4128584"/>
            <a:ext cx="1113459" cy="446855"/>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貼合機</a:t>
            </a:r>
            <a:endParaRPr lang="zh-TW" altLang="en-US" sz="1200" kern="0" dirty="0">
              <a:solidFill>
                <a:schemeClr val="bg1"/>
              </a:solidFill>
            </a:endParaRPr>
          </a:p>
        </p:txBody>
      </p:sp>
      <p:sp>
        <p:nvSpPr>
          <p:cNvPr id="27" name="文字方塊 26">
            <a:extLst>
              <a:ext uri="{FF2B5EF4-FFF2-40B4-BE49-F238E27FC236}">
                <a16:creationId xmlns:a16="http://schemas.microsoft.com/office/drawing/2014/main" id="{CA222E60-6697-442B-953D-FBA9D07B7ABC}"/>
              </a:ext>
            </a:extLst>
          </p:cNvPr>
          <p:cNvSpPr txBox="1"/>
          <p:nvPr/>
        </p:nvSpPr>
        <p:spPr>
          <a:xfrm>
            <a:off x="4864447" y="4575439"/>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檢品機</a:t>
            </a:r>
            <a:endParaRPr lang="zh-TW" altLang="en-US" sz="1200" kern="0" dirty="0">
              <a:solidFill>
                <a:schemeClr val="bg1"/>
              </a:solidFill>
            </a:endParaRPr>
          </a:p>
        </p:txBody>
      </p:sp>
      <p:sp>
        <p:nvSpPr>
          <p:cNvPr id="28" name="文字方塊 27">
            <a:extLst>
              <a:ext uri="{FF2B5EF4-FFF2-40B4-BE49-F238E27FC236}">
                <a16:creationId xmlns:a16="http://schemas.microsoft.com/office/drawing/2014/main" id="{F3949B45-9BBC-49B8-A63B-FBCB0508ECC9}"/>
              </a:ext>
            </a:extLst>
          </p:cNvPr>
          <p:cNvSpPr txBox="1"/>
          <p:nvPr/>
        </p:nvSpPr>
        <p:spPr>
          <a:xfrm>
            <a:off x="8821227" y="4575439"/>
            <a:ext cx="1347286"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凹版印刷成品</a:t>
            </a:r>
            <a:endParaRPr lang="zh-TW" altLang="en-US" sz="1200" kern="0" dirty="0">
              <a:solidFill>
                <a:schemeClr val="bg1"/>
              </a:solidFill>
            </a:endParaRPr>
          </a:p>
        </p:txBody>
      </p:sp>
      <p:sp>
        <p:nvSpPr>
          <p:cNvPr id="31" name="文字方塊 30">
            <a:extLst>
              <a:ext uri="{FF2B5EF4-FFF2-40B4-BE49-F238E27FC236}">
                <a16:creationId xmlns:a16="http://schemas.microsoft.com/office/drawing/2014/main" id="{9736BB10-C124-4C04-8CBA-99AA0701B676}"/>
              </a:ext>
            </a:extLst>
          </p:cNvPr>
          <p:cNvSpPr txBox="1"/>
          <p:nvPr/>
        </p:nvSpPr>
        <p:spPr>
          <a:xfrm>
            <a:off x="6793179" y="5069214"/>
            <a:ext cx="1113459" cy="446855"/>
          </a:xfrm>
          <a:prstGeom prst="roundRect">
            <a:avLst/>
          </a:prstGeom>
          <a:solidFill>
            <a:schemeClr val="tx2"/>
          </a:solidFill>
          <a:ln>
            <a:noFill/>
          </a:ln>
        </p:spPr>
        <p:txBody>
          <a:bodyPr spcFirstLastPara="1" wrap="square" lIns="91425" tIns="91425" rIns="91425" bIns="91425" rtlCol="0" anchor="t" anchorCtr="0">
            <a:noAutofit/>
          </a:bodyPr>
          <a:lstStyle/>
          <a:p>
            <a:pPr algn="ctr"/>
            <a:r>
              <a:rPr lang="zh-CN" altLang="en-US" sz="1200" kern="0" dirty="0">
                <a:solidFill>
                  <a:schemeClr val="bg1"/>
                </a:solidFill>
              </a:rPr>
              <a:t>淋膜區</a:t>
            </a:r>
            <a:endParaRPr lang="zh-TW" altLang="en-US" sz="1200" kern="0" dirty="0">
              <a:solidFill>
                <a:schemeClr val="bg1"/>
              </a:solidFill>
            </a:endParaRPr>
          </a:p>
        </p:txBody>
      </p:sp>
      <p:cxnSp>
        <p:nvCxnSpPr>
          <p:cNvPr id="32" name="直線單箭頭接點 31">
            <a:extLst>
              <a:ext uri="{FF2B5EF4-FFF2-40B4-BE49-F238E27FC236}">
                <a16:creationId xmlns:a16="http://schemas.microsoft.com/office/drawing/2014/main" id="{2E1F7C52-B21B-4197-B9D0-78CA2F942D5F}"/>
              </a:ext>
            </a:extLst>
          </p:cNvPr>
          <p:cNvCxnSpPr>
            <a:cxnSpLocks/>
          </p:cNvCxnSpPr>
          <p:nvPr/>
        </p:nvCxnSpPr>
        <p:spPr>
          <a:xfrm>
            <a:off x="4026596"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0BC8ACE1-504C-46D0-BDEA-8401C27D5498}"/>
              </a:ext>
            </a:extLst>
          </p:cNvPr>
          <p:cNvCxnSpPr>
            <a:cxnSpLocks/>
            <a:endCxn id="25" idx="1"/>
          </p:cNvCxnSpPr>
          <p:nvPr/>
        </p:nvCxnSpPr>
        <p:spPr>
          <a:xfrm flipV="1">
            <a:off x="5977906" y="4352012"/>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2A426E2-12DE-4DB1-B7E6-C4A0A2B28017}"/>
              </a:ext>
            </a:extLst>
          </p:cNvPr>
          <p:cNvCxnSpPr>
            <a:cxnSpLocks/>
            <a:stCxn id="27" idx="3"/>
            <a:endCxn id="31" idx="1"/>
          </p:cNvCxnSpPr>
          <p:nvPr/>
        </p:nvCxnSpPr>
        <p:spPr>
          <a:xfrm>
            <a:off x="5977906" y="4798867"/>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0C38957C-4B30-4673-914F-463EF41E1437}"/>
              </a:ext>
            </a:extLst>
          </p:cNvPr>
          <p:cNvCxnSpPr>
            <a:cxnSpLocks/>
          </p:cNvCxnSpPr>
          <p:nvPr/>
        </p:nvCxnSpPr>
        <p:spPr>
          <a:xfrm>
            <a:off x="7981125" y="4328551"/>
            <a:ext cx="815273" cy="493775"/>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94BC7789-E060-422C-916F-24ED74A474EE}"/>
              </a:ext>
            </a:extLst>
          </p:cNvPr>
          <p:cNvCxnSpPr>
            <a:cxnSpLocks/>
          </p:cNvCxnSpPr>
          <p:nvPr/>
        </p:nvCxnSpPr>
        <p:spPr>
          <a:xfrm flipV="1">
            <a:off x="7945479" y="4859199"/>
            <a:ext cx="864931" cy="44685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C2085A4-D809-4D83-8662-C6E1B826EA56}"/>
              </a:ext>
            </a:extLst>
          </p:cNvPr>
          <p:cNvCxnSpPr>
            <a:cxnSpLocks/>
          </p:cNvCxnSpPr>
          <p:nvPr/>
        </p:nvCxnSpPr>
        <p:spPr>
          <a:xfrm>
            <a:off x="2033711" y="4798867"/>
            <a:ext cx="864931"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5046300D-7DF7-4801-87B1-47DB9ECA2C9E}"/>
              </a:ext>
            </a:extLst>
          </p:cNvPr>
          <p:cNvSpPr txBox="1"/>
          <p:nvPr/>
        </p:nvSpPr>
        <p:spPr>
          <a:xfrm>
            <a:off x="4036098" y="959803"/>
            <a:ext cx="7778496" cy="3139291"/>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defPPr>
              <a:defRPr lang="zh-HK"/>
            </a:defPPr>
            <a:lvl1pPr>
              <a:defRPr sz="1200">
                <a:solidFill>
                  <a:schemeClr val="bg1"/>
                </a:solidFill>
                <a:cs typeface="Arial"/>
              </a:defRPr>
            </a:lvl1pPr>
          </a:lstStyle>
          <a:p>
            <a:pPr>
              <a:lnSpc>
                <a:spcPct val="150000"/>
              </a:lnSpc>
            </a:pPr>
            <a:r>
              <a:rPr lang="zh-TW" altLang="en-US" sz="1600" dirty="0"/>
              <a:t>源頭管制、製程改善及</a:t>
            </a:r>
            <a:r>
              <a:rPr lang="zh-CN" altLang="en-US" sz="1600" dirty="0"/>
              <a:t>末端治理</a:t>
            </a:r>
            <a:r>
              <a:rPr lang="zh-TW" altLang="en-US" sz="1600" dirty="0"/>
              <a:t>：</a:t>
            </a:r>
            <a:endParaRPr lang="en-US" altLang="zh-TW" sz="1600" dirty="0"/>
          </a:p>
          <a:p>
            <a:pPr>
              <a:lnSpc>
                <a:spcPct val="150000"/>
              </a:lnSpc>
            </a:pPr>
            <a:r>
              <a:rPr lang="en-US" altLang="zh-TW" sz="1600" dirty="0"/>
              <a:t>(1) </a:t>
            </a:r>
            <a:r>
              <a:rPr lang="zh-TW" altLang="en-US" sz="1600" dirty="0"/>
              <a:t>源頭管制：鼓勵凹版印刷業者採用低 </a:t>
            </a:r>
            <a:r>
              <a:rPr lang="en-US" altLang="zh-TW" sz="1600" dirty="0"/>
              <a:t>VOCs </a:t>
            </a:r>
            <a:r>
              <a:rPr lang="zh-TW" altLang="en-US" sz="1600" dirty="0"/>
              <a:t>含量之油墨 或水性油墨，以源頭減量的方式減少印刷過程中 </a:t>
            </a:r>
            <a:r>
              <a:rPr lang="en-US" altLang="zh-TW" sz="1600" dirty="0"/>
              <a:t>VOCs </a:t>
            </a:r>
            <a:r>
              <a:rPr lang="zh-TW" altLang="en-US" sz="1600" dirty="0"/>
              <a:t>之排放；</a:t>
            </a:r>
            <a:endParaRPr lang="en-US" altLang="zh-TW" sz="1600" dirty="0"/>
          </a:p>
          <a:p>
            <a:pPr>
              <a:lnSpc>
                <a:spcPct val="150000"/>
              </a:lnSpc>
            </a:pPr>
            <a:r>
              <a:rPr lang="en-US" altLang="zh-TW" sz="1600" dirty="0"/>
              <a:t>(2) </a:t>
            </a:r>
            <a:r>
              <a:rPr lang="zh-TW" altLang="en-US" sz="1600" dirty="0"/>
              <a:t>製程改善：考量凹版印刷作業程序主要污染源包含調墨區、印刷機（含烘箱）、貼合機（塗膠</a:t>
            </a:r>
            <a:r>
              <a:rPr lang="zh-CN" altLang="en-US" sz="1600" dirty="0"/>
              <a:t>）</a:t>
            </a:r>
            <a:r>
              <a:rPr lang="zh-TW" altLang="en-US" sz="1600" dirty="0"/>
              <a:t> 及擦拭清潔作業，要求業者針對不同污染源選用適當之</a:t>
            </a:r>
            <a:r>
              <a:rPr lang="zh-CN" altLang="en-US" sz="1600" dirty="0"/>
              <a:t>供墨系統、</a:t>
            </a:r>
            <a:r>
              <a:rPr lang="zh-TW" altLang="en-US" sz="1600" dirty="0"/>
              <a:t>集氣設施，以減少 </a:t>
            </a:r>
            <a:r>
              <a:rPr lang="en-US" altLang="zh-TW" sz="1600" dirty="0"/>
              <a:t>VOCs </a:t>
            </a:r>
            <a:r>
              <a:rPr lang="zh-TW" altLang="en-US" sz="1600" dirty="0"/>
              <a:t>之逸散；</a:t>
            </a:r>
            <a:endParaRPr lang="en-US" altLang="zh-TW" sz="1600" dirty="0"/>
          </a:p>
          <a:p>
            <a:pPr>
              <a:lnSpc>
                <a:spcPct val="150000"/>
              </a:lnSpc>
            </a:pPr>
            <a:r>
              <a:rPr lang="en-US" altLang="zh-TW" sz="1600" dirty="0"/>
              <a:t>(3) </a:t>
            </a:r>
            <a:r>
              <a:rPr lang="zh-TW" altLang="en-US" sz="1600" dirty="0"/>
              <a:t>管末處理：要求具凹版印刷作業程序之業者應裝設一定處理效率之防制設備。</a:t>
            </a:r>
          </a:p>
        </p:txBody>
      </p:sp>
    </p:spTree>
    <p:extLst>
      <p:ext uri="{BB962C8B-B14F-4D97-AF65-F5344CB8AC3E}">
        <p14:creationId xmlns:p14="http://schemas.microsoft.com/office/powerpoint/2010/main" val="102267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字方塊 8">
            <a:extLst>
              <a:ext uri="{FF2B5EF4-FFF2-40B4-BE49-F238E27FC236}">
                <a16:creationId xmlns:a16="http://schemas.microsoft.com/office/drawing/2014/main" id="{AD88A7BA-831F-4FAC-87EC-69E0FB9EAE1F}"/>
              </a:ext>
            </a:extLst>
          </p:cNvPr>
          <p:cNvSpPr txBox="1"/>
          <p:nvPr/>
        </p:nvSpPr>
        <p:spPr>
          <a:xfrm>
            <a:off x="2471156" y="3253105"/>
            <a:ext cx="1630216" cy="1280995"/>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Sources</a:t>
            </a:r>
          </a:p>
          <a:p>
            <a:pPr algn="ctr"/>
            <a:r>
              <a:rPr lang="en-US" altLang="zh-CN" sz="1400" kern="0" dirty="0">
                <a:solidFill>
                  <a:schemeClr val="bg1"/>
                </a:solidFill>
              </a:rPr>
              <a:t>----------</a:t>
            </a:r>
          </a:p>
          <a:p>
            <a:pPr algn="ctr"/>
            <a:r>
              <a:rPr lang="en-US" altLang="zh-CN" sz="1400" kern="0" dirty="0">
                <a:solidFill>
                  <a:schemeClr val="bg1"/>
                </a:solidFill>
              </a:rPr>
              <a:t>Coal combustion</a:t>
            </a:r>
          </a:p>
        </p:txBody>
      </p:sp>
      <p:sp>
        <p:nvSpPr>
          <p:cNvPr id="10" name="文字方塊 9">
            <a:extLst>
              <a:ext uri="{FF2B5EF4-FFF2-40B4-BE49-F238E27FC236}">
                <a16:creationId xmlns:a16="http://schemas.microsoft.com/office/drawing/2014/main" id="{B89FC8B3-AD8C-47C9-BED2-CBB8D213FFBF}"/>
              </a:ext>
            </a:extLst>
          </p:cNvPr>
          <p:cNvSpPr txBox="1"/>
          <p:nvPr/>
        </p:nvSpPr>
        <p:spPr>
          <a:xfrm>
            <a:off x="5084318" y="3372165"/>
            <a:ext cx="1636447" cy="1042877"/>
          </a:xfrm>
          <a:prstGeom prst="roundRect">
            <a:avLst/>
          </a:prstGeom>
          <a:solidFill>
            <a:schemeClr val="accent2">
              <a:lumMod val="95000"/>
            </a:schemeClr>
          </a:solidFill>
          <a:ln w="38100">
            <a:solidFill>
              <a:schemeClr val="accent2">
                <a:lumMod val="50000"/>
              </a:schemeClr>
            </a:solidFill>
          </a:ln>
        </p:spPr>
        <p:txBody>
          <a:bodyPr spcFirstLastPara="1" wrap="square" lIns="91425" tIns="91425" rIns="91425" bIns="91425" rtlCol="0" anchor="ctr" anchorCtr="0">
            <a:noAutofit/>
          </a:bodyPr>
          <a:lstStyle/>
          <a:p>
            <a:pPr algn="ctr"/>
            <a:r>
              <a:rPr lang="en-US" altLang="zh-CN" sz="1400" b="1" kern="0" dirty="0">
                <a:solidFill>
                  <a:schemeClr val="bg1"/>
                </a:solidFill>
              </a:rPr>
              <a:t>Burner</a:t>
            </a:r>
          </a:p>
          <a:p>
            <a:pPr algn="ctr"/>
            <a:r>
              <a:rPr lang="en-US" altLang="zh-TW" sz="1400" b="1" kern="0" dirty="0">
                <a:solidFill>
                  <a:schemeClr val="bg1"/>
                </a:solidFill>
              </a:rPr>
              <a:t>Combustor</a:t>
            </a:r>
          </a:p>
          <a:p>
            <a:pPr algn="ctr"/>
            <a:r>
              <a:rPr lang="en-US" altLang="zh-TW" sz="1400" b="1" kern="0" dirty="0">
                <a:solidFill>
                  <a:schemeClr val="bg1"/>
                </a:solidFill>
              </a:rPr>
              <a:t>Mobile</a:t>
            </a:r>
            <a:endParaRPr lang="zh-TW" altLang="en-US" sz="1400" b="1" kern="0" dirty="0">
              <a:solidFill>
                <a:schemeClr val="bg1"/>
              </a:solidFill>
            </a:endParaRPr>
          </a:p>
        </p:txBody>
      </p:sp>
      <p:cxnSp>
        <p:nvCxnSpPr>
          <p:cNvPr id="11" name="直線單箭頭接點 10">
            <a:extLst>
              <a:ext uri="{FF2B5EF4-FFF2-40B4-BE49-F238E27FC236}">
                <a16:creationId xmlns:a16="http://schemas.microsoft.com/office/drawing/2014/main" id="{4436861D-FE6E-4939-8C9B-22209D3A9736}"/>
              </a:ext>
            </a:extLst>
          </p:cNvPr>
          <p:cNvCxnSpPr>
            <a:cxnSpLocks/>
            <a:stCxn id="9" idx="3"/>
            <a:endCxn id="10" idx="1"/>
          </p:cNvCxnSpPr>
          <p:nvPr/>
        </p:nvCxnSpPr>
        <p:spPr>
          <a:xfrm>
            <a:off x="4101372" y="3893603"/>
            <a:ext cx="982946"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E12DC4B6-959B-4952-B527-FF8E0FE28E0C}"/>
              </a:ext>
            </a:extLst>
          </p:cNvPr>
          <p:cNvSpPr txBox="1"/>
          <p:nvPr/>
        </p:nvSpPr>
        <p:spPr>
          <a:xfrm>
            <a:off x="5227779" y="2164949"/>
            <a:ext cx="1352436" cy="647544"/>
          </a:xfrm>
          <a:prstGeom prst="roundRect">
            <a:avLst/>
          </a:prstGeom>
          <a:solidFill>
            <a:schemeClr val="accent4">
              <a:lumMod val="40000"/>
              <a:lumOff val="60000"/>
            </a:schemeClr>
          </a:solidFill>
          <a:ln>
            <a:noFill/>
          </a:ln>
        </p:spPr>
        <p:txBody>
          <a:bodyPr spcFirstLastPara="1" wrap="square" lIns="91425" tIns="91425" rIns="91425" bIns="91425" rtlCol="0" anchor="ctr" anchorCtr="0">
            <a:noAutofit/>
          </a:bodyPr>
          <a:lstStyle/>
          <a:p>
            <a:pPr algn="ctr"/>
            <a:r>
              <a:rPr lang="en-US" altLang="zh-CN" sz="1400" b="1" kern="0" dirty="0">
                <a:solidFill>
                  <a:schemeClr val="bg1"/>
                </a:solidFill>
              </a:rPr>
              <a:t>Heat- exchange</a:t>
            </a:r>
          </a:p>
        </p:txBody>
      </p:sp>
      <p:cxnSp>
        <p:nvCxnSpPr>
          <p:cNvPr id="18" name="直線單箭頭接點 17">
            <a:extLst>
              <a:ext uri="{FF2B5EF4-FFF2-40B4-BE49-F238E27FC236}">
                <a16:creationId xmlns:a16="http://schemas.microsoft.com/office/drawing/2014/main" id="{C78BE1AC-05E9-43B6-8A0D-2923A0AC676B}"/>
              </a:ext>
            </a:extLst>
          </p:cNvPr>
          <p:cNvCxnSpPr>
            <a:cxnSpLocks/>
          </p:cNvCxnSpPr>
          <p:nvPr/>
        </p:nvCxnSpPr>
        <p:spPr>
          <a:xfrm flipV="1">
            <a:off x="6580215" y="2488622"/>
            <a:ext cx="599095" cy="21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2D21BD83-E6B1-4ABC-8EA3-042D9909A9FE}"/>
              </a:ext>
            </a:extLst>
          </p:cNvPr>
          <p:cNvSpPr txBox="1"/>
          <p:nvPr/>
        </p:nvSpPr>
        <p:spPr>
          <a:xfrm>
            <a:off x="7621790" y="3569831"/>
            <a:ext cx="1229487" cy="647544"/>
          </a:xfrm>
          <a:prstGeom prst="roundRect">
            <a:avLst/>
          </a:prstGeom>
          <a:solidFill>
            <a:schemeClr val="accent4">
              <a:lumMod val="40000"/>
              <a:lumOff val="60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Control</a:t>
            </a:r>
          </a:p>
          <a:p>
            <a:pPr algn="ctr"/>
            <a:r>
              <a:rPr lang="en-US" altLang="zh-CN" sz="1400" b="1" kern="0" dirty="0">
                <a:solidFill>
                  <a:schemeClr val="bg1"/>
                </a:solidFill>
              </a:rPr>
              <a:t>Device</a:t>
            </a:r>
          </a:p>
        </p:txBody>
      </p:sp>
      <p:cxnSp>
        <p:nvCxnSpPr>
          <p:cNvPr id="20" name="直線單箭頭接點 19">
            <a:extLst>
              <a:ext uri="{FF2B5EF4-FFF2-40B4-BE49-F238E27FC236}">
                <a16:creationId xmlns:a16="http://schemas.microsoft.com/office/drawing/2014/main" id="{38D71268-A24D-4189-BC1B-49CB4C73A88A}"/>
              </a:ext>
            </a:extLst>
          </p:cNvPr>
          <p:cNvCxnSpPr>
            <a:cxnSpLocks/>
            <a:stCxn id="10" idx="0"/>
          </p:cNvCxnSpPr>
          <p:nvPr/>
        </p:nvCxnSpPr>
        <p:spPr>
          <a:xfrm flipV="1">
            <a:off x="5902542" y="2803197"/>
            <a:ext cx="0" cy="568968"/>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文字方塊 8">
            <a:extLst>
              <a:ext uri="{FF2B5EF4-FFF2-40B4-BE49-F238E27FC236}">
                <a16:creationId xmlns:a16="http://schemas.microsoft.com/office/drawing/2014/main" id="{51567014-FD8F-41FD-B4B5-4E810269DFA5}"/>
              </a:ext>
            </a:extLst>
          </p:cNvPr>
          <p:cNvSpPr txBox="1"/>
          <p:nvPr/>
        </p:nvSpPr>
        <p:spPr>
          <a:xfrm>
            <a:off x="5797434" y="2956511"/>
            <a:ext cx="1082328"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Energy</a:t>
            </a:r>
            <a:endParaRPr lang="zh-TW" altLang="en-US" sz="1400" dirty="0">
              <a:solidFill>
                <a:schemeClr val="bg1"/>
              </a:solidFill>
              <a:cs typeface="Arial"/>
            </a:endParaRPr>
          </a:p>
        </p:txBody>
      </p:sp>
      <p:cxnSp>
        <p:nvCxnSpPr>
          <p:cNvPr id="26" name="直線單箭頭接點 25">
            <a:extLst>
              <a:ext uri="{FF2B5EF4-FFF2-40B4-BE49-F238E27FC236}">
                <a16:creationId xmlns:a16="http://schemas.microsoft.com/office/drawing/2014/main" id="{26C5B6E5-B988-49D0-904B-368DBE00FDBE}"/>
              </a:ext>
            </a:extLst>
          </p:cNvPr>
          <p:cNvCxnSpPr>
            <a:cxnSpLocks/>
            <a:stCxn id="17" idx="0"/>
            <a:endCxn id="29" idx="2"/>
          </p:cNvCxnSpPr>
          <p:nvPr/>
        </p:nvCxnSpPr>
        <p:spPr>
          <a:xfrm flipV="1">
            <a:off x="5903997" y="1698403"/>
            <a:ext cx="0" cy="466546"/>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文字方塊 8">
            <a:extLst>
              <a:ext uri="{FF2B5EF4-FFF2-40B4-BE49-F238E27FC236}">
                <a16:creationId xmlns:a16="http://schemas.microsoft.com/office/drawing/2014/main" id="{E868BA41-604B-4CC0-B2B9-BD3B40EC18A9}"/>
              </a:ext>
            </a:extLst>
          </p:cNvPr>
          <p:cNvSpPr txBox="1"/>
          <p:nvPr/>
        </p:nvSpPr>
        <p:spPr>
          <a:xfrm>
            <a:off x="5250556" y="1298324"/>
            <a:ext cx="1306882"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Electricity</a:t>
            </a:r>
            <a:endParaRPr lang="zh-TW" altLang="en-US" sz="1400" dirty="0">
              <a:solidFill>
                <a:schemeClr val="bg1"/>
              </a:solidFill>
              <a:cs typeface="Arial"/>
            </a:endParaRPr>
          </a:p>
        </p:txBody>
      </p:sp>
      <p:sp>
        <p:nvSpPr>
          <p:cNvPr id="30" name="文字方塊 8">
            <a:extLst>
              <a:ext uri="{FF2B5EF4-FFF2-40B4-BE49-F238E27FC236}">
                <a16:creationId xmlns:a16="http://schemas.microsoft.com/office/drawing/2014/main" id="{D35AB4A0-9109-4A54-AD5F-1B685A60D745}"/>
              </a:ext>
            </a:extLst>
          </p:cNvPr>
          <p:cNvSpPr txBox="1"/>
          <p:nvPr/>
        </p:nvSpPr>
        <p:spPr>
          <a:xfrm>
            <a:off x="6926916" y="2313391"/>
            <a:ext cx="1309617"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en-US" altLang="zh-CN" sz="1400" dirty="0">
                <a:solidFill>
                  <a:schemeClr val="bg1"/>
                </a:solidFill>
                <a:cs typeface="Arial"/>
              </a:rPr>
              <a:t>Steam</a:t>
            </a:r>
            <a:endParaRPr lang="zh-TW" altLang="en-US" sz="1400" dirty="0">
              <a:solidFill>
                <a:schemeClr val="bg1"/>
              </a:solidFill>
              <a:cs typeface="Arial"/>
            </a:endParaRPr>
          </a:p>
        </p:txBody>
      </p:sp>
      <p:cxnSp>
        <p:nvCxnSpPr>
          <p:cNvPr id="45" name="直線單箭頭接點 44">
            <a:extLst>
              <a:ext uri="{FF2B5EF4-FFF2-40B4-BE49-F238E27FC236}">
                <a16:creationId xmlns:a16="http://schemas.microsoft.com/office/drawing/2014/main" id="{663B770C-36C4-49F8-A456-3C9976C7D4D4}"/>
              </a:ext>
            </a:extLst>
          </p:cNvPr>
          <p:cNvCxnSpPr>
            <a:cxnSpLocks/>
            <a:stCxn id="10" idx="3"/>
            <a:endCxn id="19" idx="1"/>
          </p:cNvCxnSpPr>
          <p:nvPr/>
        </p:nvCxnSpPr>
        <p:spPr>
          <a:xfrm flipV="1">
            <a:off x="6720765" y="3893603"/>
            <a:ext cx="901025" cy="1"/>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文字方塊 47">
            <a:extLst>
              <a:ext uri="{FF2B5EF4-FFF2-40B4-BE49-F238E27FC236}">
                <a16:creationId xmlns:a16="http://schemas.microsoft.com/office/drawing/2014/main" id="{3A4FF6EC-0D41-40BF-A514-BE30CB449EB1}"/>
              </a:ext>
            </a:extLst>
          </p:cNvPr>
          <p:cNvSpPr txBox="1"/>
          <p:nvPr/>
        </p:nvSpPr>
        <p:spPr>
          <a:xfrm>
            <a:off x="9752301" y="2964397"/>
            <a:ext cx="1229879" cy="1682975"/>
          </a:xfrm>
          <a:custGeom>
            <a:avLst/>
            <a:gdLst>
              <a:gd name="connsiteX0" fmla="*/ 0 w 1229487"/>
              <a:gd name="connsiteY0" fmla="*/ 76244 h 829419"/>
              <a:gd name="connsiteX1" fmla="*/ 614744 w 1229487"/>
              <a:gd name="connsiteY1" fmla="*/ 152488 h 829419"/>
              <a:gd name="connsiteX2" fmla="*/ 1229488 w 1229487"/>
              <a:gd name="connsiteY2" fmla="*/ 76244 h 829419"/>
              <a:gd name="connsiteX3" fmla="*/ 1229487 w 1229487"/>
              <a:gd name="connsiteY3" fmla="*/ 753175 h 829419"/>
              <a:gd name="connsiteX4" fmla="*/ 614743 w 1229487"/>
              <a:gd name="connsiteY4" fmla="*/ 829419 h 829419"/>
              <a:gd name="connsiteX5" fmla="*/ -1 w 1229487"/>
              <a:gd name="connsiteY5" fmla="*/ 753175 h 829419"/>
              <a:gd name="connsiteX6" fmla="*/ 0 w 1229487"/>
              <a:gd name="connsiteY6" fmla="*/ 76244 h 829419"/>
              <a:gd name="connsiteX0" fmla="*/ 0 w 1229487"/>
              <a:gd name="connsiteY0" fmla="*/ 76244 h 829419"/>
              <a:gd name="connsiteX1" fmla="*/ 614744 w 1229487"/>
              <a:gd name="connsiteY1" fmla="*/ 0 h 829419"/>
              <a:gd name="connsiteX2" fmla="*/ 1229488 w 1229487"/>
              <a:gd name="connsiteY2" fmla="*/ 76244 h 829419"/>
              <a:gd name="connsiteX3" fmla="*/ 614744 w 1229487"/>
              <a:gd name="connsiteY3" fmla="*/ 152488 h 829419"/>
              <a:gd name="connsiteX4" fmla="*/ 0 w 1229487"/>
              <a:gd name="connsiteY4" fmla="*/ 76244 h 829419"/>
              <a:gd name="connsiteX0" fmla="*/ 1229487 w 1229487"/>
              <a:gd name="connsiteY0" fmla="*/ 76244 h 829419"/>
              <a:gd name="connsiteX1" fmla="*/ 614743 w 1229487"/>
              <a:gd name="connsiteY1" fmla="*/ 152488 h 829419"/>
              <a:gd name="connsiteX2" fmla="*/ -1 w 1229487"/>
              <a:gd name="connsiteY2" fmla="*/ 76244 h 829419"/>
              <a:gd name="connsiteX3" fmla="*/ 614743 w 1229487"/>
              <a:gd name="connsiteY3" fmla="*/ 0 h 829419"/>
              <a:gd name="connsiteX4" fmla="*/ 1229487 w 1229487"/>
              <a:gd name="connsiteY4" fmla="*/ 76244 h 829419"/>
              <a:gd name="connsiteX5" fmla="*/ 1229487 w 1229487"/>
              <a:gd name="connsiteY5" fmla="*/ 753175 h 829419"/>
              <a:gd name="connsiteX6" fmla="*/ 614743 w 1229487"/>
              <a:gd name="connsiteY6" fmla="*/ 829419 h 829419"/>
              <a:gd name="connsiteX7" fmla="*/ -1 w 1229487"/>
              <a:gd name="connsiteY7" fmla="*/ 753175 h 829419"/>
              <a:gd name="connsiteX8" fmla="*/ 0 w 1229487"/>
              <a:gd name="connsiteY8" fmla="*/ 7624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4 h 829419"/>
              <a:gd name="connsiteX1" fmla="*/ 614745 w 1229489"/>
              <a:gd name="connsiteY1" fmla="*/ 152488 h 829419"/>
              <a:gd name="connsiteX2" fmla="*/ 1229489 w 1229489"/>
              <a:gd name="connsiteY2" fmla="*/ 76244 h 829419"/>
              <a:gd name="connsiteX3" fmla="*/ 1229488 w 1229489"/>
              <a:gd name="connsiteY3" fmla="*/ 753175 h 829419"/>
              <a:gd name="connsiteX4" fmla="*/ 614744 w 1229489"/>
              <a:gd name="connsiteY4" fmla="*/ 829419 h 829419"/>
              <a:gd name="connsiteX5" fmla="*/ 0 w 1229489"/>
              <a:gd name="connsiteY5" fmla="*/ 753175 h 829419"/>
              <a:gd name="connsiteX6" fmla="*/ 1 w 1229489"/>
              <a:gd name="connsiteY6" fmla="*/ 76244 h 829419"/>
              <a:gd name="connsiteX0" fmla="*/ 1 w 1229489"/>
              <a:gd name="connsiteY0" fmla="*/ 76244 h 829419"/>
              <a:gd name="connsiteX1" fmla="*/ 614745 w 1229489"/>
              <a:gd name="connsiteY1" fmla="*/ 0 h 829419"/>
              <a:gd name="connsiteX2" fmla="*/ 1229489 w 1229489"/>
              <a:gd name="connsiteY2" fmla="*/ 76244 h 829419"/>
              <a:gd name="connsiteX3" fmla="*/ 614745 w 1229489"/>
              <a:gd name="connsiteY3" fmla="*/ 152488 h 829419"/>
              <a:gd name="connsiteX4" fmla="*/ 1 w 1229489"/>
              <a:gd name="connsiteY4" fmla="*/ 76244 h 829419"/>
              <a:gd name="connsiteX0" fmla="*/ 1229488 w 1229489"/>
              <a:gd name="connsiteY0" fmla="*/ 76244 h 829419"/>
              <a:gd name="connsiteX1" fmla="*/ 614744 w 1229489"/>
              <a:gd name="connsiteY1" fmla="*/ 152488 h 829419"/>
              <a:gd name="connsiteX2" fmla="*/ 0 w 1229489"/>
              <a:gd name="connsiteY2" fmla="*/ 76244 h 829419"/>
              <a:gd name="connsiteX3" fmla="*/ 614744 w 1229489"/>
              <a:gd name="connsiteY3" fmla="*/ 0 h 829419"/>
              <a:gd name="connsiteX4" fmla="*/ 1229488 w 1229489"/>
              <a:gd name="connsiteY4" fmla="*/ 76244 h 829419"/>
              <a:gd name="connsiteX5" fmla="*/ 1229488 w 1229489"/>
              <a:gd name="connsiteY5" fmla="*/ 753175 h 829419"/>
              <a:gd name="connsiteX6" fmla="*/ 614744 w 1229489"/>
              <a:gd name="connsiteY6" fmla="*/ 829419 h 829419"/>
              <a:gd name="connsiteX7" fmla="*/ 0 w 1229489"/>
              <a:gd name="connsiteY7" fmla="*/ 753175 h 829419"/>
              <a:gd name="connsiteX8" fmla="*/ 179071 w 1229489"/>
              <a:gd name="connsiteY8" fmla="*/ 45764 h 829419"/>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229488 w 1229489"/>
              <a:gd name="connsiteY0" fmla="*/ 7624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46 h 829421"/>
              <a:gd name="connsiteX1" fmla="*/ 614745 w 1229489"/>
              <a:gd name="connsiteY1" fmla="*/ 152490 h 829421"/>
              <a:gd name="connsiteX2" fmla="*/ 1229489 w 1229489"/>
              <a:gd name="connsiteY2" fmla="*/ 76246 h 829421"/>
              <a:gd name="connsiteX3" fmla="*/ 1229488 w 1229489"/>
              <a:gd name="connsiteY3" fmla="*/ 753177 h 829421"/>
              <a:gd name="connsiteX4" fmla="*/ 614744 w 1229489"/>
              <a:gd name="connsiteY4" fmla="*/ 829421 h 829421"/>
              <a:gd name="connsiteX5" fmla="*/ 0 w 1229489"/>
              <a:gd name="connsiteY5" fmla="*/ 753177 h 829421"/>
              <a:gd name="connsiteX6" fmla="*/ 1 w 1229489"/>
              <a:gd name="connsiteY6" fmla="*/ 76246 h 829421"/>
              <a:gd name="connsiteX0" fmla="*/ 1 w 1229489"/>
              <a:gd name="connsiteY0" fmla="*/ 76246 h 829421"/>
              <a:gd name="connsiteX1" fmla="*/ 614745 w 1229489"/>
              <a:gd name="connsiteY1" fmla="*/ 2 h 829421"/>
              <a:gd name="connsiteX2" fmla="*/ 1229489 w 1229489"/>
              <a:gd name="connsiteY2" fmla="*/ 76246 h 829421"/>
              <a:gd name="connsiteX3" fmla="*/ 614745 w 1229489"/>
              <a:gd name="connsiteY3" fmla="*/ 152490 h 829421"/>
              <a:gd name="connsiteX4" fmla="*/ 1 w 1229489"/>
              <a:gd name="connsiteY4" fmla="*/ 76246 h 829421"/>
              <a:gd name="connsiteX0" fmla="*/ 1018033 w 1229489"/>
              <a:gd name="connsiteY0" fmla="*/ 87676 h 829421"/>
              <a:gd name="connsiteX1" fmla="*/ 614744 w 1229489"/>
              <a:gd name="connsiteY1" fmla="*/ 152490 h 829421"/>
              <a:gd name="connsiteX2" fmla="*/ 0 w 1229489"/>
              <a:gd name="connsiteY2" fmla="*/ 76246 h 829421"/>
              <a:gd name="connsiteX3" fmla="*/ 614744 w 1229489"/>
              <a:gd name="connsiteY3" fmla="*/ 2 h 829421"/>
              <a:gd name="connsiteX4" fmla="*/ 1025653 w 1229489"/>
              <a:gd name="connsiteY4" fmla="*/ 78151 h 829421"/>
              <a:gd name="connsiteX5" fmla="*/ 1229488 w 1229489"/>
              <a:gd name="connsiteY5" fmla="*/ 753177 h 829421"/>
              <a:gd name="connsiteX6" fmla="*/ 614744 w 1229489"/>
              <a:gd name="connsiteY6" fmla="*/ 829421 h 829421"/>
              <a:gd name="connsiteX7" fmla="*/ 0 w 1229489"/>
              <a:gd name="connsiteY7" fmla="*/ 753177 h 829421"/>
              <a:gd name="connsiteX8" fmla="*/ 179071 w 1229489"/>
              <a:gd name="connsiteY8" fmla="*/ 45766 h 829421"/>
              <a:gd name="connsiteX0" fmla="*/ 1 w 1229489"/>
              <a:gd name="connsiteY0" fmla="*/ 76252 h 829427"/>
              <a:gd name="connsiteX1" fmla="*/ 614745 w 1229489"/>
              <a:gd name="connsiteY1" fmla="*/ 152496 h 829427"/>
              <a:gd name="connsiteX2" fmla="*/ 1229489 w 1229489"/>
              <a:gd name="connsiteY2" fmla="*/ 76252 h 829427"/>
              <a:gd name="connsiteX3" fmla="*/ 1229488 w 1229489"/>
              <a:gd name="connsiteY3" fmla="*/ 753183 h 829427"/>
              <a:gd name="connsiteX4" fmla="*/ 614744 w 1229489"/>
              <a:gd name="connsiteY4" fmla="*/ 829427 h 829427"/>
              <a:gd name="connsiteX5" fmla="*/ 0 w 1229489"/>
              <a:gd name="connsiteY5" fmla="*/ 753183 h 829427"/>
              <a:gd name="connsiteX6" fmla="*/ 1 w 1229489"/>
              <a:gd name="connsiteY6" fmla="*/ 76252 h 829427"/>
              <a:gd name="connsiteX0" fmla="*/ 1 w 1229489"/>
              <a:gd name="connsiteY0" fmla="*/ 76252 h 829427"/>
              <a:gd name="connsiteX1" fmla="*/ 614745 w 1229489"/>
              <a:gd name="connsiteY1" fmla="*/ 8 h 829427"/>
              <a:gd name="connsiteX2" fmla="*/ 1023749 w 1229489"/>
              <a:gd name="connsiteY2" fmla="*/ 80062 h 829427"/>
              <a:gd name="connsiteX3" fmla="*/ 614745 w 1229489"/>
              <a:gd name="connsiteY3" fmla="*/ 152496 h 829427"/>
              <a:gd name="connsiteX4" fmla="*/ 1 w 1229489"/>
              <a:gd name="connsiteY4" fmla="*/ 76252 h 829427"/>
              <a:gd name="connsiteX0" fmla="*/ 1018033 w 1229489"/>
              <a:gd name="connsiteY0" fmla="*/ 87682 h 829427"/>
              <a:gd name="connsiteX1" fmla="*/ 614744 w 1229489"/>
              <a:gd name="connsiteY1" fmla="*/ 152496 h 829427"/>
              <a:gd name="connsiteX2" fmla="*/ 0 w 1229489"/>
              <a:gd name="connsiteY2" fmla="*/ 76252 h 829427"/>
              <a:gd name="connsiteX3" fmla="*/ 614744 w 1229489"/>
              <a:gd name="connsiteY3" fmla="*/ 8 h 829427"/>
              <a:gd name="connsiteX4" fmla="*/ 1025653 w 1229489"/>
              <a:gd name="connsiteY4" fmla="*/ 78157 h 829427"/>
              <a:gd name="connsiteX5" fmla="*/ 1229488 w 1229489"/>
              <a:gd name="connsiteY5" fmla="*/ 753183 h 829427"/>
              <a:gd name="connsiteX6" fmla="*/ 614744 w 1229489"/>
              <a:gd name="connsiteY6" fmla="*/ 829427 h 829427"/>
              <a:gd name="connsiteX7" fmla="*/ 0 w 1229489"/>
              <a:gd name="connsiteY7" fmla="*/ 753183 h 829427"/>
              <a:gd name="connsiteX8" fmla="*/ 179071 w 1229489"/>
              <a:gd name="connsiteY8" fmla="*/ 45772 h 829427"/>
              <a:gd name="connsiteX0" fmla="*/ 1 w 1240093"/>
              <a:gd name="connsiteY0" fmla="*/ 76252 h 838756"/>
              <a:gd name="connsiteX1" fmla="*/ 614745 w 1240093"/>
              <a:gd name="connsiteY1" fmla="*/ 152496 h 838756"/>
              <a:gd name="connsiteX2" fmla="*/ 1019939 w 1240093"/>
              <a:gd name="connsiteY2" fmla="*/ 80062 h 838756"/>
              <a:gd name="connsiteX3" fmla="*/ 1229488 w 1240093"/>
              <a:gd name="connsiteY3" fmla="*/ 753183 h 838756"/>
              <a:gd name="connsiteX4" fmla="*/ 614744 w 1240093"/>
              <a:gd name="connsiteY4" fmla="*/ 829427 h 838756"/>
              <a:gd name="connsiteX5" fmla="*/ 0 w 1240093"/>
              <a:gd name="connsiteY5" fmla="*/ 753183 h 838756"/>
              <a:gd name="connsiteX6" fmla="*/ 1 w 1240093"/>
              <a:gd name="connsiteY6" fmla="*/ 76252 h 838756"/>
              <a:gd name="connsiteX0" fmla="*/ 1 w 1240093"/>
              <a:gd name="connsiteY0" fmla="*/ 76252 h 838756"/>
              <a:gd name="connsiteX1" fmla="*/ 614745 w 1240093"/>
              <a:gd name="connsiteY1" fmla="*/ 8 h 838756"/>
              <a:gd name="connsiteX2" fmla="*/ 1023749 w 1240093"/>
              <a:gd name="connsiteY2" fmla="*/ 80062 h 838756"/>
              <a:gd name="connsiteX3" fmla="*/ 614745 w 1240093"/>
              <a:gd name="connsiteY3" fmla="*/ 152496 h 838756"/>
              <a:gd name="connsiteX4" fmla="*/ 1 w 1240093"/>
              <a:gd name="connsiteY4" fmla="*/ 76252 h 838756"/>
              <a:gd name="connsiteX0" fmla="*/ 1018033 w 1240093"/>
              <a:gd name="connsiteY0" fmla="*/ 87682 h 838756"/>
              <a:gd name="connsiteX1" fmla="*/ 614744 w 1240093"/>
              <a:gd name="connsiteY1" fmla="*/ 152496 h 838756"/>
              <a:gd name="connsiteX2" fmla="*/ 0 w 1240093"/>
              <a:gd name="connsiteY2" fmla="*/ 76252 h 838756"/>
              <a:gd name="connsiteX3" fmla="*/ 614744 w 1240093"/>
              <a:gd name="connsiteY3" fmla="*/ 8 h 838756"/>
              <a:gd name="connsiteX4" fmla="*/ 1025653 w 1240093"/>
              <a:gd name="connsiteY4" fmla="*/ 78157 h 838756"/>
              <a:gd name="connsiteX5" fmla="*/ 1229488 w 1240093"/>
              <a:gd name="connsiteY5" fmla="*/ 753183 h 838756"/>
              <a:gd name="connsiteX6" fmla="*/ 614744 w 1240093"/>
              <a:gd name="connsiteY6" fmla="*/ 829427 h 838756"/>
              <a:gd name="connsiteX7" fmla="*/ 0 w 1240093"/>
              <a:gd name="connsiteY7" fmla="*/ 753183 h 838756"/>
              <a:gd name="connsiteX8" fmla="*/ 179071 w 1240093"/>
              <a:gd name="connsiteY8" fmla="*/ 45772 h 838756"/>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 w 1240093"/>
              <a:gd name="connsiteY0" fmla="*/ 77927 h 840431"/>
              <a:gd name="connsiteX1" fmla="*/ 614745 w 1240093"/>
              <a:gd name="connsiteY1" fmla="*/ 1683 h 840431"/>
              <a:gd name="connsiteX2" fmla="*/ 1023749 w 1240093"/>
              <a:gd name="connsiteY2" fmla="*/ 81737 h 840431"/>
              <a:gd name="connsiteX3" fmla="*/ 614745 w 1240093"/>
              <a:gd name="connsiteY3" fmla="*/ 154171 h 840431"/>
              <a:gd name="connsiteX4" fmla="*/ 1 w 1240093"/>
              <a:gd name="connsiteY4" fmla="*/ 7792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 w 1240093"/>
              <a:gd name="connsiteY0" fmla="*/ 77927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 w 1240093"/>
              <a:gd name="connsiteY6" fmla="*/ 77927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40093"/>
              <a:gd name="connsiteY0" fmla="*/ 45542 h 840431"/>
              <a:gd name="connsiteX1" fmla="*/ 614745 w 1240093"/>
              <a:gd name="connsiteY1" fmla="*/ 154171 h 840431"/>
              <a:gd name="connsiteX2" fmla="*/ 1019939 w 1240093"/>
              <a:gd name="connsiteY2" fmla="*/ 81737 h 840431"/>
              <a:gd name="connsiteX3" fmla="*/ 1229488 w 1240093"/>
              <a:gd name="connsiteY3" fmla="*/ 754858 h 840431"/>
              <a:gd name="connsiteX4" fmla="*/ 614744 w 1240093"/>
              <a:gd name="connsiteY4" fmla="*/ 831102 h 840431"/>
              <a:gd name="connsiteX5" fmla="*/ 0 w 1240093"/>
              <a:gd name="connsiteY5" fmla="*/ 754858 h 840431"/>
              <a:gd name="connsiteX6" fmla="*/ 175261 w 1240093"/>
              <a:gd name="connsiteY6" fmla="*/ 45542 h 840431"/>
              <a:gd name="connsiteX0" fmla="*/ 165736 w 1240093"/>
              <a:gd name="connsiteY0" fmla="*/ 47447 h 840431"/>
              <a:gd name="connsiteX1" fmla="*/ 614745 w 1240093"/>
              <a:gd name="connsiteY1" fmla="*/ 1683 h 840431"/>
              <a:gd name="connsiteX2" fmla="*/ 1023749 w 1240093"/>
              <a:gd name="connsiteY2" fmla="*/ 81737 h 840431"/>
              <a:gd name="connsiteX3" fmla="*/ 614745 w 1240093"/>
              <a:gd name="connsiteY3" fmla="*/ 154171 h 840431"/>
              <a:gd name="connsiteX4" fmla="*/ 165736 w 1240093"/>
              <a:gd name="connsiteY4" fmla="*/ 47447 h 840431"/>
              <a:gd name="connsiteX0" fmla="*/ 1018033 w 1240093"/>
              <a:gd name="connsiteY0" fmla="*/ 89357 h 840431"/>
              <a:gd name="connsiteX1" fmla="*/ 614744 w 1240093"/>
              <a:gd name="connsiteY1" fmla="*/ 154171 h 840431"/>
              <a:gd name="connsiteX2" fmla="*/ 167640 w 1240093"/>
              <a:gd name="connsiteY2" fmla="*/ 45542 h 840431"/>
              <a:gd name="connsiteX3" fmla="*/ 614744 w 1240093"/>
              <a:gd name="connsiteY3" fmla="*/ 1683 h 840431"/>
              <a:gd name="connsiteX4" fmla="*/ 1025653 w 1240093"/>
              <a:gd name="connsiteY4" fmla="*/ 79832 h 840431"/>
              <a:gd name="connsiteX5" fmla="*/ 1229488 w 1240093"/>
              <a:gd name="connsiteY5" fmla="*/ 754858 h 840431"/>
              <a:gd name="connsiteX6" fmla="*/ 614744 w 1240093"/>
              <a:gd name="connsiteY6" fmla="*/ 831102 h 840431"/>
              <a:gd name="connsiteX7" fmla="*/ 0 w 1240093"/>
              <a:gd name="connsiteY7" fmla="*/ 754858 h 840431"/>
              <a:gd name="connsiteX8" fmla="*/ 179071 w 1240093"/>
              <a:gd name="connsiteY8" fmla="*/ 47447 h 840431"/>
              <a:gd name="connsiteX0" fmla="*/ 175261 w 1229879"/>
              <a:gd name="connsiteY0" fmla="*/ 45542 h 831102"/>
              <a:gd name="connsiteX1" fmla="*/ 614745 w 1229879"/>
              <a:gd name="connsiteY1" fmla="*/ 154171 h 831102"/>
              <a:gd name="connsiteX2" fmla="*/ 1019939 w 1229879"/>
              <a:gd name="connsiteY2" fmla="*/ 81737 h 831102"/>
              <a:gd name="connsiteX3" fmla="*/ 1229488 w 1229879"/>
              <a:gd name="connsiteY3" fmla="*/ 754858 h 831102"/>
              <a:gd name="connsiteX4" fmla="*/ 614744 w 1229879"/>
              <a:gd name="connsiteY4" fmla="*/ 831102 h 831102"/>
              <a:gd name="connsiteX5" fmla="*/ 0 w 1229879"/>
              <a:gd name="connsiteY5" fmla="*/ 754858 h 831102"/>
              <a:gd name="connsiteX6" fmla="*/ 175261 w 1229879"/>
              <a:gd name="connsiteY6" fmla="*/ 45542 h 831102"/>
              <a:gd name="connsiteX0" fmla="*/ 165736 w 1229879"/>
              <a:gd name="connsiteY0" fmla="*/ 47447 h 831102"/>
              <a:gd name="connsiteX1" fmla="*/ 614745 w 1229879"/>
              <a:gd name="connsiteY1" fmla="*/ 1683 h 831102"/>
              <a:gd name="connsiteX2" fmla="*/ 1023749 w 1229879"/>
              <a:gd name="connsiteY2" fmla="*/ 81737 h 831102"/>
              <a:gd name="connsiteX3" fmla="*/ 614745 w 1229879"/>
              <a:gd name="connsiteY3" fmla="*/ 154171 h 831102"/>
              <a:gd name="connsiteX4" fmla="*/ 165736 w 1229879"/>
              <a:gd name="connsiteY4" fmla="*/ 47447 h 831102"/>
              <a:gd name="connsiteX0" fmla="*/ 1018033 w 1229879"/>
              <a:gd name="connsiteY0" fmla="*/ 89357 h 831102"/>
              <a:gd name="connsiteX1" fmla="*/ 614744 w 1229879"/>
              <a:gd name="connsiteY1" fmla="*/ 154171 h 831102"/>
              <a:gd name="connsiteX2" fmla="*/ 167640 w 1229879"/>
              <a:gd name="connsiteY2" fmla="*/ 45542 h 831102"/>
              <a:gd name="connsiteX3" fmla="*/ 614744 w 1229879"/>
              <a:gd name="connsiteY3" fmla="*/ 1683 h 831102"/>
              <a:gd name="connsiteX4" fmla="*/ 1025653 w 1229879"/>
              <a:gd name="connsiteY4" fmla="*/ 79832 h 831102"/>
              <a:gd name="connsiteX5" fmla="*/ 1229488 w 1229879"/>
              <a:gd name="connsiteY5" fmla="*/ 754858 h 831102"/>
              <a:gd name="connsiteX6" fmla="*/ 614744 w 1229879"/>
              <a:gd name="connsiteY6" fmla="*/ 831102 h 831102"/>
              <a:gd name="connsiteX7" fmla="*/ 0 w 1229879"/>
              <a:gd name="connsiteY7" fmla="*/ 754858 h 831102"/>
              <a:gd name="connsiteX8" fmla="*/ 179071 w 1229879"/>
              <a:gd name="connsiteY8" fmla="*/ 47447 h 83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9879" h="831102" stroke="0" extrusionOk="0">
                <a:moveTo>
                  <a:pt x="175261" y="45542"/>
                </a:moveTo>
                <a:cubicBezTo>
                  <a:pt x="175261" y="87650"/>
                  <a:pt x="473965" y="148138"/>
                  <a:pt x="614745" y="154171"/>
                </a:cubicBezTo>
                <a:cubicBezTo>
                  <a:pt x="755525" y="160204"/>
                  <a:pt x="1019939" y="123845"/>
                  <a:pt x="1019939" y="81737"/>
                </a:cubicBezTo>
                <a:cubicBezTo>
                  <a:pt x="1019939" y="307381"/>
                  <a:pt x="1189901" y="618505"/>
                  <a:pt x="1229488" y="754858"/>
                </a:cubicBezTo>
                <a:cubicBezTo>
                  <a:pt x="1241966" y="797837"/>
                  <a:pt x="954258" y="831102"/>
                  <a:pt x="614744" y="831102"/>
                </a:cubicBezTo>
                <a:cubicBezTo>
                  <a:pt x="275230" y="831102"/>
                  <a:pt x="0" y="796966"/>
                  <a:pt x="0" y="754858"/>
                </a:cubicBezTo>
                <a:cubicBezTo>
                  <a:pt x="0" y="529214"/>
                  <a:pt x="175261" y="271186"/>
                  <a:pt x="175261" y="45542"/>
                </a:cubicBezTo>
                <a:close/>
              </a:path>
              <a:path w="1229879" h="831102" fill="lighten" stroke="0" extrusionOk="0">
                <a:moveTo>
                  <a:pt x="165736" y="47447"/>
                </a:moveTo>
                <a:cubicBezTo>
                  <a:pt x="165736" y="5339"/>
                  <a:pt x="471743" y="-4032"/>
                  <a:pt x="614745" y="1683"/>
                </a:cubicBezTo>
                <a:cubicBezTo>
                  <a:pt x="757747" y="7398"/>
                  <a:pt x="1023749" y="39629"/>
                  <a:pt x="1023749" y="81737"/>
                </a:cubicBezTo>
                <a:cubicBezTo>
                  <a:pt x="1023749" y="123845"/>
                  <a:pt x="757747" y="159886"/>
                  <a:pt x="614745" y="154171"/>
                </a:cubicBezTo>
                <a:cubicBezTo>
                  <a:pt x="471743" y="148456"/>
                  <a:pt x="165736" y="89555"/>
                  <a:pt x="165736" y="47447"/>
                </a:cubicBezTo>
                <a:close/>
              </a:path>
              <a:path w="1229879" h="831102" fill="none" extrusionOk="0">
                <a:moveTo>
                  <a:pt x="1018033" y="89357"/>
                </a:moveTo>
                <a:cubicBezTo>
                  <a:pt x="1018033" y="131465"/>
                  <a:pt x="756476" y="161473"/>
                  <a:pt x="614744" y="154171"/>
                </a:cubicBezTo>
                <a:cubicBezTo>
                  <a:pt x="473012" y="146869"/>
                  <a:pt x="167640" y="87650"/>
                  <a:pt x="167640" y="45542"/>
                </a:cubicBezTo>
                <a:cubicBezTo>
                  <a:pt x="167640" y="3434"/>
                  <a:pt x="471742" y="-4032"/>
                  <a:pt x="614744" y="1683"/>
                </a:cubicBezTo>
                <a:cubicBezTo>
                  <a:pt x="757746" y="7398"/>
                  <a:pt x="1025653" y="37724"/>
                  <a:pt x="1025653" y="79832"/>
                </a:cubicBezTo>
                <a:lnTo>
                  <a:pt x="1229488" y="754858"/>
                </a:lnTo>
                <a:cubicBezTo>
                  <a:pt x="1229488" y="796966"/>
                  <a:pt x="954258" y="831102"/>
                  <a:pt x="614744" y="831102"/>
                </a:cubicBezTo>
                <a:cubicBezTo>
                  <a:pt x="275230" y="831102"/>
                  <a:pt x="0" y="796966"/>
                  <a:pt x="0" y="754858"/>
                </a:cubicBezTo>
                <a:cubicBezTo>
                  <a:pt x="0" y="529214"/>
                  <a:pt x="314326" y="221656"/>
                  <a:pt x="179071" y="47447"/>
                </a:cubicBezTo>
              </a:path>
            </a:pathLst>
          </a:custGeom>
          <a:solidFill>
            <a:schemeClr val="accent4">
              <a:lumMod val="40000"/>
              <a:lumOff val="60000"/>
            </a:schemeClr>
          </a:solidFill>
          <a:ln>
            <a:noFill/>
          </a:ln>
        </p:spPr>
        <p:txBody>
          <a:bodyPr spcFirstLastPara="1" wrap="square" lIns="91425" tIns="91425" rIns="91425" bIns="91425" rtlCol="0" anchor="ctr" anchorCtr="0">
            <a:noAutofit/>
          </a:bodyPr>
          <a:lstStyle/>
          <a:p>
            <a:pPr algn="ctr"/>
            <a:endParaRPr lang="en-US" altLang="zh-CN" sz="1400" b="1" kern="0" dirty="0">
              <a:solidFill>
                <a:schemeClr val="bg1"/>
              </a:solidFill>
            </a:endParaRPr>
          </a:p>
          <a:p>
            <a:pPr algn="ctr"/>
            <a:r>
              <a:rPr lang="en-US" altLang="zh-CN" sz="1400" b="1" kern="0" dirty="0">
                <a:solidFill>
                  <a:schemeClr val="bg1"/>
                </a:solidFill>
              </a:rPr>
              <a:t>Stack</a:t>
            </a:r>
          </a:p>
        </p:txBody>
      </p:sp>
      <p:cxnSp>
        <p:nvCxnSpPr>
          <p:cNvPr id="49" name="直線單箭頭接點 48">
            <a:extLst>
              <a:ext uri="{FF2B5EF4-FFF2-40B4-BE49-F238E27FC236}">
                <a16:creationId xmlns:a16="http://schemas.microsoft.com/office/drawing/2014/main" id="{8D25C958-7C31-4280-B972-B02C1F8D7BAE}"/>
              </a:ext>
            </a:extLst>
          </p:cNvPr>
          <p:cNvCxnSpPr>
            <a:cxnSpLocks/>
            <a:stCxn id="19" idx="3"/>
          </p:cNvCxnSpPr>
          <p:nvPr/>
        </p:nvCxnSpPr>
        <p:spPr>
          <a:xfrm>
            <a:off x="8851277" y="3893603"/>
            <a:ext cx="905867" cy="0"/>
          </a:xfrm>
          <a:prstGeom prst="straightConnector1">
            <a:avLst/>
          </a:prstGeom>
          <a:ln w="63500">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4" name="文字方塊 53">
            <a:extLst>
              <a:ext uri="{FF2B5EF4-FFF2-40B4-BE49-F238E27FC236}">
                <a16:creationId xmlns:a16="http://schemas.microsoft.com/office/drawing/2014/main" id="{53882C01-F5BE-424D-98EA-B7AD57C784A5}"/>
              </a:ext>
            </a:extLst>
          </p:cNvPr>
          <p:cNvSpPr txBox="1"/>
          <p:nvPr/>
        </p:nvSpPr>
        <p:spPr>
          <a:xfrm>
            <a:off x="9924462" y="2002665"/>
            <a:ext cx="1636448" cy="912361"/>
          </a:xfrm>
          <a:prstGeom prst="cloudCallout">
            <a:avLst/>
          </a:prstGeom>
          <a:solidFill>
            <a:schemeClr val="accent2">
              <a:lumMod val="85000"/>
            </a:schemeClr>
          </a:solidFill>
          <a:ln>
            <a:noFill/>
          </a:ln>
        </p:spPr>
        <p:txBody>
          <a:bodyPr spcFirstLastPara="1" wrap="square" lIns="91425" tIns="91425" rIns="91425" bIns="91425" rtlCol="0" anchor="t" anchorCtr="0">
            <a:noAutofit/>
          </a:bodyPr>
          <a:lstStyle/>
          <a:p>
            <a:pPr algn="ctr"/>
            <a:r>
              <a:rPr lang="en-US" altLang="zh-CN" sz="1400" b="1" kern="0" dirty="0">
                <a:solidFill>
                  <a:schemeClr val="bg1"/>
                </a:solidFill>
              </a:rPr>
              <a:t>Zero Emission</a:t>
            </a:r>
          </a:p>
        </p:txBody>
      </p:sp>
      <p:sp>
        <p:nvSpPr>
          <p:cNvPr id="55" name="文字方塊 8">
            <a:extLst>
              <a:ext uri="{FF2B5EF4-FFF2-40B4-BE49-F238E27FC236}">
                <a16:creationId xmlns:a16="http://schemas.microsoft.com/office/drawing/2014/main" id="{8A3622A5-18CB-4011-800D-988632A7B5CF}"/>
              </a:ext>
            </a:extLst>
          </p:cNvPr>
          <p:cNvSpPr txBox="1"/>
          <p:nvPr/>
        </p:nvSpPr>
        <p:spPr>
          <a:xfrm>
            <a:off x="2588940" y="4889543"/>
            <a:ext cx="1309617"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前端預防</a:t>
            </a:r>
            <a:endParaRPr lang="en-US" altLang="zh-CN" sz="1400" b="1" dirty="0">
              <a:solidFill>
                <a:schemeClr val="bg1"/>
              </a:solidFill>
              <a:cs typeface="Arial"/>
            </a:endParaRPr>
          </a:p>
          <a:p>
            <a:pPr algn="ctr"/>
            <a:r>
              <a:rPr lang="zh-CN" altLang="en-US" sz="1400" dirty="0">
                <a:solidFill>
                  <a:schemeClr val="bg1"/>
                </a:solidFill>
                <a:cs typeface="Arial"/>
              </a:rPr>
              <a:t>能源轉型</a:t>
            </a:r>
            <a:endParaRPr lang="en-US" altLang="zh-CN" sz="1400" dirty="0">
              <a:solidFill>
                <a:schemeClr val="bg1"/>
              </a:solidFill>
              <a:cs typeface="Arial"/>
            </a:endParaRPr>
          </a:p>
          <a:p>
            <a:pPr algn="ctr"/>
            <a:r>
              <a:rPr lang="zh-CN" altLang="en-US" sz="1400" dirty="0">
                <a:solidFill>
                  <a:schemeClr val="bg1"/>
                </a:solidFill>
                <a:cs typeface="Arial"/>
              </a:rPr>
              <a:t>電氣化</a:t>
            </a:r>
            <a:endParaRPr lang="en-US" altLang="zh-CN" sz="1400" dirty="0">
              <a:solidFill>
                <a:schemeClr val="bg1"/>
              </a:solidFill>
              <a:cs typeface="Arial"/>
            </a:endParaRPr>
          </a:p>
        </p:txBody>
      </p:sp>
      <p:sp>
        <p:nvSpPr>
          <p:cNvPr id="56" name="文字方塊 8">
            <a:extLst>
              <a:ext uri="{FF2B5EF4-FFF2-40B4-BE49-F238E27FC236}">
                <a16:creationId xmlns:a16="http://schemas.microsoft.com/office/drawing/2014/main" id="{D6432712-FF09-4B88-AE0D-D528ABD690BA}"/>
              </a:ext>
            </a:extLst>
          </p:cNvPr>
          <p:cNvSpPr txBox="1"/>
          <p:nvPr/>
        </p:nvSpPr>
        <p:spPr>
          <a:xfrm>
            <a:off x="5307260" y="4864569"/>
            <a:ext cx="1190561"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燃燒</a:t>
            </a:r>
            <a:endParaRPr lang="en-US" altLang="zh-CN" sz="1400" b="1" dirty="0">
              <a:solidFill>
                <a:schemeClr val="bg1"/>
              </a:solidFill>
              <a:cs typeface="Arial"/>
            </a:endParaRPr>
          </a:p>
          <a:p>
            <a:pPr algn="ctr"/>
            <a:r>
              <a:rPr lang="zh-CN" altLang="en-US" sz="1400" dirty="0">
                <a:solidFill>
                  <a:schemeClr val="bg1"/>
                </a:solidFill>
                <a:cs typeface="Arial"/>
              </a:rPr>
              <a:t>效率</a:t>
            </a:r>
            <a:endParaRPr lang="en-US" altLang="zh-CN" sz="1400" dirty="0">
              <a:solidFill>
                <a:schemeClr val="bg1"/>
              </a:solidFill>
              <a:cs typeface="Arial"/>
            </a:endParaRPr>
          </a:p>
        </p:txBody>
      </p:sp>
      <p:sp>
        <p:nvSpPr>
          <p:cNvPr id="58" name="文字方塊 8">
            <a:extLst>
              <a:ext uri="{FF2B5EF4-FFF2-40B4-BE49-F238E27FC236}">
                <a16:creationId xmlns:a16="http://schemas.microsoft.com/office/drawing/2014/main" id="{6416FA11-28A7-4888-9D56-D92024275151}"/>
              </a:ext>
            </a:extLst>
          </p:cNvPr>
          <p:cNvSpPr txBox="1"/>
          <p:nvPr/>
        </p:nvSpPr>
        <p:spPr>
          <a:xfrm>
            <a:off x="323034" y="1135312"/>
            <a:ext cx="4761284" cy="1477297"/>
          </a:xfrm>
          <a:prstGeom prst="rect">
            <a:avLst/>
          </a:prstGeom>
          <a:noFill/>
          <a:ln w="25400">
            <a:solidFill>
              <a:srgbClr val="00B0F0"/>
            </a:solid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nSpc>
                <a:spcPct val="150000"/>
              </a:lnSpc>
            </a:pPr>
            <a:r>
              <a:rPr lang="zh-CN" altLang="en-US" sz="1400" b="1" dirty="0">
                <a:solidFill>
                  <a:schemeClr val="bg1"/>
                </a:solidFill>
                <a:cs typeface="Arial"/>
              </a:rPr>
              <a:t>降污減碳，管制手段</a:t>
            </a:r>
            <a:endParaRPr lang="en-US" altLang="zh-CN" sz="1400" b="1" dirty="0">
              <a:solidFill>
                <a:schemeClr val="bg1"/>
              </a:solidFill>
              <a:cs typeface="Arial"/>
            </a:endParaRPr>
          </a:p>
          <a:p>
            <a:pPr>
              <a:lnSpc>
                <a:spcPct val="150000"/>
              </a:lnSpc>
            </a:pPr>
            <a:r>
              <a:rPr lang="zh-CN" altLang="en-US" sz="1400" dirty="0">
                <a:solidFill>
                  <a:schemeClr val="bg1"/>
                </a:solidFill>
                <a:cs typeface="Arial"/>
              </a:rPr>
              <a:t>直接管制：區域管制、排放權管制、總量管制（碳權）、</a:t>
            </a:r>
            <a:endParaRPr lang="en-US" altLang="zh-CN" sz="1400" dirty="0">
              <a:solidFill>
                <a:schemeClr val="bg1"/>
              </a:solidFill>
              <a:cs typeface="Arial"/>
            </a:endParaRPr>
          </a:p>
          <a:p>
            <a:pPr>
              <a:lnSpc>
                <a:spcPct val="150000"/>
              </a:lnSpc>
            </a:pPr>
            <a:r>
              <a:rPr lang="en-US" altLang="zh-CN" sz="1400" dirty="0">
                <a:solidFill>
                  <a:schemeClr val="bg1"/>
                </a:solidFill>
                <a:cs typeface="Arial"/>
              </a:rPr>
              <a:t>	</a:t>
            </a:r>
            <a:r>
              <a:rPr lang="zh-CN" altLang="en-US" sz="1400" dirty="0">
                <a:solidFill>
                  <a:schemeClr val="bg1"/>
                </a:solidFill>
                <a:cs typeface="Arial"/>
              </a:rPr>
              <a:t>工程技術設施標準、排放標准</a:t>
            </a:r>
            <a:r>
              <a:rPr lang="en-US" altLang="zh-CN" sz="1400" dirty="0">
                <a:solidFill>
                  <a:schemeClr val="bg1"/>
                </a:solidFill>
                <a:cs typeface="Arial"/>
              </a:rPr>
              <a:t>…</a:t>
            </a:r>
          </a:p>
          <a:p>
            <a:pPr>
              <a:lnSpc>
                <a:spcPct val="150000"/>
              </a:lnSpc>
            </a:pPr>
            <a:r>
              <a:rPr lang="zh-CN" altLang="en-US" sz="1400" dirty="0">
                <a:solidFill>
                  <a:schemeClr val="bg1"/>
                </a:solidFill>
                <a:cs typeface="Arial"/>
              </a:rPr>
              <a:t>間接管制：公課手段，碳（稅）費，空氣污染防制費</a:t>
            </a:r>
            <a:r>
              <a:rPr lang="en-US" altLang="zh-CN" sz="1400" dirty="0">
                <a:solidFill>
                  <a:schemeClr val="bg1"/>
                </a:solidFill>
                <a:cs typeface="Arial"/>
              </a:rPr>
              <a:t>…</a:t>
            </a:r>
          </a:p>
        </p:txBody>
      </p:sp>
      <p:sp>
        <p:nvSpPr>
          <p:cNvPr id="59" name="文字方塊 8">
            <a:extLst>
              <a:ext uri="{FF2B5EF4-FFF2-40B4-BE49-F238E27FC236}">
                <a16:creationId xmlns:a16="http://schemas.microsoft.com/office/drawing/2014/main" id="{EF8119B9-1843-45D2-9794-7F63F8425E8A}"/>
              </a:ext>
            </a:extLst>
          </p:cNvPr>
          <p:cNvSpPr txBox="1"/>
          <p:nvPr/>
        </p:nvSpPr>
        <p:spPr>
          <a:xfrm>
            <a:off x="7621790" y="4873802"/>
            <a:ext cx="1309617" cy="615523"/>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1400" b="1" dirty="0">
                <a:solidFill>
                  <a:schemeClr val="bg1"/>
                </a:solidFill>
                <a:cs typeface="Arial"/>
              </a:rPr>
              <a:t>末端治理</a:t>
            </a:r>
            <a:endParaRPr lang="en-US" altLang="zh-CN" sz="1400" b="1" dirty="0">
              <a:solidFill>
                <a:schemeClr val="bg1"/>
              </a:solidFill>
              <a:cs typeface="Arial"/>
            </a:endParaRPr>
          </a:p>
          <a:p>
            <a:pPr algn="ctr"/>
            <a:r>
              <a:rPr lang="zh-CN" altLang="en-US" sz="1400" dirty="0">
                <a:solidFill>
                  <a:schemeClr val="bg1"/>
                </a:solidFill>
                <a:cs typeface="Arial"/>
              </a:rPr>
              <a:t>控制技術</a:t>
            </a:r>
            <a:endParaRPr lang="en-US" altLang="zh-CN" sz="1400" dirty="0">
              <a:solidFill>
                <a:schemeClr val="bg1"/>
              </a:solidFill>
              <a:cs typeface="Arial"/>
            </a:endParaRPr>
          </a:p>
        </p:txBody>
      </p:sp>
      <p:sp>
        <p:nvSpPr>
          <p:cNvPr id="22" name="文字方塊 8">
            <a:extLst>
              <a:ext uri="{FF2B5EF4-FFF2-40B4-BE49-F238E27FC236}">
                <a16:creationId xmlns:a16="http://schemas.microsoft.com/office/drawing/2014/main" id="{44E8495D-06DC-4D8E-923E-152E64A3643E}"/>
              </a:ext>
            </a:extLst>
          </p:cNvPr>
          <p:cNvSpPr txBox="1"/>
          <p:nvPr/>
        </p:nvSpPr>
        <p:spPr>
          <a:xfrm>
            <a:off x="9448404" y="4855335"/>
            <a:ext cx="1917411" cy="830966"/>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實質負碳</a:t>
            </a:r>
            <a:r>
              <a:rPr lang="zh-CN" altLang="en-US" sz="1400" dirty="0">
                <a:solidFill>
                  <a:schemeClr val="bg1"/>
                </a:solidFill>
                <a:cs typeface="Arial"/>
              </a:rPr>
              <a:t>：</a:t>
            </a:r>
            <a:r>
              <a:rPr lang="zh-TW" altLang="en-US" sz="1400" dirty="0">
                <a:solidFill>
                  <a:schemeClr val="bg1"/>
                </a:solidFill>
                <a:cs typeface="Arial"/>
              </a:rPr>
              <a:t>二氧化碳捕捉</a:t>
            </a:r>
            <a:r>
              <a:rPr lang="en-US" altLang="zh-TW" sz="1400" dirty="0">
                <a:solidFill>
                  <a:schemeClr val="bg1"/>
                </a:solidFill>
                <a:cs typeface="Arial"/>
              </a:rPr>
              <a:t>/</a:t>
            </a:r>
            <a:r>
              <a:rPr lang="zh-TW" altLang="en-US" sz="1400" dirty="0">
                <a:solidFill>
                  <a:schemeClr val="bg1"/>
                </a:solidFill>
                <a:cs typeface="Arial"/>
              </a:rPr>
              <a:t>封存</a:t>
            </a:r>
            <a:r>
              <a:rPr lang="en-US" altLang="zh-TW" sz="1400" dirty="0">
                <a:solidFill>
                  <a:schemeClr val="bg1"/>
                </a:solidFill>
                <a:cs typeface="Arial"/>
              </a:rPr>
              <a:t>/</a:t>
            </a:r>
            <a:r>
              <a:rPr lang="zh-TW" altLang="en-US" sz="1400" dirty="0">
                <a:solidFill>
                  <a:schemeClr val="bg1"/>
                </a:solidFill>
                <a:cs typeface="Arial"/>
              </a:rPr>
              <a:t>再利用</a:t>
            </a:r>
            <a:r>
              <a:rPr lang="en-US" altLang="zh-TW" sz="1400" dirty="0">
                <a:solidFill>
                  <a:schemeClr val="bg1"/>
                </a:solidFill>
                <a:cs typeface="Arial"/>
              </a:rPr>
              <a:t>(CCSU)</a:t>
            </a:r>
            <a:r>
              <a:rPr lang="zh-TW" altLang="en-US" sz="1400" dirty="0">
                <a:solidFill>
                  <a:schemeClr val="bg1"/>
                </a:solidFill>
                <a:cs typeface="Arial"/>
              </a:rPr>
              <a:t>技術</a:t>
            </a:r>
            <a:r>
              <a:rPr lang="zh-CN" altLang="en-US" sz="1400" dirty="0">
                <a:solidFill>
                  <a:schemeClr val="bg1"/>
                </a:solidFill>
                <a:cs typeface="Arial"/>
              </a:rPr>
              <a:t>、造林</a:t>
            </a:r>
            <a:endParaRPr lang="en-US" altLang="zh-CN" sz="1400" dirty="0">
              <a:solidFill>
                <a:schemeClr val="bg1"/>
              </a:solidFill>
              <a:cs typeface="Arial"/>
            </a:endParaRPr>
          </a:p>
        </p:txBody>
      </p:sp>
      <p:sp>
        <p:nvSpPr>
          <p:cNvPr id="23" name="文字方塊 8">
            <a:extLst>
              <a:ext uri="{FF2B5EF4-FFF2-40B4-BE49-F238E27FC236}">
                <a16:creationId xmlns:a16="http://schemas.microsoft.com/office/drawing/2014/main" id="{0283C74C-E916-4B6D-8FFC-3DCFD7506541}"/>
              </a:ext>
            </a:extLst>
          </p:cNvPr>
          <p:cNvSpPr txBox="1"/>
          <p:nvPr/>
        </p:nvSpPr>
        <p:spPr>
          <a:xfrm>
            <a:off x="9448404" y="5636237"/>
            <a:ext cx="1917411" cy="400079"/>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r>
              <a:rPr lang="zh-CN" altLang="en-US" sz="1400" b="1" dirty="0">
                <a:solidFill>
                  <a:schemeClr val="bg1"/>
                </a:solidFill>
                <a:cs typeface="Arial"/>
              </a:rPr>
              <a:t>會計負碳</a:t>
            </a:r>
            <a:r>
              <a:rPr lang="zh-CN" altLang="en-US" sz="1400" dirty="0">
                <a:solidFill>
                  <a:schemeClr val="bg1"/>
                </a:solidFill>
                <a:cs typeface="Arial"/>
              </a:rPr>
              <a:t>：碳抵消</a:t>
            </a:r>
            <a:endParaRPr lang="en-US" altLang="zh-CN" sz="1400" dirty="0">
              <a:solidFill>
                <a:schemeClr val="bg1"/>
              </a:solidFill>
              <a:cs typeface="Arial"/>
            </a:endParaRPr>
          </a:p>
        </p:txBody>
      </p:sp>
      <p:sp>
        <p:nvSpPr>
          <p:cNvPr id="27" name="文字方塊 8">
            <a:extLst>
              <a:ext uri="{FF2B5EF4-FFF2-40B4-BE49-F238E27FC236}">
                <a16:creationId xmlns:a16="http://schemas.microsoft.com/office/drawing/2014/main" id="{9B24107A-0078-4AE8-97D0-145BC1C77BEA}"/>
              </a:ext>
            </a:extLst>
          </p:cNvPr>
          <p:cNvSpPr txBox="1"/>
          <p:nvPr/>
        </p:nvSpPr>
        <p:spPr>
          <a:xfrm>
            <a:off x="1316232" y="2956511"/>
            <a:ext cx="713629" cy="2031295"/>
          </a:xfrm>
          <a:prstGeom prst="rect">
            <a:avLst/>
          </a:prstGeom>
          <a:noFill/>
          <a:ln>
            <a:noFill/>
          </a:ln>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algn="ctr"/>
            <a:r>
              <a:rPr lang="zh-CN" altLang="en-US" sz="2400" b="1" dirty="0">
                <a:solidFill>
                  <a:schemeClr val="bg1"/>
                </a:solidFill>
                <a:cs typeface="Arial"/>
              </a:rPr>
              <a:t>碳污同源性</a:t>
            </a:r>
            <a:endParaRPr lang="en-US" altLang="zh-CN" sz="2400" dirty="0">
              <a:solidFill>
                <a:schemeClr val="bg1"/>
              </a:solidFill>
              <a:cs typeface="Arial"/>
            </a:endParaRPr>
          </a:p>
        </p:txBody>
      </p:sp>
    </p:spTree>
    <p:extLst>
      <p:ext uri="{BB962C8B-B14F-4D97-AF65-F5344CB8AC3E}">
        <p14:creationId xmlns:p14="http://schemas.microsoft.com/office/powerpoint/2010/main" val="189750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版面配置區 2">
            <a:extLst>
              <a:ext uri="{FF2B5EF4-FFF2-40B4-BE49-F238E27FC236}">
                <a16:creationId xmlns:a16="http://schemas.microsoft.com/office/drawing/2014/main" id="{30F8F8B9-F7CB-48A9-8749-5DBC62E766C9}"/>
              </a:ext>
            </a:extLst>
          </p:cNvPr>
          <p:cNvSpPr txBox="1">
            <a:spLocks/>
          </p:cNvSpPr>
          <p:nvPr/>
        </p:nvSpPr>
        <p:spPr>
          <a:xfrm>
            <a:off x="1936634" y="1681532"/>
            <a:ext cx="4026397" cy="4366880"/>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固定污染源：</a:t>
            </a:r>
            <a:endParaRPr lang="en-US" altLang="zh-CN" sz="2800" kern="0" dirty="0"/>
          </a:p>
          <a:p>
            <a:r>
              <a:rPr lang="zh-CN" altLang="en-US" sz="2400" dirty="0">
                <a:solidFill>
                  <a:srgbClr val="111111"/>
                </a:solidFill>
                <a:latin typeface="-apple-system"/>
              </a:rPr>
              <a:t>火力發電廠、焚化爐、石化鋼鐵印刷等產業</a:t>
            </a:r>
            <a:endParaRPr lang="en-US" altLang="zh-CN" sz="2400" dirty="0">
              <a:solidFill>
                <a:srgbClr val="111111"/>
              </a:solidFill>
              <a:latin typeface="-apple-system"/>
            </a:endParaRPr>
          </a:p>
          <a:p>
            <a:r>
              <a:rPr lang="zh-CN" altLang="en-US" sz="2400" dirty="0">
                <a:solidFill>
                  <a:srgbClr val="111111"/>
                </a:solidFill>
                <a:latin typeface="-apple-system"/>
              </a:rPr>
              <a:t>製程</a:t>
            </a:r>
            <a:r>
              <a:rPr lang="en-US" altLang="zh-CN" sz="2400" dirty="0">
                <a:solidFill>
                  <a:srgbClr val="111111"/>
                </a:solidFill>
                <a:latin typeface="-apple-system"/>
              </a:rPr>
              <a:t>……</a:t>
            </a:r>
            <a:endParaRPr lang="zh-TW" altLang="en-US" sz="2400" dirty="0">
              <a:solidFill>
                <a:srgbClr val="111111"/>
              </a:solidFill>
              <a:latin typeface="-apple-system"/>
            </a:endParaRPr>
          </a:p>
        </p:txBody>
      </p:sp>
      <p:sp>
        <p:nvSpPr>
          <p:cNvPr id="5" name="文字版面配置區 2">
            <a:extLst>
              <a:ext uri="{FF2B5EF4-FFF2-40B4-BE49-F238E27FC236}">
                <a16:creationId xmlns:a16="http://schemas.microsoft.com/office/drawing/2014/main" id="{F144180F-3022-40B4-B457-75830610D3F5}"/>
              </a:ext>
            </a:extLst>
          </p:cNvPr>
          <p:cNvSpPr txBox="1">
            <a:spLocks/>
          </p:cNvSpPr>
          <p:nvPr/>
        </p:nvSpPr>
        <p:spPr>
          <a:xfrm>
            <a:off x="2284892" y="4000940"/>
            <a:ext cx="2563917" cy="1762896"/>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營建工程</a:t>
            </a:r>
            <a:endParaRPr lang="zh-TW" altLang="en-US" sz="2800" kern="0" dirty="0"/>
          </a:p>
        </p:txBody>
      </p:sp>
      <p:sp>
        <p:nvSpPr>
          <p:cNvPr id="6" name="文字版面配置區 2">
            <a:extLst>
              <a:ext uri="{FF2B5EF4-FFF2-40B4-BE49-F238E27FC236}">
                <a16:creationId xmlns:a16="http://schemas.microsoft.com/office/drawing/2014/main" id="{543289B9-6B17-4343-8C56-8F4C52051198}"/>
              </a:ext>
            </a:extLst>
          </p:cNvPr>
          <p:cNvSpPr txBox="1">
            <a:spLocks/>
          </p:cNvSpPr>
          <p:nvPr/>
        </p:nvSpPr>
        <p:spPr>
          <a:xfrm>
            <a:off x="6298503" y="1653721"/>
            <a:ext cx="3874197" cy="4366881"/>
          </a:xfrm>
          <a:prstGeom prst="roundRect">
            <a:avLst/>
          </a:prstGeom>
          <a:noFill/>
          <a:ln w="38100">
            <a:solidFill>
              <a:srgbClr val="E7F0F8"/>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139700" marR="0" lvl="0" indent="0" algn="l" rtl="0">
              <a:lnSpc>
                <a:spcPct val="115000"/>
              </a:lnSpc>
              <a:spcBef>
                <a:spcPts val="0"/>
              </a:spcBef>
              <a:spcAft>
                <a:spcPts val="0"/>
              </a:spcAft>
              <a:buClr>
                <a:schemeClr val="lt1"/>
              </a:buClr>
              <a:buSzPts val="1400"/>
              <a:buFont typeface="Arial" panose="020B0604020202020204" pitchFamily="34" charset="0"/>
              <a:buNone/>
              <a:defRPr sz="1865" b="0" i="0" u="none" strike="noStrike" cap="none">
                <a:solidFill>
                  <a:schemeClr val="lt1"/>
                </a:solidFill>
                <a:latin typeface="+mj-ea"/>
                <a:ea typeface="+mj-ea"/>
                <a:cs typeface="Roboto Slab"/>
                <a:sym typeface="Roboto Slab"/>
              </a:defRPr>
            </a:lvl1pPr>
            <a:lvl2pPr marL="596900" marR="0" lvl="1"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2pPr>
            <a:lvl3pPr marL="1054100" marR="0" lvl="2"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3pPr>
            <a:lvl4pPr marL="1511300" marR="0" lvl="3"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4pPr>
            <a:lvl5pPr marL="1968500" marR="0" lvl="4" indent="0" algn="l" rtl="0">
              <a:lnSpc>
                <a:spcPct val="115000"/>
              </a:lnSpc>
              <a:spcBef>
                <a:spcPts val="1600"/>
              </a:spcBef>
              <a:spcAft>
                <a:spcPts val="0"/>
              </a:spcAft>
              <a:buClr>
                <a:schemeClr val="lt1"/>
              </a:buClr>
              <a:buSzPts val="1400"/>
              <a:buFont typeface="Roboto Slab"/>
              <a:buNone/>
              <a:defRPr sz="1865" b="0" i="0" u="none" strike="noStrike" cap="none">
                <a:solidFill>
                  <a:schemeClr val="lt1"/>
                </a:solidFill>
                <a:latin typeface="+mj-ea"/>
                <a:ea typeface="+mj-ea"/>
                <a:cs typeface="Roboto Slab"/>
                <a:sym typeface="Roboto Slab"/>
              </a:defRPr>
            </a:lvl5pPr>
            <a:lvl6pPr marL="2743200" marR="0" lvl="5" indent="-317500" algn="l" rtl="0">
              <a:lnSpc>
                <a:spcPct val="115000"/>
              </a:lnSpc>
              <a:spcBef>
                <a:spcPts val="1600"/>
              </a:spcBef>
              <a:spcAft>
                <a:spcPts val="0"/>
              </a:spcAft>
              <a:buClr>
                <a:schemeClr val="lt1"/>
              </a:buClr>
              <a:buSzPts val="1400"/>
              <a:buFont typeface="Roboto Slab"/>
              <a:buChar char="■"/>
              <a:defRPr sz="1865" b="0" i="0" u="none" strike="noStrike" cap="none">
                <a:solidFill>
                  <a:schemeClr val="lt1"/>
                </a:solidFill>
                <a:latin typeface="Roboto Slab"/>
                <a:ea typeface="Roboto Slab"/>
                <a:cs typeface="Roboto Slab"/>
                <a:sym typeface="Roboto Slab"/>
              </a:defRPr>
            </a:lvl6pPr>
            <a:lvl7pPr marL="3200400" marR="0" lvl="6" indent="-330200" algn="l" rtl="0">
              <a:lnSpc>
                <a:spcPct val="115000"/>
              </a:lnSpc>
              <a:spcBef>
                <a:spcPts val="1600"/>
              </a:spcBef>
              <a:spcAft>
                <a:spcPts val="0"/>
              </a:spcAft>
              <a:buClr>
                <a:schemeClr val="lt1"/>
              </a:buClr>
              <a:buSzPts val="1600"/>
              <a:buFont typeface="Roboto Slab"/>
              <a:buChar char="●"/>
              <a:defRPr sz="1600" b="0" i="0" u="none" strike="noStrike" cap="none">
                <a:solidFill>
                  <a:schemeClr val="lt1"/>
                </a:solidFill>
                <a:latin typeface="Roboto Slab"/>
                <a:ea typeface="Roboto Slab"/>
                <a:cs typeface="Roboto Slab"/>
                <a:sym typeface="Roboto Slab"/>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86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zh-CN" altLang="en-US" sz="2800" kern="0" dirty="0"/>
              <a:t>移動污染源：</a:t>
            </a:r>
            <a:endParaRPr lang="en-US" altLang="zh-CN" sz="2800" kern="0" dirty="0"/>
          </a:p>
          <a:p>
            <a:endParaRPr lang="en-US" altLang="zh-CN" sz="2800" b="0" i="0" kern="0" dirty="0">
              <a:solidFill>
                <a:srgbClr val="111111"/>
              </a:solidFill>
              <a:effectLst/>
              <a:latin typeface="-apple-system"/>
            </a:endParaRPr>
          </a:p>
          <a:p>
            <a:r>
              <a:rPr lang="zh-CN" altLang="en-US" sz="2400" b="0" i="0" dirty="0">
                <a:solidFill>
                  <a:srgbClr val="111111"/>
                </a:solidFill>
                <a:effectLst/>
                <a:latin typeface="-apple-system"/>
              </a:rPr>
              <a:t>油車、船舶、飛機</a:t>
            </a:r>
            <a:endParaRPr lang="zh-TW" altLang="en-US" sz="2800" kern="0" dirty="0"/>
          </a:p>
        </p:txBody>
      </p:sp>
      <p:sp>
        <p:nvSpPr>
          <p:cNvPr id="7" name="文字方塊 6">
            <a:extLst>
              <a:ext uri="{FF2B5EF4-FFF2-40B4-BE49-F238E27FC236}">
                <a16:creationId xmlns:a16="http://schemas.microsoft.com/office/drawing/2014/main" id="{3A7A5866-485F-42D7-B9F5-5F9CD15C0888}"/>
              </a:ext>
            </a:extLst>
          </p:cNvPr>
          <p:cNvSpPr txBox="1"/>
          <p:nvPr/>
        </p:nvSpPr>
        <p:spPr>
          <a:xfrm>
            <a:off x="2197333" y="769448"/>
            <a:ext cx="7755046" cy="1200329"/>
          </a:xfrm>
          <a:prstGeom prst="rect">
            <a:avLst/>
          </a:prstGeom>
          <a:noFill/>
          <a:ln>
            <a:noFill/>
          </a:ln>
        </p:spPr>
        <p:txBody>
          <a:bodyPr vert="horz" wrap="square">
            <a:spAutoFit/>
          </a:bodyPr>
          <a:lstStyle/>
          <a:p>
            <a:pPr algn="ctr"/>
            <a:r>
              <a:rPr lang="zh-CN" altLang="en-US" sz="3600" dirty="0">
                <a:solidFill>
                  <a:schemeClr val="bg1">
                    <a:lumMod val="50000"/>
                  </a:schemeClr>
                </a:solidFill>
              </a:rPr>
              <a:t>空氣污染防制法中的空污費徵收對象</a:t>
            </a:r>
            <a:endParaRPr lang="zh-TW" altLang="en-US" sz="3600" dirty="0">
              <a:solidFill>
                <a:schemeClr val="bg1">
                  <a:lumMod val="50000"/>
                </a:schemeClr>
              </a:solidFill>
            </a:endParaRPr>
          </a:p>
        </p:txBody>
      </p:sp>
      <p:sp>
        <p:nvSpPr>
          <p:cNvPr id="13" name="文字方塊 12">
            <a:extLst>
              <a:ext uri="{FF2B5EF4-FFF2-40B4-BE49-F238E27FC236}">
                <a16:creationId xmlns:a16="http://schemas.microsoft.com/office/drawing/2014/main" id="{FBE64162-DD03-467E-A0D4-9474E58D6EC6}"/>
              </a:ext>
            </a:extLst>
          </p:cNvPr>
          <p:cNvSpPr txBox="1"/>
          <p:nvPr/>
        </p:nvSpPr>
        <p:spPr>
          <a:xfrm>
            <a:off x="10508172" y="1793518"/>
            <a:ext cx="461665" cy="3970318"/>
          </a:xfrm>
          <a:prstGeom prst="rect">
            <a:avLst/>
          </a:prstGeom>
          <a:noFill/>
          <a:ln>
            <a:noFill/>
          </a:ln>
        </p:spPr>
        <p:txBody>
          <a:bodyPr vert="eaVert" wrap="square">
            <a:spAutoFit/>
          </a:bodyPr>
          <a:lstStyle/>
          <a:p>
            <a:pPr algn="ctr"/>
            <a:r>
              <a:rPr lang="zh-CN" altLang="en-US" dirty="0">
                <a:solidFill>
                  <a:sysClr val="windowText" lastClr="000000"/>
                </a:solidFill>
              </a:rPr>
              <a:t>空氣污染防制法第條</a:t>
            </a:r>
            <a:r>
              <a:rPr lang="en-US" altLang="zh-CN" dirty="0">
                <a:solidFill>
                  <a:sysClr val="windowText" lastClr="000000"/>
                </a:solidFill>
              </a:rPr>
              <a:t>16</a:t>
            </a:r>
            <a:r>
              <a:rPr lang="zh-CN" altLang="en-US" dirty="0">
                <a:solidFill>
                  <a:sysClr val="windowText" lastClr="000000"/>
                </a:solidFill>
              </a:rPr>
              <a:t>條</a:t>
            </a:r>
            <a:endParaRPr lang="zh-TW" altLang="en-US" dirty="0">
              <a:solidFill>
                <a:sysClr val="windowText" lastClr="000000"/>
              </a:solidFill>
            </a:endParaRPr>
          </a:p>
        </p:txBody>
      </p:sp>
    </p:spTree>
    <p:extLst>
      <p:ext uri="{BB962C8B-B14F-4D97-AF65-F5344CB8AC3E}">
        <p14:creationId xmlns:p14="http://schemas.microsoft.com/office/powerpoint/2010/main" val="2355563436"/>
      </p:ext>
    </p:extLst>
  </p:cSld>
  <p:clrMapOvr>
    <a:masterClrMapping/>
  </p:clrMapOvr>
</p:sld>
</file>

<file path=ppt/theme/theme1.xml><?xml version="1.0" encoding="utf-8"?>
<a:theme xmlns:a="http://schemas.openxmlformats.org/drawingml/2006/main" name="Tax Consulting by Slidesgo">
  <a:themeElements>
    <a:clrScheme name="Simple Light">
      <a:dk1>
        <a:srgbClr val="D50000"/>
      </a:dk1>
      <a:lt1>
        <a:srgbClr val="2970B1"/>
      </a:lt1>
      <a:dk2>
        <a:srgbClr val="4D8FCB"/>
      </a:dk2>
      <a:lt2>
        <a:srgbClr val="F3F3F3"/>
      </a:lt2>
      <a:accent1>
        <a:srgbClr val="EA9999"/>
      </a:accent1>
      <a:accent2>
        <a:srgbClr val="FFFFFF"/>
      </a:accent2>
      <a:accent3>
        <a:srgbClr val="E7F0F8"/>
      </a:accent3>
      <a:accent4>
        <a:srgbClr val="FFD966"/>
      </a:accent4>
      <a:accent5>
        <a:srgbClr val="2970B1"/>
      </a:accent5>
      <a:accent6>
        <a:srgbClr val="4D8FCB"/>
      </a:accent6>
      <a:hlink>
        <a:srgbClr val="2970B1"/>
      </a:hlink>
      <a:folHlink>
        <a:srgbClr val="0097A7"/>
      </a:folHlink>
    </a:clrScheme>
    <a:fontScheme name="自訂 1">
      <a:majorFont>
        <a:latin typeface="Arial"/>
        <a:ea typeface="Microsoft YaHei"/>
        <a:cs typeface=""/>
      </a:majorFont>
      <a:minorFont>
        <a:latin typeface="Arial"/>
        <a:ea typeface="Microsoft Ya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ln>
          <a:noFill/>
        </a:ln>
      </a:spPr>
      <a:bodyPr spcFirstLastPara="1" wrap="square" lIns="91425" tIns="91425" rIns="91425" bIns="91425" anchor="t" anchorCtr="0">
        <a:noAutofit/>
      </a:bodyPr>
      <a:lstStyle>
        <a:defPPr algn="l">
          <a:defRPr kern="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3348</TotalTime>
  <Words>2063</Words>
  <Application>Microsoft Office PowerPoint</Application>
  <PresentationFormat>寬螢幕</PresentationFormat>
  <Paragraphs>267</Paragraphs>
  <Slides>28</Slides>
  <Notes>8</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28</vt:i4>
      </vt:variant>
    </vt:vector>
  </HeadingPairs>
  <TitlesOfParts>
    <vt:vector size="42" baseType="lpstr">
      <vt:lpstr>-apple-system</vt:lpstr>
      <vt:lpstr>Bitter</vt:lpstr>
      <vt:lpstr>Microsoft YaHei</vt:lpstr>
      <vt:lpstr>Roboto Slab</vt:lpstr>
      <vt:lpstr>Söhne</vt:lpstr>
      <vt:lpstr>細明體</vt:lpstr>
      <vt:lpstr>新細明體</vt:lpstr>
      <vt:lpstr>Arial</vt:lpstr>
      <vt:lpstr>Calibri</vt:lpstr>
      <vt:lpstr>Eras Bold ITC</vt:lpstr>
      <vt:lpstr>IBM Plex Sans</vt:lpstr>
      <vt:lpstr>IBM Plex Sans SemiBold</vt:lpstr>
      <vt:lpstr>Roboto</vt:lpstr>
      <vt:lpstr>Tax Consulting by Slidesgo</vt:lpstr>
      <vt:lpstr>非營業特種基金之特別收入基金制度概析 ——以空氣污染防制基金為中心 </vt:lpstr>
      <vt:lpstr>01</vt:lpstr>
      <vt:lpstr>前言</vt:lpstr>
      <vt:lpstr>PowerPoint 簡報</vt:lpstr>
      <vt:lpstr>PowerPoint 簡報</vt:lpstr>
      <vt:lpstr>PowerPoint 簡報</vt:lpstr>
      <vt:lpstr>PowerPoint 簡報</vt:lpstr>
      <vt:lpstr>PowerPoint 簡報</vt:lpstr>
      <vt:lpstr>PowerPoint 簡報</vt:lpstr>
      <vt:lpstr>PowerPoint 簡報</vt:lpstr>
      <vt:lpstr>環境保護基金</vt:lpstr>
      <vt:lpstr>環境保護基金</vt:lpstr>
      <vt:lpstr>PowerPoint 簡報</vt:lpstr>
      <vt:lpstr>研究範圍</vt:lpstr>
      <vt:lpstr>文獻整理</vt:lpstr>
      <vt:lpstr>PowerPoint 簡報</vt:lpstr>
      <vt:lpstr>財源</vt:lpstr>
      <vt:lpstr>空污費（環境特別公課）</vt:lpstr>
      <vt:lpstr>環保署撥補</vt:lpstr>
      <vt:lpstr>用途</vt:lpstr>
      <vt:lpstr>基金用途</vt:lpstr>
      <vt:lpstr>建議</vt:lpstr>
      <vt:lpstr>空污費重新定性</vt:lpstr>
      <vt:lpstr>保留空污基金</vt:lpstr>
      <vt:lpstr>小結</vt:lpstr>
      <vt:lpstr>研究建議</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Consulting</dc:title>
  <dc:creator>User</dc:creator>
  <cp:lastModifiedBy>王 逸帆</cp:lastModifiedBy>
  <cp:revision>332</cp:revision>
  <dcterms:created xsi:type="dcterms:W3CDTF">2022-02-27T04:05:00Z</dcterms:created>
  <dcterms:modified xsi:type="dcterms:W3CDTF">2023-12-11T18:16:53Z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