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8" r:id="rId4"/>
    <p:sldId id="264" r:id="rId5"/>
    <p:sldId id="262" r:id="rId6"/>
    <p:sldId id="270" r:id="rId7"/>
    <p:sldId id="267" r:id="rId8"/>
    <p:sldId id="268" r:id="rId9"/>
    <p:sldId id="265" r:id="rId10"/>
    <p:sldId id="266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4562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3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0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0265"/>
            <a:ext cx="9601200" cy="43619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53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952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80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9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31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1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594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967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436E04-543D-4780-96FD-5C3FBCEDB31E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52D4C6-4183-4C92-9EFD-56F42B8536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015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0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10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wds.de/" TargetMode="External"/><Relationship Id="rId2" Type="http://schemas.openxmlformats.org/officeDocument/2006/relationships/hyperlink" Target="https://www.duden.de/woerterbuc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ndesgerichtshof.de/DE/Home/home_node.html;jsessionid=824DEA641C5F1632E4AA6F9715C3B33F.internet002" TargetMode="External"/><Relationship Id="rId2" Type="http://schemas.openxmlformats.org/officeDocument/2006/relationships/hyperlink" Target="https://www.gesetze-im-internet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uria.europa.eu/jcms/jcms/j_6/de/" TargetMode="External"/><Relationship Id="rId4" Type="http://schemas.openxmlformats.org/officeDocument/2006/relationships/hyperlink" Target="https://www.bundesverfassungsgericht.de/DE/Home/home_nod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tu.primo.exlibrisgroup.com/discovery/dbfulldisplay?docid=alma991000002039804786&amp;context=L&amp;vid=886NTU_INST:886NTU_INST&amp;lang=zh-tw&amp;adaptor=Local%20Search%20Engine&amp;tab=jsearch_slot&amp;query=any,contains,Staudinger&amp;databases=any,Staudinger" TargetMode="External"/><Relationship Id="rId2" Type="http://schemas.openxmlformats.org/officeDocument/2006/relationships/hyperlink" Target="https://ntu.primo.exlibrisgroup.com/discovery/fulldisplay?docid=alma991038455505204786&amp;context=L&amp;vid=886NTU_INST:886NTU_INST&amp;lang=zh-tw&amp;search_scope=MyInstitution&amp;adaptor=Local%20Search%20Eng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ck-online.beck.de/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erman.dw.com/de/langsam-gesprochene-nachrichten/s-60040332" TargetMode="External"/><Relationship Id="rId2" Type="http://schemas.openxmlformats.org/officeDocument/2006/relationships/hyperlink" Target="https://learngerman.dw.com/de/learn-german/s-90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df.de/" TargetMode="External"/><Relationship Id="rId4" Type="http://schemas.openxmlformats.org/officeDocument/2006/relationships/hyperlink" Target="https://www.ard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C8C0B-127D-48A5-B476-098B4EAD3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4000" b="0" dirty="0"/>
              <a:t>114-1</a:t>
            </a:r>
            <a:r>
              <a:rPr lang="zh-TW" altLang="en-US" sz="4000" b="0" dirty="0"/>
              <a:t> 學期</a:t>
            </a:r>
            <a:br>
              <a:rPr lang="en-US" altLang="zh-TW" dirty="0"/>
            </a:b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德文</a:t>
            </a:r>
            <a:r>
              <a:rPr lang="zh-TW" altLang="en-US" dirty="0"/>
              <a:t>法學名著選讀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36E241-9941-4FFF-95CA-158DB1330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b="1" dirty="0"/>
          </a:p>
          <a:p>
            <a:r>
              <a:rPr lang="zh-TW" altLang="en-US" b="1" dirty="0"/>
              <a:t>張譯文</a:t>
            </a:r>
          </a:p>
        </p:txBody>
      </p:sp>
    </p:spTree>
    <p:extLst>
      <p:ext uri="{BB962C8B-B14F-4D97-AF65-F5344CB8AC3E}">
        <p14:creationId xmlns:p14="http://schemas.microsoft.com/office/powerpoint/2010/main" val="133363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9A441-FCDA-471B-A261-F4B9D60F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德德線上字典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CA66F-EA0E-4E93-B127-E42303E9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>
                <a:hlinkClick r:id="rId2"/>
              </a:rPr>
              <a:t>Wörterbuch der deutschen Sprache ✒️ Duden Online</a:t>
            </a:r>
            <a:endParaRPr lang="de-DE" altLang="zh-TW" dirty="0"/>
          </a:p>
          <a:p>
            <a:r>
              <a:rPr lang="de-DE" altLang="zh-TW" b="1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Digitales Wörterbuch der deutschen Sprache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7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F4D1A-9BC5-47F3-A059-C6842482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官方網站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E31CB-AF9D-49B5-BD98-CB96666D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Gesetze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 err="1">
                <a:hlinkClick r:id="rId2"/>
              </a:rPr>
              <a:t>im</a:t>
            </a:r>
            <a:r>
              <a:rPr lang="en-US" altLang="zh-TW" dirty="0">
                <a:hlinkClick r:id="rId2"/>
              </a:rPr>
              <a:t> Internet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Der </a:t>
            </a:r>
            <a:r>
              <a:rPr lang="en-US" altLang="zh-TW" dirty="0" err="1">
                <a:hlinkClick r:id="rId3"/>
              </a:rPr>
              <a:t>Bundesgerichtshof</a:t>
            </a:r>
            <a:r>
              <a:rPr lang="en-US" altLang="zh-TW" dirty="0">
                <a:hlinkClick r:id="rId3"/>
              </a:rPr>
              <a:t> – </a:t>
            </a:r>
            <a:r>
              <a:rPr lang="en-US" altLang="zh-TW" dirty="0" err="1">
                <a:hlinkClick r:id="rId3"/>
              </a:rPr>
              <a:t>Startseite</a:t>
            </a:r>
            <a:endParaRPr lang="en-US" altLang="zh-TW" dirty="0"/>
          </a:p>
          <a:p>
            <a:r>
              <a:rPr lang="en-US" altLang="zh-TW" dirty="0" err="1">
                <a:hlinkClick r:id="rId4"/>
              </a:rPr>
              <a:t>Bundesverfassungsgericht</a:t>
            </a:r>
            <a:r>
              <a:rPr lang="en-US" altLang="zh-TW" dirty="0">
                <a:hlinkClick r:id="rId4"/>
              </a:rPr>
              <a:t> – </a:t>
            </a:r>
            <a:r>
              <a:rPr lang="en-US" altLang="zh-TW" dirty="0" err="1">
                <a:hlinkClick r:id="rId4"/>
              </a:rPr>
              <a:t>Startseite</a:t>
            </a:r>
            <a:endParaRPr lang="en-US" altLang="zh-TW" dirty="0"/>
          </a:p>
          <a:p>
            <a:endParaRPr lang="en-US" altLang="zh-TW" dirty="0"/>
          </a:p>
          <a:p>
            <a:r>
              <a:rPr lang="de-DE" altLang="zh-TW" dirty="0">
                <a:hlinkClick r:id="rId5"/>
              </a:rPr>
              <a:t>Startseite - Gerichtshof der Europäischen Union - CURIA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88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7DC66-A434-4896-9FE5-AD41CFB2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德國法學線上期刊</a:t>
            </a:r>
            <a:r>
              <a:rPr lang="en-US" altLang="zh-TW" dirty="0"/>
              <a:t>/</a:t>
            </a:r>
            <a:r>
              <a:rPr lang="zh-TW" altLang="en-US" dirty="0"/>
              <a:t>資料庫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70146-D50A-476F-A96C-B8FF547E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Archiv</a:t>
            </a:r>
            <a:r>
              <a:rPr lang="en-US" altLang="zh-TW" dirty="0">
                <a:hlinkClick r:id="rId2"/>
              </a:rPr>
              <a:t> </a:t>
            </a:r>
            <a:r>
              <a:rPr lang="en-US" altLang="zh-TW" dirty="0" err="1">
                <a:hlinkClick r:id="rId2"/>
              </a:rPr>
              <a:t>für</a:t>
            </a:r>
            <a:r>
              <a:rPr lang="en-US" altLang="zh-TW" dirty="0">
                <a:hlinkClick r:id="rId2"/>
              </a:rPr>
              <a:t> die </a:t>
            </a:r>
            <a:r>
              <a:rPr lang="en-US" altLang="zh-TW" dirty="0" err="1">
                <a:hlinkClick r:id="rId2"/>
              </a:rPr>
              <a:t>civilistische</a:t>
            </a:r>
            <a:r>
              <a:rPr lang="en-US" altLang="zh-TW" dirty="0">
                <a:hlinkClick r:id="rId2"/>
              </a:rPr>
              <a:t> Praxis. - </a:t>
            </a:r>
            <a:r>
              <a:rPr lang="zh-TW" altLang="en-US" dirty="0">
                <a:hlinkClick r:id="rId2"/>
              </a:rPr>
              <a:t>國立臺灣大學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Staudinger BGB. - </a:t>
            </a:r>
            <a:r>
              <a:rPr lang="zh-TW" altLang="en-US" dirty="0">
                <a:hlinkClick r:id="rId3"/>
              </a:rPr>
              <a:t>國立臺灣大學</a:t>
            </a:r>
            <a:endParaRPr lang="en-US" altLang="zh-TW" dirty="0"/>
          </a:p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 - beck-online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德文文獻接觸</a:t>
            </a:r>
            <a:r>
              <a:rPr lang="en-US" altLang="zh-TW" dirty="0"/>
              <a:t>/</a:t>
            </a:r>
            <a:r>
              <a:rPr lang="zh-TW" altLang="en-US" dirty="0"/>
              <a:t>閱讀</a:t>
            </a:r>
          </a:p>
        </p:txBody>
      </p:sp>
    </p:spTree>
    <p:extLst>
      <p:ext uri="{BB962C8B-B14F-4D97-AF65-F5344CB8AC3E}">
        <p14:creationId xmlns:p14="http://schemas.microsoft.com/office/powerpoint/2010/main" val="352551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D0ABB-32FC-4C2C-9C41-8AFE93D6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工商服務時間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71E93-20FD-4388-8496-61600415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計畫助理聘僱（行政院委託）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計畫主題：德國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一般平等待遇法</a:t>
            </a:r>
            <a:r>
              <a:rPr lang="zh-TW" altLang="en-US" dirty="0"/>
              <a:t>關於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民事交易</a:t>
            </a:r>
            <a:r>
              <a:rPr lang="zh-TW" altLang="en-US" dirty="0"/>
              <a:t>的規範（</a:t>
            </a:r>
            <a:r>
              <a:rPr lang="de-DE" altLang="zh-TW" dirty="0"/>
              <a:t>§§ 19 ff. </a:t>
            </a:r>
            <a:r>
              <a:rPr lang="en-US" altLang="zh-TW" dirty="0"/>
              <a:t>AGG</a:t>
            </a:r>
            <a:r>
              <a:rPr lang="zh-TW" altLang="en-US" dirty="0"/>
              <a:t>）</a:t>
            </a:r>
            <a:endParaRPr lang="de-DE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計畫執行期間：</a:t>
            </a:r>
            <a:r>
              <a:rPr lang="en-US" altLang="zh-TW" dirty="0"/>
              <a:t>13</a:t>
            </a:r>
            <a:r>
              <a:rPr lang="zh-TW" altLang="en-US" dirty="0"/>
              <a:t>個月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人力需求：</a:t>
            </a:r>
            <a:r>
              <a:rPr lang="en-US" altLang="zh-TW" dirty="0"/>
              <a:t>2</a:t>
            </a:r>
            <a:r>
              <a:rPr lang="zh-TW" altLang="en-US" dirty="0"/>
              <a:t>名學士</a:t>
            </a:r>
            <a:r>
              <a:rPr lang="en-US" altLang="zh-TW" dirty="0"/>
              <a:t>/</a:t>
            </a:r>
            <a:r>
              <a:rPr lang="zh-TW" altLang="en-US" dirty="0"/>
              <a:t>碩士生兼任助理（勞僱型）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薪資待遇：</a:t>
            </a:r>
            <a:r>
              <a:rPr lang="en-US" altLang="zh-TW" dirty="0"/>
              <a:t>7-8/8-10K</a:t>
            </a:r>
            <a:r>
              <a:rPr lang="zh-TW" altLang="en-US" dirty="0"/>
              <a:t>（元</a:t>
            </a:r>
            <a:r>
              <a:rPr lang="en-US" altLang="zh-TW" dirty="0"/>
              <a:t>/</a:t>
            </a:r>
            <a:r>
              <a:rPr lang="zh-TW" altLang="en-US" dirty="0"/>
              <a:t>月）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工作項目：行政庶務（例如報帳）、蒐集分析中德文文獻或裁判、校對文稿，以及其他交辦研究或行政事項。原則上，</a:t>
            </a:r>
            <a:r>
              <a:rPr lang="en-US" altLang="zh-TW" dirty="0"/>
              <a:t>2-3</a:t>
            </a:r>
            <a:r>
              <a:rPr lang="zh-TW" altLang="en-US" dirty="0"/>
              <a:t>週開會一次</a:t>
            </a:r>
            <a:endParaRPr lang="en-US" altLang="zh-TW" dirty="0"/>
          </a:p>
          <a:p>
            <a:pPr lvl="1">
              <a:lnSpc>
                <a:spcPct val="120000"/>
              </a:lnSpc>
            </a:pPr>
            <a:r>
              <a:rPr lang="zh-TW" altLang="en-US" dirty="0"/>
              <a:t>聘用條件：具備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中德文</a:t>
            </a:r>
            <a:r>
              <a:rPr lang="zh-TW" altLang="en-US" dirty="0"/>
              <a:t>基本閱讀能力、執行期間具備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學籍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意者檢附自傳</a:t>
            </a:r>
            <a:r>
              <a:rPr lang="en-US" altLang="zh-TW" dirty="0"/>
              <a:t>/</a:t>
            </a:r>
            <a:r>
              <a:rPr lang="zh-TW" altLang="en-US" dirty="0"/>
              <a:t>簡歷、成績單、德文程度證明、其他有利文件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擇優通知面試，敬請靜待結果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3529E7-5AA2-4E40-901E-EE13D7F8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2025/9/5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B06E6E-B559-41D9-AA39-8A91D1E8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935-F5C1-4988-86CD-78D7E12D84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6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C8736-2AA1-49C5-981D-74190F80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課程進行方式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7291E-8A20-4FFB-BFFF-291D056C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dirty="0"/>
              <a:t>分組逐段閱讀</a:t>
            </a:r>
          </a:p>
          <a:p>
            <a:pPr>
              <a:lnSpc>
                <a:spcPct val="110000"/>
              </a:lnSpc>
            </a:pPr>
            <a:r>
              <a:rPr lang="zh-TW" altLang="en-US" dirty="0"/>
              <a:t>擔當組別應於課前一天 </a:t>
            </a:r>
            <a:r>
              <a:rPr lang="en-US" altLang="zh-TW" dirty="0"/>
              <a:t>23:59</a:t>
            </a:r>
            <a:r>
              <a:rPr lang="zh-TW" altLang="en-US" dirty="0"/>
              <a:t> 前上傳 </a:t>
            </a:r>
            <a:r>
              <a:rPr lang="en-US" altLang="zh-TW" dirty="0"/>
              <a:t>pdf</a:t>
            </a:r>
            <a:r>
              <a:rPr lang="zh-TW" altLang="en-US" dirty="0"/>
              <a:t> 檔至 </a:t>
            </a:r>
            <a:r>
              <a:rPr lang="de-DE" altLang="zh-TW" dirty="0"/>
              <a:t>COOL</a:t>
            </a:r>
            <a:r>
              <a:rPr lang="zh-TW" altLang="en-US" dirty="0"/>
              <a:t> 討論區</a:t>
            </a:r>
            <a:br>
              <a:rPr lang="en-US" altLang="zh-TW" dirty="0"/>
            </a:br>
            <a:r>
              <a:rPr lang="zh-TW" altLang="en-US" dirty="0"/>
              <a:t>（檔名示例：</a:t>
            </a:r>
            <a:r>
              <a:rPr lang="de-DE" altLang="zh-TW" dirty="0" err="1"/>
              <a:t>Rn</a:t>
            </a:r>
            <a:r>
              <a:rPr lang="de-DE" altLang="zh-TW" dirty="0"/>
              <a:t>. 9, </a:t>
            </a:r>
            <a:r>
              <a:rPr lang="de-DE" altLang="zh-TW" dirty="0" err="1"/>
              <a:t>Grp</a:t>
            </a:r>
            <a:r>
              <a:rPr lang="de-DE" altLang="zh-TW" dirty="0"/>
              <a:t>. 5</a:t>
            </a:r>
            <a:r>
              <a:rPr lang="zh-TW" altLang="en-US" dirty="0"/>
              <a:t>）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翻譯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單字</a:t>
            </a:r>
          </a:p>
          <a:p>
            <a:pPr lvl="1">
              <a:lnSpc>
                <a:spcPct val="110000"/>
              </a:lnSpc>
            </a:pPr>
            <a:r>
              <a:rPr lang="zh-TW" altLang="en-US" dirty="0"/>
              <a:t>句構分析</a:t>
            </a:r>
            <a:endParaRPr lang="en-US" altLang="zh-TW" dirty="0"/>
          </a:p>
          <a:p>
            <a:pPr lvl="1">
              <a:lnSpc>
                <a:spcPct val="110000"/>
              </a:lnSpc>
            </a:pPr>
            <a:endParaRPr lang="zh-TW" altLang="en-US" dirty="0"/>
          </a:p>
          <a:p>
            <a:pPr lvl="1">
              <a:lnSpc>
                <a:spcPct val="110000"/>
              </a:lnSpc>
            </a:pPr>
            <a:r>
              <a:rPr lang="en-US" altLang="zh-TW" dirty="0" err="1"/>
              <a:t>Beispiel</a:t>
            </a:r>
            <a:endParaRPr lang="en-US" altLang="zh-TW" dirty="0"/>
          </a:p>
          <a:p>
            <a:pPr>
              <a:lnSpc>
                <a:spcPct val="11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457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91B32-5AC5-4A1C-83E8-98C8DA39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週次安排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85E02-7E75-4A69-9584-39E8847C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2025/9/5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29F5D2-0662-4568-9B9B-43C82F10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72935-F5C1-4988-86CD-78D7E12D842A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84ED5C-7C17-4645-87B6-340E1234E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89397"/>
              </p:ext>
            </p:extLst>
          </p:nvPr>
        </p:nvGraphicFramePr>
        <p:xfrm>
          <a:off x="1198465" y="1766596"/>
          <a:ext cx="4661159" cy="4405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84">
                  <a:extLst>
                    <a:ext uri="{9D8B030D-6E8A-4147-A177-3AD203B41FA5}">
                      <a16:colId xmlns:a16="http://schemas.microsoft.com/office/drawing/2014/main" val="1737242570"/>
                    </a:ext>
                  </a:extLst>
                </a:gridCol>
                <a:gridCol w="2080426">
                  <a:extLst>
                    <a:ext uri="{9D8B030D-6E8A-4147-A177-3AD203B41FA5}">
                      <a16:colId xmlns:a16="http://schemas.microsoft.com/office/drawing/2014/main" val="3286613859"/>
                    </a:ext>
                  </a:extLst>
                </a:gridCol>
                <a:gridCol w="1935549">
                  <a:extLst>
                    <a:ext uri="{9D8B030D-6E8A-4147-A177-3AD203B41FA5}">
                      <a16:colId xmlns:a16="http://schemas.microsoft.com/office/drawing/2014/main" val="2747516068"/>
                    </a:ext>
                  </a:extLst>
                </a:gridCol>
              </a:tblGrid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87426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2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95342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3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24903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4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sz="20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TW" sz="20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037488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5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577030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6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國慶日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14725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7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37844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8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光復節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104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1F3B649-2303-4A0A-89AE-354A89E04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28268"/>
              </p:ext>
            </p:extLst>
          </p:nvPr>
        </p:nvGraphicFramePr>
        <p:xfrm>
          <a:off x="6407020" y="1766596"/>
          <a:ext cx="4527160" cy="4405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185">
                  <a:extLst>
                    <a:ext uri="{9D8B030D-6E8A-4147-A177-3AD203B41FA5}">
                      <a16:colId xmlns:a16="http://schemas.microsoft.com/office/drawing/2014/main" val="1737242570"/>
                    </a:ext>
                  </a:extLst>
                </a:gridCol>
                <a:gridCol w="2080426">
                  <a:extLst>
                    <a:ext uri="{9D8B030D-6E8A-4147-A177-3AD203B41FA5}">
                      <a16:colId xmlns:a16="http://schemas.microsoft.com/office/drawing/2014/main" val="3286613859"/>
                    </a:ext>
                  </a:extLst>
                </a:gridCol>
                <a:gridCol w="1935549">
                  <a:extLst>
                    <a:ext uri="{9D8B030D-6E8A-4147-A177-3AD203B41FA5}">
                      <a16:colId xmlns:a16="http://schemas.microsoft.com/office/drawing/2014/main" val="2747516068"/>
                    </a:ext>
                  </a:extLst>
                </a:gridCol>
              </a:tblGrid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9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101058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10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87426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11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995342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12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校慶補課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24903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13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停課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37488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14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577030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15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714725"/>
                  </a:ext>
                </a:extLst>
              </a:tr>
              <a:tr h="5507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ea"/>
                          <a:ea typeface="+mn-ea"/>
                        </a:rPr>
                        <a:t>16</a:t>
                      </a:r>
                      <a:endParaRPr lang="zh-TW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zh-TW" sz="20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日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期末考週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3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52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17AE4-948F-4AFA-B07A-2D35CAB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成績評量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1C52B-C4B0-45AB-B962-D4716029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課堂表現</a:t>
            </a:r>
          </a:p>
          <a:p>
            <a:r>
              <a:rPr lang="zh-TW" altLang="en-US" dirty="0"/>
              <a:t>期末報告</a:t>
            </a:r>
            <a:endParaRPr lang="en-US" altLang="zh-TW" dirty="0"/>
          </a:p>
          <a:p>
            <a:pPr lvl="1"/>
            <a:r>
              <a:rPr lang="en-US" altLang="zh-TW" dirty="0"/>
              <a:t>12</a:t>
            </a:r>
            <a:r>
              <a:rPr lang="zh-TW" altLang="en-US" dirty="0"/>
              <a:t> 月 </a:t>
            </a:r>
            <a:r>
              <a:rPr lang="en-US" altLang="zh-TW" dirty="0"/>
              <a:t>19</a:t>
            </a:r>
            <a:r>
              <a:rPr lang="zh-TW" altLang="en-US" dirty="0"/>
              <a:t> 日公布具體內容</a:t>
            </a:r>
            <a:endParaRPr lang="en-US" altLang="zh-TW" dirty="0"/>
          </a:p>
          <a:p>
            <a:pPr lvl="1"/>
            <a:r>
              <a:rPr lang="zh-TW" altLang="en-US" dirty="0"/>
              <a:t>一週內上傳 </a:t>
            </a:r>
            <a:r>
              <a:rPr lang="de-DE" altLang="zh-TW" dirty="0" err="1"/>
              <a:t>pdf</a:t>
            </a:r>
            <a:r>
              <a:rPr lang="zh-TW" altLang="en-US" dirty="0"/>
              <a:t> 檔至 </a:t>
            </a:r>
            <a:r>
              <a:rPr lang="en-US" altLang="zh-TW" dirty="0"/>
              <a:t>COOL</a:t>
            </a:r>
            <a:r>
              <a:rPr lang="zh-TW" altLang="en-US" dirty="0"/>
              <a:t> 作業區（</a:t>
            </a:r>
            <a:r>
              <a:rPr lang="en-US" altLang="zh-TW" dirty="0"/>
              <a:t>12 </a:t>
            </a:r>
            <a:r>
              <a:rPr lang="zh-TW" altLang="en-US" dirty="0"/>
              <a:t>月 </a:t>
            </a:r>
            <a:r>
              <a:rPr lang="en-US" altLang="zh-TW" dirty="0"/>
              <a:t>26 </a:t>
            </a:r>
            <a:r>
              <a:rPr lang="zh-TW" altLang="en-US" dirty="0"/>
              <a:t>日 </a:t>
            </a:r>
            <a:r>
              <a:rPr lang="en-US" altLang="zh-TW" dirty="0"/>
              <a:t>23:59 </a:t>
            </a:r>
            <a:r>
              <a:rPr lang="zh-TW" altLang="en-US" dirty="0"/>
              <a:t>前）</a:t>
            </a:r>
          </a:p>
        </p:txBody>
      </p:sp>
    </p:spTree>
    <p:extLst>
      <p:ext uri="{BB962C8B-B14F-4D97-AF65-F5344CB8AC3E}">
        <p14:creationId xmlns:p14="http://schemas.microsoft.com/office/powerpoint/2010/main" val="86374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FD111-BF6D-4850-8BE8-C5772EF5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閱讀文本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C5C33-880A-4F73-A3CF-388B7144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i="1" dirty="0"/>
              <a:t>Auer</a:t>
            </a:r>
            <a:r>
              <a:rPr lang="de-DE" altLang="zh-TW" dirty="0"/>
              <a:t>, Privatrecht und Grundrechte</a:t>
            </a:r>
          </a:p>
          <a:p>
            <a:r>
              <a:rPr lang="de-DE" altLang="zh-TW" i="1" dirty="0"/>
              <a:t>Ernst</a:t>
            </a:r>
            <a:r>
              <a:rPr lang="de-DE" altLang="zh-TW" dirty="0"/>
              <a:t>, Wandlungen der Vertragstypenordnung</a:t>
            </a:r>
          </a:p>
          <a:p>
            <a:r>
              <a:rPr lang="de-DE" altLang="zh-TW" i="1" dirty="0"/>
              <a:t>Haferkamp</a:t>
            </a:r>
            <a:r>
              <a:rPr lang="de-DE" altLang="zh-TW" dirty="0"/>
              <a:t>, Die Geschichte des BGB im Spiegel seiner Jubiläumsschriften</a:t>
            </a:r>
          </a:p>
          <a:p>
            <a:r>
              <a:rPr lang="de-DE" altLang="zh-TW" i="1" dirty="0"/>
              <a:t>Jansen</a:t>
            </a:r>
            <a:r>
              <a:rPr lang="de-DE" altLang="zh-TW" dirty="0"/>
              <a:t>, Gesetz Politik und Wissenschaft</a:t>
            </a:r>
          </a:p>
          <a:p>
            <a:r>
              <a:rPr lang="de-DE" altLang="zh-TW" i="1" dirty="0"/>
              <a:t>Rückert</a:t>
            </a:r>
            <a:r>
              <a:rPr lang="de-DE" altLang="zh-TW" dirty="0"/>
              <a:t>, Erstarrte Erzählungen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1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DD68-303B-4062-8F24-6177E1F9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確認修課學生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1537A-E41E-463A-9A3A-DA1DFD36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分組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德文一二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</a:rPr>
              <a:t>德文三四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/B1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0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CDD68-303B-4062-8F24-6177E1F9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分組名單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1537A-E41E-463A-9A3A-DA1DFD36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CE51373-56F8-46D9-BC4D-012477C0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68553"/>
              </p:ext>
            </p:extLst>
          </p:nvPr>
        </p:nvGraphicFramePr>
        <p:xfrm>
          <a:off x="838200" y="1825624"/>
          <a:ext cx="10515601" cy="4351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160">
                  <a:extLst>
                    <a:ext uri="{9D8B030D-6E8A-4147-A177-3AD203B41FA5}">
                      <a16:colId xmlns:a16="http://schemas.microsoft.com/office/drawing/2014/main" val="1737242570"/>
                    </a:ext>
                  </a:extLst>
                </a:gridCol>
                <a:gridCol w="2564025">
                  <a:extLst>
                    <a:ext uri="{9D8B030D-6E8A-4147-A177-3AD203B41FA5}">
                      <a16:colId xmlns:a16="http://schemas.microsoft.com/office/drawing/2014/main" val="3286613859"/>
                    </a:ext>
                  </a:extLst>
                </a:gridCol>
                <a:gridCol w="2385472">
                  <a:extLst>
                    <a:ext uri="{9D8B030D-6E8A-4147-A177-3AD203B41FA5}">
                      <a16:colId xmlns:a16="http://schemas.microsoft.com/office/drawing/2014/main" val="2747516068"/>
                    </a:ext>
                  </a:extLst>
                </a:gridCol>
                <a:gridCol w="2385472">
                  <a:extLst>
                    <a:ext uri="{9D8B030D-6E8A-4147-A177-3AD203B41FA5}">
                      <a16:colId xmlns:a16="http://schemas.microsoft.com/office/drawing/2014/main" val="3473034671"/>
                    </a:ext>
                  </a:extLst>
                </a:gridCol>
                <a:gridCol w="2385472">
                  <a:extLst>
                    <a:ext uri="{9D8B030D-6E8A-4147-A177-3AD203B41FA5}">
                      <a16:colId xmlns:a16="http://schemas.microsoft.com/office/drawing/2014/main" val="364510855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1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742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2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9534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3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2490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4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3748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5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7703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6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1472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7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3784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/>
                        <a:t>8</a:t>
                      </a:r>
                      <a:endParaRPr lang="zh-TW" altLang="en-US" sz="18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6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9A697-56BF-450B-8F31-42D8AE6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德文學習網路資源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DA70C-5643-4105-9C82-04084083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zh-TW" dirty="0"/>
              <a:t>DW</a:t>
            </a:r>
          </a:p>
          <a:p>
            <a:pPr lvl="1"/>
            <a:r>
              <a:rPr lang="en-US" altLang="zh-TW" dirty="0">
                <a:hlinkClick r:id="rId2"/>
              </a:rPr>
              <a:t>DEUTSCH LERNEN</a:t>
            </a:r>
            <a:endParaRPr lang="de-DE" altLang="zh-TW" dirty="0"/>
          </a:p>
          <a:p>
            <a:pPr lvl="1"/>
            <a:r>
              <a:rPr lang="en-US" altLang="zh-TW" dirty="0" err="1">
                <a:hlinkClick r:id="rId3"/>
              </a:rPr>
              <a:t>Langsam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gesprochene</a:t>
            </a:r>
            <a:r>
              <a:rPr lang="en-US" altLang="zh-TW" dirty="0">
                <a:hlinkClick r:id="rId3"/>
              </a:rPr>
              <a:t> </a:t>
            </a:r>
            <a:r>
              <a:rPr lang="en-US" altLang="zh-TW" dirty="0" err="1">
                <a:hlinkClick r:id="rId3"/>
              </a:rPr>
              <a:t>Nachrichten</a:t>
            </a:r>
            <a:endParaRPr lang="de-DE" altLang="zh-TW" dirty="0"/>
          </a:p>
          <a:p>
            <a:endParaRPr lang="de-DE" altLang="zh-TW" dirty="0"/>
          </a:p>
          <a:p>
            <a:r>
              <a:rPr lang="en-US" altLang="zh-TW" dirty="0">
                <a:hlinkClick r:id="rId4"/>
              </a:rPr>
              <a:t>ARD</a:t>
            </a:r>
            <a:endParaRPr lang="en-US" altLang="zh-TW" dirty="0"/>
          </a:p>
          <a:p>
            <a:r>
              <a:rPr lang="de-DE" altLang="zh-TW" dirty="0">
                <a:hlinkClick r:id="rId5"/>
              </a:rPr>
              <a:t>ZDF Streaming-Portal: Filme, Serien und Dokus online anschauen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65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170</TotalTime>
  <Words>452</Words>
  <Application>Microsoft Office PowerPoint</Application>
  <PresentationFormat>寬螢幕</PresentationFormat>
  <Paragraphs>112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Calibri</vt:lpstr>
      <vt:lpstr>Franklin Gothic Book</vt:lpstr>
      <vt:lpstr>Times New Roman</vt:lpstr>
      <vt:lpstr>裁剪</vt:lpstr>
      <vt:lpstr>114-1 學期 德文法學名著選讀</vt:lpstr>
      <vt:lpstr>工商服務時間</vt:lpstr>
      <vt:lpstr>課程進行方式</vt:lpstr>
      <vt:lpstr>週次安排</vt:lpstr>
      <vt:lpstr>成績評量</vt:lpstr>
      <vt:lpstr>閱讀文本</vt:lpstr>
      <vt:lpstr>確認修課學生</vt:lpstr>
      <vt:lpstr>分組名單</vt:lpstr>
      <vt:lpstr>德文學習網路資源</vt:lpstr>
      <vt:lpstr>德德線上字典</vt:lpstr>
      <vt:lpstr>官方網站</vt:lpstr>
      <vt:lpstr>德國法學線上期刊/資料庫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張譯文</dc:creator>
  <cp:lastModifiedBy>張譯文</cp:lastModifiedBy>
  <cp:revision>130</cp:revision>
  <dcterms:created xsi:type="dcterms:W3CDTF">2025-09-04T07:41:59Z</dcterms:created>
  <dcterms:modified xsi:type="dcterms:W3CDTF">2025-09-04T23:50:28Z</dcterms:modified>
</cp:coreProperties>
</file>