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196A-A74B-4DF4-A14A-89CFB6507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3FE0D7-CD95-4B42-BAF2-5FA2E2A47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58B743B-C13C-4A21-83A1-30002CD8E85A}"/>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5" name="Footer Placeholder 4">
            <a:extLst>
              <a:ext uri="{FF2B5EF4-FFF2-40B4-BE49-F238E27FC236}">
                <a16:creationId xmlns:a16="http://schemas.microsoft.com/office/drawing/2014/main" id="{2FDA2B1D-4586-4B49-B2EF-4A9CF2C2EA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9BA0F-5F0B-425E-9E8E-69C542316FC5}"/>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220433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3101-596B-4AEA-A117-E80E6E17B1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83ACA1-187F-4409-857B-7A8964A315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85334-A160-41F6-8825-5A5650F6722C}"/>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5" name="Footer Placeholder 4">
            <a:extLst>
              <a:ext uri="{FF2B5EF4-FFF2-40B4-BE49-F238E27FC236}">
                <a16:creationId xmlns:a16="http://schemas.microsoft.com/office/drawing/2014/main" id="{B3042C88-6CC1-4925-960B-DC17560CC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A0777F-674A-4C69-817B-EBA349F8D4B3}"/>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225731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CBAE3-B6BA-4968-B610-AFEDC4E9B5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0DA13C-D55A-4BFA-8FC2-DDE2A7B89F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FCCC4E-943A-4B7B-9315-10FF55C7B030}"/>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5" name="Footer Placeholder 4">
            <a:extLst>
              <a:ext uri="{FF2B5EF4-FFF2-40B4-BE49-F238E27FC236}">
                <a16:creationId xmlns:a16="http://schemas.microsoft.com/office/drawing/2014/main" id="{F9D03A64-7752-419F-8DA3-2752C0440B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46893-6D37-4659-B453-40E54E96CCE8}"/>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131091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0D60-3CCF-4FCB-A6B2-2B6ED0F292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FF1688-5B41-46EB-BC33-4CA045CC32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8B6BBA-E251-4867-B1F5-7D4C1D4820F0}"/>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5" name="Footer Placeholder 4">
            <a:extLst>
              <a:ext uri="{FF2B5EF4-FFF2-40B4-BE49-F238E27FC236}">
                <a16:creationId xmlns:a16="http://schemas.microsoft.com/office/drawing/2014/main" id="{94001DA0-5D95-46AD-B17C-0033E47EF2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9169BB-E382-4846-9E67-3C8D0819D2F9}"/>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394437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55E3-FCD0-4946-85ED-196836686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73C0AB-860E-4004-903E-4E2ED8C3B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71033A-3860-43E7-9534-6F90C3A221E3}"/>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5" name="Footer Placeholder 4">
            <a:extLst>
              <a:ext uri="{FF2B5EF4-FFF2-40B4-BE49-F238E27FC236}">
                <a16:creationId xmlns:a16="http://schemas.microsoft.com/office/drawing/2014/main" id="{4E1FECC6-8B17-4439-A4DC-6EA771510B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C5C3F9-10AD-47EB-8495-66367CBC5487}"/>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351635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F47C-2DC4-44BB-ADA6-646B8A382D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AC4711-26EE-464E-849D-117EDEEA50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867924-C4A7-4F3C-915A-C0639B23C7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3BF8EC-D438-45FF-B3E9-F766F0192228}"/>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6" name="Footer Placeholder 5">
            <a:extLst>
              <a:ext uri="{FF2B5EF4-FFF2-40B4-BE49-F238E27FC236}">
                <a16:creationId xmlns:a16="http://schemas.microsoft.com/office/drawing/2014/main" id="{9CF3E687-9DED-436A-AD96-52A2654910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90A155-CE8D-4DA0-88E6-F8BCEE159917}"/>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130581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B14B-A95E-4314-A46E-9E67952AF5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22989D-FD17-4882-A33E-76240A109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D9F6FA-ECB4-4D8B-B8B7-BBDF7263D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0F63749-A2D1-43AA-A98C-1BB0BC450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735C3E-80B8-4ABC-A4E1-4ACFE79BF5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D0B938-44B3-48F4-AD4C-9C072E5BA163}"/>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8" name="Footer Placeholder 7">
            <a:extLst>
              <a:ext uri="{FF2B5EF4-FFF2-40B4-BE49-F238E27FC236}">
                <a16:creationId xmlns:a16="http://schemas.microsoft.com/office/drawing/2014/main" id="{29096E1A-3780-4BE1-914D-49B635A67B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398E5F-ABDC-4F22-BF47-14BDAAFDDA04}"/>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284416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569A-AB78-411E-A1D2-7B529D3258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BBB70D4-9E73-443A-9C09-3DF721FEDCA7}"/>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4" name="Footer Placeholder 3">
            <a:extLst>
              <a:ext uri="{FF2B5EF4-FFF2-40B4-BE49-F238E27FC236}">
                <a16:creationId xmlns:a16="http://schemas.microsoft.com/office/drawing/2014/main" id="{EC63B37D-FEE1-4FAE-8A63-7B077CFC1E9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178646-DB65-4A45-9A0B-AFFC3D954AB4}"/>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163806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1C985-EDA7-48FC-842E-8D33079A08E2}"/>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3" name="Footer Placeholder 2">
            <a:extLst>
              <a:ext uri="{FF2B5EF4-FFF2-40B4-BE49-F238E27FC236}">
                <a16:creationId xmlns:a16="http://schemas.microsoft.com/office/drawing/2014/main" id="{2362058E-D591-4721-BF2D-006802D41E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8EF5D6-B586-48D5-ACE9-460F5A8A999F}"/>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51685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E1E6-172B-4B93-A81A-0E017ADFA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2BA7FC-1B74-4787-B69E-8DC776B0E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36CB6D-CB48-4B95-A0B6-EDE095238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A624AD-5C39-47CC-8F30-7D540FDE426E}"/>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6" name="Footer Placeholder 5">
            <a:extLst>
              <a:ext uri="{FF2B5EF4-FFF2-40B4-BE49-F238E27FC236}">
                <a16:creationId xmlns:a16="http://schemas.microsoft.com/office/drawing/2014/main" id="{8A649B3D-09DF-4615-9C1B-47096E0E2F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D54D63-D141-47F2-9AF3-9801CCF8A8C8}"/>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171260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F419-B59D-458D-87F1-49192BDB5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23CEEA-404D-4230-9EDA-F4AE57544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0C26CF2-24C1-4F16-8D62-31CEFC366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AB622F-6AD4-4165-A330-6AE1F7546B68}"/>
              </a:ext>
            </a:extLst>
          </p:cNvPr>
          <p:cNvSpPr>
            <a:spLocks noGrp="1"/>
          </p:cNvSpPr>
          <p:nvPr>
            <p:ph type="dt" sz="half" idx="10"/>
          </p:nvPr>
        </p:nvSpPr>
        <p:spPr/>
        <p:txBody>
          <a:bodyPr/>
          <a:lstStyle/>
          <a:p>
            <a:fld id="{88128388-2B1E-4BD1-AE42-F2152F67AC2F}" type="datetimeFigureOut">
              <a:rPr lang="en-GB" smtClean="0"/>
              <a:t>10/05/2018</a:t>
            </a:fld>
            <a:endParaRPr lang="en-GB"/>
          </a:p>
        </p:txBody>
      </p:sp>
      <p:sp>
        <p:nvSpPr>
          <p:cNvPr id="6" name="Footer Placeholder 5">
            <a:extLst>
              <a:ext uri="{FF2B5EF4-FFF2-40B4-BE49-F238E27FC236}">
                <a16:creationId xmlns:a16="http://schemas.microsoft.com/office/drawing/2014/main" id="{DF79015E-C95F-43A6-AACD-3F7CBB10E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E17C41-BFF7-47CF-B867-87562A486025}"/>
              </a:ext>
            </a:extLst>
          </p:cNvPr>
          <p:cNvSpPr>
            <a:spLocks noGrp="1"/>
          </p:cNvSpPr>
          <p:nvPr>
            <p:ph type="sldNum" sz="quarter" idx="12"/>
          </p:nvPr>
        </p:nvSpPr>
        <p:spPr/>
        <p:txBody>
          <a:bodyPr/>
          <a:lstStyle/>
          <a:p>
            <a:fld id="{526A36EB-1FA3-4067-A938-2CF7679243F0}" type="slidenum">
              <a:rPr lang="en-GB" smtClean="0"/>
              <a:t>‹#›</a:t>
            </a:fld>
            <a:endParaRPr lang="en-GB"/>
          </a:p>
        </p:txBody>
      </p:sp>
    </p:spTree>
    <p:extLst>
      <p:ext uri="{BB962C8B-B14F-4D97-AF65-F5344CB8AC3E}">
        <p14:creationId xmlns:p14="http://schemas.microsoft.com/office/powerpoint/2010/main" val="351692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AA96B-1E8C-4372-8F41-92414EA01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B55478-0E19-45B0-B484-05D94E63D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389C2F-B002-40B0-A2A1-1056B9CCF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28388-2B1E-4BD1-AE42-F2152F67AC2F}" type="datetimeFigureOut">
              <a:rPr lang="en-GB" smtClean="0"/>
              <a:t>10/05/2018</a:t>
            </a:fld>
            <a:endParaRPr lang="en-GB"/>
          </a:p>
        </p:txBody>
      </p:sp>
      <p:sp>
        <p:nvSpPr>
          <p:cNvPr id="5" name="Footer Placeholder 4">
            <a:extLst>
              <a:ext uri="{FF2B5EF4-FFF2-40B4-BE49-F238E27FC236}">
                <a16:creationId xmlns:a16="http://schemas.microsoft.com/office/drawing/2014/main" id="{E8B8CD49-B143-4977-A1AE-398426701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99800E-96E6-4094-BF20-35847093F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A36EB-1FA3-4067-A938-2CF7679243F0}" type="slidenum">
              <a:rPr lang="en-GB" smtClean="0"/>
              <a:t>‹#›</a:t>
            </a:fld>
            <a:endParaRPr lang="en-GB"/>
          </a:p>
        </p:txBody>
      </p:sp>
    </p:spTree>
    <p:extLst>
      <p:ext uri="{BB962C8B-B14F-4D97-AF65-F5344CB8AC3E}">
        <p14:creationId xmlns:p14="http://schemas.microsoft.com/office/powerpoint/2010/main" val="247248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74D8D8-4879-4E82-9AD4-5ACCA3FB4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48" y="85725"/>
            <a:ext cx="12461965" cy="6858000"/>
          </a:xfrm>
        </p:spPr>
      </p:pic>
    </p:spTree>
    <p:extLst>
      <p:ext uri="{BB962C8B-B14F-4D97-AF65-F5344CB8AC3E}">
        <p14:creationId xmlns:p14="http://schemas.microsoft.com/office/powerpoint/2010/main" val="52403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6726F5C1-79B3-4CBE-B86C-84183DA28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48" y="85725"/>
            <a:ext cx="12461965" cy="6858000"/>
          </a:xfrm>
        </p:spPr>
      </p:pic>
      <p:sp>
        <p:nvSpPr>
          <p:cNvPr id="3" name="Speech Bubble: Rectangle 2">
            <a:extLst>
              <a:ext uri="{FF2B5EF4-FFF2-40B4-BE49-F238E27FC236}">
                <a16:creationId xmlns:a16="http://schemas.microsoft.com/office/drawing/2014/main" id="{653411BC-68D5-4771-8BF4-02A498EF49CB}"/>
              </a:ext>
            </a:extLst>
          </p:cNvPr>
          <p:cNvSpPr/>
          <p:nvPr/>
        </p:nvSpPr>
        <p:spPr>
          <a:xfrm>
            <a:off x="190321" y="2536166"/>
            <a:ext cx="914400" cy="875035"/>
          </a:xfrm>
          <a:prstGeom prst="wedgeRectCallout">
            <a:avLst>
              <a:gd name="adj1" fmla="val 62186"/>
              <a:gd name="adj2" fmla="val 82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Cap, Floor or Collar</a:t>
            </a:r>
          </a:p>
        </p:txBody>
      </p:sp>
    </p:spTree>
    <p:extLst>
      <p:ext uri="{BB962C8B-B14F-4D97-AF65-F5344CB8AC3E}">
        <p14:creationId xmlns:p14="http://schemas.microsoft.com/office/powerpoint/2010/main" val="239665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7C14652-4CDF-4405-903D-B636EE114A04}"/>
              </a:ext>
            </a:extLst>
          </p:cNvPr>
          <p:cNvGraphicFramePr>
            <a:graphicFrameLocks noGrp="1"/>
          </p:cNvGraphicFramePr>
          <p:nvPr>
            <p:ph idx="1"/>
            <p:extLst>
              <p:ext uri="{D42A27DB-BD31-4B8C-83A1-F6EECF244321}">
                <p14:modId xmlns:p14="http://schemas.microsoft.com/office/powerpoint/2010/main" val="1661999598"/>
              </p:ext>
            </p:extLst>
          </p:nvPr>
        </p:nvGraphicFramePr>
        <p:xfrm>
          <a:off x="1871931" y="334404"/>
          <a:ext cx="7979434" cy="6348602"/>
        </p:xfrm>
        <a:graphic>
          <a:graphicData uri="http://schemas.openxmlformats.org/drawingml/2006/table">
            <a:tbl>
              <a:tblPr firstRow="1" firstCol="1" bandRow="1">
                <a:tableStyleId>{5C22544A-7EE6-4342-B048-85BDC9FD1C3A}</a:tableStyleId>
              </a:tblPr>
              <a:tblGrid>
                <a:gridCol w="1659001">
                  <a:extLst>
                    <a:ext uri="{9D8B030D-6E8A-4147-A177-3AD203B41FA5}">
                      <a16:colId xmlns:a16="http://schemas.microsoft.com/office/drawing/2014/main" val="2440236647"/>
                    </a:ext>
                  </a:extLst>
                </a:gridCol>
                <a:gridCol w="6320433">
                  <a:extLst>
                    <a:ext uri="{9D8B030D-6E8A-4147-A177-3AD203B41FA5}">
                      <a16:colId xmlns:a16="http://schemas.microsoft.com/office/drawing/2014/main" val="381628201"/>
                    </a:ext>
                  </a:extLst>
                </a:gridCol>
              </a:tblGrid>
              <a:tr h="157415">
                <a:tc>
                  <a:txBody>
                    <a:bodyPr/>
                    <a:lstStyle/>
                    <a:p>
                      <a:pPr>
                        <a:spcAft>
                          <a:spcPts val="600"/>
                        </a:spcAft>
                      </a:pPr>
                      <a:r>
                        <a:rPr lang="en-US" sz="1000" dirty="0">
                          <a:effectLst/>
                        </a:rPr>
                        <a:t>Field Name</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a:effectLst/>
                        </a:rPr>
                        <a:t>Narrative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274110406"/>
                  </a:ext>
                </a:extLst>
              </a:tr>
              <a:tr h="157415">
                <a:tc>
                  <a:txBody>
                    <a:bodyPr/>
                    <a:lstStyle/>
                    <a:p>
                      <a:pPr>
                        <a:spcAft>
                          <a:spcPts val="600"/>
                        </a:spcAft>
                      </a:pPr>
                      <a:r>
                        <a:rPr lang="en-US" sz="1000" dirty="0">
                          <a:effectLst/>
                        </a:rPr>
                        <a:t>Select Deal Type</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a:effectLst/>
                        </a:rPr>
                        <a:t>Users will be able to select IR Option as the deal type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153230214"/>
                  </a:ext>
                </a:extLst>
              </a:tr>
              <a:tr h="157415">
                <a:tc>
                  <a:txBody>
                    <a:bodyPr/>
                    <a:lstStyle/>
                    <a:p>
                      <a:pPr>
                        <a:spcAft>
                          <a:spcPts val="600"/>
                        </a:spcAft>
                      </a:pPr>
                      <a:r>
                        <a:rPr lang="en-US" sz="1000" dirty="0">
                          <a:effectLst/>
                        </a:rPr>
                        <a:t>Trade Entity</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a:effectLst/>
                        </a:rPr>
                        <a:t>Standard deal capture selection</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436361758"/>
                  </a:ext>
                </a:extLst>
              </a:tr>
              <a:tr h="157415">
                <a:tc>
                  <a:txBody>
                    <a:bodyPr/>
                    <a:lstStyle/>
                    <a:p>
                      <a:pPr>
                        <a:spcAft>
                          <a:spcPts val="600"/>
                        </a:spcAft>
                      </a:pPr>
                      <a:r>
                        <a:rPr lang="en-US" sz="1000" dirty="0">
                          <a:effectLst/>
                        </a:rPr>
                        <a:t>Enter Book</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a:effectLst/>
                        </a:rPr>
                        <a:t>Standard deal capture selection</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817804415"/>
                  </a:ext>
                </a:extLst>
              </a:tr>
              <a:tr h="157415">
                <a:tc>
                  <a:txBody>
                    <a:bodyPr/>
                    <a:lstStyle/>
                    <a:p>
                      <a:pPr>
                        <a:spcAft>
                          <a:spcPts val="600"/>
                        </a:spcAft>
                      </a:pPr>
                      <a:r>
                        <a:rPr lang="en-US" sz="1000">
                          <a:effectLst/>
                        </a:rPr>
                        <a:t>Currency</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deal capture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226429739"/>
                  </a:ext>
                </a:extLst>
              </a:tr>
              <a:tr h="157415">
                <a:tc>
                  <a:txBody>
                    <a:bodyPr/>
                    <a:lstStyle/>
                    <a:p>
                      <a:pPr>
                        <a:spcAft>
                          <a:spcPts val="600"/>
                        </a:spcAft>
                      </a:pPr>
                      <a:r>
                        <a:rPr lang="en-US" sz="1000">
                          <a:effectLst/>
                        </a:rPr>
                        <a:t>Counterparty</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deal capture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091515655"/>
                  </a:ext>
                </a:extLst>
              </a:tr>
              <a:tr h="1255247">
                <a:tc>
                  <a:txBody>
                    <a:bodyPr/>
                    <a:lstStyle/>
                    <a:p>
                      <a:pPr>
                        <a:spcAft>
                          <a:spcPts val="600"/>
                        </a:spcAft>
                      </a:pPr>
                      <a:r>
                        <a:rPr lang="en-US" sz="1000" dirty="0">
                          <a:effectLst/>
                        </a:rPr>
                        <a:t>Direction [1]</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There are six possible directions : -</a:t>
                      </a:r>
                      <a:endParaRPr lang="en-GB" sz="1000" dirty="0">
                        <a:effectLst/>
                      </a:endParaRPr>
                    </a:p>
                    <a:p>
                      <a:pPr>
                        <a:spcAft>
                          <a:spcPts val="0"/>
                        </a:spcAft>
                      </a:pPr>
                      <a:r>
                        <a:rPr lang="en-US" sz="1000" dirty="0">
                          <a:effectLst/>
                        </a:rPr>
                        <a:t>BUY CAP </a:t>
                      </a:r>
                      <a:endParaRPr lang="en-GB" sz="1000" dirty="0">
                        <a:effectLst/>
                      </a:endParaRPr>
                    </a:p>
                    <a:p>
                      <a:pPr>
                        <a:spcAft>
                          <a:spcPts val="0"/>
                        </a:spcAft>
                      </a:pPr>
                      <a:r>
                        <a:rPr lang="en-US" sz="1000" dirty="0">
                          <a:effectLst/>
                        </a:rPr>
                        <a:t>SELL CAP</a:t>
                      </a:r>
                      <a:endParaRPr lang="en-GB" sz="1000" dirty="0">
                        <a:effectLst/>
                      </a:endParaRPr>
                    </a:p>
                    <a:p>
                      <a:pPr>
                        <a:spcAft>
                          <a:spcPts val="0"/>
                        </a:spcAft>
                      </a:pPr>
                      <a:r>
                        <a:rPr lang="en-US" sz="1000" dirty="0">
                          <a:effectLst/>
                        </a:rPr>
                        <a:t>BUY FLOOR</a:t>
                      </a:r>
                      <a:endParaRPr lang="en-GB" sz="1000" dirty="0">
                        <a:effectLst/>
                      </a:endParaRPr>
                    </a:p>
                    <a:p>
                      <a:pPr>
                        <a:spcAft>
                          <a:spcPts val="0"/>
                        </a:spcAft>
                      </a:pPr>
                      <a:r>
                        <a:rPr lang="en-US" sz="1000" dirty="0">
                          <a:effectLst/>
                        </a:rPr>
                        <a:t>SELL FLOOR</a:t>
                      </a:r>
                      <a:endParaRPr lang="en-GB" sz="1000" dirty="0">
                        <a:effectLst/>
                      </a:endParaRPr>
                    </a:p>
                    <a:p>
                      <a:pPr>
                        <a:spcAft>
                          <a:spcPts val="0"/>
                        </a:spcAft>
                      </a:pPr>
                      <a:r>
                        <a:rPr lang="en-US" sz="1000" dirty="0">
                          <a:effectLst/>
                        </a:rPr>
                        <a:t>BUY CAP/SELL FLOOR **</a:t>
                      </a:r>
                      <a:endParaRPr lang="en-GB" sz="1000" dirty="0">
                        <a:effectLst/>
                      </a:endParaRPr>
                    </a:p>
                    <a:p>
                      <a:pPr>
                        <a:spcAft>
                          <a:spcPts val="0"/>
                        </a:spcAft>
                      </a:pPr>
                      <a:r>
                        <a:rPr lang="en-US" sz="1000" dirty="0">
                          <a:effectLst/>
                        </a:rPr>
                        <a:t>SELL CAP/BUY FLOOR **</a:t>
                      </a:r>
                      <a:endParaRPr lang="en-GB" sz="1000" dirty="0">
                        <a:effectLst/>
                      </a:endParaRPr>
                    </a:p>
                    <a:p>
                      <a:pPr>
                        <a:spcAft>
                          <a:spcPts val="600"/>
                        </a:spcAft>
                      </a:pPr>
                      <a:r>
                        <a:rPr lang="en-US" sz="1000" dirty="0">
                          <a:effectLst/>
                        </a:rPr>
                        <a:t> ** The last two are used with Collars</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232247891"/>
                  </a:ext>
                </a:extLst>
              </a:tr>
              <a:tr h="228150">
                <a:tc>
                  <a:txBody>
                    <a:bodyPr/>
                    <a:lstStyle/>
                    <a:p>
                      <a:pPr>
                        <a:spcAft>
                          <a:spcPts val="600"/>
                        </a:spcAft>
                      </a:pPr>
                      <a:r>
                        <a:rPr lang="en-US" sz="1000">
                          <a:effectLst/>
                        </a:rPr>
                        <a:t>Notional Amount</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amount – allow up to decimal places. Represents the notional amount of the IR Option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807894836"/>
                  </a:ext>
                </a:extLst>
              </a:tr>
              <a:tr h="228150">
                <a:tc>
                  <a:txBody>
                    <a:bodyPr/>
                    <a:lstStyle/>
                    <a:p>
                      <a:pPr>
                        <a:spcAft>
                          <a:spcPts val="600"/>
                        </a:spcAft>
                      </a:pPr>
                      <a:r>
                        <a:rPr lang="en-US" sz="1000">
                          <a:effectLst/>
                        </a:rPr>
                        <a:t>Value Date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Start date for the option. Standard deal capture date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220078815"/>
                  </a:ext>
                </a:extLst>
              </a:tr>
              <a:tr h="157415">
                <a:tc>
                  <a:txBody>
                    <a:bodyPr/>
                    <a:lstStyle/>
                    <a:p>
                      <a:pPr>
                        <a:spcAft>
                          <a:spcPts val="600"/>
                        </a:spcAft>
                      </a:pPr>
                      <a:r>
                        <a:rPr lang="en-US" sz="1000">
                          <a:effectLst/>
                        </a:rPr>
                        <a:t>Maturity Date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Maturity date for the option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620078714"/>
                  </a:ext>
                </a:extLst>
              </a:tr>
              <a:tr h="697500">
                <a:tc>
                  <a:txBody>
                    <a:bodyPr/>
                    <a:lstStyle/>
                    <a:p>
                      <a:pPr>
                        <a:spcAft>
                          <a:spcPts val="600"/>
                        </a:spcAft>
                      </a:pPr>
                      <a:r>
                        <a:rPr lang="en-US" sz="1000">
                          <a:effectLst/>
                        </a:rPr>
                        <a:t>Option Strategy [2]</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Dropdown. This will default to Collar where the deal direction is either : -</a:t>
                      </a:r>
                      <a:endParaRPr lang="en-GB" sz="1000" dirty="0">
                        <a:effectLst/>
                      </a:endParaRPr>
                    </a:p>
                    <a:p>
                      <a:pPr>
                        <a:spcAft>
                          <a:spcPts val="0"/>
                        </a:spcAft>
                      </a:pPr>
                      <a:r>
                        <a:rPr lang="en-US" sz="1000" dirty="0">
                          <a:effectLst/>
                        </a:rPr>
                        <a:t>BUY CAP/SELL FLOOR **</a:t>
                      </a:r>
                      <a:endParaRPr lang="en-GB" sz="1000" dirty="0">
                        <a:effectLst/>
                      </a:endParaRPr>
                    </a:p>
                    <a:p>
                      <a:pPr>
                        <a:spcAft>
                          <a:spcPts val="0"/>
                        </a:spcAft>
                      </a:pPr>
                      <a:r>
                        <a:rPr lang="en-US" sz="1000" dirty="0">
                          <a:effectLst/>
                        </a:rPr>
                        <a:t>SELL CAP/BUY FLOOR **</a:t>
                      </a:r>
                      <a:endParaRPr lang="en-GB" sz="1000" dirty="0">
                        <a:effectLst/>
                      </a:endParaRPr>
                    </a:p>
                    <a:p>
                      <a:pPr>
                        <a:spcAft>
                          <a:spcPts val="600"/>
                        </a:spcAft>
                      </a:pPr>
                      <a:r>
                        <a:rPr lang="en-US" sz="1000" dirty="0">
                          <a:effectLst/>
                        </a:rPr>
                        <a:t>Direction assumes a bank transaction i.e. Bank Sells – Customer Buys and vice versa</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407741946"/>
                  </a:ext>
                </a:extLst>
              </a:tr>
              <a:tr h="157415">
                <a:tc>
                  <a:txBody>
                    <a:bodyPr/>
                    <a:lstStyle/>
                    <a:p>
                      <a:pPr>
                        <a:spcAft>
                          <a:spcPts val="600"/>
                        </a:spcAft>
                      </a:pPr>
                      <a:r>
                        <a:rPr lang="en-US" sz="1000" dirty="0">
                          <a:effectLst/>
                        </a:rPr>
                        <a:t>Frequency</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deal capture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2976833071"/>
                  </a:ext>
                </a:extLst>
              </a:tr>
              <a:tr h="157415">
                <a:tc>
                  <a:txBody>
                    <a:bodyPr/>
                    <a:lstStyle/>
                    <a:p>
                      <a:pPr>
                        <a:spcAft>
                          <a:spcPts val="600"/>
                        </a:spcAft>
                      </a:pPr>
                      <a:r>
                        <a:rPr lang="en-US" sz="1000" dirty="0">
                          <a:effectLst/>
                        </a:rPr>
                        <a:t>Interest Basis</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a:effectLst/>
                        </a:rPr>
                        <a:t>Standard deal capture selection</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516399811"/>
                  </a:ext>
                </a:extLst>
              </a:tr>
              <a:tr h="157415">
                <a:tc>
                  <a:txBody>
                    <a:bodyPr/>
                    <a:lstStyle/>
                    <a:p>
                      <a:pPr>
                        <a:spcAft>
                          <a:spcPts val="600"/>
                        </a:spcAft>
                      </a:pPr>
                      <a:r>
                        <a:rPr lang="en-US" sz="1000">
                          <a:effectLst/>
                        </a:rPr>
                        <a:t>Interest Rate Type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deal capture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747729675"/>
                  </a:ext>
                </a:extLst>
              </a:tr>
              <a:tr h="191075">
                <a:tc>
                  <a:txBody>
                    <a:bodyPr/>
                    <a:lstStyle/>
                    <a:p>
                      <a:pPr>
                        <a:spcAft>
                          <a:spcPts val="600"/>
                        </a:spcAft>
                      </a:pPr>
                      <a:r>
                        <a:rPr lang="en-US" sz="1000">
                          <a:effectLst/>
                        </a:rPr>
                        <a:t>Final Expiry/Fixing Date [3]</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This should default to </a:t>
                      </a:r>
                      <a:r>
                        <a:rPr lang="en-US" sz="1000" dirty="0" err="1">
                          <a:effectLst/>
                        </a:rPr>
                        <a:t>nn</a:t>
                      </a:r>
                      <a:r>
                        <a:rPr lang="en-US" sz="1000" dirty="0">
                          <a:effectLst/>
                        </a:rPr>
                        <a:t> fixing days before the maturity date or next interest date for multi-legged IR Options.</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4076269421"/>
                  </a:ext>
                </a:extLst>
              </a:tr>
              <a:tr h="157415">
                <a:tc>
                  <a:txBody>
                    <a:bodyPr/>
                    <a:lstStyle/>
                    <a:p>
                      <a:pPr>
                        <a:spcAft>
                          <a:spcPts val="600"/>
                        </a:spcAft>
                      </a:pPr>
                      <a:r>
                        <a:rPr lang="en-US" sz="1000">
                          <a:effectLst/>
                        </a:rPr>
                        <a:t>Broker</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deal capture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154937567"/>
                  </a:ext>
                </a:extLst>
              </a:tr>
              <a:tr h="189096">
                <a:tc>
                  <a:txBody>
                    <a:bodyPr/>
                    <a:lstStyle/>
                    <a:p>
                      <a:pPr>
                        <a:spcAft>
                          <a:spcPts val="600"/>
                        </a:spcAft>
                      </a:pPr>
                      <a:r>
                        <a:rPr lang="en-US" sz="1000" dirty="0">
                          <a:effectLst/>
                        </a:rPr>
                        <a:t>Initial Cap(let) [5]</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Enter an interest rate value – allow for up to 6 decimal places – also populates 1</a:t>
                      </a:r>
                      <a:r>
                        <a:rPr lang="en-US" sz="1000" baseline="30000" dirty="0">
                          <a:effectLst/>
                        </a:rPr>
                        <a:t>st</a:t>
                      </a:r>
                      <a:r>
                        <a:rPr lang="en-US" sz="1000" dirty="0">
                          <a:effectLst/>
                        </a:rPr>
                        <a:t> leg in the deal legs if multi-legged</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748517551"/>
                  </a:ext>
                </a:extLst>
              </a:tr>
              <a:tr h="217806">
                <a:tc>
                  <a:txBody>
                    <a:bodyPr/>
                    <a:lstStyle/>
                    <a:p>
                      <a:pPr>
                        <a:spcAft>
                          <a:spcPts val="600"/>
                        </a:spcAft>
                      </a:pPr>
                      <a:r>
                        <a:rPr lang="en-US" sz="1000">
                          <a:effectLst/>
                        </a:rPr>
                        <a:t>Initial Floor(let) [5]</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Enter an interest rate value – allow for up to 6 decimal places – also populates 1</a:t>
                      </a:r>
                      <a:r>
                        <a:rPr lang="en-US" sz="1000" baseline="30000" dirty="0">
                          <a:effectLst/>
                        </a:rPr>
                        <a:t>st</a:t>
                      </a:r>
                      <a:r>
                        <a:rPr lang="en-US" sz="1000" dirty="0">
                          <a:effectLst/>
                        </a:rPr>
                        <a:t> leg in the deal legs if multi-legged</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806582594"/>
                  </a:ext>
                </a:extLst>
              </a:tr>
              <a:tr h="157415">
                <a:tc>
                  <a:txBody>
                    <a:bodyPr/>
                    <a:lstStyle/>
                    <a:p>
                      <a:pPr>
                        <a:spcAft>
                          <a:spcPts val="600"/>
                        </a:spcAft>
                      </a:pPr>
                      <a:r>
                        <a:rPr lang="en-US" sz="1000">
                          <a:effectLst/>
                        </a:rPr>
                        <a:t>Dealing  Interface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Standard deal capture selection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2941693278"/>
                  </a:ext>
                </a:extLst>
              </a:tr>
              <a:tr h="228150">
                <a:tc>
                  <a:txBody>
                    <a:bodyPr/>
                    <a:lstStyle/>
                    <a:p>
                      <a:pPr>
                        <a:spcAft>
                          <a:spcPts val="600"/>
                        </a:spcAft>
                      </a:pPr>
                      <a:r>
                        <a:rPr lang="en-US" sz="1000">
                          <a:effectLst/>
                        </a:rPr>
                        <a:t>Premium Amount [4]</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Users can enter a manual value or the system can default a fair value – see pricing</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592379945"/>
                  </a:ext>
                </a:extLst>
              </a:tr>
              <a:tr h="228150">
                <a:tc>
                  <a:txBody>
                    <a:bodyPr/>
                    <a:lstStyle/>
                    <a:p>
                      <a:pPr>
                        <a:spcAft>
                          <a:spcPts val="600"/>
                        </a:spcAft>
                      </a:pPr>
                      <a:r>
                        <a:rPr lang="en-US" sz="1000">
                          <a:effectLst/>
                        </a:rPr>
                        <a:t>Premium Date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This is date when the premium generates a cash-flow movement. Users enter or select a date.</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2986304942"/>
                  </a:ext>
                </a:extLst>
              </a:tr>
              <a:tr h="228150">
                <a:tc>
                  <a:txBody>
                    <a:bodyPr/>
                    <a:lstStyle/>
                    <a:p>
                      <a:pPr>
                        <a:spcAft>
                          <a:spcPts val="600"/>
                        </a:spcAft>
                      </a:pPr>
                      <a:r>
                        <a:rPr lang="en-US" sz="1000">
                          <a:effectLst/>
                        </a:rPr>
                        <a:t>Reval Curve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This is the Curve used for pricing and revaluation for the IR Option</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3471298827"/>
                  </a:ext>
                </a:extLst>
              </a:tr>
              <a:tr h="385771">
                <a:tc>
                  <a:txBody>
                    <a:bodyPr/>
                    <a:lstStyle/>
                    <a:p>
                      <a:pPr>
                        <a:spcAft>
                          <a:spcPts val="600"/>
                        </a:spcAft>
                      </a:pPr>
                      <a:r>
                        <a:rPr lang="en-US" sz="1000">
                          <a:effectLst/>
                        </a:rPr>
                        <a:t>Exercise [6]</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As IR Options use a European Style, the option button will only become enabled on the expiry date of the option. When the exercised button is hit, the label on the button will change from “Exercise” to “Exercised”. </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951431787"/>
                  </a:ext>
                </a:extLst>
              </a:tr>
              <a:tr h="342224">
                <a:tc>
                  <a:txBody>
                    <a:bodyPr/>
                    <a:lstStyle/>
                    <a:p>
                      <a:pPr>
                        <a:spcAft>
                          <a:spcPts val="600"/>
                        </a:spcAft>
                      </a:pPr>
                      <a:r>
                        <a:rPr lang="en-US" sz="1000">
                          <a:effectLst/>
                        </a:rPr>
                        <a:t>Exercise Date</a:t>
                      </a:r>
                      <a:endParaRPr lang="en-GB" sz="100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tc>
                  <a:txBody>
                    <a:bodyPr/>
                    <a:lstStyle/>
                    <a:p>
                      <a:pPr>
                        <a:spcAft>
                          <a:spcPts val="600"/>
                        </a:spcAft>
                      </a:pPr>
                      <a:r>
                        <a:rPr lang="en-US" sz="1000" dirty="0">
                          <a:effectLst/>
                        </a:rPr>
                        <a:t>When the Exercise button is hit the system will populate this field with the trade date. Non editable field</a:t>
                      </a:r>
                      <a:endParaRPr lang="en-GB" sz="1000" dirty="0">
                        <a:effectLst/>
                        <a:latin typeface="Calibri Light" panose="020F0302020204030204" pitchFamily="34" charset="0"/>
                        <a:ea typeface="Arial" panose="020B0604020202020204" pitchFamily="34" charset="0"/>
                        <a:cs typeface="Times New Roman" panose="02020603050405020304" pitchFamily="18" charset="0"/>
                      </a:endParaRPr>
                    </a:p>
                  </a:txBody>
                  <a:tcPr marL="28134" marR="28134" marT="0" marB="0"/>
                </a:tc>
                <a:extLst>
                  <a:ext uri="{0D108BD9-81ED-4DB2-BD59-A6C34878D82A}">
                    <a16:rowId xmlns:a16="http://schemas.microsoft.com/office/drawing/2014/main" val="1104173719"/>
                  </a:ext>
                </a:extLst>
              </a:tr>
            </a:tbl>
          </a:graphicData>
        </a:graphic>
      </p:graphicFrame>
      <p:sp>
        <p:nvSpPr>
          <p:cNvPr id="5" name="Rectangle 1">
            <a:extLst>
              <a:ext uri="{FF2B5EF4-FFF2-40B4-BE49-F238E27FC236}">
                <a16:creationId xmlns:a16="http://schemas.microsoft.com/office/drawing/2014/main" id="{D4609C8E-7C51-41E5-96EC-541F72AC73E8}"/>
              </a:ext>
            </a:extLst>
          </p:cNvPr>
          <p:cNvSpPr>
            <a:spLocks noChangeArrowheads="1"/>
          </p:cNvSpPr>
          <p:nvPr/>
        </p:nvSpPr>
        <p:spPr bwMode="auto">
          <a:xfrm>
            <a:off x="126537" y="281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Light" panose="020F0302020204030204" pitchFamily="34" charset="0"/>
                <a:ea typeface="Arial" panose="020B0604020202020204" pitchFamily="34" charset="0"/>
                <a:cs typeface="Calibri Light" panose="020F0302020204030204" pitchFamily="34" charset="0"/>
              </a:rPr>
              <a:t>Deal Capture Fields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2668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417</Words>
  <Application>Microsoft Office PowerPoint</Application>
  <PresentationFormat>Widescreen</PresentationFormat>
  <Paragraphs>60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Townsend</dc:creator>
  <cp:lastModifiedBy>Matt Townsend</cp:lastModifiedBy>
  <cp:revision>7</cp:revision>
  <dcterms:created xsi:type="dcterms:W3CDTF">2018-05-10T11:03:16Z</dcterms:created>
  <dcterms:modified xsi:type="dcterms:W3CDTF">2018-05-10T13:21:25Z</dcterms:modified>
</cp:coreProperties>
</file>