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196A-A74B-4DF4-A14A-89CFB6507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FE0D7-CD95-4B42-BAF2-5FA2E2A47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743B-C13C-4A21-83A1-30002CD8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2B1D-4586-4B49-B2EF-4A9CF2C2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9BA0F-5F0B-425E-9E8E-69C54231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3101-596B-4AEA-A117-E80E6E17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3ACA1-187F-4409-857B-7A8964A31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85334-A160-41F6-8825-5A5650F6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42C88-6CC1-4925-960B-DC17560C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777F-674A-4C69-817B-EBA349F8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31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CBAE3-B6BA-4968-B610-AFEDC4E9B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DA13C-D55A-4BFA-8FC2-DDE2A7B89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CC4E-943A-4B7B-9315-10FF55C7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3A64-7752-419F-8DA3-2752C044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6893-6D37-4659-B453-40E54E96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1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0D60-3CCF-4FCB-A6B2-2B6ED0F2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1688-5B41-46EB-BC33-4CA045CC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6BBA-E251-4867-B1F5-7D4C1D48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1DA0-5D95-46AD-B17C-0033E47E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169BB-E382-4846-9E67-3C8D0819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7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55E3-FCD0-4946-85ED-1968366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C0AB-860E-4004-903E-4E2ED8C3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1033A-3860-43E7-9534-6F90C3A2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ECC6-8B17-4439-A4DC-6EA77151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C3F9-10AD-47EB-8495-66367CBC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35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F47C-2DC4-44BB-ADA6-646B8A38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4711-26EE-464E-849D-117EDEEA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67924-C4A7-4F3C-915A-C0639B23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F8EC-D438-45FF-B3E9-F766F019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3E687-9DED-436A-AD96-52A26549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0A155-CE8D-4DA0-88E6-F8BCEE15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81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B14B-A95E-4314-A46E-9E67952A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989D-FD17-4882-A33E-76240A109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F6FA-ECB4-4D8B-B8B7-BBDF7263D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63749-A2D1-43AA-A98C-1BB0BC450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35C3E-80B8-4ABC-A4E1-4ACFE79BF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0B938-44B3-48F4-AD4C-9C072E5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96E1A-3780-4BE1-914D-49B635A6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98E5F-ABDC-4F22-BF47-14BDAAFD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6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569A-AB78-411E-A1D2-7B529D32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B70D4-9E73-443A-9C09-3DF721FE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3B37D-FEE1-4FAE-8A63-7B077CFC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8646-DB65-4A45-9A0B-AFFC3D95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06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1C985-EDA7-48FC-842E-8D33079A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2058E-D591-4721-BF2D-006802D4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EF5D6-B586-48D5-ACE9-460F5A8A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5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E1E6-172B-4B93-A81A-0E017ADF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A7FC-1B74-4787-B69E-8DC776B0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CB6D-CB48-4B95-A0B6-EDE095238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24AD-5C39-47CC-8F30-7D540FDE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49B3D-09DF-4615-9C1B-47096E0E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54D63-D141-47F2-9AF3-9801CCF8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F419-B59D-458D-87F1-49192BDB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3CEEA-404D-4230-9EDA-F4AE5754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26CF2-24C1-4F16-8D62-31CEFC366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622F-6AD4-4165-A330-6AE1F754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9015E-C95F-43A6-AACD-3F7CBB10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7C41-BFF7-47CF-B867-87562A48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92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AA96B-1E8C-4372-8F41-92414EA0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5478-0E19-45B0-B484-05D94E63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9C2F-B002-40B0-A2A1-1056B9CCF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8388-2B1E-4BD1-AE42-F2152F67AC2F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CD49-B143-4977-A1AE-398426701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800E-96E6-4094-BF20-35847093F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36EB-1FA3-4067-A938-2CF767924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8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54522-1A79-44B1-9CB9-1629FF399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25"/>
            <a:ext cx="11792711" cy="6489700"/>
          </a:xfrm>
        </p:spPr>
      </p:pic>
    </p:spTree>
    <p:extLst>
      <p:ext uri="{BB962C8B-B14F-4D97-AF65-F5344CB8AC3E}">
        <p14:creationId xmlns:p14="http://schemas.microsoft.com/office/powerpoint/2010/main" val="52403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7866DC4-F17A-4C3A-B66F-36CDAC4CC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192" y="199546"/>
            <a:ext cx="11792711" cy="64897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AB392D50-F9CF-421A-BC93-9052DF265F22}"/>
              </a:ext>
            </a:extLst>
          </p:cNvPr>
          <p:cNvSpPr/>
          <p:nvPr/>
        </p:nvSpPr>
        <p:spPr>
          <a:xfrm>
            <a:off x="3671960" y="881401"/>
            <a:ext cx="1728176" cy="1171685"/>
          </a:xfrm>
          <a:prstGeom prst="wedgeRectCallout">
            <a:avLst>
              <a:gd name="adj1" fmla="val -107814"/>
              <a:gd name="adj2" fmla="val 52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Values from temp Properties File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DC037B9-1329-4670-9985-AD1705EE73F3}"/>
              </a:ext>
            </a:extLst>
          </p:cNvPr>
          <p:cNvSpPr/>
          <p:nvPr/>
        </p:nvSpPr>
        <p:spPr>
          <a:xfrm>
            <a:off x="3650385" y="2228294"/>
            <a:ext cx="1728176" cy="1679471"/>
          </a:xfrm>
          <a:prstGeom prst="wedgeRectCallout">
            <a:avLst>
              <a:gd name="adj1" fmla="val -122891"/>
              <a:gd name="adj2" fmla="val 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Values defaulted when ICE Brent Oil selected in dropdown above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9B7551-9A52-42A9-9398-34C4F431B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9164"/>
              </p:ext>
            </p:extLst>
          </p:nvPr>
        </p:nvGraphicFramePr>
        <p:xfrm>
          <a:off x="8988995" y="199546"/>
          <a:ext cx="2844940" cy="638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89">
                  <a:extLst>
                    <a:ext uri="{9D8B030D-6E8A-4147-A177-3AD203B41FA5}">
                      <a16:colId xmlns:a16="http://schemas.microsoft.com/office/drawing/2014/main" val="1786551202"/>
                    </a:ext>
                  </a:extLst>
                </a:gridCol>
                <a:gridCol w="1411551">
                  <a:extLst>
                    <a:ext uri="{9D8B030D-6E8A-4147-A177-3AD203B41FA5}">
                      <a16:colId xmlns:a16="http://schemas.microsoft.com/office/drawing/2014/main" val="1881529121"/>
                    </a:ext>
                  </a:extLst>
                </a:gridCol>
              </a:tblGrid>
              <a:tr h="336194">
                <a:tc>
                  <a:txBody>
                    <a:bodyPr/>
                    <a:lstStyle/>
                    <a:p>
                      <a:r>
                        <a:rPr lang="en-GB" sz="1000" dirty="0" err="1"/>
                        <a:t>ForwardContractName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TradingUnit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580350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ICE Brent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Barrels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19918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DUMMY1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Litres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55649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DUMMY2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Gallons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26496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91315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Gasoil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Barrels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513832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Oil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Bushels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190866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 Oil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Contracts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651029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6652554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Ethanol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Gallons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709246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Soybeans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Gigajoules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734394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669114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65563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Pecent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169008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Pounds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446213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Brent Oil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Therms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5524426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Diesel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Tonnes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308669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Ethylene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Troy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61653"/>
                  </a:ext>
                </a:extLst>
              </a:tr>
              <a:tr h="3361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Sulphur Fuel Oil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mmBTU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88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5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DDEF-EFED-4CAD-A320-4ABEDF229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D186F-148F-4587-8D9E-8600112CC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81E7AA-C8EB-443A-BFF0-F5278093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6521"/>
              </p:ext>
            </p:extLst>
          </p:nvPr>
        </p:nvGraphicFramePr>
        <p:xfrm>
          <a:off x="5844454" y="1683754"/>
          <a:ext cx="6113780" cy="4007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4286046178"/>
                    </a:ext>
                  </a:extLst>
                </a:gridCol>
                <a:gridCol w="3056890">
                  <a:extLst>
                    <a:ext uri="{9D8B030D-6E8A-4147-A177-3AD203B41FA5}">
                      <a16:colId xmlns:a16="http://schemas.microsoft.com/office/drawing/2014/main" val="594808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name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Detail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074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Deal Type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Commodity Forward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920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Commodity Forward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Select from Commodity_Forward Table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06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Direction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Buy or Sell (from the banks perspective)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444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Volume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Numeric – allow for decimals up to 4 places e.g. 5 in 5 Tonnes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221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Unit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Select from Commodity_Forward Table (Display) e.g. Tonnes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45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Currency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Should default from Commodity_Forward Table – could be edited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5015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Price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enters contract price per unit. Could be defaulted from Commodity Forward Spot Prices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7936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Fixing Date</a:t>
                      </a:r>
                      <a:endParaRPr lang="en-GB" sz="1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This will default to spot days before the settlement date – can be overridden by user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70874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Settlement Date</a:t>
                      </a:r>
                      <a:endParaRPr lang="en-GB" sz="1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Users enters or select settlement date for forward deal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75509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Premium/Fee Currency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Defaults from Commodity_Forward Table – could be edited [Optional]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7639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Premium/Fee amount Currency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 enters a value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96433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Premium/Fee Start Date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Defaults to Spot days for the currency – can be edited</a:t>
                      </a:r>
                      <a:endParaRPr lang="en-GB" sz="1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69757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86633A3-8D61-4012-8776-6779E4A3F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76" y="3509963"/>
            <a:ext cx="3589444" cy="266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322A77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GB" altLang="en-US" sz="1400" b="1" i="0" u="none" strike="noStrike" cap="none" normalizeH="0" baseline="0" dirty="0" bmk="">
                <a:ln>
                  <a:noFill/>
                </a:ln>
                <a:solidFill>
                  <a:srgbClr val="322A77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ommodity Forward - Entry</a:t>
            </a:r>
            <a:endParaRPr kumimoji="0" lang="en-GB" altLang="en-US" sz="1400" b="1" i="0" u="none" strike="noStrike" cap="none" normalizeH="0" baseline="0" dirty="0">
              <a:ln>
                <a:noFill/>
              </a:ln>
              <a:solidFill>
                <a:srgbClr val="322A77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Deal Type</a:t>
            </a:r>
            <a:endParaRPr kumimoji="0" lang="en-GB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Commodity Forward</a:t>
            </a:r>
            <a:endParaRPr kumimoji="0" lang="en-GB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Direction</a:t>
            </a:r>
            <a:endParaRPr kumimoji="0" lang="en-GB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volume</a:t>
            </a:r>
            <a:endParaRPr kumimoji="0" lang="en-GB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Currency</a:t>
            </a:r>
            <a:endParaRPr kumimoji="0" lang="en-GB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Price</a:t>
            </a:r>
            <a:endParaRPr kumimoji="0" lang="en-GB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Settlement Date</a:t>
            </a:r>
            <a:endParaRPr kumimoji="0" lang="en-GB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Premium/Fee amount</a:t>
            </a:r>
            <a:endParaRPr kumimoji="0" lang="en-GB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Premium/Fee amount Currency</a:t>
            </a:r>
            <a:endParaRPr kumimoji="0" lang="en-GB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Premium/Fee Start Date</a:t>
            </a:r>
            <a:endParaRPr kumimoji="0" lang="en-GB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Portfolio, Book, Broker, traded/hedged etc.  as usual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&gt; Complete or Confirm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field information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7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279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Townsend</dc:creator>
  <cp:lastModifiedBy>Matt Townsend</cp:lastModifiedBy>
  <cp:revision>5</cp:revision>
  <dcterms:created xsi:type="dcterms:W3CDTF">2018-05-10T11:03:16Z</dcterms:created>
  <dcterms:modified xsi:type="dcterms:W3CDTF">2018-05-10T11:37:31Z</dcterms:modified>
</cp:coreProperties>
</file>