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8" r:id="rId4"/>
    <p:sldId id="260" r:id="rId5"/>
    <p:sldId id="259" r:id="rId6"/>
    <p:sldId id="267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16" autoAdjust="0"/>
    <p:restoredTop sz="94660"/>
  </p:normalViewPr>
  <p:slideViewPr>
    <p:cSldViewPr snapToGrid="0" snapToObjects="1">
      <p:cViewPr>
        <p:scale>
          <a:sx n="99" d="100"/>
          <a:sy n="99" d="100"/>
        </p:scale>
        <p:origin x="-140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3" d="100"/>
        <a:sy n="19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992EA-1220-B444-B253-D8885B11A551}" type="datetimeFigureOut">
              <a:rPr lang="en-US" smtClean="0"/>
              <a:t>12/8/19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6F31D-8A6A-C041-B5A2-FD0A184E9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9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6F31D-8A6A-C041-B5A2-FD0A184E97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1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12/8/19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12/8/19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12/8/19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12/8/19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12/8/19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12/8/19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ACM Citation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Michelle Turovsky – December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82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Average Clustering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675466"/>
            <a:ext cx="8153400" cy="3420533"/>
          </a:xfrm>
        </p:spPr>
        <p:txBody>
          <a:bodyPr/>
          <a:lstStyle/>
          <a:p>
            <a:r>
              <a:rPr lang="en-US" dirty="0" err="1" smtClean="0"/>
              <a:t>t</a:t>
            </a:r>
            <a:r>
              <a:rPr lang="en-US" baseline="-25000" dirty="0" err="1" smtClean="0"/>
              <a:t>v</a:t>
            </a:r>
            <a:r>
              <a:rPr lang="en-US" dirty="0" smtClean="0"/>
              <a:t>: # of triangles per vertex</a:t>
            </a:r>
          </a:p>
          <a:p>
            <a:r>
              <a:rPr lang="en-US" dirty="0" err="1" smtClean="0"/>
              <a:t>k</a:t>
            </a:r>
            <a:r>
              <a:rPr lang="en-US" baseline="-25000" dirty="0" err="1" smtClean="0"/>
              <a:t>v</a:t>
            </a:r>
            <a:r>
              <a:rPr lang="en-US" dirty="0" smtClean="0"/>
              <a:t>: degrees per vertex</a:t>
            </a:r>
            <a:endParaRPr lang="en-US" dirty="0"/>
          </a:p>
        </p:txBody>
      </p:sp>
      <p:pic>
        <p:nvPicPr>
          <p:cNvPr id="4" name="Picture 3" descr="Screen Shot 2019-11-23 at 4.11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381" y="1659467"/>
            <a:ext cx="3062652" cy="10054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84132" y="2172758"/>
            <a:ext cx="778935" cy="448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10665" y="1659467"/>
            <a:ext cx="829735" cy="530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noFill/>
            </a:endParaRPr>
          </a:p>
        </p:txBody>
      </p:sp>
      <p:pic>
        <p:nvPicPr>
          <p:cNvPr id="7" name="Picture 6" descr="Macintosh HD:Users:michelleturovsky:Desktop:Screen Shot 2019-11-23 at 8.34.55 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75908"/>
            <a:ext cx="5486400" cy="23749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894734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Average Clustering 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Output of local clustering coefficients 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                  (</a:t>
            </a:r>
            <a:r>
              <a:rPr lang="en-US" sz="1800" dirty="0"/>
              <a:t>vertex </a:t>
            </a:r>
            <a:r>
              <a:rPr lang="en-US" sz="1800" dirty="0" smtClean="0"/>
              <a:t>,  clustering </a:t>
            </a:r>
            <a:r>
              <a:rPr lang="en-US" sz="1800" dirty="0"/>
              <a:t>coefficient)</a:t>
            </a:r>
            <a:endParaRPr lang="en-US" sz="1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of average clustering coefficient:</a:t>
            </a:r>
            <a:endParaRPr lang="en-US" dirty="0"/>
          </a:p>
        </p:txBody>
      </p:sp>
      <p:pic>
        <p:nvPicPr>
          <p:cNvPr id="4" name="Picture 3" descr="Screen Shot 2019-11-23 at 9.51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027" y="5851340"/>
            <a:ext cx="2413979" cy="244660"/>
          </a:xfrm>
          <a:prstGeom prst="rect">
            <a:avLst/>
          </a:prstGeom>
        </p:spPr>
      </p:pic>
      <p:pic>
        <p:nvPicPr>
          <p:cNvPr id="5" name="Picture 4" descr="Screen Shot 2019-11-23 at 9.51.1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55"/>
          <a:stretch/>
        </p:blipFill>
        <p:spPr>
          <a:xfrm>
            <a:off x="2873737" y="2611365"/>
            <a:ext cx="2377241" cy="226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3547410"/>
              </p:ext>
            </p:extLst>
          </p:nvPr>
        </p:nvGraphicFramePr>
        <p:xfrm>
          <a:off x="612775" y="1845732"/>
          <a:ext cx="8153400" cy="4250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7083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Slide #</a:t>
                      </a:r>
                      <a:endParaRPr lang="en-US" dirty="0"/>
                    </a:p>
                  </a:txBody>
                  <a:tcPr/>
                </a:tc>
              </a:tr>
              <a:tr h="708378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Analysis Goal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7083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I. Build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ACM Citation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4-5</a:t>
                      </a:r>
                      <a:endParaRPr lang="en-US" dirty="0"/>
                    </a:p>
                  </a:txBody>
                  <a:tcPr/>
                </a:tc>
              </a:tr>
              <a:tr h="7083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II. Visualize </a:t>
                      </a:r>
                      <a:r>
                        <a:rPr lang="en-US" dirty="0" smtClean="0"/>
                        <a:t>In-Degree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6-7</a:t>
                      </a:r>
                      <a:endParaRPr lang="en-US" dirty="0"/>
                    </a:p>
                  </a:txBody>
                  <a:tcPr/>
                </a:tc>
              </a:tr>
              <a:tr h="7083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III. Weighted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Pagerank</a:t>
                      </a:r>
                      <a:r>
                        <a:rPr lang="en-US" baseline="0" dirty="0" smtClean="0"/>
                        <a:t>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8-9</a:t>
                      </a:r>
                      <a:endParaRPr lang="en-US" dirty="0"/>
                    </a:p>
                  </a:txBody>
                  <a:tcPr/>
                </a:tc>
              </a:tr>
              <a:tr h="708378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IV. Average </a:t>
                      </a:r>
                      <a:r>
                        <a:rPr lang="en-US" baseline="0" dirty="0" smtClean="0"/>
                        <a:t>Clustering 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10-11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88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ACM has a large repository of millions of publications, each of which may reference other publications.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Which </a:t>
            </a:r>
            <a:r>
              <a:rPr lang="en-US" dirty="0"/>
              <a:t>paper gets referenced most often, and do the papers that reference it also get referenced frequently? </a:t>
            </a:r>
            <a:endParaRPr lang="en-US" dirty="0" smtClean="0"/>
          </a:p>
          <a:p>
            <a:pPr lvl="1"/>
            <a:r>
              <a:rPr lang="en-US" dirty="0" smtClean="0"/>
              <a:t>By </a:t>
            </a:r>
            <a:r>
              <a:rPr lang="en-US" dirty="0"/>
              <a:t>understanding which papers get referenced by other important papers most frequently, we can start to understand the likelihood that a reader would stumble upon a random paper.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21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Build ACM Citation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Semi-structured data must be parsed for paper index and paper references</a:t>
            </a:r>
          </a:p>
          <a:p>
            <a:pPr lvl="1"/>
            <a:r>
              <a:rPr lang="en-US" sz="2000" dirty="0" err="1" smtClean="0"/>
              <a:t>FlatMapValues</a:t>
            </a:r>
            <a:r>
              <a:rPr lang="en-US" sz="2000" dirty="0" smtClean="0"/>
              <a:t> by Paper Title</a:t>
            </a:r>
          </a:p>
          <a:p>
            <a:pPr lvl="1"/>
            <a:r>
              <a:rPr lang="en-US" sz="2000" dirty="0" smtClean="0"/>
              <a:t>Remove special characters</a:t>
            </a:r>
          </a:p>
          <a:p>
            <a:pPr lvl="1"/>
            <a:r>
              <a:rPr lang="en-US" sz="2000" dirty="0" smtClean="0"/>
              <a:t>Put data into table format with a column for paper_index1 and paper_index2 where paper_index1 references paper_index2</a:t>
            </a:r>
          </a:p>
        </p:txBody>
      </p:sp>
    </p:spTree>
    <p:extLst>
      <p:ext uri="{BB962C8B-B14F-4D97-AF65-F5344CB8AC3E}">
        <p14:creationId xmlns:p14="http://schemas.microsoft.com/office/powerpoint/2010/main" val="128579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Build ACM Citation Network</a:t>
            </a:r>
            <a:endParaRPr lang="en-US" dirty="0"/>
          </a:p>
        </p:txBody>
      </p:sp>
      <p:pic>
        <p:nvPicPr>
          <p:cNvPr id="4" name="Picture 3" descr="Macintosh HD:Users:michelleturovsky:Desktop:Screen Shot 2019-11-23 at 3.12.20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5" y="1849893"/>
            <a:ext cx="3963005" cy="1706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 descr="Macintosh HD:Users:michelleturovsky:Desktop:Screen Shot 2019-11-23 at 3.12.34 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297" y="3252101"/>
            <a:ext cx="5283805" cy="19947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pic>
      <p:pic>
        <p:nvPicPr>
          <p:cNvPr id="6" name="Picture 5" descr="Macintosh HD:Users:michelleturovsky:Desktop:Screen Shot 2019-11-23 at 3.12.48 PM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411962"/>
            <a:ext cx="4740275" cy="2260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pic>
      <p:cxnSp>
        <p:nvCxnSpPr>
          <p:cNvPr id="8" name="Elbow Connector 7"/>
          <p:cNvCxnSpPr/>
          <p:nvPr/>
        </p:nvCxnSpPr>
        <p:spPr>
          <a:xfrm>
            <a:off x="4522287" y="2219189"/>
            <a:ext cx="1167455" cy="859455"/>
          </a:xfrm>
          <a:prstGeom prst="bentConnector3">
            <a:avLst>
              <a:gd name="adj1" fmla="val 98352"/>
            </a:avLst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7189207" y="3436287"/>
            <a:ext cx="1167455" cy="859455"/>
          </a:xfrm>
          <a:prstGeom prst="bentConnector3">
            <a:avLst>
              <a:gd name="adj1" fmla="val 98352"/>
            </a:avLst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Visualize In-Degree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44924"/>
          </a:xfrm>
        </p:spPr>
        <p:txBody>
          <a:bodyPr/>
          <a:lstStyle/>
          <a:p>
            <a:r>
              <a:rPr lang="en-US" i="1" dirty="0" err="1" smtClean="0"/>
              <a:t>zipWithIndex</a:t>
            </a:r>
            <a:r>
              <a:rPr lang="en-US" i="1" dirty="0" smtClean="0"/>
              <a:t> creates a numeric index for each unique alphanumeric index in the ACM Citation</a:t>
            </a:r>
            <a:endParaRPr lang="en-US" dirty="0"/>
          </a:p>
        </p:txBody>
      </p:sp>
      <p:pic>
        <p:nvPicPr>
          <p:cNvPr id="5" name="Picture 4" descr="Macintosh HD:Users:michelleturovsky:Desktop:Screen Shot 2019-11-23 at 3.20.55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20" y="3547386"/>
            <a:ext cx="6309360" cy="584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pic>
      <p:pic>
        <p:nvPicPr>
          <p:cNvPr id="6" name="Picture 5" descr="Macintosh HD:Users:michelleturovsky:Desktop:Screen Shot 2019-11-23 at 3.21.33 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874" y="4291369"/>
            <a:ext cx="4432300" cy="21748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54025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Visualize In-Degree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760134"/>
            <a:ext cx="8153400" cy="1537140"/>
          </a:xfrm>
        </p:spPr>
        <p:txBody>
          <a:bodyPr/>
          <a:lstStyle/>
          <a:p>
            <a:r>
              <a:rPr lang="en-US" dirty="0" smtClean="0"/>
              <a:t>p(k): in-degree probability distribution of a network</a:t>
            </a:r>
          </a:p>
          <a:p>
            <a:pPr lvl="1"/>
            <a:r>
              <a:rPr lang="en-US" dirty="0" err="1" smtClean="0"/>
              <a:t>n</a:t>
            </a:r>
            <a:r>
              <a:rPr lang="en-US" baseline="-25000" dirty="0" err="1" smtClean="0"/>
              <a:t>k</a:t>
            </a:r>
            <a:r>
              <a:rPr lang="en-US" dirty="0" smtClean="0"/>
              <a:t>: # vertices with in-degree value</a:t>
            </a:r>
          </a:p>
          <a:p>
            <a:pPr lvl="1"/>
            <a:r>
              <a:rPr lang="en-US" dirty="0" smtClean="0"/>
              <a:t>n: total # nodes in graph</a:t>
            </a:r>
            <a:endParaRPr lang="en-US" dirty="0"/>
          </a:p>
        </p:txBody>
      </p:sp>
      <p:pic>
        <p:nvPicPr>
          <p:cNvPr id="4" name="Picture 3" descr="Screen Shot 2019-11-23 at 3.58.2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36"/>
          <a:stretch/>
        </p:blipFill>
        <p:spPr>
          <a:xfrm>
            <a:off x="3505199" y="1778001"/>
            <a:ext cx="1998133" cy="726594"/>
          </a:xfrm>
          <a:prstGeom prst="rect">
            <a:avLst/>
          </a:prstGeom>
        </p:spPr>
      </p:pic>
      <p:pic>
        <p:nvPicPr>
          <p:cNvPr id="5" name="Picture 4" descr="Macintosh HD:Users:michelleturovsky:Desktop:Screen Shot 2019-11-23 at 3.34.29 PM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1"/>
          <a:stretch/>
        </p:blipFill>
        <p:spPr bwMode="auto">
          <a:xfrm>
            <a:off x="846726" y="4414924"/>
            <a:ext cx="2283594" cy="220636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pic>
      <p:pic>
        <p:nvPicPr>
          <p:cNvPr id="6" name="Picture 5" descr="Macintosh HD:Users:michelleturovsky:Desktop:Screen Shot 2019-11-23 at 5.24.17 PM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748" y="4143343"/>
            <a:ext cx="4010084" cy="245428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3505199" y="5519616"/>
            <a:ext cx="120311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220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Weighted Page Rank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40398" y="3183466"/>
            <a:ext cx="3403602" cy="2421467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Inlinks</a:t>
            </a:r>
            <a:r>
              <a:rPr lang="en-US" dirty="0" smtClean="0"/>
              <a:t> and </a:t>
            </a:r>
            <a:r>
              <a:rPr lang="en-US" dirty="0" err="1" smtClean="0"/>
              <a:t>Outlinks</a:t>
            </a:r>
            <a:r>
              <a:rPr lang="en-US" dirty="0" smtClean="0"/>
              <a:t> calculated via Spark SQL</a:t>
            </a:r>
            <a:endParaRPr lang="en-US" dirty="0"/>
          </a:p>
        </p:txBody>
      </p:sp>
      <p:pic>
        <p:nvPicPr>
          <p:cNvPr id="5" name="Picture 4" descr="Screen Shot 2019-11-23 at 4.02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14" y="1619249"/>
            <a:ext cx="6317964" cy="11578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40398" y="1737781"/>
            <a:ext cx="897467" cy="755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noFill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4396" y="1737781"/>
            <a:ext cx="897467" cy="755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noFill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0509" y="3183466"/>
            <a:ext cx="2613492" cy="24214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1. Initialized as a constant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31067" y="3183466"/>
            <a:ext cx="2935222" cy="24214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2. Updated through for-loop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08398" y="1737781"/>
            <a:ext cx="897467" cy="755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noFill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10265" y="1758944"/>
            <a:ext cx="1320802" cy="755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noFill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871133" y="2607732"/>
            <a:ext cx="220133" cy="57573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275666" y="2607732"/>
            <a:ext cx="1" cy="57573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42468" y="2607732"/>
            <a:ext cx="623821" cy="57573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90734" y="2607732"/>
            <a:ext cx="622944" cy="57573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Macintosh HD:Users:michelleturovsky:Desktop:Screen Shot 2019-11-23 at 8.33.15 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67" y="4306764"/>
            <a:ext cx="2431145" cy="99106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pic>
      <p:pic>
        <p:nvPicPr>
          <p:cNvPr id="22" name="Picture 21" descr="Macintosh HD:Users:michelleturovsky:Desktop:Screen Shot 2019-11-23 at 8.41.32 PM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" t="-1" b="4445"/>
          <a:stretch/>
        </p:blipFill>
        <p:spPr bwMode="auto">
          <a:xfrm>
            <a:off x="2206728" y="4879269"/>
            <a:ext cx="5888485" cy="1144992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Picture 19" descr="Macintosh HD:Users:michelleturovsky:Desktop:Screen Shot 2019-11-23 at 8.33.06 PM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63" y="5604933"/>
            <a:ext cx="3407836" cy="114423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37204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Weighted Page Rank Algorithm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140147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Output of top 10 papers via weighted </a:t>
            </a:r>
            <a:r>
              <a:rPr lang="en-US" dirty="0" err="1" smtClean="0"/>
              <a:t>pagerank</a:t>
            </a:r>
            <a:r>
              <a:rPr lang="en-US" dirty="0" smtClean="0"/>
              <a:t> algorithm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(</a:t>
            </a:r>
            <a:r>
              <a:rPr lang="en-US" sz="2800" dirty="0" err="1" smtClean="0"/>
              <a:t>paper_title</a:t>
            </a:r>
            <a:r>
              <a:rPr lang="en-US" sz="2800" dirty="0" smtClean="0"/>
              <a:t>	      </a:t>
            </a:r>
            <a:r>
              <a:rPr lang="en-US" sz="2800" dirty="0" err="1" smtClean="0"/>
              <a:t>number_of_inlinks</a:t>
            </a:r>
            <a:r>
              <a:rPr lang="en-US" sz="2800" dirty="0" smtClean="0"/>
              <a:t>		</a:t>
            </a:r>
            <a:r>
              <a:rPr lang="en-US" sz="2800" dirty="0" err="1" smtClean="0"/>
              <a:t>pagerank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pic>
        <p:nvPicPr>
          <p:cNvPr id="7" name="Picture 6" descr="Screen Shot 2019-11-23 at 9.46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35" y="3129448"/>
            <a:ext cx="8634434" cy="1591139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165766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1580</TotalTime>
  <Words>299</Words>
  <Application>Microsoft Macintosh PowerPoint</Application>
  <PresentationFormat>On-screen Show (4:3)</PresentationFormat>
  <Paragraphs>53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ACM Citation Data Analysis</vt:lpstr>
      <vt:lpstr>Overview</vt:lpstr>
      <vt:lpstr>Analysis Goals</vt:lpstr>
      <vt:lpstr>I. Build ACM Citation Network</vt:lpstr>
      <vt:lpstr>I. Build ACM Citation Network</vt:lpstr>
      <vt:lpstr>II. Visualize In-Degree Distribution</vt:lpstr>
      <vt:lpstr>II. Visualize In-Degree Distribution</vt:lpstr>
      <vt:lpstr>III. Weighted Page Rank Algorithm </vt:lpstr>
      <vt:lpstr>III. Weighted Page Rank Algorithm </vt:lpstr>
      <vt:lpstr>IV. Average Clustering Coefficient</vt:lpstr>
      <vt:lpstr>IV. Average Clustering Coefficient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 Citation Data Analysis</dc:title>
  <dc:creator>Michelle Turovsky</dc:creator>
  <cp:lastModifiedBy>Michelle Turovsky</cp:lastModifiedBy>
  <cp:revision>15</cp:revision>
  <dcterms:created xsi:type="dcterms:W3CDTF">2019-11-23T20:53:30Z</dcterms:created>
  <dcterms:modified xsi:type="dcterms:W3CDTF">2019-12-08T16:31:35Z</dcterms:modified>
</cp:coreProperties>
</file>