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21"/>
  </p:normalViewPr>
  <p:slideViewPr>
    <p:cSldViewPr snapToGrid="0">
      <p:cViewPr>
        <p:scale>
          <a:sx n="70" d="100"/>
          <a:sy n="70" d="100"/>
        </p:scale>
        <p:origin x="2176"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613488-2945-4449-93E6-0DA6D179DC1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8C513B-9BF0-4262-97C7-B7FBBBED6FC6}">
      <dgm:prSet custT="1"/>
      <dgm:spPr/>
      <dgm:t>
        <a:bodyPr/>
        <a:lstStyle/>
        <a:p>
          <a:pPr>
            <a:lnSpc>
              <a:spcPct val="100000"/>
            </a:lnSpc>
          </a:pPr>
          <a:r>
            <a:rPr lang="en-US" sz="2400" b="0" i="0" dirty="0"/>
            <a:t>Big Mountain resort has recently installed a new chair lift to help increase the distribution of visitors across the mountain. </a:t>
          </a:r>
          <a:endParaRPr lang="en-US" sz="2400" dirty="0"/>
        </a:p>
      </dgm:t>
    </dgm:pt>
    <dgm:pt modelId="{9F92861D-F05E-443B-95D6-8C813ED6D8D5}" type="parTrans" cxnId="{86ADDCA9-8FB3-46A5-BB1C-DC263E4DB7AD}">
      <dgm:prSet/>
      <dgm:spPr/>
      <dgm:t>
        <a:bodyPr/>
        <a:lstStyle/>
        <a:p>
          <a:endParaRPr lang="en-US"/>
        </a:p>
      </dgm:t>
    </dgm:pt>
    <dgm:pt modelId="{EF800D1E-CF34-4EA2-8C99-003303017E95}" type="sibTrans" cxnId="{86ADDCA9-8FB3-46A5-BB1C-DC263E4DB7AD}">
      <dgm:prSet/>
      <dgm:spPr/>
      <dgm:t>
        <a:bodyPr/>
        <a:lstStyle/>
        <a:p>
          <a:endParaRPr lang="en-US"/>
        </a:p>
      </dgm:t>
    </dgm:pt>
    <dgm:pt modelId="{C366134B-EDBB-455D-822D-D575D29C5ADE}">
      <dgm:prSet custT="1"/>
      <dgm:spPr/>
      <dgm:t>
        <a:bodyPr/>
        <a:lstStyle/>
        <a:p>
          <a:pPr>
            <a:lnSpc>
              <a:spcPct val="100000"/>
            </a:lnSpc>
          </a:pPr>
          <a:r>
            <a:rPr lang="en-US" sz="2400" b="0" i="0" dirty="0"/>
            <a:t>This has led to an increase in operating costs of $1,540,000. </a:t>
          </a:r>
          <a:endParaRPr lang="en-US" sz="2400" dirty="0"/>
        </a:p>
      </dgm:t>
    </dgm:pt>
    <dgm:pt modelId="{D79ED6C7-0D46-42E5-B3EA-6429BF00C133}" type="parTrans" cxnId="{B447085C-57AD-4D3C-A626-7B0EEB284307}">
      <dgm:prSet/>
      <dgm:spPr/>
      <dgm:t>
        <a:bodyPr/>
        <a:lstStyle/>
        <a:p>
          <a:endParaRPr lang="en-US"/>
        </a:p>
      </dgm:t>
    </dgm:pt>
    <dgm:pt modelId="{E6BAF092-9FB2-428A-83B0-83265288BFDE}" type="sibTrans" cxnId="{B447085C-57AD-4D3C-A626-7B0EEB284307}">
      <dgm:prSet/>
      <dgm:spPr/>
      <dgm:t>
        <a:bodyPr/>
        <a:lstStyle/>
        <a:p>
          <a:endParaRPr lang="en-US"/>
        </a:p>
      </dgm:t>
    </dgm:pt>
    <dgm:pt modelId="{F9CD0887-DE53-4D14-A0CF-DCB4549B7156}">
      <dgm:prSet custT="1"/>
      <dgm:spPr/>
      <dgm:t>
        <a:bodyPr/>
        <a:lstStyle/>
        <a:p>
          <a:pPr>
            <a:lnSpc>
              <a:spcPct val="100000"/>
            </a:lnSpc>
          </a:pPr>
          <a:r>
            <a:rPr lang="en-US" sz="2400" b="0" i="0" dirty="0"/>
            <a:t>The company needs to offset this increase in operating cost by finding more data driven business solutions. </a:t>
          </a:r>
          <a:endParaRPr lang="en-US" sz="2400" dirty="0"/>
        </a:p>
      </dgm:t>
    </dgm:pt>
    <dgm:pt modelId="{516B62D9-5806-41F8-B984-6686F5BFAA65}" type="parTrans" cxnId="{E4A5678E-E274-4753-9263-9C82CAB4D848}">
      <dgm:prSet/>
      <dgm:spPr/>
      <dgm:t>
        <a:bodyPr/>
        <a:lstStyle/>
        <a:p>
          <a:endParaRPr lang="en-US"/>
        </a:p>
      </dgm:t>
    </dgm:pt>
    <dgm:pt modelId="{57A79070-CD1B-413A-BDF5-7C9DC60A424E}" type="sibTrans" cxnId="{E4A5678E-E274-4753-9263-9C82CAB4D848}">
      <dgm:prSet/>
      <dgm:spPr/>
      <dgm:t>
        <a:bodyPr/>
        <a:lstStyle/>
        <a:p>
          <a:endParaRPr lang="en-US"/>
        </a:p>
      </dgm:t>
    </dgm:pt>
    <dgm:pt modelId="{2BE70435-E289-4C86-AA84-11A803F61C73}">
      <dgm:prSet custT="1"/>
      <dgm:spPr/>
      <dgm:t>
        <a:bodyPr/>
        <a:lstStyle/>
        <a:p>
          <a:pPr>
            <a:lnSpc>
              <a:spcPct val="100000"/>
            </a:lnSpc>
          </a:pPr>
          <a:r>
            <a:rPr lang="en-US" sz="2400" b="0" i="0" dirty="0"/>
            <a:t>Current pricing is based only on charging a premium about the market averages rather than based on how important facilities are. </a:t>
          </a:r>
          <a:endParaRPr lang="en-US" sz="2400" dirty="0"/>
        </a:p>
      </dgm:t>
    </dgm:pt>
    <dgm:pt modelId="{9CB21ED2-FC07-430B-A8BE-DAF20710446B}" type="parTrans" cxnId="{6B5B4835-5425-4B66-8448-6BC4480FA196}">
      <dgm:prSet/>
      <dgm:spPr/>
      <dgm:t>
        <a:bodyPr/>
        <a:lstStyle/>
        <a:p>
          <a:endParaRPr lang="en-US"/>
        </a:p>
      </dgm:t>
    </dgm:pt>
    <dgm:pt modelId="{A3FD9E4F-DF64-40E1-A8DF-1E159DEF1137}" type="sibTrans" cxnId="{6B5B4835-5425-4B66-8448-6BC4480FA196}">
      <dgm:prSet/>
      <dgm:spPr/>
      <dgm:t>
        <a:bodyPr/>
        <a:lstStyle/>
        <a:p>
          <a:endParaRPr lang="en-US"/>
        </a:p>
      </dgm:t>
    </dgm:pt>
    <dgm:pt modelId="{317B7105-E26E-4E21-9E31-BDD43929B841}">
      <dgm:prSet custT="1"/>
      <dgm:spPr/>
      <dgm:t>
        <a:bodyPr/>
        <a:lstStyle/>
        <a:p>
          <a:pPr>
            <a:lnSpc>
              <a:spcPct val="100000"/>
            </a:lnSpc>
          </a:pPr>
          <a:r>
            <a:rPr lang="en-US" sz="2400" dirty="0"/>
            <a:t>Data for 330 resorts including big mountain resort to come up with a solution.</a:t>
          </a:r>
        </a:p>
      </dgm:t>
    </dgm:pt>
    <dgm:pt modelId="{D055653C-4145-4401-B0F9-004C8873E394}" type="parTrans" cxnId="{D2F09AFC-291D-4666-857E-D982C7AD58FF}">
      <dgm:prSet/>
      <dgm:spPr/>
      <dgm:t>
        <a:bodyPr/>
        <a:lstStyle/>
        <a:p>
          <a:endParaRPr lang="en-US"/>
        </a:p>
      </dgm:t>
    </dgm:pt>
    <dgm:pt modelId="{4D96EC69-4B6B-4A47-9BB1-EE7C564BB238}" type="sibTrans" cxnId="{D2F09AFC-291D-4666-857E-D982C7AD58FF}">
      <dgm:prSet/>
      <dgm:spPr/>
      <dgm:t>
        <a:bodyPr/>
        <a:lstStyle/>
        <a:p>
          <a:endParaRPr lang="en-US"/>
        </a:p>
      </dgm:t>
    </dgm:pt>
    <dgm:pt modelId="{DEE2BC88-BCA5-45E0-B876-78238DA9E7B7}" type="pres">
      <dgm:prSet presAssocID="{42613488-2945-4449-93E6-0DA6D179DC18}" presName="root" presStyleCnt="0">
        <dgm:presLayoutVars>
          <dgm:dir/>
          <dgm:resizeHandles val="exact"/>
        </dgm:presLayoutVars>
      </dgm:prSet>
      <dgm:spPr/>
    </dgm:pt>
    <dgm:pt modelId="{5B9B5846-D9B5-493F-A235-0CD514C3B147}" type="pres">
      <dgm:prSet presAssocID="{268C513B-9BF0-4262-97C7-B7FBBBED6FC6}" presName="compNode" presStyleCnt="0"/>
      <dgm:spPr/>
    </dgm:pt>
    <dgm:pt modelId="{69CA2D96-2724-41BC-862C-EFCC66BA332C}" type="pres">
      <dgm:prSet presAssocID="{268C513B-9BF0-4262-97C7-B7FBBBED6FC6}" presName="bgRect" presStyleLbl="bgShp" presStyleIdx="0" presStyleCnt="5"/>
      <dgm:spPr/>
    </dgm:pt>
    <dgm:pt modelId="{50C1274A-6068-43B5-8D3C-5929F7158E7F}" type="pres">
      <dgm:prSet presAssocID="{268C513B-9BF0-4262-97C7-B7FBBBED6FC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imbing"/>
        </a:ext>
      </dgm:extLst>
    </dgm:pt>
    <dgm:pt modelId="{DE5A8B7D-6E7E-4517-A636-176A2C161F0D}" type="pres">
      <dgm:prSet presAssocID="{268C513B-9BF0-4262-97C7-B7FBBBED6FC6}" presName="spaceRect" presStyleCnt="0"/>
      <dgm:spPr/>
    </dgm:pt>
    <dgm:pt modelId="{3484BB61-1ED2-411C-BEC6-27EC90727163}" type="pres">
      <dgm:prSet presAssocID="{268C513B-9BF0-4262-97C7-B7FBBBED6FC6}" presName="parTx" presStyleLbl="revTx" presStyleIdx="0" presStyleCnt="5">
        <dgm:presLayoutVars>
          <dgm:chMax val="0"/>
          <dgm:chPref val="0"/>
        </dgm:presLayoutVars>
      </dgm:prSet>
      <dgm:spPr/>
    </dgm:pt>
    <dgm:pt modelId="{85A05645-50B8-478B-9978-605BD8AB004F}" type="pres">
      <dgm:prSet presAssocID="{EF800D1E-CF34-4EA2-8C99-003303017E95}" presName="sibTrans" presStyleCnt="0"/>
      <dgm:spPr/>
    </dgm:pt>
    <dgm:pt modelId="{C482134D-044B-4CF6-8259-BD2F99E0B9BA}" type="pres">
      <dgm:prSet presAssocID="{C366134B-EDBB-455D-822D-D575D29C5ADE}" presName="compNode" presStyleCnt="0"/>
      <dgm:spPr/>
    </dgm:pt>
    <dgm:pt modelId="{364176EB-26F5-49B2-9FB2-6116E4F077B0}" type="pres">
      <dgm:prSet presAssocID="{C366134B-EDBB-455D-822D-D575D29C5ADE}" presName="bgRect" presStyleLbl="bgShp" presStyleIdx="1" presStyleCnt="5"/>
      <dgm:spPr/>
    </dgm:pt>
    <dgm:pt modelId="{59510B30-13EF-4EB6-AB39-45598E4FC359}" type="pres">
      <dgm:prSet presAssocID="{C366134B-EDBB-455D-822D-D575D29C5AD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C0D1EF9B-A0C3-4996-80E3-D4C203E6D677}" type="pres">
      <dgm:prSet presAssocID="{C366134B-EDBB-455D-822D-D575D29C5ADE}" presName="spaceRect" presStyleCnt="0"/>
      <dgm:spPr/>
    </dgm:pt>
    <dgm:pt modelId="{026C9986-11CE-40A3-B8D6-4B85F05C9C58}" type="pres">
      <dgm:prSet presAssocID="{C366134B-EDBB-455D-822D-D575D29C5ADE}" presName="parTx" presStyleLbl="revTx" presStyleIdx="1" presStyleCnt="5">
        <dgm:presLayoutVars>
          <dgm:chMax val="0"/>
          <dgm:chPref val="0"/>
        </dgm:presLayoutVars>
      </dgm:prSet>
      <dgm:spPr/>
    </dgm:pt>
    <dgm:pt modelId="{842260E8-30EA-456C-9E1B-9F39B62F5A89}" type="pres">
      <dgm:prSet presAssocID="{E6BAF092-9FB2-428A-83B0-83265288BFDE}" presName="sibTrans" presStyleCnt="0"/>
      <dgm:spPr/>
    </dgm:pt>
    <dgm:pt modelId="{9316AFAF-EB66-4D9B-BEC8-0FF4DAE546EE}" type="pres">
      <dgm:prSet presAssocID="{F9CD0887-DE53-4D14-A0CF-DCB4549B7156}" presName="compNode" presStyleCnt="0"/>
      <dgm:spPr/>
    </dgm:pt>
    <dgm:pt modelId="{3D57868A-9BBB-4D3A-97A6-BF570206B261}" type="pres">
      <dgm:prSet presAssocID="{F9CD0887-DE53-4D14-A0CF-DCB4549B7156}" presName="bgRect" presStyleLbl="bgShp" presStyleIdx="2" presStyleCnt="5"/>
      <dgm:spPr/>
    </dgm:pt>
    <dgm:pt modelId="{5F30B832-FA66-46BA-8BB8-C0843D32F7D2}" type="pres">
      <dgm:prSet presAssocID="{F9CD0887-DE53-4D14-A0CF-DCB4549B715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74F30D44-99C5-4822-B6AE-79702374DF8E}" type="pres">
      <dgm:prSet presAssocID="{F9CD0887-DE53-4D14-A0CF-DCB4549B7156}" presName="spaceRect" presStyleCnt="0"/>
      <dgm:spPr/>
    </dgm:pt>
    <dgm:pt modelId="{E8F90754-603F-4D0B-80F3-D43F7E39DC81}" type="pres">
      <dgm:prSet presAssocID="{F9CD0887-DE53-4D14-A0CF-DCB4549B7156}" presName="parTx" presStyleLbl="revTx" presStyleIdx="2" presStyleCnt="5">
        <dgm:presLayoutVars>
          <dgm:chMax val="0"/>
          <dgm:chPref val="0"/>
        </dgm:presLayoutVars>
      </dgm:prSet>
      <dgm:spPr/>
    </dgm:pt>
    <dgm:pt modelId="{86C5DB65-16A9-4236-A27A-E85A4F1173E5}" type="pres">
      <dgm:prSet presAssocID="{57A79070-CD1B-413A-BDF5-7C9DC60A424E}" presName="sibTrans" presStyleCnt="0"/>
      <dgm:spPr/>
    </dgm:pt>
    <dgm:pt modelId="{835B5684-666A-4C38-BA7E-E26A795559FC}" type="pres">
      <dgm:prSet presAssocID="{2BE70435-E289-4C86-AA84-11A803F61C73}" presName="compNode" presStyleCnt="0"/>
      <dgm:spPr/>
    </dgm:pt>
    <dgm:pt modelId="{CA252228-F0CE-4D8D-8ACC-6DEF0D3E168E}" type="pres">
      <dgm:prSet presAssocID="{2BE70435-E289-4C86-AA84-11A803F61C73}" presName="bgRect" presStyleLbl="bgShp" presStyleIdx="3" presStyleCnt="5"/>
      <dgm:spPr/>
    </dgm:pt>
    <dgm:pt modelId="{D0AB6B43-B65C-40C7-879B-67E7A2EAC995}" type="pres">
      <dgm:prSet presAssocID="{2BE70435-E289-4C86-AA84-11A803F61C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Yuan"/>
        </a:ext>
      </dgm:extLst>
    </dgm:pt>
    <dgm:pt modelId="{48D538BA-3EAA-46FB-B172-EAC34F080244}" type="pres">
      <dgm:prSet presAssocID="{2BE70435-E289-4C86-AA84-11A803F61C73}" presName="spaceRect" presStyleCnt="0"/>
      <dgm:spPr/>
    </dgm:pt>
    <dgm:pt modelId="{9408FC2D-8ABB-4652-8A68-82829ACBFA63}" type="pres">
      <dgm:prSet presAssocID="{2BE70435-E289-4C86-AA84-11A803F61C73}" presName="parTx" presStyleLbl="revTx" presStyleIdx="3" presStyleCnt="5">
        <dgm:presLayoutVars>
          <dgm:chMax val="0"/>
          <dgm:chPref val="0"/>
        </dgm:presLayoutVars>
      </dgm:prSet>
      <dgm:spPr/>
    </dgm:pt>
    <dgm:pt modelId="{9DAB46E1-D0EA-432F-BD26-D625B63F2B1C}" type="pres">
      <dgm:prSet presAssocID="{A3FD9E4F-DF64-40E1-A8DF-1E159DEF1137}" presName="sibTrans" presStyleCnt="0"/>
      <dgm:spPr/>
    </dgm:pt>
    <dgm:pt modelId="{52C31A10-208B-4C3C-AE7B-0C8CD998D747}" type="pres">
      <dgm:prSet presAssocID="{317B7105-E26E-4E21-9E31-BDD43929B841}" presName="compNode" presStyleCnt="0"/>
      <dgm:spPr/>
    </dgm:pt>
    <dgm:pt modelId="{44FDA79A-C7DA-40F1-88BD-EC255AE5B253}" type="pres">
      <dgm:prSet presAssocID="{317B7105-E26E-4E21-9E31-BDD43929B841}" presName="bgRect" presStyleLbl="bgShp" presStyleIdx="4" presStyleCnt="5"/>
      <dgm:spPr/>
    </dgm:pt>
    <dgm:pt modelId="{8309A77A-C41A-4C2A-B89E-145224CAAF83}" type="pres">
      <dgm:prSet presAssocID="{317B7105-E26E-4E21-9E31-BDD43929B84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untains"/>
        </a:ext>
      </dgm:extLst>
    </dgm:pt>
    <dgm:pt modelId="{63EE0A95-DA8B-4BDA-AEB4-470AD77CFF6C}" type="pres">
      <dgm:prSet presAssocID="{317B7105-E26E-4E21-9E31-BDD43929B841}" presName="spaceRect" presStyleCnt="0"/>
      <dgm:spPr/>
    </dgm:pt>
    <dgm:pt modelId="{CABB793E-6BC9-4DE0-B45C-6AAC135644F0}" type="pres">
      <dgm:prSet presAssocID="{317B7105-E26E-4E21-9E31-BDD43929B841}" presName="parTx" presStyleLbl="revTx" presStyleIdx="4" presStyleCnt="5">
        <dgm:presLayoutVars>
          <dgm:chMax val="0"/>
          <dgm:chPref val="0"/>
        </dgm:presLayoutVars>
      </dgm:prSet>
      <dgm:spPr/>
    </dgm:pt>
  </dgm:ptLst>
  <dgm:cxnLst>
    <dgm:cxn modelId="{037DD513-618A-4A96-ABBA-BAE0EA7B39FE}" type="presOf" srcId="{317B7105-E26E-4E21-9E31-BDD43929B841}" destId="{CABB793E-6BC9-4DE0-B45C-6AAC135644F0}" srcOrd="0" destOrd="0" presId="urn:microsoft.com/office/officeart/2018/2/layout/IconVerticalSolidList"/>
    <dgm:cxn modelId="{6B5B4835-5425-4B66-8448-6BC4480FA196}" srcId="{42613488-2945-4449-93E6-0DA6D179DC18}" destId="{2BE70435-E289-4C86-AA84-11A803F61C73}" srcOrd="3" destOrd="0" parTransId="{9CB21ED2-FC07-430B-A8BE-DAF20710446B}" sibTransId="{A3FD9E4F-DF64-40E1-A8DF-1E159DEF1137}"/>
    <dgm:cxn modelId="{B447085C-57AD-4D3C-A626-7B0EEB284307}" srcId="{42613488-2945-4449-93E6-0DA6D179DC18}" destId="{C366134B-EDBB-455D-822D-D575D29C5ADE}" srcOrd="1" destOrd="0" parTransId="{D79ED6C7-0D46-42E5-B3EA-6429BF00C133}" sibTransId="{E6BAF092-9FB2-428A-83B0-83265288BFDE}"/>
    <dgm:cxn modelId="{E4A5678E-E274-4753-9263-9C82CAB4D848}" srcId="{42613488-2945-4449-93E6-0DA6D179DC18}" destId="{F9CD0887-DE53-4D14-A0CF-DCB4549B7156}" srcOrd="2" destOrd="0" parTransId="{516B62D9-5806-41F8-B984-6686F5BFAA65}" sibTransId="{57A79070-CD1B-413A-BDF5-7C9DC60A424E}"/>
    <dgm:cxn modelId="{86ADDCA9-8FB3-46A5-BB1C-DC263E4DB7AD}" srcId="{42613488-2945-4449-93E6-0DA6D179DC18}" destId="{268C513B-9BF0-4262-97C7-B7FBBBED6FC6}" srcOrd="0" destOrd="0" parTransId="{9F92861D-F05E-443B-95D6-8C813ED6D8D5}" sibTransId="{EF800D1E-CF34-4EA2-8C99-003303017E95}"/>
    <dgm:cxn modelId="{D2CF49B4-5B70-41B0-A9E6-4AE5CBFDC1D0}" type="presOf" srcId="{42613488-2945-4449-93E6-0DA6D179DC18}" destId="{DEE2BC88-BCA5-45E0-B876-78238DA9E7B7}" srcOrd="0" destOrd="0" presId="urn:microsoft.com/office/officeart/2018/2/layout/IconVerticalSolidList"/>
    <dgm:cxn modelId="{DFBFC5C7-F80E-4234-BF98-389F46D3FE72}" type="presOf" srcId="{268C513B-9BF0-4262-97C7-B7FBBBED6FC6}" destId="{3484BB61-1ED2-411C-BEC6-27EC90727163}" srcOrd="0" destOrd="0" presId="urn:microsoft.com/office/officeart/2018/2/layout/IconVerticalSolidList"/>
    <dgm:cxn modelId="{E3E6C9CF-3C17-4755-A2D6-C7E71386184D}" type="presOf" srcId="{2BE70435-E289-4C86-AA84-11A803F61C73}" destId="{9408FC2D-8ABB-4652-8A68-82829ACBFA63}" srcOrd="0" destOrd="0" presId="urn:microsoft.com/office/officeart/2018/2/layout/IconVerticalSolidList"/>
    <dgm:cxn modelId="{8F83ECD1-5C8C-47CD-B415-774322433A14}" type="presOf" srcId="{C366134B-EDBB-455D-822D-D575D29C5ADE}" destId="{026C9986-11CE-40A3-B8D6-4B85F05C9C58}" srcOrd="0" destOrd="0" presId="urn:microsoft.com/office/officeart/2018/2/layout/IconVerticalSolidList"/>
    <dgm:cxn modelId="{5415AFF3-80D2-44B8-9034-A5C7D27ACB5F}" type="presOf" srcId="{F9CD0887-DE53-4D14-A0CF-DCB4549B7156}" destId="{E8F90754-603F-4D0B-80F3-D43F7E39DC81}" srcOrd="0" destOrd="0" presId="urn:microsoft.com/office/officeart/2018/2/layout/IconVerticalSolidList"/>
    <dgm:cxn modelId="{D2F09AFC-291D-4666-857E-D982C7AD58FF}" srcId="{42613488-2945-4449-93E6-0DA6D179DC18}" destId="{317B7105-E26E-4E21-9E31-BDD43929B841}" srcOrd="4" destOrd="0" parTransId="{D055653C-4145-4401-B0F9-004C8873E394}" sibTransId="{4D96EC69-4B6B-4A47-9BB1-EE7C564BB238}"/>
    <dgm:cxn modelId="{B81D236D-6764-43AE-B35A-D9D06B70509D}" type="presParOf" srcId="{DEE2BC88-BCA5-45E0-B876-78238DA9E7B7}" destId="{5B9B5846-D9B5-493F-A235-0CD514C3B147}" srcOrd="0" destOrd="0" presId="urn:microsoft.com/office/officeart/2018/2/layout/IconVerticalSolidList"/>
    <dgm:cxn modelId="{DD36A396-4073-4B4E-B2C1-B50E24249779}" type="presParOf" srcId="{5B9B5846-D9B5-493F-A235-0CD514C3B147}" destId="{69CA2D96-2724-41BC-862C-EFCC66BA332C}" srcOrd="0" destOrd="0" presId="urn:microsoft.com/office/officeart/2018/2/layout/IconVerticalSolidList"/>
    <dgm:cxn modelId="{AB546ED0-0CD9-4039-A117-024C49CE4BE2}" type="presParOf" srcId="{5B9B5846-D9B5-493F-A235-0CD514C3B147}" destId="{50C1274A-6068-43B5-8D3C-5929F7158E7F}" srcOrd="1" destOrd="0" presId="urn:microsoft.com/office/officeart/2018/2/layout/IconVerticalSolidList"/>
    <dgm:cxn modelId="{ED4A8B6C-055B-47A6-9806-48AADA17B47D}" type="presParOf" srcId="{5B9B5846-D9B5-493F-A235-0CD514C3B147}" destId="{DE5A8B7D-6E7E-4517-A636-176A2C161F0D}" srcOrd="2" destOrd="0" presId="urn:microsoft.com/office/officeart/2018/2/layout/IconVerticalSolidList"/>
    <dgm:cxn modelId="{1DBCAE8F-00DE-4913-9656-4DFC6D5EE2F7}" type="presParOf" srcId="{5B9B5846-D9B5-493F-A235-0CD514C3B147}" destId="{3484BB61-1ED2-411C-BEC6-27EC90727163}" srcOrd="3" destOrd="0" presId="urn:microsoft.com/office/officeart/2018/2/layout/IconVerticalSolidList"/>
    <dgm:cxn modelId="{F5BBD8D1-4EFC-46C5-8E72-860BB4546CB7}" type="presParOf" srcId="{DEE2BC88-BCA5-45E0-B876-78238DA9E7B7}" destId="{85A05645-50B8-478B-9978-605BD8AB004F}" srcOrd="1" destOrd="0" presId="urn:microsoft.com/office/officeart/2018/2/layout/IconVerticalSolidList"/>
    <dgm:cxn modelId="{9F297497-4690-4023-9B41-FCD8016615BA}" type="presParOf" srcId="{DEE2BC88-BCA5-45E0-B876-78238DA9E7B7}" destId="{C482134D-044B-4CF6-8259-BD2F99E0B9BA}" srcOrd="2" destOrd="0" presId="urn:microsoft.com/office/officeart/2018/2/layout/IconVerticalSolidList"/>
    <dgm:cxn modelId="{A1770E9C-74D7-4CC5-9B96-EB14DA0EB3F2}" type="presParOf" srcId="{C482134D-044B-4CF6-8259-BD2F99E0B9BA}" destId="{364176EB-26F5-49B2-9FB2-6116E4F077B0}" srcOrd="0" destOrd="0" presId="urn:microsoft.com/office/officeart/2018/2/layout/IconVerticalSolidList"/>
    <dgm:cxn modelId="{78527507-EDAA-4984-AA5C-0F44F937FCD3}" type="presParOf" srcId="{C482134D-044B-4CF6-8259-BD2F99E0B9BA}" destId="{59510B30-13EF-4EB6-AB39-45598E4FC359}" srcOrd="1" destOrd="0" presId="urn:microsoft.com/office/officeart/2018/2/layout/IconVerticalSolidList"/>
    <dgm:cxn modelId="{6F3861DA-271C-4E74-BC22-D8B9A81181CA}" type="presParOf" srcId="{C482134D-044B-4CF6-8259-BD2F99E0B9BA}" destId="{C0D1EF9B-A0C3-4996-80E3-D4C203E6D677}" srcOrd="2" destOrd="0" presId="urn:microsoft.com/office/officeart/2018/2/layout/IconVerticalSolidList"/>
    <dgm:cxn modelId="{7F657718-2022-4F92-9A39-B46AC05D0B2C}" type="presParOf" srcId="{C482134D-044B-4CF6-8259-BD2F99E0B9BA}" destId="{026C9986-11CE-40A3-B8D6-4B85F05C9C58}" srcOrd="3" destOrd="0" presId="urn:microsoft.com/office/officeart/2018/2/layout/IconVerticalSolidList"/>
    <dgm:cxn modelId="{3ECFB08F-4B07-4829-AA5E-C12B7D4527FC}" type="presParOf" srcId="{DEE2BC88-BCA5-45E0-B876-78238DA9E7B7}" destId="{842260E8-30EA-456C-9E1B-9F39B62F5A89}" srcOrd="3" destOrd="0" presId="urn:microsoft.com/office/officeart/2018/2/layout/IconVerticalSolidList"/>
    <dgm:cxn modelId="{C7A43670-EC68-4F41-A39B-286640C2456C}" type="presParOf" srcId="{DEE2BC88-BCA5-45E0-B876-78238DA9E7B7}" destId="{9316AFAF-EB66-4D9B-BEC8-0FF4DAE546EE}" srcOrd="4" destOrd="0" presId="urn:microsoft.com/office/officeart/2018/2/layout/IconVerticalSolidList"/>
    <dgm:cxn modelId="{D1009A62-9EDF-4FB9-A930-7B44C3E6D7AC}" type="presParOf" srcId="{9316AFAF-EB66-4D9B-BEC8-0FF4DAE546EE}" destId="{3D57868A-9BBB-4D3A-97A6-BF570206B261}" srcOrd="0" destOrd="0" presId="urn:microsoft.com/office/officeart/2018/2/layout/IconVerticalSolidList"/>
    <dgm:cxn modelId="{C1EA2072-38DF-4575-A778-3639848FD037}" type="presParOf" srcId="{9316AFAF-EB66-4D9B-BEC8-0FF4DAE546EE}" destId="{5F30B832-FA66-46BA-8BB8-C0843D32F7D2}" srcOrd="1" destOrd="0" presId="urn:microsoft.com/office/officeart/2018/2/layout/IconVerticalSolidList"/>
    <dgm:cxn modelId="{AC656A35-CE47-4E28-B4BF-864D7FDF6E31}" type="presParOf" srcId="{9316AFAF-EB66-4D9B-BEC8-0FF4DAE546EE}" destId="{74F30D44-99C5-4822-B6AE-79702374DF8E}" srcOrd="2" destOrd="0" presId="urn:microsoft.com/office/officeart/2018/2/layout/IconVerticalSolidList"/>
    <dgm:cxn modelId="{C6A338C8-FB87-40D3-AA45-CB7E7A75E5C9}" type="presParOf" srcId="{9316AFAF-EB66-4D9B-BEC8-0FF4DAE546EE}" destId="{E8F90754-603F-4D0B-80F3-D43F7E39DC81}" srcOrd="3" destOrd="0" presId="urn:microsoft.com/office/officeart/2018/2/layout/IconVerticalSolidList"/>
    <dgm:cxn modelId="{EDEDD264-407D-4860-A6B1-AB99AB8F34F5}" type="presParOf" srcId="{DEE2BC88-BCA5-45E0-B876-78238DA9E7B7}" destId="{86C5DB65-16A9-4236-A27A-E85A4F1173E5}" srcOrd="5" destOrd="0" presId="urn:microsoft.com/office/officeart/2018/2/layout/IconVerticalSolidList"/>
    <dgm:cxn modelId="{D195DBF8-DCE1-40E2-ADA8-3DA6541D3DF7}" type="presParOf" srcId="{DEE2BC88-BCA5-45E0-B876-78238DA9E7B7}" destId="{835B5684-666A-4C38-BA7E-E26A795559FC}" srcOrd="6" destOrd="0" presId="urn:microsoft.com/office/officeart/2018/2/layout/IconVerticalSolidList"/>
    <dgm:cxn modelId="{11B6C18A-11A2-4623-ADC6-57FE48AA99B3}" type="presParOf" srcId="{835B5684-666A-4C38-BA7E-E26A795559FC}" destId="{CA252228-F0CE-4D8D-8ACC-6DEF0D3E168E}" srcOrd="0" destOrd="0" presId="urn:microsoft.com/office/officeart/2018/2/layout/IconVerticalSolidList"/>
    <dgm:cxn modelId="{32B8EE73-5248-4A9A-9989-130C983CBE7C}" type="presParOf" srcId="{835B5684-666A-4C38-BA7E-E26A795559FC}" destId="{D0AB6B43-B65C-40C7-879B-67E7A2EAC995}" srcOrd="1" destOrd="0" presId="urn:microsoft.com/office/officeart/2018/2/layout/IconVerticalSolidList"/>
    <dgm:cxn modelId="{7FCBC127-FE1F-444E-8FAB-62194D630B22}" type="presParOf" srcId="{835B5684-666A-4C38-BA7E-E26A795559FC}" destId="{48D538BA-3EAA-46FB-B172-EAC34F080244}" srcOrd="2" destOrd="0" presId="urn:microsoft.com/office/officeart/2018/2/layout/IconVerticalSolidList"/>
    <dgm:cxn modelId="{AE28525F-047A-4E4B-A787-1D2BEFC796BA}" type="presParOf" srcId="{835B5684-666A-4C38-BA7E-E26A795559FC}" destId="{9408FC2D-8ABB-4652-8A68-82829ACBFA63}" srcOrd="3" destOrd="0" presId="urn:microsoft.com/office/officeart/2018/2/layout/IconVerticalSolidList"/>
    <dgm:cxn modelId="{F82B1B87-E1A8-4DB4-A4D9-771188101130}" type="presParOf" srcId="{DEE2BC88-BCA5-45E0-B876-78238DA9E7B7}" destId="{9DAB46E1-D0EA-432F-BD26-D625B63F2B1C}" srcOrd="7" destOrd="0" presId="urn:microsoft.com/office/officeart/2018/2/layout/IconVerticalSolidList"/>
    <dgm:cxn modelId="{1877B972-FFA6-4491-B758-E939BAA968CC}" type="presParOf" srcId="{DEE2BC88-BCA5-45E0-B876-78238DA9E7B7}" destId="{52C31A10-208B-4C3C-AE7B-0C8CD998D747}" srcOrd="8" destOrd="0" presId="urn:microsoft.com/office/officeart/2018/2/layout/IconVerticalSolidList"/>
    <dgm:cxn modelId="{6BB8F747-0DB1-44F4-A5C0-DD765FADD2FB}" type="presParOf" srcId="{52C31A10-208B-4C3C-AE7B-0C8CD998D747}" destId="{44FDA79A-C7DA-40F1-88BD-EC255AE5B253}" srcOrd="0" destOrd="0" presId="urn:microsoft.com/office/officeart/2018/2/layout/IconVerticalSolidList"/>
    <dgm:cxn modelId="{DD21FC53-C8B9-4229-99D9-3FACFF3D2AD7}" type="presParOf" srcId="{52C31A10-208B-4C3C-AE7B-0C8CD998D747}" destId="{8309A77A-C41A-4C2A-B89E-145224CAAF83}" srcOrd="1" destOrd="0" presId="urn:microsoft.com/office/officeart/2018/2/layout/IconVerticalSolidList"/>
    <dgm:cxn modelId="{6270ABD8-6724-4711-940D-EA13BD6EA488}" type="presParOf" srcId="{52C31A10-208B-4C3C-AE7B-0C8CD998D747}" destId="{63EE0A95-DA8B-4BDA-AEB4-470AD77CFF6C}" srcOrd="2" destOrd="0" presId="urn:microsoft.com/office/officeart/2018/2/layout/IconVerticalSolidList"/>
    <dgm:cxn modelId="{06AFDEE5-4A05-48F6-9342-719468AE711E}" type="presParOf" srcId="{52C31A10-208B-4C3C-AE7B-0C8CD998D747}" destId="{CABB793E-6BC9-4DE0-B45C-6AAC135644F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B87374-D8EF-49FA-8382-F6B519DBA21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A5AB4C-6119-4891-B8AA-069E569F4787}">
      <dgm:prSet/>
      <dgm:spPr/>
      <dgm:t>
        <a:bodyPr/>
        <a:lstStyle/>
        <a:p>
          <a:r>
            <a:rPr lang="en-US"/>
            <a:t>Business executive have suggested the following changes:</a:t>
          </a:r>
        </a:p>
      </dgm:t>
    </dgm:pt>
    <dgm:pt modelId="{BED763F0-4420-472B-9617-0C70DCCBFC67}" type="parTrans" cxnId="{0707F2A3-CA74-4487-B477-1661F1487005}">
      <dgm:prSet/>
      <dgm:spPr/>
      <dgm:t>
        <a:bodyPr/>
        <a:lstStyle/>
        <a:p>
          <a:endParaRPr lang="en-US"/>
        </a:p>
      </dgm:t>
    </dgm:pt>
    <dgm:pt modelId="{3A62F812-94D0-4DEC-8AC6-AFBAD430BE62}" type="sibTrans" cxnId="{0707F2A3-CA74-4487-B477-1661F1487005}">
      <dgm:prSet/>
      <dgm:spPr/>
      <dgm:t>
        <a:bodyPr/>
        <a:lstStyle/>
        <a:p>
          <a:endParaRPr lang="en-US"/>
        </a:p>
      </dgm:t>
    </dgm:pt>
    <dgm:pt modelId="{35C96819-3A40-4B43-B2A3-91A6C42153F7}">
      <dgm:prSet/>
      <dgm:spPr/>
      <dgm:t>
        <a:bodyPr/>
        <a:lstStyle/>
        <a:p>
          <a:r>
            <a:rPr lang="en-US" b="0" i="0" dirty="0"/>
            <a:t>Permanently closing down up to 10 of the least used runs. </a:t>
          </a:r>
          <a:endParaRPr lang="en-US" dirty="0"/>
        </a:p>
      </dgm:t>
    </dgm:pt>
    <dgm:pt modelId="{0575EAB5-7282-44DB-AC65-D4564A0E10A4}" type="parTrans" cxnId="{8003D30D-2198-4576-8CE5-4FFD139B4FAB}">
      <dgm:prSet/>
      <dgm:spPr/>
      <dgm:t>
        <a:bodyPr/>
        <a:lstStyle/>
        <a:p>
          <a:endParaRPr lang="en-US"/>
        </a:p>
      </dgm:t>
    </dgm:pt>
    <dgm:pt modelId="{19EAB7D8-6CBC-4D60-98D4-77AC85383390}" type="sibTrans" cxnId="{8003D30D-2198-4576-8CE5-4FFD139B4FAB}">
      <dgm:prSet/>
      <dgm:spPr/>
      <dgm:t>
        <a:bodyPr/>
        <a:lstStyle/>
        <a:p>
          <a:endParaRPr lang="en-US"/>
        </a:p>
      </dgm:t>
    </dgm:pt>
    <dgm:pt modelId="{C4866C21-6801-437F-9709-4CA6E4E3AA1B}">
      <dgm:prSet/>
      <dgm:spPr/>
      <dgm:t>
        <a:bodyPr/>
        <a:lstStyle/>
        <a:p>
          <a:r>
            <a:rPr lang="en-US" b="0" i="0" dirty="0"/>
            <a:t>Adding a run, increasing the vertical drop by 150 feet, and installing an additional chair lift.</a:t>
          </a:r>
          <a:endParaRPr lang="en-US" dirty="0"/>
        </a:p>
      </dgm:t>
    </dgm:pt>
    <dgm:pt modelId="{D56206BC-2D02-4532-ADA2-35E9FC388C60}" type="parTrans" cxnId="{19531753-F2B1-46B2-AA3B-B08DF57805F4}">
      <dgm:prSet/>
      <dgm:spPr/>
      <dgm:t>
        <a:bodyPr/>
        <a:lstStyle/>
        <a:p>
          <a:endParaRPr lang="en-US"/>
        </a:p>
      </dgm:t>
    </dgm:pt>
    <dgm:pt modelId="{26676D1D-5B15-4373-AC58-484E36CFF828}" type="sibTrans" cxnId="{19531753-F2B1-46B2-AA3B-B08DF57805F4}">
      <dgm:prSet/>
      <dgm:spPr/>
      <dgm:t>
        <a:bodyPr/>
        <a:lstStyle/>
        <a:p>
          <a:endParaRPr lang="en-US"/>
        </a:p>
      </dgm:t>
    </dgm:pt>
    <dgm:pt modelId="{7CA01208-E230-43E0-994E-CD3432D55602}">
      <dgm:prSet/>
      <dgm:spPr/>
      <dgm:t>
        <a:bodyPr/>
        <a:lstStyle/>
        <a:p>
          <a:r>
            <a:rPr lang="en-US" b="0" i="0" dirty="0"/>
            <a:t>Add two acres of snow making area along with the second suggested changes. </a:t>
          </a:r>
          <a:endParaRPr lang="en-US" dirty="0"/>
        </a:p>
      </dgm:t>
    </dgm:pt>
    <dgm:pt modelId="{8FE4E313-4E25-4E2A-9EE3-A793570B2732}" type="parTrans" cxnId="{7F8F7285-A500-4EF3-A93A-AAC4E0689A02}">
      <dgm:prSet/>
      <dgm:spPr/>
      <dgm:t>
        <a:bodyPr/>
        <a:lstStyle/>
        <a:p>
          <a:endParaRPr lang="en-US"/>
        </a:p>
      </dgm:t>
    </dgm:pt>
    <dgm:pt modelId="{EC8931A6-BE88-4325-B1F2-EA96B4FB15D5}" type="sibTrans" cxnId="{7F8F7285-A500-4EF3-A93A-AAC4E0689A02}">
      <dgm:prSet/>
      <dgm:spPr/>
      <dgm:t>
        <a:bodyPr/>
        <a:lstStyle/>
        <a:p>
          <a:endParaRPr lang="en-US"/>
        </a:p>
      </dgm:t>
    </dgm:pt>
    <dgm:pt modelId="{E9FF9F2C-FB77-45DA-AA0D-522F4B796C0D}">
      <dgm:prSet/>
      <dgm:spPr/>
      <dgm:t>
        <a:bodyPr/>
        <a:lstStyle/>
        <a:p>
          <a:r>
            <a:rPr lang="en-US" b="0" i="0" dirty="0"/>
            <a:t>Increasing the longest run by 0.2 miles and guaranteeing its snow coverage by adding 4 acres of snow making capability. </a:t>
          </a:r>
          <a:endParaRPr lang="en-US" dirty="0"/>
        </a:p>
      </dgm:t>
    </dgm:pt>
    <dgm:pt modelId="{0F85D8DE-F000-411A-AACE-6B5D42E11D4A}" type="parTrans" cxnId="{6EFF6FE6-42D6-4866-9728-69A002C5A74B}">
      <dgm:prSet/>
      <dgm:spPr/>
      <dgm:t>
        <a:bodyPr/>
        <a:lstStyle/>
        <a:p>
          <a:endParaRPr lang="en-US"/>
        </a:p>
      </dgm:t>
    </dgm:pt>
    <dgm:pt modelId="{6AD4221E-860D-4BDC-A6E5-6512087F2196}" type="sibTrans" cxnId="{6EFF6FE6-42D6-4866-9728-69A002C5A74B}">
      <dgm:prSet/>
      <dgm:spPr/>
      <dgm:t>
        <a:bodyPr/>
        <a:lstStyle/>
        <a:p>
          <a:endParaRPr lang="en-US"/>
        </a:p>
      </dgm:t>
    </dgm:pt>
    <dgm:pt modelId="{4D525424-76E6-1E47-A19A-1523230E843A}" type="pres">
      <dgm:prSet presAssocID="{0CB87374-D8EF-49FA-8382-F6B519DBA217}" presName="linear" presStyleCnt="0">
        <dgm:presLayoutVars>
          <dgm:animLvl val="lvl"/>
          <dgm:resizeHandles val="exact"/>
        </dgm:presLayoutVars>
      </dgm:prSet>
      <dgm:spPr/>
    </dgm:pt>
    <dgm:pt modelId="{73DC9ECB-3C48-6440-9B16-529BF1878A2D}" type="pres">
      <dgm:prSet presAssocID="{2FA5AB4C-6119-4891-B8AA-069E569F4787}" presName="parentText" presStyleLbl="node1" presStyleIdx="0" presStyleCnt="1">
        <dgm:presLayoutVars>
          <dgm:chMax val="0"/>
          <dgm:bulletEnabled val="1"/>
        </dgm:presLayoutVars>
      </dgm:prSet>
      <dgm:spPr/>
    </dgm:pt>
    <dgm:pt modelId="{89105E0E-79F3-4A4A-8D7E-7CF8FBEE84B9}" type="pres">
      <dgm:prSet presAssocID="{2FA5AB4C-6119-4891-B8AA-069E569F4787}" presName="childText" presStyleLbl="revTx" presStyleIdx="0" presStyleCnt="1">
        <dgm:presLayoutVars>
          <dgm:bulletEnabled val="1"/>
        </dgm:presLayoutVars>
      </dgm:prSet>
      <dgm:spPr/>
    </dgm:pt>
  </dgm:ptLst>
  <dgm:cxnLst>
    <dgm:cxn modelId="{8003D30D-2198-4576-8CE5-4FFD139B4FAB}" srcId="{2FA5AB4C-6119-4891-B8AA-069E569F4787}" destId="{35C96819-3A40-4B43-B2A3-91A6C42153F7}" srcOrd="0" destOrd="0" parTransId="{0575EAB5-7282-44DB-AC65-D4564A0E10A4}" sibTransId="{19EAB7D8-6CBC-4D60-98D4-77AC85383390}"/>
    <dgm:cxn modelId="{EC06E328-9310-6541-8632-C03FB98EC679}" type="presOf" srcId="{35C96819-3A40-4B43-B2A3-91A6C42153F7}" destId="{89105E0E-79F3-4A4A-8D7E-7CF8FBEE84B9}" srcOrd="0" destOrd="0" presId="urn:microsoft.com/office/officeart/2005/8/layout/vList2"/>
    <dgm:cxn modelId="{9D2D914A-B5CA-7A44-B4F9-55299C6583A2}" type="presOf" srcId="{7CA01208-E230-43E0-994E-CD3432D55602}" destId="{89105E0E-79F3-4A4A-8D7E-7CF8FBEE84B9}" srcOrd="0" destOrd="2" presId="urn:microsoft.com/office/officeart/2005/8/layout/vList2"/>
    <dgm:cxn modelId="{19531753-F2B1-46B2-AA3B-B08DF57805F4}" srcId="{2FA5AB4C-6119-4891-B8AA-069E569F4787}" destId="{C4866C21-6801-437F-9709-4CA6E4E3AA1B}" srcOrd="1" destOrd="0" parTransId="{D56206BC-2D02-4532-ADA2-35E9FC388C60}" sibTransId="{26676D1D-5B15-4373-AC58-484E36CFF828}"/>
    <dgm:cxn modelId="{238DD153-9506-6E4D-986F-175B77D45BA8}" type="presOf" srcId="{2FA5AB4C-6119-4891-B8AA-069E569F4787}" destId="{73DC9ECB-3C48-6440-9B16-529BF1878A2D}" srcOrd="0" destOrd="0" presId="urn:microsoft.com/office/officeart/2005/8/layout/vList2"/>
    <dgm:cxn modelId="{9CC4CD62-C4A0-1649-B3EC-5492EFA11767}" type="presOf" srcId="{C4866C21-6801-437F-9709-4CA6E4E3AA1B}" destId="{89105E0E-79F3-4A4A-8D7E-7CF8FBEE84B9}" srcOrd="0" destOrd="1" presId="urn:microsoft.com/office/officeart/2005/8/layout/vList2"/>
    <dgm:cxn modelId="{C11F4584-927F-2F40-A1B2-68AAD7C6A442}" type="presOf" srcId="{E9FF9F2C-FB77-45DA-AA0D-522F4B796C0D}" destId="{89105E0E-79F3-4A4A-8D7E-7CF8FBEE84B9}" srcOrd="0" destOrd="3" presId="urn:microsoft.com/office/officeart/2005/8/layout/vList2"/>
    <dgm:cxn modelId="{7F8F7285-A500-4EF3-A93A-AAC4E0689A02}" srcId="{2FA5AB4C-6119-4891-B8AA-069E569F4787}" destId="{7CA01208-E230-43E0-994E-CD3432D55602}" srcOrd="2" destOrd="0" parTransId="{8FE4E313-4E25-4E2A-9EE3-A793570B2732}" sibTransId="{EC8931A6-BE88-4325-B1F2-EA96B4FB15D5}"/>
    <dgm:cxn modelId="{0707F2A3-CA74-4487-B477-1661F1487005}" srcId="{0CB87374-D8EF-49FA-8382-F6B519DBA217}" destId="{2FA5AB4C-6119-4891-B8AA-069E569F4787}" srcOrd="0" destOrd="0" parTransId="{BED763F0-4420-472B-9617-0C70DCCBFC67}" sibTransId="{3A62F812-94D0-4DEC-8AC6-AFBAD430BE62}"/>
    <dgm:cxn modelId="{6EFF6FE6-42D6-4866-9728-69A002C5A74B}" srcId="{2FA5AB4C-6119-4891-B8AA-069E569F4787}" destId="{E9FF9F2C-FB77-45DA-AA0D-522F4B796C0D}" srcOrd="3" destOrd="0" parTransId="{0F85D8DE-F000-411A-AACE-6B5D42E11D4A}" sibTransId="{6AD4221E-860D-4BDC-A6E5-6512087F2196}"/>
    <dgm:cxn modelId="{5FD871FC-BB7E-DE4C-BB6C-6B9B73BF53D0}" type="presOf" srcId="{0CB87374-D8EF-49FA-8382-F6B519DBA217}" destId="{4D525424-76E6-1E47-A19A-1523230E843A}" srcOrd="0" destOrd="0" presId="urn:microsoft.com/office/officeart/2005/8/layout/vList2"/>
    <dgm:cxn modelId="{210673C7-595D-C44D-BB44-239EFF2E4E8E}" type="presParOf" srcId="{4D525424-76E6-1E47-A19A-1523230E843A}" destId="{73DC9ECB-3C48-6440-9B16-529BF1878A2D}" srcOrd="0" destOrd="0" presId="urn:microsoft.com/office/officeart/2005/8/layout/vList2"/>
    <dgm:cxn modelId="{9926D69C-EDEC-D847-AFE8-DF496E54F93E}" type="presParOf" srcId="{4D525424-76E6-1E47-A19A-1523230E843A}" destId="{89105E0E-79F3-4A4A-8D7E-7CF8FBEE84B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8ABC85-ED96-4078-B2B6-8012420D2E1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5898454-9CA7-4F2B-9335-3D4DFD2687F0}">
      <dgm:prSet/>
      <dgm:spPr/>
      <dgm:t>
        <a:bodyPr/>
        <a:lstStyle/>
        <a:p>
          <a:pPr>
            <a:lnSpc>
              <a:spcPct val="100000"/>
            </a:lnSpc>
          </a:pPr>
          <a:r>
            <a:rPr lang="en-US" dirty="0"/>
            <a:t>Suggested recommendation is to </a:t>
          </a:r>
          <a:r>
            <a:rPr lang="en-US" b="0" i="0" dirty="0"/>
            <a:t>increase the vertical drop by adding a run to a point 150 feet lower down with an installation of an additional chair lift.</a:t>
          </a:r>
          <a:endParaRPr lang="en-US" dirty="0"/>
        </a:p>
      </dgm:t>
    </dgm:pt>
    <dgm:pt modelId="{1AB7F4A5-33CC-409B-B167-086BAAB4B2C3}" type="parTrans" cxnId="{290A1D71-8A34-4C46-86A5-623C0EDDC210}">
      <dgm:prSet/>
      <dgm:spPr/>
      <dgm:t>
        <a:bodyPr/>
        <a:lstStyle/>
        <a:p>
          <a:endParaRPr lang="en-US"/>
        </a:p>
      </dgm:t>
    </dgm:pt>
    <dgm:pt modelId="{F41B24E0-EA24-4531-BEE6-76A01DC1A3D9}" type="sibTrans" cxnId="{290A1D71-8A34-4C46-86A5-623C0EDDC210}">
      <dgm:prSet/>
      <dgm:spPr/>
      <dgm:t>
        <a:bodyPr/>
        <a:lstStyle/>
        <a:p>
          <a:endParaRPr lang="en-US"/>
        </a:p>
      </dgm:t>
    </dgm:pt>
    <dgm:pt modelId="{7D7F3169-179C-467B-A793-0F78BFCDAE8B}">
      <dgm:prSet/>
      <dgm:spPr/>
      <dgm:t>
        <a:bodyPr/>
        <a:lstStyle/>
        <a:p>
          <a:pPr>
            <a:lnSpc>
              <a:spcPct val="100000"/>
            </a:lnSpc>
          </a:pPr>
          <a:r>
            <a:rPr lang="en-US" dirty="0"/>
            <a:t>P</a:t>
          </a:r>
          <a:r>
            <a:rPr lang="en-US" b="0" i="0" dirty="0"/>
            <a:t>ermanently closing down one of the least used runs maybe a good idea. We need to know operating costs of runs to evaluate it further </a:t>
          </a:r>
          <a:endParaRPr lang="en-US" dirty="0"/>
        </a:p>
      </dgm:t>
    </dgm:pt>
    <dgm:pt modelId="{E3FD3DBD-A8E0-4C65-8A8C-799F53971AF4}" type="parTrans" cxnId="{1F29816B-5DE3-488F-BBA2-5AE410586E08}">
      <dgm:prSet/>
      <dgm:spPr/>
      <dgm:t>
        <a:bodyPr/>
        <a:lstStyle/>
        <a:p>
          <a:endParaRPr lang="en-US"/>
        </a:p>
      </dgm:t>
    </dgm:pt>
    <dgm:pt modelId="{EB1FAE0E-05E1-4F1C-892E-FCD9164C4D2B}" type="sibTrans" cxnId="{1F29816B-5DE3-488F-BBA2-5AE410586E08}">
      <dgm:prSet/>
      <dgm:spPr/>
      <dgm:t>
        <a:bodyPr/>
        <a:lstStyle/>
        <a:p>
          <a:endParaRPr lang="en-US"/>
        </a:p>
      </dgm:t>
    </dgm:pt>
    <dgm:pt modelId="{C6D95107-ACE2-4F92-B532-E663E602B661}">
      <dgm:prSet/>
      <dgm:spPr/>
      <dgm:t>
        <a:bodyPr/>
        <a:lstStyle/>
        <a:p>
          <a:pPr>
            <a:lnSpc>
              <a:spcPct val="100000"/>
            </a:lnSpc>
          </a:pPr>
          <a:r>
            <a:rPr lang="en-US" b="0" i="0"/>
            <a:t>The model should be deployed as a web  application so that new combinations of parameters could be explored by business analysts.</a:t>
          </a:r>
          <a:endParaRPr lang="en-US"/>
        </a:p>
      </dgm:t>
    </dgm:pt>
    <dgm:pt modelId="{440E1DE0-A0CD-4F30-96F5-86FEEF8292FB}" type="parTrans" cxnId="{C6B03BD9-E36F-4AA0-9F54-98225A424E4D}">
      <dgm:prSet/>
      <dgm:spPr/>
      <dgm:t>
        <a:bodyPr/>
        <a:lstStyle/>
        <a:p>
          <a:endParaRPr lang="en-US"/>
        </a:p>
      </dgm:t>
    </dgm:pt>
    <dgm:pt modelId="{ECAFE4FB-856E-4D33-92A3-FB6A05CC9A54}" type="sibTrans" cxnId="{C6B03BD9-E36F-4AA0-9F54-98225A424E4D}">
      <dgm:prSet/>
      <dgm:spPr/>
      <dgm:t>
        <a:bodyPr/>
        <a:lstStyle/>
        <a:p>
          <a:endParaRPr lang="en-US"/>
        </a:p>
      </dgm:t>
    </dgm:pt>
    <dgm:pt modelId="{5CF26BE0-18E8-B94E-BDC8-660951F07411}">
      <dgm:prSet/>
      <dgm:spPr/>
      <dgm:t>
        <a:bodyPr/>
        <a:lstStyle/>
        <a:p>
          <a:pPr>
            <a:lnSpc>
              <a:spcPct val="100000"/>
            </a:lnSpc>
          </a:pPr>
          <a:r>
            <a:rPr lang="en-US" dirty="0"/>
            <a:t>Adding an additional increase of snow making area of 2 acres only brings a small increase in prices so not a good idea.</a:t>
          </a:r>
        </a:p>
      </dgm:t>
    </dgm:pt>
    <dgm:pt modelId="{EF11323F-744C-7E41-8438-00B64C17235D}" type="parTrans" cxnId="{175FFF04-0E88-0842-A4B4-57038EB8B36D}">
      <dgm:prSet/>
      <dgm:spPr/>
      <dgm:t>
        <a:bodyPr/>
        <a:lstStyle/>
        <a:p>
          <a:endParaRPr lang="en-US"/>
        </a:p>
      </dgm:t>
    </dgm:pt>
    <dgm:pt modelId="{7EC04569-F703-1247-8288-6CBF6BF1F05F}" type="sibTrans" cxnId="{175FFF04-0E88-0842-A4B4-57038EB8B36D}">
      <dgm:prSet/>
      <dgm:spPr/>
      <dgm:t>
        <a:bodyPr/>
        <a:lstStyle/>
        <a:p>
          <a:endParaRPr lang="en-US"/>
        </a:p>
      </dgm:t>
    </dgm:pt>
    <dgm:pt modelId="{023BEA61-952C-4976-AF96-D5E701D20C2A}" type="pres">
      <dgm:prSet presAssocID="{958ABC85-ED96-4078-B2B6-8012420D2E1F}" presName="root" presStyleCnt="0">
        <dgm:presLayoutVars>
          <dgm:dir/>
          <dgm:resizeHandles val="exact"/>
        </dgm:presLayoutVars>
      </dgm:prSet>
      <dgm:spPr/>
    </dgm:pt>
    <dgm:pt modelId="{0F2B4C68-051C-403E-8139-A09BCDDEEC9E}" type="pres">
      <dgm:prSet presAssocID="{95898454-9CA7-4F2B-9335-3D4DFD2687F0}" presName="compNode" presStyleCnt="0"/>
      <dgm:spPr/>
    </dgm:pt>
    <dgm:pt modelId="{8B10841E-771E-4477-A1D3-E0DFD6FD446A}" type="pres">
      <dgm:prSet presAssocID="{95898454-9CA7-4F2B-9335-3D4DFD2687F0}" presName="bgRect" presStyleLbl="bgShp" presStyleIdx="0" presStyleCnt="4"/>
      <dgm:spPr/>
    </dgm:pt>
    <dgm:pt modelId="{912FE5CA-B67B-478A-B57A-2FA0F2533F9C}" type="pres">
      <dgm:prSet presAssocID="{95898454-9CA7-4F2B-9335-3D4DFD2687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88E3D627-F7DE-41F2-A979-D8627149730E}" type="pres">
      <dgm:prSet presAssocID="{95898454-9CA7-4F2B-9335-3D4DFD2687F0}" presName="spaceRect" presStyleCnt="0"/>
      <dgm:spPr/>
    </dgm:pt>
    <dgm:pt modelId="{213B2A6F-AC52-403B-A4B8-BFB519B5BBF8}" type="pres">
      <dgm:prSet presAssocID="{95898454-9CA7-4F2B-9335-3D4DFD2687F0}" presName="parTx" presStyleLbl="revTx" presStyleIdx="0" presStyleCnt="4">
        <dgm:presLayoutVars>
          <dgm:chMax val="0"/>
          <dgm:chPref val="0"/>
        </dgm:presLayoutVars>
      </dgm:prSet>
      <dgm:spPr/>
    </dgm:pt>
    <dgm:pt modelId="{FB7885BC-CA7C-44DC-99FC-DB05910AA9A9}" type="pres">
      <dgm:prSet presAssocID="{F41B24E0-EA24-4531-BEE6-76A01DC1A3D9}" presName="sibTrans" presStyleCnt="0"/>
      <dgm:spPr/>
    </dgm:pt>
    <dgm:pt modelId="{3E1115D1-E618-2444-A78E-6F0728366C6E}" type="pres">
      <dgm:prSet presAssocID="{5CF26BE0-18E8-B94E-BDC8-660951F07411}" presName="compNode" presStyleCnt="0"/>
      <dgm:spPr/>
    </dgm:pt>
    <dgm:pt modelId="{CFA54BD6-7321-C741-B1D2-942F907C133C}" type="pres">
      <dgm:prSet presAssocID="{5CF26BE0-18E8-B94E-BDC8-660951F07411}" presName="bgRect" presStyleLbl="bgShp" presStyleIdx="1" presStyleCnt="4"/>
      <dgm:spPr/>
    </dgm:pt>
    <dgm:pt modelId="{C78FA730-565F-5144-BE3C-6CE42182A2C4}" type="pres">
      <dgm:prSet presAssocID="{5CF26BE0-18E8-B94E-BDC8-660951F07411}" presName="iconRect" presStyleLbl="node1" presStyleIdx="1" presStyleCnt="4"/>
      <dgm:spPr/>
    </dgm:pt>
    <dgm:pt modelId="{A657B5D9-4FC1-DC4D-982B-2DF9FE409DBA}" type="pres">
      <dgm:prSet presAssocID="{5CF26BE0-18E8-B94E-BDC8-660951F07411}" presName="spaceRect" presStyleCnt="0"/>
      <dgm:spPr/>
    </dgm:pt>
    <dgm:pt modelId="{AFAE0C7F-48AE-FA41-8538-22D2C1AEBBB5}" type="pres">
      <dgm:prSet presAssocID="{5CF26BE0-18E8-B94E-BDC8-660951F07411}" presName="parTx" presStyleLbl="revTx" presStyleIdx="1" presStyleCnt="4">
        <dgm:presLayoutVars>
          <dgm:chMax val="0"/>
          <dgm:chPref val="0"/>
        </dgm:presLayoutVars>
      </dgm:prSet>
      <dgm:spPr/>
    </dgm:pt>
    <dgm:pt modelId="{69E9BD0E-0F99-6943-9486-86AABC86CA8E}" type="pres">
      <dgm:prSet presAssocID="{7EC04569-F703-1247-8288-6CBF6BF1F05F}" presName="sibTrans" presStyleCnt="0"/>
      <dgm:spPr/>
    </dgm:pt>
    <dgm:pt modelId="{28C5C8F5-F42D-40AE-8018-77AA7D6CAD24}" type="pres">
      <dgm:prSet presAssocID="{7D7F3169-179C-467B-A793-0F78BFCDAE8B}" presName="compNode" presStyleCnt="0"/>
      <dgm:spPr/>
    </dgm:pt>
    <dgm:pt modelId="{24AF6E56-3550-4814-8245-0957F8D79853}" type="pres">
      <dgm:prSet presAssocID="{7D7F3169-179C-467B-A793-0F78BFCDAE8B}" presName="bgRect" presStyleLbl="bgShp" presStyleIdx="2" presStyleCnt="4"/>
      <dgm:spPr/>
    </dgm:pt>
    <dgm:pt modelId="{47D6DB03-DCD2-4BA6-AA34-0BDC28B420E2}" type="pres">
      <dgm:prSet presAssocID="{7D7F3169-179C-467B-A793-0F78BFCDAE8B}"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48D78DB2-F6F3-4024-974F-0845FAB37DA0}" type="pres">
      <dgm:prSet presAssocID="{7D7F3169-179C-467B-A793-0F78BFCDAE8B}" presName="spaceRect" presStyleCnt="0"/>
      <dgm:spPr/>
    </dgm:pt>
    <dgm:pt modelId="{9393285D-46BB-4CCB-979D-3F6FBC6A6673}" type="pres">
      <dgm:prSet presAssocID="{7D7F3169-179C-467B-A793-0F78BFCDAE8B}" presName="parTx" presStyleLbl="revTx" presStyleIdx="2" presStyleCnt="4">
        <dgm:presLayoutVars>
          <dgm:chMax val="0"/>
          <dgm:chPref val="0"/>
        </dgm:presLayoutVars>
      </dgm:prSet>
      <dgm:spPr/>
    </dgm:pt>
    <dgm:pt modelId="{71F84BE0-4258-4D5B-9DBB-A10C2B576187}" type="pres">
      <dgm:prSet presAssocID="{EB1FAE0E-05E1-4F1C-892E-FCD9164C4D2B}" presName="sibTrans" presStyleCnt="0"/>
      <dgm:spPr/>
    </dgm:pt>
    <dgm:pt modelId="{90965866-5752-4598-BE23-803173F238EF}" type="pres">
      <dgm:prSet presAssocID="{C6D95107-ACE2-4F92-B532-E663E602B661}" presName="compNode" presStyleCnt="0"/>
      <dgm:spPr/>
    </dgm:pt>
    <dgm:pt modelId="{3E6C375C-11E7-4821-B9AD-7BD0AE976E09}" type="pres">
      <dgm:prSet presAssocID="{C6D95107-ACE2-4F92-B532-E663E602B661}" presName="bgRect" presStyleLbl="bgShp" presStyleIdx="3" presStyleCnt="4"/>
      <dgm:spPr/>
    </dgm:pt>
    <dgm:pt modelId="{6EECFB84-D49A-48B9-BECD-73CC0F8DEAC1}" type="pres">
      <dgm:prSet presAssocID="{C6D95107-ACE2-4F92-B532-E663E602B661}"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86694007-800A-4A82-B0DC-43E2F0C79F0B}" type="pres">
      <dgm:prSet presAssocID="{C6D95107-ACE2-4F92-B532-E663E602B661}" presName="spaceRect" presStyleCnt="0"/>
      <dgm:spPr/>
    </dgm:pt>
    <dgm:pt modelId="{DEDCA3D9-0CB6-4C1A-90CC-6A378B3920A5}" type="pres">
      <dgm:prSet presAssocID="{C6D95107-ACE2-4F92-B532-E663E602B661}" presName="parTx" presStyleLbl="revTx" presStyleIdx="3" presStyleCnt="4">
        <dgm:presLayoutVars>
          <dgm:chMax val="0"/>
          <dgm:chPref val="0"/>
        </dgm:presLayoutVars>
      </dgm:prSet>
      <dgm:spPr/>
    </dgm:pt>
  </dgm:ptLst>
  <dgm:cxnLst>
    <dgm:cxn modelId="{175FFF04-0E88-0842-A4B4-57038EB8B36D}" srcId="{958ABC85-ED96-4078-B2B6-8012420D2E1F}" destId="{5CF26BE0-18E8-B94E-BDC8-660951F07411}" srcOrd="1" destOrd="0" parTransId="{EF11323F-744C-7E41-8438-00B64C17235D}" sibTransId="{7EC04569-F703-1247-8288-6CBF6BF1F05F}"/>
    <dgm:cxn modelId="{AEA5DB3D-19E5-4FBB-9314-699CFF7CE12D}" type="presOf" srcId="{C6D95107-ACE2-4F92-B532-E663E602B661}" destId="{DEDCA3D9-0CB6-4C1A-90CC-6A378B3920A5}" srcOrd="0" destOrd="0" presId="urn:microsoft.com/office/officeart/2018/2/layout/IconVerticalSolidList"/>
    <dgm:cxn modelId="{1F29816B-5DE3-488F-BBA2-5AE410586E08}" srcId="{958ABC85-ED96-4078-B2B6-8012420D2E1F}" destId="{7D7F3169-179C-467B-A793-0F78BFCDAE8B}" srcOrd="2" destOrd="0" parTransId="{E3FD3DBD-A8E0-4C65-8A8C-799F53971AF4}" sibTransId="{EB1FAE0E-05E1-4F1C-892E-FCD9164C4D2B}"/>
    <dgm:cxn modelId="{290A1D71-8A34-4C46-86A5-623C0EDDC210}" srcId="{958ABC85-ED96-4078-B2B6-8012420D2E1F}" destId="{95898454-9CA7-4F2B-9335-3D4DFD2687F0}" srcOrd="0" destOrd="0" parTransId="{1AB7F4A5-33CC-409B-B167-086BAAB4B2C3}" sibTransId="{F41B24E0-EA24-4531-BEE6-76A01DC1A3D9}"/>
    <dgm:cxn modelId="{5F8E528E-B5A3-4314-82B7-21B66890089E}" type="presOf" srcId="{95898454-9CA7-4F2B-9335-3D4DFD2687F0}" destId="{213B2A6F-AC52-403B-A4B8-BFB519B5BBF8}" srcOrd="0" destOrd="0" presId="urn:microsoft.com/office/officeart/2018/2/layout/IconVerticalSolidList"/>
    <dgm:cxn modelId="{04799ABE-7031-4443-8C87-D67D9DEECEE3}" type="presOf" srcId="{5CF26BE0-18E8-B94E-BDC8-660951F07411}" destId="{AFAE0C7F-48AE-FA41-8538-22D2C1AEBBB5}" srcOrd="0" destOrd="0" presId="urn:microsoft.com/office/officeart/2018/2/layout/IconVerticalSolidList"/>
    <dgm:cxn modelId="{C6B03BD9-E36F-4AA0-9F54-98225A424E4D}" srcId="{958ABC85-ED96-4078-B2B6-8012420D2E1F}" destId="{C6D95107-ACE2-4F92-B532-E663E602B661}" srcOrd="3" destOrd="0" parTransId="{440E1DE0-A0CD-4F30-96F5-86FEEF8292FB}" sibTransId="{ECAFE4FB-856E-4D33-92A3-FB6A05CC9A54}"/>
    <dgm:cxn modelId="{D8E28BDA-5E40-4D0A-A715-4D79FB839621}" type="presOf" srcId="{7D7F3169-179C-467B-A793-0F78BFCDAE8B}" destId="{9393285D-46BB-4CCB-979D-3F6FBC6A6673}" srcOrd="0" destOrd="0" presId="urn:microsoft.com/office/officeart/2018/2/layout/IconVerticalSolidList"/>
    <dgm:cxn modelId="{D441F0F9-C00E-4B69-B4D4-55B3B7DEDE99}" type="presOf" srcId="{958ABC85-ED96-4078-B2B6-8012420D2E1F}" destId="{023BEA61-952C-4976-AF96-D5E701D20C2A}" srcOrd="0" destOrd="0" presId="urn:microsoft.com/office/officeart/2018/2/layout/IconVerticalSolidList"/>
    <dgm:cxn modelId="{75A2F46C-0CE6-43B8-9E9F-9A5AC7A5F8B0}" type="presParOf" srcId="{023BEA61-952C-4976-AF96-D5E701D20C2A}" destId="{0F2B4C68-051C-403E-8139-A09BCDDEEC9E}" srcOrd="0" destOrd="0" presId="urn:microsoft.com/office/officeart/2018/2/layout/IconVerticalSolidList"/>
    <dgm:cxn modelId="{D6F7884D-B877-48D0-9C35-C5F143B41FF8}" type="presParOf" srcId="{0F2B4C68-051C-403E-8139-A09BCDDEEC9E}" destId="{8B10841E-771E-4477-A1D3-E0DFD6FD446A}" srcOrd="0" destOrd="0" presId="urn:microsoft.com/office/officeart/2018/2/layout/IconVerticalSolidList"/>
    <dgm:cxn modelId="{23E1A906-1177-425C-AEDB-CE3C15329A6D}" type="presParOf" srcId="{0F2B4C68-051C-403E-8139-A09BCDDEEC9E}" destId="{912FE5CA-B67B-478A-B57A-2FA0F2533F9C}" srcOrd="1" destOrd="0" presId="urn:microsoft.com/office/officeart/2018/2/layout/IconVerticalSolidList"/>
    <dgm:cxn modelId="{B5D260FF-69A8-4EE5-B369-FCC1CD36218F}" type="presParOf" srcId="{0F2B4C68-051C-403E-8139-A09BCDDEEC9E}" destId="{88E3D627-F7DE-41F2-A979-D8627149730E}" srcOrd="2" destOrd="0" presId="urn:microsoft.com/office/officeart/2018/2/layout/IconVerticalSolidList"/>
    <dgm:cxn modelId="{0BC9B938-1C73-4552-AB87-38E5532F5FB6}" type="presParOf" srcId="{0F2B4C68-051C-403E-8139-A09BCDDEEC9E}" destId="{213B2A6F-AC52-403B-A4B8-BFB519B5BBF8}" srcOrd="3" destOrd="0" presId="urn:microsoft.com/office/officeart/2018/2/layout/IconVerticalSolidList"/>
    <dgm:cxn modelId="{DF50AF0E-B06D-4E75-B209-F8FDFED820FE}" type="presParOf" srcId="{023BEA61-952C-4976-AF96-D5E701D20C2A}" destId="{FB7885BC-CA7C-44DC-99FC-DB05910AA9A9}" srcOrd="1" destOrd="0" presId="urn:microsoft.com/office/officeart/2018/2/layout/IconVerticalSolidList"/>
    <dgm:cxn modelId="{6699D5ED-E97A-5140-9713-881D3C44D368}" type="presParOf" srcId="{023BEA61-952C-4976-AF96-D5E701D20C2A}" destId="{3E1115D1-E618-2444-A78E-6F0728366C6E}" srcOrd="2" destOrd="0" presId="urn:microsoft.com/office/officeart/2018/2/layout/IconVerticalSolidList"/>
    <dgm:cxn modelId="{BAD4CF1F-FA5C-C146-9B09-287D174347AE}" type="presParOf" srcId="{3E1115D1-E618-2444-A78E-6F0728366C6E}" destId="{CFA54BD6-7321-C741-B1D2-942F907C133C}" srcOrd="0" destOrd="0" presId="urn:microsoft.com/office/officeart/2018/2/layout/IconVerticalSolidList"/>
    <dgm:cxn modelId="{8676C68F-C7EA-6E4B-9E42-B69B1C5A195E}" type="presParOf" srcId="{3E1115D1-E618-2444-A78E-6F0728366C6E}" destId="{C78FA730-565F-5144-BE3C-6CE42182A2C4}" srcOrd="1" destOrd="0" presId="urn:microsoft.com/office/officeart/2018/2/layout/IconVerticalSolidList"/>
    <dgm:cxn modelId="{2A105218-9B2A-BE44-B36E-7DEE140A13A9}" type="presParOf" srcId="{3E1115D1-E618-2444-A78E-6F0728366C6E}" destId="{A657B5D9-4FC1-DC4D-982B-2DF9FE409DBA}" srcOrd="2" destOrd="0" presId="urn:microsoft.com/office/officeart/2018/2/layout/IconVerticalSolidList"/>
    <dgm:cxn modelId="{FD8BF5B2-C83F-714E-A1ED-D073328EC8C6}" type="presParOf" srcId="{3E1115D1-E618-2444-A78E-6F0728366C6E}" destId="{AFAE0C7F-48AE-FA41-8538-22D2C1AEBBB5}" srcOrd="3" destOrd="0" presId="urn:microsoft.com/office/officeart/2018/2/layout/IconVerticalSolidList"/>
    <dgm:cxn modelId="{D8E2A8CE-A4F7-5744-92A0-1F315E48CB44}" type="presParOf" srcId="{023BEA61-952C-4976-AF96-D5E701D20C2A}" destId="{69E9BD0E-0F99-6943-9486-86AABC86CA8E}" srcOrd="3" destOrd="0" presId="urn:microsoft.com/office/officeart/2018/2/layout/IconVerticalSolidList"/>
    <dgm:cxn modelId="{2A845A19-73DD-48DA-A7E9-765442135890}" type="presParOf" srcId="{023BEA61-952C-4976-AF96-D5E701D20C2A}" destId="{28C5C8F5-F42D-40AE-8018-77AA7D6CAD24}" srcOrd="4" destOrd="0" presId="urn:microsoft.com/office/officeart/2018/2/layout/IconVerticalSolidList"/>
    <dgm:cxn modelId="{3594D560-93F9-4CC3-8D12-7009AF1B09E0}" type="presParOf" srcId="{28C5C8F5-F42D-40AE-8018-77AA7D6CAD24}" destId="{24AF6E56-3550-4814-8245-0957F8D79853}" srcOrd="0" destOrd="0" presId="urn:microsoft.com/office/officeart/2018/2/layout/IconVerticalSolidList"/>
    <dgm:cxn modelId="{AEAD2C8B-D183-4C5F-ACC9-EDD8049B8FDD}" type="presParOf" srcId="{28C5C8F5-F42D-40AE-8018-77AA7D6CAD24}" destId="{47D6DB03-DCD2-4BA6-AA34-0BDC28B420E2}" srcOrd="1" destOrd="0" presId="urn:microsoft.com/office/officeart/2018/2/layout/IconVerticalSolidList"/>
    <dgm:cxn modelId="{C995F207-542D-4E86-A782-2C92054991AC}" type="presParOf" srcId="{28C5C8F5-F42D-40AE-8018-77AA7D6CAD24}" destId="{48D78DB2-F6F3-4024-974F-0845FAB37DA0}" srcOrd="2" destOrd="0" presId="urn:microsoft.com/office/officeart/2018/2/layout/IconVerticalSolidList"/>
    <dgm:cxn modelId="{A30EF69B-5DED-49A1-8D63-AA9F4561E31D}" type="presParOf" srcId="{28C5C8F5-F42D-40AE-8018-77AA7D6CAD24}" destId="{9393285D-46BB-4CCB-979D-3F6FBC6A6673}" srcOrd="3" destOrd="0" presId="urn:microsoft.com/office/officeart/2018/2/layout/IconVerticalSolidList"/>
    <dgm:cxn modelId="{85371660-658D-408F-8E25-47CF9EB0D822}" type="presParOf" srcId="{023BEA61-952C-4976-AF96-D5E701D20C2A}" destId="{71F84BE0-4258-4D5B-9DBB-A10C2B576187}" srcOrd="5" destOrd="0" presId="urn:microsoft.com/office/officeart/2018/2/layout/IconVerticalSolidList"/>
    <dgm:cxn modelId="{C70FFAEF-59AE-4E4C-AD01-E36DA902BE69}" type="presParOf" srcId="{023BEA61-952C-4976-AF96-D5E701D20C2A}" destId="{90965866-5752-4598-BE23-803173F238EF}" srcOrd="6" destOrd="0" presId="urn:microsoft.com/office/officeart/2018/2/layout/IconVerticalSolidList"/>
    <dgm:cxn modelId="{8525D4BB-AB2E-4DE2-84A2-09CAC6804EE0}" type="presParOf" srcId="{90965866-5752-4598-BE23-803173F238EF}" destId="{3E6C375C-11E7-4821-B9AD-7BD0AE976E09}" srcOrd="0" destOrd="0" presId="urn:microsoft.com/office/officeart/2018/2/layout/IconVerticalSolidList"/>
    <dgm:cxn modelId="{8D8A5CD4-39FC-4C5B-BA20-32044C6F06A2}" type="presParOf" srcId="{90965866-5752-4598-BE23-803173F238EF}" destId="{6EECFB84-D49A-48B9-BECD-73CC0F8DEAC1}" srcOrd="1" destOrd="0" presId="urn:microsoft.com/office/officeart/2018/2/layout/IconVerticalSolidList"/>
    <dgm:cxn modelId="{1E87C7EE-1BB4-4999-851E-B5F79A92119B}" type="presParOf" srcId="{90965866-5752-4598-BE23-803173F238EF}" destId="{86694007-800A-4A82-B0DC-43E2F0C79F0B}" srcOrd="2" destOrd="0" presId="urn:microsoft.com/office/officeart/2018/2/layout/IconVerticalSolidList"/>
    <dgm:cxn modelId="{08A693B1-1735-40B8-82AD-BF195DA38308}" type="presParOf" srcId="{90965866-5752-4598-BE23-803173F238EF}" destId="{DEDCA3D9-0CB6-4C1A-90CC-6A378B3920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A2D96-2724-41BC-862C-EFCC66BA332C}">
      <dsp:nvSpPr>
        <dsp:cNvPr id="0" name=""/>
        <dsp:cNvSpPr/>
      </dsp:nvSpPr>
      <dsp:spPr>
        <a:xfrm>
          <a:off x="0" y="6280"/>
          <a:ext cx="10952356" cy="7117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C1274A-6068-43B5-8D3C-5929F7158E7F}">
      <dsp:nvSpPr>
        <dsp:cNvPr id="0" name=""/>
        <dsp:cNvSpPr/>
      </dsp:nvSpPr>
      <dsp:spPr>
        <a:xfrm>
          <a:off x="215304" y="166424"/>
          <a:ext cx="391845" cy="391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4BB61-1ED2-411C-BEC6-27EC90727163}">
      <dsp:nvSpPr>
        <dsp:cNvPr id="0" name=""/>
        <dsp:cNvSpPr/>
      </dsp:nvSpPr>
      <dsp:spPr>
        <a:xfrm>
          <a:off x="822454" y="6280"/>
          <a:ext cx="10068255" cy="82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97" tIns="87097" rIns="87097" bIns="87097" numCol="1" spcCol="1270" anchor="ctr" anchorCtr="0">
          <a:noAutofit/>
        </a:bodyPr>
        <a:lstStyle/>
        <a:p>
          <a:pPr marL="0" lvl="0" indent="0" algn="l" defTabSz="1066800">
            <a:lnSpc>
              <a:spcPct val="100000"/>
            </a:lnSpc>
            <a:spcBef>
              <a:spcPct val="0"/>
            </a:spcBef>
            <a:spcAft>
              <a:spcPct val="35000"/>
            </a:spcAft>
            <a:buNone/>
          </a:pPr>
          <a:r>
            <a:rPr lang="en-US" sz="2400" b="0" i="0" kern="1200" dirty="0"/>
            <a:t>Big Mountain resort has recently installed a new chair lift to help increase the distribution of visitors across the mountain. </a:t>
          </a:r>
          <a:endParaRPr lang="en-US" sz="2400" kern="1200" dirty="0"/>
        </a:p>
      </dsp:txBody>
      <dsp:txXfrm>
        <a:off x="822454" y="6280"/>
        <a:ext cx="10068255" cy="822961"/>
      </dsp:txXfrm>
    </dsp:sp>
    <dsp:sp modelId="{364176EB-26F5-49B2-9FB2-6116E4F077B0}">
      <dsp:nvSpPr>
        <dsp:cNvPr id="0" name=""/>
        <dsp:cNvSpPr/>
      </dsp:nvSpPr>
      <dsp:spPr>
        <a:xfrm>
          <a:off x="0" y="1034982"/>
          <a:ext cx="10952356" cy="7117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510B30-13EF-4EB6-AB39-45598E4FC359}">
      <dsp:nvSpPr>
        <dsp:cNvPr id="0" name=""/>
        <dsp:cNvSpPr/>
      </dsp:nvSpPr>
      <dsp:spPr>
        <a:xfrm>
          <a:off x="215304" y="1195126"/>
          <a:ext cx="391845" cy="391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C9986-11CE-40A3-B8D6-4B85F05C9C58}">
      <dsp:nvSpPr>
        <dsp:cNvPr id="0" name=""/>
        <dsp:cNvSpPr/>
      </dsp:nvSpPr>
      <dsp:spPr>
        <a:xfrm>
          <a:off x="822454" y="1034982"/>
          <a:ext cx="10068255" cy="82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97" tIns="87097" rIns="87097" bIns="87097" numCol="1" spcCol="1270" anchor="ctr" anchorCtr="0">
          <a:noAutofit/>
        </a:bodyPr>
        <a:lstStyle/>
        <a:p>
          <a:pPr marL="0" lvl="0" indent="0" algn="l" defTabSz="1066800">
            <a:lnSpc>
              <a:spcPct val="100000"/>
            </a:lnSpc>
            <a:spcBef>
              <a:spcPct val="0"/>
            </a:spcBef>
            <a:spcAft>
              <a:spcPct val="35000"/>
            </a:spcAft>
            <a:buNone/>
          </a:pPr>
          <a:r>
            <a:rPr lang="en-US" sz="2400" b="0" i="0" kern="1200" dirty="0"/>
            <a:t>This has led to an increase in operating costs of $1,540,000. </a:t>
          </a:r>
          <a:endParaRPr lang="en-US" sz="2400" kern="1200" dirty="0"/>
        </a:p>
      </dsp:txBody>
      <dsp:txXfrm>
        <a:off x="822454" y="1034982"/>
        <a:ext cx="10068255" cy="822961"/>
      </dsp:txXfrm>
    </dsp:sp>
    <dsp:sp modelId="{3D57868A-9BBB-4D3A-97A6-BF570206B261}">
      <dsp:nvSpPr>
        <dsp:cNvPr id="0" name=""/>
        <dsp:cNvSpPr/>
      </dsp:nvSpPr>
      <dsp:spPr>
        <a:xfrm>
          <a:off x="0" y="2063683"/>
          <a:ext cx="10952356" cy="7117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30B832-FA66-46BA-8BB8-C0843D32F7D2}">
      <dsp:nvSpPr>
        <dsp:cNvPr id="0" name=""/>
        <dsp:cNvSpPr/>
      </dsp:nvSpPr>
      <dsp:spPr>
        <a:xfrm>
          <a:off x="215304" y="2223827"/>
          <a:ext cx="391845" cy="3914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F90754-603F-4D0B-80F3-D43F7E39DC81}">
      <dsp:nvSpPr>
        <dsp:cNvPr id="0" name=""/>
        <dsp:cNvSpPr/>
      </dsp:nvSpPr>
      <dsp:spPr>
        <a:xfrm>
          <a:off x="822454" y="2063683"/>
          <a:ext cx="10068255" cy="82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97" tIns="87097" rIns="87097" bIns="87097" numCol="1" spcCol="1270" anchor="ctr" anchorCtr="0">
          <a:noAutofit/>
        </a:bodyPr>
        <a:lstStyle/>
        <a:p>
          <a:pPr marL="0" lvl="0" indent="0" algn="l" defTabSz="1066800">
            <a:lnSpc>
              <a:spcPct val="100000"/>
            </a:lnSpc>
            <a:spcBef>
              <a:spcPct val="0"/>
            </a:spcBef>
            <a:spcAft>
              <a:spcPct val="35000"/>
            </a:spcAft>
            <a:buNone/>
          </a:pPr>
          <a:r>
            <a:rPr lang="en-US" sz="2400" b="0" i="0" kern="1200" dirty="0"/>
            <a:t>The company needs to offset this increase in operating cost by finding more data driven business solutions. </a:t>
          </a:r>
          <a:endParaRPr lang="en-US" sz="2400" kern="1200" dirty="0"/>
        </a:p>
      </dsp:txBody>
      <dsp:txXfrm>
        <a:off x="822454" y="2063683"/>
        <a:ext cx="10068255" cy="822961"/>
      </dsp:txXfrm>
    </dsp:sp>
    <dsp:sp modelId="{CA252228-F0CE-4D8D-8ACC-6DEF0D3E168E}">
      <dsp:nvSpPr>
        <dsp:cNvPr id="0" name=""/>
        <dsp:cNvSpPr/>
      </dsp:nvSpPr>
      <dsp:spPr>
        <a:xfrm>
          <a:off x="0" y="3092385"/>
          <a:ext cx="10952356" cy="7117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AB6B43-B65C-40C7-879B-67E7A2EAC995}">
      <dsp:nvSpPr>
        <dsp:cNvPr id="0" name=""/>
        <dsp:cNvSpPr/>
      </dsp:nvSpPr>
      <dsp:spPr>
        <a:xfrm>
          <a:off x="215304" y="3252529"/>
          <a:ext cx="391845" cy="3914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8FC2D-8ABB-4652-8A68-82829ACBFA63}">
      <dsp:nvSpPr>
        <dsp:cNvPr id="0" name=""/>
        <dsp:cNvSpPr/>
      </dsp:nvSpPr>
      <dsp:spPr>
        <a:xfrm>
          <a:off x="822454" y="3092385"/>
          <a:ext cx="10068255" cy="82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97" tIns="87097" rIns="87097" bIns="87097" numCol="1" spcCol="1270" anchor="ctr" anchorCtr="0">
          <a:noAutofit/>
        </a:bodyPr>
        <a:lstStyle/>
        <a:p>
          <a:pPr marL="0" lvl="0" indent="0" algn="l" defTabSz="1066800">
            <a:lnSpc>
              <a:spcPct val="100000"/>
            </a:lnSpc>
            <a:spcBef>
              <a:spcPct val="0"/>
            </a:spcBef>
            <a:spcAft>
              <a:spcPct val="35000"/>
            </a:spcAft>
            <a:buNone/>
          </a:pPr>
          <a:r>
            <a:rPr lang="en-US" sz="2400" b="0" i="0" kern="1200" dirty="0"/>
            <a:t>Current pricing is based only on charging a premium about the market averages rather than based on how important facilities are. </a:t>
          </a:r>
          <a:endParaRPr lang="en-US" sz="2400" kern="1200" dirty="0"/>
        </a:p>
      </dsp:txBody>
      <dsp:txXfrm>
        <a:off x="822454" y="3092385"/>
        <a:ext cx="10068255" cy="822961"/>
      </dsp:txXfrm>
    </dsp:sp>
    <dsp:sp modelId="{44FDA79A-C7DA-40F1-88BD-EC255AE5B253}">
      <dsp:nvSpPr>
        <dsp:cNvPr id="0" name=""/>
        <dsp:cNvSpPr/>
      </dsp:nvSpPr>
      <dsp:spPr>
        <a:xfrm>
          <a:off x="0" y="4121086"/>
          <a:ext cx="10952356" cy="7117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9A77A-C41A-4C2A-B89E-145224CAAF83}">
      <dsp:nvSpPr>
        <dsp:cNvPr id="0" name=""/>
        <dsp:cNvSpPr/>
      </dsp:nvSpPr>
      <dsp:spPr>
        <a:xfrm>
          <a:off x="215304" y="4281230"/>
          <a:ext cx="391845" cy="3914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B793E-6BC9-4DE0-B45C-6AAC135644F0}">
      <dsp:nvSpPr>
        <dsp:cNvPr id="0" name=""/>
        <dsp:cNvSpPr/>
      </dsp:nvSpPr>
      <dsp:spPr>
        <a:xfrm>
          <a:off x="822454" y="4121086"/>
          <a:ext cx="10068255" cy="82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97" tIns="87097" rIns="87097" bIns="87097" numCol="1" spcCol="1270" anchor="ctr" anchorCtr="0">
          <a:noAutofit/>
        </a:bodyPr>
        <a:lstStyle/>
        <a:p>
          <a:pPr marL="0" lvl="0" indent="0" algn="l" defTabSz="1066800">
            <a:lnSpc>
              <a:spcPct val="100000"/>
            </a:lnSpc>
            <a:spcBef>
              <a:spcPct val="0"/>
            </a:spcBef>
            <a:spcAft>
              <a:spcPct val="35000"/>
            </a:spcAft>
            <a:buNone/>
          </a:pPr>
          <a:r>
            <a:rPr lang="en-US" sz="2400" kern="1200" dirty="0"/>
            <a:t>Data for 330 resorts including big mountain resort to come up with a solution.</a:t>
          </a:r>
        </a:p>
      </dsp:txBody>
      <dsp:txXfrm>
        <a:off x="822454" y="4121086"/>
        <a:ext cx="10068255" cy="822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C9ECB-3C48-6440-9B16-529BF1878A2D}">
      <dsp:nvSpPr>
        <dsp:cNvPr id="0" name=""/>
        <dsp:cNvSpPr/>
      </dsp:nvSpPr>
      <dsp:spPr>
        <a:xfrm>
          <a:off x="0" y="52785"/>
          <a:ext cx="10740483" cy="1471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Business executive have suggested the following changes:</a:t>
          </a:r>
        </a:p>
      </dsp:txBody>
      <dsp:txXfrm>
        <a:off x="71850" y="124635"/>
        <a:ext cx="10596783" cy="1328160"/>
      </dsp:txXfrm>
    </dsp:sp>
    <dsp:sp modelId="{89105E0E-79F3-4A4A-8D7E-7CF8FBEE84B9}">
      <dsp:nvSpPr>
        <dsp:cNvPr id="0" name=""/>
        <dsp:cNvSpPr/>
      </dsp:nvSpPr>
      <dsp:spPr>
        <a:xfrm>
          <a:off x="0" y="1524646"/>
          <a:ext cx="10740483" cy="321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010"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b="0" i="0" kern="1200" dirty="0"/>
            <a:t>Permanently closing down up to 10 of the least used runs. </a:t>
          </a:r>
          <a:endParaRPr lang="en-US" sz="2900" kern="1200" dirty="0"/>
        </a:p>
        <a:p>
          <a:pPr marL="285750" lvl="1" indent="-285750" algn="l" defTabSz="1289050">
            <a:lnSpc>
              <a:spcPct val="90000"/>
            </a:lnSpc>
            <a:spcBef>
              <a:spcPct val="0"/>
            </a:spcBef>
            <a:spcAft>
              <a:spcPct val="20000"/>
            </a:spcAft>
            <a:buChar char="•"/>
          </a:pPr>
          <a:r>
            <a:rPr lang="en-US" sz="2900" b="0" i="0" kern="1200" dirty="0"/>
            <a:t>Adding a run, increasing the vertical drop by 150 feet, and installing an additional chair lift.</a:t>
          </a:r>
          <a:endParaRPr lang="en-US" sz="2900" kern="1200" dirty="0"/>
        </a:p>
        <a:p>
          <a:pPr marL="285750" lvl="1" indent="-285750" algn="l" defTabSz="1289050">
            <a:lnSpc>
              <a:spcPct val="90000"/>
            </a:lnSpc>
            <a:spcBef>
              <a:spcPct val="0"/>
            </a:spcBef>
            <a:spcAft>
              <a:spcPct val="20000"/>
            </a:spcAft>
            <a:buChar char="•"/>
          </a:pPr>
          <a:r>
            <a:rPr lang="en-US" sz="2900" b="0" i="0" kern="1200" dirty="0"/>
            <a:t>Add two acres of snow making area along with the second suggested changes. </a:t>
          </a:r>
          <a:endParaRPr lang="en-US" sz="2900" kern="1200" dirty="0"/>
        </a:p>
        <a:p>
          <a:pPr marL="285750" lvl="1" indent="-285750" algn="l" defTabSz="1289050">
            <a:lnSpc>
              <a:spcPct val="90000"/>
            </a:lnSpc>
            <a:spcBef>
              <a:spcPct val="0"/>
            </a:spcBef>
            <a:spcAft>
              <a:spcPct val="20000"/>
            </a:spcAft>
            <a:buChar char="•"/>
          </a:pPr>
          <a:r>
            <a:rPr lang="en-US" sz="2900" b="0" i="0" kern="1200" dirty="0"/>
            <a:t>Increasing the longest run by 0.2 miles and guaranteeing its snow coverage by adding 4 acres of snow making capability. </a:t>
          </a:r>
          <a:endParaRPr lang="en-US" sz="2900" kern="1200" dirty="0"/>
        </a:p>
      </dsp:txBody>
      <dsp:txXfrm>
        <a:off x="0" y="1524646"/>
        <a:ext cx="10740483" cy="3216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0841E-771E-4477-A1D3-E0DFD6FD446A}">
      <dsp:nvSpPr>
        <dsp:cNvPr id="0" name=""/>
        <dsp:cNvSpPr/>
      </dsp:nvSpPr>
      <dsp:spPr>
        <a:xfrm>
          <a:off x="0" y="1962"/>
          <a:ext cx="11086171" cy="9943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FE5CA-B67B-478A-B57A-2FA0F2533F9C}">
      <dsp:nvSpPr>
        <dsp:cNvPr id="0" name=""/>
        <dsp:cNvSpPr/>
      </dsp:nvSpPr>
      <dsp:spPr>
        <a:xfrm>
          <a:off x="300804" y="225701"/>
          <a:ext cx="546917" cy="546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3B2A6F-AC52-403B-A4B8-BFB519B5BBF8}">
      <dsp:nvSpPr>
        <dsp:cNvPr id="0" name=""/>
        <dsp:cNvSpPr/>
      </dsp:nvSpPr>
      <dsp:spPr>
        <a:xfrm>
          <a:off x="1148527" y="1962"/>
          <a:ext cx="9937643" cy="99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40" tIns="105240" rIns="105240" bIns="105240" numCol="1" spcCol="1270" anchor="ctr" anchorCtr="0">
          <a:noAutofit/>
        </a:bodyPr>
        <a:lstStyle/>
        <a:p>
          <a:pPr marL="0" lvl="0" indent="0" algn="l" defTabSz="977900">
            <a:lnSpc>
              <a:spcPct val="100000"/>
            </a:lnSpc>
            <a:spcBef>
              <a:spcPct val="0"/>
            </a:spcBef>
            <a:spcAft>
              <a:spcPct val="35000"/>
            </a:spcAft>
            <a:buNone/>
          </a:pPr>
          <a:r>
            <a:rPr lang="en-US" sz="2200" kern="1200" dirty="0"/>
            <a:t>Suggested recommendation is to </a:t>
          </a:r>
          <a:r>
            <a:rPr lang="en-US" sz="2200" b="0" i="0" kern="1200" dirty="0"/>
            <a:t>increase the vertical drop by adding a run to a point 150 feet lower down with an installation of an additional chair lift.</a:t>
          </a:r>
          <a:endParaRPr lang="en-US" sz="2200" kern="1200" dirty="0"/>
        </a:p>
      </dsp:txBody>
      <dsp:txXfrm>
        <a:off x="1148527" y="1962"/>
        <a:ext cx="9937643" cy="994395"/>
      </dsp:txXfrm>
    </dsp:sp>
    <dsp:sp modelId="{CFA54BD6-7321-C741-B1D2-942F907C133C}">
      <dsp:nvSpPr>
        <dsp:cNvPr id="0" name=""/>
        <dsp:cNvSpPr/>
      </dsp:nvSpPr>
      <dsp:spPr>
        <a:xfrm>
          <a:off x="0" y="1244956"/>
          <a:ext cx="11086171" cy="9943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FA730-565F-5144-BE3C-6CE42182A2C4}">
      <dsp:nvSpPr>
        <dsp:cNvPr id="0" name=""/>
        <dsp:cNvSpPr/>
      </dsp:nvSpPr>
      <dsp:spPr>
        <a:xfrm>
          <a:off x="300804" y="1468695"/>
          <a:ext cx="546917" cy="5469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AE0C7F-48AE-FA41-8538-22D2C1AEBBB5}">
      <dsp:nvSpPr>
        <dsp:cNvPr id="0" name=""/>
        <dsp:cNvSpPr/>
      </dsp:nvSpPr>
      <dsp:spPr>
        <a:xfrm>
          <a:off x="1148527" y="1244956"/>
          <a:ext cx="9937643" cy="99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40" tIns="105240" rIns="105240" bIns="105240" numCol="1" spcCol="1270" anchor="ctr" anchorCtr="0">
          <a:noAutofit/>
        </a:bodyPr>
        <a:lstStyle/>
        <a:p>
          <a:pPr marL="0" lvl="0" indent="0" algn="l" defTabSz="977900">
            <a:lnSpc>
              <a:spcPct val="100000"/>
            </a:lnSpc>
            <a:spcBef>
              <a:spcPct val="0"/>
            </a:spcBef>
            <a:spcAft>
              <a:spcPct val="35000"/>
            </a:spcAft>
            <a:buNone/>
          </a:pPr>
          <a:r>
            <a:rPr lang="en-US" sz="2200" kern="1200" dirty="0"/>
            <a:t>Adding an additional increase of snow making area of 2 acres only brings a small increase in prices so not a good idea.</a:t>
          </a:r>
        </a:p>
      </dsp:txBody>
      <dsp:txXfrm>
        <a:off x="1148527" y="1244956"/>
        <a:ext cx="9937643" cy="994395"/>
      </dsp:txXfrm>
    </dsp:sp>
    <dsp:sp modelId="{24AF6E56-3550-4814-8245-0957F8D79853}">
      <dsp:nvSpPr>
        <dsp:cNvPr id="0" name=""/>
        <dsp:cNvSpPr/>
      </dsp:nvSpPr>
      <dsp:spPr>
        <a:xfrm>
          <a:off x="0" y="2487951"/>
          <a:ext cx="11086171" cy="9943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D6DB03-DCD2-4BA6-AA34-0BDC28B420E2}">
      <dsp:nvSpPr>
        <dsp:cNvPr id="0" name=""/>
        <dsp:cNvSpPr/>
      </dsp:nvSpPr>
      <dsp:spPr>
        <a:xfrm>
          <a:off x="300804" y="2711690"/>
          <a:ext cx="546917" cy="5469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3285D-46BB-4CCB-979D-3F6FBC6A6673}">
      <dsp:nvSpPr>
        <dsp:cNvPr id="0" name=""/>
        <dsp:cNvSpPr/>
      </dsp:nvSpPr>
      <dsp:spPr>
        <a:xfrm>
          <a:off x="1148527" y="2487951"/>
          <a:ext cx="9937643" cy="99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40" tIns="105240" rIns="105240" bIns="105240" numCol="1" spcCol="1270" anchor="ctr" anchorCtr="0">
          <a:noAutofit/>
        </a:bodyPr>
        <a:lstStyle/>
        <a:p>
          <a:pPr marL="0" lvl="0" indent="0" algn="l" defTabSz="977900">
            <a:lnSpc>
              <a:spcPct val="100000"/>
            </a:lnSpc>
            <a:spcBef>
              <a:spcPct val="0"/>
            </a:spcBef>
            <a:spcAft>
              <a:spcPct val="35000"/>
            </a:spcAft>
            <a:buNone/>
          </a:pPr>
          <a:r>
            <a:rPr lang="en-US" sz="2200" kern="1200" dirty="0"/>
            <a:t>P</a:t>
          </a:r>
          <a:r>
            <a:rPr lang="en-US" sz="2200" b="0" i="0" kern="1200" dirty="0"/>
            <a:t>ermanently closing down one of the least used runs maybe a good idea. We need to know operating costs of runs to evaluate it further </a:t>
          </a:r>
          <a:endParaRPr lang="en-US" sz="2200" kern="1200" dirty="0"/>
        </a:p>
      </dsp:txBody>
      <dsp:txXfrm>
        <a:off x="1148527" y="2487951"/>
        <a:ext cx="9937643" cy="994395"/>
      </dsp:txXfrm>
    </dsp:sp>
    <dsp:sp modelId="{3E6C375C-11E7-4821-B9AD-7BD0AE976E09}">
      <dsp:nvSpPr>
        <dsp:cNvPr id="0" name=""/>
        <dsp:cNvSpPr/>
      </dsp:nvSpPr>
      <dsp:spPr>
        <a:xfrm>
          <a:off x="0" y="3730946"/>
          <a:ext cx="11086171" cy="9943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CFB84-D49A-48B9-BECD-73CC0F8DEAC1}">
      <dsp:nvSpPr>
        <dsp:cNvPr id="0" name=""/>
        <dsp:cNvSpPr/>
      </dsp:nvSpPr>
      <dsp:spPr>
        <a:xfrm>
          <a:off x="300804" y="3954685"/>
          <a:ext cx="546917" cy="5469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CA3D9-0CB6-4C1A-90CC-6A378B3920A5}">
      <dsp:nvSpPr>
        <dsp:cNvPr id="0" name=""/>
        <dsp:cNvSpPr/>
      </dsp:nvSpPr>
      <dsp:spPr>
        <a:xfrm>
          <a:off x="1148527" y="3730946"/>
          <a:ext cx="9937643" cy="99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40" tIns="105240" rIns="105240" bIns="105240" numCol="1" spcCol="1270" anchor="ctr" anchorCtr="0">
          <a:noAutofit/>
        </a:bodyPr>
        <a:lstStyle/>
        <a:p>
          <a:pPr marL="0" lvl="0" indent="0" algn="l" defTabSz="977900">
            <a:lnSpc>
              <a:spcPct val="100000"/>
            </a:lnSpc>
            <a:spcBef>
              <a:spcPct val="0"/>
            </a:spcBef>
            <a:spcAft>
              <a:spcPct val="35000"/>
            </a:spcAft>
            <a:buNone/>
          </a:pPr>
          <a:r>
            <a:rPr lang="en-US" sz="2200" b="0" i="0" kern="1200"/>
            <a:t>The model should be deployed as a web  application so that new combinations of parameters could be explored by business analysts.</a:t>
          </a:r>
          <a:endParaRPr lang="en-US" sz="2200" kern="1200"/>
        </a:p>
      </dsp:txBody>
      <dsp:txXfrm>
        <a:off x="1148527" y="3730946"/>
        <a:ext cx="9937643" cy="9943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784614-8D9D-6E41-90C7-DB4EC61B6E22}"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324066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84614-8D9D-6E41-90C7-DB4EC61B6E22}"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260316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84614-8D9D-6E41-90C7-DB4EC61B6E22}"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3442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84614-8D9D-6E41-90C7-DB4EC61B6E22}"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392656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84614-8D9D-6E41-90C7-DB4EC61B6E22}"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327186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784614-8D9D-6E41-90C7-DB4EC61B6E22}" type="datetimeFigureOut">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224655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784614-8D9D-6E41-90C7-DB4EC61B6E22}" type="datetimeFigureOut">
              <a:rPr lang="en-US" smtClean="0"/>
              <a:t>10/9/23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268339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784614-8D9D-6E41-90C7-DB4EC61B6E22}" type="datetimeFigureOut">
              <a:rPr lang="en-US" smtClean="0"/>
              <a:t>10/9/23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381302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84614-8D9D-6E41-90C7-DB4EC61B6E22}" type="datetimeFigureOut">
              <a:rPr lang="en-US" smtClean="0"/>
              <a:t>10/9/23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248885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784614-8D9D-6E41-90C7-DB4EC61B6E22}" type="datetimeFigureOut">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19324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784614-8D9D-6E41-90C7-DB4EC61B6E22}" type="datetimeFigureOut">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B3397-4BF0-2948-9F7F-3586B3BA5799}" type="slidenum">
              <a:rPr lang="en-US" smtClean="0"/>
              <a:t>‹#›</a:t>
            </a:fld>
            <a:endParaRPr lang="en-US"/>
          </a:p>
        </p:txBody>
      </p:sp>
    </p:spTree>
    <p:extLst>
      <p:ext uri="{BB962C8B-B14F-4D97-AF65-F5344CB8AC3E}">
        <p14:creationId xmlns:p14="http://schemas.microsoft.com/office/powerpoint/2010/main" val="128543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84614-8D9D-6E41-90C7-DB4EC61B6E22}" type="datetimeFigureOut">
              <a:rPr lang="en-US" smtClean="0"/>
              <a:t>10/9/23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B3397-4BF0-2948-9F7F-3586B3BA5799}" type="slidenum">
              <a:rPr lang="en-US" smtClean="0"/>
              <a:t>‹#›</a:t>
            </a:fld>
            <a:endParaRPr lang="en-US"/>
          </a:p>
        </p:txBody>
      </p:sp>
    </p:spTree>
    <p:extLst>
      <p:ext uri="{BB962C8B-B14F-4D97-AF65-F5344CB8AC3E}">
        <p14:creationId xmlns:p14="http://schemas.microsoft.com/office/powerpoint/2010/main" val="2761843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C433-19AE-C94B-46DF-CFF25F87D0FE}"/>
              </a:ext>
            </a:extLst>
          </p:cNvPr>
          <p:cNvSpPr>
            <a:spLocks noGrp="1"/>
          </p:cNvSpPr>
          <p:nvPr>
            <p:ph type="ctrTitle"/>
          </p:nvPr>
        </p:nvSpPr>
        <p:spPr/>
        <p:txBody>
          <a:bodyPr/>
          <a:lstStyle/>
          <a:p>
            <a:r>
              <a:rPr lang="en-US" b="1" dirty="0"/>
              <a:t>Second capstone</a:t>
            </a:r>
          </a:p>
        </p:txBody>
      </p:sp>
      <p:sp>
        <p:nvSpPr>
          <p:cNvPr id="3" name="Subtitle 2">
            <a:extLst>
              <a:ext uri="{FF2B5EF4-FFF2-40B4-BE49-F238E27FC236}">
                <a16:creationId xmlns:a16="http://schemas.microsoft.com/office/drawing/2014/main" id="{E187F052-AFD0-86D0-BC68-10A05AEC1B96}"/>
              </a:ext>
            </a:extLst>
          </p:cNvPr>
          <p:cNvSpPr>
            <a:spLocks noGrp="1"/>
          </p:cNvSpPr>
          <p:nvPr>
            <p:ph type="subTitle" idx="1"/>
          </p:nvPr>
        </p:nvSpPr>
        <p:spPr/>
        <p:txBody>
          <a:bodyPr/>
          <a:lstStyle/>
          <a:p>
            <a:r>
              <a:rPr lang="en-US" sz="2800" dirty="0"/>
              <a:t>Project presentation</a:t>
            </a:r>
          </a:p>
          <a:p>
            <a:endParaRPr lang="en-US" dirty="0"/>
          </a:p>
        </p:txBody>
      </p:sp>
    </p:spTree>
    <p:extLst>
      <p:ext uri="{BB962C8B-B14F-4D97-AF65-F5344CB8AC3E}">
        <p14:creationId xmlns:p14="http://schemas.microsoft.com/office/powerpoint/2010/main" val="335515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727B-BF7F-37D5-9BE5-23A63BFFEADD}"/>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Problem statement</a:t>
            </a:r>
          </a:p>
        </p:txBody>
      </p:sp>
      <p:sp>
        <p:nvSpPr>
          <p:cNvPr id="3" name="Content Placeholder 2">
            <a:extLst>
              <a:ext uri="{FF2B5EF4-FFF2-40B4-BE49-F238E27FC236}">
                <a16:creationId xmlns:a16="http://schemas.microsoft.com/office/drawing/2014/main" id="{8A4CFEED-2D0B-092A-146B-D0B57BE55C83}"/>
              </a:ext>
            </a:extLst>
          </p:cNvPr>
          <p:cNvSpPr>
            <a:spLocks noGrp="1"/>
          </p:cNvSpPr>
          <p:nvPr>
            <p:ph idx="1"/>
          </p:nvPr>
        </p:nvSpPr>
        <p:spPr>
          <a:xfrm>
            <a:off x="466722" y="1735251"/>
            <a:ext cx="10688950" cy="3387497"/>
          </a:xfrm>
        </p:spPr>
        <p:txBody>
          <a:bodyPr anchor="ctr">
            <a:normAutofit/>
          </a:bodyPr>
          <a:lstStyle/>
          <a:p>
            <a:pPr rtl="0">
              <a:spcBef>
                <a:spcPts val="0"/>
              </a:spcBef>
              <a:spcAft>
                <a:spcPts val="0"/>
              </a:spcAft>
            </a:pPr>
            <a:r>
              <a:rPr lang="en-US" sz="3200" b="0" i="0" u="none" strike="noStrike">
                <a:effectLst/>
                <a:latin typeface="Arial" panose="020B0604020202020204" pitchFamily="34" charset="0"/>
              </a:rPr>
              <a:t>Which specific data driven solutions such as change in ticket prices or reduction in current costs of specific facilities should Big Mountain resort implement to offset the increase in operating costs of $1,540,000 this season and capitalise on its facilities?</a:t>
            </a:r>
            <a:endParaRPr lang="en-US" sz="3200" b="0">
              <a:effectLst/>
            </a:endParaRPr>
          </a:p>
          <a:p>
            <a:pPr marL="0" indent="0">
              <a:buNone/>
            </a:pPr>
            <a:br>
              <a:rPr lang="en-US" sz="2000"/>
            </a:br>
            <a:endParaRPr lang="en-US" sz="2000" dirty="0"/>
          </a:p>
        </p:txBody>
      </p:sp>
      <p:sp>
        <p:nvSpPr>
          <p:cNvPr id="4" name="Title 1">
            <a:extLst>
              <a:ext uri="{FF2B5EF4-FFF2-40B4-BE49-F238E27FC236}">
                <a16:creationId xmlns:a16="http://schemas.microsoft.com/office/drawing/2014/main" id="{12476021-A07D-A715-7994-357832CE5A0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Problem statement</a:t>
            </a:r>
          </a:p>
        </p:txBody>
      </p:sp>
    </p:spTree>
    <p:extLst>
      <p:ext uri="{BB962C8B-B14F-4D97-AF65-F5344CB8AC3E}">
        <p14:creationId xmlns:p14="http://schemas.microsoft.com/office/powerpoint/2010/main" val="105800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E86B-6CDB-60FC-970C-7927A35E077B}"/>
              </a:ext>
            </a:extLst>
          </p:cNvPr>
          <p:cNvSpPr>
            <a:spLocks noGrp="1"/>
          </p:cNvSpPr>
          <p:nvPr>
            <p:ph type="title"/>
          </p:nvPr>
        </p:nvSpPr>
        <p:spPr/>
        <p:txBody>
          <a:bodyPr/>
          <a:lstStyle/>
          <a:p>
            <a:pPr algn="ctr"/>
            <a:r>
              <a:rPr lang="en-US" b="1" dirty="0"/>
              <a:t>Context of the problem</a:t>
            </a:r>
          </a:p>
        </p:txBody>
      </p:sp>
      <p:graphicFrame>
        <p:nvGraphicFramePr>
          <p:cNvPr id="9" name="Content Placeholder 2">
            <a:extLst>
              <a:ext uri="{FF2B5EF4-FFF2-40B4-BE49-F238E27FC236}">
                <a16:creationId xmlns:a16="http://schemas.microsoft.com/office/drawing/2014/main" id="{AF6F8E08-C692-E4F7-27D4-68B432546ABB}"/>
              </a:ext>
            </a:extLst>
          </p:cNvPr>
          <p:cNvGraphicFramePr>
            <a:graphicFrameLocks noGrp="1"/>
          </p:cNvGraphicFramePr>
          <p:nvPr>
            <p:ph idx="1"/>
            <p:extLst>
              <p:ext uri="{D42A27DB-BD31-4B8C-83A1-F6EECF244321}">
                <p14:modId xmlns:p14="http://schemas.microsoft.com/office/powerpoint/2010/main" val="2432238624"/>
              </p:ext>
            </p:extLst>
          </p:nvPr>
        </p:nvGraphicFramePr>
        <p:xfrm>
          <a:off x="401444" y="1542546"/>
          <a:ext cx="10952356" cy="495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01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771F-D662-4834-79F5-8CF1D25C5F26}"/>
              </a:ext>
            </a:extLst>
          </p:cNvPr>
          <p:cNvSpPr>
            <a:spLocks noGrp="1"/>
          </p:cNvSpPr>
          <p:nvPr>
            <p:ph type="title"/>
          </p:nvPr>
        </p:nvSpPr>
        <p:spPr/>
        <p:txBody>
          <a:bodyPr/>
          <a:lstStyle/>
          <a:p>
            <a:pPr algn="ctr"/>
            <a:r>
              <a:rPr lang="en-US" b="1"/>
              <a:t>Recommendations</a:t>
            </a:r>
            <a:endParaRPr lang="en-US" b="1" dirty="0"/>
          </a:p>
        </p:txBody>
      </p:sp>
      <p:graphicFrame>
        <p:nvGraphicFramePr>
          <p:cNvPr id="13" name="Content Placeholder 2">
            <a:extLst>
              <a:ext uri="{FF2B5EF4-FFF2-40B4-BE49-F238E27FC236}">
                <a16:creationId xmlns:a16="http://schemas.microsoft.com/office/drawing/2014/main" id="{0A43A37E-AC38-F413-8520-019678C284E9}"/>
              </a:ext>
            </a:extLst>
          </p:cNvPr>
          <p:cNvGraphicFramePr>
            <a:graphicFrameLocks noGrp="1"/>
          </p:cNvGraphicFramePr>
          <p:nvPr>
            <p:ph idx="1"/>
            <p:extLst>
              <p:ext uri="{D42A27DB-BD31-4B8C-83A1-F6EECF244321}">
                <p14:modId xmlns:p14="http://schemas.microsoft.com/office/powerpoint/2010/main" val="128416127"/>
              </p:ext>
            </p:extLst>
          </p:nvPr>
        </p:nvGraphicFramePr>
        <p:xfrm>
          <a:off x="613317" y="1382751"/>
          <a:ext cx="10740483" cy="4794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72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3073-DDE3-1920-9926-ED514C43520E}"/>
              </a:ext>
            </a:extLst>
          </p:cNvPr>
          <p:cNvSpPr>
            <a:spLocks noGrp="1"/>
          </p:cNvSpPr>
          <p:nvPr>
            <p:ph type="title"/>
          </p:nvPr>
        </p:nvSpPr>
        <p:spPr>
          <a:xfrm>
            <a:off x="6769570" y="530578"/>
            <a:ext cx="4771178" cy="1160110"/>
          </a:xfrm>
        </p:spPr>
        <p:txBody>
          <a:bodyPr>
            <a:normAutofit/>
          </a:bodyPr>
          <a:lstStyle/>
          <a:p>
            <a:r>
              <a:rPr lang="en-US" b="1" dirty="0"/>
              <a:t>Methodology</a:t>
            </a:r>
          </a:p>
        </p:txBody>
      </p:sp>
      <p:sp>
        <p:nvSpPr>
          <p:cNvPr id="32" name="Content Placeholder 2">
            <a:extLst>
              <a:ext uri="{FF2B5EF4-FFF2-40B4-BE49-F238E27FC236}">
                <a16:creationId xmlns:a16="http://schemas.microsoft.com/office/drawing/2014/main" id="{61725D0D-1D35-9806-0EB5-3DC4629F2CEB}"/>
              </a:ext>
            </a:extLst>
          </p:cNvPr>
          <p:cNvSpPr>
            <a:spLocks noGrp="1"/>
          </p:cNvSpPr>
          <p:nvPr>
            <p:ph idx="1"/>
          </p:nvPr>
        </p:nvSpPr>
        <p:spPr>
          <a:xfrm>
            <a:off x="6769570" y="1825625"/>
            <a:ext cx="4771178" cy="4388908"/>
          </a:xfrm>
        </p:spPr>
        <p:txBody>
          <a:bodyPr>
            <a:normAutofit/>
          </a:bodyPr>
          <a:lstStyle/>
          <a:p>
            <a:r>
              <a:rPr lang="en-US" sz="2600"/>
              <a:t>To further investigate these suggestions by using a data driven approach we have used a random forest model to predict ticket prices</a:t>
            </a:r>
          </a:p>
          <a:p>
            <a:r>
              <a:rPr lang="en-US" sz="2600"/>
              <a:t>The importance of each of the features in predicting ticket price is shown in the plot below:</a:t>
            </a:r>
          </a:p>
          <a:p>
            <a:r>
              <a:rPr lang="en-US" sz="2600"/>
              <a:t>Most important features are fastQuads, Runs, Snow making_ac and vertical_drop.</a:t>
            </a:r>
          </a:p>
          <a:p>
            <a:pPr marL="0" indent="0">
              <a:buNone/>
            </a:pPr>
            <a:endParaRPr lang="en-US" sz="2600"/>
          </a:p>
        </p:txBody>
      </p:sp>
      <p:pic>
        <p:nvPicPr>
          <p:cNvPr id="7" name="Picture 6" descr="A screenshot of a graph&#10;&#10;Description automatically generated">
            <a:extLst>
              <a:ext uri="{FF2B5EF4-FFF2-40B4-BE49-F238E27FC236}">
                <a16:creationId xmlns:a16="http://schemas.microsoft.com/office/drawing/2014/main" id="{014CA47D-343E-EE0F-8F08-0AC43DC6FE5B}"/>
              </a:ext>
            </a:extLst>
          </p:cNvPr>
          <p:cNvPicPr>
            <a:picLocks noChangeAspect="1"/>
          </p:cNvPicPr>
          <p:nvPr/>
        </p:nvPicPr>
        <p:blipFill rotWithShape="1">
          <a:blip r:embed="rId2"/>
          <a:srcRect t="-3641" r="21448" b="1"/>
          <a:stretch/>
        </p:blipFill>
        <p:spPr>
          <a:xfrm>
            <a:off x="838199" y="1291027"/>
            <a:ext cx="5440195" cy="4163057"/>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Tree>
    <p:extLst>
      <p:ext uri="{BB962C8B-B14F-4D97-AF65-F5344CB8AC3E}">
        <p14:creationId xmlns:p14="http://schemas.microsoft.com/office/powerpoint/2010/main" val="392757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95BF-5CAD-8A1F-FBE7-92F142091BDE}"/>
              </a:ext>
            </a:extLst>
          </p:cNvPr>
          <p:cNvSpPr>
            <a:spLocks noGrp="1"/>
          </p:cNvSpPr>
          <p:nvPr>
            <p:ph type="title"/>
          </p:nvPr>
        </p:nvSpPr>
        <p:spPr/>
        <p:txBody>
          <a:bodyPr/>
          <a:lstStyle/>
          <a:p>
            <a:pPr algn="ctr"/>
            <a:r>
              <a:rPr lang="en-US" b="1" dirty="0"/>
              <a:t>Effect on ticketing prices by closing runs </a:t>
            </a:r>
          </a:p>
        </p:txBody>
      </p:sp>
      <p:sp>
        <p:nvSpPr>
          <p:cNvPr id="3" name="Content Placeholder 2">
            <a:extLst>
              <a:ext uri="{FF2B5EF4-FFF2-40B4-BE49-F238E27FC236}">
                <a16:creationId xmlns:a16="http://schemas.microsoft.com/office/drawing/2014/main" id="{E55533CF-E009-A819-12F3-FD60B7957BE7}"/>
              </a:ext>
            </a:extLst>
          </p:cNvPr>
          <p:cNvSpPr>
            <a:spLocks noGrp="1"/>
          </p:cNvSpPr>
          <p:nvPr>
            <p:ph idx="1"/>
          </p:nvPr>
        </p:nvSpPr>
        <p:spPr>
          <a:xfrm>
            <a:off x="585216" y="1419803"/>
            <a:ext cx="10768584" cy="1996567"/>
          </a:xfrm>
        </p:spPr>
        <p:txBody>
          <a:bodyPr/>
          <a:lstStyle/>
          <a:p>
            <a:r>
              <a:rPr lang="en-US"/>
              <a:t>Predicted decrease in ticketing price and revenue if more than one of the least closed runs is closed.</a:t>
            </a:r>
          </a:p>
          <a:p>
            <a:r>
              <a:rPr lang="en-US"/>
              <a:t>Dramatic increase in ticket price and revenue if more than  five of the least closed runs are closed.</a:t>
            </a:r>
            <a:endParaRPr lang="en-US" dirty="0"/>
          </a:p>
        </p:txBody>
      </p:sp>
      <p:pic>
        <p:nvPicPr>
          <p:cNvPr id="5" name="Picture 4" descr="A graph of a price&#10;&#10;Description automatically generated with medium confidence">
            <a:extLst>
              <a:ext uri="{FF2B5EF4-FFF2-40B4-BE49-F238E27FC236}">
                <a16:creationId xmlns:a16="http://schemas.microsoft.com/office/drawing/2014/main" id="{DA0A58F2-31D5-02FA-AFCD-AD3B21AD5A69}"/>
              </a:ext>
            </a:extLst>
          </p:cNvPr>
          <p:cNvPicPr>
            <a:picLocks noChangeAspect="1"/>
          </p:cNvPicPr>
          <p:nvPr/>
        </p:nvPicPr>
        <p:blipFill>
          <a:blip r:embed="rId2"/>
          <a:stretch>
            <a:fillRect/>
          </a:stretch>
        </p:blipFill>
        <p:spPr>
          <a:xfrm>
            <a:off x="1770888" y="3145485"/>
            <a:ext cx="7772400" cy="3712515"/>
          </a:xfrm>
          <a:prstGeom prst="rect">
            <a:avLst/>
          </a:prstGeom>
        </p:spPr>
      </p:pic>
    </p:spTree>
    <p:extLst>
      <p:ext uri="{BB962C8B-B14F-4D97-AF65-F5344CB8AC3E}">
        <p14:creationId xmlns:p14="http://schemas.microsoft.com/office/powerpoint/2010/main" val="168843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E568-0DCD-0D30-9A89-C02B49599FE8}"/>
              </a:ext>
            </a:extLst>
          </p:cNvPr>
          <p:cNvSpPr>
            <a:spLocks noGrp="1"/>
          </p:cNvSpPr>
          <p:nvPr>
            <p:ph type="title"/>
          </p:nvPr>
        </p:nvSpPr>
        <p:spPr/>
        <p:txBody>
          <a:bodyPr/>
          <a:lstStyle/>
          <a:p>
            <a:pPr algn="ctr"/>
            <a:r>
              <a:rPr lang="en-US" b="1" dirty="0"/>
              <a:t>Ticket price predictions based on remaining suggestions</a:t>
            </a:r>
          </a:p>
        </p:txBody>
      </p:sp>
      <p:graphicFrame>
        <p:nvGraphicFramePr>
          <p:cNvPr id="4" name="Content Placeholder 3">
            <a:extLst>
              <a:ext uri="{FF2B5EF4-FFF2-40B4-BE49-F238E27FC236}">
                <a16:creationId xmlns:a16="http://schemas.microsoft.com/office/drawing/2014/main" id="{486C2427-F8EC-10F8-BC98-42FBC04F9432}"/>
              </a:ext>
            </a:extLst>
          </p:cNvPr>
          <p:cNvGraphicFramePr>
            <a:graphicFrameLocks noGrp="1"/>
          </p:cNvGraphicFramePr>
          <p:nvPr>
            <p:ph idx="1"/>
            <p:extLst>
              <p:ext uri="{D42A27DB-BD31-4B8C-83A1-F6EECF244321}">
                <p14:modId xmlns:p14="http://schemas.microsoft.com/office/powerpoint/2010/main" val="864183028"/>
              </p:ext>
            </p:extLst>
          </p:nvPr>
        </p:nvGraphicFramePr>
        <p:xfrm>
          <a:off x="838200" y="1737995"/>
          <a:ext cx="10515597" cy="47548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759956653"/>
                    </a:ext>
                  </a:extLst>
                </a:gridCol>
                <a:gridCol w="3505199">
                  <a:extLst>
                    <a:ext uri="{9D8B030D-6E8A-4147-A177-3AD203B41FA5}">
                      <a16:colId xmlns:a16="http://schemas.microsoft.com/office/drawing/2014/main" val="735856185"/>
                    </a:ext>
                  </a:extLst>
                </a:gridCol>
                <a:gridCol w="3505199">
                  <a:extLst>
                    <a:ext uri="{9D8B030D-6E8A-4147-A177-3AD203B41FA5}">
                      <a16:colId xmlns:a16="http://schemas.microsoft.com/office/drawing/2014/main" val="898975647"/>
                    </a:ext>
                  </a:extLst>
                </a:gridCol>
              </a:tblGrid>
              <a:tr h="370840">
                <a:tc>
                  <a:txBody>
                    <a:bodyPr/>
                    <a:lstStyle/>
                    <a:p>
                      <a:endParaRPr lang="en-US" sz="2400" dirty="0"/>
                    </a:p>
                  </a:txBody>
                  <a:tcPr/>
                </a:tc>
                <a:tc>
                  <a:txBody>
                    <a:bodyPr/>
                    <a:lstStyle/>
                    <a:p>
                      <a:r>
                        <a:rPr lang="en-US" sz="2400" dirty="0"/>
                        <a:t>Increase in ticketing price</a:t>
                      </a:r>
                    </a:p>
                  </a:txBody>
                  <a:tcPr/>
                </a:tc>
                <a:tc>
                  <a:txBody>
                    <a:bodyPr/>
                    <a:lstStyle/>
                    <a:p>
                      <a:r>
                        <a:rPr lang="en-US" sz="2400" dirty="0"/>
                        <a:t>Revenue increase in season</a:t>
                      </a:r>
                    </a:p>
                  </a:txBody>
                  <a:tcPr/>
                </a:tc>
                <a:extLst>
                  <a:ext uri="{0D108BD9-81ED-4DB2-BD59-A6C34878D82A}">
                    <a16:rowId xmlns:a16="http://schemas.microsoft.com/office/drawing/2014/main" val="3245362835"/>
                  </a:ext>
                </a:extLst>
              </a:tr>
              <a:tr h="370840">
                <a:tc>
                  <a:txBody>
                    <a:bodyPr/>
                    <a:lstStyle/>
                    <a:p>
                      <a:r>
                        <a:rPr lang="en-US" sz="2400" dirty="0"/>
                        <a:t>Adding run + chairlift + increase in vertical drop of 150 ft </a:t>
                      </a:r>
                    </a:p>
                  </a:txBody>
                  <a:tcPr/>
                </a:tc>
                <a:tc>
                  <a:txBody>
                    <a:bodyPr/>
                    <a:lstStyle/>
                    <a:p>
                      <a:r>
                        <a:rPr lang="en-US" sz="2400" dirty="0"/>
                        <a:t>$8.61</a:t>
                      </a:r>
                    </a:p>
                  </a:txBody>
                  <a:tcPr/>
                </a:tc>
                <a:tc>
                  <a:txBody>
                    <a:bodyPr/>
                    <a:lstStyle/>
                    <a:p>
                      <a:r>
                        <a:rPr lang="en-US" sz="2400" dirty="0"/>
                        <a:t>$1</a:t>
                      </a:r>
                      <a:r>
                        <a:rPr lang="en-US" sz="2400" b="0" i="0" u="none" strike="noStrike" kern="1200" dirty="0">
                          <a:solidFill>
                            <a:schemeClr val="dk1"/>
                          </a:solidFill>
                          <a:effectLst/>
                          <a:latin typeface="+mn-lt"/>
                          <a:ea typeface="+mn-ea"/>
                          <a:cs typeface="+mn-cs"/>
                        </a:rPr>
                        <a:t>5065471</a:t>
                      </a:r>
                      <a:endParaRPr lang="en-US" sz="2400" dirty="0"/>
                    </a:p>
                  </a:txBody>
                  <a:tcPr/>
                </a:tc>
                <a:extLst>
                  <a:ext uri="{0D108BD9-81ED-4DB2-BD59-A6C34878D82A}">
                    <a16:rowId xmlns:a16="http://schemas.microsoft.com/office/drawing/2014/main" val="31868780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Adding run + chairlift + increase in vertical drop of 150 ft+ increase in snow making areas by 2 acres</a:t>
                      </a:r>
                    </a:p>
                    <a:p>
                      <a:endParaRPr lang="en-US" sz="2400" dirty="0"/>
                    </a:p>
                  </a:txBody>
                  <a:tcPr/>
                </a:tc>
                <a:tc>
                  <a:txBody>
                    <a:bodyPr/>
                    <a:lstStyle/>
                    <a:p>
                      <a:r>
                        <a:rPr lang="en-US" sz="2400" dirty="0"/>
                        <a:t>$9.90</a:t>
                      </a:r>
                    </a:p>
                  </a:txBody>
                  <a:tcPr/>
                </a:tc>
                <a:tc>
                  <a:txBody>
                    <a:bodyPr/>
                    <a:lstStyle/>
                    <a:p>
                      <a:r>
                        <a:rPr lang="en-US" sz="2400" dirty="0"/>
                        <a:t>$</a:t>
                      </a:r>
                      <a:r>
                        <a:rPr lang="en-US" sz="2400" b="0" i="0" u="none" strike="noStrike" kern="1200" dirty="0">
                          <a:solidFill>
                            <a:schemeClr val="dk1"/>
                          </a:solidFill>
                          <a:effectLst/>
                          <a:latin typeface="+mn-lt"/>
                          <a:ea typeface="+mn-ea"/>
                          <a:cs typeface="+mn-cs"/>
                        </a:rPr>
                        <a:t>17322717</a:t>
                      </a:r>
                      <a:endParaRPr lang="en-US" sz="2400" dirty="0"/>
                    </a:p>
                  </a:txBody>
                  <a:tcPr/>
                </a:tc>
                <a:extLst>
                  <a:ext uri="{0D108BD9-81ED-4DB2-BD59-A6C34878D82A}">
                    <a16:rowId xmlns:a16="http://schemas.microsoft.com/office/drawing/2014/main" val="596598888"/>
                  </a:ext>
                </a:extLst>
              </a:tr>
              <a:tr h="370840">
                <a:tc>
                  <a:txBody>
                    <a:bodyPr/>
                    <a:lstStyle/>
                    <a:p>
                      <a:r>
                        <a:rPr lang="en-US" sz="2400" dirty="0"/>
                        <a:t>Increase in longest run by 0.2mile</a:t>
                      </a:r>
                    </a:p>
                  </a:txBody>
                  <a:tcPr/>
                </a:tc>
                <a:tc>
                  <a:txBody>
                    <a:bodyPr/>
                    <a:lstStyle/>
                    <a:p>
                      <a:r>
                        <a:rPr lang="en-US" sz="2400" dirty="0"/>
                        <a:t>$0</a:t>
                      </a:r>
                    </a:p>
                  </a:txBody>
                  <a:tcPr/>
                </a:tc>
                <a:tc>
                  <a:txBody>
                    <a:bodyPr/>
                    <a:lstStyle/>
                    <a:p>
                      <a:r>
                        <a:rPr lang="en-US" sz="2400" dirty="0"/>
                        <a:t>$0</a:t>
                      </a:r>
                    </a:p>
                  </a:txBody>
                  <a:tcPr/>
                </a:tc>
                <a:extLst>
                  <a:ext uri="{0D108BD9-81ED-4DB2-BD59-A6C34878D82A}">
                    <a16:rowId xmlns:a16="http://schemas.microsoft.com/office/drawing/2014/main" val="2139489552"/>
                  </a:ext>
                </a:extLst>
              </a:tr>
            </a:tbl>
          </a:graphicData>
        </a:graphic>
      </p:graphicFrame>
    </p:spTree>
    <p:extLst>
      <p:ext uri="{BB962C8B-B14F-4D97-AF65-F5344CB8AC3E}">
        <p14:creationId xmlns:p14="http://schemas.microsoft.com/office/powerpoint/2010/main" val="95587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294C-7FB4-E164-DF8D-F254EDE58C9A}"/>
              </a:ext>
            </a:extLst>
          </p:cNvPr>
          <p:cNvSpPr>
            <a:spLocks noGrp="1"/>
          </p:cNvSpPr>
          <p:nvPr>
            <p:ph type="title"/>
          </p:nvPr>
        </p:nvSpPr>
        <p:spPr/>
        <p:txBody>
          <a:bodyPr/>
          <a:lstStyle/>
          <a:p>
            <a:pPr algn="ctr"/>
            <a:r>
              <a:rPr lang="en-US" b="1"/>
              <a:t>Summary and Conclusion</a:t>
            </a:r>
            <a:endParaRPr lang="en-US" b="1" dirty="0"/>
          </a:p>
        </p:txBody>
      </p:sp>
      <p:graphicFrame>
        <p:nvGraphicFramePr>
          <p:cNvPr id="5" name="Content Placeholder 2">
            <a:extLst>
              <a:ext uri="{FF2B5EF4-FFF2-40B4-BE49-F238E27FC236}">
                <a16:creationId xmlns:a16="http://schemas.microsoft.com/office/drawing/2014/main" id="{6883556C-5DFC-1CB3-68EF-2FD87E366E2B}"/>
              </a:ext>
            </a:extLst>
          </p:cNvPr>
          <p:cNvGraphicFramePr>
            <a:graphicFrameLocks noGrp="1"/>
          </p:cNvGraphicFramePr>
          <p:nvPr>
            <p:ph idx="1"/>
            <p:extLst>
              <p:ext uri="{D42A27DB-BD31-4B8C-83A1-F6EECF244321}">
                <p14:modId xmlns:p14="http://schemas.microsoft.com/office/powerpoint/2010/main" val="4235127680"/>
              </p:ext>
            </p:extLst>
          </p:nvPr>
        </p:nvGraphicFramePr>
        <p:xfrm>
          <a:off x="267629" y="1449659"/>
          <a:ext cx="11086171" cy="4727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0075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48</TotalTime>
  <Words>491</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Second capstone</vt:lpstr>
      <vt:lpstr>Problem statement</vt:lpstr>
      <vt:lpstr>Context of the problem</vt:lpstr>
      <vt:lpstr>Recommendations</vt:lpstr>
      <vt:lpstr>Methodology</vt:lpstr>
      <vt:lpstr>Effect on ticketing prices by closing runs </vt:lpstr>
      <vt:lpstr>Ticket price predictions based on remaining suggestions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capstone</dc:title>
  <dc:creator>Mairah Khan</dc:creator>
  <cp:lastModifiedBy>Mairah Khan</cp:lastModifiedBy>
  <cp:revision>2</cp:revision>
  <dcterms:created xsi:type="dcterms:W3CDTF">2023-10-10T01:08:52Z</dcterms:created>
  <dcterms:modified xsi:type="dcterms:W3CDTF">2023-10-10T01:56:53Z</dcterms:modified>
</cp:coreProperties>
</file>