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F7C6-D9A4-7FF6-7500-5CDFE15B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16DC8-28A6-54EB-A163-2DB33D4B0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63ED-2398-A627-0320-C4600236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69D0-B939-2950-55D3-15452552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5335-A660-AED0-58BD-2E10B506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6CF2-9022-EB31-EDD0-E9D99369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D906A-7136-C1F2-B351-9D843D50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F9DB-03D8-9589-07AF-7B77586E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2C52-ECC6-BB46-E50A-E43A6FBE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1062-F742-0705-D6F3-A1ABBCA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D2EC2-49F8-6D3C-72F8-2E2C3595F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F870B-429A-72D7-3A70-0912EE63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6EE0-BB6B-408B-3568-98D040A4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3445-5900-BC22-E5F0-853BEA74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2C4D-CCD9-F002-B96E-63B349C9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5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A26B-C785-2CDA-0CE5-89758148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DA0A-6AEB-4B2E-0DBF-1F7C4639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D9BC-61F8-DB89-B4FD-656B1FBB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1FE9-4E1C-AECA-E7C7-7C4E333A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875C-DD0F-8094-7DA4-C978FEAE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BFB-FF95-F85C-FE17-71C0F010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D043-F3AB-2214-055C-B522829B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AD95-DC2C-3CF4-7AA9-2089B235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6A1E-0B8E-8815-D9A9-1211515A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E1F0-F5F1-7624-1A04-14A9D135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92D3-5C82-BFE8-FE50-A70D6910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AD89-A928-4D9C-A435-7C0174C86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30144-11DF-4E14-8862-A2F65CFD0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A4E60-AA5E-7E7F-E069-FBA31E77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30426-6FF4-FE22-0A6F-BC8DC0B8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8B1F7-4111-E98D-F49E-C28E6B16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8BE-151C-D1D7-25F7-3A014571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5241A-C613-2EC4-AAC7-77730966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3C87A-F549-82F9-E07E-C087938D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6C4BE-9A67-2621-5611-BA57B8101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D828-6DA9-4AE3-8F61-51C5A44CF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F5DDA-EB19-AB45-A380-FCB77333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FCF14-EB7A-E004-BECF-247629C8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8C4EC-24F9-5839-A611-14CFA55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ABCF-020A-B938-EEA7-BDF999EB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F7216-70BD-3E45-DA45-2883AADD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5EA0A-E8D0-908B-4743-03402A92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24C44-345C-9D66-2E7F-CD3B473B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E0783-32BF-AC03-4C73-BDF011C7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B6505-B5DE-7BC3-7C3B-8CA7D621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8B075-6177-9943-47A9-849700EF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C1C5-DD53-9080-D36B-3C34BF67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DF22-B064-E804-46F9-284B1D8F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BD5C-B9EC-2E54-8B97-7F762F5E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69E1E-4002-6E7C-E165-A4DA7D02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1D74-F204-5586-1F9B-320E0760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0296C-149A-3697-BB00-3A5E74EF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B84-987C-8FFC-1DF1-9FFE4394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25F5C-0A92-B70B-273D-95B8C3513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34DE-34F8-E93B-BA53-7E3DF4C9C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0E367-D6F3-B1D6-8C88-87C63AD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AADEC-C565-1D7D-AB8D-F0AF2E07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026FD-D469-B191-87EC-31E773E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8AF5D-DE34-CC91-29C1-3A48D270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123D-CA52-68AA-2EFB-D75CF270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343F-D366-1532-6E1B-9B2FC636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CB7BD-CBF4-E94C-A206-5F81955BAC91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081A-EB84-5D10-41B5-C60F096BB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63D3-7DA7-C802-09FF-66A1AF88C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1CCCB-AF7D-1D47-A801-01CBEFFC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D528-3B2D-C0AD-236E-294888147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Parkinson Disease using protein and peptide data</a:t>
            </a:r>
            <a:br>
              <a:rPr lang="en-US" sz="44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9FC52-63E7-0966-375B-632FB8FF7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8F9A-93AE-B93F-8A1B-9D9B12CB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model was found to be good at predicting test accuracy and F1 scores based on categorizing the models.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3DF688-E4FA-6A48-4836-587F1312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63953"/>
              </p:ext>
            </p:extLst>
          </p:nvPr>
        </p:nvGraphicFramePr>
        <p:xfrm>
          <a:off x="1343231" y="328104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09231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5254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705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Test_accuracy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4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39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7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4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7503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F56A28E-E07A-3FA2-B4E6-88E95FA8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  data</a:t>
            </a:r>
          </a:p>
        </p:txBody>
      </p:sp>
    </p:spTree>
    <p:extLst>
      <p:ext uri="{BB962C8B-B14F-4D97-AF65-F5344CB8AC3E}">
        <p14:creationId xmlns:p14="http://schemas.microsoft.com/office/powerpoint/2010/main" val="283077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BDD2-AB44-5953-6225-FA5212DC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292C-980B-4967-3D26-17D0CE61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Protein and peptide abundance values were not able to accurately predict UPDRS scores even when used with other variables.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training dataset may have been insufficient to allow the development of a protein/peptide based model.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simpler logistic regression based classification approach could be used with the protein/peptide abundance data.</a:t>
            </a:r>
          </a:p>
        </p:txBody>
      </p:sp>
    </p:spTree>
    <p:extLst>
      <p:ext uri="{BB962C8B-B14F-4D97-AF65-F5344CB8AC3E}">
        <p14:creationId xmlns:p14="http://schemas.microsoft.com/office/powerpoint/2010/main" val="303596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1043-1563-B7A3-5AF6-47540B07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BC5B-7D73-7EC8-DAE8-84B8C251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protein and peptide abundance data from a patient, can we predict their Parkinson progression scores at that time point?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Four Parkinson’s scores to be predicted at each time point: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UPDRS1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UPDRS2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UPDRS3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UPDRS4 </a:t>
            </a:r>
          </a:p>
        </p:txBody>
      </p:sp>
    </p:spTree>
    <p:extLst>
      <p:ext uri="{BB962C8B-B14F-4D97-AF65-F5344CB8AC3E}">
        <p14:creationId xmlns:p14="http://schemas.microsoft.com/office/powerpoint/2010/main" val="7465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4ED8-D6EC-BCB4-DE42-BC7116D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Strategy to solve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A0648-8778-3FFF-48F0-C1E48F9ACD5A}"/>
              </a:ext>
            </a:extLst>
          </p:cNvPr>
          <p:cNvSpPr/>
          <p:nvPr/>
        </p:nvSpPr>
        <p:spPr>
          <a:xfrm>
            <a:off x="1567543" y="1690688"/>
            <a:ext cx="8562109" cy="5343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the 234 patient data set with 227 proteins and 671 peptides, 80:20 into training and test datasets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D2EA5-8674-61B5-1B02-A97E7F86F79E}"/>
              </a:ext>
            </a:extLst>
          </p:cNvPr>
          <p:cNvSpPr/>
          <p:nvPr/>
        </p:nvSpPr>
        <p:spPr>
          <a:xfrm>
            <a:off x="1567541" y="3483702"/>
            <a:ext cx="8562109" cy="5343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important features to select to build prediction models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36BA9-ED79-CDC3-033B-AF26A31D934A}"/>
              </a:ext>
            </a:extLst>
          </p:cNvPr>
          <p:cNvSpPr/>
          <p:nvPr/>
        </p:nvSpPr>
        <p:spPr>
          <a:xfrm>
            <a:off x="1567541" y="2587195"/>
            <a:ext cx="8562109" cy="5343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Impute missing values and combine clinical data with the protein and peptide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98E67-FC45-16F0-4169-DCE3EFFFC27B}"/>
              </a:ext>
            </a:extLst>
          </p:cNvPr>
          <p:cNvSpPr/>
          <p:nvPr/>
        </p:nvSpPr>
        <p:spPr>
          <a:xfrm>
            <a:off x="1567540" y="4380209"/>
            <a:ext cx="8562109" cy="5343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models and identify the one which performs best on the training dataset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CD9E0-C6C9-864B-5807-D2F87A056E66}"/>
              </a:ext>
            </a:extLst>
          </p:cNvPr>
          <p:cNvSpPr/>
          <p:nvPr/>
        </p:nvSpPr>
        <p:spPr>
          <a:xfrm>
            <a:off x="1567539" y="5320452"/>
            <a:ext cx="8562109" cy="5343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selected model’s performance evaluated on the test 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E9F19C-49AA-EB2D-6A42-3D1254C9FC84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848596" y="2225077"/>
            <a:ext cx="2" cy="362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B45F1-75B0-38C9-CAA4-10DC597C498B}"/>
              </a:ext>
            </a:extLst>
          </p:cNvPr>
          <p:cNvCxnSpPr/>
          <p:nvPr/>
        </p:nvCxnSpPr>
        <p:spPr>
          <a:xfrm flipH="1">
            <a:off x="5848594" y="3124906"/>
            <a:ext cx="2" cy="362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7060ED-3B91-2C13-8EC0-752089B377FC}"/>
              </a:ext>
            </a:extLst>
          </p:cNvPr>
          <p:cNvCxnSpPr/>
          <p:nvPr/>
        </p:nvCxnSpPr>
        <p:spPr>
          <a:xfrm flipH="1">
            <a:off x="5876300" y="4014769"/>
            <a:ext cx="2" cy="362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54EED9-8E7E-28EF-8A72-5E9E9AFB9BE8}"/>
              </a:ext>
            </a:extLst>
          </p:cNvPr>
          <p:cNvCxnSpPr/>
          <p:nvPr/>
        </p:nvCxnSpPr>
        <p:spPr>
          <a:xfrm flipH="1">
            <a:off x="5876298" y="4914598"/>
            <a:ext cx="2" cy="362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1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3934-A435-04D4-22FE-B5679042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Selecting features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9A-27D9-5768-B9A5-21A88BA6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61" y="1619518"/>
            <a:ext cx="10950039" cy="111945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protein and peptide values were not correlated with the UPDRS scores.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C2A7ED4-D28D-B63C-BDDD-C4CE48A6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6" y="2351314"/>
            <a:ext cx="10670497" cy="37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8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D082-CF91-44C2-86A6-9837A0B7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60" y="329334"/>
            <a:ext cx="10558153" cy="10838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feature that associate with UPDRS scores 1-3 was the minimum time frequency at which the patient visited.</a:t>
            </a:r>
          </a:p>
        </p:txBody>
      </p:sp>
      <p:pic>
        <p:nvPicPr>
          <p:cNvPr id="5" name="Picture 4" descr="A graph of a relationship&#10;&#10;Description automatically generated with medium confidence">
            <a:extLst>
              <a:ext uri="{FF2B5EF4-FFF2-40B4-BE49-F238E27FC236}">
                <a16:creationId xmlns:a16="http://schemas.microsoft.com/office/drawing/2014/main" id="{5DC3B9EF-EDE3-F281-A6CE-697A2A95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896" y="1232128"/>
            <a:ext cx="7392440" cy="50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2215-8258-94A8-4C44-7C3A3125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9" y="1330036"/>
            <a:ext cx="11163796" cy="16744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chose the Boruta method to select features for each of the UPDRS scores.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Boruta works by creating shadow features of the actual features and then tests if the features work better than the shadow features.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next slide shows the selected features for each of the UPDRS scores.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356A7F-3F9F-FA56-C682-F55C9965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Boruta selection</a:t>
            </a:r>
          </a:p>
        </p:txBody>
      </p:sp>
    </p:spTree>
    <p:extLst>
      <p:ext uri="{BB962C8B-B14F-4D97-AF65-F5344CB8AC3E}">
        <p14:creationId xmlns:p14="http://schemas.microsoft.com/office/powerpoint/2010/main" val="146037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FFA947-EE7C-8AEC-A45A-D48342BDD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42359"/>
              </p:ext>
            </p:extLst>
          </p:nvPr>
        </p:nvGraphicFramePr>
        <p:xfrm>
          <a:off x="154379" y="0"/>
          <a:ext cx="4178795" cy="256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795">
                  <a:extLst>
                    <a:ext uri="{9D8B030D-6E8A-4147-A177-3AD203B41FA5}">
                      <a16:colId xmlns:a16="http://schemas.microsoft.com/office/drawing/2014/main" val="495164137"/>
                    </a:ext>
                  </a:extLst>
                </a:gridCol>
              </a:tblGrid>
              <a:tr h="3409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04474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visit_month_diff_min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95109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P01008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07785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P05155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848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Q9Y6R7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68319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NLREGTC(UniMod_4)PEAPTDEC(UniMod_4)KPVK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10423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upd23b_clinical_state_on_medication_Unknown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077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2B145F-9025-0917-BCBD-DCB4E6861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21696"/>
              </p:ext>
            </p:extLst>
          </p:nvPr>
        </p:nvGraphicFramePr>
        <p:xfrm>
          <a:off x="6815116" y="0"/>
          <a:ext cx="4017158" cy="328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158">
                  <a:extLst>
                    <a:ext uri="{9D8B030D-6E8A-4147-A177-3AD203B41FA5}">
                      <a16:colId xmlns:a16="http://schemas.microsoft.com/office/drawing/2014/main" val="2272128183"/>
                    </a:ext>
                  </a:extLst>
                </a:gridCol>
              </a:tblGrid>
              <a:tr h="2837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3342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visit_month_diff_min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73964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P01594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11710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P02766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92916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P43121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81945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ASNLESGVPSR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04812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DSGRDYVSQFEGSALGK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83206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TPLGDTTHTC(UniMod_4)PR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15512"/>
                  </a:ext>
                </a:extLst>
              </a:tr>
              <a:tr h="3719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upd23b_clinical_state_on_medication_Unknown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338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1787CD-EB00-7B96-008A-A77BFC9B1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50009"/>
              </p:ext>
            </p:extLst>
          </p:nvPr>
        </p:nvGraphicFramePr>
        <p:xfrm>
          <a:off x="154379" y="2954238"/>
          <a:ext cx="4017158" cy="3843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158">
                  <a:extLst>
                    <a:ext uri="{9D8B030D-6E8A-4147-A177-3AD203B41FA5}">
                      <a16:colId xmlns:a16="http://schemas.microsoft.com/office/drawing/2014/main" val="3883422181"/>
                    </a:ext>
                  </a:extLst>
                </a:gridCol>
              </a:tblGrid>
              <a:tr h="3076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01055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visit_month_diff_min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20242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P01594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51779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P02766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20404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P43121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77808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ASNLESGVPSR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85109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DSGRDYVSQFEGSALGK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74131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TPLGDTTHTC(UniMod_4)PR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77425"/>
                  </a:ext>
                </a:extLst>
              </a:tr>
              <a:tr h="43122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upd23b_clinical_state_on_medication_Off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74153"/>
                  </a:ext>
                </a:extLst>
              </a:tr>
              <a:tr h="43122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upd23b_clinical_state_on_medication_On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5401"/>
                  </a:ext>
                </a:extLst>
              </a:tr>
              <a:tr h="5197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upd23b_clinical_state_on_medication_Unknown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46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31CF3B-55BE-B9EA-61D2-A1162A0AC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81711"/>
              </p:ext>
            </p:extLst>
          </p:nvPr>
        </p:nvGraphicFramePr>
        <p:xfrm>
          <a:off x="6815116" y="3577209"/>
          <a:ext cx="4178795" cy="117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795">
                  <a:extLst>
                    <a:ext uri="{9D8B030D-6E8A-4147-A177-3AD203B41FA5}">
                      <a16:colId xmlns:a16="http://schemas.microsoft.com/office/drawing/2014/main" val="3581354733"/>
                    </a:ext>
                  </a:extLst>
                </a:gridCol>
              </a:tblGrid>
              <a:tr h="33834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34772"/>
                  </a:ext>
                </a:extLst>
              </a:tr>
              <a:tr h="33834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QKVEPLRAELQEGAR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7351"/>
                  </a:ext>
                </a:extLst>
              </a:tr>
              <a:tr h="4989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upd23b_clinical_state_on_medication_Unknown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912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1AC821-B188-8974-BBE6-BF0B15577286}"/>
              </a:ext>
            </a:extLst>
          </p:cNvPr>
          <p:cNvSpPr txBox="1"/>
          <p:nvPr/>
        </p:nvSpPr>
        <p:spPr>
          <a:xfrm>
            <a:off x="5268686" y="5438898"/>
            <a:ext cx="692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Apart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visit_month_diff_min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another non protein/peptide feature used is up23db_clinical_state_on_medication, which is if a medication was being taken at the time of UPDRS measurement. </a:t>
            </a:r>
          </a:p>
        </p:txBody>
      </p:sp>
    </p:spTree>
    <p:extLst>
      <p:ext uri="{BB962C8B-B14F-4D97-AF65-F5344CB8AC3E}">
        <p14:creationId xmlns:p14="http://schemas.microsoft.com/office/powerpoint/2010/main" val="2421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5A7E-C3BF-FD1F-6BAF-087446A9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Testing continuous predictor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E1C2-9285-A50A-B75F-9EE06452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84" y="1445615"/>
            <a:ext cx="11009416" cy="23069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tested prediction of the UPDRS scores using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support vector machine (SVM) after hyperparameter tuning in training data.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RMSE (Root mean square error) very high for both models in the training dataset and not within 10% of the mean UPDRS scores.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Poor performance of models in predicting UPDRS scores.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9D32D0-FE4B-BD0D-BC36-C66786B9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88739"/>
              </p:ext>
            </p:extLst>
          </p:nvPr>
        </p:nvGraphicFramePr>
        <p:xfrm>
          <a:off x="1785092" y="397350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17196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75929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0526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0104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LightGBM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UPDRS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9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4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1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2DEF-2BD2-9306-92A9-CCED8405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Categorization 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A19B-E3C7-6B71-2034-3BDBB26B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1" y="1629805"/>
            <a:ext cx="11780322" cy="27284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that we have poor performance predicting UPDRS scores, we simplified the problem by using logistic regression, which is used on categorical variables.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UPDRS scores were categorized into high and low based on median.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Boruta selected features were used for predicting categorization.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 accuracy was encouraging.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D4F1CB-D034-AD66-87B0-68C9B01C9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36289"/>
              </p:ext>
            </p:extLst>
          </p:nvPr>
        </p:nvGraphicFramePr>
        <p:xfrm>
          <a:off x="3302661" y="4051711"/>
          <a:ext cx="5259448" cy="193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418">
                  <a:extLst>
                    <a:ext uri="{9D8B030D-6E8A-4147-A177-3AD203B41FA5}">
                      <a16:colId xmlns:a16="http://schemas.microsoft.com/office/drawing/2014/main" val="2490243987"/>
                    </a:ext>
                  </a:extLst>
                </a:gridCol>
                <a:gridCol w="3831030">
                  <a:extLst>
                    <a:ext uri="{9D8B030D-6E8A-4147-A177-3AD203B41FA5}">
                      <a16:colId xmlns:a16="http://schemas.microsoft.com/office/drawing/2014/main" val="516174884"/>
                    </a:ext>
                  </a:extLst>
                </a:gridCol>
              </a:tblGrid>
              <a:tr h="386105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29595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38726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35103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0639"/>
                  </a:ext>
                </a:extLst>
              </a:tr>
              <a:tr h="38610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UPDRS4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2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22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634</Words>
  <Application>Microsoft Macintosh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 Predicting Parkinson Disease using protein and peptide data </vt:lpstr>
      <vt:lpstr>Problem</vt:lpstr>
      <vt:lpstr>Strategy to solve</vt:lpstr>
      <vt:lpstr>Selecting features for prediction</vt:lpstr>
      <vt:lpstr>PowerPoint Presentation</vt:lpstr>
      <vt:lpstr>Boruta selection</vt:lpstr>
      <vt:lpstr>PowerPoint Presentation</vt:lpstr>
      <vt:lpstr>Testing continuous predictor models</vt:lpstr>
      <vt:lpstr>Categorization based approach</vt:lpstr>
      <vt:lpstr>Test  data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Mairah Khan</dc:creator>
  <cp:lastModifiedBy>Mairah Khan</cp:lastModifiedBy>
  <cp:revision>33</cp:revision>
  <dcterms:created xsi:type="dcterms:W3CDTF">2024-09-02T19:22:30Z</dcterms:created>
  <dcterms:modified xsi:type="dcterms:W3CDTF">2024-09-04T01:52:45Z</dcterms:modified>
</cp:coreProperties>
</file>