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7"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107" d="100"/>
          <a:sy n="107" d="100"/>
        </p:scale>
        <p:origin x="7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F7C6-D9A4-7FF6-7500-5CDFE15BB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E16DC8-28A6-54EB-A163-2DB33D4B0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2B63ED-2398-A627-0320-C46002366818}"/>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5" name="Footer Placeholder 4">
            <a:extLst>
              <a:ext uri="{FF2B5EF4-FFF2-40B4-BE49-F238E27FC236}">
                <a16:creationId xmlns:a16="http://schemas.microsoft.com/office/drawing/2014/main" id="{BDC969D0-B939-2950-55D3-15452552E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65335-A660-AED0-58BD-2E10B506EA45}"/>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273676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CF2-9022-EB31-EDD0-E9D9936914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ED906A-7136-C1F2-B351-9D843D504B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2F9DB-03D8-9589-07AF-7B77586E8F78}"/>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5" name="Footer Placeholder 4">
            <a:extLst>
              <a:ext uri="{FF2B5EF4-FFF2-40B4-BE49-F238E27FC236}">
                <a16:creationId xmlns:a16="http://schemas.microsoft.com/office/drawing/2014/main" id="{FA992C52-ECC6-BB46-E50A-E43A6FBE3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1062-F742-0705-D6F3-A1ABBCADCF56}"/>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1824954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2D2EC2-49F8-6D3C-72F8-2E2C3595FC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5F870B-429A-72D7-3A70-0912EE63D3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E6EE0-BB6B-408B-3568-98D040A44358}"/>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5" name="Footer Placeholder 4">
            <a:extLst>
              <a:ext uri="{FF2B5EF4-FFF2-40B4-BE49-F238E27FC236}">
                <a16:creationId xmlns:a16="http://schemas.microsoft.com/office/drawing/2014/main" id="{860A3445-5900-BC22-E5F0-853BEA742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52C4D-CCD9-F002-B96E-63B349C91790}"/>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1007950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3A26B-C785-2CDA-0CE5-89758148C3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2DA0A-6AEB-4B2E-0DBF-1F7C4639DA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2D9BC-61F8-DB89-B4FD-656B1FBBECD5}"/>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5" name="Footer Placeholder 4">
            <a:extLst>
              <a:ext uri="{FF2B5EF4-FFF2-40B4-BE49-F238E27FC236}">
                <a16:creationId xmlns:a16="http://schemas.microsoft.com/office/drawing/2014/main" id="{F1841FE9-4E1C-AECA-E7C7-7C4E333AC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E7875C-DD0F-8094-7DA4-C978FEAE34E3}"/>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2967041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7BFB-FF95-F85C-FE17-71C0F010C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59D043-F3AB-2214-055C-B522829B3F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2AD95-DC2C-3CF4-7AA9-2089B235EEE6}"/>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5" name="Footer Placeholder 4">
            <a:extLst>
              <a:ext uri="{FF2B5EF4-FFF2-40B4-BE49-F238E27FC236}">
                <a16:creationId xmlns:a16="http://schemas.microsoft.com/office/drawing/2014/main" id="{098B6A1E-0B8E-8815-D9A9-1211515A5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E2E1F0-F5F1-7624-1A04-14A9D135FCF6}"/>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330997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B92D3-5C82-BFE8-FE50-A70D691043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30AD89-A928-4D9C-A435-7C0174C860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B30144-11DF-4E14-8862-A2F65CFD0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A4E60-AA5E-7E7F-E069-FBA31E77A466}"/>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6" name="Footer Placeholder 5">
            <a:extLst>
              <a:ext uri="{FF2B5EF4-FFF2-40B4-BE49-F238E27FC236}">
                <a16:creationId xmlns:a16="http://schemas.microsoft.com/office/drawing/2014/main" id="{45630426-6FF4-FE22-0A6F-BC8DC0B86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C8B1F7-4111-E98D-F49E-C28E6B16FDB8}"/>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1501711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08BE-151C-D1D7-25F7-3A01457175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C5241A-C613-2EC4-AAC7-777309669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E3C87A-F549-82F9-E07E-C087938D90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E6C4BE-9A67-2621-5611-BA57B81014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FD828-6DA9-4AE3-8F61-51C5A44CF0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F5DDA-EB19-AB45-A380-FCB773333618}"/>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8" name="Footer Placeholder 7">
            <a:extLst>
              <a:ext uri="{FF2B5EF4-FFF2-40B4-BE49-F238E27FC236}">
                <a16:creationId xmlns:a16="http://schemas.microsoft.com/office/drawing/2014/main" id="{F69FCF14-EB7A-E004-BECF-247629C817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A8C4EC-24F9-5839-A611-14CFA5599D25}"/>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379513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8ABCF-020A-B938-EEA7-BDF999EB39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5F7216-70BD-3E45-DA45-2883AADDB5CF}"/>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4" name="Footer Placeholder 3">
            <a:extLst>
              <a:ext uri="{FF2B5EF4-FFF2-40B4-BE49-F238E27FC236}">
                <a16:creationId xmlns:a16="http://schemas.microsoft.com/office/drawing/2014/main" id="{6EB5EA0A-E8D0-908B-4743-03402A922C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C24C44-345C-9D66-2E7F-CD3B473B0EBD}"/>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2103996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AE0783-32BF-AC03-4C73-BDF011C79208}"/>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3" name="Footer Placeholder 2">
            <a:extLst>
              <a:ext uri="{FF2B5EF4-FFF2-40B4-BE49-F238E27FC236}">
                <a16:creationId xmlns:a16="http://schemas.microsoft.com/office/drawing/2014/main" id="{99AB6505-B5DE-7BC3-7C3B-8CA7D621F5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8B075-6177-9943-47A9-849700EF5E56}"/>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3942985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C1C5-DD53-9080-D36B-3C34BF67B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53DF22-B064-E804-46F9-284B1D8F35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41BD5C-B9EC-2E54-8B97-7F762F5E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69E1E-4002-6E7C-E165-A4DA7D0274A6}"/>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6" name="Footer Placeholder 5">
            <a:extLst>
              <a:ext uri="{FF2B5EF4-FFF2-40B4-BE49-F238E27FC236}">
                <a16:creationId xmlns:a16="http://schemas.microsoft.com/office/drawing/2014/main" id="{CFE71D74-F204-5586-1F9B-320E07604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E0296C-149A-3697-BB00-3A5E74EF55B4}"/>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358018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28B84-987C-8FFC-1DF1-9FFE43946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A25F5C-0A92-B70B-273D-95B8C35132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E834DE-34F8-E93B-BA53-7E3DF4C9C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0E367-D6F3-B1D6-8C88-87C63AD1F124}"/>
              </a:ext>
            </a:extLst>
          </p:cNvPr>
          <p:cNvSpPr>
            <a:spLocks noGrp="1"/>
          </p:cNvSpPr>
          <p:nvPr>
            <p:ph type="dt" sz="half" idx="10"/>
          </p:nvPr>
        </p:nvSpPr>
        <p:spPr/>
        <p:txBody>
          <a:bodyPr/>
          <a:lstStyle/>
          <a:p>
            <a:fld id="{5F3CB7BD-CBF4-E94C-A206-5F81955BAC91}" type="datetimeFigureOut">
              <a:rPr lang="en-US" smtClean="0"/>
              <a:t>9/7/24</a:t>
            </a:fld>
            <a:endParaRPr lang="en-US"/>
          </a:p>
        </p:txBody>
      </p:sp>
      <p:sp>
        <p:nvSpPr>
          <p:cNvPr id="6" name="Footer Placeholder 5">
            <a:extLst>
              <a:ext uri="{FF2B5EF4-FFF2-40B4-BE49-F238E27FC236}">
                <a16:creationId xmlns:a16="http://schemas.microsoft.com/office/drawing/2014/main" id="{62EAADEC-C565-1D7D-AB8D-F0AF2E07D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026FD-D469-B191-87EC-31E773E5F0C4}"/>
              </a:ext>
            </a:extLst>
          </p:cNvPr>
          <p:cNvSpPr>
            <a:spLocks noGrp="1"/>
          </p:cNvSpPr>
          <p:nvPr>
            <p:ph type="sldNum" sz="quarter" idx="12"/>
          </p:nvPr>
        </p:nvSpPr>
        <p:spPr/>
        <p:txBody>
          <a:bodyPr/>
          <a:lstStyle/>
          <a:p>
            <a:fld id="{98D1CCCB-AF7D-1D47-A801-01CBEFFC9E3F}" type="slidenum">
              <a:rPr lang="en-US" smtClean="0"/>
              <a:t>‹#›</a:t>
            </a:fld>
            <a:endParaRPr lang="en-US"/>
          </a:p>
        </p:txBody>
      </p:sp>
    </p:spTree>
    <p:extLst>
      <p:ext uri="{BB962C8B-B14F-4D97-AF65-F5344CB8AC3E}">
        <p14:creationId xmlns:p14="http://schemas.microsoft.com/office/powerpoint/2010/main" val="3740329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8AF5D-DE34-CC91-29C1-3A48D270EE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F123D-CA52-68AA-2EFB-D75CF2705F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F343F-D366-1532-6E1B-9B2FC636FC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3CB7BD-CBF4-E94C-A206-5F81955BAC91}" type="datetimeFigureOut">
              <a:rPr lang="en-US" smtClean="0"/>
              <a:t>9/7/24</a:t>
            </a:fld>
            <a:endParaRPr lang="en-US"/>
          </a:p>
        </p:txBody>
      </p:sp>
      <p:sp>
        <p:nvSpPr>
          <p:cNvPr id="5" name="Footer Placeholder 4">
            <a:extLst>
              <a:ext uri="{FF2B5EF4-FFF2-40B4-BE49-F238E27FC236}">
                <a16:creationId xmlns:a16="http://schemas.microsoft.com/office/drawing/2014/main" id="{CF37081A-EB84-5D10-41B5-C60F096BB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8963D3-7DA7-C802-09FF-66A1AF88C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D1CCCB-AF7D-1D47-A801-01CBEFFC9E3F}" type="slidenum">
              <a:rPr lang="en-US" smtClean="0"/>
              <a:t>‹#›</a:t>
            </a:fld>
            <a:endParaRPr lang="en-US"/>
          </a:p>
        </p:txBody>
      </p:sp>
    </p:spTree>
    <p:extLst>
      <p:ext uri="{BB962C8B-B14F-4D97-AF65-F5344CB8AC3E}">
        <p14:creationId xmlns:p14="http://schemas.microsoft.com/office/powerpoint/2010/main" val="346043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D528-3B2D-C0AD-236E-29488814751D}"/>
              </a:ext>
            </a:extLst>
          </p:cNvPr>
          <p:cNvSpPr>
            <a:spLocks noGrp="1"/>
          </p:cNvSpPr>
          <p:nvPr>
            <p:ph type="ctrTitle"/>
          </p:nvPr>
        </p:nvSpPr>
        <p:spPr/>
        <p:txBody>
          <a:bodyPr>
            <a:normAutofit fontScale="90000"/>
          </a:bodyPr>
          <a:lstStyle/>
          <a:p>
            <a:br>
              <a:rPr lang="en-US" dirty="0">
                <a:latin typeface="Arial" panose="020B0604020202020204" pitchFamily="34" charset="0"/>
                <a:cs typeface="Arial" panose="020B0604020202020204" pitchFamily="34" charset="0"/>
              </a:rPr>
            </a:br>
            <a:r>
              <a:rPr lang="en-US" sz="4400" b="1" i="0" dirty="0">
                <a:solidFill>
                  <a:srgbClr val="1F2328"/>
                </a:solidFill>
                <a:effectLst/>
                <a:latin typeface="Arial" panose="020B0604020202020204" pitchFamily="34" charset="0"/>
                <a:cs typeface="Arial" panose="020B0604020202020204" pitchFamily="34" charset="0"/>
              </a:rPr>
              <a:t>Predicting Parkinson Disease using protein and peptide data</a:t>
            </a:r>
            <a:br>
              <a:rPr lang="en-US" sz="4400" b="1" i="0" dirty="0">
                <a:solidFill>
                  <a:srgbClr val="1F2328"/>
                </a:solidFill>
                <a:effectLst/>
                <a:latin typeface="Arial" panose="020B0604020202020204" pitchFamily="34" charset="0"/>
                <a:cs typeface="Arial" panose="020B0604020202020204" pitchFamily="34" charset="0"/>
              </a:rPr>
            </a:br>
            <a:endParaRPr lang="en-US" sz="4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579FC52-63E7-0966-375B-632FB8FF70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557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548F9A-93AE-B93F-8A1B-9D9B12CBEDE7}"/>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The model was found to be good at predicting test accuracy and F1 scores based on categorizing the models.</a:t>
            </a:r>
          </a:p>
        </p:txBody>
      </p:sp>
      <p:graphicFrame>
        <p:nvGraphicFramePr>
          <p:cNvPr id="4" name="Table 3">
            <a:extLst>
              <a:ext uri="{FF2B5EF4-FFF2-40B4-BE49-F238E27FC236}">
                <a16:creationId xmlns:a16="http://schemas.microsoft.com/office/drawing/2014/main" id="{A03DF688-E4FA-6A48-4836-587F13127526}"/>
              </a:ext>
            </a:extLst>
          </p:cNvPr>
          <p:cNvGraphicFramePr>
            <a:graphicFrameLocks noGrp="1"/>
          </p:cNvGraphicFramePr>
          <p:nvPr>
            <p:extLst>
              <p:ext uri="{D42A27DB-BD31-4B8C-83A1-F6EECF244321}">
                <p14:modId xmlns:p14="http://schemas.microsoft.com/office/powerpoint/2010/main" val="2645463953"/>
              </p:ext>
            </p:extLst>
          </p:nvPr>
        </p:nvGraphicFramePr>
        <p:xfrm>
          <a:off x="1343231" y="3281043"/>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60923176"/>
                    </a:ext>
                  </a:extLst>
                </a:gridCol>
                <a:gridCol w="2709333">
                  <a:extLst>
                    <a:ext uri="{9D8B030D-6E8A-4147-A177-3AD203B41FA5}">
                      <a16:colId xmlns:a16="http://schemas.microsoft.com/office/drawing/2014/main" val="2695254681"/>
                    </a:ext>
                  </a:extLst>
                </a:gridCol>
                <a:gridCol w="2709333">
                  <a:extLst>
                    <a:ext uri="{9D8B030D-6E8A-4147-A177-3AD203B41FA5}">
                      <a16:colId xmlns:a16="http://schemas.microsoft.com/office/drawing/2014/main" val="777052109"/>
                    </a:ext>
                  </a:extLst>
                </a:gridCol>
              </a:tblGrid>
              <a:tr h="370840">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err="1">
                          <a:latin typeface="Arial" panose="020B0604020202020204" pitchFamily="34" charset="0"/>
                          <a:cs typeface="Arial" panose="020B0604020202020204" pitchFamily="34" charset="0"/>
                        </a:rPr>
                        <a:t>Test_accuracy</a:t>
                      </a:r>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F1_score</a:t>
                      </a:r>
                    </a:p>
                  </a:txBody>
                  <a:tcPr/>
                </a:tc>
                <a:extLst>
                  <a:ext uri="{0D108BD9-81ED-4DB2-BD59-A6C34878D82A}">
                    <a16:rowId xmlns:a16="http://schemas.microsoft.com/office/drawing/2014/main" val="1062749429"/>
                  </a:ext>
                </a:extLst>
              </a:tr>
              <a:tr h="370840">
                <a:tc>
                  <a:txBody>
                    <a:bodyPr/>
                    <a:lstStyle/>
                    <a:p>
                      <a:r>
                        <a:rPr lang="en-US" dirty="0">
                          <a:latin typeface="Arial" panose="020B0604020202020204" pitchFamily="34" charset="0"/>
                          <a:cs typeface="Arial" panose="020B0604020202020204" pitchFamily="34" charset="0"/>
                        </a:rPr>
                        <a:t>UPDRS1</a:t>
                      </a:r>
                    </a:p>
                  </a:txBody>
                  <a:tcPr/>
                </a:tc>
                <a:tc>
                  <a:txBody>
                    <a:bodyPr/>
                    <a:lstStyle/>
                    <a:p>
                      <a:r>
                        <a:rPr lang="en-US" dirty="0">
                          <a:latin typeface="Arial" panose="020B0604020202020204" pitchFamily="34" charset="0"/>
                          <a:cs typeface="Arial" panose="020B0604020202020204" pitchFamily="34" charset="0"/>
                        </a:rPr>
                        <a:t>0.76</a:t>
                      </a:r>
                    </a:p>
                  </a:txBody>
                  <a:tcPr/>
                </a:tc>
                <a:tc>
                  <a:txBody>
                    <a:bodyPr/>
                    <a:lstStyle/>
                    <a:p>
                      <a:r>
                        <a:rPr lang="en-US" dirty="0">
                          <a:latin typeface="Arial" panose="020B0604020202020204" pitchFamily="34" charset="0"/>
                          <a:cs typeface="Arial" panose="020B0604020202020204" pitchFamily="34" charset="0"/>
                        </a:rPr>
                        <a:t>0.78</a:t>
                      </a:r>
                    </a:p>
                  </a:txBody>
                  <a:tcPr/>
                </a:tc>
                <a:extLst>
                  <a:ext uri="{0D108BD9-81ED-4DB2-BD59-A6C34878D82A}">
                    <a16:rowId xmlns:a16="http://schemas.microsoft.com/office/drawing/2014/main" val="3123396980"/>
                  </a:ext>
                </a:extLst>
              </a:tr>
              <a:tr h="370840">
                <a:tc>
                  <a:txBody>
                    <a:bodyPr/>
                    <a:lstStyle/>
                    <a:p>
                      <a:r>
                        <a:rPr lang="en-US" dirty="0">
                          <a:latin typeface="Arial" panose="020B0604020202020204" pitchFamily="34" charset="0"/>
                          <a:cs typeface="Arial" panose="020B0604020202020204" pitchFamily="34" charset="0"/>
                        </a:rPr>
                        <a:t>UPDRS2</a:t>
                      </a:r>
                    </a:p>
                  </a:txBody>
                  <a:tcPr/>
                </a:tc>
                <a:tc>
                  <a:txBody>
                    <a:bodyPr/>
                    <a:lstStyle/>
                    <a:p>
                      <a:r>
                        <a:rPr lang="en-US" dirty="0">
                          <a:latin typeface="Arial" panose="020B0604020202020204" pitchFamily="34" charset="0"/>
                          <a:cs typeface="Arial" panose="020B0604020202020204" pitchFamily="34" charset="0"/>
                        </a:rPr>
                        <a:t>0.72</a:t>
                      </a:r>
                    </a:p>
                  </a:txBody>
                  <a:tcPr/>
                </a:tc>
                <a:tc>
                  <a:txBody>
                    <a:bodyPr/>
                    <a:lstStyle/>
                    <a:p>
                      <a:r>
                        <a:rPr lang="en-US" dirty="0">
                          <a:latin typeface="Arial" panose="020B0604020202020204" pitchFamily="34" charset="0"/>
                          <a:cs typeface="Arial" panose="020B0604020202020204" pitchFamily="34" charset="0"/>
                        </a:rPr>
                        <a:t>0.77</a:t>
                      </a:r>
                    </a:p>
                  </a:txBody>
                  <a:tcPr/>
                </a:tc>
                <a:extLst>
                  <a:ext uri="{0D108BD9-81ED-4DB2-BD59-A6C34878D82A}">
                    <a16:rowId xmlns:a16="http://schemas.microsoft.com/office/drawing/2014/main" val="3475976761"/>
                  </a:ext>
                </a:extLst>
              </a:tr>
              <a:tr h="370840">
                <a:tc>
                  <a:txBody>
                    <a:bodyPr/>
                    <a:lstStyle/>
                    <a:p>
                      <a:r>
                        <a:rPr lang="en-US" dirty="0">
                          <a:latin typeface="Arial" panose="020B0604020202020204" pitchFamily="34" charset="0"/>
                          <a:cs typeface="Arial" panose="020B0604020202020204" pitchFamily="34" charset="0"/>
                        </a:rPr>
                        <a:t>UPDRS3</a:t>
                      </a:r>
                    </a:p>
                  </a:txBody>
                  <a:tcPr/>
                </a:tc>
                <a:tc>
                  <a:txBody>
                    <a:bodyPr/>
                    <a:lstStyle/>
                    <a:p>
                      <a:r>
                        <a:rPr lang="en-US" dirty="0">
                          <a:latin typeface="Arial" panose="020B0604020202020204" pitchFamily="34" charset="0"/>
                          <a:cs typeface="Arial" panose="020B0604020202020204" pitchFamily="34" charset="0"/>
                        </a:rPr>
                        <a:t>0.74</a:t>
                      </a:r>
                    </a:p>
                  </a:txBody>
                  <a:tcPr/>
                </a:tc>
                <a:tc>
                  <a:txBody>
                    <a:bodyPr/>
                    <a:lstStyle/>
                    <a:p>
                      <a:r>
                        <a:rPr lang="en-US" dirty="0">
                          <a:latin typeface="Arial" panose="020B0604020202020204" pitchFamily="34" charset="0"/>
                          <a:cs typeface="Arial" panose="020B0604020202020204" pitchFamily="34" charset="0"/>
                        </a:rPr>
                        <a:t>0.73</a:t>
                      </a:r>
                    </a:p>
                  </a:txBody>
                  <a:tcPr/>
                </a:tc>
                <a:extLst>
                  <a:ext uri="{0D108BD9-81ED-4DB2-BD59-A6C34878D82A}">
                    <a16:rowId xmlns:a16="http://schemas.microsoft.com/office/drawing/2014/main" val="718346287"/>
                  </a:ext>
                </a:extLst>
              </a:tr>
              <a:tr h="370840">
                <a:tc>
                  <a:txBody>
                    <a:bodyPr/>
                    <a:lstStyle/>
                    <a:p>
                      <a:r>
                        <a:rPr lang="en-US" dirty="0">
                          <a:latin typeface="Arial" panose="020B0604020202020204" pitchFamily="34" charset="0"/>
                          <a:cs typeface="Arial" panose="020B0604020202020204" pitchFamily="34" charset="0"/>
                        </a:rPr>
                        <a:t>UPDRS4</a:t>
                      </a:r>
                    </a:p>
                  </a:txBody>
                  <a:tcPr/>
                </a:tc>
                <a:tc>
                  <a:txBody>
                    <a:bodyPr/>
                    <a:lstStyle/>
                    <a:p>
                      <a:r>
                        <a:rPr lang="en-US" dirty="0">
                          <a:latin typeface="Arial" panose="020B0604020202020204" pitchFamily="34" charset="0"/>
                          <a:cs typeface="Arial" panose="020B0604020202020204" pitchFamily="34" charset="0"/>
                        </a:rPr>
                        <a:t>0.73</a:t>
                      </a:r>
                    </a:p>
                  </a:txBody>
                  <a:tcPr/>
                </a:tc>
                <a:tc>
                  <a:txBody>
                    <a:bodyPr/>
                    <a:lstStyle/>
                    <a:p>
                      <a:r>
                        <a:rPr lang="en-US" dirty="0">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2649575032"/>
                  </a:ext>
                </a:extLst>
              </a:tr>
            </a:tbl>
          </a:graphicData>
        </a:graphic>
      </p:graphicFrame>
      <p:sp>
        <p:nvSpPr>
          <p:cNvPr id="7" name="Title 1">
            <a:extLst>
              <a:ext uri="{FF2B5EF4-FFF2-40B4-BE49-F238E27FC236}">
                <a16:creationId xmlns:a16="http://schemas.microsoft.com/office/drawing/2014/main" id="{4F56A28E-E07A-3FA2-B4E6-88E95FA890C5}"/>
              </a:ext>
            </a:extLst>
          </p:cNvPr>
          <p:cNvSpPr>
            <a:spLocks noGrp="1"/>
          </p:cNvSpPr>
          <p:nvPr>
            <p:ph type="title"/>
          </p:nvPr>
        </p:nvSpPr>
        <p:spPr>
          <a:xfrm>
            <a:off x="838200" y="365125"/>
            <a:ext cx="10515600" cy="1325563"/>
          </a:xfrm>
        </p:spPr>
        <p:txBody>
          <a:bodyPr>
            <a:normAutofit/>
          </a:bodyPr>
          <a:lstStyle/>
          <a:p>
            <a:pPr algn="ctr"/>
            <a:r>
              <a:rPr lang="en-US" sz="3600" dirty="0">
                <a:latin typeface="Arial" panose="020B0604020202020204" pitchFamily="34" charset="0"/>
                <a:cs typeface="Arial" panose="020B0604020202020204" pitchFamily="34" charset="0"/>
              </a:rPr>
              <a:t>Test  data</a:t>
            </a:r>
          </a:p>
        </p:txBody>
      </p:sp>
    </p:spTree>
    <p:extLst>
      <p:ext uri="{BB962C8B-B14F-4D97-AF65-F5344CB8AC3E}">
        <p14:creationId xmlns:p14="http://schemas.microsoft.com/office/powerpoint/2010/main" val="283077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5BDD2-AB44-5953-6225-FA5212DC9ADC}"/>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Conclusions</a:t>
            </a:r>
          </a:p>
        </p:txBody>
      </p:sp>
      <p:sp>
        <p:nvSpPr>
          <p:cNvPr id="3" name="Content Placeholder 2">
            <a:extLst>
              <a:ext uri="{FF2B5EF4-FFF2-40B4-BE49-F238E27FC236}">
                <a16:creationId xmlns:a16="http://schemas.microsoft.com/office/drawing/2014/main" id="{984A292C-980B-4967-3D26-17D0CE61246B}"/>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Protein and peptide abundance values were not able to accurately predict UPDRS scores even when used with other variables.</a:t>
            </a:r>
          </a:p>
          <a:p>
            <a:r>
              <a:rPr lang="en-US" sz="2400" dirty="0">
                <a:latin typeface="Arial" panose="020B0604020202020204" pitchFamily="34" charset="0"/>
                <a:cs typeface="Arial" panose="020B0604020202020204" pitchFamily="34" charset="0"/>
              </a:rPr>
              <a:t>The training dataset may have been insufficient to allow the development of a protein/peptide based model.</a:t>
            </a:r>
          </a:p>
          <a:p>
            <a:r>
              <a:rPr lang="en-US" sz="2400" dirty="0">
                <a:latin typeface="Arial" panose="020B0604020202020204" pitchFamily="34" charset="0"/>
                <a:cs typeface="Arial" panose="020B0604020202020204" pitchFamily="34" charset="0"/>
              </a:rPr>
              <a:t>A simpler logistic regression based classification approach could be used with the protein/peptide abundance data.</a:t>
            </a:r>
          </a:p>
        </p:txBody>
      </p:sp>
    </p:spTree>
    <p:extLst>
      <p:ext uri="{BB962C8B-B14F-4D97-AF65-F5344CB8AC3E}">
        <p14:creationId xmlns:p14="http://schemas.microsoft.com/office/powerpoint/2010/main" val="3035968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F1043-1563-B7A3-5AF6-47540B07AB66}"/>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Problem</a:t>
            </a:r>
          </a:p>
        </p:txBody>
      </p:sp>
      <p:sp>
        <p:nvSpPr>
          <p:cNvPr id="3" name="Content Placeholder 2">
            <a:extLst>
              <a:ext uri="{FF2B5EF4-FFF2-40B4-BE49-F238E27FC236}">
                <a16:creationId xmlns:a16="http://schemas.microsoft.com/office/drawing/2014/main" id="{46BDBC5B-7D73-7EC8-DAE8-84B8C2519C5C}"/>
              </a:ext>
            </a:extLst>
          </p:cNvPr>
          <p:cNvSpPr>
            <a:spLocks noGrp="1"/>
          </p:cNvSpPr>
          <p:nvPr>
            <p:ph idx="1"/>
          </p:nvPr>
        </p:nvSpPr>
        <p:spPr/>
        <p:txBody>
          <a:bodyPr>
            <a:normAutofit/>
          </a:bodyPr>
          <a:lstStyle/>
          <a:p>
            <a:r>
              <a:rPr lang="en-US" sz="2400" dirty="0">
                <a:latin typeface="Arial" panose="020B0604020202020204" pitchFamily="34" charset="0"/>
                <a:cs typeface="Arial" panose="020B0604020202020204" pitchFamily="34" charset="0"/>
              </a:rPr>
              <a:t>Given protein and peptide abundance data from a patient, can we predict their Parkinson progression scores at that time point?</a:t>
            </a:r>
          </a:p>
          <a:p>
            <a:r>
              <a:rPr lang="en-US" sz="2400" dirty="0">
                <a:latin typeface="Arial" panose="020B0604020202020204" pitchFamily="34" charset="0"/>
                <a:cs typeface="Arial" panose="020B0604020202020204" pitchFamily="34" charset="0"/>
              </a:rPr>
              <a:t>Four Parkinson’s scores to be predicted at each time point:</a:t>
            </a:r>
          </a:p>
          <a:p>
            <a:pPr marL="0" indent="0">
              <a:buNone/>
            </a:pPr>
            <a:r>
              <a:rPr lang="en-US" sz="2400" dirty="0">
                <a:latin typeface="Arial" panose="020B0604020202020204" pitchFamily="34" charset="0"/>
                <a:cs typeface="Arial" panose="020B0604020202020204" pitchFamily="34" charset="0"/>
              </a:rPr>
              <a:t>UPDRS1</a:t>
            </a:r>
          </a:p>
          <a:p>
            <a:pPr marL="0" indent="0">
              <a:buNone/>
            </a:pPr>
            <a:r>
              <a:rPr lang="en-US" sz="2400" dirty="0">
                <a:latin typeface="Arial" panose="020B0604020202020204" pitchFamily="34" charset="0"/>
                <a:cs typeface="Arial" panose="020B0604020202020204" pitchFamily="34" charset="0"/>
              </a:rPr>
              <a:t>UPDRS2</a:t>
            </a:r>
          </a:p>
          <a:p>
            <a:pPr marL="0" indent="0">
              <a:buNone/>
            </a:pPr>
            <a:r>
              <a:rPr lang="en-US" sz="2400" dirty="0">
                <a:latin typeface="Arial" panose="020B0604020202020204" pitchFamily="34" charset="0"/>
                <a:cs typeface="Arial" panose="020B0604020202020204" pitchFamily="34" charset="0"/>
              </a:rPr>
              <a:t>UPDRS3</a:t>
            </a:r>
          </a:p>
          <a:p>
            <a:pPr marL="0" indent="0">
              <a:buNone/>
            </a:pPr>
            <a:r>
              <a:rPr lang="en-US" sz="2400" dirty="0">
                <a:latin typeface="Arial" panose="020B0604020202020204" pitchFamily="34" charset="0"/>
                <a:cs typeface="Arial" panose="020B0604020202020204" pitchFamily="34" charset="0"/>
              </a:rPr>
              <a:t>UPDRS4 </a:t>
            </a:r>
          </a:p>
        </p:txBody>
      </p:sp>
    </p:spTree>
    <p:extLst>
      <p:ext uri="{BB962C8B-B14F-4D97-AF65-F5344CB8AC3E}">
        <p14:creationId xmlns:p14="http://schemas.microsoft.com/office/powerpoint/2010/main" val="7465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4ED8-D6EC-BCB4-DE42-BC7116D4104D}"/>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Strategy to solve</a:t>
            </a:r>
          </a:p>
        </p:txBody>
      </p:sp>
      <p:sp>
        <p:nvSpPr>
          <p:cNvPr id="5" name="Rectangle 4">
            <a:extLst>
              <a:ext uri="{FF2B5EF4-FFF2-40B4-BE49-F238E27FC236}">
                <a16:creationId xmlns:a16="http://schemas.microsoft.com/office/drawing/2014/main" id="{B2FA0648-8778-3FFF-48F0-C1E48F9ACD5A}"/>
              </a:ext>
            </a:extLst>
          </p:cNvPr>
          <p:cNvSpPr/>
          <p:nvPr/>
        </p:nvSpPr>
        <p:spPr>
          <a:xfrm>
            <a:off x="1567543" y="1690688"/>
            <a:ext cx="8562109" cy="5343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Split the 234 patient data set with 227 proteins and 671 peptides, 80:20 into training and test datasets</a:t>
            </a:r>
          </a:p>
        </p:txBody>
      </p:sp>
      <p:sp>
        <p:nvSpPr>
          <p:cNvPr id="7" name="Rectangle 6">
            <a:extLst>
              <a:ext uri="{FF2B5EF4-FFF2-40B4-BE49-F238E27FC236}">
                <a16:creationId xmlns:a16="http://schemas.microsoft.com/office/drawing/2014/main" id="{605D2EA5-8674-61B5-1B02-A97E7F86F79E}"/>
              </a:ext>
            </a:extLst>
          </p:cNvPr>
          <p:cNvSpPr/>
          <p:nvPr/>
        </p:nvSpPr>
        <p:spPr>
          <a:xfrm>
            <a:off x="1567541" y="3483702"/>
            <a:ext cx="8562109" cy="5343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Identify important features to select to build prediction models </a:t>
            </a:r>
          </a:p>
        </p:txBody>
      </p:sp>
      <p:sp>
        <p:nvSpPr>
          <p:cNvPr id="8" name="Rectangle 7">
            <a:extLst>
              <a:ext uri="{FF2B5EF4-FFF2-40B4-BE49-F238E27FC236}">
                <a16:creationId xmlns:a16="http://schemas.microsoft.com/office/drawing/2014/main" id="{D8736BA9-ED79-CDC3-033B-AF26A31D934A}"/>
              </a:ext>
            </a:extLst>
          </p:cNvPr>
          <p:cNvSpPr/>
          <p:nvPr/>
        </p:nvSpPr>
        <p:spPr>
          <a:xfrm>
            <a:off x="1567541" y="2587195"/>
            <a:ext cx="8562109" cy="5343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Impute missing values and combine clinical data with the protein and peptide data</a:t>
            </a:r>
          </a:p>
        </p:txBody>
      </p:sp>
      <p:sp>
        <p:nvSpPr>
          <p:cNvPr id="9" name="Rectangle 8">
            <a:extLst>
              <a:ext uri="{FF2B5EF4-FFF2-40B4-BE49-F238E27FC236}">
                <a16:creationId xmlns:a16="http://schemas.microsoft.com/office/drawing/2014/main" id="{61698E67-FC45-16F0-4169-DCE3EFFFC27B}"/>
              </a:ext>
            </a:extLst>
          </p:cNvPr>
          <p:cNvSpPr/>
          <p:nvPr/>
        </p:nvSpPr>
        <p:spPr>
          <a:xfrm>
            <a:off x="1567540" y="4380209"/>
            <a:ext cx="8562109" cy="5343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Run the models and identify the one which performs best on the training dataset </a:t>
            </a:r>
          </a:p>
        </p:txBody>
      </p:sp>
      <p:sp>
        <p:nvSpPr>
          <p:cNvPr id="10" name="Rectangle 9">
            <a:extLst>
              <a:ext uri="{FF2B5EF4-FFF2-40B4-BE49-F238E27FC236}">
                <a16:creationId xmlns:a16="http://schemas.microsoft.com/office/drawing/2014/main" id="{3C0CD9E0-C6C9-864B-5807-D2F87A056E66}"/>
              </a:ext>
            </a:extLst>
          </p:cNvPr>
          <p:cNvSpPr/>
          <p:nvPr/>
        </p:nvSpPr>
        <p:spPr>
          <a:xfrm>
            <a:off x="1567539" y="5320452"/>
            <a:ext cx="8562109" cy="5343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The selected model’s performance evaluated on the test dataset</a:t>
            </a:r>
          </a:p>
        </p:txBody>
      </p:sp>
      <p:cxnSp>
        <p:nvCxnSpPr>
          <p:cNvPr id="13" name="Straight Arrow Connector 12">
            <a:extLst>
              <a:ext uri="{FF2B5EF4-FFF2-40B4-BE49-F238E27FC236}">
                <a16:creationId xmlns:a16="http://schemas.microsoft.com/office/drawing/2014/main" id="{DBE9F19C-49AA-EB2D-6A42-3D1254C9FC84}"/>
              </a:ext>
            </a:extLst>
          </p:cNvPr>
          <p:cNvCxnSpPr>
            <a:stCxn id="5" idx="2"/>
            <a:endCxn id="8" idx="0"/>
          </p:cNvCxnSpPr>
          <p:nvPr/>
        </p:nvCxnSpPr>
        <p:spPr>
          <a:xfrm flipH="1">
            <a:off x="5848596" y="2225077"/>
            <a:ext cx="2" cy="362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FAB45F1-75B0-38C9-CAA4-10DC597C498B}"/>
              </a:ext>
            </a:extLst>
          </p:cNvPr>
          <p:cNvCxnSpPr/>
          <p:nvPr/>
        </p:nvCxnSpPr>
        <p:spPr>
          <a:xfrm flipH="1">
            <a:off x="5848594" y="3124906"/>
            <a:ext cx="2" cy="362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117060ED-3B91-2C13-8EC0-752089B377FC}"/>
              </a:ext>
            </a:extLst>
          </p:cNvPr>
          <p:cNvCxnSpPr/>
          <p:nvPr/>
        </p:nvCxnSpPr>
        <p:spPr>
          <a:xfrm flipH="1">
            <a:off x="5876300" y="4014769"/>
            <a:ext cx="2" cy="362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354EED9-8E7E-28EF-8A72-5E9E9AFB9BE8}"/>
              </a:ext>
            </a:extLst>
          </p:cNvPr>
          <p:cNvCxnSpPr/>
          <p:nvPr/>
        </p:nvCxnSpPr>
        <p:spPr>
          <a:xfrm flipH="1">
            <a:off x="5876298" y="4914598"/>
            <a:ext cx="2" cy="3621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961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3934-A435-04D4-22FE-B56790429785}"/>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Selecting features for prediction</a:t>
            </a:r>
          </a:p>
        </p:txBody>
      </p:sp>
      <p:sp>
        <p:nvSpPr>
          <p:cNvPr id="3" name="Content Placeholder 2">
            <a:extLst>
              <a:ext uri="{FF2B5EF4-FFF2-40B4-BE49-F238E27FC236}">
                <a16:creationId xmlns:a16="http://schemas.microsoft.com/office/drawing/2014/main" id="{A2C87F9A-27D9-5768-B9A5-21A88BA6FFEF}"/>
              </a:ext>
            </a:extLst>
          </p:cNvPr>
          <p:cNvSpPr>
            <a:spLocks noGrp="1"/>
          </p:cNvSpPr>
          <p:nvPr>
            <p:ph idx="1"/>
          </p:nvPr>
        </p:nvSpPr>
        <p:spPr>
          <a:xfrm>
            <a:off x="403761" y="1619518"/>
            <a:ext cx="10950039" cy="1119456"/>
          </a:xfrm>
        </p:spPr>
        <p:txBody>
          <a:bodyPr>
            <a:normAutofit/>
          </a:bodyPr>
          <a:lstStyle/>
          <a:p>
            <a:r>
              <a:rPr lang="en-US" sz="2400" dirty="0">
                <a:latin typeface="Arial" panose="020B0604020202020204" pitchFamily="34" charset="0"/>
                <a:cs typeface="Arial" panose="020B0604020202020204" pitchFamily="34" charset="0"/>
              </a:rPr>
              <a:t>The protein and peptide values were not correlated with the UPDRS scores.</a:t>
            </a:r>
          </a:p>
        </p:txBody>
      </p:sp>
      <p:pic>
        <p:nvPicPr>
          <p:cNvPr id="5" name="Picture 4" descr="A screenshot of a graph&#10;&#10;Description automatically generated">
            <a:extLst>
              <a:ext uri="{FF2B5EF4-FFF2-40B4-BE49-F238E27FC236}">
                <a16:creationId xmlns:a16="http://schemas.microsoft.com/office/drawing/2014/main" id="{AC2A7ED4-D28D-B63C-BDDD-C4CE48A64C4F}"/>
              </a:ext>
            </a:extLst>
          </p:cNvPr>
          <p:cNvPicPr>
            <a:picLocks noChangeAspect="1"/>
          </p:cNvPicPr>
          <p:nvPr/>
        </p:nvPicPr>
        <p:blipFill>
          <a:blip r:embed="rId2"/>
          <a:stretch>
            <a:fillRect/>
          </a:stretch>
        </p:blipFill>
        <p:spPr>
          <a:xfrm>
            <a:off x="451706" y="2351314"/>
            <a:ext cx="10670497" cy="3757509"/>
          </a:xfrm>
          <a:prstGeom prst="rect">
            <a:avLst/>
          </a:prstGeom>
        </p:spPr>
      </p:pic>
    </p:spTree>
    <p:extLst>
      <p:ext uri="{BB962C8B-B14F-4D97-AF65-F5344CB8AC3E}">
        <p14:creationId xmlns:p14="http://schemas.microsoft.com/office/powerpoint/2010/main" val="49568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9D082-CF91-44C2-86A6-9837A0B7A4A1}"/>
              </a:ext>
            </a:extLst>
          </p:cNvPr>
          <p:cNvSpPr>
            <a:spLocks noGrp="1"/>
          </p:cNvSpPr>
          <p:nvPr>
            <p:ph idx="1"/>
          </p:nvPr>
        </p:nvSpPr>
        <p:spPr>
          <a:xfrm>
            <a:off x="356260" y="329334"/>
            <a:ext cx="10558153" cy="1083830"/>
          </a:xfrm>
        </p:spPr>
        <p:txBody>
          <a:bodyPr>
            <a:normAutofit/>
          </a:bodyPr>
          <a:lstStyle/>
          <a:p>
            <a:r>
              <a:rPr lang="en-US" sz="2400" dirty="0">
                <a:latin typeface="Arial" panose="020B0604020202020204" pitchFamily="34" charset="0"/>
                <a:cs typeface="Arial" panose="020B0604020202020204" pitchFamily="34" charset="0"/>
              </a:rPr>
              <a:t>The feature that associate with UPDRS scores 1-3 was the minimum time frequency at which the patient visited.</a:t>
            </a:r>
          </a:p>
        </p:txBody>
      </p:sp>
      <p:pic>
        <p:nvPicPr>
          <p:cNvPr id="5" name="Picture 4" descr="A graph of a relationship&#10;&#10;Description automatically generated with medium confidence">
            <a:extLst>
              <a:ext uri="{FF2B5EF4-FFF2-40B4-BE49-F238E27FC236}">
                <a16:creationId xmlns:a16="http://schemas.microsoft.com/office/drawing/2014/main" id="{5DC3B9EF-EDE3-F281-A6CE-697A2A95FC89}"/>
              </a:ext>
            </a:extLst>
          </p:cNvPr>
          <p:cNvPicPr>
            <a:picLocks noChangeAspect="1"/>
          </p:cNvPicPr>
          <p:nvPr/>
        </p:nvPicPr>
        <p:blipFill>
          <a:blip r:embed="rId2"/>
          <a:stretch>
            <a:fillRect/>
          </a:stretch>
        </p:blipFill>
        <p:spPr>
          <a:xfrm>
            <a:off x="2048896" y="1232128"/>
            <a:ext cx="6501669" cy="4420527"/>
          </a:xfrm>
          <a:prstGeom prst="rect">
            <a:avLst/>
          </a:prstGeom>
        </p:spPr>
      </p:pic>
      <p:sp>
        <p:nvSpPr>
          <p:cNvPr id="2" name="TextBox 1">
            <a:extLst>
              <a:ext uri="{FF2B5EF4-FFF2-40B4-BE49-F238E27FC236}">
                <a16:creationId xmlns:a16="http://schemas.microsoft.com/office/drawing/2014/main" id="{859DD32E-5EBD-672F-6954-7D5AA4E0B16A}"/>
              </a:ext>
            </a:extLst>
          </p:cNvPr>
          <p:cNvSpPr txBox="1"/>
          <p:nvPr/>
        </p:nvSpPr>
        <p:spPr>
          <a:xfrm>
            <a:off x="356260" y="5909118"/>
            <a:ext cx="11008426" cy="923330"/>
          </a:xfrm>
          <a:prstGeom prst="rect">
            <a:avLst/>
          </a:prstGeom>
          <a:noFill/>
        </p:spPr>
        <p:txBody>
          <a:bodyPr wrap="square" rtlCol="0">
            <a:spAutoFit/>
          </a:bodyPr>
          <a:lstStyle/>
          <a:p>
            <a:r>
              <a:rPr lang="en-US" dirty="0"/>
              <a:t>39% of UPDRS4 scores were missing. We imputed these missing values with the median UPDRS4 value which was zero. Since so many of the values were missing the imputed values could affect the lack </a:t>
            </a:r>
            <a:r>
              <a:rPr lang="en-US"/>
              <a:t>of trend seen here.</a:t>
            </a:r>
            <a:endParaRPr lang="en-US" dirty="0"/>
          </a:p>
        </p:txBody>
      </p:sp>
    </p:spTree>
    <p:extLst>
      <p:ext uri="{BB962C8B-B14F-4D97-AF65-F5344CB8AC3E}">
        <p14:creationId xmlns:p14="http://schemas.microsoft.com/office/powerpoint/2010/main" val="2121583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832215-8258-94A8-4C44-7C3A31255AC2}"/>
              </a:ext>
            </a:extLst>
          </p:cNvPr>
          <p:cNvSpPr>
            <a:spLocks noGrp="1"/>
          </p:cNvSpPr>
          <p:nvPr>
            <p:ph idx="1"/>
          </p:nvPr>
        </p:nvSpPr>
        <p:spPr>
          <a:xfrm>
            <a:off x="308759" y="1330036"/>
            <a:ext cx="11163796" cy="1674421"/>
          </a:xfrm>
        </p:spPr>
        <p:txBody>
          <a:bodyPr>
            <a:normAutofit/>
          </a:bodyPr>
          <a:lstStyle/>
          <a:p>
            <a:r>
              <a:rPr lang="en-US" sz="2400" dirty="0">
                <a:latin typeface="Arial" panose="020B0604020202020204" pitchFamily="34" charset="0"/>
                <a:cs typeface="Arial" panose="020B0604020202020204" pitchFamily="34" charset="0"/>
              </a:rPr>
              <a:t>We chose the Boruta method to select features for each of the UPDRS scores.</a:t>
            </a:r>
          </a:p>
          <a:p>
            <a:r>
              <a:rPr lang="en-US" sz="2400" dirty="0">
                <a:latin typeface="Arial" panose="020B0604020202020204" pitchFamily="34" charset="0"/>
                <a:cs typeface="Arial" panose="020B0604020202020204" pitchFamily="34" charset="0"/>
              </a:rPr>
              <a:t> Boruta works by creating shadow features of the actual features and then tests if the features work better than the shadow features. </a:t>
            </a:r>
          </a:p>
          <a:p>
            <a:r>
              <a:rPr lang="en-US" sz="2400" dirty="0">
                <a:latin typeface="Arial" panose="020B0604020202020204" pitchFamily="34" charset="0"/>
                <a:cs typeface="Arial" panose="020B0604020202020204" pitchFamily="34" charset="0"/>
              </a:rPr>
              <a:t>The next slide shows the selected features for each of the UPDRS scores.</a:t>
            </a:r>
          </a:p>
          <a:p>
            <a:pPr marL="0" indent="0">
              <a:buNone/>
            </a:pPr>
            <a:endParaRPr lang="en-US" dirty="0"/>
          </a:p>
        </p:txBody>
      </p:sp>
      <p:sp>
        <p:nvSpPr>
          <p:cNvPr id="8" name="Title 1">
            <a:extLst>
              <a:ext uri="{FF2B5EF4-FFF2-40B4-BE49-F238E27FC236}">
                <a16:creationId xmlns:a16="http://schemas.microsoft.com/office/drawing/2014/main" id="{46356A7F-3F9F-FA56-C682-F55C9965DEA8}"/>
              </a:ext>
            </a:extLst>
          </p:cNvPr>
          <p:cNvSpPr>
            <a:spLocks noGrp="1"/>
          </p:cNvSpPr>
          <p:nvPr>
            <p:ph type="title"/>
          </p:nvPr>
        </p:nvSpPr>
        <p:spPr>
          <a:xfrm>
            <a:off x="838200" y="365125"/>
            <a:ext cx="10515600" cy="1325563"/>
          </a:xfrm>
        </p:spPr>
        <p:txBody>
          <a:bodyPr>
            <a:normAutofit/>
          </a:bodyPr>
          <a:lstStyle/>
          <a:p>
            <a:pPr algn="ctr"/>
            <a:r>
              <a:rPr lang="en-US" sz="3600" dirty="0">
                <a:latin typeface="Arial" panose="020B0604020202020204" pitchFamily="34" charset="0"/>
                <a:cs typeface="Arial" panose="020B0604020202020204" pitchFamily="34" charset="0"/>
              </a:rPr>
              <a:t>Boruta selection</a:t>
            </a:r>
          </a:p>
        </p:txBody>
      </p:sp>
    </p:spTree>
    <p:extLst>
      <p:ext uri="{BB962C8B-B14F-4D97-AF65-F5344CB8AC3E}">
        <p14:creationId xmlns:p14="http://schemas.microsoft.com/office/powerpoint/2010/main" val="146037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FFA947-EE7C-8AEC-A45A-D48342BDDE25}"/>
              </a:ext>
            </a:extLst>
          </p:cNvPr>
          <p:cNvGraphicFramePr>
            <a:graphicFrameLocks noGrp="1"/>
          </p:cNvGraphicFramePr>
          <p:nvPr>
            <p:extLst>
              <p:ext uri="{D42A27DB-BD31-4B8C-83A1-F6EECF244321}">
                <p14:modId xmlns:p14="http://schemas.microsoft.com/office/powerpoint/2010/main" val="2481942359"/>
              </p:ext>
            </p:extLst>
          </p:nvPr>
        </p:nvGraphicFramePr>
        <p:xfrm>
          <a:off x="154379" y="0"/>
          <a:ext cx="4178795" cy="2564106"/>
        </p:xfrm>
        <a:graphic>
          <a:graphicData uri="http://schemas.openxmlformats.org/drawingml/2006/table">
            <a:tbl>
              <a:tblPr firstRow="1" bandRow="1">
                <a:tableStyleId>{5C22544A-7EE6-4342-B048-85BDC9FD1C3A}</a:tableStyleId>
              </a:tblPr>
              <a:tblGrid>
                <a:gridCol w="4178795">
                  <a:extLst>
                    <a:ext uri="{9D8B030D-6E8A-4147-A177-3AD203B41FA5}">
                      <a16:colId xmlns:a16="http://schemas.microsoft.com/office/drawing/2014/main" val="495164137"/>
                    </a:ext>
                  </a:extLst>
                </a:gridCol>
              </a:tblGrid>
              <a:tr h="340991">
                <a:tc>
                  <a:txBody>
                    <a:bodyPr/>
                    <a:lstStyle/>
                    <a:p>
                      <a:r>
                        <a:rPr lang="en-US" sz="1400" dirty="0">
                          <a:latin typeface="Arial" panose="020B0604020202020204" pitchFamily="34" charset="0"/>
                          <a:cs typeface="Arial" panose="020B0604020202020204" pitchFamily="34" charset="0"/>
                        </a:rPr>
                        <a:t>UPDRS1</a:t>
                      </a:r>
                    </a:p>
                  </a:txBody>
                  <a:tcPr/>
                </a:tc>
                <a:extLst>
                  <a:ext uri="{0D108BD9-81ED-4DB2-BD59-A6C34878D82A}">
                    <a16:rowId xmlns:a16="http://schemas.microsoft.com/office/drawing/2014/main" val="2342504474"/>
                  </a:ext>
                </a:extLst>
              </a:tr>
              <a:tr h="340991">
                <a:tc>
                  <a:txBody>
                    <a:bodyPr/>
                    <a:lstStyle/>
                    <a:p>
                      <a:r>
                        <a:rPr lang="en-US" sz="1400" dirty="0" err="1">
                          <a:latin typeface="Arial" panose="020B0604020202020204" pitchFamily="34" charset="0"/>
                          <a:cs typeface="Arial" panose="020B0604020202020204" pitchFamily="34" charset="0"/>
                        </a:rPr>
                        <a:t>visit_month_diff_min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12195109"/>
                  </a:ext>
                </a:extLst>
              </a:tr>
              <a:tr h="340991">
                <a:tc>
                  <a:txBody>
                    <a:bodyPr/>
                    <a:lstStyle/>
                    <a:p>
                      <a:r>
                        <a:rPr lang="en-US" sz="1400" dirty="0">
                          <a:latin typeface="Arial" panose="020B0604020202020204" pitchFamily="34" charset="0"/>
                          <a:cs typeface="Arial" panose="020B0604020202020204" pitchFamily="34" charset="0"/>
                        </a:rPr>
                        <a:t>P01008</a:t>
                      </a:r>
                    </a:p>
                  </a:txBody>
                  <a:tcPr/>
                </a:tc>
                <a:extLst>
                  <a:ext uri="{0D108BD9-81ED-4DB2-BD59-A6C34878D82A}">
                    <a16:rowId xmlns:a16="http://schemas.microsoft.com/office/drawing/2014/main" val="3086907785"/>
                  </a:ext>
                </a:extLst>
              </a:tr>
              <a:tr h="340991">
                <a:tc>
                  <a:txBody>
                    <a:bodyPr/>
                    <a:lstStyle/>
                    <a:p>
                      <a:r>
                        <a:rPr lang="en-US" sz="1400" dirty="0">
                          <a:latin typeface="Arial" panose="020B0604020202020204" pitchFamily="34" charset="0"/>
                          <a:cs typeface="Arial" panose="020B0604020202020204" pitchFamily="34" charset="0"/>
                        </a:rPr>
                        <a:t>P05155</a:t>
                      </a:r>
                    </a:p>
                  </a:txBody>
                  <a:tcPr/>
                </a:tc>
                <a:extLst>
                  <a:ext uri="{0D108BD9-81ED-4DB2-BD59-A6C34878D82A}">
                    <a16:rowId xmlns:a16="http://schemas.microsoft.com/office/drawing/2014/main" val="2166685848"/>
                  </a:ext>
                </a:extLst>
              </a:tr>
              <a:tr h="340991">
                <a:tc>
                  <a:txBody>
                    <a:bodyPr/>
                    <a:lstStyle/>
                    <a:p>
                      <a:r>
                        <a:rPr lang="en-US" sz="1400" dirty="0">
                          <a:latin typeface="Arial" panose="020B0604020202020204" pitchFamily="34" charset="0"/>
                          <a:cs typeface="Arial" panose="020B0604020202020204" pitchFamily="34" charset="0"/>
                        </a:rPr>
                        <a:t>Q9Y6R7</a:t>
                      </a:r>
                    </a:p>
                  </a:txBody>
                  <a:tcPr/>
                </a:tc>
                <a:extLst>
                  <a:ext uri="{0D108BD9-81ED-4DB2-BD59-A6C34878D82A}">
                    <a16:rowId xmlns:a16="http://schemas.microsoft.com/office/drawing/2014/main" val="2438068319"/>
                  </a:ext>
                </a:extLst>
              </a:tr>
              <a:tr h="340991">
                <a:tc>
                  <a:txBody>
                    <a:bodyPr/>
                    <a:lstStyle/>
                    <a:p>
                      <a:r>
                        <a:rPr lang="en-US" sz="1400" dirty="0">
                          <a:latin typeface="Arial" panose="020B0604020202020204" pitchFamily="34" charset="0"/>
                          <a:cs typeface="Arial" panose="020B0604020202020204" pitchFamily="34" charset="0"/>
                        </a:rPr>
                        <a:t>NLREGTC(UniMod_4)PEAPTDEC(UniMod_4)KPVK</a:t>
                      </a:r>
                    </a:p>
                  </a:txBody>
                  <a:tcPr/>
                </a:tc>
                <a:extLst>
                  <a:ext uri="{0D108BD9-81ED-4DB2-BD59-A6C34878D82A}">
                    <a16:rowId xmlns:a16="http://schemas.microsoft.com/office/drawing/2014/main" val="3584810423"/>
                  </a:ext>
                </a:extLst>
              </a:tr>
              <a:tr h="340991">
                <a:tc>
                  <a:txBody>
                    <a:bodyPr/>
                    <a:lstStyle/>
                    <a:p>
                      <a:r>
                        <a:rPr lang="en-US" sz="1400" dirty="0">
                          <a:latin typeface="Arial" panose="020B0604020202020204" pitchFamily="34" charset="0"/>
                          <a:cs typeface="Arial" panose="020B0604020202020204" pitchFamily="34" charset="0"/>
                        </a:rPr>
                        <a:t>upd23b_clinical_state_on_medication_Unknown</a:t>
                      </a:r>
                    </a:p>
                  </a:txBody>
                  <a:tcPr/>
                </a:tc>
                <a:extLst>
                  <a:ext uri="{0D108BD9-81ED-4DB2-BD59-A6C34878D82A}">
                    <a16:rowId xmlns:a16="http://schemas.microsoft.com/office/drawing/2014/main" val="2304707721"/>
                  </a:ext>
                </a:extLst>
              </a:tr>
            </a:tbl>
          </a:graphicData>
        </a:graphic>
      </p:graphicFrame>
      <p:graphicFrame>
        <p:nvGraphicFramePr>
          <p:cNvPr id="5" name="Table 4">
            <a:extLst>
              <a:ext uri="{FF2B5EF4-FFF2-40B4-BE49-F238E27FC236}">
                <a16:creationId xmlns:a16="http://schemas.microsoft.com/office/drawing/2014/main" id="{9E2B145F-9025-0917-BCBD-DCB4E6861360}"/>
              </a:ext>
            </a:extLst>
          </p:cNvPr>
          <p:cNvGraphicFramePr>
            <a:graphicFrameLocks noGrp="1"/>
          </p:cNvGraphicFramePr>
          <p:nvPr>
            <p:extLst>
              <p:ext uri="{D42A27DB-BD31-4B8C-83A1-F6EECF244321}">
                <p14:modId xmlns:p14="http://schemas.microsoft.com/office/powerpoint/2010/main" val="3480321696"/>
              </p:ext>
            </p:extLst>
          </p:nvPr>
        </p:nvGraphicFramePr>
        <p:xfrm>
          <a:off x="6815116" y="0"/>
          <a:ext cx="4017158" cy="3280792"/>
        </p:xfrm>
        <a:graphic>
          <a:graphicData uri="http://schemas.openxmlformats.org/drawingml/2006/table">
            <a:tbl>
              <a:tblPr firstRow="1" bandRow="1">
                <a:tableStyleId>{5C22544A-7EE6-4342-B048-85BDC9FD1C3A}</a:tableStyleId>
              </a:tblPr>
              <a:tblGrid>
                <a:gridCol w="4017158">
                  <a:extLst>
                    <a:ext uri="{9D8B030D-6E8A-4147-A177-3AD203B41FA5}">
                      <a16:colId xmlns:a16="http://schemas.microsoft.com/office/drawing/2014/main" val="2272128183"/>
                    </a:ext>
                  </a:extLst>
                </a:gridCol>
              </a:tblGrid>
              <a:tr h="283788">
                <a:tc>
                  <a:txBody>
                    <a:bodyPr/>
                    <a:lstStyle/>
                    <a:p>
                      <a:r>
                        <a:rPr lang="en-US" sz="1400" dirty="0">
                          <a:latin typeface="Arial" panose="020B0604020202020204" pitchFamily="34" charset="0"/>
                          <a:cs typeface="Arial" panose="020B0604020202020204" pitchFamily="34" charset="0"/>
                        </a:rPr>
                        <a:t>UPDRS2</a:t>
                      </a:r>
                    </a:p>
                  </a:txBody>
                  <a:tcPr/>
                </a:tc>
                <a:extLst>
                  <a:ext uri="{0D108BD9-81ED-4DB2-BD59-A6C34878D82A}">
                    <a16:rowId xmlns:a16="http://schemas.microsoft.com/office/drawing/2014/main" val="109953342"/>
                  </a:ext>
                </a:extLst>
              </a:tr>
              <a:tr h="371999">
                <a:tc>
                  <a:txBody>
                    <a:bodyPr/>
                    <a:lstStyle/>
                    <a:p>
                      <a:r>
                        <a:rPr lang="en-US" sz="1400" dirty="0" err="1">
                          <a:latin typeface="Arial" panose="020B0604020202020204" pitchFamily="34" charset="0"/>
                          <a:cs typeface="Arial" panose="020B0604020202020204" pitchFamily="34" charset="0"/>
                        </a:rPr>
                        <a:t>visit_month_diff_min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32073964"/>
                  </a:ext>
                </a:extLst>
              </a:tr>
              <a:tr h="371999">
                <a:tc>
                  <a:txBody>
                    <a:bodyPr/>
                    <a:lstStyle/>
                    <a:p>
                      <a:r>
                        <a:rPr lang="en-US" sz="1400" dirty="0">
                          <a:latin typeface="Arial" panose="020B0604020202020204" pitchFamily="34" charset="0"/>
                          <a:cs typeface="Arial" panose="020B0604020202020204" pitchFamily="34" charset="0"/>
                        </a:rPr>
                        <a:t>P01594</a:t>
                      </a:r>
                    </a:p>
                  </a:txBody>
                  <a:tcPr/>
                </a:tc>
                <a:extLst>
                  <a:ext uri="{0D108BD9-81ED-4DB2-BD59-A6C34878D82A}">
                    <a16:rowId xmlns:a16="http://schemas.microsoft.com/office/drawing/2014/main" val="1744011710"/>
                  </a:ext>
                </a:extLst>
              </a:tr>
              <a:tr h="371999">
                <a:tc>
                  <a:txBody>
                    <a:bodyPr/>
                    <a:lstStyle/>
                    <a:p>
                      <a:r>
                        <a:rPr lang="en-US" sz="1400" dirty="0">
                          <a:latin typeface="Arial" panose="020B0604020202020204" pitchFamily="34" charset="0"/>
                          <a:cs typeface="Arial" panose="020B0604020202020204" pitchFamily="34" charset="0"/>
                        </a:rPr>
                        <a:t>P02766</a:t>
                      </a:r>
                    </a:p>
                  </a:txBody>
                  <a:tcPr/>
                </a:tc>
                <a:extLst>
                  <a:ext uri="{0D108BD9-81ED-4DB2-BD59-A6C34878D82A}">
                    <a16:rowId xmlns:a16="http://schemas.microsoft.com/office/drawing/2014/main" val="1426392916"/>
                  </a:ext>
                </a:extLst>
              </a:tr>
              <a:tr h="371999">
                <a:tc>
                  <a:txBody>
                    <a:bodyPr/>
                    <a:lstStyle/>
                    <a:p>
                      <a:r>
                        <a:rPr lang="en-US" sz="1400" dirty="0">
                          <a:latin typeface="Arial" panose="020B0604020202020204" pitchFamily="34" charset="0"/>
                          <a:cs typeface="Arial" panose="020B0604020202020204" pitchFamily="34" charset="0"/>
                        </a:rPr>
                        <a:t>P43121</a:t>
                      </a:r>
                    </a:p>
                  </a:txBody>
                  <a:tcPr/>
                </a:tc>
                <a:extLst>
                  <a:ext uri="{0D108BD9-81ED-4DB2-BD59-A6C34878D82A}">
                    <a16:rowId xmlns:a16="http://schemas.microsoft.com/office/drawing/2014/main" val="3784081945"/>
                  </a:ext>
                </a:extLst>
              </a:tr>
              <a:tr h="371999">
                <a:tc>
                  <a:txBody>
                    <a:bodyPr/>
                    <a:lstStyle/>
                    <a:p>
                      <a:r>
                        <a:rPr lang="en-US" sz="1400" dirty="0">
                          <a:latin typeface="Arial" panose="020B0604020202020204" pitchFamily="34" charset="0"/>
                          <a:cs typeface="Arial" panose="020B0604020202020204" pitchFamily="34" charset="0"/>
                        </a:rPr>
                        <a:t>ASNLESGVPSR</a:t>
                      </a:r>
                    </a:p>
                  </a:txBody>
                  <a:tcPr/>
                </a:tc>
                <a:extLst>
                  <a:ext uri="{0D108BD9-81ED-4DB2-BD59-A6C34878D82A}">
                    <a16:rowId xmlns:a16="http://schemas.microsoft.com/office/drawing/2014/main" val="3359104812"/>
                  </a:ext>
                </a:extLst>
              </a:tr>
              <a:tr h="371999">
                <a:tc>
                  <a:txBody>
                    <a:bodyPr/>
                    <a:lstStyle/>
                    <a:p>
                      <a:r>
                        <a:rPr lang="en-US" sz="1400" dirty="0">
                          <a:latin typeface="Arial" panose="020B0604020202020204" pitchFamily="34" charset="0"/>
                          <a:cs typeface="Arial" panose="020B0604020202020204" pitchFamily="34" charset="0"/>
                        </a:rPr>
                        <a:t>DSGRDYVSQFEGSALGK</a:t>
                      </a:r>
                    </a:p>
                  </a:txBody>
                  <a:tcPr/>
                </a:tc>
                <a:extLst>
                  <a:ext uri="{0D108BD9-81ED-4DB2-BD59-A6C34878D82A}">
                    <a16:rowId xmlns:a16="http://schemas.microsoft.com/office/drawing/2014/main" val="1212183206"/>
                  </a:ext>
                </a:extLst>
              </a:tr>
              <a:tr h="371999">
                <a:tc>
                  <a:txBody>
                    <a:bodyPr/>
                    <a:lstStyle/>
                    <a:p>
                      <a:r>
                        <a:rPr lang="en-US" sz="1400" dirty="0">
                          <a:latin typeface="Arial" panose="020B0604020202020204" pitchFamily="34" charset="0"/>
                          <a:cs typeface="Arial" panose="020B0604020202020204" pitchFamily="34" charset="0"/>
                        </a:rPr>
                        <a:t>TPLGDTTHTC(UniMod_4)PR</a:t>
                      </a:r>
                    </a:p>
                  </a:txBody>
                  <a:tcPr/>
                </a:tc>
                <a:extLst>
                  <a:ext uri="{0D108BD9-81ED-4DB2-BD59-A6C34878D82A}">
                    <a16:rowId xmlns:a16="http://schemas.microsoft.com/office/drawing/2014/main" val="3585915512"/>
                  </a:ext>
                </a:extLst>
              </a:tr>
              <a:tr h="371999">
                <a:tc>
                  <a:txBody>
                    <a:bodyPr/>
                    <a:lstStyle/>
                    <a:p>
                      <a:r>
                        <a:rPr lang="en-US" sz="1400" dirty="0">
                          <a:latin typeface="Arial" panose="020B0604020202020204" pitchFamily="34" charset="0"/>
                          <a:cs typeface="Arial" panose="020B0604020202020204" pitchFamily="34" charset="0"/>
                        </a:rPr>
                        <a:t>upd23b_clinical_state_on_medication_Unknown</a:t>
                      </a:r>
                    </a:p>
                  </a:txBody>
                  <a:tcPr/>
                </a:tc>
                <a:extLst>
                  <a:ext uri="{0D108BD9-81ED-4DB2-BD59-A6C34878D82A}">
                    <a16:rowId xmlns:a16="http://schemas.microsoft.com/office/drawing/2014/main" val="1314533808"/>
                  </a:ext>
                </a:extLst>
              </a:tr>
            </a:tbl>
          </a:graphicData>
        </a:graphic>
      </p:graphicFrame>
      <p:graphicFrame>
        <p:nvGraphicFramePr>
          <p:cNvPr id="6" name="Table 5">
            <a:extLst>
              <a:ext uri="{FF2B5EF4-FFF2-40B4-BE49-F238E27FC236}">
                <a16:creationId xmlns:a16="http://schemas.microsoft.com/office/drawing/2014/main" id="{681787CD-EB00-7B96-008A-A77BFC9B1490}"/>
              </a:ext>
            </a:extLst>
          </p:cNvPr>
          <p:cNvGraphicFramePr>
            <a:graphicFrameLocks noGrp="1"/>
          </p:cNvGraphicFramePr>
          <p:nvPr>
            <p:extLst>
              <p:ext uri="{D42A27DB-BD31-4B8C-83A1-F6EECF244321}">
                <p14:modId xmlns:p14="http://schemas.microsoft.com/office/powerpoint/2010/main" val="737750009"/>
              </p:ext>
            </p:extLst>
          </p:nvPr>
        </p:nvGraphicFramePr>
        <p:xfrm>
          <a:off x="154379" y="2954238"/>
          <a:ext cx="4017158" cy="3843421"/>
        </p:xfrm>
        <a:graphic>
          <a:graphicData uri="http://schemas.openxmlformats.org/drawingml/2006/table">
            <a:tbl>
              <a:tblPr firstRow="1" bandRow="1">
                <a:tableStyleId>{5C22544A-7EE6-4342-B048-85BDC9FD1C3A}</a:tableStyleId>
              </a:tblPr>
              <a:tblGrid>
                <a:gridCol w="4017158">
                  <a:extLst>
                    <a:ext uri="{9D8B030D-6E8A-4147-A177-3AD203B41FA5}">
                      <a16:colId xmlns:a16="http://schemas.microsoft.com/office/drawing/2014/main" val="3883422181"/>
                    </a:ext>
                  </a:extLst>
                </a:gridCol>
              </a:tblGrid>
              <a:tr h="307652">
                <a:tc>
                  <a:txBody>
                    <a:bodyPr/>
                    <a:lstStyle/>
                    <a:p>
                      <a:r>
                        <a:rPr lang="en-US" sz="1400" dirty="0">
                          <a:latin typeface="Arial" panose="020B0604020202020204" pitchFamily="34" charset="0"/>
                          <a:cs typeface="Arial" panose="020B0604020202020204" pitchFamily="34" charset="0"/>
                        </a:rPr>
                        <a:t>UPDRS3</a:t>
                      </a:r>
                    </a:p>
                  </a:txBody>
                  <a:tcPr/>
                </a:tc>
                <a:extLst>
                  <a:ext uri="{0D108BD9-81ED-4DB2-BD59-A6C34878D82A}">
                    <a16:rowId xmlns:a16="http://schemas.microsoft.com/office/drawing/2014/main" val="2220301055"/>
                  </a:ext>
                </a:extLst>
              </a:tr>
              <a:tr h="307652">
                <a:tc>
                  <a:txBody>
                    <a:bodyPr/>
                    <a:lstStyle/>
                    <a:p>
                      <a:r>
                        <a:rPr lang="en-US" sz="1400" dirty="0" err="1">
                          <a:latin typeface="Arial" panose="020B0604020202020204" pitchFamily="34" charset="0"/>
                          <a:cs typeface="Arial" panose="020B0604020202020204" pitchFamily="34" charset="0"/>
                        </a:rPr>
                        <a:t>visit_month_diff_min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51820242"/>
                  </a:ext>
                </a:extLst>
              </a:tr>
              <a:tr h="307652">
                <a:tc>
                  <a:txBody>
                    <a:bodyPr/>
                    <a:lstStyle/>
                    <a:p>
                      <a:r>
                        <a:rPr lang="en-US" sz="1400" dirty="0">
                          <a:latin typeface="Arial" panose="020B0604020202020204" pitchFamily="34" charset="0"/>
                          <a:cs typeface="Arial" panose="020B0604020202020204" pitchFamily="34" charset="0"/>
                        </a:rPr>
                        <a:t>P01594</a:t>
                      </a:r>
                    </a:p>
                  </a:txBody>
                  <a:tcPr/>
                </a:tc>
                <a:extLst>
                  <a:ext uri="{0D108BD9-81ED-4DB2-BD59-A6C34878D82A}">
                    <a16:rowId xmlns:a16="http://schemas.microsoft.com/office/drawing/2014/main" val="1982951779"/>
                  </a:ext>
                </a:extLst>
              </a:tr>
              <a:tr h="307652">
                <a:tc>
                  <a:txBody>
                    <a:bodyPr/>
                    <a:lstStyle/>
                    <a:p>
                      <a:r>
                        <a:rPr lang="en-US" sz="1400" dirty="0">
                          <a:latin typeface="Arial" panose="020B0604020202020204" pitchFamily="34" charset="0"/>
                          <a:cs typeface="Arial" panose="020B0604020202020204" pitchFamily="34" charset="0"/>
                        </a:rPr>
                        <a:t>P02766</a:t>
                      </a:r>
                    </a:p>
                  </a:txBody>
                  <a:tcPr/>
                </a:tc>
                <a:extLst>
                  <a:ext uri="{0D108BD9-81ED-4DB2-BD59-A6C34878D82A}">
                    <a16:rowId xmlns:a16="http://schemas.microsoft.com/office/drawing/2014/main" val="1800820404"/>
                  </a:ext>
                </a:extLst>
              </a:tr>
              <a:tr h="307652">
                <a:tc>
                  <a:txBody>
                    <a:bodyPr/>
                    <a:lstStyle/>
                    <a:p>
                      <a:r>
                        <a:rPr lang="en-US" sz="1400" dirty="0">
                          <a:latin typeface="Arial" panose="020B0604020202020204" pitchFamily="34" charset="0"/>
                          <a:cs typeface="Arial" panose="020B0604020202020204" pitchFamily="34" charset="0"/>
                        </a:rPr>
                        <a:t>P43121</a:t>
                      </a:r>
                    </a:p>
                  </a:txBody>
                  <a:tcPr/>
                </a:tc>
                <a:extLst>
                  <a:ext uri="{0D108BD9-81ED-4DB2-BD59-A6C34878D82A}">
                    <a16:rowId xmlns:a16="http://schemas.microsoft.com/office/drawing/2014/main" val="571777808"/>
                  </a:ext>
                </a:extLst>
              </a:tr>
              <a:tr h="307652">
                <a:tc>
                  <a:txBody>
                    <a:bodyPr/>
                    <a:lstStyle/>
                    <a:p>
                      <a:r>
                        <a:rPr lang="en-US" sz="1400" dirty="0">
                          <a:latin typeface="Arial" panose="020B0604020202020204" pitchFamily="34" charset="0"/>
                          <a:cs typeface="Arial" panose="020B0604020202020204" pitchFamily="34" charset="0"/>
                        </a:rPr>
                        <a:t>ASNLESGVPSR</a:t>
                      </a:r>
                    </a:p>
                  </a:txBody>
                  <a:tcPr/>
                </a:tc>
                <a:extLst>
                  <a:ext uri="{0D108BD9-81ED-4DB2-BD59-A6C34878D82A}">
                    <a16:rowId xmlns:a16="http://schemas.microsoft.com/office/drawing/2014/main" val="1931885109"/>
                  </a:ext>
                </a:extLst>
              </a:tr>
              <a:tr h="307652">
                <a:tc>
                  <a:txBody>
                    <a:bodyPr/>
                    <a:lstStyle/>
                    <a:p>
                      <a:r>
                        <a:rPr lang="en-US" sz="1400" dirty="0">
                          <a:latin typeface="Arial" panose="020B0604020202020204" pitchFamily="34" charset="0"/>
                          <a:cs typeface="Arial" panose="020B0604020202020204" pitchFamily="34" charset="0"/>
                        </a:rPr>
                        <a:t>DSGRDYVSQFEGSALGK</a:t>
                      </a:r>
                    </a:p>
                  </a:txBody>
                  <a:tcPr/>
                </a:tc>
                <a:extLst>
                  <a:ext uri="{0D108BD9-81ED-4DB2-BD59-A6C34878D82A}">
                    <a16:rowId xmlns:a16="http://schemas.microsoft.com/office/drawing/2014/main" val="797674131"/>
                  </a:ext>
                </a:extLst>
              </a:tr>
              <a:tr h="307652">
                <a:tc>
                  <a:txBody>
                    <a:bodyPr/>
                    <a:lstStyle/>
                    <a:p>
                      <a:r>
                        <a:rPr lang="en-US" sz="1400" dirty="0">
                          <a:latin typeface="Arial" panose="020B0604020202020204" pitchFamily="34" charset="0"/>
                          <a:cs typeface="Arial" panose="020B0604020202020204" pitchFamily="34" charset="0"/>
                        </a:rPr>
                        <a:t>TPLGDTTHTC(UniMod_4)PR</a:t>
                      </a:r>
                    </a:p>
                  </a:txBody>
                  <a:tcPr/>
                </a:tc>
                <a:extLst>
                  <a:ext uri="{0D108BD9-81ED-4DB2-BD59-A6C34878D82A}">
                    <a16:rowId xmlns:a16="http://schemas.microsoft.com/office/drawing/2014/main" val="2398377425"/>
                  </a:ext>
                </a:extLst>
              </a:tr>
              <a:tr h="431226">
                <a:tc>
                  <a:txBody>
                    <a:bodyPr/>
                    <a:lstStyle/>
                    <a:p>
                      <a:r>
                        <a:rPr lang="en-US" sz="1400" dirty="0">
                          <a:latin typeface="Arial" panose="020B0604020202020204" pitchFamily="34" charset="0"/>
                          <a:cs typeface="Arial" panose="020B0604020202020204" pitchFamily="34" charset="0"/>
                        </a:rPr>
                        <a:t>upd23b_clinical_state_on_medication_Off</a:t>
                      </a:r>
                    </a:p>
                  </a:txBody>
                  <a:tcPr/>
                </a:tc>
                <a:extLst>
                  <a:ext uri="{0D108BD9-81ED-4DB2-BD59-A6C34878D82A}">
                    <a16:rowId xmlns:a16="http://schemas.microsoft.com/office/drawing/2014/main" val="1033874153"/>
                  </a:ext>
                </a:extLst>
              </a:tr>
              <a:tr h="431226">
                <a:tc>
                  <a:txBody>
                    <a:bodyPr/>
                    <a:lstStyle/>
                    <a:p>
                      <a:r>
                        <a:rPr lang="en-US" sz="1400" dirty="0">
                          <a:latin typeface="Arial" panose="020B0604020202020204" pitchFamily="34" charset="0"/>
                          <a:cs typeface="Arial" panose="020B0604020202020204" pitchFamily="34" charset="0"/>
                        </a:rPr>
                        <a:t>upd23b_clinical_state_on_medication_On</a:t>
                      </a:r>
                    </a:p>
                  </a:txBody>
                  <a:tcPr/>
                </a:tc>
                <a:extLst>
                  <a:ext uri="{0D108BD9-81ED-4DB2-BD59-A6C34878D82A}">
                    <a16:rowId xmlns:a16="http://schemas.microsoft.com/office/drawing/2014/main" val="2928315401"/>
                  </a:ext>
                </a:extLst>
              </a:tr>
              <a:tr h="519753">
                <a:tc>
                  <a:txBody>
                    <a:bodyPr/>
                    <a:lstStyle/>
                    <a:p>
                      <a:r>
                        <a:rPr lang="en-US" sz="1400" dirty="0">
                          <a:latin typeface="Arial" panose="020B0604020202020204" pitchFamily="34" charset="0"/>
                          <a:cs typeface="Arial" panose="020B0604020202020204" pitchFamily="34" charset="0"/>
                        </a:rPr>
                        <a:t>upd23b_clinical_state_on_medication_Unknown</a:t>
                      </a:r>
                    </a:p>
                  </a:txBody>
                  <a:tcPr/>
                </a:tc>
                <a:extLst>
                  <a:ext uri="{0D108BD9-81ED-4DB2-BD59-A6C34878D82A}">
                    <a16:rowId xmlns:a16="http://schemas.microsoft.com/office/drawing/2014/main" val="1396146813"/>
                  </a:ext>
                </a:extLst>
              </a:tr>
            </a:tbl>
          </a:graphicData>
        </a:graphic>
      </p:graphicFrame>
      <p:graphicFrame>
        <p:nvGraphicFramePr>
          <p:cNvPr id="7" name="Table 6">
            <a:extLst>
              <a:ext uri="{FF2B5EF4-FFF2-40B4-BE49-F238E27FC236}">
                <a16:creationId xmlns:a16="http://schemas.microsoft.com/office/drawing/2014/main" id="{9431CF3B-55BE-B9EA-61D2-A1162A0AC3AB}"/>
              </a:ext>
            </a:extLst>
          </p:cNvPr>
          <p:cNvGraphicFramePr>
            <a:graphicFrameLocks noGrp="1"/>
          </p:cNvGraphicFramePr>
          <p:nvPr>
            <p:extLst>
              <p:ext uri="{D42A27DB-BD31-4B8C-83A1-F6EECF244321}">
                <p14:modId xmlns:p14="http://schemas.microsoft.com/office/powerpoint/2010/main" val="3136181711"/>
              </p:ext>
            </p:extLst>
          </p:nvPr>
        </p:nvGraphicFramePr>
        <p:xfrm>
          <a:off x="6815116" y="3577209"/>
          <a:ext cx="4178795" cy="1175662"/>
        </p:xfrm>
        <a:graphic>
          <a:graphicData uri="http://schemas.openxmlformats.org/drawingml/2006/table">
            <a:tbl>
              <a:tblPr firstRow="1" bandRow="1">
                <a:tableStyleId>{5C22544A-7EE6-4342-B048-85BDC9FD1C3A}</a:tableStyleId>
              </a:tblPr>
              <a:tblGrid>
                <a:gridCol w="4178795">
                  <a:extLst>
                    <a:ext uri="{9D8B030D-6E8A-4147-A177-3AD203B41FA5}">
                      <a16:colId xmlns:a16="http://schemas.microsoft.com/office/drawing/2014/main" val="3581354733"/>
                    </a:ext>
                  </a:extLst>
                </a:gridCol>
              </a:tblGrid>
              <a:tr h="338341">
                <a:tc>
                  <a:txBody>
                    <a:bodyPr/>
                    <a:lstStyle/>
                    <a:p>
                      <a:r>
                        <a:rPr lang="en-US" sz="1400" dirty="0">
                          <a:latin typeface="Arial" panose="020B0604020202020204" pitchFamily="34" charset="0"/>
                          <a:cs typeface="Arial" panose="020B0604020202020204" pitchFamily="34" charset="0"/>
                        </a:rPr>
                        <a:t>UPDRS4</a:t>
                      </a:r>
                    </a:p>
                  </a:txBody>
                  <a:tcPr/>
                </a:tc>
                <a:extLst>
                  <a:ext uri="{0D108BD9-81ED-4DB2-BD59-A6C34878D82A}">
                    <a16:rowId xmlns:a16="http://schemas.microsoft.com/office/drawing/2014/main" val="657034772"/>
                  </a:ext>
                </a:extLst>
              </a:tr>
              <a:tr h="338341">
                <a:tc>
                  <a:txBody>
                    <a:bodyPr/>
                    <a:lstStyle/>
                    <a:p>
                      <a:r>
                        <a:rPr lang="en-US" sz="1400" dirty="0">
                          <a:latin typeface="Arial" panose="020B0604020202020204" pitchFamily="34" charset="0"/>
                          <a:cs typeface="Arial" panose="020B0604020202020204" pitchFamily="34" charset="0"/>
                        </a:rPr>
                        <a:t>QKVEPLRAELQEGAR</a:t>
                      </a:r>
                    </a:p>
                  </a:txBody>
                  <a:tcPr/>
                </a:tc>
                <a:extLst>
                  <a:ext uri="{0D108BD9-81ED-4DB2-BD59-A6C34878D82A}">
                    <a16:rowId xmlns:a16="http://schemas.microsoft.com/office/drawing/2014/main" val="425157351"/>
                  </a:ext>
                </a:extLst>
              </a:tr>
              <a:tr h="498980">
                <a:tc>
                  <a:txBody>
                    <a:bodyPr/>
                    <a:lstStyle/>
                    <a:p>
                      <a:r>
                        <a:rPr lang="en-US" sz="1400" dirty="0">
                          <a:latin typeface="Arial" panose="020B0604020202020204" pitchFamily="34" charset="0"/>
                          <a:cs typeface="Arial" panose="020B0604020202020204" pitchFamily="34" charset="0"/>
                        </a:rPr>
                        <a:t>upd23b_clinical_state_on_medication_Unknown</a:t>
                      </a:r>
                    </a:p>
                  </a:txBody>
                  <a:tcPr/>
                </a:tc>
                <a:extLst>
                  <a:ext uri="{0D108BD9-81ED-4DB2-BD59-A6C34878D82A}">
                    <a16:rowId xmlns:a16="http://schemas.microsoft.com/office/drawing/2014/main" val="2875191218"/>
                  </a:ext>
                </a:extLst>
              </a:tr>
            </a:tbl>
          </a:graphicData>
        </a:graphic>
      </p:graphicFrame>
      <p:sp>
        <p:nvSpPr>
          <p:cNvPr id="8" name="TextBox 7">
            <a:extLst>
              <a:ext uri="{FF2B5EF4-FFF2-40B4-BE49-F238E27FC236}">
                <a16:creationId xmlns:a16="http://schemas.microsoft.com/office/drawing/2014/main" id="{6F1AC821-B188-8974-BBE6-BF0B15577286}"/>
              </a:ext>
            </a:extLst>
          </p:cNvPr>
          <p:cNvSpPr txBox="1"/>
          <p:nvPr/>
        </p:nvSpPr>
        <p:spPr>
          <a:xfrm>
            <a:off x="5268686" y="5438898"/>
            <a:ext cx="6923314" cy="923330"/>
          </a:xfrm>
          <a:prstGeom prst="rect">
            <a:avLst/>
          </a:prstGeom>
          <a:noFill/>
        </p:spPr>
        <p:txBody>
          <a:bodyPr wrap="square" rtlCol="0">
            <a:spAutoFit/>
          </a:bodyPr>
          <a:lstStyle/>
          <a:p>
            <a:r>
              <a:rPr lang="en-US" dirty="0"/>
              <a:t>*</a:t>
            </a:r>
            <a:r>
              <a:rPr lang="en-US" dirty="0">
                <a:latin typeface="Arial" panose="020B0604020202020204" pitchFamily="34" charset="0"/>
                <a:cs typeface="Arial" panose="020B0604020202020204" pitchFamily="34" charset="0"/>
              </a:rPr>
              <a:t>Apart from </a:t>
            </a:r>
            <a:r>
              <a:rPr lang="en-US" dirty="0" err="1">
                <a:latin typeface="Arial" panose="020B0604020202020204" pitchFamily="34" charset="0"/>
                <a:cs typeface="Arial" panose="020B0604020202020204" pitchFamily="34" charset="0"/>
              </a:rPr>
              <a:t>visit_month_diff_min</a:t>
            </a:r>
            <a:r>
              <a:rPr lang="en-US" dirty="0">
                <a:latin typeface="Arial" panose="020B0604020202020204" pitchFamily="34" charset="0"/>
                <a:cs typeface="Arial" panose="020B0604020202020204" pitchFamily="34" charset="0"/>
              </a:rPr>
              <a:t>, another non protein/peptide feature used is up23db_clinical_state_on_medication, which is if a medication was being taken at the time of UPDRS measurement. </a:t>
            </a:r>
          </a:p>
        </p:txBody>
      </p:sp>
    </p:spTree>
    <p:extLst>
      <p:ext uri="{BB962C8B-B14F-4D97-AF65-F5344CB8AC3E}">
        <p14:creationId xmlns:p14="http://schemas.microsoft.com/office/powerpoint/2010/main" val="2421824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5A7E-C3BF-FD1F-6BAF-087446A9C6E2}"/>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Testing continuous predictor models</a:t>
            </a:r>
          </a:p>
        </p:txBody>
      </p:sp>
      <p:sp>
        <p:nvSpPr>
          <p:cNvPr id="3" name="Content Placeholder 2">
            <a:extLst>
              <a:ext uri="{FF2B5EF4-FFF2-40B4-BE49-F238E27FC236}">
                <a16:creationId xmlns:a16="http://schemas.microsoft.com/office/drawing/2014/main" id="{0EF6E1C2-9285-A50A-B75F-9EE06452DBE3}"/>
              </a:ext>
            </a:extLst>
          </p:cNvPr>
          <p:cNvSpPr>
            <a:spLocks noGrp="1"/>
          </p:cNvSpPr>
          <p:nvPr>
            <p:ph idx="1"/>
          </p:nvPr>
        </p:nvSpPr>
        <p:spPr>
          <a:xfrm>
            <a:off x="344384" y="1445615"/>
            <a:ext cx="11009416" cy="2306988"/>
          </a:xfrm>
        </p:spPr>
        <p:txBody>
          <a:bodyPr>
            <a:normAutofit/>
          </a:bodyPr>
          <a:lstStyle/>
          <a:p>
            <a:r>
              <a:rPr lang="en-US" sz="2400" dirty="0">
                <a:latin typeface="Arial" panose="020B0604020202020204" pitchFamily="34" charset="0"/>
                <a:cs typeface="Arial" panose="020B0604020202020204" pitchFamily="34" charset="0"/>
              </a:rPr>
              <a:t>We tested prediction of the UPDRS scores using </a:t>
            </a:r>
            <a:r>
              <a:rPr lang="en-US" sz="2400" dirty="0" err="1">
                <a:latin typeface="Arial" panose="020B0604020202020204" pitchFamily="34" charset="0"/>
                <a:cs typeface="Arial" panose="020B0604020202020204" pitchFamily="34" charset="0"/>
              </a:rPr>
              <a:t>LightGBM</a:t>
            </a:r>
            <a:r>
              <a:rPr lang="en-US" sz="2400" dirty="0">
                <a:latin typeface="Arial" panose="020B0604020202020204" pitchFamily="34" charset="0"/>
                <a:cs typeface="Arial" panose="020B0604020202020204" pitchFamily="34" charset="0"/>
              </a:rPr>
              <a:t> and support vector machine (SVM) after hyperparameter tuning in training data.</a:t>
            </a:r>
          </a:p>
          <a:p>
            <a:r>
              <a:rPr lang="en-US" sz="2400" dirty="0">
                <a:latin typeface="Arial" panose="020B0604020202020204" pitchFamily="34" charset="0"/>
                <a:cs typeface="Arial" panose="020B0604020202020204" pitchFamily="34" charset="0"/>
              </a:rPr>
              <a:t>RMSE (Root mean square error) very high for both models in the training dataset and not within 10% of the mean UPDRS scores.</a:t>
            </a:r>
          </a:p>
          <a:p>
            <a:r>
              <a:rPr lang="en-US" sz="2400" dirty="0">
                <a:latin typeface="Arial" panose="020B0604020202020204" pitchFamily="34" charset="0"/>
                <a:cs typeface="Arial" panose="020B0604020202020204" pitchFamily="34" charset="0"/>
              </a:rPr>
              <a:t>Poor performance of models in predicting UPDRS scores.</a:t>
            </a:r>
          </a:p>
        </p:txBody>
      </p:sp>
      <p:graphicFrame>
        <p:nvGraphicFramePr>
          <p:cNvPr id="4" name="Table 3">
            <a:extLst>
              <a:ext uri="{FF2B5EF4-FFF2-40B4-BE49-F238E27FC236}">
                <a16:creationId xmlns:a16="http://schemas.microsoft.com/office/drawing/2014/main" id="{119D32D0-FE4B-BD0D-BC36-C66786B9F0A3}"/>
              </a:ext>
            </a:extLst>
          </p:cNvPr>
          <p:cNvGraphicFramePr>
            <a:graphicFrameLocks noGrp="1"/>
          </p:cNvGraphicFramePr>
          <p:nvPr>
            <p:extLst>
              <p:ext uri="{D42A27DB-BD31-4B8C-83A1-F6EECF244321}">
                <p14:modId xmlns:p14="http://schemas.microsoft.com/office/powerpoint/2010/main" val="1259288739"/>
              </p:ext>
            </p:extLst>
          </p:nvPr>
        </p:nvGraphicFramePr>
        <p:xfrm>
          <a:off x="1785092" y="3973504"/>
          <a:ext cx="8128000" cy="21234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81719632"/>
                    </a:ext>
                  </a:extLst>
                </a:gridCol>
                <a:gridCol w="2032000">
                  <a:extLst>
                    <a:ext uri="{9D8B030D-6E8A-4147-A177-3AD203B41FA5}">
                      <a16:colId xmlns:a16="http://schemas.microsoft.com/office/drawing/2014/main" val="3087592939"/>
                    </a:ext>
                  </a:extLst>
                </a:gridCol>
                <a:gridCol w="2032000">
                  <a:extLst>
                    <a:ext uri="{9D8B030D-6E8A-4147-A177-3AD203B41FA5}">
                      <a16:colId xmlns:a16="http://schemas.microsoft.com/office/drawing/2014/main" val="880526298"/>
                    </a:ext>
                  </a:extLst>
                </a:gridCol>
                <a:gridCol w="2032000">
                  <a:extLst>
                    <a:ext uri="{9D8B030D-6E8A-4147-A177-3AD203B41FA5}">
                      <a16:colId xmlns:a16="http://schemas.microsoft.com/office/drawing/2014/main" val="4010104212"/>
                    </a:ext>
                  </a:extLst>
                </a:gridCol>
              </a:tblGrid>
              <a:tr h="370840">
                <a:tc>
                  <a:txBody>
                    <a:bodyPr/>
                    <a:lstStyle/>
                    <a:p>
                      <a:pPr algn="ctr"/>
                      <a:endParaRPr lang="en-US"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RMSE (</a:t>
                      </a:r>
                      <a:r>
                        <a:rPr lang="en-US" dirty="0" err="1">
                          <a:latin typeface="Arial" panose="020B0604020202020204" pitchFamily="34" charset="0"/>
                          <a:cs typeface="Arial" panose="020B0604020202020204" pitchFamily="34" charset="0"/>
                        </a:rPr>
                        <a:t>LightGBM</a:t>
                      </a:r>
                      <a:r>
                        <a:rPr lang="en-US" dirty="0">
                          <a:latin typeface="Arial" panose="020B0604020202020204" pitchFamily="34" charset="0"/>
                          <a:cs typeface="Arial" panose="020B0604020202020204" pitchFamily="34" charset="0"/>
                        </a:rPr>
                        <a:t>)</a:t>
                      </a:r>
                    </a:p>
                  </a:txBody>
                  <a:tcPr/>
                </a:tc>
                <a:tc>
                  <a:txBody>
                    <a:bodyPr/>
                    <a:lstStyle/>
                    <a:p>
                      <a:pPr algn="ctr"/>
                      <a:r>
                        <a:rPr lang="en-US" dirty="0">
                          <a:latin typeface="Arial" panose="020B0604020202020204" pitchFamily="34" charset="0"/>
                          <a:cs typeface="Arial" panose="020B0604020202020204" pitchFamily="34" charset="0"/>
                        </a:rPr>
                        <a:t>RMSE(SVM)</a:t>
                      </a:r>
                    </a:p>
                  </a:txBody>
                  <a:tcPr/>
                </a:tc>
                <a:tc>
                  <a:txBody>
                    <a:bodyPr/>
                    <a:lstStyle/>
                    <a:p>
                      <a:pPr algn="ctr"/>
                      <a:r>
                        <a:rPr lang="en-US" dirty="0">
                          <a:latin typeface="Arial" panose="020B0604020202020204" pitchFamily="34" charset="0"/>
                          <a:cs typeface="Arial" panose="020B0604020202020204" pitchFamily="34" charset="0"/>
                        </a:rPr>
                        <a:t>Mean UPDRS</a:t>
                      </a:r>
                    </a:p>
                  </a:txBody>
                  <a:tcPr/>
                </a:tc>
                <a:extLst>
                  <a:ext uri="{0D108BD9-81ED-4DB2-BD59-A6C34878D82A}">
                    <a16:rowId xmlns:a16="http://schemas.microsoft.com/office/drawing/2014/main" val="2943113898"/>
                  </a:ext>
                </a:extLst>
              </a:tr>
              <a:tr h="370840">
                <a:tc>
                  <a:txBody>
                    <a:bodyPr/>
                    <a:lstStyle/>
                    <a:p>
                      <a:pPr algn="ctr"/>
                      <a:r>
                        <a:rPr lang="en-US" dirty="0">
                          <a:latin typeface="Arial" panose="020B0604020202020204" pitchFamily="34" charset="0"/>
                          <a:cs typeface="Arial" panose="020B0604020202020204" pitchFamily="34" charset="0"/>
                        </a:rPr>
                        <a:t>UPDRS1</a:t>
                      </a:r>
                    </a:p>
                  </a:txBody>
                  <a:tcPr/>
                </a:tc>
                <a:tc>
                  <a:txBody>
                    <a:bodyPr/>
                    <a:lstStyle/>
                    <a:p>
                      <a:pPr algn="ctr"/>
                      <a:r>
                        <a:rPr lang="en-US" dirty="0">
                          <a:latin typeface="Arial" panose="020B0604020202020204" pitchFamily="34" charset="0"/>
                          <a:cs typeface="Arial" panose="020B0604020202020204" pitchFamily="34" charset="0"/>
                        </a:rPr>
                        <a:t>4.74</a:t>
                      </a:r>
                    </a:p>
                  </a:txBody>
                  <a:tcPr/>
                </a:tc>
                <a:tc>
                  <a:txBody>
                    <a:bodyPr/>
                    <a:lstStyle/>
                    <a:p>
                      <a:pPr algn="ctr"/>
                      <a:r>
                        <a:rPr lang="en-US" dirty="0">
                          <a:latin typeface="Arial" panose="020B0604020202020204" pitchFamily="34" charset="0"/>
                          <a:cs typeface="Arial" panose="020B0604020202020204" pitchFamily="34" charset="0"/>
                        </a:rPr>
                        <a:t>5.61</a:t>
                      </a:r>
                    </a:p>
                  </a:txBody>
                  <a:tcPr/>
                </a:tc>
                <a:tc>
                  <a:txBody>
                    <a:bodyPr/>
                    <a:lstStyle/>
                    <a:p>
                      <a:pPr algn="ctr"/>
                      <a:r>
                        <a:rPr lang="en-US" dirty="0">
                          <a:latin typeface="Arial" panose="020B0604020202020204" pitchFamily="34" charset="0"/>
                          <a:cs typeface="Arial" panose="020B0604020202020204" pitchFamily="34" charset="0"/>
                        </a:rPr>
                        <a:t>6.48</a:t>
                      </a:r>
                    </a:p>
                  </a:txBody>
                  <a:tcPr/>
                </a:tc>
                <a:extLst>
                  <a:ext uri="{0D108BD9-81ED-4DB2-BD59-A6C34878D82A}">
                    <a16:rowId xmlns:a16="http://schemas.microsoft.com/office/drawing/2014/main" val="2924609868"/>
                  </a:ext>
                </a:extLst>
              </a:tr>
              <a:tr h="370840">
                <a:tc>
                  <a:txBody>
                    <a:bodyPr/>
                    <a:lstStyle/>
                    <a:p>
                      <a:pPr algn="ctr"/>
                      <a:r>
                        <a:rPr lang="en-US" dirty="0">
                          <a:latin typeface="Arial" panose="020B0604020202020204" pitchFamily="34" charset="0"/>
                          <a:cs typeface="Arial" panose="020B0604020202020204" pitchFamily="34" charset="0"/>
                        </a:rPr>
                        <a:t>UPDRS2</a:t>
                      </a:r>
                    </a:p>
                  </a:txBody>
                  <a:tcPr/>
                </a:tc>
                <a:tc>
                  <a:txBody>
                    <a:bodyPr/>
                    <a:lstStyle/>
                    <a:p>
                      <a:pPr algn="ctr"/>
                      <a:r>
                        <a:rPr lang="en-US" dirty="0">
                          <a:latin typeface="Arial" panose="020B0604020202020204" pitchFamily="34" charset="0"/>
                          <a:cs typeface="Arial" panose="020B0604020202020204" pitchFamily="34" charset="0"/>
                        </a:rPr>
                        <a:t>4.57</a:t>
                      </a:r>
                    </a:p>
                  </a:txBody>
                  <a:tcPr/>
                </a:tc>
                <a:tc>
                  <a:txBody>
                    <a:bodyPr/>
                    <a:lstStyle/>
                    <a:p>
                      <a:pPr algn="ctr"/>
                      <a:r>
                        <a:rPr lang="en-US" dirty="0">
                          <a:latin typeface="Arial" panose="020B0604020202020204" pitchFamily="34" charset="0"/>
                          <a:cs typeface="Arial" panose="020B0604020202020204" pitchFamily="34" charset="0"/>
                        </a:rPr>
                        <a:t>5.74</a:t>
                      </a:r>
                    </a:p>
                  </a:txBody>
                  <a:tcPr/>
                </a:tc>
                <a:tc>
                  <a:txBody>
                    <a:bodyPr/>
                    <a:lstStyle/>
                    <a:p>
                      <a:pPr algn="ctr"/>
                      <a:r>
                        <a:rPr lang="en-US" dirty="0">
                          <a:latin typeface="Arial" panose="020B0604020202020204" pitchFamily="34" charset="0"/>
                          <a:cs typeface="Arial" panose="020B0604020202020204" pitchFamily="34" charset="0"/>
                        </a:rPr>
                        <a:t>5.74</a:t>
                      </a:r>
                    </a:p>
                  </a:txBody>
                  <a:tcPr/>
                </a:tc>
                <a:extLst>
                  <a:ext uri="{0D108BD9-81ED-4DB2-BD59-A6C34878D82A}">
                    <a16:rowId xmlns:a16="http://schemas.microsoft.com/office/drawing/2014/main" val="9977919"/>
                  </a:ext>
                </a:extLst>
              </a:tr>
              <a:tr h="370840">
                <a:tc>
                  <a:txBody>
                    <a:bodyPr/>
                    <a:lstStyle/>
                    <a:p>
                      <a:pPr algn="ctr"/>
                      <a:r>
                        <a:rPr lang="en-US" dirty="0">
                          <a:latin typeface="Arial" panose="020B0604020202020204" pitchFamily="34" charset="0"/>
                          <a:cs typeface="Arial" panose="020B0604020202020204" pitchFamily="34" charset="0"/>
                        </a:rPr>
                        <a:t>UPDRS3</a:t>
                      </a:r>
                    </a:p>
                  </a:txBody>
                  <a:tcPr/>
                </a:tc>
                <a:tc>
                  <a:txBody>
                    <a:bodyPr/>
                    <a:lstStyle/>
                    <a:p>
                      <a:pPr algn="ctr"/>
                      <a:r>
                        <a:rPr lang="en-US" dirty="0">
                          <a:latin typeface="Arial" panose="020B0604020202020204" pitchFamily="34" charset="0"/>
                          <a:cs typeface="Arial" panose="020B0604020202020204" pitchFamily="34" charset="0"/>
                        </a:rPr>
                        <a:t>10.2</a:t>
                      </a:r>
                    </a:p>
                  </a:txBody>
                  <a:tcPr/>
                </a:tc>
                <a:tc>
                  <a:txBody>
                    <a:bodyPr/>
                    <a:lstStyle/>
                    <a:p>
                      <a:pPr algn="ctr"/>
                      <a:r>
                        <a:rPr lang="en-US" dirty="0">
                          <a:latin typeface="Arial" panose="020B0604020202020204" pitchFamily="34" charset="0"/>
                          <a:cs typeface="Arial" panose="020B0604020202020204" pitchFamily="34" charset="0"/>
                        </a:rPr>
                        <a:t>12.6</a:t>
                      </a:r>
                    </a:p>
                  </a:txBody>
                  <a:tcPr/>
                </a:tc>
                <a:tc>
                  <a:txBody>
                    <a:bodyPr/>
                    <a:lstStyle/>
                    <a:p>
                      <a:pPr algn="ctr"/>
                      <a:r>
                        <a:rPr lang="en-US" dirty="0">
                          <a:latin typeface="Arial" panose="020B0604020202020204" pitchFamily="34" charset="0"/>
                          <a:cs typeface="Arial" panose="020B0604020202020204" pitchFamily="34" charset="0"/>
                        </a:rPr>
                        <a:t>17.5</a:t>
                      </a:r>
                    </a:p>
                  </a:txBody>
                  <a:tcPr/>
                </a:tc>
                <a:extLst>
                  <a:ext uri="{0D108BD9-81ED-4DB2-BD59-A6C34878D82A}">
                    <a16:rowId xmlns:a16="http://schemas.microsoft.com/office/drawing/2014/main" val="1127893243"/>
                  </a:ext>
                </a:extLst>
              </a:tr>
              <a:tr h="370840">
                <a:tc>
                  <a:txBody>
                    <a:bodyPr/>
                    <a:lstStyle/>
                    <a:p>
                      <a:pPr algn="ctr"/>
                      <a:r>
                        <a:rPr lang="en-US" dirty="0">
                          <a:latin typeface="Arial" panose="020B0604020202020204" pitchFamily="34" charset="0"/>
                          <a:cs typeface="Arial" panose="020B0604020202020204" pitchFamily="34" charset="0"/>
                        </a:rPr>
                        <a:t>UPDRS4</a:t>
                      </a:r>
                    </a:p>
                  </a:txBody>
                  <a:tcPr/>
                </a:tc>
                <a:tc>
                  <a:txBody>
                    <a:bodyPr/>
                    <a:lstStyle/>
                    <a:p>
                      <a:pPr algn="ctr"/>
                      <a:r>
                        <a:rPr lang="en-US" dirty="0">
                          <a:latin typeface="Arial" panose="020B0604020202020204" pitchFamily="34" charset="0"/>
                          <a:cs typeface="Arial" panose="020B0604020202020204" pitchFamily="34" charset="0"/>
                        </a:rPr>
                        <a:t>2.03</a:t>
                      </a:r>
                    </a:p>
                  </a:txBody>
                  <a:tcPr/>
                </a:tc>
                <a:tc>
                  <a:txBody>
                    <a:bodyPr/>
                    <a:lstStyle/>
                    <a:p>
                      <a:pPr algn="ctr"/>
                      <a:r>
                        <a:rPr lang="en-US" dirty="0">
                          <a:latin typeface="Arial" panose="020B0604020202020204" pitchFamily="34" charset="0"/>
                          <a:cs typeface="Arial" panose="020B0604020202020204" pitchFamily="34" charset="0"/>
                        </a:rPr>
                        <a:t>2.51</a:t>
                      </a:r>
                    </a:p>
                  </a:txBody>
                  <a:tcPr/>
                </a:tc>
                <a:tc>
                  <a:txBody>
                    <a:bodyPr/>
                    <a:lstStyle/>
                    <a:p>
                      <a:pPr algn="ctr"/>
                      <a:r>
                        <a:rPr lang="en-US" dirty="0">
                          <a:latin typeface="Arial" panose="020B0604020202020204" pitchFamily="34" charset="0"/>
                          <a:cs typeface="Arial" panose="020B0604020202020204" pitchFamily="34" charset="0"/>
                        </a:rPr>
                        <a:t>0.96</a:t>
                      </a:r>
                    </a:p>
                  </a:txBody>
                  <a:tcPr/>
                </a:tc>
                <a:extLst>
                  <a:ext uri="{0D108BD9-81ED-4DB2-BD59-A6C34878D82A}">
                    <a16:rowId xmlns:a16="http://schemas.microsoft.com/office/drawing/2014/main" val="1609547847"/>
                  </a:ext>
                </a:extLst>
              </a:tr>
            </a:tbl>
          </a:graphicData>
        </a:graphic>
      </p:graphicFrame>
    </p:spTree>
    <p:extLst>
      <p:ext uri="{BB962C8B-B14F-4D97-AF65-F5344CB8AC3E}">
        <p14:creationId xmlns:p14="http://schemas.microsoft.com/office/powerpoint/2010/main" val="311301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2DEF-2BD2-9306-92A9-CCED8405B71A}"/>
              </a:ext>
            </a:extLst>
          </p:cNvPr>
          <p:cNvSpPr>
            <a:spLocks noGrp="1"/>
          </p:cNvSpPr>
          <p:nvPr>
            <p:ph type="title"/>
          </p:nvPr>
        </p:nvSpPr>
        <p:spPr/>
        <p:txBody>
          <a:bodyPr>
            <a:normAutofit/>
          </a:bodyPr>
          <a:lstStyle/>
          <a:p>
            <a:pPr algn="ctr"/>
            <a:r>
              <a:rPr lang="en-US" sz="3600" dirty="0">
                <a:latin typeface="Arial" panose="020B0604020202020204" pitchFamily="34" charset="0"/>
                <a:cs typeface="Arial" panose="020B0604020202020204" pitchFamily="34" charset="0"/>
              </a:rPr>
              <a:t>Categorization based approach</a:t>
            </a:r>
          </a:p>
        </p:txBody>
      </p:sp>
      <p:sp>
        <p:nvSpPr>
          <p:cNvPr id="3" name="Content Placeholder 2">
            <a:extLst>
              <a:ext uri="{FF2B5EF4-FFF2-40B4-BE49-F238E27FC236}">
                <a16:creationId xmlns:a16="http://schemas.microsoft.com/office/drawing/2014/main" id="{71BCA19B-E3C7-6B71-2034-3BDBB26BDBB5}"/>
              </a:ext>
            </a:extLst>
          </p:cNvPr>
          <p:cNvSpPr>
            <a:spLocks noGrp="1"/>
          </p:cNvSpPr>
          <p:nvPr>
            <p:ph idx="1"/>
          </p:nvPr>
        </p:nvSpPr>
        <p:spPr>
          <a:xfrm>
            <a:off x="225631" y="1629805"/>
            <a:ext cx="11780322" cy="2728439"/>
          </a:xfrm>
        </p:spPr>
        <p:txBody>
          <a:bodyPr>
            <a:normAutofit/>
          </a:bodyPr>
          <a:lstStyle/>
          <a:p>
            <a:r>
              <a:rPr lang="en-US" sz="2400" dirty="0">
                <a:latin typeface="Arial" panose="020B0604020202020204" pitchFamily="34" charset="0"/>
                <a:cs typeface="Arial" panose="020B0604020202020204" pitchFamily="34" charset="0"/>
              </a:rPr>
              <a:t>Given that we have poor performance predicting UPDRS scores, we simplified the problem by using logistic regression, which is used on categorical variables.</a:t>
            </a:r>
          </a:p>
          <a:p>
            <a:r>
              <a:rPr lang="en-US" sz="2400" dirty="0">
                <a:latin typeface="Arial" panose="020B0604020202020204" pitchFamily="34" charset="0"/>
                <a:cs typeface="Arial" panose="020B0604020202020204" pitchFamily="34" charset="0"/>
              </a:rPr>
              <a:t>UPDRS scores were categorized into high and low based on median.</a:t>
            </a:r>
          </a:p>
          <a:p>
            <a:r>
              <a:rPr lang="en-US" sz="2400" dirty="0">
                <a:latin typeface="Arial" panose="020B0604020202020204" pitchFamily="34" charset="0"/>
                <a:cs typeface="Arial" panose="020B0604020202020204" pitchFamily="34" charset="0"/>
              </a:rPr>
              <a:t>Boruta selected features were used for predicting categorization.</a:t>
            </a:r>
          </a:p>
          <a:p>
            <a:r>
              <a:rPr lang="en-US" sz="2400" dirty="0">
                <a:latin typeface="Arial" panose="020B0604020202020204" pitchFamily="34" charset="0"/>
                <a:cs typeface="Arial" panose="020B0604020202020204" pitchFamily="34" charset="0"/>
              </a:rPr>
              <a:t>Training accuracy was encouraging.</a:t>
            </a:r>
          </a:p>
        </p:txBody>
      </p:sp>
      <p:graphicFrame>
        <p:nvGraphicFramePr>
          <p:cNvPr id="5" name="Table 4">
            <a:extLst>
              <a:ext uri="{FF2B5EF4-FFF2-40B4-BE49-F238E27FC236}">
                <a16:creationId xmlns:a16="http://schemas.microsoft.com/office/drawing/2014/main" id="{97D4F1CB-D034-AD66-87B0-68C9B01C9F85}"/>
              </a:ext>
            </a:extLst>
          </p:cNvPr>
          <p:cNvGraphicFramePr>
            <a:graphicFrameLocks noGrp="1"/>
          </p:cNvGraphicFramePr>
          <p:nvPr>
            <p:extLst>
              <p:ext uri="{D42A27DB-BD31-4B8C-83A1-F6EECF244321}">
                <p14:modId xmlns:p14="http://schemas.microsoft.com/office/powerpoint/2010/main" val="3897336289"/>
              </p:ext>
            </p:extLst>
          </p:nvPr>
        </p:nvGraphicFramePr>
        <p:xfrm>
          <a:off x="3302661" y="4051711"/>
          <a:ext cx="5259448" cy="1930525"/>
        </p:xfrm>
        <a:graphic>
          <a:graphicData uri="http://schemas.openxmlformats.org/drawingml/2006/table">
            <a:tbl>
              <a:tblPr firstRow="1" bandRow="1">
                <a:tableStyleId>{5C22544A-7EE6-4342-B048-85BDC9FD1C3A}</a:tableStyleId>
              </a:tblPr>
              <a:tblGrid>
                <a:gridCol w="1428418">
                  <a:extLst>
                    <a:ext uri="{9D8B030D-6E8A-4147-A177-3AD203B41FA5}">
                      <a16:colId xmlns:a16="http://schemas.microsoft.com/office/drawing/2014/main" val="2490243987"/>
                    </a:ext>
                  </a:extLst>
                </a:gridCol>
                <a:gridCol w="3831030">
                  <a:extLst>
                    <a:ext uri="{9D8B030D-6E8A-4147-A177-3AD203B41FA5}">
                      <a16:colId xmlns:a16="http://schemas.microsoft.com/office/drawing/2014/main" val="516174884"/>
                    </a:ext>
                  </a:extLst>
                </a:gridCol>
              </a:tblGrid>
              <a:tr h="386105">
                <a:tc>
                  <a:txBody>
                    <a:bodyPr/>
                    <a:lstStyle/>
                    <a:p>
                      <a:endParaRPr lang="en-US" dirty="0">
                        <a:latin typeface="Arial" panose="020B0604020202020204" pitchFamily="34" charset="0"/>
                        <a:cs typeface="Arial" panose="020B0604020202020204" pitchFamily="34" charset="0"/>
                      </a:endParaRPr>
                    </a:p>
                  </a:txBody>
                  <a:tcPr/>
                </a:tc>
                <a:tc>
                  <a:txBody>
                    <a:bodyPr/>
                    <a:lstStyle/>
                    <a:p>
                      <a:r>
                        <a:rPr lang="en-US" dirty="0">
                          <a:latin typeface="Arial" panose="020B0604020202020204" pitchFamily="34" charset="0"/>
                          <a:cs typeface="Arial" panose="020B0604020202020204" pitchFamily="34" charset="0"/>
                        </a:rPr>
                        <a:t>Training accuracy</a:t>
                      </a:r>
                    </a:p>
                  </a:txBody>
                  <a:tcPr/>
                </a:tc>
                <a:extLst>
                  <a:ext uri="{0D108BD9-81ED-4DB2-BD59-A6C34878D82A}">
                    <a16:rowId xmlns:a16="http://schemas.microsoft.com/office/drawing/2014/main" val="3315329595"/>
                  </a:ext>
                </a:extLst>
              </a:tr>
              <a:tr h="386105">
                <a:tc>
                  <a:txBody>
                    <a:bodyPr/>
                    <a:lstStyle/>
                    <a:p>
                      <a:r>
                        <a:rPr lang="en-US" dirty="0">
                          <a:latin typeface="Arial" panose="020B0604020202020204" pitchFamily="34" charset="0"/>
                          <a:cs typeface="Arial" panose="020B0604020202020204" pitchFamily="34" charset="0"/>
                        </a:rPr>
                        <a:t>UPDRS1</a:t>
                      </a:r>
                    </a:p>
                  </a:txBody>
                  <a:tcPr/>
                </a:tc>
                <a:tc>
                  <a:txBody>
                    <a:bodyPr/>
                    <a:lstStyle/>
                    <a:p>
                      <a:r>
                        <a:rPr lang="en-US" dirty="0">
                          <a:latin typeface="Arial" panose="020B0604020202020204" pitchFamily="34" charset="0"/>
                          <a:cs typeface="Arial" panose="020B0604020202020204" pitchFamily="34" charset="0"/>
                        </a:rPr>
                        <a:t>0.69</a:t>
                      </a:r>
                    </a:p>
                  </a:txBody>
                  <a:tcPr/>
                </a:tc>
                <a:extLst>
                  <a:ext uri="{0D108BD9-81ED-4DB2-BD59-A6C34878D82A}">
                    <a16:rowId xmlns:a16="http://schemas.microsoft.com/office/drawing/2014/main" val="2539738726"/>
                  </a:ext>
                </a:extLst>
              </a:tr>
              <a:tr h="386105">
                <a:tc>
                  <a:txBody>
                    <a:bodyPr/>
                    <a:lstStyle/>
                    <a:p>
                      <a:r>
                        <a:rPr lang="en-US" dirty="0">
                          <a:latin typeface="Arial" panose="020B0604020202020204" pitchFamily="34" charset="0"/>
                          <a:cs typeface="Arial" panose="020B0604020202020204" pitchFamily="34" charset="0"/>
                        </a:rPr>
                        <a:t>UPDRS2</a:t>
                      </a:r>
                    </a:p>
                  </a:txBody>
                  <a:tcPr/>
                </a:tc>
                <a:tc>
                  <a:txBody>
                    <a:bodyPr/>
                    <a:lstStyle/>
                    <a:p>
                      <a:r>
                        <a:rPr lang="en-US" dirty="0">
                          <a:latin typeface="Arial" panose="020B0604020202020204" pitchFamily="34" charset="0"/>
                          <a:cs typeface="Arial" panose="020B0604020202020204" pitchFamily="34" charset="0"/>
                        </a:rPr>
                        <a:t>0.71</a:t>
                      </a:r>
                    </a:p>
                  </a:txBody>
                  <a:tcPr/>
                </a:tc>
                <a:extLst>
                  <a:ext uri="{0D108BD9-81ED-4DB2-BD59-A6C34878D82A}">
                    <a16:rowId xmlns:a16="http://schemas.microsoft.com/office/drawing/2014/main" val="1557735103"/>
                  </a:ext>
                </a:extLst>
              </a:tr>
              <a:tr h="386105">
                <a:tc>
                  <a:txBody>
                    <a:bodyPr/>
                    <a:lstStyle/>
                    <a:p>
                      <a:r>
                        <a:rPr lang="en-US" dirty="0">
                          <a:latin typeface="Arial" panose="020B0604020202020204" pitchFamily="34" charset="0"/>
                          <a:cs typeface="Arial" panose="020B0604020202020204" pitchFamily="34" charset="0"/>
                        </a:rPr>
                        <a:t>UPDRS3</a:t>
                      </a:r>
                    </a:p>
                  </a:txBody>
                  <a:tcPr/>
                </a:tc>
                <a:tc>
                  <a:txBody>
                    <a:bodyPr/>
                    <a:lstStyle/>
                    <a:p>
                      <a:r>
                        <a:rPr lang="en-US" dirty="0">
                          <a:latin typeface="Arial" panose="020B0604020202020204" pitchFamily="34" charset="0"/>
                          <a:cs typeface="Arial" panose="020B0604020202020204" pitchFamily="34" charset="0"/>
                        </a:rPr>
                        <a:t>0.76</a:t>
                      </a:r>
                    </a:p>
                  </a:txBody>
                  <a:tcPr/>
                </a:tc>
                <a:extLst>
                  <a:ext uri="{0D108BD9-81ED-4DB2-BD59-A6C34878D82A}">
                    <a16:rowId xmlns:a16="http://schemas.microsoft.com/office/drawing/2014/main" val="3302690639"/>
                  </a:ext>
                </a:extLst>
              </a:tr>
              <a:tr h="386105">
                <a:tc>
                  <a:txBody>
                    <a:bodyPr/>
                    <a:lstStyle/>
                    <a:p>
                      <a:r>
                        <a:rPr lang="en-US" dirty="0">
                          <a:latin typeface="Arial" panose="020B0604020202020204" pitchFamily="34" charset="0"/>
                          <a:cs typeface="Arial" panose="020B0604020202020204" pitchFamily="34" charset="0"/>
                        </a:rPr>
                        <a:t>UPDRS4</a:t>
                      </a:r>
                    </a:p>
                  </a:txBody>
                  <a:tcPr/>
                </a:tc>
                <a:tc>
                  <a:txBody>
                    <a:bodyPr/>
                    <a:lstStyle/>
                    <a:p>
                      <a:r>
                        <a:rPr lang="en-US" dirty="0">
                          <a:latin typeface="Arial" panose="020B0604020202020204" pitchFamily="34" charset="0"/>
                          <a:cs typeface="Arial" panose="020B0604020202020204" pitchFamily="34" charset="0"/>
                        </a:rPr>
                        <a:t>0.80</a:t>
                      </a:r>
                    </a:p>
                  </a:txBody>
                  <a:tcPr/>
                </a:tc>
                <a:extLst>
                  <a:ext uri="{0D108BD9-81ED-4DB2-BD59-A6C34878D82A}">
                    <a16:rowId xmlns:a16="http://schemas.microsoft.com/office/drawing/2014/main" val="2028323086"/>
                  </a:ext>
                </a:extLst>
              </a:tr>
            </a:tbl>
          </a:graphicData>
        </a:graphic>
      </p:graphicFrame>
    </p:spTree>
    <p:extLst>
      <p:ext uri="{BB962C8B-B14F-4D97-AF65-F5344CB8AC3E}">
        <p14:creationId xmlns:p14="http://schemas.microsoft.com/office/powerpoint/2010/main" val="558222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676</Words>
  <Application>Microsoft Macintosh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 Predicting Parkinson Disease using protein and peptide data </vt:lpstr>
      <vt:lpstr>Problem</vt:lpstr>
      <vt:lpstr>Strategy to solve</vt:lpstr>
      <vt:lpstr>Selecting features for prediction</vt:lpstr>
      <vt:lpstr>PowerPoint Presentation</vt:lpstr>
      <vt:lpstr>Boruta selection</vt:lpstr>
      <vt:lpstr>PowerPoint Presentation</vt:lpstr>
      <vt:lpstr>Testing continuous predictor models</vt:lpstr>
      <vt:lpstr>Categorization based approach</vt:lpstr>
      <vt:lpstr>Test  data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Mairah Khan</dc:creator>
  <cp:lastModifiedBy>Mairah Khan</cp:lastModifiedBy>
  <cp:revision>34</cp:revision>
  <dcterms:created xsi:type="dcterms:W3CDTF">2024-09-02T19:22:30Z</dcterms:created>
  <dcterms:modified xsi:type="dcterms:W3CDTF">2024-09-07T22:00:14Z</dcterms:modified>
</cp:coreProperties>
</file>