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sldIdLst>
    <p:sldId id="256" r:id="rId2"/>
    <p:sldId id="314"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281" r:id="rId50"/>
    <p:sldId id="282" r:id="rId5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2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5/31/2018</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10566400" y="6416676"/>
            <a:ext cx="1016000" cy="365125"/>
          </a:xfrm>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5/31/2018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49BA9E-1FE8-4707-97E4-58B70F08D8D2}" type="datetimeFigureOut">
              <a:rPr lang="en-US" smtClean="0">
                <a:solidFill>
                  <a:prstClr val="black">
                    <a:tint val="75000"/>
                  </a:prstClr>
                </a:solidFill>
              </a:rPr>
              <a:pPr/>
              <a:t>5/31/2018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464CB15-B29D-4454-B92B-C9C30F0669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lgn="r">
              <a:lnSpc>
                <a:spcPct val="100000"/>
              </a:lnSpc>
            </a:pPr>
            <a:fld id="{18F94056-71B2-429E-AAD6-1ADC12B159F6}" type="datetime">
              <a:rPr lang="en-GB" sz="1000" b="0" strike="noStrike" spc="-1" smtClean="0">
                <a:solidFill>
                  <a:srgbClr val="FFFFFF"/>
                </a:solidFill>
                <a:latin typeface="Calibri"/>
              </a:rPr>
              <a:t>31/05/2018</a:t>
            </a:fld>
            <a:endParaRPr lang="en-GB" sz="1000" b="0" strike="noStrike" spc="-1">
              <a:latin typeface="Times New Roman"/>
            </a:endParaRPr>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sz="2400" b="0" strike="noStrike" spc="-1">
              <a:latin typeface="Times New Roman"/>
            </a:endParaRPr>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lgn="r">
              <a:lnSpc>
                <a:spcPct val="100000"/>
              </a:lnSpc>
            </a:pPr>
            <a:fld id="{95FA5EBF-07CB-4E1A-B7F3-D5CF06F8BD60}" type="slidenum">
              <a:rPr lang="en-GB" sz="1000" b="0" strike="noStrike" spc="-1" smtClean="0">
                <a:solidFill>
                  <a:srgbClr val="FFFFFF"/>
                </a:solidFill>
                <a:latin typeface="Calibri"/>
              </a:rPr>
              <a:t>‹#›</a:t>
            </a:fld>
            <a:endParaRPr lang="en-GB" sz="1000" b="0" strike="noStrike" spc="-1">
              <a:latin typeface="Times New Roman"/>
            </a:endParaRPr>
          </a:p>
        </p:txBody>
      </p:sp>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4.xml"/><Relationship Id="rId5" Type="http://schemas.openxmlformats.org/officeDocument/2006/relationships/image" Target="../media/image39.emf"/><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4.xml"/><Relationship Id="rId5" Type="http://schemas.openxmlformats.org/officeDocument/2006/relationships/image" Target="../media/image46.emf"/><Relationship Id="rId4" Type="http://schemas.openxmlformats.org/officeDocument/2006/relationships/image" Target="../media/image45.emf"/></Relationships>
</file>

<file path=ppt/slides/_rels/slide4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5" Type="http://schemas.openxmlformats.org/officeDocument/2006/relationships/image" Target="../media/image54.emf"/><Relationship Id="rId4" Type="http://schemas.openxmlformats.org/officeDocument/2006/relationships/image" Target="../media/image53.emf"/></Relationships>
</file>

<file path=ppt/slides/_rels/slide4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cointienao.com/bitcoin-la-gi"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85800" y="609480"/>
            <a:ext cx="10131120" cy="1455840"/>
          </a:xfrm>
          <a:prstGeom prst="rect">
            <a:avLst/>
          </a:prstGeom>
          <a:noFill/>
          <a:ln>
            <a:noFill/>
          </a:ln>
        </p:spPr>
        <p:txBody>
          <a:bodyPr anchor="ctr"/>
          <a:lstStyle/>
          <a:p>
            <a:pPr algn="ctr">
              <a:lnSpc>
                <a:spcPct val="100000"/>
              </a:lnSpc>
            </a:pPr>
            <a:r>
              <a:rPr lang="en-US" sz="3600" b="0" strike="noStrike" cap="all" spc="-1" dirty="0">
                <a:solidFill>
                  <a:srgbClr val="FFFFFF"/>
                </a:solidFill>
                <a:latin typeface="Times New Roman" pitchFamily="18" charset="0"/>
                <a:cs typeface="Times New Roman" pitchFamily="18" charset="0"/>
              </a:rPr>
              <a:t>BÁO CÁO </a:t>
            </a:r>
            <a:r>
              <a:rPr lang="en-US" sz="3600" b="0" strike="noStrike" cap="all" spc="-1" dirty="0" err="1">
                <a:solidFill>
                  <a:srgbClr val="FFFFFF"/>
                </a:solidFill>
                <a:latin typeface="Times New Roman" pitchFamily="18" charset="0"/>
                <a:cs typeface="Times New Roman" pitchFamily="18" charset="0"/>
              </a:rPr>
              <a:t>Môn</a:t>
            </a:r>
            <a:r>
              <a:rPr lang="en-US" sz="3600" b="0" strike="noStrike" cap="all" spc="-1" dirty="0">
                <a:solidFill>
                  <a:srgbClr val="FFFFFF"/>
                </a:solidFill>
                <a:latin typeface="Times New Roman" pitchFamily="18" charset="0"/>
                <a:cs typeface="Times New Roman" pitchFamily="18" charset="0"/>
              </a:rPr>
              <a:t> </a:t>
            </a:r>
            <a:r>
              <a:rPr lang="en-US" sz="3600" b="0" strike="noStrike" cap="all" spc="-1" dirty="0" err="1">
                <a:solidFill>
                  <a:srgbClr val="FFFFFF"/>
                </a:solidFill>
                <a:latin typeface="Times New Roman" pitchFamily="18" charset="0"/>
                <a:cs typeface="Times New Roman" pitchFamily="18" charset="0"/>
              </a:rPr>
              <a:t>học</a:t>
            </a:r>
            <a:r>
              <a:rPr lang="en-US" sz="3600" b="0" strike="noStrike" cap="all" spc="-1" dirty="0">
                <a:solidFill>
                  <a:srgbClr val="FFFFFF"/>
                </a:solidFill>
                <a:latin typeface="Times New Roman" pitchFamily="18" charset="0"/>
                <a:cs typeface="Times New Roman" pitchFamily="18" charset="0"/>
              </a:rPr>
              <a:t> </a:t>
            </a:r>
            <a:r>
              <a:rPr lang="en-US" sz="3600" b="0" strike="noStrike" cap="all" spc="-1" dirty="0" err="1">
                <a:solidFill>
                  <a:srgbClr val="FFFFFF"/>
                </a:solidFill>
                <a:latin typeface="Times New Roman" pitchFamily="18" charset="0"/>
                <a:cs typeface="Times New Roman" pitchFamily="18" charset="0"/>
              </a:rPr>
              <a:t>thương</a:t>
            </a:r>
            <a:r>
              <a:rPr lang="en-US" sz="3600" b="0" strike="noStrike" cap="all" spc="-1" dirty="0">
                <a:solidFill>
                  <a:srgbClr val="FFFFFF"/>
                </a:solidFill>
                <a:latin typeface="Times New Roman" pitchFamily="18" charset="0"/>
                <a:cs typeface="Times New Roman" pitchFamily="18" charset="0"/>
              </a:rPr>
              <a:t> </a:t>
            </a:r>
            <a:r>
              <a:rPr lang="en-US" sz="3600" b="0" strike="noStrike" cap="all" spc="-1" dirty="0" err="1">
                <a:solidFill>
                  <a:srgbClr val="FFFFFF"/>
                </a:solidFill>
                <a:latin typeface="Times New Roman" pitchFamily="18" charset="0"/>
                <a:cs typeface="Times New Roman" pitchFamily="18" charset="0"/>
              </a:rPr>
              <a:t>mại</a:t>
            </a:r>
            <a:r>
              <a:rPr lang="en-US" sz="3600" b="0" strike="noStrike" cap="all" spc="-1" dirty="0">
                <a:solidFill>
                  <a:srgbClr val="FFFFFF"/>
                </a:solidFill>
                <a:latin typeface="Times New Roman" pitchFamily="18" charset="0"/>
                <a:cs typeface="Times New Roman" pitchFamily="18" charset="0"/>
              </a:rPr>
              <a:t> </a:t>
            </a:r>
            <a:r>
              <a:rPr lang="en-US" sz="3600" b="0" strike="noStrike" cap="all" spc="-1" dirty="0" err="1">
                <a:solidFill>
                  <a:srgbClr val="FFFFFF"/>
                </a:solidFill>
                <a:latin typeface="Times New Roman" pitchFamily="18" charset="0"/>
                <a:cs typeface="Times New Roman" pitchFamily="18" charset="0"/>
              </a:rPr>
              <a:t>điện</a:t>
            </a:r>
            <a:r>
              <a:rPr lang="en-US" sz="3600" b="0" strike="noStrike" cap="all" spc="-1" dirty="0">
                <a:solidFill>
                  <a:srgbClr val="FFFFFF"/>
                </a:solidFill>
                <a:latin typeface="Times New Roman" pitchFamily="18" charset="0"/>
                <a:cs typeface="Times New Roman" pitchFamily="18" charset="0"/>
              </a:rPr>
              <a:t> </a:t>
            </a:r>
            <a:r>
              <a:rPr lang="en-US" sz="3600" b="0" strike="noStrike" cap="all" spc="-1" dirty="0" err="1">
                <a:solidFill>
                  <a:srgbClr val="FFFFFF"/>
                </a:solidFill>
                <a:latin typeface="Times New Roman" pitchFamily="18" charset="0"/>
                <a:cs typeface="Times New Roman" pitchFamily="18" charset="0"/>
              </a:rPr>
              <a:t>tử</a:t>
            </a:r>
            <a:endParaRPr lang="en-US" sz="3600" b="0" strike="noStrike" spc="-1" dirty="0">
              <a:solidFill>
                <a:srgbClr val="FFFFFF"/>
              </a:solidFill>
              <a:latin typeface="Times New Roman" pitchFamily="18" charset="0"/>
              <a:cs typeface="Times New Roman" pitchFamily="18" charset="0"/>
            </a:endParaRPr>
          </a:p>
        </p:txBody>
      </p:sp>
      <p:sp>
        <p:nvSpPr>
          <p:cNvPr id="85" name="TextShape 2"/>
          <p:cNvSpPr txBox="1"/>
          <p:nvPr/>
        </p:nvSpPr>
        <p:spPr>
          <a:xfrm>
            <a:off x="685800" y="2142000"/>
            <a:ext cx="10131120" cy="3648600"/>
          </a:xfrm>
          <a:prstGeom prst="rect">
            <a:avLst/>
          </a:prstGeom>
          <a:noFill/>
          <a:ln>
            <a:noFill/>
          </a:ln>
        </p:spPr>
        <p:txBody>
          <a:bodyPr anchor="ctr">
            <a:normAutofit lnSpcReduction="10000"/>
          </a:bodyPr>
          <a:lstStyle/>
          <a:p>
            <a:pPr algn="ctr">
              <a:lnSpc>
                <a:spcPct val="100000"/>
              </a:lnSpc>
              <a:spcAft>
                <a:spcPts val="1001"/>
              </a:spcAft>
            </a:pPr>
            <a:r>
              <a:rPr lang="en-US" sz="2800" b="0" strike="noStrike" spc="-1" dirty="0" err="1">
                <a:solidFill>
                  <a:srgbClr val="FFFFFF"/>
                </a:solidFill>
                <a:latin typeface="Times New Roman" pitchFamily="18" charset="0"/>
                <a:cs typeface="Times New Roman" pitchFamily="18" charset="0"/>
              </a:rPr>
              <a:t>Tên</a:t>
            </a:r>
            <a:r>
              <a:rPr lang="en-US" sz="2800" b="0" strike="noStrike" spc="-1" dirty="0">
                <a:solidFill>
                  <a:srgbClr val="FFFFFF"/>
                </a:solidFill>
                <a:latin typeface="Times New Roman" pitchFamily="18" charset="0"/>
                <a:cs typeface="Times New Roman" pitchFamily="18" charset="0"/>
              </a:rPr>
              <a:t> </a:t>
            </a:r>
            <a:r>
              <a:rPr lang="en-US" sz="2800" b="0" strike="noStrike" spc="-1" dirty="0" err="1">
                <a:solidFill>
                  <a:srgbClr val="FFFFFF"/>
                </a:solidFill>
                <a:latin typeface="Times New Roman" pitchFamily="18" charset="0"/>
                <a:cs typeface="Times New Roman" pitchFamily="18" charset="0"/>
              </a:rPr>
              <a:t>báo</a:t>
            </a:r>
            <a:r>
              <a:rPr lang="en-US" sz="2800" b="0" strike="noStrike" spc="-1" dirty="0">
                <a:solidFill>
                  <a:srgbClr val="FFFFFF"/>
                </a:solidFill>
                <a:latin typeface="Times New Roman" pitchFamily="18" charset="0"/>
                <a:cs typeface="Times New Roman" pitchFamily="18" charset="0"/>
              </a:rPr>
              <a:t> </a:t>
            </a:r>
            <a:r>
              <a:rPr lang="en-US" sz="2800" b="0" strike="noStrike" spc="-1" dirty="0" err="1">
                <a:solidFill>
                  <a:srgbClr val="FFFFFF"/>
                </a:solidFill>
                <a:latin typeface="Times New Roman" pitchFamily="18" charset="0"/>
                <a:cs typeface="Times New Roman" pitchFamily="18" charset="0"/>
              </a:rPr>
              <a:t>cáo</a:t>
            </a:r>
            <a:r>
              <a:rPr lang="en-US" sz="2800" b="0" strike="noStrike" spc="-1" dirty="0">
                <a:solidFill>
                  <a:srgbClr val="FFFFFF"/>
                </a:solidFill>
                <a:latin typeface="Times New Roman" pitchFamily="18" charset="0"/>
                <a:cs typeface="Times New Roman" pitchFamily="18" charset="0"/>
              </a:rPr>
              <a:t>: </a:t>
            </a:r>
            <a:r>
              <a:rPr lang="en-US" sz="2800" b="0" strike="noStrike" spc="-1" dirty="0" err="1">
                <a:solidFill>
                  <a:srgbClr val="FFFFFF"/>
                </a:solidFill>
                <a:latin typeface="Times New Roman" pitchFamily="18" charset="0"/>
                <a:cs typeface="Times New Roman" pitchFamily="18" charset="0"/>
              </a:rPr>
              <a:t>Tìm</a:t>
            </a:r>
            <a:r>
              <a:rPr lang="en-US" sz="2800" b="0" strike="noStrike" spc="-1" dirty="0">
                <a:solidFill>
                  <a:srgbClr val="FFFFFF"/>
                </a:solidFill>
                <a:latin typeface="Times New Roman" pitchFamily="18" charset="0"/>
                <a:cs typeface="Times New Roman" pitchFamily="18" charset="0"/>
              </a:rPr>
              <a:t> </a:t>
            </a:r>
            <a:r>
              <a:rPr lang="en-US" sz="2800" b="0" strike="noStrike" spc="-1" dirty="0" err="1">
                <a:solidFill>
                  <a:srgbClr val="FFFFFF"/>
                </a:solidFill>
                <a:latin typeface="Times New Roman" pitchFamily="18" charset="0"/>
                <a:cs typeface="Times New Roman" pitchFamily="18" charset="0"/>
              </a:rPr>
              <a:t>Hiểu</a:t>
            </a:r>
            <a:r>
              <a:rPr lang="en-US" sz="2800" b="0" strike="noStrike" spc="-1" dirty="0">
                <a:solidFill>
                  <a:srgbClr val="FFFFFF"/>
                </a:solidFill>
                <a:latin typeface="Times New Roman" pitchFamily="18" charset="0"/>
                <a:cs typeface="Times New Roman" pitchFamily="18" charset="0"/>
              </a:rPr>
              <a:t> </a:t>
            </a:r>
            <a:r>
              <a:rPr lang="en-US" sz="2800" b="0" strike="noStrike" spc="-1" dirty="0" err="1">
                <a:solidFill>
                  <a:srgbClr val="FFFFFF"/>
                </a:solidFill>
                <a:latin typeface="Times New Roman" pitchFamily="18" charset="0"/>
                <a:cs typeface="Times New Roman" pitchFamily="18" charset="0"/>
              </a:rPr>
              <a:t>Về</a:t>
            </a:r>
            <a:r>
              <a:rPr lang="en-US" sz="2800" b="0" strike="noStrike" spc="-1" dirty="0">
                <a:solidFill>
                  <a:srgbClr val="FFFFFF"/>
                </a:solidFill>
                <a:latin typeface="Times New Roman" pitchFamily="18" charset="0"/>
                <a:cs typeface="Times New Roman" pitchFamily="18" charset="0"/>
              </a:rPr>
              <a:t> </a:t>
            </a:r>
            <a:r>
              <a:rPr lang="en-US" sz="2800" b="0" strike="noStrike" spc="-1" dirty="0" err="1">
                <a:solidFill>
                  <a:srgbClr val="FFFFFF"/>
                </a:solidFill>
                <a:latin typeface="Times New Roman" pitchFamily="18" charset="0"/>
                <a:cs typeface="Times New Roman" pitchFamily="18" charset="0"/>
              </a:rPr>
              <a:t>Ethereum</a:t>
            </a:r>
            <a:r>
              <a:rPr lang="en-US" sz="2800" b="0" strike="noStrike" spc="-1" dirty="0">
                <a:solidFill>
                  <a:srgbClr val="FFFFFF"/>
                </a:solidFill>
                <a:latin typeface="Times New Roman" pitchFamily="18" charset="0"/>
                <a:cs typeface="Times New Roman" pitchFamily="18" charset="0"/>
              </a:rPr>
              <a:t>, Solidity, Token</a:t>
            </a:r>
          </a:p>
          <a:p>
            <a:pPr algn="ctr">
              <a:lnSpc>
                <a:spcPct val="100000"/>
              </a:lnSpc>
              <a:spcAft>
                <a:spcPts val="1001"/>
              </a:spcAft>
            </a:pPr>
            <a:endParaRPr lang="en-US" sz="2800" b="0" strike="noStrike" spc="-1" dirty="0">
              <a:solidFill>
                <a:srgbClr val="FFFFFF"/>
              </a:solidFill>
              <a:latin typeface="Calibri"/>
            </a:endParaRPr>
          </a:p>
          <a:p>
            <a:pPr algn="ctr">
              <a:lnSpc>
                <a:spcPct val="100000"/>
              </a:lnSpc>
              <a:spcAft>
                <a:spcPts val="1001"/>
              </a:spcAft>
            </a:pPr>
            <a:endParaRPr lang="en-US" sz="2800" b="0" strike="noStrike" spc="-1" dirty="0">
              <a:solidFill>
                <a:srgbClr val="FFFFFF"/>
              </a:solidFill>
              <a:latin typeface="Calibri"/>
            </a:endParaRPr>
          </a:p>
          <a:p>
            <a:pPr algn="ctr">
              <a:lnSpc>
                <a:spcPct val="100000"/>
              </a:lnSpc>
              <a:spcAft>
                <a:spcPts val="1001"/>
              </a:spcAft>
            </a:pPr>
            <a:endParaRPr lang="en-US" sz="2800" b="0" strike="noStrike" spc="-1" dirty="0">
              <a:solidFill>
                <a:srgbClr val="FFFFFF"/>
              </a:solidFill>
              <a:latin typeface="Calibri"/>
            </a:endParaRPr>
          </a:p>
          <a:p>
            <a:pPr algn="r">
              <a:lnSpc>
                <a:spcPct val="100000"/>
              </a:lnSpc>
              <a:spcAft>
                <a:spcPts val="1001"/>
              </a:spcAft>
            </a:pPr>
            <a:r>
              <a:rPr lang="en-US" sz="2400" b="0" strike="noStrike" spc="-1" dirty="0">
                <a:solidFill>
                  <a:srgbClr val="FFFFFF"/>
                </a:solidFill>
                <a:latin typeface="Calibri"/>
              </a:rPr>
              <a:t>			</a:t>
            </a:r>
            <a:r>
              <a:rPr lang="en-US" sz="2400" b="0" strike="noStrike" spc="-1" dirty="0" err="1">
                <a:solidFill>
                  <a:srgbClr val="FFFFFF"/>
                </a:solidFill>
                <a:latin typeface="Calibri"/>
              </a:rPr>
              <a:t>Học</a:t>
            </a:r>
            <a:r>
              <a:rPr lang="en-US" sz="2400" b="0" strike="noStrike" spc="-1" dirty="0">
                <a:solidFill>
                  <a:srgbClr val="FFFFFF"/>
                </a:solidFill>
                <a:latin typeface="Calibri"/>
              </a:rPr>
              <a:t> </a:t>
            </a:r>
            <a:r>
              <a:rPr lang="en-US" sz="2400" b="0" strike="noStrike" spc="-1" dirty="0" err="1">
                <a:solidFill>
                  <a:srgbClr val="FFFFFF"/>
                </a:solidFill>
                <a:latin typeface="Calibri"/>
              </a:rPr>
              <a:t>viên</a:t>
            </a:r>
            <a:r>
              <a:rPr lang="en-US" sz="2400" b="0" strike="noStrike" spc="-1" dirty="0">
                <a:solidFill>
                  <a:srgbClr val="FFFFFF"/>
                </a:solidFill>
                <a:latin typeface="Calibri"/>
              </a:rPr>
              <a:t> </a:t>
            </a:r>
            <a:r>
              <a:rPr lang="en-US" sz="2400" b="0" strike="noStrike" spc="-1" dirty="0" err="1">
                <a:solidFill>
                  <a:srgbClr val="FFFFFF"/>
                </a:solidFill>
                <a:latin typeface="Calibri"/>
              </a:rPr>
              <a:t>thực</a:t>
            </a:r>
            <a:r>
              <a:rPr lang="en-US" sz="2400" b="0" strike="noStrike" spc="-1" dirty="0">
                <a:solidFill>
                  <a:srgbClr val="FFFFFF"/>
                </a:solidFill>
                <a:latin typeface="Calibri"/>
              </a:rPr>
              <a:t> </a:t>
            </a:r>
            <a:r>
              <a:rPr lang="en-US" sz="2400" b="0" strike="noStrike" spc="-1" dirty="0" err="1">
                <a:solidFill>
                  <a:srgbClr val="FFFFFF"/>
                </a:solidFill>
                <a:latin typeface="Calibri"/>
              </a:rPr>
              <a:t>hiện</a:t>
            </a:r>
            <a:r>
              <a:rPr lang="en-US" sz="2400" b="0" strike="noStrike" spc="-1" dirty="0">
                <a:solidFill>
                  <a:srgbClr val="FFFFFF"/>
                </a:solidFill>
                <a:latin typeface="Calibri"/>
              </a:rPr>
              <a:t>: 	</a:t>
            </a:r>
            <a:r>
              <a:rPr lang="en-US" sz="2400" b="0" strike="noStrike" spc="-1" dirty="0" err="1">
                <a:solidFill>
                  <a:srgbClr val="FFFFFF"/>
                </a:solidFill>
                <a:latin typeface="Calibri"/>
              </a:rPr>
              <a:t>Nguyễn</a:t>
            </a:r>
            <a:r>
              <a:rPr lang="en-US" sz="2400" b="0" strike="noStrike" spc="-1" dirty="0">
                <a:solidFill>
                  <a:srgbClr val="FFFFFF"/>
                </a:solidFill>
                <a:latin typeface="Calibri"/>
              </a:rPr>
              <a:t> </a:t>
            </a:r>
            <a:r>
              <a:rPr lang="en-US" sz="2400" b="0" strike="noStrike" spc="-1" dirty="0" err="1">
                <a:solidFill>
                  <a:srgbClr val="FFFFFF"/>
                </a:solidFill>
                <a:latin typeface="Calibri"/>
              </a:rPr>
              <a:t>Văn</a:t>
            </a:r>
            <a:r>
              <a:rPr lang="en-US" sz="2400" b="0" strike="noStrike" spc="-1" dirty="0">
                <a:solidFill>
                  <a:srgbClr val="FFFFFF"/>
                </a:solidFill>
                <a:latin typeface="Calibri"/>
              </a:rPr>
              <a:t> </a:t>
            </a:r>
            <a:r>
              <a:rPr lang="en-US" sz="2400" b="0" strike="noStrike" spc="-1" dirty="0" err="1">
                <a:solidFill>
                  <a:srgbClr val="FFFFFF"/>
                </a:solidFill>
                <a:latin typeface="Calibri"/>
              </a:rPr>
              <a:t>Nhựt</a:t>
            </a:r>
            <a:r>
              <a:rPr lang="en-US" sz="2400" b="0" strike="noStrike" spc="-1" dirty="0">
                <a:solidFill>
                  <a:srgbClr val="FFFFFF"/>
                </a:solidFill>
                <a:latin typeface="Calibri"/>
              </a:rPr>
              <a:t> </a:t>
            </a:r>
            <a:r>
              <a:rPr lang="en-US" sz="2400" b="0" strike="noStrike" spc="-1" dirty="0" err="1">
                <a:solidFill>
                  <a:srgbClr val="FFFFFF"/>
                </a:solidFill>
                <a:latin typeface="Calibri"/>
              </a:rPr>
              <a:t>Trường</a:t>
            </a:r>
            <a:endParaRPr lang="en-US" sz="2400" b="0" strike="noStrike" spc="-1" dirty="0">
              <a:solidFill>
                <a:srgbClr val="FFFFFF"/>
              </a:solidFill>
              <a:latin typeface="Calibri"/>
            </a:endParaRPr>
          </a:p>
          <a:p>
            <a:pPr>
              <a:lnSpc>
                <a:spcPct val="100000"/>
              </a:lnSpc>
              <a:spcAft>
                <a:spcPts val="1001"/>
              </a:spcAft>
            </a:pPr>
            <a:r>
              <a:rPr lang="en-US" sz="2400" b="0" strike="noStrike" spc="-1" dirty="0">
                <a:solidFill>
                  <a:srgbClr val="FFFFFF"/>
                </a:solidFill>
                <a:latin typeface="Calibri"/>
              </a:rPr>
              <a:t>				</a:t>
            </a:r>
            <a:r>
              <a:rPr lang="en-US" sz="2400" spc="-1" dirty="0">
                <a:solidFill>
                  <a:srgbClr val="FFFFFF"/>
                </a:solidFill>
                <a:latin typeface="Calibri"/>
              </a:rPr>
              <a:t> </a:t>
            </a:r>
            <a:r>
              <a:rPr lang="en-US" sz="2400" spc="-1" dirty="0" smtClean="0">
                <a:solidFill>
                  <a:srgbClr val="FFFFFF"/>
                </a:solidFill>
                <a:latin typeface="Calibri"/>
              </a:rPr>
              <a:t>                                             </a:t>
            </a:r>
            <a:r>
              <a:rPr lang="en-US" sz="2400" b="0" strike="noStrike" spc="-1" dirty="0" err="1" smtClean="0">
                <a:solidFill>
                  <a:srgbClr val="FFFFFF"/>
                </a:solidFill>
                <a:latin typeface="Calibri"/>
              </a:rPr>
              <a:t>Vũ</a:t>
            </a:r>
            <a:r>
              <a:rPr lang="en-US" sz="2400" b="0" strike="noStrike" spc="-1" dirty="0" smtClean="0">
                <a:solidFill>
                  <a:srgbClr val="FFFFFF"/>
                </a:solidFill>
                <a:latin typeface="Calibri"/>
              </a:rPr>
              <a:t> </a:t>
            </a:r>
            <a:r>
              <a:rPr lang="en-US" sz="2400" b="0" strike="noStrike" spc="-1" dirty="0" err="1">
                <a:solidFill>
                  <a:srgbClr val="FFFFFF"/>
                </a:solidFill>
                <a:latin typeface="Calibri"/>
              </a:rPr>
              <a:t>Quốc</a:t>
            </a:r>
            <a:r>
              <a:rPr lang="en-US" sz="2400" b="0" strike="noStrike" spc="-1" dirty="0">
                <a:solidFill>
                  <a:srgbClr val="FFFFFF"/>
                </a:solidFill>
                <a:latin typeface="Calibri"/>
              </a:rPr>
              <a:t> </a:t>
            </a:r>
            <a:r>
              <a:rPr lang="en-US" sz="2400" b="0" strike="noStrike" spc="-1" dirty="0" err="1">
                <a:solidFill>
                  <a:srgbClr val="FFFFFF"/>
                </a:solidFill>
                <a:latin typeface="Calibri"/>
              </a:rPr>
              <a:t>Tuấn</a:t>
            </a:r>
            <a:endParaRPr lang="en-US" sz="2400" b="0" strike="noStrike" spc="-1" dirty="0">
              <a:solidFill>
                <a:srgbClr val="FFFFFF"/>
              </a:solidFill>
              <a:latin typeface="Calibri"/>
            </a:endParaRPr>
          </a:p>
          <a:p>
            <a:r>
              <a:rPr lang="en-US" sz="2400" b="0" strike="noStrike" spc="-1" dirty="0">
                <a:solidFill>
                  <a:srgbClr val="FFFFFF"/>
                </a:solidFill>
                <a:latin typeface="Calibri"/>
              </a:rPr>
              <a:t>				</a:t>
            </a:r>
            <a:r>
              <a:rPr lang="en-US" sz="2400" b="0" strike="noStrike" spc="-1" dirty="0" smtClean="0">
                <a:solidFill>
                  <a:srgbClr val="FFFFFF"/>
                </a:solidFill>
                <a:latin typeface="Calibri"/>
              </a:rPr>
              <a:t>                                              Vi </a:t>
            </a:r>
            <a:r>
              <a:rPr lang="en-US" sz="2400" b="0" strike="noStrike" spc="-1" dirty="0" err="1">
                <a:solidFill>
                  <a:srgbClr val="FFFFFF"/>
                </a:solidFill>
                <a:latin typeface="Calibri"/>
              </a:rPr>
              <a:t>Đình</a:t>
            </a:r>
            <a:r>
              <a:rPr lang="en-US" sz="2400" b="0" strike="noStrike" spc="-1" dirty="0">
                <a:solidFill>
                  <a:srgbClr val="FFFFFF"/>
                </a:solidFill>
                <a:latin typeface="Calibri"/>
              </a:rPr>
              <a:t> </a:t>
            </a:r>
            <a:r>
              <a:rPr lang="en-US" sz="2400" b="0" strike="noStrike" spc="-1" dirty="0" err="1">
                <a:solidFill>
                  <a:srgbClr val="FFFFFF"/>
                </a:solidFill>
                <a:latin typeface="Calibri"/>
              </a:rPr>
              <a:t>Diệm</a:t>
            </a:r>
            <a:endParaRPr lang="en-US" sz="2400" b="0" strike="noStrike" spc="-1" dirty="0">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latin typeface="Calibri Light"/>
              </a:rPr>
              <a:t>Smart Contract </a:t>
            </a:r>
            <a:endParaRPr lang="en-US" sz="3600" b="0" strike="noStrike" spc="-1" dirty="0">
              <a:solidFill>
                <a:srgbClr val="FFFFFF"/>
              </a:solidFill>
              <a:latin typeface="Calibri"/>
            </a:endParaRPr>
          </a:p>
        </p:txBody>
      </p:sp>
      <p:sp>
        <p:nvSpPr>
          <p:cNvPr id="100" name="TextShape 2"/>
          <p:cNvSpPr txBox="1"/>
          <p:nvPr/>
        </p:nvSpPr>
        <p:spPr>
          <a:xfrm>
            <a:off x="685800" y="2142000"/>
            <a:ext cx="10131120" cy="3648600"/>
          </a:xfrm>
          <a:prstGeom prst="rect">
            <a:avLst/>
          </a:prstGeom>
          <a:noFill/>
          <a:ln>
            <a:noFill/>
          </a:ln>
        </p:spPr>
        <p:txBody>
          <a:bodyPr anchor="ctr">
            <a:normAutofit/>
          </a:bodyPr>
          <a:lstStyle/>
          <a:p>
            <a:r>
              <a:rPr lang="en-US" sz="2200" b="0" strike="noStrike" spc="-1" dirty="0" err="1">
                <a:solidFill>
                  <a:srgbClr val="FFFFFF"/>
                </a:solidFill>
                <a:latin typeface="Times New Roman"/>
              </a:rPr>
              <a:t>Đầu</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vào</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cái</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của</a:t>
            </a:r>
            <a:r>
              <a:rPr lang="en-US" sz="2200" b="0" strike="noStrike" spc="-1" dirty="0">
                <a:solidFill>
                  <a:srgbClr val="FFFFFF"/>
                </a:solidFill>
                <a:latin typeface="Times New Roman"/>
              </a:rPr>
              <a:t> smart contract </a:t>
            </a:r>
            <a:r>
              <a:rPr lang="en-US" sz="2200" b="0" strike="noStrike" spc="-1" dirty="0" err="1">
                <a:solidFill>
                  <a:srgbClr val="FFFFFF"/>
                </a:solidFill>
                <a:latin typeface="Times New Roman"/>
              </a:rPr>
              <a:t>có</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thể</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là</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bất</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kỳ</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cái</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gì</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vì</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nó</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không</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liên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quan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đến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Blockchain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nó</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liên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quan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đến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các</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hàm</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viết</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trong</a:t>
            </a:r>
            <a:r>
              <a:rPr lang="en-US" sz="2200" b="0" strike="noStrike" spc="-1" dirty="0">
                <a:solidFill>
                  <a:srgbClr val="FFFFFF"/>
                </a:solidFill>
                <a:latin typeface="Times New Roman"/>
              </a:rPr>
              <a:t> API </a:t>
            </a:r>
            <a:r>
              <a:rPr lang="en-US" sz="2200" b="0" strike="noStrike" spc="-1" dirty="0" err="1">
                <a:solidFill>
                  <a:srgbClr val="FFFFFF"/>
                </a:solidFill>
                <a:latin typeface="Times New Roman"/>
              </a:rPr>
              <a:t>để</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tính</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toán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xem</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điều</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kiện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khi</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nào</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thỏa</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mãn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Ví</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dụ</a:t>
            </a:r>
            <a:r>
              <a:rPr lang="en-US" sz="2200" b="0" strike="noStrike" spc="-1" dirty="0">
                <a:solidFill>
                  <a:srgbClr val="FFFFFF"/>
                </a:solidFill>
                <a:latin typeface="Times New Roman"/>
              </a:rPr>
              <a:t>, Smart Contract </a:t>
            </a:r>
            <a:r>
              <a:rPr lang="en-US" sz="2200" b="0" strike="noStrike" spc="-1" dirty="0" err="1">
                <a:solidFill>
                  <a:srgbClr val="FFFFFF"/>
                </a:solidFill>
                <a:latin typeface="Times New Roman"/>
              </a:rPr>
              <a:t>về</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bảo</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hiểm</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bệnh</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nhân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thì</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họ</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sẽ</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đính</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kèm</a:t>
            </a:r>
            <a:r>
              <a:rPr lang="en-US" sz="2200" b="0" strike="noStrike" spc="-1" dirty="0">
                <a:solidFill>
                  <a:srgbClr val="FFFFFF"/>
                </a:solidFill>
                <a:latin typeface="Times New Roman"/>
              </a:rPr>
              <a:t> API </a:t>
            </a:r>
            <a:r>
              <a:rPr lang="en-US" sz="2200" b="0" strike="noStrike" spc="-1" dirty="0" err="1">
                <a:solidFill>
                  <a:srgbClr val="FFFFFF"/>
                </a:solidFill>
                <a:latin typeface="Times New Roman"/>
              </a:rPr>
              <a:t>điều</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kiện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hưởng</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bảo</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hiểm</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Đầu</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vào</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sẽ</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là</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hóa</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đơn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bệnh</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viện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Bạn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có</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đủ</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chấn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thương</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tự</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động</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số</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tiền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sẽ</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nhảy</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vào</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tài</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khoản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của</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bạn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không</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cần</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mất</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công</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làm</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hồ</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sơ</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rồi</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đi</a:t>
            </a:r>
            <a:r>
              <a:rPr lang="en-US" sz="2200" b="0" strike="noStrike" spc="-1" dirty="0">
                <a:solidFill>
                  <a:srgbClr val="FFFFFF"/>
                </a:solidFill>
                <a:latin typeface="Times New Roman"/>
              </a:rPr>
              <a:t> </a:t>
            </a:r>
            <a:r>
              <a:rPr lang="en-US" sz="2200" b="0" strike="noStrike" spc="-1" dirty="0" err="1">
                <a:solidFill>
                  <a:srgbClr val="FFFFFF"/>
                </a:solidFill>
                <a:latin typeface="Times New Roman"/>
              </a:rPr>
              <a:t>đòi</a:t>
            </a:r>
            <a:r>
              <a:rPr lang="en-US" sz="2200" b="0" strike="noStrike" spc="-1" dirty="0">
                <a:solidFill>
                  <a:srgbClr val="FFFFFF"/>
                </a:solidFill>
                <a:latin typeface="Times New Roman"/>
              </a:rPr>
              <a:t>.</a:t>
            </a:r>
            <a:endParaRPr lang="en-US" sz="2200" b="0" strike="noStrike" spc="-1" dirty="0">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latin typeface="Times New Roman" pitchFamily="18" charset="0"/>
                <a:cs typeface="Times New Roman" pitchFamily="18" charset="0"/>
              </a:rPr>
              <a:t>Smart Contract </a:t>
            </a:r>
            <a:endParaRPr lang="en-US" sz="3600" b="0" strike="noStrike" spc="-1" dirty="0">
              <a:solidFill>
                <a:srgbClr val="FFFFFF"/>
              </a:solidFill>
              <a:latin typeface="Times New Roman" pitchFamily="18" charset="0"/>
              <a:cs typeface="Times New Roman" pitchFamily="18" charset="0"/>
            </a:endParaRPr>
          </a:p>
        </p:txBody>
      </p:sp>
      <p:sp>
        <p:nvSpPr>
          <p:cNvPr id="102" name="TextShape 2"/>
          <p:cNvSpPr txBox="1"/>
          <p:nvPr/>
        </p:nvSpPr>
        <p:spPr>
          <a:xfrm>
            <a:off x="685800" y="2142000"/>
            <a:ext cx="10131120" cy="3648600"/>
          </a:xfrm>
          <a:prstGeom prst="rect">
            <a:avLst/>
          </a:prstGeom>
          <a:noFill/>
          <a:ln>
            <a:noFill/>
          </a:ln>
        </p:spPr>
        <p:txBody>
          <a:bodyPr anchor="ctr">
            <a:normAutofit/>
          </a:bodyPr>
          <a:lstStyle/>
          <a:p>
            <a:r>
              <a:rPr lang="en-US" sz="2200" b="0" strike="noStrike" spc="-1" dirty="0" err="1">
                <a:solidFill>
                  <a:srgbClr val="FFFFFF"/>
                </a:solidFill>
                <a:latin typeface="Times New Roman (Headings)"/>
              </a:rPr>
              <a:t>Giờ</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nếu</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Blockchain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tham</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gia</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vào</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thì</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SmartContract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sẽ</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cái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dùng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để</a:t>
            </a:r>
            <a:r>
              <a:rPr lang="en-US" sz="2200" b="0" strike="noStrike" spc="-1" dirty="0">
                <a:solidFill>
                  <a:srgbClr val="FFFFFF"/>
                </a:solidFill>
                <a:latin typeface="Times New Roman (Headings)"/>
              </a:rPr>
              <a:t> TIN TƯỞNG NHAU.  </a:t>
            </a:r>
            <a:r>
              <a:rPr lang="en-US" sz="2200" b="0" strike="noStrike" spc="-1" dirty="0" err="1">
                <a:solidFill>
                  <a:srgbClr val="FFFFFF"/>
                </a:solidFill>
                <a:latin typeface="Times New Roman (Headings)"/>
              </a:rPr>
              <a:t>Vì</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Blockchain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SmartContract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luôn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luôn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công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bằng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nên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rất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đáng</a:t>
            </a:r>
            <a:r>
              <a:rPr lang="en-US" sz="2200" b="0" strike="noStrike" spc="-1" dirty="0">
                <a:solidFill>
                  <a:srgbClr val="FFFFFF"/>
                </a:solidFill>
                <a:latin typeface="Times New Roman (Headings)"/>
              </a:rPr>
              <a:t> tin. </a:t>
            </a:r>
            <a:r>
              <a:rPr lang="en-US" sz="2200" b="0" strike="noStrike" spc="-1" dirty="0" err="1">
                <a:solidFill>
                  <a:srgbClr val="FFFFFF"/>
                </a:solidFill>
                <a:latin typeface="Times New Roman (Headings)"/>
              </a:rPr>
              <a:t>Và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điều</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kiện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đưa</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vào</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Hợp</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Đồng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rất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rõ</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ràng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không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ai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chạy</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làng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được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không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ai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sửa</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được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Vậy</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nên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chắc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chắn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nó</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sẽ</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nền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tảng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cho</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tương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lai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khi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mà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không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cần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bên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thứ</a:t>
            </a:r>
            <a:r>
              <a:rPr lang="en-US" sz="2200" b="0" strike="noStrike" spc="-1" dirty="0">
                <a:solidFill>
                  <a:srgbClr val="FFFFFF"/>
                </a:solidFill>
                <a:latin typeface="Times New Roman (Headings)"/>
              </a:rPr>
              <a:t> 3 </a:t>
            </a:r>
            <a:r>
              <a:rPr lang="en-US" sz="2200" b="0" strike="noStrike" spc="-1" dirty="0" err="1">
                <a:solidFill>
                  <a:srgbClr val="FFFFFF"/>
                </a:solidFill>
                <a:latin typeface="Times New Roman (Headings)"/>
              </a:rPr>
              <a:t>trung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gian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đứng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ra</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bảo</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lãnh</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nữa</a:t>
            </a:r>
            <a:r>
              <a:rPr lang="en-US" sz="2200" b="0" strike="noStrike" spc="-1" dirty="0">
                <a:solidFill>
                  <a:srgbClr val="FFFFFF"/>
                </a:solidFill>
                <a:latin typeface="Times New Roman (Headings)"/>
              </a:rPr>
              <a:t>.</a:t>
            </a:r>
            <a:endParaRPr lang="en-US" sz="2200" b="0" strike="noStrike" spc="-1" dirty="0">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85800" y="609480"/>
            <a:ext cx="10131120" cy="1455840"/>
          </a:xfrm>
          <a:prstGeom prst="rect">
            <a:avLst/>
          </a:prstGeom>
          <a:noFill/>
          <a:ln>
            <a:noFill/>
          </a:ln>
        </p:spPr>
        <p:txBody>
          <a:bodyPr lIns="0" tIns="0" rIns="0" bIns="0" anchor="ctr"/>
          <a:lstStyle/>
          <a:p>
            <a:r>
              <a:rPr lang="en-US" sz="1800" b="0" strike="noStrike" spc="-1" dirty="0">
                <a:solidFill>
                  <a:srgbClr val="FFFFFF"/>
                </a:solidFill>
                <a:latin typeface="Times New Roman" pitchFamily="18" charset="0"/>
                <a:cs typeface="Times New Roman" pitchFamily="18" charset="0"/>
              </a:rPr>
              <a:t>units in </a:t>
            </a:r>
            <a:r>
              <a:rPr lang="en-US" sz="1800" b="0" strike="noStrike" spc="-1" dirty="0" err="1">
                <a:solidFill>
                  <a:srgbClr val="FFFFFF"/>
                </a:solidFill>
                <a:latin typeface="Times New Roman" pitchFamily="18" charset="0"/>
                <a:cs typeface="Times New Roman" pitchFamily="18" charset="0"/>
              </a:rPr>
              <a:t>Ethereum</a:t>
            </a:r>
            <a:endParaRPr lang="en-US" sz="1800" b="0" strike="noStrike" spc="-1" dirty="0">
              <a:solidFill>
                <a:srgbClr val="FFFFFF"/>
              </a:solidFill>
              <a:latin typeface="Times New Roman" pitchFamily="18" charset="0"/>
              <a:cs typeface="Times New Roman" pitchFamily="18" charset="0"/>
            </a:endParaRPr>
          </a:p>
        </p:txBody>
      </p:sp>
      <p:pic>
        <p:nvPicPr>
          <p:cNvPr id="104" name="Picture 103"/>
          <p:cNvPicPr/>
          <p:nvPr/>
        </p:nvPicPr>
        <p:blipFill>
          <a:blip r:embed="rId2"/>
          <a:stretch/>
        </p:blipFill>
        <p:spPr>
          <a:xfrm>
            <a:off x="3185280" y="969480"/>
            <a:ext cx="5958720" cy="4286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1" strike="noStrike" cap="all" spc="-1" dirty="0" err="1">
                <a:solidFill>
                  <a:srgbClr val="FFFFFF"/>
                </a:solidFill>
                <a:latin typeface="Times New Roman" pitchFamily="18" charset="0"/>
                <a:cs typeface="Times New Roman" pitchFamily="18" charset="0"/>
              </a:rPr>
              <a:t>Nguồn</a:t>
            </a:r>
            <a:r>
              <a:rPr lang="en-US" sz="3600" b="1" strike="noStrike" cap="all" spc="-1" dirty="0">
                <a:solidFill>
                  <a:srgbClr val="FFFFFF"/>
                </a:solidFill>
                <a:latin typeface="Times New Roman" pitchFamily="18" charset="0"/>
                <a:cs typeface="Times New Roman" pitchFamily="18" charset="0"/>
              </a:rPr>
              <a:t> </a:t>
            </a:r>
            <a:r>
              <a:rPr lang="en-US" sz="3600" b="1" strike="noStrike" cap="all" spc="-1" dirty="0" err="1">
                <a:solidFill>
                  <a:srgbClr val="FFFFFF"/>
                </a:solidFill>
                <a:latin typeface="Times New Roman" pitchFamily="18" charset="0"/>
                <a:cs typeface="Times New Roman" pitchFamily="18" charset="0"/>
              </a:rPr>
              <a:t>cung</a:t>
            </a:r>
            <a:r>
              <a:rPr lang="en-US" sz="3600" b="1" strike="noStrike" cap="all" spc="-1" dirty="0">
                <a:solidFill>
                  <a:srgbClr val="FFFFFF"/>
                </a:solidFill>
                <a:latin typeface="Times New Roman" pitchFamily="18" charset="0"/>
                <a:cs typeface="Times New Roman" pitchFamily="18" charset="0"/>
              </a:rPr>
              <a:t> ETHER</a:t>
            </a:r>
            <a:endParaRPr lang="en-US" sz="3600" b="0" strike="noStrike" spc="-1" dirty="0">
              <a:solidFill>
                <a:srgbClr val="FFFFFF"/>
              </a:solidFill>
              <a:latin typeface="Times New Roman" pitchFamily="18" charset="0"/>
              <a:cs typeface="Times New Roman" pitchFamily="18" charset="0"/>
            </a:endParaRPr>
          </a:p>
        </p:txBody>
      </p:sp>
      <p:sp>
        <p:nvSpPr>
          <p:cNvPr id="106" name="TextShape 2"/>
          <p:cNvSpPr txBox="1"/>
          <p:nvPr/>
        </p:nvSpPr>
        <p:spPr>
          <a:xfrm>
            <a:off x="685800" y="2142000"/>
            <a:ext cx="10131120" cy="3648600"/>
          </a:xfrm>
          <a:prstGeom prst="rect">
            <a:avLst/>
          </a:prstGeom>
          <a:noFill/>
          <a:ln>
            <a:noFill/>
          </a:ln>
        </p:spPr>
        <p:txBody>
          <a:bodyPr anchor="ctr">
            <a:normAutofit/>
          </a:bodyPr>
          <a:lstStyle/>
          <a:p>
            <a:r>
              <a:rPr lang="en-US" sz="2200" b="0" strike="noStrike" spc="-1" dirty="0">
                <a:solidFill>
                  <a:srgbClr val="FFFFFF"/>
                </a:solidFill>
                <a:latin typeface="Times New Roman" pitchFamily="18" charset="0"/>
                <a:cs typeface="Times New Roman" pitchFamily="18" charset="0"/>
              </a:rPr>
              <a:t>ICO: </a:t>
            </a:r>
            <a:r>
              <a:rPr lang="en-US" sz="2200" b="0" strike="noStrike" spc="-1" dirty="0" err="1">
                <a:solidFill>
                  <a:srgbClr val="FFFFFF"/>
                </a:solidFill>
                <a:latin typeface="Times New Roman" pitchFamily="18" charset="0"/>
                <a:cs typeface="Times New Roman" pitchFamily="18" charset="0"/>
              </a:rPr>
              <a:t>Gọi</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vốn</a:t>
            </a:r>
            <a:r>
              <a:rPr lang="en-US" sz="2200" b="0" strike="noStrike" spc="-1" dirty="0">
                <a:solidFill>
                  <a:srgbClr val="FFFFFF"/>
                </a:solidFill>
                <a:latin typeface="Times New Roman" pitchFamily="18" charset="0"/>
                <a:cs typeface="Times New Roman" pitchFamily="18" charset="0"/>
              </a:rPr>
              <a:t> 60 </a:t>
            </a:r>
            <a:r>
              <a:rPr lang="en-US" sz="2200" b="0" strike="noStrike" spc="-1" dirty="0" err="1">
                <a:solidFill>
                  <a:srgbClr val="FFFFFF"/>
                </a:solidFill>
                <a:latin typeface="Times New Roman" pitchFamily="18" charset="0"/>
                <a:cs typeface="Times New Roman" pitchFamily="18" charset="0"/>
              </a:rPr>
              <a:t>triệu</a:t>
            </a:r>
            <a:r>
              <a:rPr lang="en-US" sz="2200" b="0" strike="noStrike" spc="-1" dirty="0">
                <a:solidFill>
                  <a:srgbClr val="FFFFFF"/>
                </a:solidFill>
                <a:latin typeface="Times New Roman" pitchFamily="18" charset="0"/>
                <a:cs typeface="Times New Roman" pitchFamily="18" charset="0"/>
              </a:rPr>
              <a:t> USD - 12 </a:t>
            </a:r>
            <a:r>
              <a:rPr lang="en-US" sz="2200" b="0" strike="noStrike" spc="-1" dirty="0" err="1">
                <a:solidFill>
                  <a:srgbClr val="FFFFFF"/>
                </a:solidFill>
                <a:latin typeface="Times New Roman" pitchFamily="18" charset="0"/>
                <a:cs typeface="Times New Roman" pitchFamily="18" charset="0"/>
              </a:rPr>
              <a:t>triệu</a:t>
            </a:r>
            <a:r>
              <a:rPr lang="en-US" sz="2200" b="0" strike="noStrike" spc="-1" dirty="0">
                <a:solidFill>
                  <a:srgbClr val="FFFFFF"/>
                </a:solidFill>
                <a:latin typeface="Times New Roman" pitchFamily="18" charset="0"/>
                <a:cs typeface="Times New Roman" pitchFamily="18" charset="0"/>
              </a:rPr>
              <a:t> USD </a:t>
            </a:r>
            <a:r>
              <a:rPr lang="en-US" sz="2200" b="0" strike="noStrike" spc="-1" dirty="0" err="1">
                <a:solidFill>
                  <a:srgbClr val="FFFFFF"/>
                </a:solidFill>
                <a:latin typeface="Times New Roman" pitchFamily="18" charset="0"/>
                <a:cs typeface="Times New Roman" pitchFamily="18" charset="0"/>
              </a:rPr>
              <a:t>phát</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triển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hệ</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thống</a:t>
            </a:r>
            <a:r>
              <a:rPr lang="en-US" sz="2200" b="0" strike="noStrike" spc="-1" dirty="0">
                <a:solidFill>
                  <a:srgbClr val="FFFFFF"/>
                </a:solidFill>
                <a:latin typeface="Times New Roman" pitchFamily="18" charset="0"/>
                <a:cs typeface="Times New Roman" pitchFamily="18" charset="0"/>
              </a:rPr>
              <a:t>.</a:t>
            </a:r>
          </a:p>
          <a:p>
            <a:r>
              <a:rPr lang="en-US" sz="2200" b="0" strike="noStrike" spc="-1" dirty="0">
                <a:solidFill>
                  <a:srgbClr val="FFFFFF"/>
                </a:solidFill>
                <a:latin typeface="Times New Roman" pitchFamily="18" charset="0"/>
                <a:cs typeface="Times New Roman" pitchFamily="18" charset="0"/>
              </a:rPr>
              <a:t>5 ETH </a:t>
            </a:r>
            <a:r>
              <a:rPr lang="en-US" sz="2200" b="0" strike="noStrike" spc="-1" dirty="0" err="1">
                <a:solidFill>
                  <a:srgbClr val="FFFFFF"/>
                </a:solidFill>
                <a:latin typeface="Times New Roman" pitchFamily="18" charset="0"/>
                <a:cs typeface="Times New Roman" pitchFamily="18" charset="0"/>
              </a:rPr>
              <a:t>thưởng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cho</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mỗi</a:t>
            </a:r>
            <a:r>
              <a:rPr lang="en-US" sz="2200" b="0" strike="noStrike" spc="-1" dirty="0">
                <a:solidFill>
                  <a:srgbClr val="FFFFFF"/>
                </a:solidFill>
                <a:latin typeface="Times New Roman" pitchFamily="18" charset="0"/>
                <a:cs typeface="Times New Roman" pitchFamily="18" charset="0"/>
              </a:rPr>
              <a:t> block </a:t>
            </a:r>
            <a:r>
              <a:rPr lang="en-US" sz="2200" b="0" strike="noStrike" spc="-1" dirty="0" err="1">
                <a:solidFill>
                  <a:srgbClr val="FFFFFF"/>
                </a:solidFill>
                <a:latin typeface="Times New Roman" pitchFamily="18" charset="0"/>
                <a:cs typeface="Times New Roman" pitchFamily="18" charset="0"/>
              </a:rPr>
              <a:t>mới</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Sau</a:t>
            </a:r>
            <a:r>
              <a:rPr lang="en-US" sz="2200" b="0" strike="noStrike" spc="-1" dirty="0">
                <a:solidFill>
                  <a:srgbClr val="FFFFFF"/>
                </a:solidFill>
                <a:latin typeface="Times New Roman" pitchFamily="18" charset="0"/>
                <a:cs typeface="Times New Roman" pitchFamily="18" charset="0"/>
              </a:rPr>
              <a:t> 10s)</a:t>
            </a:r>
          </a:p>
          <a:p>
            <a:r>
              <a:rPr lang="en-US" sz="2200" b="0" strike="noStrike" spc="-1" dirty="0">
                <a:solidFill>
                  <a:srgbClr val="FFFFFF"/>
                </a:solidFill>
                <a:latin typeface="Times New Roman" pitchFamily="18" charset="0"/>
                <a:cs typeface="Times New Roman" pitchFamily="18" charset="0"/>
              </a:rPr>
              <a:t>2-3 ETH </a:t>
            </a:r>
            <a:r>
              <a:rPr lang="en-US" sz="2200" b="0" strike="noStrike" spc="-1" dirty="0" err="1">
                <a:solidFill>
                  <a:srgbClr val="FFFFFF"/>
                </a:solidFill>
                <a:latin typeface="Times New Roman" pitchFamily="18" charset="0"/>
                <a:cs typeface="Times New Roman" pitchFamily="18" charset="0"/>
              </a:rPr>
              <a:t>dành</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cho</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những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máy</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đào</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không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thắng</a:t>
            </a:r>
            <a:r>
              <a:rPr lang="en-US" sz="2200" b="0" strike="noStrike" spc="-1" dirty="0">
                <a:solidFill>
                  <a:srgbClr val="FFFFFF"/>
                </a:solidFill>
                <a:latin typeface="Times New Roman" pitchFamily="18" charset="0"/>
                <a:cs typeface="Times New Roman" pitchFamily="18" charset="0"/>
              </a:rPr>
              <a:t>.</a:t>
            </a:r>
          </a:p>
          <a:p>
            <a:r>
              <a:rPr lang="en-US" sz="2200" b="0" strike="noStrike" spc="-1" dirty="0">
                <a:solidFill>
                  <a:srgbClr val="FFFFFF"/>
                </a:solidFill>
                <a:latin typeface="Times New Roman" pitchFamily="18" charset="0"/>
                <a:cs typeface="Times New Roman" pitchFamily="18" charset="0"/>
              </a:rPr>
              <a:t>THỰC THI HỢP ĐỒNG </a:t>
            </a:r>
            <a:r>
              <a:rPr lang="en-US" sz="2200" b="0" strike="noStrike" spc="-1" dirty="0" err="1">
                <a:solidFill>
                  <a:srgbClr val="FFFFFF"/>
                </a:solidFill>
                <a:latin typeface="Times New Roman" pitchFamily="18" charset="0"/>
                <a:cs typeface="Times New Roman" pitchFamily="18" charset="0"/>
              </a:rPr>
              <a:t>trả</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phí</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bằng</a:t>
            </a:r>
            <a:r>
              <a:rPr lang="en-US" sz="2200" b="0" strike="noStrike" spc="-1" dirty="0">
                <a:solidFill>
                  <a:srgbClr val="FFFFFF"/>
                </a:solidFill>
                <a:latin typeface="Times New Roman" pitchFamily="18" charset="0"/>
                <a:cs typeface="Times New Roman" pitchFamily="18" charset="0"/>
              </a:rPr>
              <a:t> ETH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1" strike="noStrike" cap="all" spc="-1" dirty="0" err="1">
                <a:solidFill>
                  <a:srgbClr val="FFFFFF"/>
                </a:solidFill>
                <a:latin typeface="Times New Roman" pitchFamily="18" charset="0"/>
                <a:cs typeface="Times New Roman" pitchFamily="18" charset="0"/>
              </a:rPr>
              <a:t>Máy</a:t>
            </a:r>
            <a:r>
              <a:rPr lang="en-US" sz="3600" b="1" strike="noStrike" cap="all" spc="-1" dirty="0">
                <a:solidFill>
                  <a:srgbClr val="FFFFFF"/>
                </a:solidFill>
                <a:latin typeface="Times New Roman" pitchFamily="18" charset="0"/>
                <a:cs typeface="Times New Roman" pitchFamily="18" charset="0"/>
              </a:rPr>
              <a:t> </a:t>
            </a:r>
            <a:r>
              <a:rPr lang="en-US" sz="3600" b="1" strike="noStrike" cap="all" spc="-1" dirty="0" err="1">
                <a:solidFill>
                  <a:srgbClr val="FFFFFF"/>
                </a:solidFill>
                <a:latin typeface="Times New Roman" pitchFamily="18" charset="0"/>
                <a:cs typeface="Times New Roman" pitchFamily="18" charset="0"/>
              </a:rPr>
              <a:t>ảo</a:t>
            </a:r>
            <a:r>
              <a:rPr lang="en-US" sz="3600" b="1" strike="noStrike" cap="all" spc="-1" dirty="0">
                <a:solidFill>
                  <a:srgbClr val="FFFFFF"/>
                </a:solidFill>
                <a:latin typeface="Times New Roman" pitchFamily="18" charset="0"/>
                <a:cs typeface="Times New Roman" pitchFamily="18" charset="0"/>
              </a:rPr>
              <a:t> EVM</a:t>
            </a:r>
            <a:endParaRPr lang="en-US" sz="3600" b="0" strike="noStrike" spc="-1" dirty="0">
              <a:solidFill>
                <a:srgbClr val="FFFFFF"/>
              </a:solidFill>
              <a:latin typeface="Times New Roman" pitchFamily="18" charset="0"/>
              <a:cs typeface="Times New Roman" pitchFamily="18" charset="0"/>
            </a:endParaRPr>
          </a:p>
        </p:txBody>
      </p:sp>
      <p:sp>
        <p:nvSpPr>
          <p:cNvPr id="108" name="TextShape 2"/>
          <p:cNvSpPr txBox="1"/>
          <p:nvPr/>
        </p:nvSpPr>
        <p:spPr>
          <a:xfrm>
            <a:off x="685800" y="2142000"/>
            <a:ext cx="10131120" cy="3648600"/>
          </a:xfrm>
          <a:prstGeom prst="rect">
            <a:avLst/>
          </a:prstGeom>
          <a:noFill/>
          <a:ln>
            <a:noFill/>
          </a:ln>
        </p:spPr>
        <p:txBody>
          <a:bodyPr anchor="ctr">
            <a:normAutofit/>
          </a:bodyPr>
          <a:lstStyle/>
          <a:p>
            <a:r>
              <a:rPr lang="en-US" sz="2200" b="0" strike="noStrike" spc="-1" dirty="0" err="1">
                <a:solidFill>
                  <a:srgbClr val="FFFFFF"/>
                </a:solidFill>
                <a:latin typeface="Times New Roman" pitchFamily="18" charset="0"/>
                <a:cs typeface="Times New Roman" pitchFamily="18" charset="0"/>
              </a:rPr>
              <a:t>Ethereum</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là</a:t>
            </a:r>
            <a:r>
              <a:rPr lang="en-US" sz="2200" b="0" strike="noStrike" spc="-1" dirty="0">
                <a:solidFill>
                  <a:srgbClr val="FFFFFF"/>
                </a:solidFill>
                <a:latin typeface="Times New Roman" pitchFamily="18" charset="0"/>
                <a:cs typeface="Times New Roman" pitchFamily="18" charset="0"/>
              </a:rPr>
              <a:t> “Turing </a:t>
            </a:r>
            <a:r>
              <a:rPr lang="en-US" sz="2200" b="0" strike="noStrike" spc="-1" dirty="0" err="1">
                <a:solidFill>
                  <a:srgbClr val="FFFFFF"/>
                </a:solidFill>
                <a:latin typeface="Times New Roman" pitchFamily="18" charset="0"/>
                <a:cs typeface="Times New Roman" pitchFamily="18" charset="0"/>
              </a:rPr>
              <a:t>hoàn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chỉnh</a:t>
            </a:r>
            <a:r>
              <a:rPr lang="en-US" sz="2200" b="0" strike="noStrike" spc="-1" dirty="0">
                <a:solidFill>
                  <a:srgbClr val="FFFFFF"/>
                </a:solidFill>
                <a:latin typeface="Times New Roman" pitchFamily="18" charset="0"/>
                <a:cs typeface="Times New Roman" pitchFamily="18" charset="0"/>
              </a:rPr>
              <a:t> - Turing complete.”</a:t>
            </a:r>
          </a:p>
          <a:p>
            <a:r>
              <a:rPr lang="en-US" sz="2200" b="0" strike="noStrike" spc="-1" dirty="0">
                <a:solidFill>
                  <a:srgbClr val="FFFFFF"/>
                </a:solidFill>
                <a:latin typeface="Times New Roman" pitchFamily="18" charset="0"/>
                <a:cs typeface="Times New Roman" pitchFamily="18" charset="0"/>
              </a:rPr>
              <a:t>EVM </a:t>
            </a:r>
            <a:r>
              <a:rPr lang="en-US" sz="2200" b="0" strike="noStrike" spc="-1" dirty="0" err="1">
                <a:solidFill>
                  <a:srgbClr val="FFFFFF"/>
                </a:solidFill>
                <a:latin typeface="Times New Roman" pitchFamily="18" charset="0"/>
                <a:cs typeface="Times New Roman" pitchFamily="18" charset="0"/>
              </a:rPr>
              <a:t>tải</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mã</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máy</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và</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thực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hiện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các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lệnh</a:t>
            </a:r>
            <a:r>
              <a:rPr lang="en-US" sz="2200" b="0" strike="noStrike" spc="-1" dirty="0">
                <a:solidFill>
                  <a:srgbClr val="FFFFFF"/>
                </a:solidFill>
                <a:latin typeface="Times New Roman" pitchFamily="18" charset="0"/>
                <a:cs typeface="Times New Roman" pitchFamily="18" charset="0"/>
              </a:rPr>
              <a:t>.</a:t>
            </a:r>
          </a:p>
          <a:p>
            <a:r>
              <a:rPr lang="en-US" sz="2200" b="0" strike="noStrike" spc="-1" dirty="0" err="1">
                <a:solidFill>
                  <a:srgbClr val="FFFFFF"/>
                </a:solidFill>
                <a:latin typeface="Times New Roman" pitchFamily="18" charset="0"/>
                <a:cs typeface="Times New Roman" pitchFamily="18" charset="0"/>
              </a:rPr>
              <a:t>Các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nốt</a:t>
            </a:r>
            <a:r>
              <a:rPr lang="en-US" sz="2200" b="0" strike="noStrike" spc="-1" dirty="0">
                <a:solidFill>
                  <a:srgbClr val="FFFFFF"/>
                </a:solidFill>
                <a:latin typeface="Times New Roman" pitchFamily="18" charset="0"/>
                <a:cs typeface="Times New Roman" pitchFamily="18" charset="0"/>
              </a:rPr>
              <a:t> (node) </a:t>
            </a:r>
            <a:r>
              <a:rPr lang="en-US" sz="2200" b="0" strike="noStrike" spc="-1" dirty="0" err="1">
                <a:solidFill>
                  <a:srgbClr val="FFFFFF"/>
                </a:solidFill>
                <a:latin typeface="Times New Roman" pitchFamily="18" charset="0"/>
                <a:cs typeface="Times New Roman" pitchFamily="18" charset="0"/>
              </a:rPr>
              <a:t>sẽ</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chạy</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phần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mềm</a:t>
            </a:r>
            <a:r>
              <a:rPr lang="en-US" sz="2200" b="0" strike="noStrike" spc="-1" dirty="0">
                <a:solidFill>
                  <a:srgbClr val="FFFFFF"/>
                </a:solidFill>
                <a:latin typeface="Times New Roman" pitchFamily="18" charset="0"/>
                <a:cs typeface="Times New Roman" pitchFamily="18" charset="0"/>
              </a:rPr>
              <a:t> ETH client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1" strike="noStrike" cap="all" spc="-1" dirty="0">
                <a:solidFill>
                  <a:srgbClr val="FFFFFF"/>
                </a:solidFill>
                <a:latin typeface="Times New Roman" pitchFamily="18" charset="0"/>
                <a:cs typeface="Times New Roman" pitchFamily="18" charset="0"/>
              </a:rPr>
              <a:t>Gas</a:t>
            </a:r>
            <a:endParaRPr lang="en-US" sz="3600" b="0" strike="noStrike" spc="-1" dirty="0">
              <a:solidFill>
                <a:srgbClr val="FFFFFF"/>
              </a:solidFill>
              <a:latin typeface="Times New Roman" pitchFamily="18" charset="0"/>
              <a:cs typeface="Times New Roman" pitchFamily="18" charset="0"/>
            </a:endParaRPr>
          </a:p>
        </p:txBody>
      </p:sp>
      <p:sp>
        <p:nvSpPr>
          <p:cNvPr id="110" name="TextShape 2"/>
          <p:cNvSpPr txBox="1"/>
          <p:nvPr/>
        </p:nvSpPr>
        <p:spPr>
          <a:xfrm>
            <a:off x="685800" y="2142000"/>
            <a:ext cx="10131120" cy="3648600"/>
          </a:xfrm>
          <a:prstGeom prst="rect">
            <a:avLst/>
          </a:prstGeom>
          <a:noFill/>
          <a:ln>
            <a:noFill/>
          </a:ln>
        </p:spPr>
        <p:txBody>
          <a:bodyPr anchor="ctr">
            <a:normAutofit/>
          </a:bodyPr>
          <a:lstStyle/>
          <a:p>
            <a:pPr marL="432000" indent="-324000">
              <a:spcBef>
                <a:spcPts val="1417"/>
              </a:spcBef>
              <a:buClr>
                <a:srgbClr val="FFFFFF"/>
              </a:buClr>
              <a:buSzPct val="45000"/>
              <a:buFont typeface="Wingdings" charset="2"/>
              <a:buChar char=""/>
            </a:pPr>
            <a:r>
              <a:rPr lang="en-US" sz="1800" b="0" strike="noStrike" spc="-1" dirty="0">
                <a:solidFill>
                  <a:srgbClr val="FFFFFF"/>
                </a:solidFill>
                <a:latin typeface="Times New Roman" pitchFamily="18" charset="0"/>
                <a:cs typeface="Times New Roman" pitchFamily="18" charset="0"/>
              </a:rPr>
              <a:t>Gas </a:t>
            </a:r>
            <a:r>
              <a:rPr lang="en-US" sz="1800" b="0" strike="noStrike" spc="-1" dirty="0" err="1">
                <a:solidFill>
                  <a:srgbClr val="FFFFFF"/>
                </a:solidFill>
                <a:latin typeface="Times New Roman" pitchFamily="18" charset="0"/>
                <a:cs typeface="Times New Roman" pitchFamily="18" charset="0"/>
              </a:rPr>
              <a:t>là</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thước</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đo</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cho</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tài</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nguyên</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cần</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sử</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dụng</a:t>
            </a:r>
            <a:r>
              <a:rPr lang="en-US" sz="1800" b="0" strike="noStrike" spc="-1" dirty="0">
                <a:solidFill>
                  <a:srgbClr val="FFFFFF"/>
                </a:solidFill>
                <a:latin typeface="Times New Roman" pitchFamily="18" charset="0"/>
                <a:cs typeface="Times New Roman" pitchFamily="18" charset="0"/>
              </a:rPr>
              <a:t>.</a:t>
            </a:r>
          </a:p>
          <a:p>
            <a:pPr marL="432000" indent="-324000">
              <a:spcBef>
                <a:spcPts val="1417"/>
              </a:spcBef>
              <a:buClr>
                <a:srgbClr val="FFFFFF"/>
              </a:buClr>
              <a:buSzPct val="45000"/>
              <a:buFont typeface="Wingdings" charset="2"/>
              <a:buChar char=""/>
            </a:pPr>
            <a:r>
              <a:rPr lang="en-US" sz="1800" b="0" strike="noStrike" spc="-1" dirty="0" err="1">
                <a:solidFill>
                  <a:srgbClr val="FFFFFF"/>
                </a:solidFill>
                <a:latin typeface="Times New Roman" pitchFamily="18" charset="0"/>
                <a:cs typeface="Times New Roman" pitchFamily="18" charset="0"/>
              </a:rPr>
              <a:t>Mỗi</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thao</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tác</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thực</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hiện</a:t>
            </a:r>
            <a:r>
              <a:rPr lang="en-US" sz="1800" b="0" strike="noStrike" spc="-1" dirty="0">
                <a:solidFill>
                  <a:srgbClr val="FFFFFF"/>
                </a:solidFill>
                <a:latin typeface="Times New Roman" pitchFamily="18" charset="0"/>
                <a:cs typeface="Times New Roman" pitchFamily="18" charset="0"/>
              </a:rPr>
              <a:t> ở EVM </a:t>
            </a:r>
            <a:r>
              <a:rPr lang="en-US" sz="1800" b="0" strike="noStrike" spc="-1" dirty="0" err="1">
                <a:solidFill>
                  <a:srgbClr val="FFFFFF"/>
                </a:solidFill>
                <a:latin typeface="Times New Roman" pitchFamily="18" charset="0"/>
                <a:cs typeface="Times New Roman" pitchFamily="18" charset="0"/>
              </a:rPr>
              <a:t>sẽ</a:t>
            </a:r>
            <a:r>
              <a:rPr lang="en-US" sz="1800" b="0" strike="noStrike" spc="-1" dirty="0">
                <a:solidFill>
                  <a:srgbClr val="FFFFFF"/>
                </a:solidFill>
                <a:latin typeface="Times New Roman" pitchFamily="18" charset="0"/>
                <a:cs typeface="Times New Roman" pitchFamily="18" charset="0"/>
              </a:rPr>
              <a:t> </a:t>
            </a:r>
            <a:r>
              <a:rPr lang="en-US" sz="1800" b="0" strike="noStrike" spc="-1" dirty="0" err="1">
                <a:solidFill>
                  <a:srgbClr val="FFFFFF"/>
                </a:solidFill>
                <a:latin typeface="Times New Roman" pitchFamily="18" charset="0"/>
                <a:cs typeface="Times New Roman" pitchFamily="18" charset="0"/>
              </a:rPr>
              <a:t>tốn</a:t>
            </a:r>
            <a:r>
              <a:rPr lang="en-US" sz="1800" b="0" strike="noStrike" spc="-1" dirty="0">
                <a:solidFill>
                  <a:srgbClr val="FFFFFF"/>
                </a:solidFill>
                <a:latin typeface="Times New Roman" pitchFamily="18" charset="0"/>
                <a:cs typeface="Times New Roman" pitchFamily="18" charset="0"/>
              </a:rPr>
              <a:t> gas.</a:t>
            </a:r>
          </a:p>
          <a:p>
            <a:pPr marL="432000" indent="-324000">
              <a:spcBef>
                <a:spcPts val="1417"/>
              </a:spcBef>
              <a:buClr>
                <a:srgbClr val="FFFFFF"/>
              </a:buClr>
              <a:buSzPct val="45000"/>
              <a:buFont typeface="Wingdings" charset="2"/>
              <a:buChar char=""/>
            </a:pPr>
            <a:r>
              <a:rPr lang="en-US" sz="1800" b="0" strike="noStrike" spc="-1" dirty="0" err="1">
                <a:solidFill>
                  <a:srgbClr val="FFFFFF"/>
                </a:solidFill>
                <a:latin typeface="Times New Roman" pitchFamily="18" charset="0"/>
                <a:cs typeface="Times New Roman" pitchFamily="18" charset="0"/>
              </a:rPr>
              <a:t>totalGas</a:t>
            </a:r>
            <a:r>
              <a:rPr lang="en-US" sz="1800" b="0" strike="noStrike" spc="-1" dirty="0">
                <a:solidFill>
                  <a:srgbClr val="FFFFFF"/>
                </a:solidFill>
                <a:latin typeface="Times New Roman" pitchFamily="18" charset="0"/>
                <a:cs typeface="Times New Roman" pitchFamily="18" charset="0"/>
              </a:rPr>
              <a:t> = </a:t>
            </a:r>
            <a:r>
              <a:rPr lang="en-US" sz="1800" b="0" strike="noStrike" spc="-1" dirty="0" err="1">
                <a:solidFill>
                  <a:srgbClr val="FFFFFF"/>
                </a:solidFill>
                <a:latin typeface="Times New Roman" pitchFamily="18" charset="0"/>
                <a:cs typeface="Times New Roman" pitchFamily="18" charset="0"/>
              </a:rPr>
              <a:t>startGas</a:t>
            </a:r>
            <a:r>
              <a:rPr lang="en-US" sz="1800" b="0" strike="noStrike" spc="-1" dirty="0">
                <a:solidFill>
                  <a:srgbClr val="FFFFFF"/>
                </a:solidFill>
                <a:latin typeface="Times New Roman" pitchFamily="18" charset="0"/>
                <a:cs typeface="Times New Roman" pitchFamily="18" charset="0"/>
              </a:rPr>
              <a:t> x </a:t>
            </a:r>
            <a:r>
              <a:rPr lang="en-US" sz="1800" b="0" strike="noStrike" spc="-1" dirty="0" err="1">
                <a:solidFill>
                  <a:srgbClr val="FFFFFF"/>
                </a:solidFill>
                <a:latin typeface="Times New Roman" pitchFamily="18" charset="0"/>
                <a:cs typeface="Times New Roman" pitchFamily="18" charset="0"/>
              </a:rPr>
              <a:t>gasPrice</a:t>
            </a:r>
            <a:endParaRPr lang="en-US" sz="1800" b="0" strike="noStrike" spc="-1" dirty="0">
              <a:solidFill>
                <a:srgbClr val="FFFF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1" strike="noStrike" cap="all" spc="-1" dirty="0">
                <a:solidFill>
                  <a:srgbClr val="FFFFFF"/>
                </a:solidFill>
                <a:latin typeface="Times New Roman" pitchFamily="18" charset="0"/>
                <a:cs typeface="Times New Roman" pitchFamily="18" charset="0"/>
              </a:rPr>
              <a:t>Gas</a:t>
            </a:r>
            <a:endParaRPr lang="en-US" sz="3600" b="0" strike="noStrike" spc="-1" dirty="0">
              <a:solidFill>
                <a:srgbClr val="FFFFFF"/>
              </a:solidFill>
              <a:latin typeface="Times New Roman" pitchFamily="18" charset="0"/>
              <a:cs typeface="Times New Roman" pitchFamily="18" charset="0"/>
            </a:endParaRPr>
          </a:p>
        </p:txBody>
      </p:sp>
      <p:pic>
        <p:nvPicPr>
          <p:cNvPr id="112" name="Picture 111"/>
          <p:cNvPicPr/>
          <p:nvPr/>
        </p:nvPicPr>
        <p:blipFill>
          <a:blip r:embed="rId2"/>
          <a:stretch/>
        </p:blipFill>
        <p:spPr>
          <a:xfrm>
            <a:off x="3123360" y="648000"/>
            <a:ext cx="7407720" cy="5142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1" strike="noStrike" cap="all" spc="-1" dirty="0" err="1">
                <a:solidFill>
                  <a:srgbClr val="FFFFFF"/>
                </a:solidFill>
                <a:latin typeface="Times New Roman" pitchFamily="18" charset="0"/>
                <a:cs typeface="Times New Roman" pitchFamily="18" charset="0"/>
              </a:rPr>
              <a:t>Ethereum</a:t>
            </a:r>
            <a:endParaRPr lang="en-US" sz="3600" b="0" strike="noStrike" spc="-1" dirty="0">
              <a:solidFill>
                <a:srgbClr val="FFFFFF"/>
              </a:solidFill>
              <a:latin typeface="Times New Roman" pitchFamily="18" charset="0"/>
              <a:cs typeface="Times New Roman" pitchFamily="18" charset="0"/>
            </a:endParaRPr>
          </a:p>
        </p:txBody>
      </p:sp>
      <p:sp>
        <p:nvSpPr>
          <p:cNvPr id="114" name="TextShape 2"/>
          <p:cNvSpPr txBox="1"/>
          <p:nvPr/>
        </p:nvSpPr>
        <p:spPr>
          <a:xfrm>
            <a:off x="685800" y="2142000"/>
            <a:ext cx="10131120" cy="3648600"/>
          </a:xfrm>
          <a:prstGeom prst="rect">
            <a:avLst/>
          </a:prstGeom>
          <a:noFill/>
          <a:ln>
            <a:noFill/>
          </a:ln>
        </p:spPr>
        <p:txBody>
          <a:bodyPr anchor="ctr">
            <a:normAutofit/>
          </a:bodyPr>
          <a:lstStyle/>
          <a:p>
            <a:r>
              <a:rPr lang="en-US" sz="2200" b="0" strike="noStrike" spc="-1" dirty="0" err="1">
                <a:solidFill>
                  <a:srgbClr val="FFFFFF"/>
                </a:solidFill>
                <a:latin typeface="Times New Roman" pitchFamily="18" charset="0"/>
                <a:cs typeface="Times New Roman" pitchFamily="18" charset="0"/>
              </a:rPr>
              <a:t>Đồng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tiền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ảo</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Ethereum</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dĩ</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nhiên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là</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có</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một</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chuỗi</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Blockchain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của</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riêng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nó</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khác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hẳn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với</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công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nghệ</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của</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đồng</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tiền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BitCoin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Ethereum</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sinh</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ra</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là</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để</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hỗ</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trợ</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lưu</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trữ</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được</a:t>
            </a:r>
            <a:r>
              <a:rPr lang="en-US" sz="2200" b="0" strike="noStrike" spc="-1" dirty="0">
                <a:solidFill>
                  <a:srgbClr val="FFFFFF"/>
                </a:solidFill>
                <a:latin typeface="Times New Roman" pitchFamily="18" charset="0"/>
                <a:cs typeface="Times New Roman" pitchFamily="18" charset="0"/>
              </a:rPr>
              <a:t> Smart Contract </a:t>
            </a:r>
            <a:r>
              <a:rPr lang="en-US" sz="2200" b="0" strike="noStrike" spc="-1" dirty="0" err="1">
                <a:solidFill>
                  <a:srgbClr val="FFFFFF"/>
                </a:solidFill>
                <a:latin typeface="Times New Roman" pitchFamily="18" charset="0"/>
                <a:cs typeface="Times New Roman" pitchFamily="18" charset="0"/>
              </a:rPr>
              <a:t>vào</a:t>
            </a:r>
            <a:r>
              <a:rPr lang="en-US" sz="2200" b="0" strike="noStrike" spc="-1" dirty="0">
                <a:solidFill>
                  <a:srgbClr val="FFFFFF"/>
                </a:solidFill>
                <a:latin typeface="Times New Roman" pitchFamily="18" charset="0"/>
                <a:cs typeface="Times New Roman" pitchFamily="18" charset="0"/>
              </a:rPr>
              <a:t> Block. </a:t>
            </a:r>
            <a:r>
              <a:rPr lang="en-US" sz="2200" b="0" strike="noStrike" spc="-1" dirty="0" err="1">
                <a:solidFill>
                  <a:srgbClr val="FFFFFF"/>
                </a:solidFill>
                <a:latin typeface="Times New Roman" pitchFamily="18" charset="0"/>
                <a:cs typeface="Times New Roman" pitchFamily="18" charset="0"/>
              </a:rPr>
              <a:t>Và</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hơn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thế</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nữa</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Ethereum</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có</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các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hàm</a:t>
            </a:r>
            <a:r>
              <a:rPr lang="en-US" sz="2200" b="0" strike="noStrike" spc="-1" dirty="0">
                <a:solidFill>
                  <a:srgbClr val="FFFFFF"/>
                </a:solidFill>
                <a:latin typeface="Times New Roman" pitchFamily="18" charset="0"/>
                <a:cs typeface="Times New Roman" pitchFamily="18" charset="0"/>
              </a:rPr>
              <a:t> API </a:t>
            </a:r>
            <a:r>
              <a:rPr lang="en-US" sz="2200" b="0" strike="noStrike" spc="-1" dirty="0" err="1">
                <a:solidFill>
                  <a:srgbClr val="FFFFFF"/>
                </a:solidFill>
                <a:latin typeface="Times New Roman" pitchFamily="18" charset="0"/>
                <a:cs typeface="Times New Roman" pitchFamily="18" charset="0"/>
              </a:rPr>
              <a:t>để</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phục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vụ</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việc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thực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hiện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đầu</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vào</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của</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SmartContract</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và</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tính</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toán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SmartContract</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xem</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nó</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đúng</a:t>
            </a:r>
            <a:r>
              <a:rPr lang="en-US" sz="2200" b="0" strike="noStrike" spc="-1" dirty="0">
                <a:solidFill>
                  <a:srgbClr val="FFFFFF"/>
                </a:solidFill>
                <a:latin typeface="Times New Roman" pitchFamily="18" charset="0"/>
                <a:cs typeface="Times New Roman" pitchFamily="18" charset="0"/>
              </a:rPr>
              <a:t> hay </a:t>
            </a:r>
            <a:r>
              <a:rPr lang="en-US" sz="2200" b="0" strike="noStrike" spc="-1" dirty="0" err="1">
                <a:solidFill>
                  <a:srgbClr val="FFFFFF"/>
                </a:solidFill>
                <a:latin typeface="Times New Roman" pitchFamily="18" charset="0"/>
                <a:cs typeface="Times New Roman" pitchFamily="18" charset="0"/>
              </a:rPr>
              <a:t>sai</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và</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trả</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tiền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cho</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các</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bên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liên</a:t>
            </a:r>
            <a:r>
              <a:rPr lang="en-US" sz="2200" b="0" strike="noStrike" spc="-1" dirty="0">
                <a:solidFill>
                  <a:srgbClr val="FFFFFF"/>
                </a:solidFill>
                <a:latin typeface="Times New Roman" pitchFamily="18" charset="0"/>
                <a:cs typeface="Times New Roman" pitchFamily="18" charset="0"/>
              </a:rPr>
              <a:t> </a:t>
            </a:r>
            <a:r>
              <a:rPr lang="en-US" sz="2200" b="0" strike="noStrike" spc="-1" dirty="0" err="1">
                <a:solidFill>
                  <a:srgbClr val="FFFFFF"/>
                </a:solidFill>
                <a:latin typeface="Times New Roman" pitchFamily="18" charset="0"/>
                <a:cs typeface="Times New Roman" pitchFamily="18" charset="0"/>
              </a:rPr>
              <a:t>quan</a:t>
            </a:r>
            <a:r>
              <a:rPr lang="en-US" sz="2200" b="0" strike="noStrike" spc="-1" dirty="0">
                <a:solidFill>
                  <a:srgbClr val="FFFFFF"/>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1" strike="noStrike" cap="all" spc="-1" dirty="0" err="1">
                <a:solidFill>
                  <a:srgbClr val="FFFFFF"/>
                </a:solidFill>
                <a:latin typeface="Times New Roman" pitchFamily="18" charset="0"/>
                <a:cs typeface="Times New Roman" pitchFamily="18" charset="0"/>
              </a:rPr>
              <a:t>Ethereum</a:t>
            </a:r>
            <a:endParaRPr lang="en-US" sz="3600" b="0" strike="noStrike" spc="-1" dirty="0">
              <a:solidFill>
                <a:srgbClr val="FFFFFF"/>
              </a:solidFill>
              <a:latin typeface="Times New Roman" pitchFamily="18" charset="0"/>
              <a:cs typeface="Times New Roman" pitchFamily="18" charset="0"/>
            </a:endParaRPr>
          </a:p>
        </p:txBody>
      </p:sp>
      <p:sp>
        <p:nvSpPr>
          <p:cNvPr id="116" name="TextShape 2"/>
          <p:cNvSpPr txBox="1"/>
          <p:nvPr/>
        </p:nvSpPr>
        <p:spPr>
          <a:xfrm>
            <a:off x="685800" y="2142000"/>
            <a:ext cx="10131120" cy="3648600"/>
          </a:xfrm>
          <a:prstGeom prst="rect">
            <a:avLst/>
          </a:prstGeom>
          <a:noFill/>
          <a:ln>
            <a:noFill/>
          </a:ln>
        </p:spPr>
        <p:txBody>
          <a:bodyPr anchor="ctr">
            <a:normAutofit/>
          </a:bodyPr>
          <a:lstStyle/>
          <a:p>
            <a:r>
              <a:rPr lang="en-US" sz="2200" b="0" strike="noStrike" spc="-1" dirty="0" err="1">
                <a:solidFill>
                  <a:srgbClr val="FFFFFF"/>
                </a:solidFill>
                <a:latin typeface="Times New Roman (Headings)"/>
              </a:rPr>
              <a:t>Ethereum</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đã</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định</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nghĩa</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ra</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một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ngôn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ngữ</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mới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có</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thể</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gọi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nó</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ngôn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ngữ</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lập</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trình</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mới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là</a:t>
            </a:r>
            <a:r>
              <a:rPr lang="en-US" sz="2200" b="0" strike="noStrike" spc="-1" dirty="0">
                <a:solidFill>
                  <a:srgbClr val="FFFFFF"/>
                </a:solidFill>
                <a:latin typeface="Times New Roman (Headings)"/>
              </a:rPr>
              <a:t> Solidity </a:t>
            </a:r>
            <a:r>
              <a:rPr lang="en-US" sz="2200" b="0" strike="noStrike" spc="-1" dirty="0" err="1">
                <a:solidFill>
                  <a:srgbClr val="FFFFFF"/>
                </a:solidFill>
                <a:latin typeface="Times New Roman (Headings)"/>
              </a:rPr>
              <a:t>để</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giải</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quyết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việc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này</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Đây</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là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một</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cú</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pháp</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quy</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định</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các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điều</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khoản</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hợp</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đồng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và</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cách</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để</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xác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thực</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nó</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cách</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để</a:t>
            </a:r>
            <a:r>
              <a:rPr lang="en-US" sz="2200" b="0" strike="noStrike" spc="-1" dirty="0">
                <a:solidFill>
                  <a:srgbClr val="FFFFFF"/>
                </a:solidFill>
                <a:latin typeface="Times New Roman (Headings)"/>
              </a:rPr>
              <a:t> connect API </a:t>
            </a:r>
            <a:r>
              <a:rPr lang="en-US" sz="2200" b="0" strike="noStrike" spc="-1" dirty="0" err="1">
                <a:solidFill>
                  <a:srgbClr val="FFFFFF"/>
                </a:solidFill>
                <a:latin typeface="Times New Roman (Headings)"/>
              </a:rPr>
              <a:t>trong</a:t>
            </a:r>
            <a:r>
              <a:rPr lang="en-US" sz="2200" b="0" strike="noStrike" spc="-1" dirty="0">
                <a:solidFill>
                  <a:srgbClr val="FFFFFF"/>
                </a:solidFill>
                <a:latin typeface="Times New Roman (Headings)"/>
              </a:rPr>
              <a:t> </a:t>
            </a:r>
            <a:r>
              <a:rPr lang="en-US" sz="2200" b="0" strike="noStrike" spc="-1" dirty="0" err="1">
                <a:solidFill>
                  <a:srgbClr val="FFFFFF"/>
                </a:solidFill>
                <a:latin typeface="Times New Roman (Headings)"/>
              </a:rPr>
              <a:t>một</a:t>
            </a:r>
            <a:r>
              <a:rPr lang="en-US" sz="2200" b="0" strike="noStrike" spc="-1" dirty="0">
                <a:solidFill>
                  <a:srgbClr val="FFFFFF"/>
                </a:solidFill>
                <a:latin typeface="Times New Roman (Headings)"/>
              </a:rPr>
              <a:t> Block.</a:t>
            </a:r>
            <a:endParaRPr lang="en-US" sz="2200" b="0" strike="noStrike" spc="-1" dirty="0">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itchFamily="18" charset="0"/>
                <a:cs typeface="Times New Roman" pitchFamily="18" charset="0"/>
              </a:rPr>
              <a:t>Token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Font typeface="Wingdings" pitchFamily="2" charset="2"/>
              <a:buChar char="q"/>
            </a:pPr>
            <a:r>
              <a:rPr lang="en-US" sz="2000" dirty="0" smtClean="0">
                <a:latin typeface="Times New Roman" pitchFamily="18" charset="0"/>
                <a:cs typeface="Times New Roman" pitchFamily="18" charset="0"/>
              </a:rPr>
              <a:t>Token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thống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Etherum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loại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đổi</a:t>
            </a:r>
            <a:r>
              <a:rPr lang="en-US" sz="2000" dirty="0" smtClean="0">
                <a:latin typeface="Times New Roman" pitchFamily="18" charset="0"/>
                <a:cs typeface="Times New Roman" pitchFamily="18" charset="0"/>
              </a:rPr>
              <a:t>. Token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chuẩn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(ERC20) </a:t>
            </a:r>
            <a:r>
              <a:rPr lang="en-US" sz="2000" dirty="0" err="1" smtClean="0">
                <a:latin typeface="Times New Roman" pitchFamily="18" charset="0"/>
                <a:cs typeface="Times New Roman" pitchFamily="18" charset="0"/>
              </a:rPr>
              <a:t>nên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luôn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thích</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wallet </a:t>
            </a:r>
            <a:r>
              <a:rPr lang="en-US" sz="2000" dirty="0" err="1" smtClean="0">
                <a:latin typeface="Times New Roman" pitchFamily="18" charset="0"/>
                <a:cs typeface="Times New Roman" pitchFamily="18" charset="0"/>
              </a:rPr>
              <a:t>bất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kỳ</a:t>
            </a:r>
            <a:r>
              <a:rPr lang="en-US" sz="2000" dirty="0" smtClean="0">
                <a:latin typeface="Times New Roman" pitchFamily="18" charset="0"/>
                <a:cs typeface="Times New Roman" pitchFamily="18" charset="0"/>
              </a:rPr>
              <a:t> client hay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đồng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endParaRPr lang="en-US" sz="2000" dirty="0" smtClean="0">
              <a:latin typeface="Times New Roman" pitchFamily="18" charset="0"/>
              <a:cs typeface="Times New Roman" pitchFamily="18" charset="0"/>
            </a:endParaRPr>
          </a:p>
          <a:p>
            <a:pPr>
              <a:buFont typeface="Wingdings" pitchFamily="2" charset="2"/>
              <a:buChar char="q"/>
            </a:pPr>
            <a:r>
              <a:rPr lang="vi-VN" sz="2000" dirty="0" smtClean="0">
                <a:latin typeface="Times New Roman" pitchFamily="18" charset="0"/>
                <a:cs typeface="Times New Roman" pitchFamily="18" charset="0"/>
              </a:rPr>
              <a:t>ERC </a:t>
            </a:r>
            <a:r>
              <a:rPr lang="vi-VN" sz="2000" dirty="0">
                <a:latin typeface="Times New Roman" pitchFamily="18" charset="0"/>
                <a:cs typeface="Times New Roman" pitchFamily="18" charset="0"/>
              </a:rPr>
              <a:t>là viết tắt của Ethereum Request for Comment, là dạng sơ khởi của EIP (Ethereum Improvement Proposal - Đề xuất cải tiến Ethereum</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Font typeface="Wingdings" pitchFamily="2" charset="2"/>
              <a:buChar char="q"/>
            </a:pPr>
            <a:r>
              <a:rPr lang="vi-VN"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EIP20</a:t>
            </a:r>
            <a:r>
              <a:rPr lang="vi-VN" sz="2000" dirty="0">
                <a:latin typeface="Times New Roman" pitchFamily="18" charset="0"/>
                <a:cs typeface="Times New Roman" pitchFamily="18" charset="0"/>
              </a:rPr>
              <a:t> là một đề xuất liên quan đến việc chuẩn hoá API dành cho token. Trước khi có đề xuất này, toàn bộ những token khi được tạo ra đều phải cài đặt tất cả những hàm và biến số liên quan tới định nghĩa về số token supply, kiểm tra số dư token trên một địa chỉ, chuyển token giữa các địa chỉ v.v</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Font typeface="Wingdings" pitchFamily="2" charset="2"/>
              <a:buChar char="q"/>
            </a:pPr>
            <a:r>
              <a:rPr lang="vi-VN" sz="2000" dirty="0" smtClean="0">
                <a:latin typeface="Times New Roman" pitchFamily="18" charset="0"/>
                <a:cs typeface="Times New Roman" pitchFamily="18" charset="0"/>
              </a:rPr>
              <a:t>ERC20 </a:t>
            </a:r>
            <a:r>
              <a:rPr lang="vi-VN" sz="2000" dirty="0">
                <a:latin typeface="Times New Roman" pitchFamily="18" charset="0"/>
                <a:cs typeface="Times New Roman" pitchFamily="18" charset="0"/>
              </a:rPr>
              <a:t>là một tiêu chuẩn mà bạn có thể tuân theo hoặc không tuân theo khi tạo token, và khi tuân theo thì token bạn tạo ra sẽ được gọi là token ERC20.</a:t>
            </a:r>
            <a:endParaRPr lang="en-US" sz="2000" dirty="0" smtClean="0">
              <a:latin typeface="Times New Roman" pitchFamily="18" charset="0"/>
              <a:cs typeface="Times New Roman" pitchFamily="18" charset="0"/>
            </a:endParaRPr>
          </a:p>
          <a:p>
            <a:pPr>
              <a:buFont typeface="Wingdings" pitchFamily="2" charset="2"/>
              <a:buChar char="q"/>
            </a:pPr>
            <a:r>
              <a:rPr lang="en-US" sz="2000" dirty="0" err="1" smtClean="0">
                <a:latin typeface="Times New Roman" pitchFamily="18" charset="0"/>
                <a:cs typeface="Times New Roman" pitchFamily="18" charset="0"/>
              </a:rPr>
              <a:t>Chuẩn</a:t>
            </a:r>
            <a:r>
              <a:rPr lang="en-US" sz="2000" dirty="0" smtClean="0">
                <a:latin typeface="Times New Roman" pitchFamily="18" charset="0"/>
                <a:cs typeface="Times New Roman" pitchFamily="18" charset="0"/>
              </a:rPr>
              <a:t> token </a:t>
            </a:r>
            <a:r>
              <a:rPr lang="en-US" sz="2000" dirty="0" err="1" smtClean="0">
                <a:latin typeface="Times New Roman" pitchFamily="18" charset="0"/>
                <a:cs typeface="Times New Roman" pitchFamily="18" charset="0"/>
              </a:rPr>
              <a:t>mô</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kiện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mà</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token </a:t>
            </a:r>
            <a:r>
              <a:rPr lang="en-US" sz="2000" dirty="0" smtClean="0">
                <a:latin typeface="Times New Roman" pitchFamily="18" charset="0"/>
                <a:cs typeface="Times New Roman" pitchFamily="18" charset="0"/>
              </a:rPr>
              <a:t>contract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821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480"/>
            <a:ext cx="10131120" cy="1066920"/>
          </a:xfrm>
        </p:spPr>
        <p:txBody>
          <a:bodyPr>
            <a:normAutofit/>
          </a:bodyPr>
          <a:lstStyle/>
          <a:p>
            <a:pPr algn="ctr"/>
            <a:r>
              <a:rPr lang="en-US" sz="4000" dirty="0" err="1" smtClean="0">
                <a:latin typeface="Times New Roman" pitchFamily="18" charset="0"/>
                <a:cs typeface="Times New Roman" pitchFamily="18" charset="0"/>
              </a:rPr>
              <a:t>Nội</a:t>
            </a:r>
            <a:r>
              <a:rPr lang="en-US" sz="4000" dirty="0" smtClean="0">
                <a:latin typeface="Times New Roman" pitchFamily="18" charset="0"/>
                <a:cs typeface="Times New Roman" pitchFamily="18" charset="0"/>
              </a:rPr>
              <a:t> Dung </a:t>
            </a:r>
            <a:endParaRPr lang="en-US" sz="4000" dirty="0">
              <a:latin typeface="Times New Roman" pitchFamily="18" charset="0"/>
              <a:cs typeface="Times New Roman" pitchFamily="18" charset="0"/>
            </a:endParaRPr>
          </a:p>
        </p:txBody>
      </p:sp>
      <p:sp>
        <p:nvSpPr>
          <p:cNvPr id="4" name="Text Placeholder 3"/>
          <p:cNvSpPr>
            <a:spLocks noGrp="1"/>
          </p:cNvSpPr>
          <p:nvPr>
            <p:ph idx="1"/>
          </p:nvPr>
        </p:nvSpPr>
        <p:spPr/>
        <p:txBody>
          <a:bodyPr>
            <a:normAutofit/>
          </a:bodyPr>
          <a:lstStyle/>
          <a:p>
            <a:pPr marL="342900" indent="-342900">
              <a:buFont typeface="Wingdings" pitchFamily="2" charset="2"/>
              <a:buChar char="q"/>
            </a:pPr>
            <a:r>
              <a:rPr lang="en-US" sz="2200" dirty="0" err="1" smtClean="0">
                <a:latin typeface="Times New Roman" pitchFamily="18" charset="0"/>
                <a:cs typeface="Times New Roman" pitchFamily="18" charset="0"/>
              </a:rPr>
              <a:t>Giới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Smart Contract</a:t>
            </a:r>
          </a:p>
          <a:p>
            <a:pPr marL="342900" indent="-342900">
              <a:buFont typeface="Wingdings" pitchFamily="2" charset="2"/>
              <a:buChar char="q"/>
            </a:pPr>
            <a:r>
              <a:rPr lang="en-US" sz="2200" dirty="0" err="1" smtClean="0">
                <a:latin typeface="Times New Roman" pitchFamily="18" charset="0"/>
                <a:cs typeface="Times New Roman" pitchFamily="18" charset="0"/>
              </a:rPr>
              <a:t>Giới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về</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Etherum</a:t>
            </a:r>
            <a:endParaRPr lang="en-US" sz="2200" dirty="0" smtClean="0">
              <a:latin typeface="Times New Roman" pitchFamily="18" charset="0"/>
              <a:cs typeface="Times New Roman" pitchFamily="18" charset="0"/>
            </a:endParaRPr>
          </a:p>
          <a:p>
            <a:pPr marL="342900" indent="-342900">
              <a:buFont typeface="Wingdings" pitchFamily="2" charset="2"/>
              <a:buChar char="q"/>
            </a:pPr>
            <a:r>
              <a:rPr lang="en-US" sz="2200" dirty="0" smtClean="0">
                <a:latin typeface="Times New Roman" pitchFamily="18" charset="0"/>
                <a:cs typeface="Times New Roman" pitchFamily="18" charset="0"/>
              </a:rPr>
              <a:t>Token</a:t>
            </a:r>
          </a:p>
          <a:p>
            <a:pPr marL="342900" indent="-342900">
              <a:buFont typeface="Wingdings" pitchFamily="2" charset="2"/>
              <a:buChar char="q"/>
            </a:pPr>
            <a:r>
              <a:rPr lang="en-US" sz="2200" dirty="0" err="1" smtClean="0">
                <a:latin typeface="Times New Roman" pitchFamily="18" charset="0"/>
                <a:cs typeface="Times New Roman" pitchFamily="18" charset="0"/>
              </a:rPr>
              <a:t>Tìm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hiểu</a:t>
            </a:r>
            <a:r>
              <a:rPr lang="en-US" sz="2200" dirty="0" smtClean="0">
                <a:latin typeface="Times New Roman" pitchFamily="18" charset="0"/>
                <a:cs typeface="Times New Roman" pitchFamily="18" charset="0"/>
              </a:rPr>
              <a:t> Solidity</a:t>
            </a:r>
          </a:p>
          <a:p>
            <a:pPr marL="342900" indent="-342900">
              <a:buFont typeface="Wingdings" pitchFamily="2" charset="2"/>
              <a:buChar char="q"/>
            </a:pPr>
            <a:r>
              <a:rPr lang="en-US" sz="2200" dirty="0" err="1" smtClean="0">
                <a:latin typeface="Times New Roman" pitchFamily="18" charset="0"/>
                <a:cs typeface="Times New Roman" pitchFamily="18" charset="0"/>
              </a:rPr>
              <a:t>Cấu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trúc</a:t>
            </a:r>
            <a:r>
              <a:rPr lang="en-US" sz="2200" dirty="0" smtClean="0">
                <a:latin typeface="Times New Roman" pitchFamily="18" charset="0"/>
                <a:cs typeface="Times New Roman" pitchFamily="18" charset="0"/>
              </a:rPr>
              <a:t> smart </a:t>
            </a:r>
            <a:r>
              <a:rPr lang="en-US" sz="2200" dirty="0" err="1" smtClean="0">
                <a:latin typeface="Times New Roman" pitchFamily="18" charset="0"/>
                <a:cs typeface="Times New Roman" pitchFamily="18" charset="0"/>
              </a:rPr>
              <a:t>contractt</a:t>
            </a:r>
            <a:endParaRPr lang="en-US" sz="2200" dirty="0" smtClean="0">
              <a:latin typeface="Times New Roman" pitchFamily="18" charset="0"/>
              <a:cs typeface="Times New Roman" pitchFamily="18" charset="0"/>
            </a:endParaRPr>
          </a:p>
          <a:p>
            <a:pPr marL="342900" lvl="8" indent="-342900">
              <a:buFont typeface="Wingdings" pitchFamily="2" charset="2"/>
              <a:buChar char="Ø"/>
            </a:pP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loại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dữ</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liệu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solidity</a:t>
            </a:r>
          </a:p>
          <a:p>
            <a:pPr marL="342900" indent="-342900">
              <a:buFont typeface="Wingdings" pitchFamily="2" charset="2"/>
              <a:buChar char="Ø"/>
            </a:pPr>
            <a:r>
              <a:rPr lang="en-US" sz="2200" dirty="0" err="1" smtClean="0">
                <a:latin typeface="Times New Roman" pitchFamily="18" charset="0"/>
                <a:cs typeface="Times New Roman" pitchFamily="18" charset="0"/>
              </a:rPr>
              <a:t>Cách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triển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hàm</a:t>
            </a:r>
            <a:endParaRPr lang="en-US" sz="2200" dirty="0" smtClean="0">
              <a:latin typeface="Times New Roman" pitchFamily="18" charset="0"/>
              <a:cs typeface="Times New Roman" pitchFamily="18" charset="0"/>
            </a:endParaRPr>
          </a:p>
          <a:p>
            <a:pPr marL="342900" indent="-342900">
              <a:buFont typeface="Wingdings" pitchFamily="2" charset="2"/>
              <a:buChar char="Ø"/>
            </a:pP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chất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solidity </a:t>
            </a:r>
            <a:r>
              <a:rPr lang="en-US" sz="2200" dirty="0" err="1" smtClean="0">
                <a:latin typeface="Times New Roman" pitchFamily="18" charset="0"/>
                <a:cs typeface="Times New Roman" pitchFamily="18" charset="0"/>
              </a:rPr>
              <a:t>như</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thừa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từu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thư</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viện</a:t>
            </a:r>
            <a:r>
              <a:rPr lang="en-US" sz="2200" dirty="0" smtClean="0">
                <a:latin typeface="Times New Roman" pitchFamily="18" charset="0"/>
                <a:cs typeface="Times New Roman" pitchFamily="18" charset="0"/>
              </a:rPr>
              <a:t>…</a:t>
            </a:r>
          </a:p>
          <a:p>
            <a:pPr marL="342900" indent="-342900">
              <a:buFont typeface="Wingdings" pitchFamily="2" charset="2"/>
              <a:buChar char="q"/>
            </a:pPr>
            <a:r>
              <a:rPr lang="en-US" sz="2200" dirty="0" smtClean="0">
                <a:latin typeface="Times New Roman" pitchFamily="18" charset="0"/>
                <a:cs typeface="Times New Roman" pitchFamily="18" charset="0"/>
              </a:rPr>
              <a:t>Demo</a:t>
            </a:r>
          </a:p>
          <a:p>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007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r>
              <a:rPr lang="en-US" b="1" dirty="0" smtClean="0">
                <a:latin typeface="Times New Roman" pitchFamily="18" charset="0"/>
                <a:cs typeface="Times New Roman" pitchFamily="18" charset="0"/>
              </a:rPr>
              <a:t>Token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43003"/>
            <a:ext cx="10972800" cy="4983163"/>
          </a:xfrm>
        </p:spPr>
        <p:txBody>
          <a:bodyPr>
            <a:normAutofit/>
          </a:bodyPr>
          <a:lstStyle/>
          <a:p>
            <a:pPr>
              <a:buFont typeface="Wingdings" pitchFamily="2" charset="2"/>
              <a:buChar char="q"/>
            </a:pP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chuẩn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ERC20 </a:t>
            </a:r>
            <a:r>
              <a:rPr lang="en-US" sz="2000" dirty="0" smtClean="0">
                <a:latin typeface="Times New Roman" pitchFamily="18" charset="0"/>
                <a:cs typeface="Times New Roman" pitchFamily="18" charset="0"/>
              </a:rPr>
              <a:t>Token </a:t>
            </a:r>
            <a:r>
              <a:rPr lang="en-US" sz="2000" dirty="0" err="1" smtClean="0">
                <a:latin typeface="Times New Roman" pitchFamily="18" charset="0"/>
                <a:cs typeface="Times New Roman" pitchFamily="18" charset="0"/>
              </a:rPr>
              <a:t>bao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gồm</a:t>
            </a:r>
            <a:r>
              <a:rPr lang="en-US" sz="2000" dirty="0" smtClean="0">
                <a:latin typeface="Times New Roman" pitchFamily="18" charset="0"/>
                <a:cs typeface="Times New Roman" pitchFamily="18" charset="0"/>
              </a:rPr>
              <a:t>:</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err="1" smtClean="0">
                <a:latin typeface="Times New Roman" pitchFamily="18" charset="0"/>
                <a:cs typeface="Times New Roman" pitchFamily="18" charset="0"/>
              </a:rPr>
              <a:t>Ngoài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còn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tin </a:t>
            </a:r>
            <a:r>
              <a:rPr lang="en-US" sz="2000" dirty="0" err="1" smtClean="0">
                <a:latin typeface="Times New Roman" pitchFamily="18" charset="0"/>
                <a:cs typeface="Times New Roman" pitchFamily="18" charset="0"/>
              </a:rPr>
              <a:t>khởi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a:t>
            </a:r>
          </a:p>
          <a:p>
            <a:pPr>
              <a:buFont typeface="Wingdings" pitchFamily="2" charset="2"/>
              <a:buChar char="q"/>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5" y="1600200"/>
            <a:ext cx="9550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2" y="4946073"/>
            <a:ext cx="75183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08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Token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token ERC20 ta </a:t>
            </a:r>
            <a:r>
              <a:rPr lang="en-US" sz="2000" dirty="0" err="1" smtClean="0">
                <a:latin typeface="Times New Roman" pitchFamily="18" charset="0"/>
                <a:cs typeface="Times New Roman" pitchFamily="18" charset="0"/>
              </a:rPr>
              <a:t>cần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sau</a:t>
            </a:r>
            <a:r>
              <a:rPr lang="en-US" sz="2000"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marL="0" indent="0">
              <a:buNone/>
            </a:pPr>
            <a:r>
              <a:rPr lang="vi-VN" sz="2000" b="1" dirty="0" smtClean="0">
                <a:latin typeface="+mj-lt"/>
              </a:rPr>
              <a:t>Bước 1: Lên đặc điểm của token</a:t>
            </a:r>
          </a:p>
          <a:p>
            <a:pPr marL="0" indent="0">
              <a:buNone/>
            </a:pPr>
            <a:r>
              <a:rPr lang="vi-VN" sz="2000" dirty="0" smtClean="0">
                <a:latin typeface="+mj-lt"/>
              </a:rPr>
              <a:t>Để tạo ra một token ERC20, bạn phải định nghĩa những thuộc tính sau:</a:t>
            </a:r>
          </a:p>
          <a:p>
            <a:pPr lvl="1">
              <a:buFont typeface="Wingdings" pitchFamily="2" charset="2"/>
              <a:buChar char="Ø"/>
            </a:pPr>
            <a:r>
              <a:rPr lang="vi-VN" sz="2000" dirty="0" smtClean="0">
                <a:latin typeface="+mj-lt"/>
              </a:rPr>
              <a:t>Tên của token</a:t>
            </a:r>
          </a:p>
          <a:p>
            <a:pPr lvl="1">
              <a:buFont typeface="Wingdings" pitchFamily="2" charset="2"/>
              <a:buChar char="Ø"/>
            </a:pPr>
            <a:r>
              <a:rPr lang="vi-VN" sz="2000" dirty="0" smtClean="0">
                <a:latin typeface="+mj-lt"/>
              </a:rPr>
              <a:t>Mã của token</a:t>
            </a:r>
          </a:p>
          <a:p>
            <a:pPr lvl="1">
              <a:buFont typeface="Wingdings" pitchFamily="2" charset="2"/>
              <a:buChar char="Ø"/>
            </a:pPr>
            <a:r>
              <a:rPr lang="vi-VN" sz="2000" dirty="0" smtClean="0">
                <a:latin typeface="+mj-lt"/>
              </a:rPr>
              <a:t>Số chữ số thập phân sau dấu phẩy của token</a:t>
            </a:r>
          </a:p>
          <a:p>
            <a:pPr lvl="1">
              <a:buFont typeface="Wingdings" pitchFamily="2" charset="2"/>
              <a:buChar char="Ø"/>
            </a:pPr>
            <a:r>
              <a:rPr lang="vi-VN" sz="2000" dirty="0" smtClean="0">
                <a:latin typeface="+mj-lt"/>
              </a:rPr>
              <a:t>Tổng số token muốn phát hành</a:t>
            </a:r>
          </a:p>
          <a:p>
            <a:pPr marL="0" indent="0">
              <a:buNone/>
            </a:pPr>
            <a:r>
              <a:rPr lang="vi-VN" sz="2000" dirty="0" smtClean="0">
                <a:latin typeface="+mj-lt"/>
              </a:rPr>
              <a:t>Ví dụ chúng ta sẽ tạo token như sau:</a:t>
            </a:r>
          </a:p>
          <a:p>
            <a:pPr lvl="1">
              <a:buFont typeface="Wingdings" pitchFamily="2" charset="2"/>
              <a:buChar char="Ø"/>
            </a:pPr>
            <a:r>
              <a:rPr lang="vi-VN" sz="2000" dirty="0" smtClean="0">
                <a:latin typeface="+mj-lt"/>
              </a:rPr>
              <a:t>Tên: Cryptolife</a:t>
            </a:r>
          </a:p>
          <a:p>
            <a:pPr lvl="1">
              <a:buFont typeface="Wingdings" pitchFamily="2" charset="2"/>
              <a:buChar char="Ø"/>
            </a:pPr>
            <a:r>
              <a:rPr lang="vi-VN" sz="2000" dirty="0" smtClean="0">
                <a:latin typeface="+mj-lt"/>
              </a:rPr>
              <a:t>Mã: CTL</a:t>
            </a:r>
          </a:p>
          <a:p>
            <a:pPr lvl="1">
              <a:buFont typeface="Wingdings" pitchFamily="2" charset="2"/>
              <a:buChar char="Ø"/>
            </a:pPr>
            <a:r>
              <a:rPr lang="vi-VN" sz="2000" dirty="0" smtClean="0">
                <a:latin typeface="+mj-lt"/>
              </a:rPr>
              <a:t>Số chữ số thập phân sau dấu phẩy: 0</a:t>
            </a:r>
          </a:p>
          <a:p>
            <a:pPr lvl="1">
              <a:buFont typeface="Wingdings" pitchFamily="2" charset="2"/>
              <a:buChar char="Ø"/>
            </a:pPr>
            <a:r>
              <a:rPr lang="vi-VN" sz="2000" dirty="0" smtClean="0">
                <a:latin typeface="+mj-lt"/>
              </a:rPr>
              <a:t>Tổng số token phát hành: 1000</a:t>
            </a:r>
            <a:endParaRPr lang="en-US" sz="2000" dirty="0">
              <a:latin typeface="+mj-lt"/>
            </a:endParaRPr>
          </a:p>
        </p:txBody>
      </p:sp>
    </p:spTree>
    <p:extLst>
      <p:ext uri="{BB962C8B-B14F-4D97-AF65-F5344CB8AC3E}">
        <p14:creationId xmlns:p14="http://schemas.microsoft.com/office/powerpoint/2010/main" val="1304885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Token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vi-VN" sz="2000" dirty="0" smtClean="0"/>
              <a:t>Bước 2: Viết mã cho phần Smart Contract chuẩn ERC20</a:t>
            </a:r>
            <a:endParaRPr lang="en-US" sz="2000" dirty="0" smtClean="0"/>
          </a:p>
          <a:p>
            <a:pPr marL="0" indent="0">
              <a:buNone/>
            </a:pPr>
            <a:r>
              <a:rPr lang="vi-VN" sz="2000" dirty="0" smtClean="0"/>
              <a:t>Bước </a:t>
            </a:r>
            <a:r>
              <a:rPr lang="vi-VN" sz="2000" dirty="0"/>
              <a:t>3: Test token trên Testnet</a:t>
            </a:r>
          </a:p>
          <a:p>
            <a:pPr>
              <a:buFont typeface="Wingdings" pitchFamily="2" charset="2"/>
              <a:buChar char="Ø"/>
            </a:pPr>
            <a:r>
              <a:rPr lang="vi-VN" sz="2000" dirty="0" smtClean="0"/>
              <a:t>Ở bước này, chúng ta sẽ phát hành token lên một mạng lưới test (Test net) để xem nó có hoạt động ok hay không. Chúng ta sẽ chọn Ropsten Testnet để test token này.</a:t>
            </a:r>
          </a:p>
          <a:p>
            <a:pPr>
              <a:buFont typeface="Wingdings" pitchFamily="2" charset="2"/>
              <a:buChar char="Ø"/>
            </a:pPr>
            <a:r>
              <a:rPr lang="vi-VN" sz="2000" dirty="0" smtClean="0"/>
              <a:t> </a:t>
            </a:r>
            <a:r>
              <a:rPr lang="en-US" sz="2000" dirty="0" smtClean="0"/>
              <a:t>B</a:t>
            </a:r>
            <a:r>
              <a:rPr lang="vi-VN" sz="2000" dirty="0" smtClean="0"/>
              <a:t>iên dịch mã nguồn contract bằng</a:t>
            </a:r>
            <a:r>
              <a:rPr lang="en-US" sz="2000" dirty="0" smtClean="0"/>
              <a:t> </a:t>
            </a:r>
            <a:r>
              <a:rPr lang="en-US" sz="2000" dirty="0" err="1" smtClean="0"/>
              <a:t>cách</a:t>
            </a:r>
            <a:r>
              <a:rPr lang="en-US" sz="2000" dirty="0" smtClean="0"/>
              <a:t> </a:t>
            </a:r>
            <a:r>
              <a:rPr lang="en-US" sz="2000" dirty="0" err="1" smtClean="0"/>
              <a:t>sử</a:t>
            </a:r>
            <a:r>
              <a:rPr lang="en-US" sz="2000" dirty="0" smtClean="0"/>
              <a:t> </a:t>
            </a:r>
            <a:r>
              <a:rPr lang="en-US" sz="2000" dirty="0" err="1"/>
              <a:t>dụng</a:t>
            </a:r>
            <a:r>
              <a:rPr lang="en-US" sz="2000" dirty="0"/>
              <a:t>  </a:t>
            </a:r>
            <a:r>
              <a:rPr lang="en-US" sz="2000" dirty="0" smtClean="0"/>
              <a:t>Solidity Remix Compiler</a:t>
            </a:r>
          </a:p>
          <a:p>
            <a:pPr>
              <a:buFont typeface="Wingdings" pitchFamily="2" charset="2"/>
              <a:buChar char="Ø"/>
            </a:pPr>
            <a:r>
              <a:rPr lang="en-US" sz="2000" dirty="0" err="1" smtClean="0"/>
              <a:t>Sau</a:t>
            </a:r>
            <a:r>
              <a:rPr lang="en-US" sz="2000" dirty="0" smtClean="0"/>
              <a:t> </a:t>
            </a:r>
            <a:r>
              <a:rPr lang="en-US" sz="2000" dirty="0" err="1" smtClean="0"/>
              <a:t>đó</a:t>
            </a:r>
            <a:r>
              <a:rPr lang="en-US" sz="2000" dirty="0" smtClean="0"/>
              <a:t> submit </a:t>
            </a:r>
            <a:r>
              <a:rPr lang="en-US" sz="2000" dirty="0" err="1" smtClean="0"/>
              <a:t>deloy</a:t>
            </a:r>
            <a:r>
              <a:rPr lang="en-US" sz="2000" dirty="0" smtClean="0"/>
              <a:t> </a:t>
            </a:r>
            <a:r>
              <a:rPr lang="en-US" sz="2000" dirty="0" err="1" smtClean="0"/>
              <a:t>lên</a:t>
            </a:r>
            <a:r>
              <a:rPr lang="en-US" sz="2000" dirty="0" smtClean="0"/>
              <a:t> </a:t>
            </a:r>
            <a:r>
              <a:rPr lang="en-US" sz="2000" dirty="0" err="1" smtClean="0"/>
              <a:t>Testnet</a:t>
            </a:r>
            <a:endParaRPr lang="en-US" sz="2000" dirty="0" smtClean="0"/>
          </a:p>
          <a:p>
            <a:endParaRPr lang="en-US" sz="2000" dirty="0"/>
          </a:p>
        </p:txBody>
      </p:sp>
    </p:spTree>
    <p:extLst>
      <p:ext uri="{BB962C8B-B14F-4D97-AF65-F5344CB8AC3E}">
        <p14:creationId xmlns:p14="http://schemas.microsoft.com/office/powerpoint/2010/main" val="171178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Solidity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err="1" smtClean="0">
                <a:latin typeface="Times New Roman" pitchFamily="18" charset="0"/>
                <a:cs typeface="Times New Roman" pitchFamily="18" charset="0"/>
              </a:rPr>
              <a:t>Đây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ngữ</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contract-oriented, </a:t>
            </a:r>
            <a:r>
              <a:rPr lang="en-US" sz="2000" dirty="0" err="1" smtClean="0">
                <a:latin typeface="Times New Roman" pitchFamily="18" charset="0"/>
                <a:cs typeface="Times New Roman" pitchFamily="18" charset="0"/>
              </a:rPr>
              <a:t>ngôn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bậc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smart contracts. </a:t>
            </a:r>
            <a:r>
              <a:rPr lang="en-US" sz="2000" dirty="0" err="1" smtClean="0">
                <a:latin typeface="Times New Roman" pitchFamily="18" charset="0"/>
                <a:cs typeface="Times New Roman" pitchFamily="18" charset="0"/>
              </a:rPr>
              <a:t>Tương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như</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python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a:t>
            </a:r>
            <a:r>
              <a:rPr lang="en-US" sz="2000" dirty="0" smtClean="0">
                <a:latin typeface="Times New Roman" pitchFamily="18" charset="0"/>
                <a:cs typeface="Times New Roman" pitchFamily="18" charset="0"/>
              </a:rPr>
              <a:t> EVM</a:t>
            </a:r>
          </a:p>
          <a:p>
            <a:pPr marL="0" indent="0">
              <a:buNone/>
            </a:pPr>
            <a:r>
              <a:rPr lang="vi-VN" sz="2000" dirty="0">
                <a:latin typeface="Times New Roman" pitchFamily="18" charset="0"/>
                <a:cs typeface="Times New Roman" pitchFamily="18" charset="0"/>
              </a:rPr>
              <a:t>Ngôn ngữ Solidity định kiểu mạnh, hỗ trợ thừa kế, thư viện và kiểu định nghĩa người dùng phức tạp cùng với các tính năng khác</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IDE </a:t>
            </a:r>
            <a:r>
              <a:rPr lang="en-US" sz="2000" dirty="0" err="1" smtClean="0">
                <a:latin typeface="Times New Roman" pitchFamily="18" charset="0"/>
                <a:cs typeface="Times New Roman" pitchFamily="18" charset="0"/>
              </a:rPr>
              <a:t>dành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phát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triển</a:t>
            </a:r>
            <a:r>
              <a:rPr lang="en-US" sz="2000" dirty="0" smtClean="0">
                <a:latin typeface="Times New Roman" pitchFamily="18" charset="0"/>
                <a:cs typeface="Times New Roman" pitchFamily="18" charset="0"/>
              </a:rPr>
              <a:t> solidity </a:t>
            </a:r>
            <a:r>
              <a:rPr lang="en-US" sz="2000" dirty="0" err="1" smtClean="0">
                <a:latin typeface="Times New Roman" pitchFamily="18" charset="0"/>
                <a:cs typeface="Times New Roman" pitchFamily="18" charset="0"/>
              </a:rPr>
              <a:t>như</a:t>
            </a:r>
            <a:r>
              <a:rPr lang="en-US" sz="2000" dirty="0" smtClean="0">
                <a:latin typeface="Times New Roman" pitchFamily="18" charset="0"/>
                <a:cs typeface="Times New Roman" pitchFamily="18" charset="0"/>
              </a:rPr>
              <a:t> Remix, Mix, </a:t>
            </a:r>
            <a:r>
              <a:rPr lang="en-US" sz="2000" dirty="0" err="1" smtClean="0">
                <a:latin typeface="Times New Roman" pitchFamily="18" charset="0"/>
                <a:cs typeface="Times New Roman" pitchFamily="18" charset="0"/>
              </a:rPr>
              <a:t>Etherum</a:t>
            </a:r>
            <a:r>
              <a:rPr lang="en-US" sz="2000" dirty="0" smtClean="0">
                <a:latin typeface="Times New Roman" pitchFamily="18" charset="0"/>
                <a:cs typeface="Times New Roman" pitchFamily="18" charset="0"/>
              </a:rPr>
              <a:t> studio</a:t>
            </a:r>
          </a:p>
          <a:p>
            <a:pPr marL="0" indent="0">
              <a:buNone/>
            </a:pPr>
            <a:r>
              <a:rPr lang="en-US" sz="2000" dirty="0">
                <a:latin typeface="Times New Roman" pitchFamily="18" charset="0"/>
                <a:cs typeface="Times New Roman" pitchFamily="18" charset="0"/>
              </a:rPr>
              <a:t>https://remix.ethereum.org/#optimize=false&amp;version=soljson-v0.4.21+commit.dfe3193c.js</a:t>
            </a:r>
          </a:p>
        </p:txBody>
      </p:sp>
    </p:spTree>
    <p:extLst>
      <p:ext uri="{BB962C8B-B14F-4D97-AF65-F5344CB8AC3E}">
        <p14:creationId xmlns:p14="http://schemas.microsoft.com/office/powerpoint/2010/main" val="777421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Giới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thiệu</a:t>
            </a:r>
            <a:r>
              <a:rPr lang="en-US" b="1" dirty="0" smtClean="0">
                <a:latin typeface="Times New Roman" pitchFamily="18" charset="0"/>
                <a:cs typeface="Times New Roman" pitchFamily="18" charset="0"/>
              </a:rPr>
              <a:t> Smart contracts</a:t>
            </a:r>
            <a:endParaRPr lang="en-US"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00" y="1447800"/>
            <a:ext cx="499722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820" y="1295400"/>
            <a:ext cx="598593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193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Solidity </a:t>
            </a:r>
            <a:r>
              <a:rPr lang="en-US" b="1" dirty="0">
                <a:latin typeface="Times New Roman" pitchFamily="18" charset="0"/>
                <a:cs typeface="Times New Roman" pitchFamily="18" charset="0"/>
              </a:rPr>
              <a:t>in Depth</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4" name="Content Placeholder 3"/>
          <p:cNvSpPr>
            <a:spLocks noGrp="1"/>
          </p:cNvSpPr>
          <p:nvPr>
            <p:ph sz="half" idx="1"/>
          </p:nvPr>
        </p:nvSpPr>
        <p:spPr/>
        <p:txBody>
          <a:bodyPr>
            <a:normAutofit/>
          </a:bodyPr>
          <a:lstStyle/>
          <a:p>
            <a:pPr marL="0" indent="0">
              <a:buNone/>
            </a:pPr>
            <a:r>
              <a:rPr lang="en-US" sz="2200" dirty="0">
                <a:latin typeface="Times New Roman" pitchFamily="18" charset="0"/>
                <a:cs typeface="Times New Roman" pitchFamily="18" charset="0"/>
              </a:rPr>
              <a:t>Layout of a Solidity Source </a:t>
            </a:r>
            <a:r>
              <a:rPr lang="en-US" sz="2200" dirty="0" smtClean="0">
                <a:latin typeface="Times New Roman" pitchFamily="18" charset="0"/>
                <a:cs typeface="Times New Roman" pitchFamily="18" charset="0"/>
              </a:rPr>
              <a:t>File</a:t>
            </a:r>
          </a:p>
          <a:p>
            <a:pPr>
              <a:buFont typeface="Wingdings" pitchFamily="2" charset="2"/>
              <a:buChar char="q"/>
            </a:pPr>
            <a:r>
              <a:rPr lang="en-US" sz="2200" dirty="0">
                <a:latin typeface="Times New Roman" pitchFamily="18" charset="0"/>
                <a:cs typeface="Times New Roman" pitchFamily="18" charset="0"/>
              </a:rPr>
              <a:t>Version </a:t>
            </a:r>
            <a:r>
              <a:rPr lang="en-US" sz="2200" dirty="0" smtClean="0">
                <a:latin typeface="Times New Roman" pitchFamily="18" charset="0"/>
                <a:cs typeface="Times New Roman" pitchFamily="18" charset="0"/>
              </a:rPr>
              <a:t>Pragma</a:t>
            </a:r>
          </a:p>
          <a:p>
            <a:pPr lvl="1">
              <a:buFont typeface="Wingdings" pitchFamily="2" charset="2"/>
              <a:buChar char="Ø"/>
            </a:pPr>
            <a:r>
              <a:rPr lang="en-US" sz="2000" dirty="0" smtClean="0">
                <a:latin typeface="Times New Roman" pitchFamily="18" charset="0"/>
                <a:cs typeface="Times New Roman" pitchFamily="18" charset="0"/>
              </a:rPr>
              <a:t>pragma </a:t>
            </a:r>
            <a:r>
              <a:rPr lang="en-US" sz="2000" dirty="0">
                <a:latin typeface="Times New Roman" pitchFamily="18" charset="0"/>
                <a:cs typeface="Times New Roman" pitchFamily="18" charset="0"/>
              </a:rPr>
              <a:t>solidity ^0.4.0</a:t>
            </a:r>
            <a:r>
              <a:rPr lang="en-US" sz="2000" dirty="0" smtClean="0">
                <a:latin typeface="Times New Roman" pitchFamily="18" charset="0"/>
                <a:cs typeface="Times New Roman" pitchFamily="18" charset="0"/>
              </a:rPr>
              <a:t>;</a:t>
            </a:r>
          </a:p>
          <a:p>
            <a:pPr>
              <a:buFont typeface="Wingdings" pitchFamily="2" charset="2"/>
              <a:buChar char="q"/>
            </a:pPr>
            <a:r>
              <a:rPr lang="en-US" sz="2200" dirty="0">
                <a:latin typeface="Times New Roman" pitchFamily="18" charset="0"/>
                <a:cs typeface="Times New Roman" pitchFamily="18" charset="0"/>
              </a:rPr>
              <a:t>Importing other Source Files</a:t>
            </a:r>
          </a:p>
          <a:p>
            <a:pPr lvl="1">
              <a:buFont typeface="Wingdings" pitchFamily="2" charset="2"/>
              <a:buChar char="Ø"/>
            </a:pPr>
            <a:r>
              <a:rPr lang="en-US" sz="2000" dirty="0">
                <a:latin typeface="Times New Roman" pitchFamily="18" charset="0"/>
                <a:cs typeface="Times New Roman" pitchFamily="18" charset="0"/>
              </a:rPr>
              <a:t>import "filename";</a:t>
            </a:r>
          </a:p>
          <a:p>
            <a:pPr lvl="1">
              <a:buFont typeface="Wingdings" pitchFamily="2" charset="2"/>
              <a:buChar char="Ø"/>
            </a:pPr>
            <a:r>
              <a:rPr lang="en-US" sz="2000" dirty="0">
                <a:latin typeface="Times New Roman" pitchFamily="18" charset="0"/>
                <a:cs typeface="Times New Roman" pitchFamily="18" charset="0"/>
              </a:rPr>
              <a:t>import * as </a:t>
            </a:r>
            <a:r>
              <a:rPr lang="en-US" sz="2000" dirty="0" err="1">
                <a:latin typeface="Times New Roman" pitchFamily="18" charset="0"/>
                <a:cs typeface="Times New Roman" pitchFamily="18" charset="0"/>
              </a:rPr>
              <a:t>symbolName</a:t>
            </a:r>
            <a:r>
              <a:rPr lang="en-US" sz="2000" dirty="0">
                <a:latin typeface="Times New Roman" pitchFamily="18" charset="0"/>
                <a:cs typeface="Times New Roman" pitchFamily="18" charset="0"/>
              </a:rPr>
              <a:t> from "filename</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a:latin typeface="Times New Roman" pitchFamily="18" charset="0"/>
                <a:cs typeface="Times New Roman" pitchFamily="18" charset="0"/>
              </a:rPr>
              <a:t>import "filename" as </a:t>
            </a:r>
            <a:r>
              <a:rPr lang="en-US" sz="2000" dirty="0" err="1">
                <a:latin typeface="Times New Roman" pitchFamily="18" charset="0"/>
                <a:cs typeface="Times New Roman" pitchFamily="18" charset="0"/>
              </a:rPr>
              <a:t>symbolName</a:t>
            </a:r>
            <a:r>
              <a:rPr lang="en-US" sz="2000" dirty="0">
                <a:latin typeface="Times New Roman" pitchFamily="18" charset="0"/>
                <a:cs typeface="Times New Roman" pitchFamily="18" charset="0"/>
              </a:rPr>
              <a:t>;</a:t>
            </a:r>
          </a:p>
          <a:p>
            <a:endParaRPr lang="en-US" dirty="0"/>
          </a:p>
          <a:p>
            <a:endParaRPr lang="en-US" dirty="0"/>
          </a:p>
          <a:p>
            <a:endParaRPr lang="en-US" dirty="0"/>
          </a:p>
          <a:p>
            <a:endParaRPr lang="en-US" dirty="0"/>
          </a:p>
        </p:txBody>
      </p:sp>
      <p:sp>
        <p:nvSpPr>
          <p:cNvPr id="5" name="Content Placeholder 4"/>
          <p:cNvSpPr>
            <a:spLocks noGrp="1"/>
          </p:cNvSpPr>
          <p:nvPr>
            <p:ph sz="half" idx="2"/>
          </p:nvPr>
        </p:nvSpPr>
        <p:spPr/>
        <p:txBody>
          <a:bodyPr>
            <a:normAutofit/>
          </a:bodyPr>
          <a:lstStyle/>
          <a:p>
            <a:pPr marL="0" indent="0">
              <a:buNone/>
            </a:pPr>
            <a:r>
              <a:rPr lang="en-US" sz="2000" dirty="0" smtClean="0">
                <a:latin typeface="Times New Roman" pitchFamily="18" charset="0"/>
                <a:cs typeface="Times New Roman" pitchFamily="18" charset="0"/>
              </a:rPr>
              <a:t>Paths: </a:t>
            </a: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paths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FileName</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thư</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tai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thư</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mục</a:t>
            </a:r>
            <a:r>
              <a:rPr lang="en-US" sz="2000" dirty="0" smtClean="0">
                <a:latin typeface="Times New Roman" pitchFamily="18" charset="0"/>
                <a:cs typeface="Times New Roman" pitchFamily="18" charset="0"/>
              </a:rPr>
              <a:t> parent</a:t>
            </a:r>
          </a:p>
          <a:p>
            <a:pPr marL="0" indent="0">
              <a:buNone/>
            </a:pPr>
            <a:r>
              <a:rPr lang="en-US" sz="2000" dirty="0" smtClean="0">
                <a:latin typeface="Times New Roman" pitchFamily="18" charset="0"/>
                <a:cs typeface="Times New Roman" pitchFamily="18" charset="0"/>
              </a:rPr>
              <a:t>Comments</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3352800"/>
            <a:ext cx="40640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330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Structure </a:t>
            </a:r>
            <a:r>
              <a:rPr lang="en-US" b="1" dirty="0">
                <a:latin typeface="Times New Roman" pitchFamily="18" charset="0"/>
                <a:cs typeface="Times New Roman" pitchFamily="18" charset="0"/>
              </a:rPr>
              <a:t>of a Contract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marL="0" indent="0">
              <a:buNone/>
            </a:pPr>
            <a:r>
              <a:rPr lang="en-US" sz="2000" dirty="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object-oriented languages</a:t>
            </a:r>
          </a:p>
          <a:p>
            <a:pPr marL="0" indent="0">
              <a:buNone/>
            </a:pP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contract </a:t>
            </a:r>
            <a:r>
              <a:rPr lang="en-US" sz="2000" dirty="0" err="1" smtClean="0">
                <a:latin typeface="Times New Roman" pitchFamily="18" charset="0"/>
                <a:cs typeface="Times New Roman" pitchFamily="18" charset="0"/>
              </a:rPr>
              <a:t>chứa</a:t>
            </a:r>
            <a:r>
              <a:rPr lang="en-US" sz="2000" dirty="0">
                <a:latin typeface="Times New Roman" pitchFamily="18" charset="0"/>
                <a:cs typeface="Times New Roman" pitchFamily="18" charset="0"/>
              </a:rPr>
              <a:t> State Variables, Functions, Function Modifiers, Events,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Types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Enum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Types</a:t>
            </a:r>
          </a:p>
          <a:p>
            <a:pPr marL="0" indent="0">
              <a:buNone/>
            </a:pPr>
            <a:r>
              <a:rPr lang="en-US" sz="2000" dirty="0" err="1" smtClean="0">
                <a:latin typeface="Times New Roman" pitchFamily="18" charset="0"/>
                <a:cs typeface="Times New Roman" pitchFamily="18" charset="0"/>
              </a:rPr>
              <a:t>Kế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thừa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contract </a:t>
            </a:r>
            <a:r>
              <a:rPr lang="en-US" sz="2000" dirty="0" err="1" smtClean="0">
                <a:latin typeface="Times New Roman" pitchFamily="18" charset="0"/>
                <a:cs typeface="Times New Roman" pitchFamily="18" charset="0"/>
              </a:rPr>
              <a:t>khác</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Events</a:t>
            </a:r>
            <a:endParaRPr lang="en-US" sz="2000" b="1"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marL="0" indent="0">
              <a:buNone/>
            </a:pPr>
            <a:r>
              <a:rPr lang="en-US" sz="2000" b="1" dirty="0">
                <a:latin typeface="Times New Roman" pitchFamily="18" charset="0"/>
                <a:cs typeface="Times New Roman" pitchFamily="18" charset="0"/>
              </a:rPr>
              <a:t>State </a:t>
            </a:r>
            <a:r>
              <a:rPr lang="en-US" sz="2000" b="1" dirty="0" smtClean="0">
                <a:latin typeface="Times New Roman" pitchFamily="18" charset="0"/>
                <a:cs typeface="Times New Roman" pitchFamily="18" charset="0"/>
              </a:rPr>
              <a:t>Variables</a:t>
            </a: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Functions</a:t>
            </a: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Function </a:t>
            </a:r>
            <a:r>
              <a:rPr lang="en-US" sz="2000" b="1" dirty="0">
                <a:latin typeface="Times New Roman" pitchFamily="18" charset="0"/>
                <a:cs typeface="Times New Roman" pitchFamily="18" charset="0"/>
              </a:rPr>
              <a:t>Modifiers</a:t>
            </a: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2" y="2057403"/>
            <a:ext cx="339301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018" y="3588327"/>
            <a:ext cx="3820583"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2727" y="5042335"/>
            <a:ext cx="4582583"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783015"/>
            <a:ext cx="43434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031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Structure of a Contract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rmAutofit/>
          </a:bodyPr>
          <a:lstStyle/>
          <a:p>
            <a:pPr marL="0" indent="0">
              <a:buNone/>
            </a:pPr>
            <a:r>
              <a:rPr lang="en-US" sz="2200" b="1" dirty="0" err="1">
                <a:latin typeface="Times New Roman" pitchFamily="18" charset="0"/>
                <a:cs typeface="Times New Roman" pitchFamily="18" charset="0"/>
              </a:rPr>
              <a:t>Struct</a:t>
            </a: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Types</a:t>
            </a: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r>
              <a:rPr lang="en-US" sz="2200" b="1" dirty="0" err="1" smtClean="0">
                <a:latin typeface="Times New Roman" pitchFamily="18" charset="0"/>
                <a:cs typeface="Times New Roman" pitchFamily="18" charset="0"/>
              </a:rPr>
              <a:t>Enum</a:t>
            </a:r>
            <a:r>
              <a:rPr lang="en-US" sz="2200" b="1"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Types</a:t>
            </a: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Autofit/>
          </a:bodyPr>
          <a:lstStyle/>
          <a:p>
            <a:pPr marL="0" indent="0">
              <a:buNone/>
            </a:pPr>
            <a:r>
              <a:rPr lang="en-US" sz="2000" dirty="0">
                <a:latin typeface="Times New Roman" pitchFamily="18" charset="0"/>
                <a:cs typeface="Times New Roman" pitchFamily="18" charset="0"/>
              </a:rPr>
              <a:t>Types</a:t>
            </a:r>
            <a:r>
              <a:rPr lang="en-US" sz="2000" dirty="0" smtClean="0">
                <a:latin typeface="Times New Roman" pitchFamily="18" charset="0"/>
                <a:cs typeface="Times New Roman" pitchFamily="18" charset="0"/>
              </a:rPr>
              <a:t>: Value Types, </a:t>
            </a:r>
            <a:r>
              <a:rPr lang="en-US" sz="2000" dirty="0">
                <a:latin typeface="Times New Roman" pitchFamily="18" charset="0"/>
                <a:cs typeface="Times New Roman" pitchFamily="18" charset="0"/>
              </a:rPr>
              <a:t>Reference </a:t>
            </a:r>
            <a:r>
              <a:rPr lang="en-US" sz="2000" dirty="0" smtClean="0">
                <a:latin typeface="Times New Roman" pitchFamily="18" charset="0"/>
                <a:cs typeface="Times New Roman" pitchFamily="18" charset="0"/>
              </a:rPr>
              <a:t>Types, Mappings, </a:t>
            </a:r>
            <a:r>
              <a:rPr lang="en-US" sz="2000" dirty="0">
                <a:latin typeface="Times New Roman" pitchFamily="18" charset="0"/>
                <a:cs typeface="Times New Roman" pitchFamily="18" charset="0"/>
              </a:rPr>
              <a:t>Operators Involving </a:t>
            </a:r>
            <a:r>
              <a:rPr lang="en-US" sz="2000" dirty="0" err="1" smtClean="0">
                <a:latin typeface="Times New Roman" pitchFamily="18" charset="0"/>
                <a:cs typeface="Times New Roman" pitchFamily="18" charset="0"/>
              </a:rPr>
              <a:t>Lvalues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Conversions between Elementary </a:t>
            </a:r>
            <a:r>
              <a:rPr lang="en-US" sz="2000" dirty="0" smtClean="0">
                <a:latin typeface="Times New Roman" pitchFamily="18" charset="0"/>
                <a:cs typeface="Times New Roman" pitchFamily="18" charset="0"/>
              </a:rPr>
              <a:t>Types, </a:t>
            </a:r>
            <a:r>
              <a:rPr lang="en-US" sz="2000" dirty="0">
                <a:latin typeface="Times New Roman" pitchFamily="18" charset="0"/>
                <a:cs typeface="Times New Roman" pitchFamily="18" charset="0"/>
              </a:rPr>
              <a:t>Type Deduction</a:t>
            </a:r>
          </a:p>
          <a:p>
            <a:pPr marL="0" indent="0">
              <a:buNone/>
            </a:pPr>
            <a:r>
              <a:rPr lang="en-US" sz="2000" b="1" dirty="0" smtClean="0">
                <a:latin typeface="Times New Roman" pitchFamily="18" charset="0"/>
                <a:cs typeface="Times New Roman" pitchFamily="18" charset="0"/>
              </a:rPr>
              <a:t>Value </a:t>
            </a:r>
            <a:r>
              <a:rPr lang="en-US" sz="2000" b="1" dirty="0">
                <a:latin typeface="Times New Roman" pitchFamily="18" charset="0"/>
                <a:cs typeface="Times New Roman" pitchFamily="18" charset="0"/>
              </a:rPr>
              <a:t>Types</a:t>
            </a:r>
          </a:p>
          <a:p>
            <a:pPr>
              <a:buFont typeface="Wingdings" pitchFamily="2" charset="2"/>
              <a:buChar char="q"/>
            </a:pPr>
            <a:r>
              <a:rPr lang="en-US" sz="2000" u="sng" dirty="0" smtClean="0">
                <a:latin typeface="Times New Roman" pitchFamily="18" charset="0"/>
                <a:cs typeface="Times New Roman" pitchFamily="18" charset="0"/>
              </a:rPr>
              <a:t>Booleans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true</a:t>
            </a:r>
            <a:r>
              <a:rPr lang="en-US" sz="2000" dirty="0">
                <a:latin typeface="Times New Roman" pitchFamily="18" charset="0"/>
                <a:cs typeface="Times New Roman" pitchFamily="18" charset="0"/>
              </a:rPr>
              <a:t> and false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tử</a:t>
            </a:r>
            <a:r>
              <a:rPr lang="en-US" sz="2000" dirty="0" smtClean="0">
                <a:latin typeface="Times New Roman" pitchFamily="18" charset="0"/>
                <a:cs typeface="Times New Roman" pitchFamily="18" charset="0"/>
              </a:rPr>
              <a:t> : ! , &amp;&amp;, ||, == , !=</a:t>
            </a:r>
            <a:endParaRPr lang="en-US" sz="2000" dirty="0">
              <a:latin typeface="Times New Roman" pitchFamily="18" charset="0"/>
              <a:cs typeface="Times New Roman" pitchFamily="18" charset="0"/>
            </a:endParaRPr>
          </a:p>
          <a:p>
            <a:pPr>
              <a:buFont typeface="Wingdings" pitchFamily="2" charset="2"/>
              <a:buChar char="q"/>
            </a:pPr>
            <a:r>
              <a:rPr lang="en-US" sz="2000" u="sng" dirty="0" smtClean="0">
                <a:latin typeface="Times New Roman" pitchFamily="18" charset="0"/>
                <a:cs typeface="Times New Roman" pitchFamily="18" charset="0"/>
              </a:rPr>
              <a:t>Integers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uint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với</a:t>
            </a:r>
            <a:r>
              <a:rPr lang="en-US" sz="2000" dirty="0" smtClean="0">
                <a:latin typeface="Times New Roman" pitchFamily="18" charset="0"/>
                <a:cs typeface="Times New Roman" pitchFamily="18" charset="0"/>
              </a:rPr>
              <a:t> size </a:t>
            </a:r>
            <a:r>
              <a:rPr lang="en-US" sz="2000" dirty="0" err="1" smtClean="0">
                <a:latin typeface="Times New Roman" pitchFamily="18" charset="0"/>
                <a:cs typeface="Times New Roman" pitchFamily="18" charset="0"/>
              </a:rPr>
              <a:t>khác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nhau</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So </a:t>
            </a:r>
            <a:r>
              <a:rPr lang="en-US" sz="2000" dirty="0" err="1" smtClean="0">
                <a:latin typeface="Times New Roman" pitchFamily="18" charset="0"/>
                <a:cs typeface="Times New Roman" pitchFamily="18" charset="0"/>
              </a:rPr>
              <a:t>sánh</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 &lt;, ==, !=, &gt;=, &gt;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Bit </a:t>
            </a:r>
            <a:r>
              <a:rPr lang="en-US" sz="2000" dirty="0">
                <a:latin typeface="Times New Roman" pitchFamily="18" charset="0"/>
                <a:cs typeface="Times New Roman" pitchFamily="18" charset="0"/>
              </a:rPr>
              <a:t>operators: &amp;, |, ^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Phép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 % </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&lt;&lt; </a:t>
            </a:r>
            <a:r>
              <a:rPr lang="en-US" sz="2000" dirty="0" smtClean="0">
                <a:latin typeface="Times New Roman" pitchFamily="18" charset="0"/>
                <a:cs typeface="Times New Roman" pitchFamily="18" charset="0"/>
              </a:rPr>
              <a:t>, &gt;&gt;</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2" y="2057403"/>
            <a:ext cx="3126316"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507" y="4572003"/>
            <a:ext cx="38481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165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Times New Roman" pitchFamily="18" charset="0"/>
                <a:cs typeface="Times New Roman" pitchFamily="18" charset="0"/>
              </a:rPr>
              <a:t>Value </a:t>
            </a:r>
            <a:r>
              <a:rPr lang="en-US" b="1" dirty="0" smtClean="0">
                <a:latin typeface="Times New Roman" pitchFamily="18" charset="0"/>
                <a:cs typeface="Times New Roman" pitchFamily="18" charset="0"/>
              </a:rPr>
              <a:t>Types</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b="1" dirty="0">
                <a:latin typeface="Times New Roman" pitchFamily="18" charset="0"/>
                <a:cs typeface="Times New Roman" pitchFamily="18" charset="0"/>
              </a:rPr>
              <a:t>Fixed Point Numbers</a:t>
            </a:r>
          </a:p>
          <a:p>
            <a:pPr>
              <a:buFont typeface="Wingdings" pitchFamily="2" charset="2"/>
              <a:buChar char="q"/>
            </a:pPr>
            <a:r>
              <a:rPr lang="en-US" sz="2000" dirty="0">
                <a:latin typeface="Times New Roman" pitchFamily="18" charset="0"/>
                <a:cs typeface="Times New Roman" pitchFamily="18" charset="0"/>
              </a:rPr>
              <a:t>fixed / </a:t>
            </a:r>
            <a:r>
              <a:rPr lang="en-US" sz="2000" dirty="0" err="1" smtClean="0">
                <a:latin typeface="Times New Roman" pitchFamily="18" charset="0"/>
                <a:cs typeface="Times New Roman" pitchFamily="18" charset="0"/>
              </a:rPr>
              <a:t>ufixed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ufixedMxN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fixedMxN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bit </a:t>
            </a:r>
            <a:r>
              <a:rPr lang="en-US" sz="2000" dirty="0" err="1" smtClean="0">
                <a:latin typeface="Times New Roman" pitchFamily="18" charset="0"/>
                <a:cs typeface="Times New Roman" pitchFamily="18" charset="0"/>
              </a:rPr>
              <a:t>dùng</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chữ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phân</a:t>
            </a:r>
            <a:r>
              <a:rPr lang="en-US" sz="2000" dirty="0" smtClean="0">
                <a:latin typeface="Times New Roman" pitchFamily="18" charset="0"/>
                <a:cs typeface="Times New Roman" pitchFamily="18" charset="0"/>
              </a:rPr>
              <a:t> </a:t>
            </a:r>
          </a:p>
          <a:p>
            <a:pPr>
              <a:buFont typeface="Wingdings" pitchFamily="2" charset="2"/>
              <a:buChar char="q"/>
            </a:pPr>
            <a:r>
              <a:rPr lang="en-US" sz="2000" dirty="0" err="1" smtClean="0">
                <a:latin typeface="Times New Roman" pitchFamily="18" charset="0"/>
                <a:cs typeface="Times New Roman" pitchFamily="18" charset="0"/>
              </a:rPr>
              <a:t>ufixed</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fixed</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viết</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tắt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ufixed128x19 </a:t>
            </a:r>
            <a:r>
              <a:rPr lang="en-US" sz="2000" dirty="0" err="1" smtClean="0">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fixed128x19</a:t>
            </a:r>
          </a:p>
          <a:p>
            <a:pPr>
              <a:buFont typeface="Wingdings" pitchFamily="2" charset="2"/>
              <a:buChar char="q"/>
            </a:pPr>
            <a:r>
              <a:rPr lang="en-US" sz="2000" dirty="0" err="1" smtClean="0">
                <a:latin typeface="Times New Roman" pitchFamily="18" charset="0"/>
                <a:cs typeface="Times New Roman" pitchFamily="18" charset="0"/>
              </a:rPr>
              <a:t>Toán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tử</a:t>
            </a:r>
            <a:r>
              <a:rPr lang="en-US" sz="2000" dirty="0" smtClean="0">
                <a:latin typeface="Times New Roman" pitchFamily="18" charset="0"/>
                <a:cs typeface="Times New Roman" pitchFamily="18" charset="0"/>
              </a:rPr>
              <a:t>: </a:t>
            </a:r>
          </a:p>
          <a:p>
            <a:pPr>
              <a:buFont typeface="Wingdings" pitchFamily="2" charset="2"/>
              <a:buChar char="Ø"/>
            </a:pPr>
            <a:r>
              <a:rPr lang="en-US" sz="2000" dirty="0">
                <a:latin typeface="Times New Roman" pitchFamily="18" charset="0"/>
                <a:cs typeface="Times New Roman" pitchFamily="18" charset="0"/>
              </a:rPr>
              <a:t>Comparisons: &lt;=, &lt;, ==, !=, &gt;=, &gt; (evaluate to </a:t>
            </a:r>
            <a:r>
              <a:rPr lang="en-US" sz="2000" dirty="0" err="1">
                <a:latin typeface="Times New Roman" pitchFamily="18" charset="0"/>
                <a:cs typeface="Times New Roman" pitchFamily="18" charset="0"/>
              </a:rPr>
              <a:t>bool</a:t>
            </a:r>
            <a:r>
              <a:rPr lang="en-US" sz="2000" dirty="0">
                <a:latin typeface="Times New Roman" pitchFamily="18" charset="0"/>
                <a:cs typeface="Times New Roman" pitchFamily="18" charset="0"/>
              </a:rPr>
              <a:t>)</a:t>
            </a:r>
          </a:p>
          <a:p>
            <a:pPr>
              <a:buFont typeface="Wingdings" pitchFamily="2" charset="2"/>
              <a:buChar char="Ø"/>
            </a:pPr>
            <a:r>
              <a:rPr lang="en-US" sz="2000" dirty="0">
                <a:latin typeface="Times New Roman" pitchFamily="18" charset="0"/>
                <a:cs typeface="Times New Roman" pitchFamily="18" charset="0"/>
              </a:rPr>
              <a:t>Arithmetic operators: +, -, unary -, unary +, *, /, % (remainder)</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marL="0" indent="0">
              <a:buNone/>
            </a:pPr>
            <a:r>
              <a:rPr lang="en-US" sz="2000" b="1" dirty="0" smtClean="0">
                <a:latin typeface="Times New Roman" pitchFamily="18" charset="0"/>
                <a:cs typeface="Times New Roman" pitchFamily="18" charset="0"/>
              </a:rPr>
              <a:t>Address</a:t>
            </a:r>
            <a:r>
              <a:rPr lang="en-US" sz="2000" dirty="0" smtClean="0">
                <a:latin typeface="Times New Roman" pitchFamily="18" charset="0"/>
                <a:cs typeface="Times New Roman" pitchFamily="18" charset="0"/>
              </a:rPr>
              <a:t>: 20bytes,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thuộc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tính</a:t>
            </a:r>
            <a:endParaRPr lang="en-US" sz="2000" dirty="0" smtClean="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Operators:</a:t>
            </a:r>
          </a:p>
          <a:p>
            <a:pPr marL="0" indent="0">
              <a:buNone/>
            </a:pPr>
            <a:r>
              <a:rPr lang="en-US" sz="2000" dirty="0">
                <a:latin typeface="Times New Roman" pitchFamily="18" charset="0"/>
                <a:cs typeface="Times New Roman" pitchFamily="18" charset="0"/>
              </a:rPr>
              <a:t>&lt;=, &lt;, ==, !=, &gt;= and &gt;</a:t>
            </a:r>
          </a:p>
          <a:p>
            <a:pPr>
              <a:buFont typeface="Wingdings" pitchFamily="2" charset="2"/>
              <a:buChar char="q"/>
            </a:pPr>
            <a:r>
              <a:rPr lang="en-US" sz="2000" dirty="0">
                <a:latin typeface="Times New Roman" pitchFamily="18" charset="0"/>
                <a:cs typeface="Times New Roman" pitchFamily="18" charset="0"/>
              </a:rPr>
              <a:t>Members of Addresses</a:t>
            </a:r>
          </a:p>
          <a:p>
            <a:pPr>
              <a:buFont typeface="Wingdings" pitchFamily="2" charset="2"/>
              <a:buChar char="Ø"/>
            </a:pPr>
            <a:r>
              <a:rPr lang="en-US" sz="2000" dirty="0">
                <a:latin typeface="Times New Roman" pitchFamily="18" charset="0"/>
                <a:cs typeface="Times New Roman" pitchFamily="18" charset="0"/>
              </a:rPr>
              <a:t>balance and transfer</a:t>
            </a: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Send: </a:t>
            </a:r>
            <a:r>
              <a:rPr lang="en-US" sz="2000" dirty="0" err="1" smtClean="0">
                <a:latin typeface="Times New Roman" pitchFamily="18" charset="0"/>
                <a:cs typeface="Times New Roman" pitchFamily="18" charset="0"/>
              </a:rPr>
              <a:t>tranfer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thấp</a:t>
            </a:r>
            <a:endParaRPr lang="en-US" sz="2000" dirty="0" smtClean="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call, </a:t>
            </a:r>
            <a:r>
              <a:rPr lang="en-US" sz="2000" dirty="0" err="1">
                <a:latin typeface="Times New Roman" pitchFamily="18" charset="0"/>
                <a:cs typeface="Times New Roman" pitchFamily="18" charset="0"/>
              </a:rPr>
              <a:t>callcode</a:t>
            </a:r>
            <a:r>
              <a:rPr lang="en-US" sz="2000" dirty="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delegatecall</a:t>
            </a:r>
            <a:endParaRPr lang="en-US" sz="2000"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2" y="3559175"/>
            <a:ext cx="45698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2" y="5334000"/>
            <a:ext cx="454236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009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Value Types</a:t>
            </a:r>
            <a:endParaRPr lang="en-US" dirty="0"/>
          </a:p>
        </p:txBody>
      </p:sp>
      <p:sp>
        <p:nvSpPr>
          <p:cNvPr id="3" name="Content Placeholder 2"/>
          <p:cNvSpPr>
            <a:spLocks noGrp="1"/>
          </p:cNvSpPr>
          <p:nvPr>
            <p:ph sz="half" idx="1"/>
          </p:nvPr>
        </p:nvSpPr>
        <p:spPr/>
        <p:txBody>
          <a:bodyPr>
            <a:noAutofit/>
          </a:bodyPr>
          <a:lstStyle/>
          <a:p>
            <a:pPr marL="0" indent="0">
              <a:buNone/>
            </a:pPr>
            <a:r>
              <a:rPr lang="en-US" sz="2000" b="1" dirty="0">
                <a:latin typeface="Times New Roman" pitchFamily="18" charset="0"/>
                <a:cs typeface="Times New Roman" pitchFamily="18" charset="0"/>
              </a:rPr>
              <a:t>Fixed-size byte arrays</a:t>
            </a:r>
          </a:p>
          <a:p>
            <a:pPr>
              <a:buFont typeface="Wingdings" pitchFamily="2" charset="2"/>
              <a:buChar char="q"/>
            </a:pPr>
            <a:r>
              <a:rPr lang="en-US" sz="2000" dirty="0">
                <a:latin typeface="Times New Roman" pitchFamily="18" charset="0"/>
                <a:cs typeface="Times New Roman" pitchFamily="18" charset="0"/>
              </a:rPr>
              <a:t>bytes1, bytes2, bytes3, …, </a:t>
            </a:r>
            <a:r>
              <a:rPr lang="en-US" sz="2000" dirty="0" smtClean="0">
                <a:latin typeface="Times New Roman" pitchFamily="18" charset="0"/>
                <a:cs typeface="Times New Roman" pitchFamily="18" charset="0"/>
              </a:rPr>
              <a:t>bytes32. byte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bytes1</a:t>
            </a:r>
          </a:p>
          <a:p>
            <a:pPr>
              <a:buFont typeface="Wingdings" pitchFamily="2" charset="2"/>
              <a:buChar char="q"/>
            </a:pPr>
            <a:r>
              <a:rPr lang="en-US" sz="2000" dirty="0">
                <a:latin typeface="Times New Roman" pitchFamily="18" charset="0"/>
                <a:cs typeface="Times New Roman" pitchFamily="18" charset="0"/>
              </a:rPr>
              <a:t>Operators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Comparisons: &lt;=, &lt;, ==, !=, &gt;=, &gt; (evaluate to </a:t>
            </a:r>
            <a:r>
              <a:rPr lang="en-US" sz="2000" dirty="0" err="1">
                <a:latin typeface="Times New Roman" pitchFamily="18" charset="0"/>
                <a:cs typeface="Times New Roman" pitchFamily="18" charset="0"/>
              </a:rPr>
              <a:t>bool</a:t>
            </a:r>
            <a:r>
              <a:rPr lang="en-US" sz="2000" dirty="0">
                <a:latin typeface="Times New Roman" pitchFamily="18" charset="0"/>
                <a:cs typeface="Times New Roman" pitchFamily="18" charset="0"/>
              </a:rPr>
              <a:t>)</a:t>
            </a:r>
          </a:p>
          <a:p>
            <a:pPr>
              <a:buFont typeface="Wingdings" pitchFamily="2" charset="2"/>
              <a:buChar char="Ø"/>
            </a:pPr>
            <a:r>
              <a:rPr lang="en-US" sz="2000" dirty="0">
                <a:latin typeface="Times New Roman" pitchFamily="18" charset="0"/>
                <a:cs typeface="Times New Roman" pitchFamily="18" charset="0"/>
              </a:rPr>
              <a:t>Bit operators: &amp;, |, ^ (bitwise exclusive or), ~ (bitwise negation), &lt;&lt; (left shift), &gt;&gt; (right shift)</a:t>
            </a:r>
          </a:p>
          <a:p>
            <a:pPr>
              <a:buFont typeface="Wingdings" pitchFamily="2" charset="2"/>
              <a:buChar char="Ø"/>
            </a:pPr>
            <a:r>
              <a:rPr lang="en-US" sz="2000" dirty="0">
                <a:latin typeface="Times New Roman" pitchFamily="18" charset="0"/>
                <a:cs typeface="Times New Roman" pitchFamily="18" charset="0"/>
              </a:rPr>
              <a:t>Index access: If x is of type </a:t>
            </a:r>
            <a:r>
              <a:rPr lang="en-US" sz="2000" dirty="0" err="1">
                <a:latin typeface="Times New Roman" pitchFamily="18" charset="0"/>
                <a:cs typeface="Times New Roman" pitchFamily="18" charset="0"/>
              </a:rPr>
              <a:t>bytesI</a:t>
            </a:r>
            <a:r>
              <a:rPr lang="en-US" sz="2000" dirty="0">
                <a:latin typeface="Times New Roman" pitchFamily="18" charset="0"/>
                <a:cs typeface="Times New Roman" pitchFamily="18" charset="0"/>
              </a:rPr>
              <a:t>, then x[k] for 0 &lt;= k &lt; I returns the k </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byte (read-only</a:t>
            </a:r>
            <a:r>
              <a:rPr lang="en-US" sz="2000" dirty="0" smtClean="0">
                <a:latin typeface="Times New Roman" pitchFamily="18" charset="0"/>
                <a:cs typeface="Times New Roman" pitchFamily="18" charset="0"/>
              </a:rPr>
              <a:t>).</a:t>
            </a:r>
          </a:p>
          <a:p>
            <a:pPr>
              <a:buFont typeface="Wingdings" pitchFamily="2" charset="2"/>
              <a:buChar char="Ø"/>
            </a:pPr>
            <a:r>
              <a:rPr lang="en-US" sz="2000" dirty="0" err="1" smtClean="0">
                <a:latin typeface="Times New Roman" pitchFamily="18" charset="0"/>
                <a:cs typeface="Times New Roman" pitchFamily="18" charset="0"/>
              </a:rPr>
              <a:t>Thuộc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 .length: </a:t>
            </a:r>
            <a:r>
              <a:rPr lang="en-US" sz="2000" dirty="0" err="1" smtClean="0">
                <a:latin typeface="Times New Roman" pitchFamily="18" charset="0"/>
                <a:cs typeface="Times New Roman" pitchFamily="18" charset="0"/>
              </a:rPr>
              <a:t>xác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phần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tử</a:t>
            </a:r>
            <a:r>
              <a:rPr lang="en-US" sz="2000" dirty="0" smtClean="0">
                <a:latin typeface="Times New Roman" pitchFamily="18" charset="0"/>
                <a:cs typeface="Times New Roman" pitchFamily="18" charset="0"/>
              </a:rPr>
              <a:t> array</a:t>
            </a:r>
          </a:p>
          <a:p>
            <a:pPr marL="0" indent="0">
              <a:buNone/>
            </a:pPr>
            <a:r>
              <a:rPr lang="en-US" sz="2000" dirty="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Autofit/>
          </a:bodyPr>
          <a:lstStyle/>
          <a:p>
            <a:pPr marL="0" indent="0">
              <a:buNone/>
            </a:pPr>
            <a:r>
              <a:rPr lang="en-US" sz="2000" b="1" dirty="0">
                <a:latin typeface="Times New Roman" pitchFamily="18" charset="0"/>
                <a:cs typeface="Times New Roman" pitchFamily="18" charset="0"/>
              </a:rPr>
              <a:t>Dynamically-sized byte </a:t>
            </a:r>
            <a:r>
              <a:rPr lang="en-US" sz="2000" b="1" dirty="0" smtClean="0">
                <a:latin typeface="Times New Roman" pitchFamily="18" charset="0"/>
                <a:cs typeface="Times New Roman" pitchFamily="18" charset="0"/>
              </a:rPr>
              <a:t>array</a:t>
            </a: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Address </a:t>
            </a:r>
            <a:r>
              <a:rPr lang="en-US" sz="2000" b="1" dirty="0" smtClean="0">
                <a:latin typeface="Times New Roman" pitchFamily="18" charset="0"/>
                <a:cs typeface="Times New Roman" pitchFamily="18" charset="0"/>
              </a:rPr>
              <a:t>Literals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kiểu</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Hexadecimal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khoảng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39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41 </a:t>
            </a:r>
            <a:r>
              <a:rPr lang="en-US" sz="2000" dirty="0" err="1" smtClean="0">
                <a:latin typeface="Times New Roman" pitchFamily="18" charset="0"/>
                <a:cs typeface="Times New Roman" pitchFamily="18" charset="0"/>
              </a:rPr>
              <a:t>ký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phù</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checksum </a:t>
            </a:r>
            <a:r>
              <a:rPr lang="en-US" sz="2000" dirty="0">
                <a:latin typeface="Times New Roman" pitchFamily="18" charset="0"/>
                <a:cs typeface="Times New Roman" pitchFamily="18" charset="0"/>
              </a:rPr>
              <a:t>test produce</a:t>
            </a:r>
          </a:p>
          <a:p>
            <a:pPr marL="0" indent="0">
              <a:buNone/>
            </a:pPr>
            <a:r>
              <a:rPr lang="en-US" sz="2000" b="1" dirty="0">
                <a:latin typeface="Times New Roman" pitchFamily="18" charset="0"/>
                <a:cs typeface="Times New Roman" pitchFamily="18" charset="0"/>
              </a:rPr>
              <a:t>Rational and Integer Literals</a:t>
            </a:r>
          </a:p>
          <a:p>
            <a:pPr marL="0" indent="0">
              <a:buNone/>
            </a:pPr>
            <a:r>
              <a:rPr lang="en-US" sz="2000" u="sng" dirty="0">
                <a:latin typeface="Times New Roman" pitchFamily="18" charset="0"/>
                <a:cs typeface="Times New Roman" pitchFamily="18" charset="0"/>
              </a:rPr>
              <a:t>Integer </a:t>
            </a:r>
            <a:r>
              <a:rPr lang="en-US" sz="2000" u="sng" dirty="0" smtClean="0">
                <a:latin typeface="Times New Roman" pitchFamily="18" charset="0"/>
                <a:cs typeface="Times New Roman" pitchFamily="18" charset="0"/>
              </a:rPr>
              <a:t>literals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chuỗi</a:t>
            </a:r>
            <a:r>
              <a:rPr lang="en-US" sz="2000" dirty="0" smtClean="0">
                <a:latin typeface="Times New Roman" pitchFamily="18" charset="0"/>
                <a:cs typeface="Times New Roman" pitchFamily="18" charset="0"/>
              </a:rPr>
              <a:t> 0-9</a:t>
            </a:r>
          </a:p>
          <a:p>
            <a:pPr marL="0" indent="0">
              <a:buNone/>
            </a:pP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nghĩa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cách</a:t>
            </a:r>
            <a:r>
              <a:rPr lang="en-US" sz="2000" dirty="0" smtClean="0">
                <a:latin typeface="Times New Roman" pitchFamily="18" charset="0"/>
                <a:cs typeface="Times New Roman" pitchFamily="18" charset="0"/>
              </a:rPr>
              <a:t> “.” Ex: 1.3</a:t>
            </a:r>
          </a:p>
          <a:p>
            <a:pPr marL="0" indent="0">
              <a:buNone/>
            </a:pPr>
            <a:r>
              <a:rPr lang="en-US" sz="2000" u="sng" dirty="0">
                <a:latin typeface="Times New Roman" pitchFamily="18" charset="0"/>
                <a:cs typeface="Times New Roman" pitchFamily="18" charset="0"/>
              </a:rPr>
              <a:t>String </a:t>
            </a:r>
            <a:r>
              <a:rPr lang="en-US" sz="2000" u="sng" dirty="0" smtClean="0">
                <a:latin typeface="Times New Roman" pitchFamily="18" charset="0"/>
                <a:cs typeface="Times New Roman" pitchFamily="18" charset="0"/>
              </a:rPr>
              <a:t>Literals </a:t>
            </a:r>
            <a:r>
              <a:rPr lang="en-US" sz="2000" dirty="0" err="1" smtClean="0">
                <a:latin typeface="Times New Roman" pitchFamily="18" charset="0"/>
                <a:cs typeface="Times New Roman" pitchFamily="18" charset="0"/>
              </a:rPr>
              <a:t>biểu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đặc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biệt</a:t>
            </a:r>
            <a:r>
              <a:rPr lang="en-US" sz="2000" dirty="0">
                <a:latin typeface="Times New Roman" pitchFamily="18" charset="0"/>
                <a:cs typeface="Times New Roman" pitchFamily="18" charset="0"/>
              </a:rPr>
              <a:t>  \n, \</a:t>
            </a:r>
            <a:r>
              <a:rPr lang="en-US" sz="2000" dirty="0" err="1">
                <a:latin typeface="Times New Roman" pitchFamily="18" charset="0"/>
                <a:cs typeface="Times New Roman" pitchFamily="18" charset="0"/>
              </a:rPr>
              <a:t>xNN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uNNNN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xNN</a:t>
            </a: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Hexadecimal </a:t>
            </a:r>
            <a:r>
              <a:rPr lang="en-US" sz="2000" u="sng" dirty="0" smtClean="0">
                <a:latin typeface="Times New Roman" pitchFamily="18" charset="0"/>
                <a:cs typeface="Times New Roman" pitchFamily="18" charset="0"/>
              </a:rPr>
              <a:t>Literals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bắt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đâu</a:t>
            </a:r>
            <a:r>
              <a:rPr lang="en-US" sz="2000" dirty="0" smtClean="0">
                <a:latin typeface="Times New Roman" pitchFamily="18" charset="0"/>
                <a:cs typeface="Times New Roman" pitchFamily="18" charset="0"/>
              </a:rPr>
              <a:t> hex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nội</a:t>
            </a:r>
            <a:r>
              <a:rPr lang="en-US" sz="2000" dirty="0" smtClean="0">
                <a:latin typeface="Times New Roman" pitchFamily="18" charset="0"/>
                <a:cs typeface="Times New Roman" pitchFamily="18" charset="0"/>
              </a:rPr>
              <a:t> dung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 or ‘’. Ex: </a:t>
            </a:r>
            <a:r>
              <a:rPr lang="en-US" sz="2000" dirty="0">
                <a:latin typeface="Times New Roman" pitchFamily="18" charset="0"/>
                <a:cs typeface="Times New Roman" pitchFamily="18" charset="0"/>
              </a:rPr>
              <a:t>hex"001122FF"</a:t>
            </a: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80183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68280" y="457200"/>
            <a:ext cx="10791360" cy="1294920"/>
          </a:xfrm>
          <a:prstGeom prst="rect">
            <a:avLst/>
          </a:prstGeom>
          <a:noFill/>
          <a:ln>
            <a:noFill/>
          </a:ln>
        </p:spPr>
        <p:txBody>
          <a:bodyPr anchor="b">
            <a:normAutofit/>
          </a:bodyPr>
          <a:lstStyle/>
          <a:p>
            <a:pPr>
              <a:lnSpc>
                <a:spcPct val="100000"/>
              </a:lnSpc>
            </a:pPr>
            <a:r>
              <a:rPr lang="en-US" sz="3200" b="0" strike="noStrike" cap="all" spc="-1" dirty="0">
                <a:solidFill>
                  <a:srgbClr val="FFFFFF"/>
                </a:solidFill>
                <a:latin typeface="Times New Roman" pitchFamily="18" charset="0"/>
                <a:cs typeface="Times New Roman" pitchFamily="18" charset="0"/>
              </a:rPr>
              <a:t>Smart Contract </a:t>
            </a:r>
            <a:endParaRPr lang="en-US" sz="3200" b="0" strike="noStrike" spc="-1" dirty="0">
              <a:solidFill>
                <a:srgbClr val="FFFFFF"/>
              </a:solidFill>
              <a:latin typeface="Times New Roman" pitchFamily="18" charset="0"/>
              <a:cs typeface="Times New Roman" pitchFamily="18" charset="0"/>
            </a:endParaRPr>
          </a:p>
        </p:txBody>
      </p:sp>
      <p:sp>
        <p:nvSpPr>
          <p:cNvPr id="88" name="TextShape 2"/>
          <p:cNvSpPr txBox="1"/>
          <p:nvPr/>
        </p:nvSpPr>
        <p:spPr>
          <a:xfrm>
            <a:off x="368280" y="2247840"/>
            <a:ext cx="10791360" cy="4406400"/>
          </a:xfrm>
          <a:prstGeom prst="rect">
            <a:avLst/>
          </a:prstGeom>
          <a:noFill/>
          <a:ln>
            <a:noFill/>
          </a:ln>
        </p:spPr>
        <p:txBody>
          <a:bodyPr>
            <a:normAutofit/>
          </a:bodyPr>
          <a:lstStyle/>
          <a:p>
            <a:pPr>
              <a:lnSpc>
                <a:spcPct val="100000"/>
              </a:lnSpc>
              <a:spcAft>
                <a:spcPts val="1001"/>
              </a:spcAft>
            </a:pPr>
            <a:endParaRPr lang="en-GB" sz="3200" b="0" strike="noStrike" spc="-1" dirty="0">
              <a:latin typeface="Times New Roman" pitchFamily="18" charset="0"/>
              <a:cs typeface="Times New Roman" pitchFamily="18" charset="0"/>
            </a:endParaRPr>
          </a:p>
          <a:p>
            <a:pPr>
              <a:lnSpc>
                <a:spcPct val="100000"/>
              </a:lnSpc>
              <a:spcAft>
                <a:spcPts val="1001"/>
              </a:spcAft>
            </a:pPr>
            <a:r>
              <a:rPr lang="en-GB" sz="2400" b="0" strike="noStrike" spc="-1" dirty="0">
                <a:solidFill>
                  <a:srgbClr val="FFFFFF"/>
                </a:solidFill>
                <a:latin typeface="Times New Roman" pitchFamily="18" charset="0"/>
                <a:cs typeface="Times New Roman" pitchFamily="18" charset="0"/>
              </a:rPr>
              <a:t>Smart contract </a:t>
            </a:r>
            <a:r>
              <a:rPr lang="en-GB" sz="2400" b="0" strike="noStrike" spc="-1" dirty="0" err="1">
                <a:solidFill>
                  <a:srgbClr val="FFFFFF"/>
                </a:solidFill>
                <a:latin typeface="Times New Roman" pitchFamily="18" charset="0"/>
                <a:cs typeface="Times New Roman" pitchFamily="18" charset="0"/>
              </a:rPr>
              <a:t>là</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một</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chương</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trình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máy</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tính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được</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viết</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bởi</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một</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ngôn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ngữ</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lập</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trình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turing</a:t>
            </a:r>
            <a:r>
              <a:rPr lang="en-GB" sz="2400" b="0" strike="noStrike" spc="-1" dirty="0">
                <a:solidFill>
                  <a:srgbClr val="FFFFFF"/>
                </a:solidFill>
                <a:latin typeface="Times New Roman" pitchFamily="18" charset="0"/>
                <a:cs typeface="Times New Roman" pitchFamily="18" charset="0"/>
              </a:rPr>
              <a:t>-complete (</a:t>
            </a:r>
            <a:r>
              <a:rPr lang="en-GB" sz="2400" b="0" strike="noStrike" spc="-1" dirty="0" err="1">
                <a:solidFill>
                  <a:srgbClr val="FFFFFF"/>
                </a:solidFill>
                <a:latin typeface="Times New Roman" pitchFamily="18" charset="0"/>
                <a:cs typeface="Times New Roman" pitchFamily="18" charset="0"/>
              </a:rPr>
              <a:t>điểm</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khác</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biệt</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với</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bitcoin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được</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đưa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ra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đề</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cập</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đến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lần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đầu</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tiên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vào</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năm</a:t>
            </a:r>
            <a:r>
              <a:rPr lang="en-GB" sz="2400" b="0" strike="noStrike" spc="-1" dirty="0">
                <a:solidFill>
                  <a:srgbClr val="FFFFFF"/>
                </a:solidFill>
                <a:latin typeface="Times New Roman" pitchFamily="18" charset="0"/>
                <a:cs typeface="Times New Roman" pitchFamily="18" charset="0"/>
              </a:rPr>
              <a:t> 1993. </a:t>
            </a:r>
            <a:r>
              <a:rPr lang="en-GB" sz="2400" b="0" strike="noStrike" spc="-1" dirty="0" err="1">
                <a:solidFill>
                  <a:srgbClr val="FFFFFF"/>
                </a:solidFill>
                <a:latin typeface="Times New Roman" pitchFamily="18" charset="0"/>
                <a:cs typeface="Times New Roman" pitchFamily="18" charset="0"/>
              </a:rPr>
              <a:t>chương</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trình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này</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được</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thông</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dịch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thành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mã</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biên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dịch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bytecode</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có</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khả</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năng</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tự</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đưa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ra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các</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điều</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khoản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và</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thực</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thi</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thỏa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thuận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của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hệ</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thống</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máy</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tính</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dựa</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trên</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công</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nghệ</a:t>
            </a:r>
            <a:r>
              <a:rPr lang="en-GB" sz="2400" b="0" strike="noStrike" spc="-1" dirty="0">
                <a:solidFill>
                  <a:srgbClr val="FFFFFF"/>
                </a:solidFill>
                <a:latin typeface="Times New Roman" pitchFamily="18" charset="0"/>
                <a:cs typeface="Times New Roman" pitchFamily="18" charset="0"/>
              </a:rPr>
              <a:t> </a:t>
            </a:r>
            <a:r>
              <a:rPr lang="en-GB" sz="2400" b="0" strike="noStrike" spc="-1" dirty="0" err="1">
                <a:solidFill>
                  <a:srgbClr val="FFFFFF"/>
                </a:solidFill>
                <a:latin typeface="Times New Roman" pitchFamily="18" charset="0"/>
                <a:cs typeface="Times New Roman" pitchFamily="18" charset="0"/>
              </a:rPr>
              <a:t>blockchain</a:t>
            </a:r>
            <a:r>
              <a:rPr lang="en-GB" sz="2400" b="0" strike="noStrike" spc="-1" dirty="0">
                <a:solidFill>
                  <a:srgbClr val="FFFFFF"/>
                </a:solidFill>
                <a:latin typeface="Times New Roman" pitchFamily="18" charset="0"/>
                <a:cs typeface="Times New Roman" pitchFamily="18" charset="0"/>
              </a:rPr>
              <a:t>.</a:t>
            </a:r>
            <a:endParaRPr lang="en-GB" sz="2400" b="0" strike="noStrike" spc="-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Value Types</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dirty="0" err="1" smtClean="0">
                <a:latin typeface="Times New Roman" pitchFamily="18" charset="0"/>
                <a:cs typeface="Times New Roman" pitchFamily="18" charset="0"/>
              </a:rPr>
              <a:t>Enums</a:t>
            </a:r>
            <a:endParaRPr lang="en-US" sz="2000" dirty="0" smtClean="0">
              <a:latin typeface="Times New Roman" pitchFamily="18" charset="0"/>
              <a:cs typeface="Times New Roman" pitchFamily="18" charset="0"/>
            </a:endParaRPr>
          </a:p>
          <a:p>
            <a:pPr marL="0" indent="0">
              <a:buNone/>
            </a:pPr>
            <a:endParaRPr lang="en-US" dirty="0"/>
          </a:p>
        </p:txBody>
      </p:sp>
      <p:sp>
        <p:nvSpPr>
          <p:cNvPr id="4" name="Content Placeholder 3"/>
          <p:cNvSpPr>
            <a:spLocks noGrp="1"/>
          </p:cNvSpPr>
          <p:nvPr>
            <p:ph sz="half" idx="2"/>
          </p:nvPr>
        </p:nvSpPr>
        <p:spPr/>
        <p:txBody>
          <a:bodyPr>
            <a:normAutofit/>
          </a:bodyPr>
          <a:lstStyle/>
          <a:p>
            <a:pPr marL="0" indent="0">
              <a:buNone/>
            </a:pPr>
            <a:r>
              <a:rPr lang="en-US" sz="2000" b="1" dirty="0">
                <a:latin typeface="Times New Roman" pitchFamily="18" charset="0"/>
                <a:cs typeface="Times New Roman" pitchFamily="18" charset="0"/>
              </a:rPr>
              <a:t>Function </a:t>
            </a:r>
            <a:r>
              <a:rPr lang="en-US" sz="2000" b="1" dirty="0" smtClean="0">
                <a:latin typeface="Times New Roman" pitchFamily="18" charset="0"/>
                <a:cs typeface="Times New Roman" pitchFamily="18" charset="0"/>
              </a:rPr>
              <a:t>Types</a:t>
            </a:r>
          </a:p>
          <a:p>
            <a:pPr marL="0" indent="0">
              <a:buNone/>
            </a:pP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2 </a:t>
            </a:r>
            <a:r>
              <a:rPr lang="en-US" sz="2000" dirty="0" err="1" smtClean="0">
                <a:latin typeface="Times New Roman" pitchFamily="18" charset="0"/>
                <a:cs typeface="Times New Roman" pitchFamily="18" charset="0"/>
              </a:rPr>
              <a:t>loại</a:t>
            </a:r>
            <a:r>
              <a:rPr lang="en-US" sz="2000" dirty="0" smtClean="0">
                <a:latin typeface="Times New Roman" pitchFamily="18" charset="0"/>
                <a:cs typeface="Times New Roman" pitchFamily="18" charset="0"/>
              </a:rPr>
              <a:t> i</a:t>
            </a:r>
            <a:r>
              <a:rPr lang="en-US" sz="2000" i="1" dirty="0" smtClean="0">
                <a:latin typeface="Times New Roman" pitchFamily="18" charset="0"/>
                <a:cs typeface="Times New Roman" pitchFamily="18" charset="0"/>
              </a:rPr>
              <a:t>nternal</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external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functions</a:t>
            </a:r>
          </a:p>
          <a:p>
            <a:pPr marL="0" indent="0">
              <a:buNone/>
            </a:pPr>
            <a:r>
              <a:rPr lang="en-US" sz="2000" dirty="0" err="1" smtClean="0">
                <a:latin typeface="Times New Roman" pitchFamily="18" charset="0"/>
                <a:cs typeface="Times New Roman" pitchFamily="18" charset="0"/>
              </a:rPr>
              <a:t>Công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chung</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function </a:t>
            </a:r>
            <a:r>
              <a:rPr lang="en-US" sz="2000" dirty="0">
                <a:latin typeface="Times New Roman" pitchFamily="18" charset="0"/>
                <a:cs typeface="Times New Roman" pitchFamily="18" charset="0"/>
              </a:rPr>
              <a:t>(&lt;parameter types&gt;) {</a:t>
            </a:r>
            <a:r>
              <a:rPr lang="en-US" sz="2000" dirty="0" err="1">
                <a:latin typeface="Times New Roman" pitchFamily="18" charset="0"/>
                <a:cs typeface="Times New Roman" pitchFamily="18" charset="0"/>
              </a:rPr>
              <a:t>internal|external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pure|constant|view|payable</a:t>
            </a:r>
            <a:r>
              <a:rPr lang="en-US" sz="2000" dirty="0">
                <a:latin typeface="Times New Roman" pitchFamily="18" charset="0"/>
                <a:cs typeface="Times New Roman" pitchFamily="18" charset="0"/>
              </a:rPr>
              <a:t>] [returns (&lt;return types&gt;)]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7" y="2438400"/>
            <a:ext cx="4470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03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10668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2" y="457203"/>
            <a:ext cx="2241319" cy="461665"/>
          </a:xfrm>
          <a:prstGeom prst="rect">
            <a:avLst/>
          </a:prstGeom>
          <a:noFill/>
        </p:spPr>
        <p:txBody>
          <a:bodyPr wrap="none" rtlCol="0">
            <a:spAutoFit/>
          </a:bodyPr>
          <a:lstStyle/>
          <a:p>
            <a:r>
              <a:rPr lang="en-US" sz="2400" dirty="0">
                <a:solidFill>
                  <a:prstClr val="black"/>
                </a:solidFill>
                <a:latin typeface="Times New Roman" pitchFamily="18" charset="0"/>
                <a:cs typeface="Times New Roman" pitchFamily="18" charset="0"/>
              </a:rPr>
              <a:t>Internal function</a:t>
            </a:r>
          </a:p>
        </p:txBody>
      </p:sp>
    </p:spTree>
    <p:extLst>
      <p:ext uri="{BB962C8B-B14F-4D97-AF65-F5344CB8AC3E}">
        <p14:creationId xmlns:p14="http://schemas.microsoft.com/office/powerpoint/2010/main" val="1041720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2" y="1371600"/>
            <a:ext cx="9855199"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17600" y="685803"/>
            <a:ext cx="2223686" cy="461665"/>
          </a:xfrm>
          <a:prstGeom prst="rect">
            <a:avLst/>
          </a:prstGeom>
          <a:noFill/>
        </p:spPr>
        <p:txBody>
          <a:bodyPr wrap="none" rtlCol="0">
            <a:spAutoFit/>
          </a:bodyPr>
          <a:lstStyle/>
          <a:p>
            <a:r>
              <a:rPr lang="en-US" sz="2400" dirty="0" err="1">
                <a:solidFill>
                  <a:prstClr val="black"/>
                </a:solidFill>
                <a:latin typeface="Times New Roman" pitchFamily="18" charset="0"/>
                <a:cs typeface="Times New Roman" pitchFamily="18" charset="0"/>
              </a:rPr>
              <a:t>Extenal</a:t>
            </a:r>
            <a:r>
              <a:rPr lang="en-US" sz="2400" dirty="0">
                <a:solidFill>
                  <a:prstClr val="black"/>
                </a:solidFill>
                <a:latin typeface="Times New Roman" pitchFamily="18" charset="0"/>
                <a:cs typeface="Times New Roman" pitchFamily="18" charset="0"/>
              </a:rPr>
              <a:t> function</a:t>
            </a:r>
          </a:p>
        </p:txBody>
      </p:sp>
    </p:spTree>
    <p:extLst>
      <p:ext uri="{BB962C8B-B14F-4D97-AF65-F5344CB8AC3E}">
        <p14:creationId xmlns:p14="http://schemas.microsoft.com/office/powerpoint/2010/main" val="3500076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Reference </a:t>
            </a:r>
            <a:r>
              <a:rPr lang="en-US" b="1" dirty="0">
                <a:latin typeface="Times New Roman" pitchFamily="18" charset="0"/>
                <a:cs typeface="Times New Roman" pitchFamily="18" charset="0"/>
              </a:rPr>
              <a:t>Types</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marL="0" indent="0">
              <a:buNone/>
            </a:pPr>
            <a:r>
              <a:rPr lang="en-US" sz="2000" b="1" dirty="0" smtClean="0">
                <a:latin typeface="Times New Roman" pitchFamily="18" charset="0"/>
                <a:cs typeface="Times New Roman" pitchFamily="18" charset="0"/>
              </a:rPr>
              <a:t>Data </a:t>
            </a:r>
            <a:r>
              <a:rPr lang="en-US" sz="2000" b="1" dirty="0">
                <a:latin typeface="Times New Roman" pitchFamily="18" charset="0"/>
                <a:cs typeface="Times New Roman" pitchFamily="18" charset="0"/>
              </a:rPr>
              <a:t>location</a:t>
            </a:r>
            <a:r>
              <a:rPr lang="en-US" sz="2000" dirty="0">
                <a:latin typeface="Times New Roman" pitchFamily="18" charset="0"/>
                <a:cs typeface="Times New Roman" pitchFamily="18" charset="0"/>
              </a:rPr>
              <a:t>: stored in memory or in </a:t>
            </a:r>
            <a:r>
              <a:rPr lang="en-US" sz="2000" dirty="0" smtClean="0">
                <a:latin typeface="Times New Roman" pitchFamily="18" charset="0"/>
                <a:cs typeface="Times New Roman" pitchFamily="18" charset="0"/>
              </a:rPr>
              <a:t>storage</a:t>
            </a:r>
          </a:p>
          <a:p>
            <a:pPr marL="0" indent="0">
              <a:buNone/>
            </a:pPr>
            <a:r>
              <a:rPr lang="en-US" sz="2000" dirty="0" smtClean="0">
                <a:latin typeface="Times New Roman" pitchFamily="18" charset="0"/>
                <a:cs typeface="Times New Roman" pitchFamily="18" charset="0"/>
              </a:rPr>
              <a:t>Theo </a:t>
            </a:r>
            <a:r>
              <a:rPr lang="en-US" sz="2000" dirty="0" err="1" smtClean="0">
                <a:latin typeface="Times New Roman" pitchFamily="18" charset="0"/>
                <a:cs typeface="Times New Roman" pitchFamily="18" charset="0"/>
              </a:rPr>
              <a:t>mặc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t</a:t>
            </a:r>
            <a:r>
              <a:rPr lang="en-US" sz="2000" dirty="0" err="1" smtClean="0">
                <a:latin typeface="Times New Roman" pitchFamily="18" charset="0"/>
                <a:cs typeface="Times New Roman" pitchFamily="18" charset="0"/>
              </a:rPr>
              <a:t>ham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số</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lưu</a:t>
            </a:r>
            <a:r>
              <a:rPr lang="en-US" sz="2000" dirty="0" smtClean="0">
                <a:latin typeface="Times New Roman" pitchFamily="18" charset="0"/>
                <a:cs typeface="Times New Roman" pitchFamily="18" charset="0"/>
              </a:rPr>
              <a:t> memory, </a:t>
            </a:r>
            <a:r>
              <a:rPr lang="en-US" sz="2000" dirty="0">
                <a:latin typeface="Times New Roman" pitchFamily="18" charset="0"/>
                <a:cs typeface="Times New Roman" pitchFamily="18" charset="0"/>
              </a:rPr>
              <a:t>local </a:t>
            </a:r>
            <a:r>
              <a:rPr lang="en-US" sz="2000" dirty="0" smtClean="0">
                <a:latin typeface="Times New Roman" pitchFamily="18" charset="0"/>
                <a:cs typeface="Times New Roman" pitchFamily="18" charset="0"/>
              </a:rPr>
              <a:t>variables </a:t>
            </a:r>
            <a:r>
              <a:rPr lang="en-US" sz="2000" dirty="0" err="1" smtClean="0">
                <a:latin typeface="Times New Roman" pitchFamily="18" charset="0"/>
                <a:cs typeface="Times New Roman" pitchFamily="18" charset="0"/>
              </a:rPr>
              <a:t>lưa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storage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vi-VN" sz="2000" b="1" dirty="0">
                <a:latin typeface="Times New Roman" pitchFamily="18" charset="0"/>
                <a:cs typeface="Times New Roman" pitchFamily="18" charset="0"/>
              </a:rPr>
              <a:t>Arrays</a:t>
            </a:r>
          </a:p>
          <a:p>
            <a:pPr marL="0" indent="0">
              <a:buNone/>
            </a:pPr>
            <a:r>
              <a:rPr lang="vi-VN" sz="2000" dirty="0">
                <a:latin typeface="Times New Roman" pitchFamily="18" charset="0"/>
                <a:cs typeface="Times New Roman" pitchFamily="18" charset="0"/>
              </a:rPr>
              <a:t>An array of fixed size k thì được viết T[k], an array of dynamic size T[]. Ex: 5 phần tử T[][5]. Truy xuất phần tử 2 trong uint 3: T[2][1]</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2" y="1752603"/>
            <a:ext cx="6093884" cy="403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03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Reference Types</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rmAutofit/>
          </a:bodyPr>
          <a:lstStyle/>
          <a:p>
            <a:pPr marL="0" indent="0">
              <a:buNone/>
            </a:pPr>
            <a:r>
              <a:rPr lang="en-US" sz="2000" dirty="0">
                <a:latin typeface="Times New Roman" pitchFamily="18" charset="0"/>
                <a:cs typeface="Times New Roman" pitchFamily="18" charset="0"/>
              </a:rPr>
              <a:t>Allocating Memory Arrays</a:t>
            </a: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Array Literals / Inline </a:t>
            </a:r>
            <a:r>
              <a:rPr lang="en-US" sz="2000" dirty="0" smtClean="0">
                <a:latin typeface="Times New Roman" pitchFamily="18" charset="0"/>
                <a:cs typeface="Times New Roman" pitchFamily="18" charset="0"/>
              </a:rPr>
              <a:t>Arrays</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marL="0" indent="0">
              <a:buNone/>
            </a:pPr>
            <a:r>
              <a:rPr lang="en-US" sz="2000" dirty="0" smtClean="0">
                <a:latin typeface="Times New Roman" pitchFamily="18" charset="0"/>
                <a:cs typeface="Times New Roman" pitchFamily="18" charset="0"/>
              </a:rPr>
              <a:t>Members: Length, push</a:t>
            </a: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Mappings</a:t>
            </a:r>
            <a:r>
              <a:rPr lang="en-US" sz="2000" dirty="0" smtClean="0">
                <a:latin typeface="Times New Roman" pitchFamily="18" charset="0"/>
                <a:cs typeface="Times New Roman" pitchFamily="18" charset="0"/>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53" y="2362200"/>
            <a:ext cx="4572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53" y="4572003"/>
            <a:ext cx="4558147" cy="12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1493" y="2667000"/>
            <a:ext cx="4730751" cy="3667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293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10972800" cy="1143000"/>
          </a:xfrm>
        </p:spPr>
        <p:txBody>
          <a:bodyPr>
            <a:normAutofit/>
          </a:bodyPr>
          <a:lstStyle/>
          <a:p>
            <a:r>
              <a:rPr lang="en-US" b="1" dirty="0" err="1">
                <a:latin typeface="Times New Roman" pitchFamily="18" charset="0"/>
                <a:cs typeface="Times New Roman" pitchFamily="18" charset="0"/>
              </a:rPr>
              <a:t>Structs</a:t>
            </a:r>
            <a:endParaRPr lang="en-US" b="1" dirty="0">
              <a:latin typeface="Times New Roman" pitchFamily="18" charset="0"/>
              <a:cs typeface="Times New Roman" pitchFamily="18" charset="0"/>
            </a:endParaRPr>
          </a:p>
        </p:txBody>
      </p:sp>
      <p:sp>
        <p:nvSpPr>
          <p:cNvPr id="3" name="Content Placeholder 2"/>
          <p:cNvSpPr>
            <a:spLocks noGrp="1"/>
          </p:cNvSpPr>
          <p:nvPr>
            <p:ph sz="half" idx="4294967295"/>
          </p:nvPr>
        </p:nvSpPr>
        <p:spPr>
          <a:xfrm>
            <a:off x="0" y="1600200"/>
            <a:ext cx="5384800" cy="4525963"/>
          </a:xfrm>
        </p:spPr>
        <p:txBody>
          <a:bodyPr/>
          <a:lstStyle/>
          <a:p>
            <a:endParaRPr lang="en-US" b="1" dirty="0"/>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3"/>
            <a:ext cx="109728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109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Operators </a:t>
            </a:r>
            <a:r>
              <a:rPr lang="en-US" b="1" dirty="0">
                <a:latin typeface="Times New Roman" pitchFamily="18" charset="0"/>
                <a:cs typeface="Times New Roman" pitchFamily="18" charset="0"/>
              </a:rPr>
              <a:t>Involving </a:t>
            </a:r>
            <a:r>
              <a:rPr lang="en-US" b="1" dirty="0" err="1">
                <a:latin typeface="Times New Roman" pitchFamily="18" charset="0"/>
                <a:cs typeface="Times New Roman" pitchFamily="18" charset="0"/>
              </a:rPr>
              <a:t>LValues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a:buFont typeface="Wingdings" pitchFamily="2" charset="2"/>
              <a:buChar char="q"/>
            </a:pPr>
            <a:r>
              <a:rPr lang="en-US" sz="2000" dirty="0">
                <a:latin typeface="Times New Roman" pitchFamily="18" charset="0"/>
                <a:cs typeface="Times New Roman" pitchFamily="18" charset="0"/>
              </a:rPr>
              <a:t>a += </a:t>
            </a:r>
            <a:r>
              <a:rPr lang="en-US" sz="2000" dirty="0" smtClean="0">
                <a:latin typeface="Times New Roman" pitchFamily="18" charset="0"/>
                <a:cs typeface="Times New Roman" pitchFamily="18" charset="0"/>
              </a:rPr>
              <a:t>e </a:t>
            </a:r>
            <a:r>
              <a:rPr lang="en-US" sz="2000" dirty="0" err="1" smtClean="0">
                <a:latin typeface="Times New Roman" pitchFamily="18" charset="0"/>
                <a:cs typeface="Times New Roman" pitchFamily="18" charset="0"/>
              </a:rPr>
              <a:t>tương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đương</a:t>
            </a:r>
            <a:r>
              <a:rPr lang="en-US" sz="2000" dirty="0" smtClean="0">
                <a:latin typeface="Times New Roman" pitchFamily="18" charset="0"/>
                <a:cs typeface="Times New Roman" pitchFamily="18" charset="0"/>
              </a:rPr>
              <a:t> a=</a:t>
            </a:r>
            <a:r>
              <a:rPr lang="en-US" sz="2000" dirty="0" err="1" smtClean="0">
                <a:latin typeface="Times New Roman" pitchFamily="18" charset="0"/>
                <a:cs typeface="Times New Roman" pitchFamily="18" charset="0"/>
              </a:rPr>
              <a:t>a+e</a:t>
            </a: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O</a:t>
            </a:r>
            <a:r>
              <a:rPr lang="en-US" sz="2000" dirty="0" smtClean="0">
                <a:latin typeface="Times New Roman" pitchFamily="18" charset="0"/>
                <a:cs typeface="Times New Roman" pitchFamily="18" charset="0"/>
              </a:rPr>
              <a:t>perators </a:t>
            </a:r>
            <a:r>
              <a:rPr lang="en-US" sz="2000" dirty="0">
                <a:latin typeface="Times New Roman" pitchFamily="18" charset="0"/>
                <a:cs typeface="Times New Roman" pitchFamily="18" charset="0"/>
              </a:rPr>
              <a:t>-=, *=, /=, %=, |=, &amp;=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 </a:t>
            </a:r>
          </a:p>
          <a:p>
            <a:pPr>
              <a:buFont typeface="Wingdings" pitchFamily="2" charset="2"/>
              <a:buChar char="q"/>
            </a:pPr>
            <a:r>
              <a:rPr lang="en-US" sz="2000" dirty="0">
                <a:latin typeface="Times New Roman" pitchFamily="18" charset="0"/>
                <a:cs typeface="Times New Roman" pitchFamily="18" charset="0"/>
              </a:rPr>
              <a:t> a++ and </a:t>
            </a:r>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++a, --a</a:t>
            </a:r>
            <a:endParaRPr lang="en-US" sz="2000" dirty="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Delete</a:t>
            </a:r>
          </a:p>
        </p:txBody>
      </p:sp>
      <p:sp>
        <p:nvSpPr>
          <p:cNvPr id="4" name="Content Placeholder 3"/>
          <p:cNvSpPr>
            <a:spLocks noGrp="1"/>
          </p:cNvSpPr>
          <p:nvPr>
            <p:ph sz="half" idx="2"/>
          </p:nvPr>
        </p:nvSpPr>
        <p:spPr/>
        <p:txBody>
          <a:bodyPr>
            <a:normAutofit/>
          </a:bodyPr>
          <a:lstStyle/>
          <a:p>
            <a:pPr marL="0" indent="0">
              <a:buNone/>
            </a:pPr>
            <a:r>
              <a:rPr lang="en-US" sz="2000" b="1" dirty="0">
                <a:latin typeface="Times New Roman" pitchFamily="18" charset="0"/>
                <a:cs typeface="Times New Roman" pitchFamily="18" charset="0"/>
              </a:rPr>
              <a:t>Conversions between Elementary Types</a:t>
            </a:r>
          </a:p>
          <a:p>
            <a:pPr marL="0" indent="0">
              <a:buNone/>
            </a:pPr>
            <a:r>
              <a:rPr lang="en-US" sz="2000" b="1" dirty="0">
                <a:latin typeface="Times New Roman" pitchFamily="18" charset="0"/>
                <a:cs typeface="Times New Roman" pitchFamily="18" charset="0"/>
              </a:rPr>
              <a:t>Implicit Conversions</a:t>
            </a:r>
            <a:r>
              <a:rPr lang="en-US" sz="2000" dirty="0">
                <a:latin typeface="Times New Roman" pitchFamily="18" charset="0"/>
                <a:cs typeface="Times New Roman" pitchFamily="18" charset="0"/>
              </a:rPr>
              <a:t>:  uint8 is convertible to uint16 and int128 to </a:t>
            </a:r>
            <a:r>
              <a:rPr lang="en-US" sz="2000" dirty="0" smtClean="0">
                <a:latin typeface="Times New Roman" pitchFamily="18" charset="0"/>
                <a:cs typeface="Times New Roman" pitchFamily="18" charset="0"/>
              </a:rPr>
              <a:t>int256</a:t>
            </a:r>
          </a:p>
          <a:p>
            <a:pPr marL="0" indent="0">
              <a:buNone/>
            </a:pPr>
            <a:r>
              <a:rPr lang="en-US" sz="2000" b="1" dirty="0">
                <a:latin typeface="Times New Roman" pitchFamily="18" charset="0"/>
                <a:cs typeface="Times New Roman" pitchFamily="18" charset="0"/>
              </a:rPr>
              <a:t>Explicit </a:t>
            </a:r>
            <a:r>
              <a:rPr lang="en-US" sz="2000" b="1" dirty="0" smtClean="0">
                <a:latin typeface="Times New Roman" pitchFamily="18" charset="0"/>
                <a:cs typeface="Times New Roman" pitchFamily="18" charset="0"/>
              </a:rPr>
              <a:t>Conversions</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Type </a:t>
            </a:r>
            <a:r>
              <a:rPr lang="en-US" sz="2000" b="1" dirty="0">
                <a:latin typeface="Times New Roman" pitchFamily="18" charset="0"/>
                <a:cs typeface="Times New Roman" pitchFamily="18" charset="0"/>
              </a:rPr>
              <a:t>Deduction</a:t>
            </a:r>
          </a:p>
          <a:p>
            <a:pPr mar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395662"/>
            <a:ext cx="5384800" cy="241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3797012"/>
            <a:ext cx="4064000" cy="63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612" y="5021408"/>
            <a:ext cx="3559176" cy="76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744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91" y="228600"/>
            <a:ext cx="11785600" cy="1143000"/>
          </a:xfrm>
        </p:spPr>
        <p:txBody>
          <a:bodyPr>
            <a:noAutofit/>
          </a:bodyPr>
          <a:lstStyle/>
          <a:p>
            <a:r>
              <a:rPr lang="en-US" sz="4000" b="1" dirty="0">
                <a:latin typeface="Times New Roman" pitchFamily="18" charset="0"/>
                <a:cs typeface="Times New Roman" pitchFamily="18" charset="0"/>
              </a:rPr>
              <a:t>Units and Globally Available Variables</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a:buFont typeface="Wingdings" pitchFamily="2" charset="2"/>
              <a:buChar char="q"/>
            </a:pPr>
            <a:r>
              <a:rPr lang="en-US" sz="2000" dirty="0" smtClean="0">
                <a:latin typeface="Times New Roman" pitchFamily="18" charset="0"/>
                <a:cs typeface="Times New Roman" pitchFamily="18" charset="0"/>
              </a:rPr>
              <a:t>Ether </a:t>
            </a:r>
            <a:r>
              <a:rPr lang="en-US" sz="2000" dirty="0">
                <a:latin typeface="Times New Roman" pitchFamily="18" charset="0"/>
                <a:cs typeface="Times New Roman" pitchFamily="18" charset="0"/>
              </a:rPr>
              <a:t>Units: </a:t>
            </a:r>
            <a:r>
              <a:rPr lang="en-US" sz="2000" dirty="0" err="1">
                <a:latin typeface="Times New Roman" pitchFamily="18" charset="0"/>
                <a:cs typeface="Times New Roman" pitchFamily="18" charset="0"/>
              </a:rPr>
              <a:t>wei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finney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szabo</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ether</a:t>
            </a:r>
          </a:p>
          <a:p>
            <a:pPr>
              <a:buFont typeface="Wingdings" pitchFamily="2" charset="2"/>
              <a:buChar char="q"/>
            </a:pPr>
            <a:r>
              <a:rPr lang="en-US" sz="2000" dirty="0">
                <a:latin typeface="Times New Roman" pitchFamily="18" charset="0"/>
                <a:cs typeface="Times New Roman" pitchFamily="18" charset="0"/>
              </a:rPr>
              <a:t>Time </a:t>
            </a:r>
            <a:r>
              <a:rPr lang="en-US" sz="2000" dirty="0" smtClean="0">
                <a:latin typeface="Times New Roman" pitchFamily="18" charset="0"/>
                <a:cs typeface="Times New Roman" pitchFamily="18" charset="0"/>
              </a:rPr>
              <a:t>Units: seconds</a:t>
            </a:r>
            <a:r>
              <a:rPr lang="en-US" sz="2000" dirty="0">
                <a:latin typeface="Times New Roman" pitchFamily="18" charset="0"/>
                <a:cs typeface="Times New Roman" pitchFamily="18" charset="0"/>
              </a:rPr>
              <a:t>, minutes, hours, days, weeks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years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lstStyle/>
          <a:p>
            <a:pPr marL="0" indent="0">
              <a:buNone/>
            </a:pPr>
            <a:r>
              <a:rPr lang="en-US" sz="2000" dirty="0" smtClean="0">
                <a:latin typeface="Times New Roman" pitchFamily="18" charset="0"/>
                <a:cs typeface="Times New Roman" pitchFamily="18" charset="0"/>
              </a:rPr>
              <a:t>Special Variables and Functions</a:t>
            </a:r>
          </a:p>
          <a:p>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2" y="3124200"/>
            <a:ext cx="368723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2133600"/>
            <a:ext cx="663170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835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28600"/>
            <a:ext cx="11074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534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10566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4648203"/>
            <a:ext cx="10464800"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89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p:cNvPicPr/>
          <p:nvPr/>
        </p:nvPicPr>
        <p:blipFill>
          <a:blip r:embed="rId2"/>
          <a:stretch/>
        </p:blipFill>
        <p:spPr>
          <a:xfrm>
            <a:off x="2317320" y="1152000"/>
            <a:ext cx="7889400" cy="532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noAutofit/>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Expressions </a:t>
            </a:r>
            <a:r>
              <a:rPr lang="en-US" b="1" dirty="0">
                <a:latin typeface="Times New Roman" pitchFamily="18" charset="0"/>
                <a:cs typeface="Times New Roman" pitchFamily="18" charset="0"/>
              </a:rPr>
              <a:t>and Control Structures</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marL="0" indent="0">
              <a:buNone/>
            </a:pPr>
            <a:r>
              <a:rPr lang="en-US" sz="2000" b="1" dirty="0">
                <a:latin typeface="Times New Roman" pitchFamily="18" charset="0"/>
                <a:cs typeface="Times New Roman" pitchFamily="18" charset="0"/>
              </a:rPr>
              <a:t>Input Parameters and Output Parameters</a:t>
            </a:r>
          </a:p>
          <a:p>
            <a:pPr>
              <a:buFont typeface="Wingdings" pitchFamily="2" charset="2"/>
              <a:buChar char="q"/>
            </a:pPr>
            <a:r>
              <a:rPr lang="en-US" sz="2000" dirty="0">
                <a:latin typeface="Times New Roman" pitchFamily="18" charset="0"/>
                <a:cs typeface="Times New Roman" pitchFamily="18" charset="0"/>
              </a:rPr>
              <a:t>Input </a:t>
            </a:r>
            <a:r>
              <a:rPr lang="en-US" sz="2000" dirty="0" smtClean="0">
                <a:latin typeface="Times New Roman" pitchFamily="18" charset="0"/>
                <a:cs typeface="Times New Roman" pitchFamily="18" charset="0"/>
              </a:rPr>
              <a:t>Parameters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Output </a:t>
            </a:r>
            <a:r>
              <a:rPr lang="en-US" sz="2000" dirty="0">
                <a:latin typeface="Times New Roman" pitchFamily="18" charset="0"/>
                <a:cs typeface="Times New Roman" pitchFamily="18" charset="0"/>
              </a:rPr>
              <a:t>Parameters</a:t>
            </a:r>
          </a:p>
          <a:p>
            <a:pPr>
              <a:buFont typeface="Wingdings" pitchFamily="2" charset="2"/>
              <a:buChar char="q"/>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r>
              <a:rPr lang="en-US" sz="2000" b="1" dirty="0">
                <a:latin typeface="Times New Roman" pitchFamily="18" charset="0"/>
                <a:cs typeface="Times New Roman" pitchFamily="18" charset="0"/>
              </a:rPr>
              <a:t>Control Structures</a:t>
            </a:r>
            <a:r>
              <a:rPr lang="en-US" sz="2000" dirty="0">
                <a:latin typeface="Times New Roman" pitchFamily="18" charset="0"/>
                <a:cs typeface="Times New Roman" pitchFamily="18" charset="0"/>
              </a:rPr>
              <a:t>: if, else, while, do, for, break, continue, return, ?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như</a:t>
            </a:r>
            <a:r>
              <a:rPr lang="en-US" sz="2000" dirty="0" smtClean="0">
                <a:latin typeface="Times New Roman" pitchFamily="18" charset="0"/>
                <a:cs typeface="Times New Roman" pitchFamily="18" charset="0"/>
              </a:rPr>
              <a:t> C</a:t>
            </a:r>
          </a:p>
          <a:p>
            <a:r>
              <a:rPr lang="en-US" sz="2000" dirty="0">
                <a:latin typeface="Times New Roman" pitchFamily="18" charset="0"/>
                <a:cs typeface="Times New Roman" pitchFamily="18" charset="0"/>
              </a:rPr>
              <a:t>Returning Multiple Values: return (v0, v1, ..., </a:t>
            </a:r>
            <a:r>
              <a:rPr lang="en-US" sz="2000" dirty="0" err="1">
                <a:latin typeface="Times New Roman" pitchFamily="18" charset="0"/>
                <a:cs typeface="Times New Roman" pitchFamily="18" charset="0"/>
              </a:rPr>
              <a:t>vn</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819403"/>
            <a:ext cx="5115981"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648203"/>
            <a:ext cx="5283200"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843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Function Calls</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pPr>
              <a:buFont typeface="Wingdings" pitchFamily="2" charset="2"/>
              <a:buChar char="q"/>
            </a:pPr>
            <a:r>
              <a:rPr lang="en-US" sz="2000" dirty="0" smtClean="0">
                <a:latin typeface="Times New Roman" pitchFamily="18" charset="0"/>
                <a:cs typeface="Times New Roman" pitchFamily="18" charset="0"/>
              </a:rPr>
              <a:t>Internal </a:t>
            </a: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Calls: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External </a:t>
            </a: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Calls: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dirty="0"/>
          </a:p>
          <a:p>
            <a:pPr>
              <a:buFont typeface="Wingdings" pitchFamily="2" charset="2"/>
              <a:buChar char="q"/>
            </a:pPr>
            <a:endParaRPr lang="en-US" dirty="0" smtClean="0"/>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p:txBody>
      </p:sp>
      <p:sp>
        <p:nvSpPr>
          <p:cNvPr id="4" name="Content Placeholder 3"/>
          <p:cNvSpPr>
            <a:spLocks noGrp="1"/>
          </p:cNvSpPr>
          <p:nvPr>
            <p:ph sz="half" idx="2"/>
          </p:nvPr>
        </p:nvSpPr>
        <p:spPr/>
        <p:txBody>
          <a:bodyPr>
            <a:normAutofit/>
          </a:bodyPr>
          <a:lstStyle/>
          <a:p>
            <a:pPr>
              <a:buFont typeface="Wingdings" pitchFamily="2" charset="2"/>
              <a:buChar char="q"/>
            </a:pPr>
            <a:r>
              <a:rPr lang="en-US" sz="2000" dirty="0">
                <a:latin typeface="Times New Roman" pitchFamily="18" charset="0"/>
                <a:cs typeface="Times New Roman" pitchFamily="18" charset="0"/>
              </a:rPr>
              <a:t>Named Calls and Anonymous Function </a:t>
            </a:r>
            <a:r>
              <a:rPr lang="en-US" sz="2000" dirty="0" smtClean="0">
                <a:latin typeface="Times New Roman" pitchFamily="18" charset="0"/>
                <a:cs typeface="Times New Roman" pitchFamily="18" charset="0"/>
              </a:rPr>
              <a:t>Parameters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Omitted </a:t>
            </a:r>
            <a:r>
              <a:rPr lang="en-US" sz="2000" dirty="0">
                <a:latin typeface="Times New Roman" pitchFamily="18" charset="0"/>
                <a:cs typeface="Times New Roman" pitchFamily="18" charset="0"/>
              </a:rPr>
              <a:t>Function Parameter Names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286003"/>
            <a:ext cx="582468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3" y="4191000"/>
            <a:ext cx="5401732" cy="170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843" y="2559052"/>
            <a:ext cx="4791556"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371" y="4958270"/>
            <a:ext cx="4810028"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43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Expressions and Control Structures</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lstStyle/>
          <a:p>
            <a:pPr>
              <a:buFont typeface="Wingdings" pitchFamily="2" charset="2"/>
              <a:buChar char="q"/>
            </a:pPr>
            <a:r>
              <a:rPr lang="en-US" sz="2000" dirty="0">
                <a:latin typeface="Times New Roman" pitchFamily="18" charset="0"/>
                <a:cs typeface="Times New Roman" pitchFamily="18" charset="0"/>
              </a:rPr>
              <a:t>Creating Contracts via new</a:t>
            </a:r>
          </a:p>
          <a:p>
            <a:endParaRPr lang="en-US" dirty="0"/>
          </a:p>
          <a:p>
            <a:endParaRPr lang="en-US" dirty="0"/>
          </a:p>
        </p:txBody>
      </p:sp>
      <p:sp>
        <p:nvSpPr>
          <p:cNvPr id="4" name="Content Placeholder 3"/>
          <p:cNvSpPr>
            <a:spLocks noGrp="1"/>
          </p:cNvSpPr>
          <p:nvPr>
            <p:ph sz="half" idx="2"/>
          </p:nvPr>
        </p:nvSpPr>
        <p:spPr/>
        <p:txBody>
          <a:bodyPr>
            <a:normAutofit/>
          </a:bodyPr>
          <a:lstStyle/>
          <a:p>
            <a:pPr marL="0" indent="0">
              <a:buNone/>
            </a:pPr>
            <a:r>
              <a:rPr lang="en-US" sz="2000" b="1" dirty="0">
                <a:latin typeface="Times New Roman" pitchFamily="18" charset="0"/>
                <a:cs typeface="Times New Roman" pitchFamily="18" charset="0"/>
              </a:rPr>
              <a:t>Assignment</a:t>
            </a:r>
          </a:p>
          <a:p>
            <a:pPr>
              <a:buFont typeface="Wingdings" pitchFamily="2" charset="2"/>
              <a:buChar char="q"/>
            </a:pPr>
            <a:r>
              <a:rPr lang="en-US" sz="2000" dirty="0" err="1">
                <a:latin typeface="Times New Roman" pitchFamily="18" charset="0"/>
                <a:cs typeface="Times New Roman" pitchFamily="18" charset="0"/>
              </a:rPr>
              <a:t>Destructuring</a:t>
            </a:r>
            <a:r>
              <a:rPr lang="en-US" sz="2000" dirty="0">
                <a:latin typeface="Times New Roman" pitchFamily="18" charset="0"/>
                <a:cs typeface="Times New Roman" pitchFamily="18" charset="0"/>
              </a:rPr>
              <a:t> Assignments and Returning Multiple Values</a:t>
            </a:r>
          </a:p>
          <a:p>
            <a:endParaRPr lang="en-US" sz="2000"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2" y="2590803"/>
            <a:ext cx="4978399" cy="284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720" y="2590800"/>
            <a:ext cx="618028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688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Error handling</a:t>
            </a:r>
            <a:endParaRPr lang="en-US" dirty="0"/>
          </a:p>
        </p:txBody>
      </p:sp>
      <p:sp>
        <p:nvSpPr>
          <p:cNvPr id="3" name="Content Placeholder 2"/>
          <p:cNvSpPr>
            <a:spLocks noGrp="1"/>
          </p:cNvSpPr>
          <p:nvPr>
            <p:ph sz="half" idx="1"/>
          </p:nvPr>
        </p:nvSpPr>
        <p:spPr/>
        <p:txBody>
          <a:bodyPr/>
          <a:lstStyle/>
          <a:p>
            <a:pPr marL="0" indent="0">
              <a:buNone/>
            </a:pPr>
            <a:r>
              <a:rPr lang="en-US" sz="2000" b="1" dirty="0" smtClean="0">
                <a:latin typeface="Times New Roman" pitchFamily="18" charset="0"/>
                <a:cs typeface="Times New Roman" pitchFamily="18" charset="0"/>
              </a:rPr>
              <a:t>Assert:</a:t>
            </a:r>
          </a:p>
          <a:p>
            <a:pPr marL="0" indent="0">
              <a:buNone/>
            </a:pPr>
            <a:r>
              <a:rPr lang="en-US" sz="2000" b="1" dirty="0" smtClean="0">
                <a:latin typeface="Times New Roman" pitchFamily="18" charset="0"/>
                <a:cs typeface="Times New Roman" pitchFamily="18" charset="0"/>
              </a:rPr>
              <a:t>Require:  </a:t>
            </a:r>
          </a:p>
          <a:p>
            <a:pPr marL="0" indent="0">
              <a:buNone/>
            </a:pPr>
            <a:r>
              <a:rPr lang="en-US" sz="2000" b="1" dirty="0" smtClean="0">
                <a:latin typeface="Times New Roman" pitchFamily="18" charset="0"/>
                <a:cs typeface="Times New Roman" pitchFamily="18" charset="0"/>
              </a:rPr>
              <a:t>Revert </a:t>
            </a:r>
            <a:r>
              <a:rPr lang="en-US" sz="2000" b="1" dirty="0">
                <a:latin typeface="Times New Roman" pitchFamily="18" charset="0"/>
                <a:cs typeface="Times New Roman" pitchFamily="18" charset="0"/>
              </a:rPr>
              <a:t>and Exceptions</a:t>
            </a:r>
          </a:p>
          <a:p>
            <a:pPr marL="0" indent="0">
              <a:buNone/>
            </a:pPr>
            <a:r>
              <a:rPr lang="en-US" dirty="0"/>
              <a:t/>
            </a:r>
            <a:br>
              <a:rPr lang="en-US" dirty="0"/>
            </a:br>
            <a:endParaRPr lang="en-US" dirty="0"/>
          </a:p>
        </p:txBody>
      </p:sp>
      <p:sp>
        <p:nvSpPr>
          <p:cNvPr id="4" name="Content Placeholder 3"/>
          <p:cNvSpPr>
            <a:spLocks noGrp="1"/>
          </p:cNvSpPr>
          <p:nvPr>
            <p:ph sz="half" idx="2"/>
          </p:nvPr>
        </p:nvSpPr>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2" y="2464164"/>
            <a:ext cx="646641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536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Contracts</a:t>
            </a:r>
          </a:p>
        </p:txBody>
      </p:sp>
      <p:sp>
        <p:nvSpPr>
          <p:cNvPr id="3" name="Content Placeholder 2"/>
          <p:cNvSpPr>
            <a:spLocks noGrp="1"/>
          </p:cNvSpPr>
          <p:nvPr>
            <p:ph sz="half" idx="1"/>
          </p:nvPr>
        </p:nvSpPr>
        <p:spPr/>
        <p:txBody>
          <a:bodyPr>
            <a:normAutofit/>
          </a:bodyPr>
          <a:lstStyle/>
          <a:p>
            <a:pPr marL="0" indent="0">
              <a:buNone/>
            </a:pPr>
            <a:r>
              <a:rPr lang="en-US" sz="2000" dirty="0">
                <a:latin typeface="Times New Roman" pitchFamily="18" charset="0"/>
                <a:cs typeface="Times New Roman" pitchFamily="18" charset="0"/>
              </a:rPr>
              <a:t>Creating </a:t>
            </a:r>
            <a:r>
              <a:rPr lang="en-US" sz="2000" dirty="0" smtClean="0">
                <a:latin typeface="Times New Roman" pitchFamily="18" charset="0"/>
                <a:cs typeface="Times New Roman" pitchFamily="18" charset="0"/>
              </a:rPr>
              <a:t>Contracts: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IDE: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Remix</a:t>
            </a: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Modifiers: check </a:t>
            </a:r>
            <a:r>
              <a:rPr lang="en-US" sz="2000" dirty="0" err="1" smtClean="0">
                <a:latin typeface="Times New Roman" pitchFamily="18" charset="0"/>
                <a:cs typeface="Times New Roman" pitchFamily="18" charset="0"/>
              </a:rPr>
              <a:t>điều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hàm</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Constant State </a:t>
            </a:r>
            <a:r>
              <a:rPr lang="en-US" sz="2000" dirty="0" smtClean="0">
                <a:latin typeface="Times New Roman" pitchFamily="18" charset="0"/>
                <a:cs typeface="Times New Roman" pitchFamily="18" charset="0"/>
              </a:rPr>
              <a:t>Variables: </a:t>
            </a:r>
            <a:r>
              <a:rPr lang="en-US" sz="2000" dirty="0">
                <a:latin typeface="Times New Roman" pitchFamily="18" charset="0"/>
                <a:cs typeface="Times New Roman" pitchFamily="18" charset="0"/>
              </a:rPr>
              <a:t>constant</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Fallback </a:t>
            </a:r>
            <a:r>
              <a:rPr lang="en-US" sz="2000" b="1" dirty="0">
                <a:latin typeface="Times New Roman" pitchFamily="18" charset="0"/>
                <a:cs typeface="Times New Roman" pitchFamily="18" charset="0"/>
              </a:rPr>
              <a:t>Function</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Autofit/>
          </a:bodyPr>
          <a:lstStyle/>
          <a:p>
            <a:pPr marL="0" indent="0">
              <a:buNone/>
            </a:pPr>
            <a:r>
              <a:rPr lang="en-US" sz="2000" dirty="0" smtClean="0">
                <a:latin typeface="Times New Roman" pitchFamily="18" charset="0"/>
                <a:cs typeface="Times New Roman" pitchFamily="18" charset="0"/>
              </a:rPr>
              <a:t>Functions:</a:t>
            </a:r>
          </a:p>
          <a:p>
            <a:pPr marL="0" indent="0">
              <a:buNone/>
            </a:pPr>
            <a:r>
              <a:rPr lang="en-US" sz="2000" dirty="0">
                <a:latin typeface="Times New Roman" pitchFamily="18" charset="0"/>
                <a:cs typeface="Times New Roman" pitchFamily="18" charset="0"/>
              </a:rPr>
              <a:t>View </a:t>
            </a:r>
            <a:r>
              <a:rPr lang="en-US" sz="2000" dirty="0" smtClean="0">
                <a:latin typeface="Times New Roman" pitchFamily="18" charset="0"/>
                <a:cs typeface="Times New Roman" pitchFamily="18" charset="0"/>
              </a:rPr>
              <a:t>Functions</a:t>
            </a:r>
            <a:endParaRPr lang="en-US" sz="2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Pure Functions</a:t>
            </a:r>
          </a:p>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Function </a:t>
            </a:r>
            <a:r>
              <a:rPr lang="en-US" sz="2000" b="1" dirty="0">
                <a:latin typeface="Times New Roman" pitchFamily="18" charset="0"/>
                <a:cs typeface="Times New Roman" pitchFamily="18" charset="0"/>
              </a:rPr>
              <a:t>Overloading</a:t>
            </a:r>
          </a:p>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0" y="3563363"/>
            <a:ext cx="3898899"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256" y="2438403"/>
            <a:ext cx="452966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988" y="3759418"/>
            <a:ext cx="4715933"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431" y="5334000"/>
            <a:ext cx="5359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078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74638"/>
            <a:ext cx="10972800" cy="715962"/>
          </a:xfrm>
        </p:spPr>
        <p:txBody>
          <a:bodyPr>
            <a:normAutofit fontScale="90000"/>
          </a:bodyPr>
          <a:lstStyle/>
          <a:p>
            <a:r>
              <a:rPr lang="en-US" b="1" dirty="0" smtClean="0"/>
              <a:t/>
            </a:r>
            <a:br>
              <a:rPr lang="en-US" b="1" dirty="0" smtClean="0"/>
            </a:br>
            <a:r>
              <a:rPr lang="en-US" b="1" dirty="0" smtClean="0"/>
              <a:t>Visibility </a:t>
            </a:r>
            <a:r>
              <a:rPr lang="en-US" b="1" dirty="0"/>
              <a:t>and Getters</a:t>
            </a:r>
            <a:br>
              <a:rPr lang="en-US" b="1" dirty="0"/>
            </a:br>
            <a:r>
              <a:rPr lang="en-US" dirty="0"/>
              <a:t/>
            </a:r>
            <a:br>
              <a:rPr lang="en-US" dirty="0"/>
            </a:br>
            <a:endParaRPr lang="en-US" dirty="0"/>
          </a:p>
        </p:txBody>
      </p:sp>
      <p:sp>
        <p:nvSpPr>
          <p:cNvPr id="6" name="Content Placeholder 5"/>
          <p:cNvSpPr>
            <a:spLocks noGrp="1"/>
          </p:cNvSpPr>
          <p:nvPr>
            <p:ph idx="1"/>
          </p:nvPr>
        </p:nvSpPr>
        <p:spPr>
          <a:xfrm>
            <a:off x="609600" y="1066803"/>
            <a:ext cx="10972800" cy="5059363"/>
          </a:xfrm>
        </p:spPr>
        <p:txBody>
          <a:bodyPr>
            <a:normAutofit/>
          </a:bodyPr>
          <a:lstStyle/>
          <a:p>
            <a:pPr marL="0" indent="0">
              <a:buNone/>
            </a:pPr>
            <a:r>
              <a:rPr lang="en-US" sz="2000" dirty="0">
                <a:latin typeface="Times New Roman" pitchFamily="18" charset="0"/>
                <a:cs typeface="Times New Roman" pitchFamily="18" charset="0"/>
              </a:rPr>
              <a:t>Functions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external, public, internal or </a:t>
            </a:r>
            <a:r>
              <a:rPr lang="en-US" sz="2000" dirty="0" smtClean="0">
                <a:latin typeface="Times New Roman" pitchFamily="18" charset="0"/>
                <a:cs typeface="Times New Roman" pitchFamily="18" charset="0"/>
              </a:rPr>
              <a:t>private, </a:t>
            </a:r>
            <a:r>
              <a:rPr lang="en-US" sz="2000" dirty="0" err="1" smtClean="0">
                <a:latin typeface="Times New Roman" pitchFamily="18" charset="0"/>
                <a:cs typeface="Times New Roman" pitchFamily="18" charset="0"/>
              </a:rPr>
              <a:t>mặc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public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Với</a:t>
            </a:r>
            <a:r>
              <a:rPr lang="en-US" sz="2000" dirty="0" smtClean="0">
                <a:latin typeface="Times New Roman" pitchFamily="18" charset="0"/>
                <a:cs typeface="Times New Roman" pitchFamily="18" charset="0"/>
              </a:rPr>
              <a:t> state </a:t>
            </a:r>
            <a:r>
              <a:rPr lang="en-US" sz="2000" dirty="0">
                <a:latin typeface="Times New Roman" pitchFamily="18" charset="0"/>
                <a:cs typeface="Times New Roman" pitchFamily="18" charset="0"/>
              </a:rPr>
              <a:t>variables, </a:t>
            </a:r>
            <a:r>
              <a:rPr lang="en-US" sz="2000" dirty="0" smtClean="0">
                <a:latin typeface="Times New Roman" pitchFamily="18" charset="0"/>
                <a:cs typeface="Times New Roman" pitchFamily="18" charset="0"/>
              </a:rPr>
              <a:t>external</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mặc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định</a:t>
            </a:r>
            <a:r>
              <a:rPr lang="en-US" sz="2000" dirty="0">
                <a:latin typeface="Times New Roman" pitchFamily="18" charset="0"/>
                <a:cs typeface="Times New Roman" pitchFamily="18" charset="0"/>
              </a:rPr>
              <a:t> internal</a:t>
            </a:r>
            <a:r>
              <a:rPr lang="en-US" sz="2000" dirty="0" smtClean="0">
                <a:latin typeface="Times New Roman" pitchFamily="18" charset="0"/>
                <a:cs typeface="Times New Roman" pitchFamily="18" charset="0"/>
              </a:rPr>
              <a:t>.</a:t>
            </a:r>
          </a:p>
          <a:p>
            <a:pPr>
              <a:buFont typeface="Wingdings" pitchFamily="2" charset="2"/>
              <a:buChar char="q"/>
            </a:pPr>
            <a:r>
              <a:rPr lang="en-US" sz="2000" dirty="0" smtClean="0">
                <a:latin typeface="Times New Roman" pitchFamily="18" charset="0"/>
                <a:cs typeface="Times New Roman" pitchFamily="18" charset="0"/>
              </a:rPr>
              <a:t>External: </a:t>
            </a:r>
            <a:r>
              <a:rPr lang="en-US" sz="2000" dirty="0" err="1" smtClean="0">
                <a:latin typeface="Times New Roman" pitchFamily="18" charset="0"/>
                <a:cs typeface="Times New Roman" pitchFamily="18" charset="0"/>
              </a:rPr>
              <a:t>gọi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bênh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ngoài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transactions</a:t>
            </a:r>
          </a:p>
          <a:p>
            <a:pPr>
              <a:buFont typeface="Wingdings" pitchFamily="2" charset="2"/>
              <a:buChar char="q"/>
            </a:pPr>
            <a:r>
              <a:rPr lang="en-US" sz="2000" dirty="0" smtClean="0">
                <a:latin typeface="Times New Roman" pitchFamily="18" charset="0"/>
                <a:cs typeface="Times New Roman" pitchFamily="18" charset="0"/>
              </a:rPr>
              <a:t>Public: </a:t>
            </a:r>
            <a:r>
              <a:rPr lang="en-US" sz="2000" dirty="0" err="1" smtClean="0">
                <a:latin typeface="Times New Roman" pitchFamily="18" charset="0"/>
                <a:cs typeface="Times New Roman" pitchFamily="18" charset="0"/>
              </a:rPr>
              <a:t>gọi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internal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via messages</a:t>
            </a:r>
          </a:p>
          <a:p>
            <a:pPr>
              <a:buFont typeface="Wingdings" pitchFamily="2" charset="2"/>
              <a:buChar char="q"/>
            </a:pPr>
            <a:r>
              <a:rPr lang="en-US" sz="2000" dirty="0" smtClean="0">
                <a:latin typeface="Times New Roman" pitchFamily="18" charset="0"/>
                <a:cs typeface="Times New Roman" pitchFamily="18" charset="0"/>
              </a:rPr>
              <a:t>Internal: </a:t>
            </a:r>
            <a:r>
              <a:rPr lang="en-US" sz="2000" dirty="0" err="1" smtClean="0">
                <a:latin typeface="Times New Roman" pitchFamily="18" charset="0"/>
                <a:cs typeface="Times New Roman" pitchFamily="18" charset="0"/>
              </a:rPr>
              <a:t>truy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Internally</a:t>
            </a:r>
          </a:p>
          <a:p>
            <a:pPr>
              <a:buFont typeface="Wingdings" pitchFamily="2" charset="2"/>
              <a:buChar char="q"/>
            </a:pPr>
            <a:r>
              <a:rPr lang="en-US" sz="2000" dirty="0" smtClean="0">
                <a:latin typeface="Times New Roman" pitchFamily="18" charset="0"/>
                <a:cs typeface="Times New Roman" pitchFamily="18" charset="0"/>
              </a:rPr>
              <a:t>Private: </a:t>
            </a:r>
            <a:r>
              <a:rPr lang="en-US" sz="2000" dirty="0" err="1" smtClean="0">
                <a:latin typeface="Times New Roman" pitchFamily="18" charset="0"/>
                <a:cs typeface="Times New Roman" pitchFamily="18" charset="0"/>
              </a:rPr>
              <a:t>chỉ</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truy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từ</a:t>
            </a:r>
            <a:r>
              <a:rPr lang="en-US" sz="2000" dirty="0" smtClean="0">
                <a:latin typeface="Times New Roman" pitchFamily="18" charset="0"/>
                <a:cs typeface="Times New Roman" pitchFamily="18" charset="0"/>
              </a:rPr>
              <a:t> contract </a:t>
            </a:r>
            <a:r>
              <a:rPr lang="en-US" sz="2000" dirty="0" err="1" smtClean="0">
                <a:latin typeface="Times New Roman" pitchFamily="18" charset="0"/>
                <a:cs typeface="Times New Roman" pitchFamily="18" charset="0"/>
              </a:rPr>
              <a:t>định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nghĩa</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429003"/>
            <a:ext cx="94488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660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half" idx="1"/>
          </p:nvPr>
        </p:nvSpPr>
        <p:spPr/>
        <p:txBody>
          <a:bodyPr/>
          <a:lstStyle/>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Low-Level </a:t>
            </a:r>
            <a:r>
              <a:rPr lang="en-US" sz="2000" dirty="0">
                <a:latin typeface="Times New Roman" pitchFamily="18" charset="0"/>
                <a:cs typeface="Times New Roman" pitchFamily="18" charset="0"/>
              </a:rPr>
              <a:t>Interface to Logs</a:t>
            </a:r>
          </a:p>
          <a:p>
            <a:endParaRPr lang="en-US" dirty="0"/>
          </a:p>
          <a:p>
            <a:endParaRPr lang="en-US" dirty="0"/>
          </a:p>
        </p:txBody>
      </p:sp>
      <p:sp>
        <p:nvSpPr>
          <p:cNvPr id="4" name="Content Placeholder 3"/>
          <p:cNvSpPr>
            <a:spLocks noGrp="1"/>
          </p:cNvSpPr>
          <p:nvPr>
            <p:ph sz="half" idx="2"/>
          </p:nvPr>
        </p:nvSpPr>
        <p:spPr/>
        <p:txBody>
          <a:bodyPr/>
          <a:lstStyle/>
          <a:p>
            <a:pPr marL="0" indent="0">
              <a:buNone/>
            </a:pPr>
            <a:r>
              <a:rPr lang="en-US" dirty="0"/>
              <a:t/>
            </a:r>
            <a:br>
              <a:rPr lang="en-US" dirty="0"/>
            </a:b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56" y="3581403"/>
            <a:ext cx="5421745"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948" y="1292228"/>
            <a:ext cx="4195233"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2" y="3739648"/>
            <a:ext cx="5065183" cy="229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264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Inheritance</a:t>
            </a:r>
          </a:p>
        </p:txBody>
      </p:sp>
      <p:sp>
        <p:nvSpPr>
          <p:cNvPr id="3" name="Content Placeholder 2"/>
          <p:cNvSpPr>
            <a:spLocks noGrp="1"/>
          </p:cNvSpPr>
          <p:nvPr>
            <p:ph sz="half" idx="1"/>
          </p:nvPr>
        </p:nvSpPr>
        <p:spPr/>
        <p:txBody>
          <a:bodyPr>
            <a:normAutofit/>
          </a:bodyPr>
          <a:lstStyle/>
          <a:p>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Constructors</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Multiple </a:t>
            </a:r>
            <a:r>
              <a:rPr lang="en-US" sz="2000" dirty="0">
                <a:latin typeface="Times New Roman" pitchFamily="18" charset="0"/>
                <a:cs typeface="Times New Roman" pitchFamily="18" charset="0"/>
              </a:rPr>
              <a:t>Inheritance and Linearization</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pPr marL="0" indent="0">
              <a:buNone/>
            </a:pP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Arguments for Base Constructors</a:t>
            </a: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Abstract </a:t>
            </a:r>
            <a:r>
              <a:rPr lang="en-US" sz="2000" dirty="0">
                <a:latin typeface="Times New Roman" pitchFamily="18" charset="0"/>
                <a:cs typeface="Times New Roman" pitchFamily="18" charset="0"/>
              </a:rPr>
              <a:t>Contracts</a:t>
            </a:r>
          </a:p>
          <a:p>
            <a:pPr marL="0" indent="0">
              <a:buNone/>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2" y="2636046"/>
            <a:ext cx="2918884"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2" y="2636046"/>
            <a:ext cx="3949700"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029203"/>
            <a:ext cx="3454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200" y="4597403"/>
            <a:ext cx="5223933"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473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10972800" cy="1143000"/>
          </a:xfrm>
        </p:spPr>
        <p:txBody>
          <a:bodyPr/>
          <a:lstStyle/>
          <a:p>
            <a:r>
              <a:rPr lang="en-US" dirty="0"/>
              <a:t>Libraries</a:t>
            </a:r>
          </a:p>
        </p:txBody>
      </p:sp>
      <p:pic>
        <p:nvPicPr>
          <p:cNvPr id="21506"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0" y="1371600"/>
            <a:ext cx="10058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0848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85800" y="609480"/>
            <a:ext cx="10131120" cy="5486040"/>
          </a:xfrm>
          <a:prstGeom prst="rect">
            <a:avLst/>
          </a:prstGeom>
          <a:noFill/>
          <a:ln>
            <a:noFill/>
          </a:ln>
        </p:spPr>
        <p:txBody>
          <a:bodyPr anchor="ctr"/>
          <a:lstStyle/>
          <a:p>
            <a:pPr algn="ctr">
              <a:lnSpc>
                <a:spcPct val="100000"/>
              </a:lnSpc>
            </a:pPr>
            <a:r>
              <a:rPr lang="en-US" sz="3600" b="0" strike="noStrike" cap="all" spc="-1">
                <a:solidFill>
                  <a:srgbClr val="FFFFFF"/>
                </a:solidFill>
                <a:latin typeface="Calibri Light"/>
              </a:rPr>
              <a:t>DEMO</a:t>
            </a:r>
            <a:endParaRPr lang="en-US" sz="3600" b="0" strike="noStrike" spc="-1">
              <a:solidFill>
                <a:srgbClr val="FFFFFF"/>
              </a:solidFill>
              <a:latin typeface="Calibri"/>
            </a:endParaRPr>
          </a:p>
        </p:txBody>
      </p:sp>
      <p:sp>
        <p:nvSpPr>
          <p:cNvPr id="135" name="TextShape 2"/>
          <p:cNvSpPr txBox="1"/>
          <p:nvPr/>
        </p:nvSpPr>
        <p:spPr>
          <a:xfrm>
            <a:off x="685800" y="2142000"/>
            <a:ext cx="10131120" cy="3648600"/>
          </a:xfrm>
          <a:prstGeom prst="rect">
            <a:avLst/>
          </a:prstGeom>
          <a:noFill/>
          <a:ln>
            <a:noFill/>
          </a:ln>
        </p:spPr>
        <p:txBody>
          <a:bodyPr anchor="ctr"/>
          <a:lstStyle/>
          <a:p>
            <a:endParaRPr lang="en-US" sz="1800" b="0" strike="noStrike" spc="-1">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latin typeface="Times New Roman" pitchFamily="18" charset="0"/>
                <a:cs typeface="Times New Roman" pitchFamily="18" charset="0"/>
              </a:rPr>
              <a:t>Smart Contract </a:t>
            </a:r>
            <a:endParaRPr lang="en-US" sz="3600" b="0" strike="noStrike" spc="-1" dirty="0">
              <a:solidFill>
                <a:srgbClr val="FFFFFF"/>
              </a:solidFill>
              <a:latin typeface="Times New Roman" pitchFamily="18" charset="0"/>
              <a:cs typeface="Times New Roman" pitchFamily="18" charset="0"/>
            </a:endParaRPr>
          </a:p>
        </p:txBody>
      </p:sp>
      <p:sp>
        <p:nvSpPr>
          <p:cNvPr id="90" name="TextShape 2"/>
          <p:cNvSpPr txBox="1"/>
          <p:nvPr/>
        </p:nvSpPr>
        <p:spPr>
          <a:xfrm>
            <a:off x="685800" y="2142000"/>
            <a:ext cx="10131120" cy="3648600"/>
          </a:xfrm>
          <a:prstGeom prst="rect">
            <a:avLst/>
          </a:prstGeom>
          <a:noFill/>
          <a:ln>
            <a:noFill/>
          </a:ln>
        </p:spPr>
        <p:txBody>
          <a:bodyPr anchor="ctr">
            <a:normAutofit/>
          </a:bodyPr>
          <a:lstStyle/>
          <a:p>
            <a:pPr>
              <a:lnSpc>
                <a:spcPct val="100000"/>
              </a:lnSpc>
              <a:spcAft>
                <a:spcPts val="1001"/>
              </a:spcAft>
            </a:pPr>
            <a:r>
              <a:rPr lang="en-US" sz="2400" b="0" strike="noStrike" spc="-1" dirty="0">
                <a:solidFill>
                  <a:srgbClr val="FFFFFF"/>
                </a:solidFill>
                <a:latin typeface="Times New Roman" pitchFamily="18" charset="0"/>
                <a:cs typeface="Times New Roman" pitchFamily="18" charset="0"/>
              </a:rPr>
              <a:t>Smart contract </a:t>
            </a:r>
            <a:r>
              <a:rPr lang="en-US" sz="2400" b="0" strike="noStrike" spc="-1" dirty="0" err="1">
                <a:solidFill>
                  <a:srgbClr val="FFFFFF"/>
                </a:solidFill>
                <a:latin typeface="Times New Roman" pitchFamily="18" charset="0"/>
                <a:cs typeface="Times New Roman" pitchFamily="18" charset="0"/>
              </a:rPr>
              <a:t>cho</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phép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hai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bên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không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xác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định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danh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tính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nhưng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vẫn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có</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thể</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thực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hiện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giao</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dịch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với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nhau</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trên</a:t>
            </a:r>
            <a:r>
              <a:rPr lang="en-US" sz="2400" b="0" strike="noStrike" spc="-1" dirty="0">
                <a:solidFill>
                  <a:srgbClr val="FFFFFF"/>
                </a:solidFill>
                <a:latin typeface="Times New Roman" pitchFamily="18" charset="0"/>
                <a:cs typeface="Times New Roman" pitchFamily="18" charset="0"/>
              </a:rPr>
              <a:t> Internet </a:t>
            </a:r>
            <a:r>
              <a:rPr lang="en-US" sz="2400" b="0" strike="noStrike" spc="-1" dirty="0" err="1">
                <a:solidFill>
                  <a:srgbClr val="FFFFFF"/>
                </a:solidFill>
                <a:latin typeface="Times New Roman" pitchFamily="18" charset="0"/>
                <a:cs typeface="Times New Roman" pitchFamily="18" charset="0"/>
              </a:rPr>
              <a:t>mà</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không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cần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phụ</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thuộc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vào</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bên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thứ</a:t>
            </a:r>
            <a:r>
              <a:rPr lang="en-US" sz="2400" b="0" strike="noStrike" spc="-1" dirty="0">
                <a:solidFill>
                  <a:srgbClr val="FFFFFF"/>
                </a:solidFill>
                <a:latin typeface="Times New Roman" pitchFamily="18" charset="0"/>
                <a:cs typeface="Times New Roman" pitchFamily="18" charset="0"/>
              </a:rPr>
              <a:t> 3. </a:t>
            </a:r>
            <a:r>
              <a:rPr lang="en-US" sz="2400" b="0" strike="noStrike" spc="-1" dirty="0" err="1">
                <a:solidFill>
                  <a:srgbClr val="FFFFFF"/>
                </a:solidFill>
                <a:latin typeface="Times New Roman" pitchFamily="18" charset="0"/>
                <a:cs typeface="Times New Roman" pitchFamily="18" charset="0"/>
              </a:rPr>
              <a:t>Các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điều</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khoản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của</a:t>
            </a:r>
            <a:r>
              <a:rPr lang="en-US" sz="2400" b="0" strike="noStrike" spc="-1" dirty="0">
                <a:solidFill>
                  <a:srgbClr val="FFFFFF"/>
                </a:solidFill>
                <a:latin typeface="Times New Roman" pitchFamily="18" charset="0"/>
                <a:cs typeface="Times New Roman" pitchFamily="18" charset="0"/>
              </a:rPr>
              <a:t> Smart Contract </a:t>
            </a:r>
            <a:r>
              <a:rPr lang="en-US" sz="2400" b="0" strike="noStrike" spc="-1" dirty="0" err="1">
                <a:solidFill>
                  <a:srgbClr val="FFFFFF"/>
                </a:solidFill>
                <a:latin typeface="Times New Roman" pitchFamily="18" charset="0"/>
                <a:cs typeface="Times New Roman" pitchFamily="18" charset="0"/>
              </a:rPr>
              <a:t>được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đưa</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tự</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động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không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có</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sự</a:t>
            </a:r>
            <a:r>
              <a:rPr lang="en-US" sz="2400" b="0" strike="noStrike" spc="-1" dirty="0">
                <a:solidFill>
                  <a:srgbClr val="FFFFFF"/>
                </a:solidFill>
                <a:latin typeface="Times New Roman" pitchFamily="18" charset="0"/>
                <a:cs typeface="Times New Roman" pitchFamily="18" charset="0"/>
              </a:rPr>
              <a:t> can </a:t>
            </a:r>
            <a:r>
              <a:rPr lang="en-US" sz="2400" b="0" strike="noStrike" spc="-1" dirty="0" err="1">
                <a:solidFill>
                  <a:srgbClr val="FFFFFF"/>
                </a:solidFill>
                <a:latin typeface="Times New Roman" pitchFamily="18" charset="0"/>
                <a:cs typeface="Times New Roman" pitchFamily="18" charset="0"/>
              </a:rPr>
              <a:t>thiệp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từ</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bên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ngoài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nên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đảm</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bảo</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việc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thực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được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chính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xác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và</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công</a:t>
            </a:r>
            <a:r>
              <a:rPr lang="en-US" sz="2400" b="0" strike="noStrike" spc="-1" dirty="0">
                <a:solidFill>
                  <a:srgbClr val="FFFFFF"/>
                </a:solidFill>
                <a:latin typeface="Times New Roman" pitchFamily="18" charset="0"/>
                <a:cs typeface="Times New Roman" pitchFamily="18" charset="0"/>
              </a:rPr>
              <a:t> minh </a:t>
            </a:r>
            <a:r>
              <a:rPr lang="en-US" sz="2400" b="0" strike="noStrike" spc="-1" dirty="0" err="1">
                <a:solidFill>
                  <a:srgbClr val="FFFFFF"/>
                </a:solidFill>
                <a:latin typeface="Times New Roman" pitchFamily="18" charset="0"/>
                <a:cs typeface="Times New Roman" pitchFamily="18" charset="0"/>
              </a:rPr>
              <a:t>nhất</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Nó</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tương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đương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với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một</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hợp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đồng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pháp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lý</a:t>
            </a:r>
            <a:r>
              <a:rPr lang="en-US" sz="2400" b="0" strike="noStrike" spc="-1" dirty="0">
                <a:solidFill>
                  <a:srgbClr val="FFFFFF"/>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5800" y="2019240"/>
            <a:ext cx="10131120" cy="1202040"/>
          </a:xfrm>
          <a:prstGeom prst="rect">
            <a:avLst/>
          </a:prstGeom>
          <a:noFill/>
          <a:ln>
            <a:noFill/>
          </a:ln>
        </p:spPr>
        <p:txBody>
          <a:bodyPr anchor="ctr"/>
          <a:lstStyle/>
          <a:p>
            <a:pPr algn="ctr">
              <a:lnSpc>
                <a:spcPct val="100000"/>
              </a:lnSpc>
            </a:pPr>
            <a:r>
              <a:rPr lang="en-US" sz="3200" b="0" strike="noStrike" cap="all" spc="-1">
                <a:solidFill>
                  <a:srgbClr val="FFFFFF"/>
                </a:solidFill>
                <a:latin typeface="Calibri Light"/>
              </a:rPr>
              <a:t>CÁM ƠN THẦY VÀ CÁC BẠN ĐÃ LẮNG NGHE </a:t>
            </a:r>
            <a:r>
              <a:t/>
            </a:r>
            <a:br/>
            <a:endParaRPr lang="en-US" sz="3200" b="0" strike="noStrike" spc="-1">
              <a:solidFill>
                <a:srgbClr val="FFFFFF"/>
              </a:solidFill>
              <a:latin typeface="Calibri"/>
            </a:endParaRPr>
          </a:p>
        </p:txBody>
      </p:sp>
      <p:sp>
        <p:nvSpPr>
          <p:cNvPr id="137" name="TextShape 2"/>
          <p:cNvSpPr txBox="1"/>
          <p:nvPr/>
        </p:nvSpPr>
        <p:spPr>
          <a:xfrm>
            <a:off x="685800" y="3378240"/>
            <a:ext cx="10131120" cy="2412720"/>
          </a:xfrm>
          <a:prstGeom prst="rect">
            <a:avLst/>
          </a:prstGeom>
          <a:noFill/>
          <a:ln>
            <a:noFill/>
          </a:ln>
        </p:spPr>
        <p:txBody>
          <a:bodyPr anchor="ctr"/>
          <a:lstStyle/>
          <a:p>
            <a:endParaRPr lang="en-US" sz="1800" b="0" strike="noStrike" spc="-1">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latin typeface="Times New Roman" pitchFamily="18" charset="0"/>
                <a:cs typeface="Times New Roman" pitchFamily="18" charset="0"/>
              </a:rPr>
              <a:t>Smart Contract </a:t>
            </a:r>
            <a:endParaRPr lang="en-US" sz="3600" b="0" strike="noStrike" spc="-1" dirty="0">
              <a:solidFill>
                <a:srgbClr val="FFFFFF"/>
              </a:solidFill>
              <a:latin typeface="Times New Roman" pitchFamily="18" charset="0"/>
              <a:cs typeface="Times New Roman" pitchFamily="18" charset="0"/>
            </a:endParaRPr>
          </a:p>
        </p:txBody>
      </p:sp>
      <p:sp>
        <p:nvSpPr>
          <p:cNvPr id="92" name="TextShape 2"/>
          <p:cNvSpPr txBox="1"/>
          <p:nvPr/>
        </p:nvSpPr>
        <p:spPr>
          <a:xfrm>
            <a:off x="685800" y="2142000"/>
            <a:ext cx="10131120" cy="3648600"/>
          </a:xfrm>
          <a:prstGeom prst="rect">
            <a:avLst/>
          </a:prstGeom>
          <a:noFill/>
          <a:ln>
            <a:noFill/>
          </a:ln>
        </p:spPr>
        <p:txBody>
          <a:bodyPr anchor="ctr">
            <a:normAutofit/>
          </a:bodyPr>
          <a:lstStyle/>
          <a:p>
            <a:pPr marL="285840" indent="-285480">
              <a:lnSpc>
                <a:spcPct val="100000"/>
              </a:lnSpc>
              <a:spcAft>
                <a:spcPts val="1001"/>
              </a:spcAft>
              <a:buClr>
                <a:srgbClr val="FFFFFF"/>
              </a:buClr>
              <a:buFont typeface="Arial"/>
              <a:buChar char="•"/>
            </a:pPr>
            <a:r>
              <a:rPr lang="en-US" sz="2400" b="0" strike="noStrike" spc="-1" dirty="0" err="1">
                <a:solidFill>
                  <a:srgbClr val="FFFFFF"/>
                </a:solidFill>
                <a:latin typeface="Times New Roman" pitchFamily="18" charset="0"/>
                <a:cs typeface="Times New Roman" pitchFamily="18" charset="0"/>
              </a:rPr>
              <a:t>Về</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cơ</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bản</a:t>
            </a:r>
            <a:r>
              <a:rPr lang="en-US" sz="2400" b="0" u="sng" strike="noStrike" spc="-1" dirty="0">
                <a:solidFill>
                  <a:srgbClr val="C573D2"/>
                </a:solidFill>
                <a:uFillTx/>
                <a:latin typeface="Times New Roman" pitchFamily="18" charset="0"/>
                <a:cs typeface="Times New Roman" pitchFamily="18" charset="0"/>
                <a:hlinkClick r:id="rId2"/>
              </a:rPr>
              <a:t> </a:t>
            </a:r>
            <a:r>
              <a:rPr lang="en-US" sz="2400" b="0" u="sng" strike="noStrike" spc="-1" dirty="0" err="1">
                <a:solidFill>
                  <a:srgbClr val="C573D2"/>
                </a:solidFill>
                <a:uFillTx/>
                <a:latin typeface="Times New Roman" pitchFamily="18" charset="0"/>
                <a:cs typeface="Times New Roman" pitchFamily="18" charset="0"/>
                <a:hlinkClick r:id="rId2"/>
              </a:rPr>
              <a:t>Bitcoin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là</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nền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tàng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đầu</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tiên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hỗ</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trợ</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các</a:t>
            </a:r>
            <a:r>
              <a:rPr lang="en-US" sz="2400" b="0" strike="noStrike" spc="-1" dirty="0">
                <a:solidFill>
                  <a:srgbClr val="FFFFFF"/>
                </a:solidFill>
                <a:latin typeface="Times New Roman" pitchFamily="18" charset="0"/>
                <a:cs typeface="Times New Roman" pitchFamily="18" charset="0"/>
              </a:rPr>
              <a:t> smart contract, </a:t>
            </a:r>
            <a:r>
              <a:rPr lang="en-US" sz="2400" b="0" strike="noStrike" spc="-1" dirty="0" err="1">
                <a:solidFill>
                  <a:srgbClr val="FFFFFF"/>
                </a:solidFill>
                <a:latin typeface="Times New Roman" pitchFamily="18" charset="0"/>
                <a:cs typeface="Times New Roman" pitchFamily="18" charset="0"/>
              </a:rPr>
              <a:t>Bitcoin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là</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hệ</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thống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có</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thể</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chuyển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giá</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trị</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từ</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người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này</a:t>
            </a:r>
            <a:r>
              <a:rPr lang="en-US" sz="2400" b="0" strike="noStrike" spc="-1" dirty="0">
                <a:solidFill>
                  <a:srgbClr val="FFFFFF"/>
                </a:solidFill>
                <a:latin typeface="Times New Roman" pitchFamily="18" charset="0"/>
                <a:cs typeface="Times New Roman" pitchFamily="18" charset="0"/>
              </a:rPr>
              <a:t> sang </a:t>
            </a:r>
            <a:r>
              <a:rPr lang="en-US" sz="2400" b="0" strike="noStrike" spc="-1" dirty="0" err="1">
                <a:solidFill>
                  <a:srgbClr val="FFFFFF"/>
                </a:solidFill>
                <a:latin typeface="Times New Roman" pitchFamily="18" charset="0"/>
                <a:cs typeface="Times New Roman" pitchFamily="18" charset="0"/>
              </a:rPr>
              <a:t>người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khác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thông</a:t>
            </a:r>
            <a:r>
              <a:rPr lang="en-US" sz="2400" b="0" strike="noStrike" spc="-1" dirty="0">
                <a:solidFill>
                  <a:srgbClr val="FFFFFF"/>
                </a:solidFill>
                <a:latin typeface="Times New Roman" pitchFamily="18" charset="0"/>
                <a:cs typeface="Times New Roman" pitchFamily="18" charset="0"/>
              </a:rPr>
              <a:t> qua </a:t>
            </a:r>
            <a:r>
              <a:rPr lang="en-US" sz="2400" b="0" strike="noStrike" spc="-1" dirty="0" err="1">
                <a:solidFill>
                  <a:srgbClr val="FFFFFF"/>
                </a:solidFill>
                <a:latin typeface="Times New Roman" pitchFamily="18" charset="0"/>
                <a:cs typeface="Times New Roman" pitchFamily="18" charset="0"/>
              </a:rPr>
              <a:t>công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nghệ</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Blockchain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máy</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tính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trong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hệ</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thống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chỉ</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xác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nhận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giao</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dịch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hợp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lệ</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khi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đáp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ứng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điều</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kiện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trong</a:t>
            </a:r>
            <a:r>
              <a:rPr lang="en-US" sz="2400" b="0" strike="noStrike" spc="-1" dirty="0">
                <a:solidFill>
                  <a:srgbClr val="FFFFFF"/>
                </a:solidFill>
                <a:latin typeface="Times New Roman" pitchFamily="18" charset="0"/>
                <a:cs typeface="Times New Roman" pitchFamily="18" charset="0"/>
              </a:rPr>
              <a:t> smart contract. </a:t>
            </a:r>
            <a:r>
              <a:rPr lang="en-US" sz="2400" b="0" strike="noStrike" spc="-1" dirty="0" err="1">
                <a:solidFill>
                  <a:srgbClr val="FFFFFF"/>
                </a:solidFill>
                <a:latin typeface="Times New Roman" pitchFamily="18" charset="0"/>
                <a:cs typeface="Times New Roman" pitchFamily="18" charset="0"/>
              </a:rPr>
              <a:t>Tuy</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nhiên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Bitcoin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chỉ</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giới</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hạn</a:t>
            </a:r>
            <a:r>
              <a:rPr lang="en-US" sz="2400" b="0" strike="noStrike" spc="-1" dirty="0">
                <a:solidFill>
                  <a:srgbClr val="FFFFFF"/>
                </a:solidFill>
                <a:latin typeface="Times New Roman" pitchFamily="18" charset="0"/>
                <a:cs typeface="Times New Roman" pitchFamily="18" charset="0"/>
              </a:rPr>
              <a:t> ở </a:t>
            </a:r>
            <a:r>
              <a:rPr lang="en-US" sz="2400" b="0" strike="noStrike" spc="-1" dirty="0" err="1">
                <a:solidFill>
                  <a:srgbClr val="FFFFFF"/>
                </a:solidFill>
                <a:latin typeface="Times New Roman" pitchFamily="18" charset="0"/>
                <a:cs typeface="Times New Roman" pitchFamily="18" charset="0"/>
              </a:rPr>
              <a:t>các</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trường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hợp</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sử</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dụng</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giao</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dịch</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tiền</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tệ</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mà</a:t>
            </a:r>
            <a:r>
              <a:rPr lang="en-US" sz="2400" b="0" strike="noStrike" spc="-1" dirty="0">
                <a:solidFill>
                  <a:srgbClr val="FFFFFF"/>
                </a:solidFill>
                <a:latin typeface="Times New Roman" pitchFamily="18" charset="0"/>
                <a:cs typeface="Times New Roman" pitchFamily="18" charset="0"/>
              </a:rPr>
              <a:t> </a:t>
            </a:r>
            <a:r>
              <a:rPr lang="en-US" sz="2400" b="0" strike="noStrike" spc="-1" dirty="0" err="1">
                <a:solidFill>
                  <a:srgbClr val="FFFFFF"/>
                </a:solidFill>
                <a:latin typeface="Times New Roman" pitchFamily="18" charset="0"/>
                <a:cs typeface="Times New Roman" pitchFamily="18" charset="0"/>
              </a:rPr>
              <a:t>thôi</a:t>
            </a:r>
            <a:r>
              <a:rPr lang="en-US" sz="2400" b="0" strike="noStrike" spc="-1" dirty="0">
                <a:solidFill>
                  <a:srgbClr val="FFFFFF"/>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Smart Contract </a:t>
            </a:r>
            <a:endParaRPr lang="en-US" sz="3600" b="0" strike="noStrike" spc="-1">
              <a:solidFill>
                <a:srgbClr val="FFFFFF"/>
              </a:solidFill>
              <a:latin typeface="Calibri"/>
            </a:endParaRPr>
          </a:p>
        </p:txBody>
      </p:sp>
      <p:sp>
        <p:nvSpPr>
          <p:cNvPr id="94" name="TextShape 2"/>
          <p:cNvSpPr txBox="1"/>
          <p:nvPr/>
        </p:nvSpPr>
        <p:spPr>
          <a:xfrm>
            <a:off x="685800" y="2142000"/>
            <a:ext cx="10131120" cy="3648600"/>
          </a:xfrm>
          <a:prstGeom prst="rect">
            <a:avLst/>
          </a:prstGeom>
          <a:noFill/>
          <a:ln>
            <a:noFill/>
          </a:ln>
        </p:spPr>
        <p:txBody>
          <a:bodyPr anchor="ctr">
            <a:normAutofit/>
          </a:bodyPr>
          <a:lstStyle/>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Light"/>
              </a:rPr>
              <a:t>Nếu bây giờ ta muốn lưu thứ gì đó thay đổi được vào một Block thì sao? Hãy tưởng tượng bạn mua bán, nhưng thay vì chuyển tiền, bạn cần trao đổi một giao dịch dưới dạng HỢP ĐỒNG.</a:t>
            </a:r>
            <a:endParaRPr lang="en-US" sz="2400" b="0" strike="noStrike" spc="-1">
              <a:solidFill>
                <a:srgbClr val="FFFFFF"/>
              </a:solidFill>
              <a:latin typeface="Calibri"/>
            </a:endParaRPr>
          </a:p>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Light"/>
              </a:rPr>
              <a:t>Nếu là hợp đồng, nghĩa là giao dịch của bạn có chữ Nếu-Thì. Nếu thỏa màn điều kiện A, thì tôi trả anh từng này, nếu anh làm tốt hơn, nhanh hơn, thỏa điều kiện B, tôi trả anh mức cao hơn.</a:t>
            </a:r>
            <a:endParaRPr lang="en-US" sz="2400" b="0" strike="noStrike" spc="-1">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Smart Contract </a:t>
            </a:r>
            <a:endParaRPr lang="en-US" sz="3600" b="0" strike="noStrike" spc="-1">
              <a:solidFill>
                <a:srgbClr val="FFFFFF"/>
              </a:solidFill>
              <a:latin typeface="Calibri"/>
            </a:endParaRPr>
          </a:p>
        </p:txBody>
      </p:sp>
      <p:sp>
        <p:nvSpPr>
          <p:cNvPr id="96" name="TextShape 2"/>
          <p:cNvSpPr txBox="1"/>
          <p:nvPr/>
        </p:nvSpPr>
        <p:spPr>
          <a:xfrm>
            <a:off x="685800" y="2142000"/>
            <a:ext cx="10131120" cy="3648600"/>
          </a:xfrm>
          <a:prstGeom prst="rect">
            <a:avLst/>
          </a:prstGeom>
          <a:noFill/>
          <a:ln>
            <a:noFill/>
          </a:ln>
        </p:spPr>
        <p:txBody>
          <a:bodyPr anchor="ctr">
            <a:normAutofit/>
          </a:bodyPr>
          <a:lstStyle/>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Light"/>
              </a:rPr>
              <a:t>Vậy thì ta thấy là các dữ liệu lưu trong Block lúc này là tiền. nhưng lại kèm theo điều kiện "If-Else". Cần phải có một loại cơ sở dữ liệu lưu trữ được dạng data kỳ dị này. Và cũng cần có một người đứng ra phân giải nếu hợp đồng có tranh chấp kiện tụng.</a:t>
            </a:r>
            <a:endParaRPr lang="en-US" sz="2400" b="0" strike="noStrike" spc="-1">
              <a:solidFill>
                <a:srgbClr val="FFFFFF"/>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latin typeface="Times New Roman" pitchFamily="18" charset="0"/>
                <a:cs typeface="Times New Roman" pitchFamily="18" charset="0"/>
              </a:rPr>
              <a:t>Smart Contract </a:t>
            </a:r>
            <a:endParaRPr lang="en-US" sz="3600" b="0" strike="noStrike" spc="-1" dirty="0">
              <a:solidFill>
                <a:srgbClr val="FFFFFF"/>
              </a:solidFill>
              <a:latin typeface="Times New Roman" pitchFamily="18" charset="0"/>
              <a:cs typeface="Times New Roman" pitchFamily="18" charset="0"/>
            </a:endParaRPr>
          </a:p>
        </p:txBody>
      </p:sp>
      <p:sp>
        <p:nvSpPr>
          <p:cNvPr id="98" name="TextShape 2"/>
          <p:cNvSpPr txBox="1"/>
          <p:nvPr/>
        </p:nvSpPr>
        <p:spPr>
          <a:xfrm>
            <a:off x="685800" y="2142000"/>
            <a:ext cx="10131120" cy="3648600"/>
          </a:xfrm>
          <a:prstGeom prst="rect">
            <a:avLst/>
          </a:prstGeom>
          <a:noFill/>
          <a:ln>
            <a:noFill/>
          </a:ln>
        </p:spPr>
        <p:txBody>
          <a:bodyPr anchor="ctr">
            <a:normAutofit/>
          </a:bodyPr>
          <a:lstStyle/>
          <a:p>
            <a:pPr>
              <a:lnSpc>
                <a:spcPct val="100000"/>
              </a:lnSpc>
              <a:spcAft>
                <a:spcPts val="1001"/>
              </a:spcAft>
            </a:pPr>
            <a:r>
              <a:rPr lang="en-US" sz="2000" b="0" strike="noStrike" spc="-1" dirty="0">
                <a:solidFill>
                  <a:srgbClr val="FFFFFF"/>
                </a:solidFill>
                <a:latin typeface="Times New Roman" pitchFamily="18" charset="0"/>
                <a:cs typeface="Times New Roman" pitchFamily="18" charset="0"/>
              </a:rPr>
              <a:t>	Smart Contract </a:t>
            </a:r>
            <a:r>
              <a:rPr lang="en-US" sz="2000" b="0" strike="noStrike" spc="-1" dirty="0" err="1">
                <a:solidFill>
                  <a:srgbClr val="FFFFFF"/>
                </a:solidFill>
                <a:latin typeface="Times New Roman" pitchFamily="18" charset="0"/>
                <a:cs typeface="Times New Roman" pitchFamily="18" charset="0"/>
              </a:rPr>
              <a:t>chính</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là</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cái</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cục</a:t>
            </a:r>
            <a:r>
              <a:rPr lang="en-US" sz="2000" b="0" strike="noStrike" spc="-1" dirty="0">
                <a:solidFill>
                  <a:srgbClr val="FFFFFF"/>
                </a:solidFill>
                <a:latin typeface="Times New Roman" pitchFamily="18" charset="0"/>
                <a:cs typeface="Times New Roman" pitchFamily="18" charset="0"/>
              </a:rPr>
              <a:t> If-Else </a:t>
            </a:r>
            <a:r>
              <a:rPr lang="en-US" sz="2000" b="0" strike="noStrike" spc="-1" dirty="0" err="1">
                <a:solidFill>
                  <a:srgbClr val="FFFFFF"/>
                </a:solidFill>
                <a:latin typeface="Times New Roman" pitchFamily="18" charset="0"/>
                <a:cs typeface="Times New Roman" pitchFamily="18" charset="0"/>
              </a:rPr>
              <a:t>nằm</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bên</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trong</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một</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Blockchain</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kèm</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theo</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mỗi</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giao</a:t>
            </a:r>
            <a:r>
              <a:rPr lang="en-US" sz="2000" b="0" strike="noStrike" spc="-1" dirty="0">
                <a:solidFill>
                  <a:srgbClr val="FFFFFF"/>
                </a:solidFill>
                <a:latin typeface="Times New Roman" pitchFamily="18" charset="0"/>
                <a:cs typeface="Times New Roman" pitchFamily="18" charset="0"/>
              </a:rPr>
              <a:t> </a:t>
            </a:r>
            <a:r>
              <a:rPr lang="en-US" sz="2000" b="0" strike="noStrike" spc="-1" dirty="0" err="1" smtClean="0">
                <a:solidFill>
                  <a:srgbClr val="FFFFFF"/>
                </a:solidFill>
                <a:latin typeface="Times New Roman" pitchFamily="18" charset="0"/>
                <a:cs typeface="Times New Roman" pitchFamily="18" charset="0"/>
              </a:rPr>
              <a:t>dịch</a:t>
            </a:r>
            <a:r>
              <a:rPr lang="en-US" sz="2000" b="0" strike="noStrike" spc="-1" dirty="0">
                <a:solidFill>
                  <a:srgbClr val="FFFFFF"/>
                </a:solidFill>
                <a:latin typeface="Times New Roman" pitchFamily="18" charset="0"/>
                <a:cs typeface="Times New Roman" pitchFamily="18" charset="0"/>
              </a:rPr>
              <a:t>. </a:t>
            </a:r>
          </a:p>
          <a:p>
            <a:pPr>
              <a:lnSpc>
                <a:spcPct val="100000"/>
              </a:lnSpc>
              <a:spcAft>
                <a:spcPts val="1001"/>
              </a:spcAft>
            </a:pPr>
            <a:r>
              <a:rPr lang="en-US" sz="2000" b="0" strike="noStrike" spc="-1" dirty="0">
                <a:solidFill>
                  <a:srgbClr val="FFFFFF"/>
                </a:solidFill>
                <a:latin typeface="Times New Roman" pitchFamily="18" charset="0"/>
                <a:cs typeface="Times New Roman" pitchFamily="18" charset="0"/>
              </a:rPr>
              <a:t>	Smart Contract </a:t>
            </a:r>
            <a:r>
              <a:rPr lang="en-US" sz="2000" b="0" strike="noStrike" spc="-1" dirty="0" err="1">
                <a:solidFill>
                  <a:srgbClr val="FFFFFF"/>
                </a:solidFill>
                <a:latin typeface="Times New Roman" pitchFamily="18" charset="0"/>
                <a:cs typeface="Times New Roman" pitchFamily="18" charset="0"/>
              </a:rPr>
              <a:t>là</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một</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chuỗi</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trong</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đó</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chứa</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luôn</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một</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đoạn</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lệnh</a:t>
            </a:r>
            <a:r>
              <a:rPr lang="en-US" sz="2000" b="0" strike="noStrike" spc="-1" dirty="0">
                <a:solidFill>
                  <a:srgbClr val="FFFFFF"/>
                </a:solidFill>
                <a:latin typeface="Times New Roman" pitchFamily="18" charset="0"/>
                <a:cs typeface="Times New Roman" pitchFamily="18" charset="0"/>
              </a:rPr>
              <a:t> If-else </a:t>
            </a:r>
            <a:r>
              <a:rPr lang="en-US" sz="2000" b="0" strike="noStrike" spc="-1" dirty="0" err="1">
                <a:solidFill>
                  <a:srgbClr val="FFFFFF"/>
                </a:solidFill>
                <a:latin typeface="Times New Roman" pitchFamily="18" charset="0"/>
                <a:cs typeface="Times New Roman" pitchFamily="18" charset="0"/>
              </a:rPr>
              <a:t>luôn</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Thậm</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chí</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là</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có</a:t>
            </a:r>
            <a:r>
              <a:rPr lang="en-US" sz="2000" b="0" strike="noStrike" spc="-1" dirty="0">
                <a:solidFill>
                  <a:srgbClr val="FFFFFF"/>
                </a:solidFill>
                <a:latin typeface="Times New Roman" pitchFamily="18" charset="0"/>
                <a:cs typeface="Times New Roman" pitchFamily="18" charset="0"/>
              </a:rPr>
              <a:t> </a:t>
            </a:r>
            <a:r>
              <a:rPr lang="en-US" sz="2000" b="0" strike="noStrike" spc="-1" dirty="0" err="1" smtClean="0">
                <a:solidFill>
                  <a:srgbClr val="FFFFFF"/>
                </a:solidFill>
                <a:latin typeface="Times New Roman" pitchFamily="18" charset="0"/>
                <a:cs typeface="Times New Roman" pitchFamily="18" charset="0"/>
              </a:rPr>
              <a:t>cả</a:t>
            </a:r>
            <a:r>
              <a:rPr lang="en-US" sz="2000" b="0" strike="noStrike" spc="-1" dirty="0" smtClean="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các</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hàm</a:t>
            </a:r>
            <a:r>
              <a:rPr lang="en-US" sz="2000" b="0" strike="noStrike" spc="-1" dirty="0">
                <a:solidFill>
                  <a:srgbClr val="FFFFFF"/>
                </a:solidFill>
                <a:latin typeface="Times New Roman" pitchFamily="18" charset="0"/>
                <a:cs typeface="Times New Roman" pitchFamily="18" charset="0"/>
              </a:rPr>
              <a:t> API </a:t>
            </a:r>
            <a:r>
              <a:rPr lang="en-US" sz="2000" b="0" strike="noStrike" spc="-1" dirty="0" err="1">
                <a:solidFill>
                  <a:srgbClr val="FFFFFF"/>
                </a:solidFill>
                <a:latin typeface="Times New Roman" pitchFamily="18" charset="0"/>
                <a:cs typeface="Times New Roman" pitchFamily="18" charset="0"/>
              </a:rPr>
              <a:t>trong</a:t>
            </a:r>
            <a:r>
              <a:rPr lang="en-US" sz="2000" b="0" strike="noStrike" spc="-1" dirty="0">
                <a:solidFill>
                  <a:srgbClr val="FFFFFF"/>
                </a:solidFill>
                <a:latin typeface="Times New Roman" pitchFamily="18" charset="0"/>
                <a:cs typeface="Times New Roman" pitchFamily="18" charset="0"/>
              </a:rPr>
              <a:t> </a:t>
            </a:r>
            <a:r>
              <a:rPr lang="en-US" sz="2000" b="0" strike="noStrike" spc="-1" dirty="0" err="1">
                <a:solidFill>
                  <a:srgbClr val="FFFFFF"/>
                </a:solidFill>
                <a:latin typeface="Times New Roman" pitchFamily="18" charset="0"/>
                <a:cs typeface="Times New Roman" pitchFamily="18" charset="0"/>
              </a:rPr>
              <a:t>đây</a:t>
            </a:r>
            <a:r>
              <a:rPr lang="en-US" sz="2000" b="0" strike="noStrike" spc="-1" dirty="0">
                <a:solidFill>
                  <a:srgbClr val="FFFFFF"/>
                </a:solidFill>
                <a:latin typeface="Times New Roman" pitchFamily="18" charset="0"/>
                <a:cs typeface="Times New Roman" pitchFamily="18" charset="0"/>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398</TotalTime>
  <Words>1655</Words>
  <Application>Microsoft Office PowerPoint</Application>
  <PresentationFormat>Custom</PresentationFormat>
  <Paragraphs>335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Apex</vt:lpstr>
      <vt:lpstr>PowerPoint Presentation</vt:lpstr>
      <vt:lpstr>Nội Dung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Token</vt:lpstr>
      <vt:lpstr>Token</vt:lpstr>
      <vt:lpstr>Token</vt:lpstr>
      <vt:lpstr>Token</vt:lpstr>
      <vt:lpstr>Solidity</vt:lpstr>
      <vt:lpstr>Giới thiệu Smart contracts</vt:lpstr>
      <vt:lpstr>  Solidity in Depth  </vt:lpstr>
      <vt:lpstr>  Structure of a Contract  </vt:lpstr>
      <vt:lpstr>  Structure of a Contract  </vt:lpstr>
      <vt:lpstr>Value Types</vt:lpstr>
      <vt:lpstr>Value Types</vt:lpstr>
      <vt:lpstr>Value Types</vt:lpstr>
      <vt:lpstr>PowerPoint Presentation</vt:lpstr>
      <vt:lpstr>PowerPoint Presentation</vt:lpstr>
      <vt:lpstr> Reference Types </vt:lpstr>
      <vt:lpstr> Reference Types </vt:lpstr>
      <vt:lpstr>Structs</vt:lpstr>
      <vt:lpstr>  Operators Involving LValues  </vt:lpstr>
      <vt:lpstr>Units and Globally Available Variables </vt:lpstr>
      <vt:lpstr>PowerPoint Presentation</vt:lpstr>
      <vt:lpstr>PowerPoint Presentation</vt:lpstr>
      <vt:lpstr>  Expressions and Control Structures  </vt:lpstr>
      <vt:lpstr>  Function Calls  </vt:lpstr>
      <vt:lpstr>  Expressions and Control Structures  </vt:lpstr>
      <vt:lpstr>Error handling</vt:lpstr>
      <vt:lpstr>Contracts</vt:lpstr>
      <vt:lpstr> Visibility and Getters  </vt:lpstr>
      <vt:lpstr>Events</vt:lpstr>
      <vt:lpstr>Inheritance</vt:lpstr>
      <vt:lpstr>Libraries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khái niệm Smart Contract</dc:title>
  <dc:subject/>
  <dc:creator>tuanvu</dc:creator>
  <dc:description/>
  <cp:lastModifiedBy>nhuttruong</cp:lastModifiedBy>
  <cp:revision>23</cp:revision>
  <dcterms:created xsi:type="dcterms:W3CDTF">2018-04-05T16:14:09Z</dcterms:created>
  <dcterms:modified xsi:type="dcterms:W3CDTF">2018-05-31T00:38:33Z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