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56"/>
  </p:notesMasterIdLst>
  <p:sldIdLst>
    <p:sldId id="256" r:id="rId2"/>
    <p:sldId id="257" r:id="rId3"/>
    <p:sldId id="259" r:id="rId4"/>
    <p:sldId id="260" r:id="rId5"/>
    <p:sldId id="262" r:id="rId6"/>
    <p:sldId id="284" r:id="rId7"/>
    <p:sldId id="285" r:id="rId8"/>
    <p:sldId id="286" r:id="rId9"/>
    <p:sldId id="287" r:id="rId10"/>
    <p:sldId id="288" r:id="rId11"/>
    <p:sldId id="289" r:id="rId12"/>
    <p:sldId id="293" r:id="rId13"/>
    <p:sldId id="290" r:id="rId14"/>
    <p:sldId id="291" r:id="rId15"/>
    <p:sldId id="298" r:id="rId16"/>
    <p:sldId id="299" r:id="rId17"/>
    <p:sldId id="300" r:id="rId18"/>
    <p:sldId id="294" r:id="rId19"/>
    <p:sldId id="301" r:id="rId20"/>
    <p:sldId id="295" r:id="rId21"/>
    <p:sldId id="296" r:id="rId22"/>
    <p:sldId id="297" r:id="rId23"/>
    <p:sldId id="261" r:id="rId24"/>
    <p:sldId id="307" r:id="rId25"/>
    <p:sldId id="308" r:id="rId26"/>
    <p:sldId id="303" r:id="rId27"/>
    <p:sldId id="304" r:id="rId28"/>
    <p:sldId id="305" r:id="rId29"/>
    <p:sldId id="306" r:id="rId30"/>
    <p:sldId id="331"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8" r:id="rId47"/>
    <p:sldId id="324" r:id="rId48"/>
    <p:sldId id="325" r:id="rId49"/>
    <p:sldId id="326" r:id="rId50"/>
    <p:sldId id="327" r:id="rId51"/>
    <p:sldId id="332" r:id="rId52"/>
    <p:sldId id="329" r:id="rId53"/>
    <p:sldId id="330" r:id="rId54"/>
    <p:sldId id="279" r:id="rId55"/>
  </p:sldIdLst>
  <p:sldSz cx="9144000" cy="5143500" type="screen16x9"/>
  <p:notesSz cx="6858000" cy="9144000"/>
  <p:embeddedFontLst>
    <p:embeddedFont>
      <p:font typeface="Walter Turncoat" panose="020B0604020202020204" charset="0"/>
      <p:regular r:id="rId57"/>
    </p:embeddedFont>
    <p:embeddedFont>
      <p:font typeface="Sniglet" panose="020B0604020202020204"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BE0A05-6C62-4D5F-994D-04FDB2DFCB8E}">
  <a:tblStyle styleId="{01BE0A05-6C62-4D5F-994D-04FDB2DFCB8E}"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05" autoAdjust="0"/>
  </p:normalViewPr>
  <p:slideViewPr>
    <p:cSldViewPr snapToGrid="0">
      <p:cViewPr varScale="1">
        <p:scale>
          <a:sx n="79" d="100"/>
          <a:sy n="79" d="100"/>
        </p:scale>
        <p:origin x="11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630740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perso.univ-rennes1.fr/sylvain.duquesne/master/standards/sec2_final.pdf"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it.slashdot.org/story/13/09/11/1224252/are-the-nist-standard-elliptic-curves-back-doored?utm_source=rss1.0mainlinkanon&amp;utm_medium=fee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smtClean="0"/>
              <a:t>Trong</a:t>
            </a:r>
            <a:r>
              <a:rPr lang="en-US" dirty="0" smtClean="0"/>
              <a:t> </a:t>
            </a:r>
            <a:r>
              <a:rPr lang="en-US" dirty="0" err="1" smtClean="0"/>
              <a:t>đó</a:t>
            </a:r>
            <a:r>
              <a:rPr lang="en-US" baseline="0" dirty="0" smtClean="0"/>
              <a:t> cryptocurrency </a:t>
            </a:r>
            <a:r>
              <a:rPr lang="en-US" baseline="0" dirty="0" err="1" smtClean="0"/>
              <a:t>là</a:t>
            </a:r>
            <a:r>
              <a:rPr lang="en-US" baseline="0" dirty="0" smtClean="0"/>
              <a:t> </a:t>
            </a:r>
            <a:r>
              <a:rPr lang="en-US" baseline="0" dirty="0" err="1" smtClean="0"/>
              <a:t>dạng</a:t>
            </a:r>
            <a:r>
              <a:rPr lang="en-US" baseline="0" dirty="0" smtClean="0"/>
              <a:t> </a:t>
            </a:r>
            <a:r>
              <a:rPr lang="en-US" baseline="0" dirty="0" err="1" smtClean="0"/>
              <a:t>tiền</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mạng</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và</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riêng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đồng</a:t>
            </a:r>
            <a:r>
              <a:rPr lang="en-US" baseline="0" dirty="0" smtClean="0"/>
              <a:t> </a:t>
            </a:r>
            <a:r>
              <a:rPr lang="en-US" baseline="0" dirty="0" err="1" smtClean="0"/>
              <a:t>tiền</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Lát</a:t>
            </a:r>
            <a:r>
              <a:rPr lang="en-US" baseline="0" dirty="0" smtClean="0"/>
              <a:t> </a:t>
            </a:r>
            <a:r>
              <a:rPr lang="en-US" baseline="0" dirty="0" err="1" smtClean="0"/>
              <a:t>sẽ</a:t>
            </a:r>
            <a:r>
              <a:rPr lang="en-US" baseline="0" dirty="0" smtClean="0"/>
              <a:t> </a:t>
            </a:r>
            <a:r>
              <a:rPr lang="en-US" baseline="0" dirty="0" err="1" smtClean="0"/>
              <a:t>nhắc</a:t>
            </a:r>
            <a:r>
              <a:rPr lang="en-US" baseline="0" dirty="0" smtClean="0"/>
              <a:t> </a:t>
            </a:r>
            <a:r>
              <a:rPr lang="en-US" baseline="0" dirty="0" err="1" smtClean="0"/>
              <a:t>lại</a:t>
            </a:r>
            <a:r>
              <a:rPr lang="en-US" baseline="0" dirty="0" smtClean="0"/>
              <a:t> </a:t>
            </a:r>
            <a:r>
              <a:rPr lang="en-US" baseline="0" dirty="0" err="1" smtClean="0"/>
              <a:t>về</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cryptocurrency</a:t>
            </a:r>
            <a:endParaRPr dirty="0"/>
          </a:p>
        </p:txBody>
      </p:sp>
    </p:spTree>
    <p:extLst>
      <p:ext uri="{BB962C8B-B14F-4D97-AF65-F5344CB8AC3E}">
        <p14:creationId xmlns:p14="http://schemas.microsoft.com/office/powerpoint/2010/main" val="2453158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Tuy</a:t>
            </a:r>
            <a:r>
              <a:rPr lang="en-US" dirty="0" smtClean="0"/>
              <a:t> </a:t>
            </a:r>
            <a:r>
              <a:rPr lang="en-US" dirty="0" err="1" smtClean="0"/>
              <a:t>nhiên</a:t>
            </a:r>
            <a:r>
              <a:rPr lang="en-US" dirty="0" smtClean="0"/>
              <a:t>,</a:t>
            </a:r>
            <a:r>
              <a:rPr lang="en-US" baseline="0" dirty="0" smtClean="0"/>
              <a:t> </a:t>
            </a:r>
            <a:r>
              <a:rPr lang="en-US" baseline="0" dirty="0" err="1" smtClean="0"/>
              <a:t>với</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a:t>
            </a:r>
            <a:r>
              <a:rPr lang="en-US" baseline="0" dirty="0" err="1" smtClean="0"/>
              <a:t>vì</a:t>
            </a:r>
            <a:r>
              <a:rPr lang="en-US" baseline="0" dirty="0" smtClean="0"/>
              <a:t> </a:t>
            </a:r>
            <a:r>
              <a:rPr lang="en-US" baseline="0" dirty="0" err="1" smtClean="0"/>
              <a:t>bạn</a:t>
            </a:r>
            <a:r>
              <a:rPr lang="en-US" baseline="0" dirty="0" smtClean="0"/>
              <a:t> tin </a:t>
            </a:r>
            <a:r>
              <a:rPr lang="en-US" baseline="0" dirty="0" err="1" smtClean="0"/>
              <a:t>vào</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-&gt; </a:t>
            </a:r>
            <a:r>
              <a:rPr lang="en-US" baseline="0" dirty="0" err="1" smtClean="0"/>
              <a:t>Bạn</a:t>
            </a:r>
            <a:r>
              <a:rPr lang="en-US" baseline="0" dirty="0" smtClean="0"/>
              <a:t> tin </a:t>
            </a:r>
            <a:r>
              <a:rPr lang="en-US" baseline="0" dirty="0" err="1" smtClean="0"/>
              <a:t>vào</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-&gt;</a:t>
            </a:r>
            <a:r>
              <a:rPr lang="en-US" baseline="0" dirty="0" err="1" smtClean="0"/>
              <a:t>ít</a:t>
            </a:r>
            <a:r>
              <a:rPr lang="en-US" baseline="0" dirty="0" smtClean="0"/>
              <a:t> </a:t>
            </a:r>
            <a:r>
              <a:rPr lang="en-US" baseline="0" dirty="0" err="1" smtClean="0"/>
              <a:t>nhất</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kiện</a:t>
            </a:r>
            <a:r>
              <a:rPr lang="en-US" baseline="0" dirty="0" smtClean="0"/>
              <a:t> hay </a:t>
            </a:r>
            <a:r>
              <a:rPr lang="en-US" baseline="0" dirty="0" err="1" smtClean="0"/>
              <a:t>bắt</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nếu</a:t>
            </a:r>
            <a:r>
              <a:rPr lang="en-US" baseline="0" dirty="0" smtClean="0"/>
              <a:t> </a:t>
            </a:r>
            <a:r>
              <a:rPr lang="en-US" baseline="0" dirty="0" err="1" smtClean="0"/>
              <a:t>có</a:t>
            </a:r>
            <a:r>
              <a:rPr lang="en-US" baseline="0" dirty="0" smtClean="0"/>
              <a:t> </a:t>
            </a:r>
            <a:r>
              <a:rPr lang="en-US" baseline="0" dirty="0" err="1" smtClean="0"/>
              <a:t>gian</a:t>
            </a:r>
            <a:r>
              <a:rPr lang="en-US" baseline="0" dirty="0" smtClean="0"/>
              <a:t> </a:t>
            </a:r>
            <a:r>
              <a:rPr lang="en-US" baseline="0" dirty="0" err="1" smtClean="0"/>
              <a:t>lận</a:t>
            </a:r>
            <a:r>
              <a:rPr lang="en-US" baseline="0" dirty="0" smtClean="0"/>
              <a:t> </a:t>
            </a:r>
            <a:r>
              <a:rPr lang="en-US" baseline="0" dirty="0" err="1" smtClean="0"/>
              <a:t>gì</a:t>
            </a:r>
            <a:r>
              <a:rPr lang="en-US" baseline="0" dirty="0" smtClean="0"/>
              <a:t>, </a:t>
            </a:r>
            <a:r>
              <a:rPr lang="en-US" baseline="0" dirty="0" err="1" smtClean="0"/>
              <a:t>còn</a:t>
            </a:r>
            <a:r>
              <a:rPr lang="en-US" baseline="0" dirty="0" smtClean="0"/>
              <a:t> </a:t>
            </a:r>
            <a:r>
              <a:rPr lang="en-US" baseline="0" dirty="0" err="1" smtClean="0"/>
              <a:t>với</a:t>
            </a:r>
            <a:r>
              <a:rPr lang="en-US" baseline="0" dirty="0" smtClean="0"/>
              <a:t> </a:t>
            </a:r>
            <a:r>
              <a:rPr lang="en-US" baseline="0" dirty="0" err="1" smtClean="0"/>
              <a:t>mạng</a:t>
            </a:r>
            <a:r>
              <a:rPr lang="en-US" baseline="0" dirty="0" smtClean="0"/>
              <a:t> bitcoin -&gt; </a:t>
            </a:r>
            <a:r>
              <a:rPr lang="en-US" baseline="0" dirty="0" err="1" smtClean="0"/>
              <a:t>bạn</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ẩn</a:t>
            </a:r>
            <a:r>
              <a:rPr lang="en-US" baseline="0" dirty="0" smtClean="0"/>
              <a:t> </a:t>
            </a:r>
            <a:r>
              <a:rPr lang="en-US" baseline="0" dirty="0" err="1" smtClean="0"/>
              <a:t>danh</a:t>
            </a:r>
            <a:r>
              <a:rPr lang="en-US" baseline="0" dirty="0" smtClean="0"/>
              <a:t> -&gt;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niềm</a:t>
            </a:r>
            <a:r>
              <a:rPr lang="en-US" baseline="0" dirty="0" smtClean="0"/>
              <a:t> tin </a:t>
            </a:r>
            <a:r>
              <a:rPr lang="en-US" baseline="0" dirty="0" err="1" smtClean="0"/>
              <a:t>nào</a:t>
            </a:r>
            <a:r>
              <a:rPr lang="en-US" baseline="0" dirty="0" smtClean="0"/>
              <a:t> -&gt;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thuộc</a:t>
            </a:r>
            <a:r>
              <a:rPr lang="en-US" baseline="0" dirty="0" smtClean="0"/>
              <a:t> </a:t>
            </a:r>
            <a:r>
              <a:rPr lang="en-US" baseline="0" dirty="0" err="1" smtClean="0"/>
              <a:t>về</a:t>
            </a:r>
            <a:r>
              <a:rPr lang="en-US" baseline="0" dirty="0" smtClean="0"/>
              <a:t> </a:t>
            </a:r>
            <a:r>
              <a:rPr lang="en-US" baseline="0" dirty="0" err="1" smtClean="0"/>
              <a:t>ai</a:t>
            </a:r>
            <a:r>
              <a:rPr lang="en-US" baseline="0" dirty="0" smtClean="0"/>
              <a:t> </a:t>
            </a:r>
            <a:r>
              <a:rPr lang="en-US" baseline="0" dirty="0" err="1" smtClean="0"/>
              <a:t>nếu</a:t>
            </a:r>
            <a:r>
              <a:rPr lang="en-US" baseline="0" dirty="0" smtClean="0"/>
              <a:t> </a:t>
            </a:r>
            <a:r>
              <a:rPr lang="en-US" baseline="0" dirty="0" err="1" smtClean="0"/>
              <a:t>có</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xảy</a:t>
            </a:r>
            <a:r>
              <a:rPr lang="en-US" baseline="0" dirty="0" smtClean="0"/>
              <a:t> </a:t>
            </a:r>
            <a:r>
              <a:rPr lang="en-US" baseline="0" dirty="0" err="1" smtClean="0"/>
              <a:t>ra</a:t>
            </a:r>
            <a:endParaRPr lang="en-US" dirty="0" smtClean="0"/>
          </a:p>
          <a:p>
            <a:pPr lvl="0">
              <a:spcBef>
                <a:spcPts val="0"/>
              </a:spcBef>
              <a:buNone/>
            </a:pPr>
            <a:endParaRPr dirty="0"/>
          </a:p>
        </p:txBody>
      </p:sp>
    </p:spTree>
    <p:extLst>
      <p:ext uri="{BB962C8B-B14F-4D97-AF65-F5344CB8AC3E}">
        <p14:creationId xmlns:p14="http://schemas.microsoft.com/office/powerpoint/2010/main" val="286396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Như</a:t>
            </a:r>
            <a:r>
              <a:rPr lang="en-US" dirty="0" smtClean="0"/>
              <a:t> </a:t>
            </a:r>
            <a:r>
              <a:rPr lang="en-US" dirty="0" err="1" smtClean="0"/>
              <a:t>vậy</a:t>
            </a:r>
            <a:r>
              <a:rPr lang="en-US" baseline="0" dirty="0" smtClean="0"/>
              <a:t> </a:t>
            </a:r>
            <a:r>
              <a:rPr lang="en-US" baseline="0" dirty="0" err="1" smtClean="0"/>
              <a:t>một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bitcoin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kể</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niềm</a:t>
            </a:r>
            <a:r>
              <a:rPr lang="en-US" baseline="0" dirty="0" smtClean="0"/>
              <a:t> tin </a:t>
            </a:r>
            <a:r>
              <a:rPr lang="en-US" baseline="0" dirty="0" err="1" smtClean="0"/>
              <a:t>nào</a:t>
            </a:r>
            <a:r>
              <a:rPr lang="en-US" baseline="0" dirty="0" smtClean="0"/>
              <a:t> -&gt;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cần</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toán</a:t>
            </a:r>
            <a:r>
              <a:rPr lang="en-US" baseline="0" dirty="0" smtClean="0"/>
              <a:t> </a:t>
            </a:r>
            <a:r>
              <a:rPr lang="en-US" baseline="0" dirty="0" err="1" smtClean="0"/>
              <a:t>học</a:t>
            </a:r>
            <a:r>
              <a:rPr lang="en-US" baseline="0" dirty="0" smtClean="0"/>
              <a:t> </a:t>
            </a:r>
            <a:r>
              <a:rPr lang="en-US" baseline="0" dirty="0" err="1" smtClean="0"/>
              <a:t>để</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mặt</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pPr lvl="0">
              <a:spcBef>
                <a:spcPts val="0"/>
              </a:spcBef>
              <a:buNone/>
            </a:pPr>
            <a:endParaRPr dirty="0"/>
          </a:p>
        </p:txBody>
      </p:sp>
    </p:spTree>
    <p:extLst>
      <p:ext uri="{BB962C8B-B14F-4D97-AF65-F5344CB8AC3E}">
        <p14:creationId xmlns:p14="http://schemas.microsoft.com/office/powerpoint/2010/main" val="18937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Nhắc</a:t>
            </a:r>
            <a:r>
              <a:rPr lang="en-US" baseline="0" dirty="0" smtClean="0"/>
              <a:t> </a:t>
            </a:r>
            <a:r>
              <a:rPr lang="en-US" baseline="0" dirty="0" err="1" smtClean="0"/>
              <a:t>lại</a:t>
            </a:r>
            <a:r>
              <a:rPr lang="en-US" baseline="0" dirty="0" smtClean="0"/>
              <a:t> </a:t>
            </a:r>
            <a:r>
              <a:rPr lang="en-US" baseline="0" dirty="0" err="1" smtClean="0"/>
              <a:t>về</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Alice </a:t>
            </a:r>
            <a:r>
              <a:rPr lang="en-US" baseline="0" dirty="0" err="1" smtClean="0"/>
              <a:t>chuyển</a:t>
            </a:r>
            <a:r>
              <a:rPr lang="en-US" baseline="0" dirty="0" smtClean="0"/>
              <a:t> 5$ </a:t>
            </a:r>
            <a:r>
              <a:rPr lang="en-US" baseline="0" dirty="0" err="1" smtClean="0"/>
              <a:t>cho</a:t>
            </a:r>
            <a:r>
              <a:rPr lang="en-US" baseline="0" dirty="0" smtClean="0"/>
              <a:t> Bob.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các</a:t>
            </a:r>
            <a:r>
              <a:rPr lang="en-US" baseline="0" dirty="0" smtClean="0"/>
              <a:t> node </a:t>
            </a:r>
            <a:r>
              <a:rPr lang="en-US" baseline="0" dirty="0" err="1" smtClean="0"/>
              <a:t>trong</a:t>
            </a:r>
            <a:r>
              <a:rPr lang="en-US" baseline="0" dirty="0" smtClean="0"/>
              <a:t> </a:t>
            </a:r>
            <a:r>
              <a:rPr lang="en-US" baseline="0" dirty="0" err="1" smtClean="0"/>
              <a:t>mạng</a:t>
            </a:r>
            <a:r>
              <a:rPr lang="en-US" baseline="0" dirty="0" smtClean="0"/>
              <a:t> bitcoin </a:t>
            </a:r>
            <a:r>
              <a:rPr lang="en-US" baseline="0" dirty="0" err="1" smtClean="0"/>
              <a:t>chắc</a:t>
            </a:r>
            <a:r>
              <a:rPr lang="en-US" baseline="0" dirty="0" smtClean="0"/>
              <a:t> </a:t>
            </a:r>
            <a:r>
              <a:rPr lang="en-US" baseline="0" dirty="0" err="1" smtClean="0"/>
              <a:t>chắn</a:t>
            </a:r>
            <a:r>
              <a:rPr lang="en-US" baseline="0" dirty="0" smtClean="0"/>
              <a:t> </a:t>
            </a:r>
            <a:r>
              <a:rPr lang="en-US" baseline="0" dirty="0" err="1" smtClean="0"/>
              <a:t>rằng</a:t>
            </a:r>
            <a:r>
              <a:rPr lang="en-US" baseline="0" dirty="0" smtClean="0"/>
              <a:t> </a:t>
            </a:r>
            <a:r>
              <a:rPr lang="en-US" baseline="0" dirty="0" err="1" smtClean="0"/>
              <a:t>cái</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chuyển</a:t>
            </a:r>
            <a:r>
              <a:rPr lang="en-US" baseline="0" dirty="0" smtClean="0"/>
              <a:t> </a:t>
            </a:r>
            <a:r>
              <a:rPr lang="en-US" baseline="0" dirty="0" err="1" smtClean="0"/>
              <a:t>tiền</a:t>
            </a:r>
            <a:r>
              <a:rPr lang="en-US" baseline="0" dirty="0" smtClean="0"/>
              <a:t> </a:t>
            </a:r>
            <a:r>
              <a:rPr lang="en-US" baseline="0" dirty="0" err="1" smtClean="0"/>
              <a:t>đó</a:t>
            </a:r>
            <a:r>
              <a:rPr lang="en-US" baseline="0" dirty="0" smtClean="0"/>
              <a:t>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chuyển</a:t>
            </a:r>
            <a:r>
              <a:rPr lang="en-US" baseline="0" dirty="0" smtClean="0"/>
              <a:t> </a:t>
            </a:r>
            <a:r>
              <a:rPr lang="en-US" baseline="0" dirty="0" err="1" smtClean="0"/>
              <a:t>là</a:t>
            </a:r>
            <a:r>
              <a:rPr lang="en-US" baseline="0" dirty="0" smtClean="0"/>
              <a:t> Alice </a:t>
            </a:r>
            <a:r>
              <a:rPr lang="en-US" baseline="0" dirty="0" err="1" smtClean="0"/>
              <a:t>chuyển</a:t>
            </a:r>
            <a:r>
              <a:rPr lang="en-US" baseline="0" dirty="0" smtClean="0"/>
              <a:t> </a:t>
            </a:r>
            <a:r>
              <a:rPr lang="en-US" baseline="0" dirty="0" err="1" smtClean="0"/>
              <a:t>chứ</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ai</a:t>
            </a:r>
            <a:r>
              <a:rPr lang="en-US" baseline="0" dirty="0" smtClean="0"/>
              <a:t> </a:t>
            </a:r>
            <a:r>
              <a:rPr lang="en-US" baseline="0" dirty="0" err="1" smtClean="0"/>
              <a:t>khác</a:t>
            </a:r>
            <a:r>
              <a:rPr lang="en-US" baseline="0" dirty="0" smtClean="0"/>
              <a:t> </a:t>
            </a:r>
            <a:r>
              <a:rPr lang="en-US" baseline="0" dirty="0" err="1" smtClean="0"/>
              <a:t>giả</a:t>
            </a:r>
            <a:r>
              <a:rPr lang="en-US" baseline="0" dirty="0" smtClean="0"/>
              <a:t> </a:t>
            </a:r>
            <a:r>
              <a:rPr lang="en-US" baseline="0" dirty="0" err="1" smtClean="0"/>
              <a:t>danh</a:t>
            </a:r>
            <a:r>
              <a:rPr lang="en-US" baseline="0" dirty="0" smtClean="0"/>
              <a:t> Alice </a:t>
            </a:r>
            <a:r>
              <a:rPr lang="en-US" baseline="0" dirty="0" err="1" smtClean="0"/>
              <a:t>để</a:t>
            </a:r>
            <a:r>
              <a:rPr lang="en-US" baseline="0" dirty="0" smtClean="0"/>
              <a:t> </a:t>
            </a:r>
            <a:r>
              <a:rPr lang="en-US" baseline="0" dirty="0" err="1" smtClean="0"/>
              <a:t>tiêu</a:t>
            </a:r>
            <a:r>
              <a:rPr lang="en-US" baseline="0" dirty="0" smtClean="0"/>
              <a:t> </a:t>
            </a:r>
            <a:r>
              <a:rPr lang="en-US" baseline="0" dirty="0" err="1" smtClean="0"/>
              <a:t>tiền</a:t>
            </a:r>
            <a:r>
              <a:rPr lang="en-US" baseline="0" dirty="0" smtClean="0"/>
              <a:t> </a:t>
            </a:r>
            <a:r>
              <a:rPr lang="en-US" baseline="0" dirty="0" err="1" smtClean="0"/>
              <a:t>của</a:t>
            </a:r>
            <a:r>
              <a:rPr lang="en-US" baseline="0" dirty="0" smtClean="0"/>
              <a:t> Alice</a:t>
            </a:r>
            <a:endParaRPr lang="en-US" dirty="0" smtClean="0"/>
          </a:p>
          <a:p>
            <a:pPr lvl="0">
              <a:spcBef>
                <a:spcPts val="0"/>
              </a:spcBef>
              <a:buNone/>
            </a:pPr>
            <a:endParaRPr dirty="0"/>
          </a:p>
        </p:txBody>
      </p:sp>
    </p:spTree>
    <p:extLst>
      <p:ext uri="{BB962C8B-B14F-4D97-AF65-F5344CB8AC3E}">
        <p14:creationId xmlns:p14="http://schemas.microsoft.com/office/powerpoint/2010/main" val="191005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Hệ</a:t>
            </a:r>
            <a:r>
              <a:rPr lang="en-US" baseline="0" dirty="0" smtClean="0"/>
              <a:t> </a:t>
            </a:r>
            <a:r>
              <a:rPr lang="en-US" baseline="0" dirty="0" err="1" smtClean="0"/>
              <a:t>thống</a:t>
            </a:r>
            <a:r>
              <a:rPr lang="en-US" baseline="0" dirty="0" smtClean="0"/>
              <a:t> bitcoin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một</a:t>
            </a:r>
            <a:r>
              <a:rPr lang="en-US" baseline="0" dirty="0" smtClean="0"/>
              <a:t> </a:t>
            </a:r>
            <a:r>
              <a:rPr lang="en-US" baseline="0" dirty="0" err="1" smtClean="0"/>
              <a:t>thứ</a:t>
            </a:r>
            <a:r>
              <a:rPr lang="en-US" baseline="0" dirty="0" smtClean="0"/>
              <a:t> </a:t>
            </a:r>
            <a:r>
              <a:rPr lang="en-US" baseline="0" dirty="0" err="1" smtClean="0"/>
              <a:t>dạng</a:t>
            </a:r>
            <a:r>
              <a:rPr lang="en-US" baseline="0" dirty="0" smtClean="0"/>
              <a:t> </a:t>
            </a:r>
            <a:r>
              <a:rPr lang="en-US" baseline="0" dirty="0" err="1" smtClean="0"/>
              <a:t>như</a:t>
            </a:r>
            <a:r>
              <a:rPr lang="en-US" baseline="0" dirty="0" smtClean="0"/>
              <a:t> </a:t>
            </a:r>
            <a:r>
              <a:rPr lang="en-US" baseline="0" dirty="0" err="1" smtClean="0"/>
              <a:t>mật</a:t>
            </a:r>
            <a:r>
              <a:rPr lang="en-US" baseline="0" dirty="0" smtClean="0"/>
              <a:t> </a:t>
            </a:r>
            <a:r>
              <a:rPr lang="en-US" baseline="0" dirty="0" err="1" smtClean="0"/>
              <a:t>khẩu</a:t>
            </a:r>
            <a:r>
              <a:rPr lang="en-US" baseline="0" dirty="0" smtClean="0"/>
              <a:t> </a:t>
            </a:r>
            <a:r>
              <a:rPr lang="en-US" baseline="0" dirty="0" err="1" smtClean="0"/>
              <a:t>để</a:t>
            </a:r>
            <a:r>
              <a:rPr lang="en-US" baseline="0" dirty="0" smtClean="0"/>
              <a:t> </a:t>
            </a:r>
            <a:r>
              <a:rPr lang="en-US" baseline="0" dirty="0" err="1" smtClean="0"/>
              <a:t>khóa</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-&gt;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số</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Nó</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ngoài</a:t>
            </a:r>
            <a:r>
              <a:rPr lang="en-US" baseline="0" dirty="0" smtClean="0"/>
              <a:t> </a:t>
            </a:r>
            <a:r>
              <a:rPr lang="en-US" baseline="0" dirty="0" err="1" smtClean="0"/>
              <a:t>đời</a:t>
            </a:r>
            <a:r>
              <a:rPr lang="en-US" baseline="0" dirty="0" smtClean="0"/>
              <a:t> </a:t>
            </a:r>
            <a:r>
              <a:rPr lang="en-US" baseline="0" dirty="0" err="1" smtClean="0"/>
              <a:t>thực</a:t>
            </a:r>
            <a:r>
              <a:rPr lang="en-US" baseline="0" dirty="0" smtClean="0"/>
              <a:t>, </a:t>
            </a:r>
            <a:r>
              <a:rPr lang="en-US" baseline="0" dirty="0" err="1" smtClean="0"/>
              <a:t>nhưng</a:t>
            </a:r>
            <a:r>
              <a:rPr lang="en-US" baseline="0" dirty="0" smtClean="0"/>
              <a: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ngoài</a:t>
            </a:r>
            <a:r>
              <a:rPr lang="en-US" baseline="0" dirty="0" smtClean="0"/>
              <a:t> </a:t>
            </a:r>
            <a:r>
              <a:rPr lang="en-US" baseline="0" dirty="0" err="1" smtClean="0"/>
              <a:t>đời</a:t>
            </a:r>
            <a:r>
              <a:rPr lang="en-US" baseline="0" dirty="0" smtClean="0"/>
              <a:t> </a:t>
            </a:r>
            <a:r>
              <a:rPr lang="en-US" baseline="0" dirty="0" err="1" smtClean="0"/>
              <a:t>thực</a:t>
            </a:r>
            <a:r>
              <a:rPr lang="en-US" baseline="0" dirty="0" smtClean="0"/>
              <a:t> </a:t>
            </a:r>
            <a:r>
              <a:rPr lang="en-US" baseline="0" dirty="0" err="1" smtClean="0"/>
              <a:t>không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toán</a:t>
            </a:r>
            <a:r>
              <a:rPr lang="en-US" baseline="0" dirty="0" smtClean="0"/>
              <a:t> </a:t>
            </a:r>
            <a:r>
              <a:rPr lang="en-US" baseline="0" dirty="0" err="1" smtClean="0"/>
              <a:t>học</a:t>
            </a:r>
            <a:r>
              <a:rPr lang="en-US" baseline="0" dirty="0" smtClean="0"/>
              <a:t> -&gt;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số</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toán</a:t>
            </a:r>
            <a:r>
              <a:rPr lang="en-US" baseline="0" dirty="0" smtClean="0"/>
              <a:t> </a:t>
            </a:r>
            <a:r>
              <a:rPr lang="en-US" baseline="0" dirty="0" err="1" smtClean="0"/>
              <a:t>học</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chống</a:t>
            </a:r>
            <a:r>
              <a:rPr lang="en-US" baseline="0" dirty="0" smtClean="0"/>
              <a:t> </a:t>
            </a:r>
            <a:r>
              <a:rPr lang="en-US" baseline="0" dirty="0" err="1" smtClean="0"/>
              <a:t>bị</a:t>
            </a:r>
            <a:r>
              <a:rPr lang="en-US" baseline="0" dirty="0" smtClean="0"/>
              <a:t> </a:t>
            </a:r>
            <a:r>
              <a:rPr lang="en-US" baseline="0" dirty="0" err="1" smtClean="0"/>
              <a:t>giả</a:t>
            </a:r>
            <a:r>
              <a:rPr lang="en-US" baseline="0" dirty="0" smtClean="0"/>
              <a:t> </a:t>
            </a:r>
            <a:r>
              <a:rPr lang="en-US" baseline="0" dirty="0" err="1" smtClean="0"/>
              <a:t>mạo</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3087966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Một</a:t>
            </a:r>
            <a:r>
              <a:rPr lang="en-US" baseline="0" dirty="0" smtClean="0"/>
              <a:t> </a:t>
            </a:r>
            <a:r>
              <a:rPr lang="en-US" baseline="0" dirty="0" err="1" smtClean="0"/>
              <a:t>điểm</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thực</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số</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cho</a:t>
            </a:r>
            <a:r>
              <a:rPr lang="en-US" baseline="0" dirty="0" smtClean="0"/>
              <a:t> </a:t>
            </a:r>
            <a:r>
              <a:rPr lang="en-US" baseline="0" dirty="0" err="1" smtClean="0"/>
              <a:t>từng</a:t>
            </a:r>
            <a:r>
              <a:rPr lang="en-US" baseline="0" dirty="0" smtClean="0"/>
              <a:t> </a:t>
            </a:r>
            <a:r>
              <a:rPr lang="en-US" baseline="0" dirty="0" err="1" smtClean="0"/>
              <a:t>phiên</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-&gt;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số</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bị</a:t>
            </a:r>
            <a:r>
              <a:rPr lang="en-US" baseline="0" dirty="0" smtClean="0"/>
              <a:t> </a:t>
            </a:r>
            <a:r>
              <a:rPr lang="en-US" baseline="0" dirty="0" err="1" smtClean="0"/>
              <a:t>sao</a:t>
            </a:r>
            <a:r>
              <a:rPr lang="en-US" baseline="0" dirty="0" smtClean="0"/>
              <a:t> </a:t>
            </a:r>
            <a:r>
              <a:rPr lang="en-US" baseline="0" dirty="0" err="1" smtClean="0"/>
              <a:t>chép</a:t>
            </a:r>
            <a:r>
              <a:rPr lang="en-US" baseline="0" dirty="0" smtClean="0"/>
              <a:t> </a:t>
            </a:r>
            <a:r>
              <a:rPr lang="en-US" baseline="0" dirty="0" err="1" smtClean="0"/>
              <a:t>bởi</a:t>
            </a:r>
            <a:r>
              <a:rPr lang="en-US" baseline="0" dirty="0" smtClean="0"/>
              <a:t> </a:t>
            </a:r>
            <a:r>
              <a:rPr lang="en-US" baseline="0" dirty="0" err="1" smtClean="0"/>
              <a:t>người</a:t>
            </a:r>
            <a:r>
              <a:rPr lang="en-US" baseline="0" dirty="0" smtClean="0"/>
              <a:t> </a:t>
            </a:r>
            <a:r>
              <a:rPr lang="en-US" baseline="0" dirty="0" err="1" smtClean="0"/>
              <a:t>lạ</a:t>
            </a:r>
            <a:r>
              <a:rPr lang="en-US" baseline="0" dirty="0" smtClean="0"/>
              <a:t> </a:t>
            </a:r>
            <a:r>
              <a:rPr lang="en-US" baseline="0" dirty="0" err="1" smtClean="0"/>
              <a:t>nào</a:t>
            </a:r>
            <a:endParaRPr lang="en-US" dirty="0" smtClean="0"/>
          </a:p>
          <a:p>
            <a:pPr lvl="0">
              <a:spcBef>
                <a:spcPts val="0"/>
              </a:spcBef>
              <a:buNone/>
            </a:pPr>
            <a:endParaRPr dirty="0"/>
          </a:p>
        </p:txBody>
      </p:sp>
    </p:spTree>
    <p:extLst>
      <p:ext uri="{BB962C8B-B14F-4D97-AF65-F5344CB8AC3E}">
        <p14:creationId xmlns:p14="http://schemas.microsoft.com/office/powerpoint/2010/main" val="3301419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Ngoài</a:t>
            </a:r>
            <a:r>
              <a:rPr lang="en-US" baseline="0" dirty="0" smtClean="0"/>
              <a:t> </a:t>
            </a:r>
            <a:r>
              <a:rPr lang="en-US" baseline="0" dirty="0" err="1" smtClean="0"/>
              <a:t>chứng</a:t>
            </a:r>
            <a:r>
              <a:rPr lang="en-US" baseline="0" dirty="0" smtClean="0"/>
              <a:t> </a:t>
            </a:r>
            <a:r>
              <a:rPr lang="en-US" baseline="0" dirty="0" err="1" smtClean="0"/>
              <a:t>thực</a:t>
            </a:r>
            <a:r>
              <a:rPr lang="en-US" baseline="0" dirty="0" smtClean="0"/>
              <a:t> -&gt;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số</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đảm</a:t>
            </a:r>
            <a:r>
              <a:rPr lang="en-US" baseline="0" dirty="0" smtClean="0"/>
              <a:t> </a:t>
            </a:r>
            <a:r>
              <a:rPr lang="en-US" baseline="0" dirty="0" err="1" smtClean="0"/>
              <a:t>báo</a:t>
            </a:r>
            <a:r>
              <a:rPr lang="en-US" baseline="0" dirty="0" smtClean="0"/>
              <a:t> </a:t>
            </a:r>
            <a:r>
              <a:rPr lang="en-US" baseline="0" dirty="0" err="1" smtClean="0"/>
              <a:t>tính</a:t>
            </a:r>
            <a:r>
              <a:rPr lang="en-US" baseline="0" dirty="0" smtClean="0"/>
              <a:t> </a:t>
            </a:r>
            <a:r>
              <a:rPr lang="en-US" baseline="0" dirty="0" err="1" smtClean="0"/>
              <a:t>toàn</a:t>
            </a:r>
            <a:r>
              <a:rPr lang="en-US" baseline="0" dirty="0" smtClean="0"/>
              <a:t> </a:t>
            </a:r>
            <a:r>
              <a:rPr lang="en-US" baseline="0" dirty="0" err="1" smtClean="0"/>
              <a:t>vẹn</a:t>
            </a:r>
            <a:r>
              <a:rPr lang="en-US" baseline="0" dirty="0" smtClean="0"/>
              <a:t> </a:t>
            </a:r>
            <a:r>
              <a:rPr lang="en-US" baseline="0" dirty="0" err="1" smtClean="0"/>
              <a:t>của</a:t>
            </a:r>
            <a:r>
              <a:rPr lang="en-US" baseline="0" dirty="0" smtClean="0"/>
              <a:t> </a:t>
            </a:r>
            <a:r>
              <a:rPr lang="en-US" baseline="0" dirty="0" err="1" smtClean="0"/>
              <a:t>phiên</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bởi</a:t>
            </a:r>
            <a:r>
              <a:rPr lang="en-US" baseline="0" dirty="0" smtClean="0"/>
              <a:t> </a:t>
            </a:r>
            <a:r>
              <a:rPr lang="en-US" baseline="0" dirty="0" err="1" smtClean="0"/>
              <a:t>chỉ</a:t>
            </a:r>
            <a:r>
              <a:rPr lang="en-US" baseline="0" dirty="0" smtClean="0"/>
              <a:t> 1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nhỏ</a:t>
            </a:r>
            <a:r>
              <a:rPr lang="en-US" baseline="0" dirty="0" smtClean="0"/>
              <a:t> </a:t>
            </a:r>
            <a:r>
              <a:rPr lang="en-US" baseline="0" dirty="0" err="1" smtClean="0"/>
              <a:t>trong</a:t>
            </a:r>
            <a:r>
              <a:rPr lang="en-US" baseline="0" dirty="0" smtClean="0"/>
              <a:t> message </a:t>
            </a:r>
            <a:r>
              <a:rPr lang="en-US" baseline="0" dirty="0" err="1" smtClean="0"/>
              <a:t>sẽ</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hàm</a:t>
            </a:r>
            <a:r>
              <a:rPr lang="en-US" baseline="0" dirty="0" smtClean="0"/>
              <a:t> </a:t>
            </a:r>
            <a:r>
              <a:rPr lang="en-US" baseline="0" dirty="0" err="1" smtClean="0"/>
              <a:t>băm</a:t>
            </a:r>
            <a:r>
              <a:rPr lang="en-US" baseline="0" dirty="0" smtClean="0"/>
              <a:t> </a:t>
            </a:r>
            <a:r>
              <a:rPr lang="en-US" baseline="0" dirty="0" err="1" smtClean="0"/>
              <a:t>khác</a:t>
            </a:r>
            <a:r>
              <a:rPr lang="en-US" baseline="0" dirty="0" smtClean="0"/>
              <a:t> -&gt; </a:t>
            </a:r>
            <a:r>
              <a:rPr lang="en-US" baseline="0" dirty="0" err="1" smtClean="0"/>
              <a:t>sẽ</a:t>
            </a:r>
            <a:r>
              <a:rPr lang="en-US" baseline="0" dirty="0" smtClean="0"/>
              <a:t> </a:t>
            </a:r>
            <a:r>
              <a:rPr lang="en-US" baseline="0" dirty="0" err="1" smtClean="0"/>
              <a:t>không</a:t>
            </a:r>
            <a:r>
              <a:rPr lang="en-US" baseline="0" dirty="0" smtClean="0"/>
              <a:t> verifying </a:t>
            </a:r>
            <a:r>
              <a:rPr lang="en-US" baseline="0" dirty="0" err="1" smtClean="0"/>
              <a:t>được</a:t>
            </a:r>
            <a:endParaRPr lang="en-US" baseline="0" dirty="0" smtClean="0"/>
          </a:p>
          <a:p>
            <a:r>
              <a:rPr lang="en-US" baseline="0" dirty="0" smtClean="0"/>
              <a:t>So </a:t>
            </a:r>
            <a:r>
              <a:rPr lang="en-US" baseline="0" dirty="0" err="1" smtClean="0"/>
              <a:t>sánh</a:t>
            </a:r>
            <a:r>
              <a:rPr lang="en-US" baseline="0" dirty="0" smtClean="0"/>
              <a:t> 1 </a:t>
            </a:r>
            <a:r>
              <a:rPr lang="en-US" baseline="0" dirty="0" err="1" smtClean="0"/>
              <a:t>chút</a:t>
            </a:r>
            <a:r>
              <a:rPr lang="en-US" baseline="0" dirty="0" smtClean="0"/>
              <a:t> </a:t>
            </a:r>
            <a:r>
              <a:rPr lang="en-US" baseline="0" dirty="0" err="1" smtClean="0"/>
              <a:t>với</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khóa</a:t>
            </a:r>
            <a:r>
              <a:rPr lang="en-US" baseline="0" dirty="0" smtClean="0"/>
              <a:t> </a:t>
            </a:r>
            <a:r>
              <a:rPr lang="en-US" baseline="0" dirty="0" err="1" smtClean="0"/>
              <a:t>công</a:t>
            </a:r>
            <a:r>
              <a:rPr lang="en-US" baseline="0" dirty="0" smtClean="0"/>
              <a:t> </a:t>
            </a:r>
            <a:r>
              <a:rPr lang="en-US" baseline="0" dirty="0" err="1" smtClean="0"/>
              <a:t>khai</a:t>
            </a:r>
            <a:r>
              <a:rPr lang="en-US" baseline="0" dirty="0" smtClean="0"/>
              <a:t> (</a:t>
            </a:r>
            <a:r>
              <a:rPr lang="en-US" baseline="0" dirty="0" err="1" smtClean="0"/>
              <a:t>giường</a:t>
            </a:r>
            <a:r>
              <a:rPr lang="en-US" baseline="0" dirty="0" smtClean="0"/>
              <a:t> </a:t>
            </a:r>
            <a:r>
              <a:rPr lang="en-US" baseline="0" dirty="0" err="1" smtClean="0"/>
              <a:t>như</a:t>
            </a:r>
            <a:r>
              <a:rPr lang="en-US" baseline="0" dirty="0" smtClean="0"/>
              <a:t> </a:t>
            </a:r>
            <a:r>
              <a:rPr lang="en-US" baseline="0" dirty="0" err="1" smtClean="0"/>
              <a:t>bị</a:t>
            </a:r>
            <a:r>
              <a:rPr lang="en-US" baseline="0" dirty="0" smtClean="0"/>
              <a:t> </a:t>
            </a:r>
            <a:r>
              <a:rPr lang="en-US" baseline="0" dirty="0" err="1" smtClean="0"/>
              <a:t>ngược</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Rõ</a:t>
            </a:r>
            <a:r>
              <a:rPr lang="en-US" baseline="0" dirty="0" smtClean="0"/>
              <a:t> </a:t>
            </a:r>
            <a:r>
              <a:rPr lang="en-US" baseline="0" dirty="0" err="1" smtClean="0"/>
              <a:t>ràng</a:t>
            </a:r>
            <a:r>
              <a:rPr lang="en-US" baseline="0" dirty="0" smtClean="0"/>
              <a:t> </a:t>
            </a:r>
            <a:r>
              <a:rPr lang="en-US" baseline="0" dirty="0" err="1" smtClean="0"/>
              <a:t>sự</a:t>
            </a:r>
            <a:r>
              <a:rPr lang="en-US" baseline="0" dirty="0" smtClean="0"/>
              <a:t> </a:t>
            </a:r>
            <a:r>
              <a:rPr lang="en-US" baseline="0" dirty="0" err="1" smtClean="0"/>
              <a:t>chứng</a:t>
            </a:r>
            <a:r>
              <a:rPr lang="en-US" baseline="0" dirty="0" smtClean="0"/>
              <a:t> </a:t>
            </a:r>
            <a:r>
              <a:rPr lang="en-US" baseline="0" dirty="0" err="1" smtClean="0"/>
              <a:t>thực</a:t>
            </a:r>
            <a:r>
              <a:rPr lang="en-US" baseline="0" dirty="0" smtClean="0"/>
              <a:t> </a:t>
            </a:r>
            <a:r>
              <a:rPr lang="en-US" baseline="0" dirty="0" err="1" smtClean="0"/>
              <a:t>trong</a:t>
            </a:r>
            <a:r>
              <a:rPr lang="en-US" baseline="0" dirty="0" smtClean="0"/>
              <a:t> </a:t>
            </a:r>
            <a:r>
              <a:rPr lang="en-US" baseline="0" dirty="0" err="1" smtClean="0"/>
              <a:t>cryptocurrence</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nhiều</a:t>
            </a:r>
            <a:r>
              <a:rPr lang="en-US" baseline="0" dirty="0" smtClean="0"/>
              <a:t> </a:t>
            </a:r>
            <a:r>
              <a:rPr lang="en-US" baseline="0" dirty="0" err="1" smtClean="0"/>
              <a:t>vào</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tạo</a:t>
            </a:r>
            <a:r>
              <a:rPr lang="en-US" baseline="0" dirty="0" smtClean="0"/>
              <a:t> </a:t>
            </a:r>
            <a:r>
              <a:rPr lang="en-US" baseline="0" dirty="0" err="1" smtClean="0"/>
              <a:t>khóa</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khóa</a:t>
            </a:r>
            <a:r>
              <a:rPr lang="en-US" baseline="0" dirty="0" smtClean="0"/>
              <a:t> </a:t>
            </a:r>
            <a:r>
              <a:rPr lang="en-US" baseline="0" dirty="0" err="1" smtClean="0"/>
              <a:t>công</a:t>
            </a:r>
            <a:r>
              <a:rPr lang="en-US" baseline="0" dirty="0" smtClean="0"/>
              <a:t> </a:t>
            </a:r>
            <a:r>
              <a:rPr lang="en-US" baseline="0" dirty="0" err="1" smtClean="0"/>
              <a:t>khai</a:t>
            </a:r>
            <a:r>
              <a:rPr lang="en-US" baseline="0" dirty="0" smtClean="0"/>
              <a:t>: RSA, </a:t>
            </a:r>
            <a:r>
              <a:rPr lang="en-US" sz="1100" b="1" kern="1200" dirty="0" smtClean="0">
                <a:solidFill>
                  <a:schemeClr val="tx1"/>
                </a:solidFill>
                <a:effectLst/>
                <a:latin typeface="+mn-lt"/>
                <a:ea typeface="+mn-ea"/>
                <a:cs typeface="+mn-cs"/>
              </a:rPr>
              <a:t>Rabin, </a:t>
            </a:r>
            <a:r>
              <a:rPr lang="en-US" sz="1100" b="1" kern="1200" dirty="0" err="1" smtClean="0">
                <a:solidFill>
                  <a:schemeClr val="tx1"/>
                </a:solidFill>
                <a:effectLst/>
                <a:latin typeface="+mn-lt"/>
                <a:ea typeface="+mn-ea"/>
                <a:cs typeface="+mn-cs"/>
              </a:rPr>
              <a:t>Elgama</a:t>
            </a:r>
            <a:r>
              <a:rPr lang="en-US" sz="1100" b="1" kern="1200" baseline="0" dirty="0" smtClean="0">
                <a:solidFill>
                  <a:schemeClr val="tx1"/>
                </a:solidFill>
                <a:effectLst/>
                <a:latin typeface="+mn-lt"/>
                <a:ea typeface="+mn-ea"/>
                <a:cs typeface="+mn-cs"/>
              </a:rPr>
              <a:t>, Elliptic</a:t>
            </a:r>
            <a:r>
              <a:rPr lang="en-US" baseline="0" dirty="0" smtClean="0"/>
              <a:t>. </a:t>
            </a:r>
            <a:r>
              <a:rPr lang="en-US" baseline="0" dirty="0" err="1" smtClean="0"/>
              <a:t>Hôm</a:t>
            </a:r>
            <a:r>
              <a:rPr lang="en-US" baseline="0" dirty="0" smtClean="0"/>
              <a:t> nay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Elliptic -&gt;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quyền</a:t>
            </a:r>
            <a:r>
              <a:rPr lang="en-US" baseline="0" dirty="0" smtClean="0"/>
              <a:t> </a:t>
            </a:r>
            <a:r>
              <a:rPr lang="en-US" baseline="0" dirty="0" err="1" smtClean="0"/>
              <a:t>sở</a:t>
            </a:r>
            <a:r>
              <a:rPr lang="en-US" baseline="0" dirty="0" smtClean="0"/>
              <a:t> </a:t>
            </a:r>
            <a:r>
              <a:rPr lang="en-US" baseline="0" dirty="0" err="1" smtClean="0"/>
              <a:t>hữu</a:t>
            </a:r>
            <a:r>
              <a:rPr lang="en-US" baseline="0" dirty="0" smtClean="0"/>
              <a:t> </a:t>
            </a:r>
            <a:r>
              <a:rPr lang="en-US" baseline="0" dirty="0" err="1" smtClean="0"/>
              <a:t>của</a:t>
            </a:r>
            <a:r>
              <a:rPr lang="en-US" baseline="0" dirty="0" smtClean="0"/>
              <a:t> bitcoin -&gt;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niềm</a:t>
            </a:r>
            <a:r>
              <a:rPr lang="en-US" baseline="0" dirty="0" smtClean="0"/>
              <a:t> tin </a:t>
            </a:r>
            <a:r>
              <a:rPr lang="en-US" baseline="0" dirty="0" err="1" smtClean="0"/>
              <a:t>vững</a:t>
            </a:r>
            <a:r>
              <a:rPr lang="en-US" baseline="0" dirty="0" smtClean="0"/>
              <a:t> </a:t>
            </a:r>
            <a:r>
              <a:rPr lang="en-US" baseline="0" dirty="0" err="1" smtClean="0"/>
              <a:t>mạnh</a:t>
            </a:r>
            <a:r>
              <a:rPr lang="en-US" baseline="0" dirty="0" smtClean="0"/>
              <a:t> </a:t>
            </a:r>
            <a:r>
              <a:rPr lang="en-US" baseline="0" dirty="0" err="1" smtClean="0"/>
              <a:t>vào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cryptocurrency -&gt;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coi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toán</a:t>
            </a:r>
            <a:r>
              <a:rPr lang="en-US" baseline="0" dirty="0" smtClean="0"/>
              <a:t> </a:t>
            </a:r>
            <a:r>
              <a:rPr lang="en-US" baseline="0" dirty="0" err="1" smtClean="0"/>
              <a:t>học</a:t>
            </a:r>
            <a:r>
              <a:rPr lang="en-US" baseline="0" dirty="0" smtClean="0"/>
              <a:t> </a:t>
            </a:r>
            <a:r>
              <a:rPr lang="en-US" baseline="0" dirty="0" err="1" smtClean="0"/>
              <a:t>đằng</a:t>
            </a:r>
            <a:r>
              <a:rPr lang="en-US" baseline="0" dirty="0" smtClean="0"/>
              <a:t> </a:t>
            </a:r>
            <a:r>
              <a:rPr lang="en-US" baseline="0" dirty="0" err="1" smtClean="0"/>
              <a:t>sau</a:t>
            </a:r>
            <a:r>
              <a:rPr lang="en-US" baseline="0" dirty="0" smtClean="0"/>
              <a:t> cryptocurrency -&gt;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tại</a:t>
            </a:r>
            <a:r>
              <a:rPr lang="en-US" baseline="0" dirty="0" smtClean="0"/>
              <a:t> </a:t>
            </a:r>
            <a:r>
              <a:rPr lang="en-US" baseline="0" dirty="0" err="1" smtClean="0"/>
              <a:t>sao</a:t>
            </a:r>
            <a:r>
              <a:rPr lang="en-US" baseline="0" dirty="0" smtClean="0"/>
              <a:t> </a:t>
            </a:r>
            <a:r>
              <a:rPr lang="en-US" baseline="0" dirty="0" err="1" smtClean="0"/>
              <a:t>người</a:t>
            </a:r>
            <a:r>
              <a:rPr lang="en-US" baseline="0" dirty="0" smtClean="0"/>
              <a:t> ta </a:t>
            </a:r>
            <a:r>
              <a:rPr lang="en-US" baseline="0" dirty="0" err="1" smtClean="0"/>
              <a:t>thường</a:t>
            </a:r>
            <a:r>
              <a:rPr lang="en-US" baseline="0" dirty="0" smtClean="0"/>
              <a:t> </a:t>
            </a:r>
            <a:r>
              <a:rPr lang="en-US" baseline="0" dirty="0" err="1" smtClean="0"/>
              <a:t>nói</a:t>
            </a:r>
            <a:r>
              <a:rPr lang="en-US" baseline="0" dirty="0" smtClean="0"/>
              <a:t> </a:t>
            </a:r>
            <a:r>
              <a:rPr lang="en-US" baseline="0" dirty="0" err="1" smtClean="0"/>
              <a:t>tiền</a:t>
            </a:r>
            <a:r>
              <a:rPr lang="en-US" baseline="0" dirty="0" smtClean="0"/>
              <a:t> </a:t>
            </a:r>
            <a:r>
              <a:rPr lang="en-US" baseline="0" dirty="0" err="1" smtClean="0"/>
              <a:t>điện</a:t>
            </a:r>
            <a:r>
              <a:rPr lang="en-US" baseline="0" dirty="0" smtClean="0"/>
              <a:t> </a:t>
            </a:r>
            <a:r>
              <a:rPr lang="en-US" baseline="0" dirty="0" err="1" smtClean="0"/>
              <a:t>tử</a:t>
            </a:r>
            <a:r>
              <a:rPr lang="en-US" baseline="0" dirty="0" smtClean="0"/>
              <a:t> </a:t>
            </a:r>
            <a:r>
              <a:rPr lang="en-US" baseline="0" dirty="0" err="1" smtClean="0"/>
              <a:t>được</a:t>
            </a:r>
            <a:r>
              <a:rPr lang="en-US" baseline="0" dirty="0" smtClean="0"/>
              <a:t> </a:t>
            </a:r>
            <a:r>
              <a:rPr lang="en-US" baseline="0" dirty="0" err="1" smtClean="0"/>
              <a:t>sự</a:t>
            </a:r>
            <a:r>
              <a:rPr lang="en-US" baseline="0" dirty="0" smtClean="0"/>
              <a:t> </a:t>
            </a:r>
            <a:r>
              <a:rPr lang="en-US" baseline="0" dirty="0" err="1" smtClean="0"/>
              <a:t>ủng</a:t>
            </a:r>
            <a:r>
              <a:rPr lang="en-US" baseline="0" dirty="0" smtClean="0"/>
              <a:t> </a:t>
            </a:r>
            <a:r>
              <a:rPr lang="en-US" baseline="0" dirty="0" err="1" smtClean="0"/>
              <a:t>hộ</a:t>
            </a:r>
            <a:r>
              <a:rPr lang="en-US" baseline="0" dirty="0" smtClean="0"/>
              <a:t> </a:t>
            </a:r>
            <a:r>
              <a:rPr lang="en-US" baseline="0" dirty="0" err="1" smtClean="0"/>
              <a:t>của</a:t>
            </a:r>
            <a:r>
              <a:rPr lang="en-US" baseline="0" dirty="0" smtClean="0"/>
              <a:t> </a:t>
            </a:r>
            <a:r>
              <a:rPr lang="en-US" baseline="0" dirty="0" err="1" smtClean="0"/>
              <a:t>Toán</a:t>
            </a:r>
            <a:r>
              <a:rPr lang="en-US" baseline="0" dirty="0" smtClean="0"/>
              <a:t> </a:t>
            </a:r>
            <a:r>
              <a:rPr lang="en-US" baseline="0" dirty="0" err="1" smtClean="0"/>
              <a:t>học</a:t>
            </a:r>
            <a:endParaRPr lang="en-US" dirty="0" smtClean="0"/>
          </a:p>
          <a:p>
            <a:endParaRPr lang="en-US" dirty="0"/>
          </a:p>
        </p:txBody>
      </p:sp>
      <p:sp>
        <p:nvSpPr>
          <p:cNvPr id="4" name="Slide Number Placeholder 3"/>
          <p:cNvSpPr>
            <a:spLocks noGrp="1"/>
          </p:cNvSpPr>
          <p:nvPr>
            <p:ph type="sldNum" sz="quarter" idx="10"/>
          </p:nvPr>
        </p:nvSpPr>
        <p:spPr/>
        <p:txBody>
          <a:bodyPr/>
          <a:lstStyle/>
          <a:p>
            <a:fld id="{DA1F83E8-7FA3-4366-98AF-2A923C79D06A}" type="slidenum">
              <a:rPr lang="en-US" smtClean="0"/>
              <a:t>15</a:t>
            </a:fld>
            <a:endParaRPr lang="en-US"/>
          </a:p>
        </p:txBody>
      </p:sp>
    </p:spTree>
    <p:extLst>
      <p:ext uri="{BB962C8B-B14F-4D97-AF65-F5344CB8AC3E}">
        <p14:creationId xmlns:p14="http://schemas.microsoft.com/office/powerpoint/2010/main" val="1905346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976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93922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52750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5668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2470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dirty="0" smtClean="0">
                <a:solidFill>
                  <a:schemeClr val="tx1"/>
                </a:solidFill>
                <a:effectLst/>
                <a:latin typeface="+mn-lt"/>
                <a:ea typeface="+mn-ea"/>
                <a:cs typeface="+mn-cs"/>
              </a:rPr>
              <a:t>Một đường cong elliptic được biểu diễn đại số như là một phương trình có dạng:</a:t>
            </a:r>
          </a:p>
          <a:p>
            <a:r>
              <a:rPr lang="vi-VN" dirty="0" smtClean="0">
                <a:effectLst/>
              </a:rPr>
              <a:t>y </a:t>
            </a:r>
            <a:r>
              <a:rPr lang="vi-VN" baseline="30000" dirty="0" smtClean="0">
                <a:effectLst/>
              </a:rPr>
              <a:t>2</a:t>
            </a:r>
            <a:r>
              <a:rPr lang="vi-VN" dirty="0" smtClean="0">
                <a:effectLst/>
              </a:rPr>
              <a:t> = x </a:t>
            </a:r>
            <a:r>
              <a:rPr lang="vi-VN" baseline="30000" dirty="0" smtClean="0">
                <a:effectLst/>
              </a:rPr>
              <a:t>3</a:t>
            </a:r>
            <a:r>
              <a:rPr lang="vi-VN" dirty="0" smtClean="0">
                <a:effectLst/>
              </a:rPr>
              <a:t> + ax + b</a:t>
            </a:r>
          </a:p>
          <a:p>
            <a:r>
              <a:rPr lang="vi-VN" sz="1100" b="0" i="0" kern="1200" dirty="0" smtClean="0">
                <a:solidFill>
                  <a:schemeClr val="tx1"/>
                </a:solidFill>
                <a:effectLst/>
                <a:latin typeface="+mn-lt"/>
                <a:ea typeface="+mn-ea"/>
                <a:cs typeface="+mn-cs"/>
              </a:rPr>
              <a:t>Đối với </a:t>
            </a:r>
            <a:r>
              <a:rPr lang="vi-VN" sz="1100" b="0" i="1" kern="1200" dirty="0" smtClean="0">
                <a:solidFill>
                  <a:schemeClr val="tx1"/>
                </a:solidFill>
                <a:effectLst/>
                <a:latin typeface="+mn-lt"/>
                <a:ea typeface="+mn-ea"/>
                <a:cs typeface="+mn-cs"/>
              </a:rPr>
              <a:t>a = 0</a:t>
            </a:r>
            <a:r>
              <a:rPr lang="vi-VN" sz="1100" b="0" i="0" kern="1200" dirty="0" smtClean="0">
                <a:solidFill>
                  <a:schemeClr val="tx1"/>
                </a:solidFill>
                <a:effectLst/>
                <a:latin typeface="+mn-lt"/>
                <a:ea typeface="+mn-ea"/>
                <a:cs typeface="+mn-cs"/>
              </a:rPr>
              <a:t> và </a:t>
            </a:r>
            <a:r>
              <a:rPr lang="vi-VN" sz="1100" b="0" i="1" kern="1200" dirty="0" smtClean="0">
                <a:solidFill>
                  <a:schemeClr val="tx1"/>
                </a:solidFill>
                <a:effectLst/>
                <a:latin typeface="+mn-lt"/>
                <a:ea typeface="+mn-ea"/>
                <a:cs typeface="+mn-cs"/>
              </a:rPr>
              <a:t>b = 7</a:t>
            </a:r>
            <a:r>
              <a:rPr lang="vi-VN" sz="1100" b="0" i="0" kern="1200" dirty="0" smtClean="0">
                <a:solidFill>
                  <a:schemeClr val="tx1"/>
                </a:solidFill>
                <a:effectLst/>
                <a:latin typeface="+mn-lt"/>
                <a:ea typeface="+mn-ea"/>
                <a:cs typeface="+mn-cs"/>
              </a:rPr>
              <a:t> (phiên bản được sử dụng bởi Bitcoin), nó trông như sau: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Trong</a:t>
            </a:r>
            <a:r>
              <a:rPr lang="en-US" dirty="0" smtClean="0"/>
              <a:t> </a:t>
            </a:r>
            <a:r>
              <a:rPr lang="en-US" dirty="0" err="1" smtClean="0"/>
              <a:t>nhiều</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hay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 bitcoin-core, </a:t>
            </a:r>
            <a:r>
              <a:rPr lang="en-US" baseline="0" dirty="0" err="1" smtClean="0"/>
              <a:t>các</a:t>
            </a:r>
            <a:r>
              <a:rPr lang="en-US" baseline="0" dirty="0" smtClean="0"/>
              <a:t> </a:t>
            </a:r>
            <a:r>
              <a:rPr lang="en-US" baseline="0" dirty="0" err="1" smtClean="0"/>
              <a:t>đường</a:t>
            </a:r>
            <a:r>
              <a:rPr lang="en-US" baseline="0" dirty="0" smtClean="0"/>
              <a:t> </a:t>
            </a:r>
            <a:r>
              <a:rPr lang="en-US" baseline="0" dirty="0" err="1" smtClean="0"/>
              <a:t>cong</a:t>
            </a:r>
            <a:r>
              <a:rPr lang="en-US" baseline="0" dirty="0" smtClean="0"/>
              <a:t> </a:t>
            </a:r>
            <a:r>
              <a:rPr lang="en-US" baseline="0" dirty="0" err="1" smtClean="0"/>
              <a:t>nói</a:t>
            </a:r>
            <a:r>
              <a:rPr lang="en-US" baseline="0" dirty="0" smtClean="0"/>
              <a:t> </a:t>
            </a:r>
            <a:r>
              <a:rPr lang="en-US" baseline="0" dirty="0" err="1" smtClean="0"/>
              <a:t>chung</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lớp</a:t>
            </a:r>
            <a:r>
              <a:rPr lang="en-US" baseline="0" dirty="0" smtClean="0"/>
              <a:t> curve, </a:t>
            </a:r>
            <a:r>
              <a:rPr lang="en-US" sz="1100" dirty="0" smtClean="0">
                <a:solidFill>
                  <a:srgbClr val="FFFFFF"/>
                </a:solidFill>
                <a:latin typeface="Sniglet"/>
                <a:ea typeface="Sniglet"/>
                <a:cs typeface="Sniglet"/>
              </a:rPr>
              <a:t>secp256k1</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đề</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cập</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đến</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các</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tham</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số</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của</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đường</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cong</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ecdsa</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được</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sử</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dụng</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trong</a:t>
            </a:r>
            <a:r>
              <a:rPr lang="en-US" sz="1100" baseline="0" dirty="0" smtClean="0">
                <a:solidFill>
                  <a:srgbClr val="FFFFFF"/>
                </a:solidFill>
                <a:latin typeface="Sniglet"/>
                <a:ea typeface="Sniglet"/>
                <a:cs typeface="Sniglet"/>
              </a:rPr>
              <a:t> bitcoin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vi-VN" sz="1100" b="0" i="0" kern="1200" dirty="0" smtClean="0">
                <a:solidFill>
                  <a:schemeClr val="tx1"/>
                </a:solidFill>
                <a:effectLst/>
                <a:latin typeface="+mn-lt"/>
                <a:ea typeface="+mn-ea"/>
                <a:cs typeface="+mn-cs"/>
              </a:rPr>
              <a:t>Các đường cong elliptic có những tính chất hữu ích. Ví dụ, </a:t>
            </a:r>
            <a:r>
              <a:rPr lang="en-US" sz="1100" b="0" i="0" kern="1200" dirty="0" err="1" smtClean="0">
                <a:solidFill>
                  <a:schemeClr val="tx1"/>
                </a:solidFill>
                <a:effectLst/>
                <a:latin typeface="+mn-lt"/>
                <a:ea typeface="+mn-ea"/>
                <a:cs typeface="+mn-cs"/>
              </a:rPr>
              <a:t>mình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thì</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thấy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nó</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có</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tính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đối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xứng</a:t>
            </a:r>
            <a:r>
              <a:rPr lang="en-US" sz="1100" b="0" i="0" kern="1200" baseline="0" dirty="0" smtClean="0">
                <a:solidFill>
                  <a:schemeClr val="tx1"/>
                </a:solidFill>
                <a:effectLst/>
                <a:latin typeface="+mn-lt"/>
                <a:ea typeface="+mn-ea"/>
                <a:cs typeface="+mn-cs"/>
              </a:rPr>
              <a:t> qua Ox; </a:t>
            </a:r>
            <a:r>
              <a:rPr lang="vi-VN" sz="1100" b="0" i="0" kern="1200" dirty="0" smtClean="0">
                <a:solidFill>
                  <a:schemeClr val="tx1"/>
                </a:solidFill>
                <a:effectLst/>
                <a:latin typeface="+mn-lt"/>
                <a:ea typeface="+mn-ea"/>
                <a:cs typeface="+mn-cs"/>
              </a:rPr>
              <a:t>một đường thẳng không thẳng đứng, giao nhau tại hai điểm không tiếp tuyến của đường cong sẽ luôn luôn giao nhau tại một điểm thứ ba trên đường cong. Một tính chất khác là một đường tiếp tuyến không thẳng đứng với đường cong tại một điểm sẽ cắt nhau đúng một điểm khác trên đường cong</a:t>
            </a:r>
            <a:r>
              <a:rPr lang="vi-VN" sz="1100" b="0" i="0" kern="1200" dirty="0" smtClean="0">
                <a:solidFill>
                  <a:schemeClr val="tx1"/>
                </a:solidFill>
                <a:effectLst/>
                <a:latin typeface="+mn-lt"/>
                <a:ea typeface="+mn-ea"/>
                <a:cs typeface="+mn-cs"/>
              </a:rPr>
              <a:t>.</a:t>
            </a:r>
            <a:r>
              <a:rPr lang="en-US" sz="1100" b="0" i="0" kern="1200" dirty="0" smtClean="0">
                <a:solidFill>
                  <a:schemeClr val="tx1"/>
                </a:solidFill>
                <a:effectLst/>
                <a:latin typeface="+mn-lt"/>
                <a:ea typeface="+mn-ea"/>
                <a:cs typeface="+mn-cs"/>
              </a:rPr>
              <a:t> </a:t>
            </a:r>
          </a:p>
          <a:p>
            <a:r>
              <a:rPr lang="en-US" sz="1100" b="0" i="0" kern="1200" dirty="0" err="1" smtClean="0">
                <a:solidFill>
                  <a:schemeClr val="tx1"/>
                </a:solidFill>
                <a:effectLst/>
                <a:latin typeface="+mn-lt"/>
                <a:ea typeface="+mn-ea"/>
                <a:cs typeface="+mn-cs"/>
              </a:rPr>
              <a:t>Một</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tính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quan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trọng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là</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tính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phân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phối</a:t>
            </a:r>
            <a:endParaRPr lang="vi-VN" sz="1100" b="0" i="0" kern="1200" dirty="0" smtClean="0">
              <a:solidFill>
                <a:schemeClr val="tx1"/>
              </a:solidFill>
              <a:effectLst/>
              <a:latin typeface="+mn-lt"/>
              <a:ea typeface="+mn-ea"/>
              <a:cs typeface="+mn-cs"/>
            </a:endParaRPr>
          </a:p>
          <a:p>
            <a:r>
              <a:rPr lang="vi-VN" sz="1100" b="0" i="0" kern="1200" dirty="0" smtClean="0">
                <a:solidFill>
                  <a:schemeClr val="tx1"/>
                </a:solidFill>
                <a:effectLst/>
                <a:latin typeface="+mn-lt"/>
                <a:ea typeface="+mn-ea"/>
                <a:cs typeface="+mn-cs"/>
              </a:rPr>
              <a:t>Chúng ta có thể sử dụng các đặc tính này để xác định hai phép toán: Cộng điểm và Nhân Đôi Điểm.</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Cụ</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thể</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như</a:t>
            </a:r>
            <a:r>
              <a:rPr lang="en-US" sz="1100" b="0" i="0" kern="1200" baseline="0" dirty="0" smtClean="0">
                <a:solidFill>
                  <a:schemeClr val="tx1"/>
                </a:solidFill>
                <a:effectLst/>
                <a:latin typeface="+mn-lt"/>
                <a:ea typeface="+mn-ea"/>
                <a:cs typeface="+mn-cs"/>
              </a:rPr>
              <a:t> slide </a:t>
            </a:r>
            <a:r>
              <a:rPr lang="en-US" sz="1100" b="0" i="0" kern="1200" baseline="0" dirty="0" err="1" smtClean="0">
                <a:solidFill>
                  <a:schemeClr val="tx1"/>
                </a:solidFill>
                <a:effectLst/>
                <a:latin typeface="+mn-lt"/>
                <a:ea typeface="+mn-ea"/>
                <a:cs typeface="+mn-cs"/>
              </a:rPr>
              <a:t>tiếp</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theo</a:t>
            </a:r>
            <a:r>
              <a:rPr lang="en-US" sz="1100" b="0" i="0" kern="1200" baseline="0" dirty="0" smtClean="0">
                <a:solidFill>
                  <a:schemeClr val="tx1"/>
                </a:solidFill>
                <a:effectLst/>
                <a:latin typeface="+mn-lt"/>
                <a:ea typeface="+mn-ea"/>
                <a:cs typeface="+mn-cs"/>
              </a:rPr>
              <a:t>…</a:t>
            </a:r>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51627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1" i="0" kern="1200" dirty="0" smtClean="0">
                <a:solidFill>
                  <a:schemeClr val="tx1"/>
                </a:solidFill>
                <a:effectLst/>
                <a:latin typeface="+mn-lt"/>
                <a:ea typeface="+mn-ea"/>
                <a:cs typeface="+mn-cs"/>
              </a:rPr>
              <a:t>Phép Cộng Điểm,</a:t>
            </a:r>
            <a:r>
              <a:rPr lang="vi-VN" sz="1100" b="0" i="0" kern="1200" dirty="0" smtClean="0">
                <a:solidFill>
                  <a:schemeClr val="tx1"/>
                </a:solidFill>
                <a:effectLst/>
                <a:latin typeface="+mn-lt"/>
                <a:ea typeface="+mn-ea"/>
                <a:cs typeface="+mn-cs"/>
              </a:rPr>
              <a:t> </a:t>
            </a:r>
            <a:r>
              <a:rPr lang="vi-VN" sz="1100" b="0" i="1" kern="1200" dirty="0" smtClean="0">
                <a:solidFill>
                  <a:schemeClr val="tx1"/>
                </a:solidFill>
                <a:effectLst/>
                <a:latin typeface="+mn-lt"/>
                <a:ea typeface="+mn-ea"/>
                <a:cs typeface="+mn-cs"/>
              </a:rPr>
              <a:t>P + Q = R,</a:t>
            </a:r>
            <a:r>
              <a:rPr lang="vi-VN" sz="1100" b="0" i="0" kern="1200" dirty="0" smtClean="0">
                <a:solidFill>
                  <a:schemeClr val="tx1"/>
                </a:solidFill>
                <a:effectLst/>
                <a:latin typeface="+mn-lt"/>
                <a:ea typeface="+mn-ea"/>
                <a:cs typeface="+mn-cs"/>
              </a:rPr>
              <a:t> được định nghĩa là sự phản ánh thông qua trục x của điểm giao nhau thứ ba </a:t>
            </a:r>
            <a:r>
              <a:rPr lang="vi-VN" sz="1100" b="0" i="1" kern="1200" dirty="0" smtClean="0">
                <a:solidFill>
                  <a:schemeClr val="tx1"/>
                </a:solidFill>
                <a:effectLst/>
                <a:latin typeface="+mn-lt"/>
                <a:ea typeface="+mn-ea"/>
                <a:cs typeface="+mn-cs"/>
              </a:rPr>
              <a:t>R’ trên</a:t>
            </a:r>
            <a:r>
              <a:rPr lang="vi-VN" sz="1100" b="0" i="0" kern="1200" dirty="0" smtClean="0">
                <a:solidFill>
                  <a:schemeClr val="tx1"/>
                </a:solidFill>
                <a:effectLst/>
                <a:latin typeface="+mn-lt"/>
                <a:ea typeface="+mn-ea"/>
                <a:cs typeface="+mn-cs"/>
              </a:rPr>
              <a:t> một đường thẳng bao gồm </a:t>
            </a:r>
            <a:r>
              <a:rPr lang="vi-VN" sz="1100" b="0" i="1" kern="1200" dirty="0" smtClean="0">
                <a:solidFill>
                  <a:schemeClr val="tx1"/>
                </a:solidFill>
                <a:effectLst/>
                <a:latin typeface="+mn-lt"/>
                <a:ea typeface="+mn-ea"/>
                <a:cs typeface="+mn-cs"/>
              </a:rPr>
              <a:t>P</a:t>
            </a:r>
            <a:r>
              <a:rPr lang="vi-VN" sz="1100" b="0" i="0" kern="1200" dirty="0" smtClean="0">
                <a:solidFill>
                  <a:schemeClr val="tx1"/>
                </a:solidFill>
                <a:effectLst/>
                <a:latin typeface="+mn-lt"/>
                <a:ea typeface="+mn-ea"/>
                <a:cs typeface="+mn-cs"/>
              </a:rPr>
              <a:t> và </a:t>
            </a:r>
            <a:r>
              <a:rPr lang="vi-VN" sz="1100" b="0" i="1" kern="1200" dirty="0" smtClean="0">
                <a:solidFill>
                  <a:schemeClr val="tx1"/>
                </a:solidFill>
                <a:effectLst/>
                <a:latin typeface="+mn-lt"/>
                <a:ea typeface="+mn-ea"/>
                <a:cs typeface="+mn-cs"/>
              </a:rPr>
              <a:t>Q.</a:t>
            </a:r>
            <a:r>
              <a:rPr lang="vi-VN" sz="1100" b="0" i="0" kern="1200" dirty="0" smtClean="0">
                <a:solidFill>
                  <a:schemeClr val="tx1"/>
                </a:solidFill>
                <a:effectLst/>
                <a:latin typeface="+mn-lt"/>
                <a:ea typeface="+mn-ea"/>
                <a:cs typeface="+mn-cs"/>
              </a:rPr>
              <a:t> Cách dễ nhất để hiểu được điều này là nhìn vào sơ đồ sau:</a:t>
            </a:r>
          </a:p>
          <a:p>
            <a:r>
              <a:rPr lang="vi-VN" dirty="0" smtClean="0"/>
              <a:t/>
            </a:r>
            <a:br>
              <a:rPr lang="vi-VN" dirty="0" smtClean="0"/>
            </a:br>
            <a:endParaRPr lang="en-US" dirty="0" smtClean="0"/>
          </a:p>
          <a:p>
            <a:pPr lvl="0">
              <a:spcBef>
                <a:spcPts val="0"/>
              </a:spcBef>
              <a:buNone/>
            </a:pPr>
            <a:endParaRPr dirty="0"/>
          </a:p>
        </p:txBody>
      </p:sp>
    </p:spTree>
    <p:extLst>
      <p:ext uri="{BB962C8B-B14F-4D97-AF65-F5344CB8AC3E}">
        <p14:creationId xmlns:p14="http://schemas.microsoft.com/office/powerpoint/2010/main" val="2686189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dirty="0" smtClean="0">
                <a:solidFill>
                  <a:schemeClr val="tx1"/>
                </a:solidFill>
                <a:effectLst/>
                <a:latin typeface="+mn-lt"/>
                <a:ea typeface="+mn-ea"/>
                <a:cs typeface="+mn-cs"/>
              </a:rPr>
              <a:t>Tương tự như vậy, </a:t>
            </a:r>
            <a:r>
              <a:rPr lang="vi-VN" sz="1100" b="1" i="0" kern="1200" dirty="0" smtClean="0">
                <a:solidFill>
                  <a:schemeClr val="tx1"/>
                </a:solidFill>
                <a:effectLst/>
                <a:latin typeface="+mn-lt"/>
                <a:ea typeface="+mn-ea"/>
                <a:cs typeface="+mn-cs"/>
              </a:rPr>
              <a:t>phép nhân đôi điểm,</a:t>
            </a:r>
            <a:r>
              <a:rPr lang="vi-VN" sz="1100" b="0" i="0" kern="1200" dirty="0" smtClean="0">
                <a:solidFill>
                  <a:schemeClr val="tx1"/>
                </a:solidFill>
                <a:effectLst/>
                <a:latin typeface="+mn-lt"/>
                <a:ea typeface="+mn-ea"/>
                <a:cs typeface="+mn-cs"/>
              </a:rPr>
              <a:t> </a:t>
            </a:r>
            <a:r>
              <a:rPr lang="vi-VN" sz="1100" b="0" i="1" kern="1200" dirty="0" smtClean="0">
                <a:solidFill>
                  <a:schemeClr val="tx1"/>
                </a:solidFill>
                <a:effectLst/>
                <a:latin typeface="+mn-lt"/>
                <a:ea typeface="+mn-ea"/>
                <a:cs typeface="+mn-cs"/>
              </a:rPr>
              <a:t>P + P = R</a:t>
            </a:r>
            <a:r>
              <a:rPr lang="vi-VN" sz="1100" b="0" i="0" kern="1200" dirty="0" smtClean="0">
                <a:solidFill>
                  <a:schemeClr val="tx1"/>
                </a:solidFill>
                <a:effectLst/>
                <a:latin typeface="+mn-lt"/>
                <a:ea typeface="+mn-ea"/>
                <a:cs typeface="+mn-cs"/>
              </a:rPr>
              <a:t> được xác định bằng cách tìm các đường tiếp tuyến với phép nhân đôi điểm </a:t>
            </a:r>
            <a:r>
              <a:rPr lang="vi-VN" sz="1100" b="0" i="1" kern="1200" dirty="0" smtClean="0">
                <a:solidFill>
                  <a:schemeClr val="tx1"/>
                </a:solidFill>
                <a:effectLst/>
                <a:latin typeface="+mn-lt"/>
                <a:ea typeface="+mn-ea"/>
                <a:cs typeface="+mn-cs"/>
              </a:rPr>
              <a:t>P,</a:t>
            </a:r>
            <a:r>
              <a:rPr lang="vi-VN" sz="1100" b="0" i="0" kern="1200" dirty="0" smtClean="0">
                <a:solidFill>
                  <a:schemeClr val="tx1"/>
                </a:solidFill>
                <a:effectLst/>
                <a:latin typeface="+mn-lt"/>
                <a:ea typeface="+mn-ea"/>
                <a:cs typeface="+mn-cs"/>
              </a:rPr>
              <a:t> và việc phản ánh thông qua trục x của các điểm giao nhau </a:t>
            </a:r>
            <a:r>
              <a:rPr lang="vi-VN" sz="1100" b="0" i="1" kern="1200" dirty="0" smtClean="0">
                <a:solidFill>
                  <a:schemeClr val="tx1"/>
                </a:solidFill>
                <a:effectLst/>
                <a:latin typeface="+mn-lt"/>
                <a:ea typeface="+mn-ea"/>
                <a:cs typeface="+mn-cs"/>
              </a:rPr>
              <a:t>R’ trên</a:t>
            </a:r>
            <a:r>
              <a:rPr lang="vi-VN" sz="1100" b="0" i="0" kern="1200" dirty="0" smtClean="0">
                <a:solidFill>
                  <a:schemeClr val="tx1"/>
                </a:solidFill>
                <a:effectLst/>
                <a:latin typeface="+mn-lt"/>
                <a:ea typeface="+mn-ea"/>
                <a:cs typeface="+mn-cs"/>
              </a:rPr>
              <a:t> đường cong để có được </a:t>
            </a:r>
            <a:r>
              <a:rPr lang="vi-VN" sz="1100" b="0" i="1" kern="1200" dirty="0" smtClean="0">
                <a:solidFill>
                  <a:schemeClr val="tx1"/>
                </a:solidFill>
                <a:effectLst/>
                <a:latin typeface="+mn-lt"/>
                <a:ea typeface="+mn-ea"/>
                <a:cs typeface="+mn-cs"/>
              </a:rPr>
              <a:t>R.</a:t>
            </a:r>
            <a:r>
              <a:rPr lang="vi-VN" sz="1100" b="0" i="0" kern="1200" dirty="0" smtClean="0">
                <a:solidFill>
                  <a:schemeClr val="tx1"/>
                </a:solidFill>
                <a:effectLst/>
                <a:latin typeface="+mn-lt"/>
                <a:ea typeface="+mn-ea"/>
                <a:cs typeface="+mn-cs"/>
              </a:rPr>
              <a:t> Dưới đây là một ví dụ về việc nó trông thế nào:</a:t>
            </a:r>
          </a:p>
          <a:p>
            <a:r>
              <a:rPr lang="vi-VN" dirty="0" smtClean="0"/>
              <a:t/>
            </a:r>
            <a:br>
              <a:rPr lang="vi-VN" dirty="0" smtClean="0"/>
            </a:br>
            <a:endParaRPr lang="en-US" dirty="0" smtClean="0"/>
          </a:p>
          <a:p>
            <a:pPr lvl="0">
              <a:spcBef>
                <a:spcPts val="0"/>
              </a:spcBef>
              <a:buNone/>
            </a:pPr>
            <a:endParaRPr dirty="0"/>
          </a:p>
        </p:txBody>
      </p:sp>
    </p:spTree>
    <p:extLst>
      <p:ext uri="{BB962C8B-B14F-4D97-AF65-F5344CB8AC3E}">
        <p14:creationId xmlns:p14="http://schemas.microsoft.com/office/powerpoint/2010/main" val="164945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dirty="0" smtClean="0">
                <a:solidFill>
                  <a:schemeClr val="tx1"/>
                </a:solidFill>
                <a:effectLst/>
                <a:latin typeface="+mn-lt"/>
                <a:ea typeface="+mn-ea"/>
                <a:cs typeface="+mn-cs"/>
              </a:rPr>
              <a:t>Cùng với nhau, hai phép toán này được sử dụng để </a:t>
            </a:r>
            <a:r>
              <a:rPr lang="vi-VN" sz="1100" b="1" i="0" kern="1200" dirty="0" smtClean="0">
                <a:solidFill>
                  <a:schemeClr val="tx1"/>
                </a:solidFill>
                <a:effectLst/>
                <a:latin typeface="+mn-lt"/>
                <a:ea typeface="+mn-ea"/>
                <a:cs typeface="+mn-cs"/>
              </a:rPr>
              <a:t>nhân vô hướng,</a:t>
            </a:r>
            <a:r>
              <a:rPr lang="vi-VN" sz="1100" b="0" i="0" kern="1200" dirty="0" smtClean="0">
                <a:solidFill>
                  <a:schemeClr val="tx1"/>
                </a:solidFill>
                <a:effectLst/>
                <a:latin typeface="+mn-lt"/>
                <a:ea typeface="+mn-ea"/>
                <a:cs typeface="+mn-cs"/>
              </a:rPr>
              <a:t> </a:t>
            </a:r>
            <a:r>
              <a:rPr lang="vi-VN" sz="1100" b="0" i="1" kern="1200" dirty="0" smtClean="0">
                <a:solidFill>
                  <a:schemeClr val="tx1"/>
                </a:solidFill>
                <a:effectLst/>
                <a:latin typeface="+mn-lt"/>
                <a:ea typeface="+mn-ea"/>
                <a:cs typeface="+mn-cs"/>
              </a:rPr>
              <a:t>R = a P,</a:t>
            </a:r>
            <a:r>
              <a:rPr lang="vi-VN" sz="1100" b="0" i="0" kern="1200" dirty="0" smtClean="0">
                <a:solidFill>
                  <a:schemeClr val="tx1"/>
                </a:solidFill>
                <a:effectLst/>
                <a:latin typeface="+mn-lt"/>
                <a:ea typeface="+mn-ea"/>
                <a:cs typeface="+mn-cs"/>
              </a:rPr>
              <a:t> được xác định bằng cách thêm các điểm </a:t>
            </a:r>
            <a:r>
              <a:rPr lang="vi-VN" sz="1100" b="0" i="1" kern="1200" dirty="0" smtClean="0">
                <a:solidFill>
                  <a:schemeClr val="tx1"/>
                </a:solidFill>
                <a:effectLst/>
                <a:latin typeface="+mn-lt"/>
                <a:ea typeface="+mn-ea"/>
                <a:cs typeface="+mn-cs"/>
              </a:rPr>
              <a:t>P</a:t>
            </a:r>
            <a:r>
              <a:rPr lang="vi-VN" sz="1100" b="0" i="0" kern="1200" dirty="0" smtClean="0">
                <a:solidFill>
                  <a:schemeClr val="tx1"/>
                </a:solidFill>
                <a:effectLst/>
                <a:latin typeface="+mn-lt"/>
                <a:ea typeface="+mn-ea"/>
                <a:cs typeface="+mn-cs"/>
              </a:rPr>
              <a:t> với chính nó </a:t>
            </a:r>
            <a:r>
              <a:rPr lang="vi-VN" sz="1100" b="0" i="1" kern="1200" dirty="0" smtClean="0">
                <a:solidFill>
                  <a:schemeClr val="tx1"/>
                </a:solidFill>
                <a:effectLst/>
                <a:latin typeface="+mn-lt"/>
                <a:ea typeface="+mn-ea"/>
                <a:cs typeface="+mn-cs"/>
              </a:rPr>
              <a:t>một</a:t>
            </a:r>
            <a:r>
              <a:rPr lang="vi-VN" sz="1100" b="0" i="0" kern="1200" dirty="0" smtClean="0">
                <a:solidFill>
                  <a:schemeClr val="tx1"/>
                </a:solidFill>
                <a:effectLst/>
                <a:latin typeface="+mn-lt"/>
                <a:ea typeface="+mn-ea"/>
                <a:cs typeface="+mn-cs"/>
              </a:rPr>
              <a:t> số lần. Ví dụ:</a:t>
            </a:r>
            <a:r>
              <a:rPr lang="vi-VN" dirty="0" smtClean="0"/>
              <a:t/>
            </a:r>
            <a:br>
              <a:rPr lang="vi-VN" dirty="0" smtClean="0"/>
            </a:br>
            <a:r>
              <a:rPr lang="pt-BR" sz="1100" b="0" i="1" kern="1200" dirty="0" smtClean="0">
                <a:solidFill>
                  <a:schemeClr val="tx1"/>
                </a:solidFill>
                <a:effectLst/>
                <a:latin typeface="+mn-lt"/>
                <a:ea typeface="+mn-ea"/>
                <a:cs typeface="+mn-cs"/>
              </a:rPr>
              <a:t>R = 7P</a:t>
            </a:r>
            <a:r>
              <a:rPr lang="pt-BR" dirty="0" smtClean="0"/>
              <a:t/>
            </a:r>
            <a:br>
              <a:rPr lang="pt-BR" dirty="0" smtClean="0"/>
            </a:br>
            <a:r>
              <a:rPr lang="pt-BR" sz="1100" b="0" i="1" kern="1200" dirty="0" smtClean="0">
                <a:solidFill>
                  <a:schemeClr val="tx1"/>
                </a:solidFill>
                <a:effectLst/>
                <a:latin typeface="+mn-lt"/>
                <a:ea typeface="+mn-ea"/>
                <a:cs typeface="+mn-cs"/>
              </a:rPr>
              <a:t>R = P + (P + (P + (P + (P + (P + P)))))</a:t>
            </a:r>
          </a:p>
          <a:p>
            <a:r>
              <a:rPr lang="vi-VN" sz="1100" b="0" i="0" kern="1200" dirty="0" smtClean="0">
                <a:solidFill>
                  <a:schemeClr val="tx1"/>
                </a:solidFill>
                <a:effectLst/>
                <a:latin typeface="+mn-lt"/>
                <a:ea typeface="+mn-ea"/>
                <a:cs typeface="+mn-cs"/>
              </a:rPr>
              <a:t>Quá trình nhân vô hướng thường được đơn giản hóa bằng cách kết hợp phép cộng điểm và nhân đôi điểm. Ví dụ:</a:t>
            </a:r>
            <a:r>
              <a:rPr lang="vi-VN" dirty="0" smtClean="0"/>
              <a:t/>
            </a:r>
            <a:br>
              <a:rPr lang="vi-VN" dirty="0" smtClean="0"/>
            </a:br>
            <a:r>
              <a:rPr lang="pt-BR" sz="1100" b="0" i="1" kern="1200" dirty="0" smtClean="0">
                <a:solidFill>
                  <a:schemeClr val="tx1"/>
                </a:solidFill>
                <a:effectLst/>
                <a:latin typeface="+mn-lt"/>
                <a:ea typeface="+mn-ea"/>
                <a:cs typeface="+mn-cs"/>
              </a:rPr>
              <a:t>R = 7P</a:t>
            </a:r>
            <a:r>
              <a:rPr lang="pt-BR" dirty="0" smtClean="0"/>
              <a:t/>
            </a:r>
            <a:br>
              <a:rPr lang="pt-BR" dirty="0" smtClean="0"/>
            </a:br>
            <a:r>
              <a:rPr lang="pt-BR" sz="1100" b="0" i="1" kern="1200" dirty="0" smtClean="0">
                <a:solidFill>
                  <a:schemeClr val="tx1"/>
                </a:solidFill>
                <a:effectLst/>
                <a:latin typeface="+mn-lt"/>
                <a:ea typeface="+mn-ea"/>
                <a:cs typeface="+mn-cs"/>
              </a:rPr>
              <a:t>R = P + 6P</a:t>
            </a:r>
            <a:r>
              <a:rPr lang="pt-BR" dirty="0" smtClean="0"/>
              <a:t/>
            </a:r>
            <a:br>
              <a:rPr lang="pt-BR" dirty="0" smtClean="0"/>
            </a:br>
            <a:r>
              <a:rPr lang="pt-BR" sz="1100" b="0" i="1" kern="1200" dirty="0" smtClean="0">
                <a:solidFill>
                  <a:schemeClr val="tx1"/>
                </a:solidFill>
                <a:effectLst/>
                <a:latin typeface="+mn-lt"/>
                <a:ea typeface="+mn-ea"/>
                <a:cs typeface="+mn-cs"/>
              </a:rPr>
              <a:t>R = P + 2 (3P)</a:t>
            </a:r>
            <a:r>
              <a:rPr lang="pt-BR" dirty="0" smtClean="0"/>
              <a:t/>
            </a:r>
            <a:br>
              <a:rPr lang="pt-BR" dirty="0" smtClean="0"/>
            </a:br>
            <a:r>
              <a:rPr lang="pt-BR" sz="1100" b="0" i="1" kern="1200" dirty="0" smtClean="0">
                <a:solidFill>
                  <a:schemeClr val="tx1"/>
                </a:solidFill>
                <a:effectLst/>
                <a:latin typeface="+mn-lt"/>
                <a:ea typeface="+mn-ea"/>
                <a:cs typeface="+mn-cs"/>
              </a:rPr>
              <a:t>R = P + 2 (P + 2P)</a:t>
            </a:r>
          </a:p>
          <a:p>
            <a:r>
              <a:rPr lang="vi-VN" sz="1100" b="0" i="0" kern="1200" dirty="0" smtClean="0">
                <a:solidFill>
                  <a:schemeClr val="tx1"/>
                </a:solidFill>
                <a:effectLst/>
                <a:latin typeface="+mn-lt"/>
                <a:ea typeface="+mn-ea"/>
                <a:cs typeface="+mn-cs"/>
              </a:rPr>
              <a:t>Ở đây, </a:t>
            </a:r>
            <a:r>
              <a:rPr lang="vi-VN" sz="1100" b="0" i="1" kern="1200" dirty="0" smtClean="0">
                <a:solidFill>
                  <a:schemeClr val="tx1"/>
                </a:solidFill>
                <a:effectLst/>
                <a:latin typeface="+mn-lt"/>
                <a:ea typeface="+mn-ea"/>
                <a:cs typeface="+mn-cs"/>
              </a:rPr>
              <a:t>7P</a:t>
            </a:r>
            <a:r>
              <a:rPr lang="vi-VN" sz="1100" b="0" i="0" kern="1200" dirty="0" smtClean="0">
                <a:solidFill>
                  <a:schemeClr val="tx1"/>
                </a:solidFill>
                <a:effectLst/>
                <a:latin typeface="+mn-lt"/>
                <a:ea typeface="+mn-ea"/>
                <a:cs typeface="+mn-cs"/>
              </a:rPr>
              <a:t> đã được chia thành 2 bước nhân đôi điểm và 2 bước cộng điểm</a:t>
            </a:r>
            <a:r>
              <a:rPr lang="vi-VN" sz="1100" b="0" i="0" kern="1200" dirty="0" smtClean="0">
                <a:solidFill>
                  <a:schemeClr val="tx1"/>
                </a:solidFill>
                <a:effectLst/>
                <a:latin typeface="+mn-lt"/>
                <a:ea typeface="+mn-ea"/>
                <a:cs typeface="+mn-cs"/>
              </a:rPr>
              <a:t>.</a:t>
            </a:r>
            <a:endParaRPr lang="en-US"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98420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2435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dirty="0" smtClean="0">
                <a:solidFill>
                  <a:schemeClr val="tx1"/>
                </a:solidFill>
                <a:effectLst/>
                <a:latin typeface="+mn-lt"/>
                <a:ea typeface="+mn-ea"/>
                <a:cs typeface="+mn-cs"/>
              </a:rPr>
              <a:t>Một trường hữu hạn, trong bối cảnh ECDSA, có thể được hiểu như là một phạm vi số nguyên dương được xác định trước mà trong đó tất cả các tính toán sẽ nằm trong đó. Bất kỳ số nào ngoài phạm vi này sẽ “được đưa về” phạm vi này.</a:t>
            </a:r>
          </a:p>
          <a:p>
            <a:r>
              <a:rPr lang="vi-VN" sz="1100" b="0" i="0" kern="1200" dirty="0" smtClean="0">
                <a:solidFill>
                  <a:schemeClr val="tx1"/>
                </a:solidFill>
                <a:effectLst/>
                <a:latin typeface="+mn-lt"/>
                <a:ea typeface="+mn-ea"/>
                <a:cs typeface="+mn-cs"/>
              </a:rPr>
              <a:t>Cách đơn giản nhất để nghĩ về điều này là phép dư, được đại diện bởi phép modulus (mod). Ví dụ, 9/7 sẽ ra 1 với phần dư là 2:</a:t>
            </a:r>
          </a:p>
          <a:p>
            <a:r>
              <a:rPr lang="vi-VN" dirty="0" smtClean="0">
                <a:effectLst/>
              </a:rPr>
              <a:t>9 mod 7 = 2</a:t>
            </a:r>
          </a:p>
          <a:p>
            <a:r>
              <a:rPr lang="vi-VN" sz="1100" b="0" i="0" kern="1200" dirty="0" smtClean="0">
                <a:solidFill>
                  <a:schemeClr val="tx1"/>
                </a:solidFill>
                <a:effectLst/>
                <a:latin typeface="+mn-lt"/>
                <a:ea typeface="+mn-ea"/>
                <a:cs typeface="+mn-cs"/>
              </a:rPr>
              <a:t>Ở đây trường hữu hạn của chúng ta là modulo 7, và tất cả các phép toán mod trong trường này đều đem lại một kết quả nằm trong phạm vi từ 0 tới 6.</a:t>
            </a:r>
          </a:p>
          <a:p>
            <a:endParaRPr lang="en-US" dirty="0" smtClean="0"/>
          </a:p>
          <a:p>
            <a:pPr lvl="0">
              <a:spcBef>
                <a:spcPts val="0"/>
              </a:spcBef>
              <a:buNone/>
            </a:pPr>
            <a:endParaRPr dirty="0"/>
          </a:p>
        </p:txBody>
      </p:sp>
    </p:spTree>
    <p:extLst>
      <p:ext uri="{BB962C8B-B14F-4D97-AF65-F5344CB8AC3E}">
        <p14:creationId xmlns:p14="http://schemas.microsoft.com/office/powerpoint/2010/main" val="1371931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i="0" kern="1200" dirty="0" smtClean="0">
                <a:solidFill>
                  <a:schemeClr val="tx1"/>
                </a:solidFill>
                <a:effectLst/>
                <a:latin typeface="+mn-lt"/>
                <a:ea typeface="+mn-ea"/>
                <a:cs typeface="+mn-cs"/>
              </a:rPr>
              <a:t>ECC thực hiện việc mã hoá và giải mã dựa trên toạ độ của các điểm dựa trên đường cong Elliptic. Xét đẳng thức</a:t>
            </a:r>
            <a:r>
              <a:rPr lang="en-US" sz="1100" b="0" i="0" kern="120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Q=kP, với Q, P là các điểm nằm trên đường cong Elliptic. Có thể khá dễ dàng tính Q nếu biết</a:t>
            </a:r>
            <a:r>
              <a:rPr lang="en-US" sz="1100" b="0" i="0" kern="120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k và P, nhưng rất khó xác định k nếu biết Q và P. (Phép nhân được xác định bằng cách cộng liên tiếp cùng điểm</a:t>
            </a:r>
            <a:r>
              <a:rPr lang="en-US" sz="1100" b="0" i="0" kern="1200" baseline="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P. Ví dụ: 4P=P+P+P+P;  9P=2(2(2P))+P). Hệ mật dựa trên đường cong Elliptic dựa trên độ khó khi biết được điểm</a:t>
            </a:r>
            <a:r>
              <a:rPr lang="en-US" sz="1100" b="0" i="0" kern="1200" baseline="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P và Q} và phải tìm ra giá trị k. Bên cạnh công thức của đường cong Elliptic, thì một thông số quan trọng khác của đường cong Elliptic là điểm G (còn gọi là điểm cơ sở),</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điểm</a:t>
            </a:r>
            <a:r>
              <a:rPr lang="en-US" sz="1100" b="0" i="0" kern="1200" baseline="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G đối với mỗi đường cong elliptic là cố định, trong hệ mật mã ECC thì một số nguyên lớn k đóng vai trò như một khoá riêng, trong khi đó kết quả của phép nhân giữa k với điểm G được coi như là khoá công khai tương ứng.</a:t>
            </a:r>
            <a:endParaRPr lang="en-US" dirty="0" smtClean="0"/>
          </a:p>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572535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dirty="0" smtClean="0">
                <a:solidFill>
                  <a:schemeClr val="tx1"/>
                </a:solidFill>
                <a:effectLst/>
                <a:latin typeface="+mn-lt"/>
                <a:ea typeface="+mn-ea"/>
                <a:cs typeface="+mn-cs"/>
              </a:rPr>
              <a:t>ECDSA sử dụng các đường cong Elliptic trong bối cảnh của một trường hữu hạn, làm thay đổi đáng kể hình dạng của nó nhưng không làm thay đổi các phương trình cơ bản và tính chất đặc biệt. Phương trình tương tự được vẽ ở trên, trong một trường hữu hạn của modulo 67, sẽ trông như thế này:</a:t>
            </a:r>
            <a:endParaRPr lang="en-US" sz="1100" b="0" i="0" kern="1200" dirty="0" smtClean="0">
              <a:solidFill>
                <a:schemeClr val="tx1"/>
              </a:solidFill>
              <a:effectLst/>
              <a:latin typeface="+mn-lt"/>
              <a:ea typeface="+mn-ea"/>
              <a:cs typeface="+mn-cs"/>
            </a:endParaRPr>
          </a:p>
          <a:p>
            <a:r>
              <a:rPr lang="vi-VN" sz="1100" b="0" i="0" kern="1200" dirty="0" smtClean="0">
                <a:solidFill>
                  <a:schemeClr val="tx1"/>
                </a:solidFill>
                <a:effectLst/>
                <a:latin typeface="+mn-lt"/>
                <a:ea typeface="+mn-ea"/>
                <a:cs typeface="+mn-cs"/>
              </a:rPr>
              <a:t>Bây giờ nó trở thành một tập hợp điểm, trong đó tất cả các giá trị </a:t>
            </a:r>
            <a:r>
              <a:rPr lang="vi-VN" sz="1100" b="0" i="1" kern="1200" dirty="0" smtClean="0">
                <a:solidFill>
                  <a:schemeClr val="tx1"/>
                </a:solidFill>
                <a:effectLst/>
                <a:latin typeface="+mn-lt"/>
                <a:ea typeface="+mn-ea"/>
                <a:cs typeface="+mn-cs"/>
              </a:rPr>
              <a:t>x</a:t>
            </a:r>
            <a:r>
              <a:rPr lang="vi-VN" sz="1100" b="0" i="0" kern="1200" dirty="0" smtClean="0">
                <a:solidFill>
                  <a:schemeClr val="tx1"/>
                </a:solidFill>
                <a:effectLst/>
                <a:latin typeface="+mn-lt"/>
                <a:ea typeface="+mn-ea"/>
                <a:cs typeface="+mn-cs"/>
              </a:rPr>
              <a:t> và </a:t>
            </a:r>
            <a:r>
              <a:rPr lang="vi-VN" sz="1100" b="0" i="1" kern="1200" dirty="0" smtClean="0">
                <a:solidFill>
                  <a:schemeClr val="tx1"/>
                </a:solidFill>
                <a:effectLst/>
                <a:latin typeface="+mn-lt"/>
                <a:ea typeface="+mn-ea"/>
                <a:cs typeface="+mn-cs"/>
              </a:rPr>
              <a:t>y</a:t>
            </a:r>
            <a:r>
              <a:rPr lang="vi-VN" sz="1100" b="0" i="0" kern="1200" dirty="0" smtClean="0">
                <a:solidFill>
                  <a:schemeClr val="tx1"/>
                </a:solidFill>
                <a:effectLst/>
                <a:latin typeface="+mn-lt"/>
                <a:ea typeface="+mn-ea"/>
                <a:cs typeface="+mn-cs"/>
              </a:rPr>
              <a:t> là các số nguyên giữa 0 và 66. Lưu ý rằng “đường cong” vẫn giữ lại đối xứng ngang của nó.</a:t>
            </a:r>
          </a:p>
          <a:p>
            <a:r>
              <a:rPr lang="en-US" dirty="0" err="1" smtClean="0"/>
              <a:t>Đây</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trình</a:t>
            </a:r>
            <a:r>
              <a:rPr lang="en-US" baseline="0" dirty="0" smtClean="0"/>
              <a:t> elliptic </a:t>
            </a:r>
            <a:r>
              <a:rPr lang="en-US" baseline="0" dirty="0" err="1" smtClean="0"/>
              <a:t>trên</a:t>
            </a:r>
            <a:r>
              <a:rPr lang="en-US" baseline="0" dirty="0" smtClean="0"/>
              <a:t> </a:t>
            </a:r>
            <a:r>
              <a:rPr lang="en-US" baseline="0" dirty="0" err="1" smtClean="0"/>
              <a:t>trường</a:t>
            </a:r>
            <a:r>
              <a:rPr lang="en-US" baseline="0" dirty="0" smtClean="0"/>
              <a:t> </a:t>
            </a:r>
            <a:r>
              <a:rPr lang="en-US" baseline="0" dirty="0" err="1" smtClean="0"/>
              <a:t>số</a:t>
            </a:r>
            <a:r>
              <a:rPr lang="en-US" baseline="0" dirty="0" smtClean="0"/>
              <a:t> </a:t>
            </a:r>
            <a:r>
              <a:rPr lang="en-US" baseline="0" dirty="0" err="1" smtClean="0"/>
              <a:t>hữu</a:t>
            </a:r>
            <a:r>
              <a:rPr lang="en-US" baseline="0" dirty="0" smtClean="0"/>
              <a:t> </a:t>
            </a:r>
            <a:r>
              <a:rPr lang="en-US" baseline="0" dirty="0" err="1" smtClean="0"/>
              <a:t>hạn</a:t>
            </a:r>
            <a:r>
              <a:rPr lang="en-US" baseline="0" dirty="0" smtClean="0"/>
              <a:t> (&lt;67):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Times New Roman" panose="02020603050405020304" pitchFamily="18" charset="0"/>
                <a:cs typeface="Times New Roman" panose="02020603050405020304" pitchFamily="18" charset="0"/>
              </a:rPr>
              <a:t>Y</a:t>
            </a:r>
            <a:r>
              <a:rPr lang="en-US" sz="1100" baseline="30000" dirty="0" smtClean="0">
                <a:solidFill>
                  <a:srgbClr val="FF0000"/>
                </a:solidFill>
                <a:latin typeface="Times New Roman" panose="02020603050405020304" pitchFamily="18" charset="0"/>
                <a:cs typeface="Times New Roman" panose="02020603050405020304" pitchFamily="18" charset="0"/>
              </a:rPr>
              <a:t>2</a:t>
            </a:r>
            <a:r>
              <a:rPr lang="en-US" sz="1100" dirty="0" smtClean="0">
                <a:solidFill>
                  <a:srgbClr val="FF0000"/>
                </a:solidFill>
                <a:latin typeface="Times New Roman" panose="02020603050405020304" pitchFamily="18" charset="0"/>
                <a:cs typeface="Times New Roman" panose="02020603050405020304" pitchFamily="18" charset="0"/>
              </a:rPr>
              <a:t> </a:t>
            </a:r>
            <a:r>
              <a:rPr lang="en-US" sz="1100" dirty="0" smtClean="0">
                <a:solidFill>
                  <a:srgbClr val="FF0000"/>
                </a:solidFill>
                <a:latin typeface="arial" panose="020B0604020202020204" pitchFamily="34" charset="0"/>
              </a:rPr>
              <a:t>≡</a:t>
            </a:r>
            <a:r>
              <a:rPr lang="en-US" sz="1100" dirty="0" smtClean="0">
                <a:solidFill>
                  <a:srgbClr val="FF0000"/>
                </a:solidFill>
                <a:latin typeface="Times New Roman" panose="02020603050405020304" pitchFamily="18" charset="0"/>
                <a:cs typeface="Times New Roman" panose="02020603050405020304" pitchFamily="18" charset="0"/>
              </a:rPr>
              <a:t> x</a:t>
            </a:r>
            <a:r>
              <a:rPr lang="en-US" sz="1100" baseline="30000" dirty="0" smtClean="0">
                <a:solidFill>
                  <a:srgbClr val="FF0000"/>
                </a:solidFill>
                <a:latin typeface="Times New Roman" panose="02020603050405020304" pitchFamily="18" charset="0"/>
                <a:cs typeface="Times New Roman" panose="02020603050405020304" pitchFamily="18" charset="0"/>
              </a:rPr>
              <a:t>3</a:t>
            </a:r>
            <a:r>
              <a:rPr lang="en-US" sz="1100" dirty="0" smtClean="0">
                <a:solidFill>
                  <a:srgbClr val="FF0000"/>
                </a:solidFill>
                <a:latin typeface="Times New Roman" panose="02020603050405020304" pitchFamily="18" charset="0"/>
                <a:cs typeface="Times New Roman" panose="02020603050405020304" pitchFamily="18" charset="0"/>
              </a:rPr>
              <a:t> + ax + b (mod p) (</a:t>
            </a:r>
            <a:r>
              <a:rPr lang="en-US" sz="1100" dirty="0" err="1" smtClean="0">
                <a:solidFill>
                  <a:srgbClr val="FF0000"/>
                </a:solidFill>
                <a:latin typeface="Times New Roman" panose="02020603050405020304" pitchFamily="18" charset="0"/>
                <a:cs typeface="Times New Roman" panose="02020603050405020304" pitchFamily="18" charset="0"/>
              </a:rPr>
              <a:t>x,y</a:t>
            </a:r>
            <a:r>
              <a:rPr lang="en-US" sz="1100" dirty="0" smtClean="0">
                <a:solidFill>
                  <a:srgbClr val="FF0000"/>
                </a:solidFill>
                <a:latin typeface="Times New Roman" panose="02020603050405020304" pitchFamily="18" charset="0"/>
                <a:cs typeface="Times New Roman" panose="02020603050405020304" pitchFamily="18" charset="0"/>
              </a:rPr>
              <a:t>&lt;p);</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trong</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đó</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với</a:t>
            </a:r>
            <a:r>
              <a:rPr lang="en-US" sz="1100" baseline="0" dirty="0" smtClean="0">
                <a:solidFill>
                  <a:srgbClr val="FF0000"/>
                </a:solidFill>
                <a:latin typeface="Times New Roman" panose="02020603050405020304" pitchFamily="18" charset="0"/>
                <a:cs typeface="Times New Roman" panose="02020603050405020304" pitchFamily="18" charset="0"/>
              </a:rPr>
              <a:t> bitcoin </a:t>
            </a:r>
            <a:r>
              <a:rPr lang="en-US" sz="1100" baseline="0" dirty="0" err="1" smtClean="0">
                <a:solidFill>
                  <a:srgbClr val="FF0000"/>
                </a:solidFill>
                <a:latin typeface="Times New Roman" panose="02020603050405020304" pitchFamily="18" charset="0"/>
                <a:cs typeface="Times New Roman" panose="02020603050405020304" pitchFamily="18" charset="0"/>
              </a:rPr>
              <a:t>như</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đã</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nói</a:t>
            </a:r>
            <a:r>
              <a:rPr lang="en-US" sz="1100" baseline="0" dirty="0" smtClean="0">
                <a:solidFill>
                  <a:srgbClr val="FF0000"/>
                </a:solidFill>
                <a:latin typeface="Times New Roman" panose="02020603050405020304" pitchFamily="18" charset="0"/>
                <a:cs typeface="Times New Roman" panose="02020603050405020304" pitchFamily="18" charset="0"/>
              </a:rPr>
              <a:t>: a=0, b=7; </a:t>
            </a:r>
            <a:r>
              <a:rPr lang="en-US" sz="1100" baseline="0" dirty="0" err="1" smtClean="0">
                <a:solidFill>
                  <a:srgbClr val="FF0000"/>
                </a:solidFill>
                <a:latin typeface="Times New Roman" panose="02020603050405020304" pitchFamily="18" charset="0"/>
                <a:cs typeface="Times New Roman" panose="02020603050405020304" pitchFamily="18" charset="0"/>
              </a:rPr>
              <a:t>Phương</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trình</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trở</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aseline="0" dirty="0" err="1" smtClean="0">
                <a:solidFill>
                  <a:srgbClr val="FF0000"/>
                </a:solidFill>
                <a:latin typeface="Times New Roman" panose="02020603050405020304" pitchFamily="18" charset="0"/>
                <a:cs typeface="Times New Roman" panose="02020603050405020304" pitchFamily="18" charset="0"/>
              </a:rPr>
              <a:t>thành</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dirty="0" smtClean="0">
                <a:solidFill>
                  <a:srgbClr val="FF0000"/>
                </a:solidFill>
                <a:latin typeface="Times New Roman" panose="02020603050405020304" pitchFamily="18" charset="0"/>
                <a:cs typeface="Times New Roman" panose="02020603050405020304" pitchFamily="18" charset="0"/>
              </a:rPr>
              <a:t>Y</a:t>
            </a:r>
            <a:r>
              <a:rPr lang="en-US" sz="1100" baseline="30000" dirty="0" smtClean="0">
                <a:solidFill>
                  <a:srgbClr val="FF0000"/>
                </a:solidFill>
                <a:latin typeface="Times New Roman" panose="02020603050405020304" pitchFamily="18" charset="0"/>
                <a:cs typeface="Times New Roman" panose="02020603050405020304" pitchFamily="18" charset="0"/>
              </a:rPr>
              <a:t>2</a:t>
            </a:r>
            <a:r>
              <a:rPr lang="en-US" sz="1100" dirty="0" smtClean="0">
                <a:solidFill>
                  <a:srgbClr val="FF0000"/>
                </a:solidFill>
                <a:latin typeface="Times New Roman" panose="02020603050405020304" pitchFamily="18" charset="0"/>
                <a:cs typeface="Times New Roman" panose="02020603050405020304" pitchFamily="18" charset="0"/>
              </a:rPr>
              <a:t> </a:t>
            </a:r>
            <a:r>
              <a:rPr lang="en-US" sz="1100" dirty="0" smtClean="0">
                <a:solidFill>
                  <a:srgbClr val="FF0000"/>
                </a:solidFill>
                <a:latin typeface="arial" panose="020B0604020202020204" pitchFamily="34" charset="0"/>
              </a:rPr>
              <a:t>≡</a:t>
            </a:r>
            <a:r>
              <a:rPr lang="en-US" sz="1100" dirty="0" smtClean="0">
                <a:solidFill>
                  <a:srgbClr val="FF0000"/>
                </a:solidFill>
                <a:latin typeface="Times New Roman" panose="02020603050405020304" pitchFamily="18" charset="0"/>
                <a:cs typeface="Times New Roman" panose="02020603050405020304" pitchFamily="18" charset="0"/>
              </a:rPr>
              <a:t> x</a:t>
            </a:r>
            <a:r>
              <a:rPr lang="en-US" sz="1100" baseline="30000" dirty="0" smtClean="0">
                <a:solidFill>
                  <a:srgbClr val="FF0000"/>
                </a:solidFill>
                <a:latin typeface="Times New Roman" panose="02020603050405020304" pitchFamily="18" charset="0"/>
                <a:cs typeface="Times New Roman" panose="02020603050405020304" pitchFamily="18" charset="0"/>
              </a:rPr>
              <a:t>3</a:t>
            </a:r>
            <a:r>
              <a:rPr lang="en-US" sz="1100" dirty="0" smtClean="0">
                <a:solidFill>
                  <a:srgbClr val="FF0000"/>
                </a:solidFill>
                <a:latin typeface="Times New Roman" panose="02020603050405020304" pitchFamily="18" charset="0"/>
                <a:cs typeface="Times New Roman" panose="02020603050405020304" pitchFamily="18" charset="0"/>
              </a:rPr>
              <a:t> + 7 (mod 67)</a:t>
            </a:r>
            <a:r>
              <a:rPr lang="vi-VN" dirty="0" smtClean="0"/>
              <a:t/>
            </a:r>
            <a:br>
              <a:rPr lang="vi-VN" dirty="0" smtClean="0"/>
            </a:br>
            <a:r>
              <a:rPr lang="vi-VN" sz="1100" b="0" i="0" kern="1200" dirty="0" smtClean="0">
                <a:solidFill>
                  <a:schemeClr val="tx1"/>
                </a:solidFill>
                <a:effectLst/>
                <a:latin typeface="+mn-lt"/>
                <a:ea typeface="+mn-ea"/>
                <a:cs typeface="+mn-cs"/>
              </a:rPr>
              <a:t>Phép cộng điểm và phép nhân đôi điểm tại đây có hơi khác nhau một cách trực quan. Đường vẽ trên đồ thị này sẽ quấn quanh hướng ngang và dọc, giống như trong một trò chơi các tiểu hành tinh, và vẫn duy trì độ dốc. Vì vậy, nếu cộng điểm (2, 22) và (6, 25) thì đồ thị sẽ trông như thế này:</a:t>
            </a:r>
          </a:p>
          <a:p>
            <a:r>
              <a:rPr lang="vi-VN" dirty="0" smtClean="0"/>
              <a:t/>
            </a:r>
            <a:br>
              <a:rPr lang="vi-VN" dirty="0" smtClean="0"/>
            </a:br>
            <a:endParaRPr lang="en-US" dirty="0" smtClean="0"/>
          </a:p>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694230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mn-lt"/>
                <a:ea typeface="+mn-ea"/>
                <a:cs typeface="+mn-cs"/>
              </a:rPr>
              <a:t>Điểm</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giao</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nhau</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thứ</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ba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(47, 39) </a:t>
            </a:r>
            <a:r>
              <a:rPr lang="en-US" sz="1100" b="0" i="0" kern="1200" dirty="0" err="1" smtClean="0">
                <a:solidFill>
                  <a:schemeClr val="tx1"/>
                </a:solidFill>
                <a:effectLst/>
                <a:latin typeface="+mn-lt"/>
                <a:ea typeface="+mn-ea"/>
                <a:cs typeface="+mn-cs"/>
              </a:rPr>
              <a:t>và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điểm</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ánh</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xạ</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của</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nó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là</a:t>
            </a:r>
            <a:r>
              <a:rPr lang="en-US" sz="1100" b="0" i="0" kern="1200" dirty="0" smtClean="0">
                <a:solidFill>
                  <a:schemeClr val="tx1"/>
                </a:solidFill>
                <a:effectLst/>
                <a:latin typeface="+mn-lt"/>
                <a:ea typeface="+mn-ea"/>
                <a:cs typeface="+mn-cs"/>
              </a:rPr>
              <a:t> (47, 28).</a:t>
            </a:r>
            <a:r>
              <a:rPr lang="en-US" dirty="0" smtClean="0"/>
              <a:t/>
            </a:r>
            <a:br>
              <a:rPr lang="en-US" dirty="0" smtClean="0"/>
            </a:br>
            <a:endParaRPr lang="en-US" dirty="0" smtClean="0"/>
          </a:p>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022582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vi-VN" sz="1100" b="0" i="0" kern="1200" dirty="0" smtClean="0">
                <a:solidFill>
                  <a:schemeClr val="tx1"/>
                </a:solidFill>
                <a:effectLst/>
                <a:latin typeface="+mn-lt"/>
                <a:ea typeface="+mn-ea"/>
                <a:cs typeface="+mn-cs"/>
              </a:rPr>
              <a:t>Một giao thức như Bitcoin chọn một tập các tham số cho các đường cong elliptic và đại diện trường hữu hạn của nó được cố định cho tất cả người dùng của giao thức. Các thông số bao gồm các </a:t>
            </a:r>
            <a:r>
              <a:rPr lang="vi-VN" sz="1100" b="1" i="0" kern="1200" dirty="0" smtClean="0">
                <a:solidFill>
                  <a:schemeClr val="tx1"/>
                </a:solidFill>
                <a:effectLst/>
                <a:latin typeface="+mn-lt"/>
                <a:ea typeface="+mn-ea"/>
                <a:cs typeface="+mn-cs"/>
              </a:rPr>
              <a:t>phương trình</a:t>
            </a:r>
            <a:r>
              <a:rPr lang="vi-VN" sz="1100" b="0" i="0" kern="1200" dirty="0" smtClean="0">
                <a:solidFill>
                  <a:schemeClr val="tx1"/>
                </a:solidFill>
                <a:effectLst/>
                <a:latin typeface="+mn-lt"/>
                <a:ea typeface="+mn-ea"/>
                <a:cs typeface="+mn-cs"/>
              </a:rPr>
              <a:t> được sử dụng, </a:t>
            </a:r>
            <a:r>
              <a:rPr lang="vi-VN" sz="1100" b="1" i="0" kern="1200" dirty="0" smtClean="0">
                <a:solidFill>
                  <a:schemeClr val="tx1"/>
                </a:solidFill>
                <a:effectLst/>
                <a:latin typeface="+mn-lt"/>
                <a:ea typeface="+mn-ea"/>
                <a:cs typeface="+mn-cs"/>
              </a:rPr>
              <a:t>modulo số nguyên tố</a:t>
            </a:r>
            <a:r>
              <a:rPr lang="vi-VN" sz="1100" b="0" i="0" kern="1200" dirty="0" smtClean="0">
                <a:solidFill>
                  <a:schemeClr val="tx1"/>
                </a:solidFill>
                <a:effectLst/>
                <a:latin typeface="+mn-lt"/>
                <a:ea typeface="+mn-ea"/>
                <a:cs typeface="+mn-cs"/>
              </a:rPr>
              <a:t> của trường này, và một </a:t>
            </a:r>
            <a:r>
              <a:rPr lang="vi-VN" sz="1100" b="1" i="0" kern="1200" dirty="0" smtClean="0">
                <a:solidFill>
                  <a:schemeClr val="tx1"/>
                </a:solidFill>
                <a:effectLst/>
                <a:latin typeface="+mn-lt"/>
                <a:ea typeface="+mn-ea"/>
                <a:cs typeface="+mn-cs"/>
              </a:rPr>
              <a:t>điểm cơ sở</a:t>
            </a:r>
            <a:r>
              <a:rPr lang="vi-VN" sz="1100" b="0" i="0" kern="1200" dirty="0" smtClean="0">
                <a:solidFill>
                  <a:schemeClr val="tx1"/>
                </a:solidFill>
                <a:effectLst/>
                <a:latin typeface="+mn-lt"/>
                <a:ea typeface="+mn-ea"/>
                <a:cs typeface="+mn-cs"/>
              </a:rPr>
              <a:t> nằm trên đường cong. </a:t>
            </a:r>
            <a:r>
              <a:rPr lang="vi-VN" sz="1100" b="1" i="0" kern="1200" dirty="0" smtClean="0">
                <a:solidFill>
                  <a:schemeClr val="tx1"/>
                </a:solidFill>
                <a:effectLst/>
                <a:latin typeface="+mn-lt"/>
                <a:ea typeface="+mn-ea"/>
                <a:cs typeface="+mn-cs"/>
              </a:rPr>
              <a:t>Bậc</a:t>
            </a:r>
            <a:r>
              <a:rPr lang="vi-VN" sz="1100" b="0" i="0" kern="1200" dirty="0" smtClean="0">
                <a:solidFill>
                  <a:schemeClr val="tx1"/>
                </a:solidFill>
                <a:effectLst/>
                <a:latin typeface="+mn-lt"/>
                <a:ea typeface="+mn-ea"/>
                <a:cs typeface="+mn-cs"/>
              </a:rPr>
              <a:t> của điểm cơ sở không được lựa chọn độc lập mà là một hàm của các thông số khác, có thể được xem như số lần điểm đó có thể được cộng vào chính nó cho tới khi độ dốc của nó là vô hạn (tức là một đường thẳng đứng). Các điểm cơ sở được lựa chọn sao cho bậc là một số nguyên tố lớn.</a:t>
            </a:r>
            <a:endParaRPr lang="en-US" sz="1100" b="0" i="0" kern="1200" dirty="0" smtClean="0">
              <a:solidFill>
                <a:schemeClr val="tx1"/>
              </a:solidFill>
              <a:effectLst/>
              <a:latin typeface="+mn-lt"/>
              <a:ea typeface="+mn-ea"/>
              <a:cs typeface="+mn-cs"/>
            </a:endParaRPr>
          </a:p>
          <a:p>
            <a:r>
              <a:rPr lang="vi-VN" sz="1100" b="0" i="0" kern="1200" dirty="0" smtClean="0">
                <a:solidFill>
                  <a:schemeClr val="tx1"/>
                </a:solidFill>
                <a:effectLst/>
                <a:latin typeface="+mn-lt"/>
                <a:ea typeface="+mn-ea"/>
                <a:cs typeface="+mn-cs"/>
              </a:rPr>
              <a:t>Bitcoin sử dụng con số rất lớn đối với </a:t>
            </a:r>
            <a:r>
              <a:rPr lang="vi-VN" sz="1100" b="1" i="0" kern="1200" dirty="0" smtClean="0">
                <a:solidFill>
                  <a:schemeClr val="tx1"/>
                </a:solidFill>
                <a:effectLst/>
                <a:latin typeface="+mn-lt"/>
                <a:ea typeface="+mn-ea"/>
                <a:cs typeface="+mn-cs"/>
              </a:rPr>
              <a:t>điểm cơ sở</a:t>
            </a:r>
            <a:r>
              <a:rPr lang="vi-VN" sz="1100" b="0" i="0" kern="1200" dirty="0" smtClean="0">
                <a:solidFill>
                  <a:schemeClr val="tx1"/>
                </a:solidFill>
                <a:effectLst/>
                <a:latin typeface="+mn-lt"/>
                <a:ea typeface="+mn-ea"/>
                <a:cs typeface="+mn-cs"/>
              </a:rPr>
              <a:t> của nó, </a:t>
            </a:r>
            <a:r>
              <a:rPr lang="vi-VN" sz="1100" b="1" i="0" kern="1200" dirty="0" smtClean="0">
                <a:solidFill>
                  <a:schemeClr val="tx1"/>
                </a:solidFill>
                <a:effectLst/>
                <a:latin typeface="+mn-lt"/>
                <a:ea typeface="+mn-ea"/>
                <a:cs typeface="+mn-cs"/>
              </a:rPr>
              <a:t>modulo nguyên tố</a:t>
            </a:r>
            <a:r>
              <a:rPr lang="vi-VN" sz="1100" b="0" i="0" kern="1200" dirty="0" smtClean="0">
                <a:solidFill>
                  <a:schemeClr val="tx1"/>
                </a:solidFill>
                <a:effectLst/>
                <a:latin typeface="+mn-lt"/>
                <a:ea typeface="+mn-ea"/>
                <a:cs typeface="+mn-cs"/>
              </a:rPr>
              <a:t>, và </a:t>
            </a:r>
            <a:r>
              <a:rPr lang="vi-VN" sz="1100" b="1" i="0" kern="1200" dirty="0" smtClean="0">
                <a:solidFill>
                  <a:schemeClr val="tx1"/>
                </a:solidFill>
                <a:effectLst/>
                <a:latin typeface="+mn-lt"/>
                <a:ea typeface="+mn-ea"/>
                <a:cs typeface="+mn-cs"/>
              </a:rPr>
              <a:t>bậc</a:t>
            </a:r>
            <a:r>
              <a:rPr lang="vi-VN" sz="1100" b="0" i="0" kern="1200" dirty="0" smtClean="0">
                <a:solidFill>
                  <a:schemeClr val="tx1"/>
                </a:solidFill>
                <a:effectLst/>
                <a:latin typeface="+mn-lt"/>
                <a:ea typeface="+mn-ea"/>
                <a:cs typeface="+mn-cs"/>
              </a:rPr>
              <a:t>. Trong thực tế, tất cả các ứng dụng thực tế của ECDSA sử dụng các giá trị rất lớn. An ninh của các thuật toán bảo mật dựa trên các giá trị lớn, và do đó rất khó hoặc đảo ngược hoặc tấn công bằng cách thử lần lượt (brute-force).</a:t>
            </a:r>
            <a:endParaRPr lang="en-US" sz="1100" b="0" i="0" kern="1200" dirty="0" smtClean="0">
              <a:solidFill>
                <a:schemeClr val="tx1"/>
              </a:solidFill>
              <a:effectLst/>
              <a:latin typeface="+mn-lt"/>
              <a:ea typeface="+mn-ea"/>
              <a:cs typeface="+mn-cs"/>
            </a:endParaRPr>
          </a:p>
          <a:p>
            <a:r>
              <a:rPr lang="vi-VN" sz="1100" b="0" i="0" kern="1200" dirty="0" smtClean="0">
                <a:solidFill>
                  <a:schemeClr val="tx1"/>
                </a:solidFill>
                <a:effectLst/>
                <a:latin typeface="+mn-lt"/>
                <a:ea typeface="+mn-ea"/>
                <a:cs typeface="+mn-cs"/>
              </a:rPr>
              <a:t>Ai đã chọn những con số này, và tại sao? Một lượng lớn các </a:t>
            </a:r>
            <a:r>
              <a:rPr lang="vi-VN" sz="1100" b="0" i="0" u="none" strike="noStrike" kern="1200" dirty="0" smtClean="0">
                <a:solidFill>
                  <a:schemeClr val="tx1"/>
                </a:solidFill>
                <a:effectLst/>
                <a:latin typeface="+mn-lt"/>
                <a:ea typeface="+mn-ea"/>
                <a:cs typeface="+mn-cs"/>
                <a:hlinkClick r:id="rId3"/>
              </a:rPr>
              <a:t>nghiên cứu</a:t>
            </a:r>
            <a:r>
              <a:rPr lang="vi-VN" sz="1100" b="0" i="0" kern="1200" dirty="0" smtClean="0">
                <a:solidFill>
                  <a:schemeClr val="tx1"/>
                </a:solidFill>
                <a:effectLst/>
                <a:latin typeface="+mn-lt"/>
                <a:ea typeface="+mn-ea"/>
                <a:cs typeface="+mn-cs"/>
              </a:rPr>
              <a:t>, và một lượng kha khá </a:t>
            </a:r>
            <a:r>
              <a:rPr lang="vi-VN" sz="1100" b="0" i="0" u="none" strike="noStrike" kern="1200" dirty="0" smtClean="0">
                <a:solidFill>
                  <a:schemeClr val="tx1"/>
                </a:solidFill>
                <a:effectLst/>
                <a:latin typeface="+mn-lt"/>
                <a:ea typeface="+mn-ea"/>
                <a:cs typeface="+mn-cs"/>
                <a:hlinkClick r:id="rId4"/>
              </a:rPr>
              <a:t>những thuyết âm mưu</a:t>
            </a:r>
            <a:r>
              <a:rPr lang="vi-VN" sz="1100" b="0" i="0" kern="1200" dirty="0" smtClean="0">
                <a:solidFill>
                  <a:schemeClr val="tx1"/>
                </a:solidFill>
                <a:effectLst/>
                <a:latin typeface="+mn-lt"/>
                <a:ea typeface="+mn-ea"/>
                <a:cs typeface="+mn-cs"/>
              </a:rPr>
              <a:t> xung quanh việc lựa chọn các thông số thích hợp. Sau tất cả, một số lớn dường như ngẫu nhiên có thể che giấu một phương pháp backdoor để tìm ra khóa private. Tóm lại, phương thức đặc biệt này có tên là secp256k1 và là một phần của họ đường cong elliptic trên trường vô hạn, mà được đề xuất để sử dụng trong ngành mật mã.</a:t>
            </a:r>
          </a:p>
        </p:txBody>
      </p:sp>
    </p:spTree>
    <p:extLst>
      <p:ext uri="{BB962C8B-B14F-4D97-AF65-F5344CB8AC3E}">
        <p14:creationId xmlns:p14="http://schemas.microsoft.com/office/powerpoint/2010/main" val="190490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5901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Bây</a:t>
            </a:r>
            <a:r>
              <a:rPr lang="en-US" baseline="0" dirty="0" smtClean="0"/>
              <a:t> </a:t>
            </a:r>
            <a:r>
              <a:rPr lang="en-US" baseline="0" dirty="0" err="1" smtClean="0"/>
              <a:t>giờ</a:t>
            </a:r>
            <a:r>
              <a:rPr lang="en-US" baseline="0" dirty="0" smtClean="0"/>
              <a:t> </a:t>
            </a:r>
            <a:r>
              <a:rPr lang="en-US" baseline="0" dirty="0" err="1" smtClean="0"/>
              <a:t>xong</a:t>
            </a:r>
            <a:r>
              <a:rPr lang="en-US" baseline="0" dirty="0" smtClean="0"/>
              <a:t> </a:t>
            </a:r>
            <a:r>
              <a:rPr lang="en-US" baseline="0" dirty="0" err="1" smtClean="0"/>
              <a:t>các</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toán</a:t>
            </a:r>
            <a:r>
              <a:rPr lang="en-US" baseline="0" dirty="0" smtClean="0"/>
              <a:t> </a:t>
            </a:r>
            <a:r>
              <a:rPr lang="en-US" baseline="0" dirty="0" err="1" smtClean="0"/>
              <a:t>học</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-&gt; </a:t>
            </a:r>
            <a:r>
              <a:rPr lang="en-US" baseline="0" dirty="0" err="1" smtClean="0"/>
              <a:t>nhắc</a:t>
            </a:r>
            <a:r>
              <a:rPr lang="en-US" baseline="0" dirty="0" smtClean="0"/>
              <a:t> </a:t>
            </a:r>
            <a:r>
              <a:rPr lang="en-US" baseline="0" dirty="0" err="1" smtClean="0"/>
              <a:t>lại</a:t>
            </a:r>
            <a:r>
              <a:rPr lang="en-US" baseline="0" dirty="0" smtClean="0"/>
              <a:t> </a:t>
            </a:r>
            <a:r>
              <a:rPr lang="en-US" baseline="0" dirty="0" err="1" smtClean="0"/>
              <a:t>về</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ký</a:t>
            </a:r>
            <a:r>
              <a:rPr lang="en-US" baseline="0" dirty="0" smtClean="0"/>
              <a:t> </a:t>
            </a:r>
            <a:r>
              <a:rPr lang="en-US" baseline="0" dirty="0" err="1" smtClean="0"/>
              <a:t>và</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t>
            </a:r>
            <a:r>
              <a:rPr lang="en-US" baseline="0" dirty="0" err="1" smtClean="0"/>
              <a:t>chữ</a:t>
            </a:r>
            <a:r>
              <a:rPr lang="en-US" baseline="0" dirty="0" smtClean="0"/>
              <a:t> </a:t>
            </a:r>
            <a:r>
              <a:rPr lang="en-US" baseline="0" dirty="0" err="1" smtClean="0"/>
              <a:t>ký</a:t>
            </a:r>
            <a:r>
              <a:rPr lang="en-US" baseline="0" dirty="0" smtClean="0"/>
              <a:t> </a:t>
            </a:r>
            <a:r>
              <a:rPr lang="en-US" baseline="0" dirty="0" err="1" smtClean="0"/>
              <a:t>gồm</a:t>
            </a:r>
            <a:r>
              <a:rPr lang="en-US" baseline="0" dirty="0" smtClean="0"/>
              <a:t> 3 </a:t>
            </a:r>
            <a:r>
              <a:rPr lang="en-US" baseline="0" dirty="0" err="1" smtClean="0"/>
              <a:t>bước</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(1)</a:t>
            </a:r>
            <a:r>
              <a:rPr lang="en-US" baseline="0" dirty="0" err="1" smtClean="0"/>
              <a:t>Sinh</a:t>
            </a:r>
            <a:r>
              <a:rPr lang="en-US" baseline="0" dirty="0" smtClean="0"/>
              <a:t> </a:t>
            </a:r>
            <a:r>
              <a:rPr lang="en-US" baseline="0" dirty="0" err="1" smtClean="0"/>
              <a:t>khóa</a:t>
            </a:r>
            <a:r>
              <a:rPr lang="en-US" baseline="0" dirty="0" smtClean="0"/>
              <a:t>, (2)</a:t>
            </a:r>
            <a:r>
              <a:rPr lang="en-US" baseline="0" dirty="0" err="1" smtClean="0"/>
              <a:t>ký</a:t>
            </a:r>
            <a:r>
              <a:rPr lang="en-US" baseline="0" dirty="0" smtClean="0"/>
              <a:t>, (3)</a:t>
            </a:r>
            <a:r>
              <a:rPr lang="en-US" baseline="0" dirty="0" err="1" smtClean="0"/>
              <a:t>xác</a:t>
            </a:r>
            <a:r>
              <a:rPr lang="en-US" baseline="0" dirty="0" smtClean="0"/>
              <a:t> </a:t>
            </a:r>
            <a:r>
              <a:rPr lang="en-US" baseline="0" dirty="0" err="1" smtClean="0"/>
              <a:t>thực</a:t>
            </a:r>
            <a:r>
              <a:rPr lang="en-US" baseline="0" dirty="0" smtClean="0"/>
              <a:t> </a:t>
            </a:r>
            <a:r>
              <a:rPr lang="en-US" baseline="0" dirty="0" err="1" smtClean="0"/>
              <a:t>chữ</a:t>
            </a:r>
            <a:r>
              <a:rPr lang="en-US" baseline="0" dirty="0" smtClean="0"/>
              <a:t> </a:t>
            </a:r>
            <a:r>
              <a:rPr lang="en-US" baseline="0" dirty="0" err="1" smtClean="0"/>
              <a:t>ký</a:t>
            </a:r>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44687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Đây</a:t>
            </a:r>
            <a:r>
              <a:rPr lang="en-US" baseline="0" dirty="0" smtClean="0"/>
              <a:t> </a:t>
            </a:r>
            <a:r>
              <a:rPr lang="en-US" baseline="0" dirty="0" err="1" smtClean="0"/>
              <a:t>là</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độ</a:t>
            </a:r>
            <a:r>
              <a:rPr lang="en-US" baseline="0" dirty="0" smtClean="0"/>
              <a:t> </a:t>
            </a:r>
            <a:r>
              <a:rPr lang="en-US" baseline="0" dirty="0" err="1" smtClean="0"/>
              <a:t>khó</a:t>
            </a:r>
            <a:r>
              <a:rPr lang="en-US" baseline="0" dirty="0" smtClean="0"/>
              <a:t>, </a:t>
            </a:r>
            <a:r>
              <a:rPr lang="en-US" baseline="0" dirty="0" err="1" smtClean="0"/>
              <a:t>từ</a:t>
            </a:r>
            <a:r>
              <a:rPr lang="en-US" baseline="0" dirty="0" smtClean="0"/>
              <a:t> public key </a:t>
            </a:r>
            <a:r>
              <a:rPr lang="en-US" baseline="0" dirty="0" err="1" smtClean="0"/>
              <a:t>và</a:t>
            </a:r>
            <a:r>
              <a:rPr lang="en-US" baseline="0" dirty="0" smtClean="0"/>
              <a:t> </a:t>
            </a:r>
            <a:r>
              <a:rPr lang="en-US" baseline="0" dirty="0" err="1" smtClean="0"/>
              <a:t>điểm</a:t>
            </a:r>
            <a:r>
              <a:rPr lang="en-US" baseline="0" dirty="0" smtClean="0"/>
              <a:t> </a:t>
            </a:r>
            <a:r>
              <a:rPr lang="en-US" baseline="0" dirty="0" err="1" smtClean="0"/>
              <a:t>cơ</a:t>
            </a:r>
            <a:r>
              <a:rPr lang="en-US" baseline="0" dirty="0" smtClean="0"/>
              <a:t> </a:t>
            </a:r>
            <a:r>
              <a:rPr lang="en-US" baseline="0" dirty="0" err="1" smtClean="0"/>
              <a:t>sơ</a:t>
            </a:r>
            <a:r>
              <a:rPr lang="en-US" baseline="0" dirty="0" smtClean="0"/>
              <a:t> -&gt; </a:t>
            </a:r>
            <a:r>
              <a:rPr lang="en-US" baseline="0" dirty="0" err="1" smtClean="0"/>
              <a:t>rất</a:t>
            </a:r>
            <a:r>
              <a:rPr lang="en-US" baseline="0" dirty="0" smtClean="0"/>
              <a:t> </a:t>
            </a:r>
            <a:r>
              <a:rPr lang="en-US" baseline="0" dirty="0" err="1" smtClean="0"/>
              <a:t>khó</a:t>
            </a:r>
            <a:r>
              <a:rPr lang="en-US" baseline="0" dirty="0" smtClean="0"/>
              <a:t> </a:t>
            </a:r>
            <a:r>
              <a:rPr lang="en-US" baseline="0" dirty="0" err="1" smtClean="0"/>
              <a:t>suy</a:t>
            </a:r>
            <a:r>
              <a:rPr lang="en-US" baseline="0" dirty="0" smtClean="0"/>
              <a:t> </a:t>
            </a:r>
            <a:r>
              <a:rPr lang="en-US" baseline="0" dirty="0" err="1" smtClean="0"/>
              <a:t>ra</a:t>
            </a:r>
            <a:r>
              <a:rPr lang="en-US" baseline="0" dirty="0" smtClean="0"/>
              <a:t> private </a:t>
            </a:r>
            <a:r>
              <a:rPr lang="en-US" baseline="0" dirty="0" smtClean="0"/>
              <a:t>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mn-lt"/>
                <a:ea typeface="+mn-ea"/>
                <a:cs typeface="+mn-cs"/>
              </a:rPr>
              <a:t>Nhắc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lại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trên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trường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đang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xét</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chỉ</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có</a:t>
            </a:r>
            <a:r>
              <a:rPr lang="en-US" sz="1100" b="0" i="0" kern="1200" baseline="0" dirty="0" smtClean="0">
                <a:solidFill>
                  <a:schemeClr val="tx1"/>
                </a:solidFill>
                <a:effectLst/>
                <a:latin typeface="+mn-lt"/>
                <a:ea typeface="+mn-ea"/>
                <a:cs typeface="+mn-cs"/>
              </a:rPr>
              <a:t> 3 </a:t>
            </a:r>
            <a:r>
              <a:rPr lang="en-US" sz="1100" b="0" i="0" kern="1200" baseline="0" dirty="0" err="1" smtClean="0">
                <a:solidFill>
                  <a:schemeClr val="tx1"/>
                </a:solidFill>
                <a:effectLst/>
                <a:latin typeface="+mn-lt"/>
                <a:ea typeface="+mn-ea"/>
                <a:cs typeface="+mn-cs"/>
              </a:rPr>
              <a:t>phép</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toán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cộng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nhân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đôi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nhân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vô</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hướng</a:t>
            </a:r>
            <a:r>
              <a:rPr lang="en-US" sz="1100" b="0" i="0" kern="1200" baseline="0" dirty="0" smtClean="0">
                <a:solidFill>
                  <a:schemeClr val="tx1"/>
                </a:solidFill>
                <a:effectLst/>
                <a:latin typeface="+mn-lt"/>
                <a:ea typeface="+mn-ea"/>
                <a:cs typeface="+mn-cs"/>
              </a:rPr>
              <a:t> -&gt; </a:t>
            </a:r>
            <a:r>
              <a:rPr lang="en-US" sz="1100" b="0" i="0" kern="1200" baseline="0" dirty="0" err="1" smtClean="0">
                <a:solidFill>
                  <a:schemeClr val="tx1"/>
                </a:solidFill>
                <a:effectLst/>
                <a:latin typeface="+mn-lt"/>
                <a:ea typeface="+mn-ea"/>
                <a:cs typeface="+mn-cs"/>
              </a:rPr>
              <a:t>không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có</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phép</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ngược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của</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nhân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là</a:t>
            </a:r>
            <a:r>
              <a:rPr lang="en-US" sz="1100" b="0" i="0" kern="1200" baseline="0" dirty="0" smtClean="0">
                <a:solidFill>
                  <a:schemeClr val="tx1"/>
                </a:solidFill>
                <a:effectLst/>
                <a:latin typeface="+mn-lt"/>
                <a:ea typeface="+mn-ea"/>
                <a:cs typeface="+mn-cs"/>
              </a:rPr>
              <a:t> chia -&gt; </a:t>
            </a:r>
            <a:r>
              <a:rPr lang="en-US" sz="1100" b="0" i="0" kern="1200" baseline="0" dirty="0" err="1" smtClean="0">
                <a:solidFill>
                  <a:schemeClr val="tx1"/>
                </a:solidFill>
                <a:effectLst/>
                <a:latin typeface="+mn-lt"/>
                <a:ea typeface="+mn-ea"/>
                <a:cs typeface="+mn-cs"/>
              </a:rPr>
              <a:t>từ</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phương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trình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trên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không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thể</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suy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ngược</a:t>
            </a:r>
            <a:r>
              <a:rPr lang="en-US" sz="1100" b="0" i="0" kern="1200" baseline="0" dirty="0" smtClean="0">
                <a:solidFill>
                  <a:schemeClr val="tx1"/>
                </a:solidFill>
                <a:effectLst/>
                <a:latin typeface="+mn-lt"/>
                <a:ea typeface="+mn-ea"/>
                <a:cs typeface="+mn-cs"/>
              </a:rPr>
              <a:t> private </a:t>
            </a:r>
            <a:r>
              <a:rPr lang="en-US" sz="1100" b="0" i="0" kern="1200" baseline="0" dirty="0" err="1" smtClean="0">
                <a:solidFill>
                  <a:schemeClr val="tx1"/>
                </a:solidFill>
                <a:effectLst/>
                <a:latin typeface="+mn-lt"/>
                <a:ea typeface="+mn-ea"/>
                <a:cs typeface="+mn-cs"/>
              </a:rPr>
              <a:t>khi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có</a:t>
            </a:r>
            <a:r>
              <a:rPr lang="en-US" sz="1100" b="0" i="0" kern="1200" baseline="0" dirty="0" smtClean="0">
                <a:solidFill>
                  <a:schemeClr val="tx1"/>
                </a:solidFill>
                <a:effectLst/>
                <a:latin typeface="+mn-lt"/>
                <a:ea typeface="+mn-ea"/>
                <a:cs typeface="+mn-cs"/>
              </a:rPr>
              <a:t> public </a:t>
            </a:r>
            <a:r>
              <a:rPr lang="en-US" sz="1100" b="0" i="0" kern="1200" baseline="0" dirty="0" err="1" smtClean="0">
                <a:solidFill>
                  <a:schemeClr val="tx1"/>
                </a:solidFill>
                <a:effectLst/>
                <a:latin typeface="+mn-lt"/>
                <a:ea typeface="+mn-ea"/>
                <a:cs typeface="+mn-cs"/>
              </a:rPr>
              <a:t>và</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điểm</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cơ</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sở</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trong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trường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số</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thực</a:t>
            </a:r>
            <a:r>
              <a:rPr lang="en-US" sz="1100" b="0" i="0" kern="1200" baseline="0" dirty="0" smtClean="0">
                <a:solidFill>
                  <a:schemeClr val="tx1"/>
                </a:solidFill>
                <a:effectLst/>
                <a:latin typeface="+mn-lt"/>
                <a:ea typeface="+mn-ea"/>
                <a:cs typeface="+mn-cs"/>
              </a:rPr>
              <a:t>: a = b*c -&gt; b = a/c, </a:t>
            </a:r>
            <a:r>
              <a:rPr lang="en-US" sz="1100" b="0" i="0" kern="1200" baseline="0" dirty="0" err="1" smtClean="0">
                <a:solidFill>
                  <a:schemeClr val="tx1"/>
                </a:solidFill>
                <a:effectLst/>
                <a:latin typeface="+mn-lt"/>
                <a:ea typeface="+mn-ea"/>
                <a:cs typeface="+mn-cs"/>
              </a:rPr>
              <a:t>nhưng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trên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trường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này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thì</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không</a:t>
            </a:r>
            <a:r>
              <a:rPr lang="en-US" sz="1100" b="0" i="0" kern="1200" baseline="0" dirty="0" smtClean="0">
                <a:solidFill>
                  <a:schemeClr val="tx1"/>
                </a:solidFill>
                <a:effectLst/>
                <a:latin typeface="+mn-lt"/>
                <a:ea typeface="+mn-ea"/>
                <a:cs typeface="+mn-cs"/>
              </a:rPr>
              <a:t>)</a:t>
            </a:r>
            <a:endParaRPr lang="vi-VN"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36837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Để</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lấy</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thôi</a:t>
            </a:r>
            <a:r>
              <a:rPr lang="en-US" baseline="0" dirty="0" smtClean="0"/>
              <a:t>, </a:t>
            </a:r>
            <a:r>
              <a:rPr lang="en-US" baseline="0" dirty="0" err="1" smtClean="0"/>
              <a:t>chứ</a:t>
            </a:r>
            <a:r>
              <a:rPr lang="en-US" baseline="0" dirty="0" smtClean="0"/>
              <a:t> </a:t>
            </a:r>
            <a:r>
              <a:rPr lang="en-US" baseline="0" dirty="0" err="1" smtClean="0"/>
              <a:t>thực</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Module, </a:t>
            </a:r>
            <a:r>
              <a:rPr lang="en-US" baseline="0" dirty="0" err="1" smtClean="0"/>
              <a:t>bậc</a:t>
            </a:r>
            <a:r>
              <a:rPr lang="en-US" baseline="0" dirty="0" smtClean="0"/>
              <a:t> … </a:t>
            </a:r>
            <a:r>
              <a:rPr lang="en-US" baseline="0" dirty="0" err="1" smtClean="0"/>
              <a:t>rất</a:t>
            </a:r>
            <a:r>
              <a:rPr lang="en-US" baseline="0" dirty="0" smtClean="0"/>
              <a:t> </a:t>
            </a:r>
            <a:r>
              <a:rPr lang="en-US" baseline="0" dirty="0" err="1" smtClean="0"/>
              <a:t>lớn</a:t>
            </a:r>
            <a:endParaRPr lang="en-US" dirty="0" smtClean="0"/>
          </a:p>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390267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ECDSA </a:t>
            </a:r>
            <a:r>
              <a:rPr lang="en-US" baseline="0" dirty="0" err="1" smtClean="0"/>
              <a:t>thì</a:t>
            </a:r>
            <a:r>
              <a:rPr lang="en-US" baseline="0" dirty="0" smtClean="0"/>
              <a:t>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2 </a:t>
            </a:r>
            <a:r>
              <a:rPr lang="en-US" baseline="0" dirty="0" err="1" smtClean="0"/>
              <a:t>phép</a:t>
            </a:r>
            <a:r>
              <a:rPr lang="en-US" baseline="0" dirty="0" smtClean="0"/>
              <a:t> </a:t>
            </a:r>
            <a:r>
              <a:rPr lang="en-US" baseline="0" dirty="0" err="1" smtClean="0"/>
              <a:t>toán</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là</a:t>
            </a:r>
            <a:r>
              <a:rPr lang="en-US" baseline="0" dirty="0" smtClean="0"/>
              <a:t> </a:t>
            </a:r>
            <a:r>
              <a:rPr lang="en-US" baseline="0" dirty="0" err="1" smtClean="0"/>
              <a:t>cộng</a:t>
            </a:r>
            <a:r>
              <a:rPr lang="en-US" baseline="0" dirty="0" smtClean="0"/>
              <a:t> </a:t>
            </a:r>
            <a:r>
              <a:rPr lang="en-US" baseline="0" dirty="0" err="1" smtClean="0"/>
              <a:t>và</a:t>
            </a:r>
            <a:r>
              <a:rPr lang="en-US" baseline="0" dirty="0" smtClean="0"/>
              <a:t> </a:t>
            </a:r>
            <a:r>
              <a:rPr lang="en-US" baseline="0" dirty="0" err="1" smtClean="0"/>
              <a:t>nhân</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ở </a:t>
            </a:r>
            <a:r>
              <a:rPr lang="en-US" baseline="0" dirty="0" err="1" smtClean="0"/>
              <a:t>phần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lý</a:t>
            </a:r>
            <a:r>
              <a:rPr lang="en-US" baseline="0" dirty="0" smtClean="0"/>
              <a:t> </a:t>
            </a:r>
            <a:r>
              <a:rPr lang="en-US" baseline="0" dirty="0" err="1" smtClean="0"/>
              <a:t>thuyết</a:t>
            </a:r>
            <a:r>
              <a:rPr lang="en-US" baseline="0" dirty="0" smtClean="0"/>
              <a:t>)</a:t>
            </a:r>
            <a:endParaRPr lang="en-US" dirty="0" smtClean="0"/>
          </a:p>
          <a:p>
            <a:r>
              <a:rPr lang="en-US" sz="1100" b="0" i="0" kern="1200" dirty="0" err="1" smtClean="0">
                <a:solidFill>
                  <a:schemeClr val="tx1"/>
                </a:solidFill>
                <a:effectLst/>
                <a:latin typeface="+mn-lt"/>
                <a:ea typeface="+mn-ea"/>
                <a:cs typeface="+mn-cs"/>
              </a:rPr>
              <a:t>định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nghĩa</a:t>
            </a:r>
            <a:r>
              <a:rPr lang="en-US" sz="1100" b="0" i="0" kern="1200" baseline="0" dirty="0" smtClean="0">
                <a:solidFill>
                  <a:schemeClr val="tx1"/>
                </a:solidFill>
                <a:effectLst/>
                <a:latin typeface="+mn-lt"/>
                <a:ea typeface="+mn-ea"/>
                <a:cs typeface="+mn-cs"/>
              </a:rPr>
              <a:t> a</a:t>
            </a:r>
            <a:r>
              <a:rPr lang="en-US" sz="1100" b="0" i="0" kern="1200" baseline="30000" dirty="0" smtClean="0">
                <a:solidFill>
                  <a:schemeClr val="tx1"/>
                </a:solidFill>
                <a:effectLst/>
                <a:latin typeface="+mn-lt"/>
                <a:ea typeface="+mn-ea"/>
                <a:cs typeface="+mn-cs"/>
              </a:rPr>
              <a:t>-1</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như</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sau</a:t>
            </a:r>
            <a:r>
              <a:rPr lang="en-US" sz="1100" b="0" i="0" kern="1200" baseline="0" dirty="0" smtClean="0">
                <a:solidFill>
                  <a:schemeClr val="tx1"/>
                </a:solidFill>
                <a:effectLst/>
                <a:latin typeface="+mn-lt"/>
                <a:ea typeface="+mn-ea"/>
                <a:cs typeface="+mn-cs"/>
              </a:rPr>
              <a:t>:</a:t>
            </a:r>
            <a:r>
              <a:rPr lang="en-US" sz="1100" b="0" i="0" kern="1200" baseline="3000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a.a</a:t>
            </a:r>
            <a:r>
              <a:rPr lang="en-US" sz="1100" b="0" i="0" kern="1200" baseline="30000" dirty="0" smtClean="0">
                <a:solidFill>
                  <a:schemeClr val="tx1"/>
                </a:solidFill>
                <a:effectLst/>
                <a:latin typeface="+mn-lt"/>
                <a:ea typeface="+mn-ea"/>
                <a:cs typeface="+mn-cs"/>
              </a:rPr>
              <a:t>-1</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đồng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dư</a:t>
            </a:r>
            <a:r>
              <a:rPr lang="en-US" sz="1100" b="0" i="0" kern="1200" baseline="0" dirty="0" smtClean="0">
                <a:solidFill>
                  <a:schemeClr val="tx1"/>
                </a:solidFill>
                <a:effectLst/>
                <a:latin typeface="+mn-lt"/>
                <a:ea typeface="+mn-ea"/>
                <a:cs typeface="+mn-cs"/>
              </a:rPr>
              <a:t> 1 (module 67)</a:t>
            </a:r>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218427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461978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0" i="0" kern="1200" dirty="0" err="1" smtClean="0">
                <a:solidFill>
                  <a:schemeClr val="tx1"/>
                </a:solidFill>
                <a:effectLst/>
                <a:latin typeface="+mn-lt"/>
                <a:ea typeface="+mn-ea"/>
                <a:cs typeface="+mn-cs"/>
              </a:rPr>
              <a:t>Bây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giờ</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chúng</a:t>
            </a:r>
            <a:r>
              <a:rPr lang="en-US" sz="1100" b="0" i="0" kern="1200" dirty="0" smtClean="0">
                <a:solidFill>
                  <a:schemeClr val="tx1"/>
                </a:solidFill>
                <a:effectLst/>
                <a:latin typeface="+mn-lt"/>
                <a:ea typeface="+mn-ea"/>
                <a:cs typeface="+mn-cs"/>
              </a:rPr>
              <a:t> ta </a:t>
            </a:r>
            <a:r>
              <a:rPr lang="en-US" sz="1100" b="0" i="0" kern="1200" dirty="0" err="1" smtClean="0">
                <a:solidFill>
                  <a:schemeClr val="tx1"/>
                </a:solidFill>
                <a:effectLst/>
                <a:latin typeface="+mn-lt"/>
                <a:ea typeface="+mn-ea"/>
                <a:cs typeface="+mn-cs"/>
              </a:rPr>
              <a:t>có</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cặp</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khóa</a:t>
            </a:r>
            <a:r>
              <a:rPr lang="en-US" sz="1100" b="0" i="0" kern="1200" dirty="0" smtClean="0">
                <a:solidFill>
                  <a:schemeClr val="tx1"/>
                </a:solidFill>
                <a:effectLst/>
                <a:latin typeface="+mn-lt"/>
                <a:ea typeface="+mn-ea"/>
                <a:cs typeface="+mn-cs"/>
              </a:rPr>
              <a:t> private </a:t>
            </a:r>
            <a:r>
              <a:rPr lang="en-US" sz="1100" b="0" i="0" kern="1200" dirty="0" err="1" smtClean="0">
                <a:solidFill>
                  <a:schemeClr val="tx1"/>
                </a:solidFill>
                <a:effectLst/>
                <a:latin typeface="+mn-lt"/>
                <a:ea typeface="+mn-ea"/>
                <a:cs typeface="+mn-cs"/>
              </a:rPr>
              <a:t>và</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khóa</a:t>
            </a:r>
            <a:r>
              <a:rPr lang="en-US" sz="1100" b="0" i="0" kern="1200" dirty="0" smtClean="0">
                <a:solidFill>
                  <a:schemeClr val="tx1"/>
                </a:solidFill>
                <a:effectLst/>
                <a:latin typeface="+mn-lt"/>
                <a:ea typeface="+mn-ea"/>
                <a:cs typeface="+mn-cs"/>
              </a:rPr>
              <a:t> public, </a:t>
            </a:r>
            <a:r>
              <a:rPr lang="en-US" sz="1100" b="0" i="0" kern="1200" dirty="0" err="1" smtClean="0">
                <a:solidFill>
                  <a:schemeClr val="tx1"/>
                </a:solidFill>
                <a:effectLst/>
                <a:latin typeface="+mn-lt"/>
                <a:ea typeface="+mn-ea"/>
                <a:cs typeface="+mn-cs"/>
              </a:rPr>
              <a:t>chúng</a:t>
            </a:r>
            <a:r>
              <a:rPr lang="en-US" sz="1100" b="0" i="0" kern="1200" dirty="0" smtClean="0">
                <a:solidFill>
                  <a:schemeClr val="tx1"/>
                </a:solidFill>
                <a:effectLst/>
                <a:latin typeface="+mn-lt"/>
                <a:ea typeface="+mn-ea"/>
                <a:cs typeface="+mn-cs"/>
              </a:rPr>
              <a:t> ta </a:t>
            </a:r>
            <a:r>
              <a:rPr lang="en-US" sz="1100" b="0" i="0" kern="1200" dirty="0" err="1" smtClean="0">
                <a:solidFill>
                  <a:schemeClr val="tx1"/>
                </a:solidFill>
                <a:effectLst/>
                <a:latin typeface="+mn-lt"/>
                <a:ea typeface="+mn-ea"/>
                <a:cs typeface="+mn-cs"/>
              </a:rPr>
              <a:t>hãy</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ký</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một</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số</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dữ</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liệu</a:t>
            </a:r>
            <a:r>
              <a:rPr lang="en-US" sz="1100" b="0" i="0" kern="1200" dirty="0" smtClean="0">
                <a:solidFill>
                  <a:schemeClr val="tx1"/>
                </a:solidFill>
                <a:effectLst/>
                <a:latin typeface="+mn-lt"/>
                <a:ea typeface="+mn-ea"/>
                <a:cs typeface="+mn-cs"/>
              </a:rPr>
              <a:t>!</a:t>
            </a:r>
          </a:p>
          <a:p>
            <a:r>
              <a:rPr lang="en-US" sz="1100" b="0" i="0" kern="1200" dirty="0" err="1" smtClean="0">
                <a:solidFill>
                  <a:schemeClr val="tx1"/>
                </a:solidFill>
                <a:effectLst/>
                <a:latin typeface="+mn-lt"/>
                <a:ea typeface="+mn-ea"/>
                <a:cs typeface="+mn-cs"/>
              </a:rPr>
              <a:t>Dữ</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liệu</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là</a:t>
            </a:r>
            <a:r>
              <a:rPr lang="en-US" sz="1100" b="0" i="0" kern="1200" baseline="0" dirty="0" smtClean="0">
                <a:solidFill>
                  <a:schemeClr val="tx1"/>
                </a:solidFill>
                <a:effectLst/>
                <a:latin typeface="+mn-lt"/>
                <a:ea typeface="+mn-ea"/>
                <a:cs typeface="+mn-cs"/>
              </a:rPr>
              <a:t> 1 tin </a:t>
            </a:r>
            <a:r>
              <a:rPr lang="en-US" sz="1100" b="0" i="0" kern="1200" baseline="0" dirty="0" err="1" smtClean="0">
                <a:solidFill>
                  <a:schemeClr val="tx1"/>
                </a:solidFill>
                <a:effectLst/>
                <a:latin typeface="+mn-lt"/>
                <a:ea typeface="+mn-ea"/>
                <a:cs typeface="+mn-cs"/>
              </a:rPr>
              <a:t>nhắn</a:t>
            </a:r>
            <a:r>
              <a:rPr lang="en-US" sz="1100" b="0" i="0" kern="1200" baseline="0" dirty="0" smtClean="0">
                <a:solidFill>
                  <a:schemeClr val="tx1"/>
                </a:solidFill>
                <a:effectLst/>
                <a:latin typeface="+mn-lt"/>
                <a:ea typeface="+mn-ea"/>
                <a:cs typeface="+mn-cs"/>
              </a:rPr>
              <a:t>/</a:t>
            </a:r>
            <a:r>
              <a:rPr lang="en-US" sz="1100" b="0" i="0" kern="1200" baseline="0" dirty="0" err="1" smtClean="0">
                <a:solidFill>
                  <a:schemeClr val="tx1"/>
                </a:solidFill>
                <a:effectLst/>
                <a:latin typeface="+mn-lt"/>
                <a:ea typeface="+mn-ea"/>
                <a:cs typeface="+mn-cs"/>
              </a:rPr>
              <a:t>chuỗi</a:t>
            </a:r>
            <a:r>
              <a:rPr lang="en-US" sz="1100" b="0" i="0" kern="1200" baseline="0" dirty="0" smtClean="0">
                <a:solidFill>
                  <a:schemeClr val="tx1"/>
                </a:solidFill>
                <a:effectLst/>
                <a:latin typeface="+mn-lt"/>
                <a:ea typeface="+mn-ea"/>
                <a:cs typeface="+mn-cs"/>
              </a:rPr>
              <a:t> -&gt; </a:t>
            </a:r>
            <a:r>
              <a:rPr lang="en-US" sz="1100" b="0" i="0" kern="1200" baseline="0" dirty="0" err="1" smtClean="0">
                <a:solidFill>
                  <a:schemeClr val="tx1"/>
                </a:solidFill>
                <a:effectLst/>
                <a:latin typeface="+mn-lt"/>
                <a:ea typeface="+mn-ea"/>
                <a:cs typeface="+mn-cs"/>
              </a:rPr>
              <a:t>khi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biểu</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diễn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trong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máy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đều</a:t>
            </a:r>
            <a:r>
              <a:rPr lang="en-US" sz="1100" b="0" i="0" kern="1200" baseline="0" dirty="0" smtClean="0">
                <a:solidFill>
                  <a:schemeClr val="tx1"/>
                </a:solidFill>
                <a:effectLst/>
                <a:latin typeface="+mn-lt"/>
                <a:ea typeface="+mn-ea"/>
                <a:cs typeface="+mn-cs"/>
              </a:rPr>
              <a:t> ở </a:t>
            </a:r>
            <a:r>
              <a:rPr lang="en-US" sz="1100" b="0" i="0" kern="1200" baseline="0" dirty="0" err="1" smtClean="0">
                <a:solidFill>
                  <a:schemeClr val="tx1"/>
                </a:solidFill>
                <a:effectLst/>
                <a:latin typeface="+mn-lt"/>
                <a:ea typeface="+mn-ea"/>
                <a:cs typeface="+mn-cs"/>
              </a:rPr>
              <a:t>dạng</a:t>
            </a:r>
            <a:r>
              <a:rPr lang="en-US" sz="1100" b="0" i="0" kern="1200" baseline="0" dirty="0" smtClean="0">
                <a:solidFill>
                  <a:schemeClr val="tx1"/>
                </a:solidFill>
                <a:effectLst/>
                <a:latin typeface="+mn-lt"/>
                <a:ea typeface="+mn-ea"/>
                <a:cs typeface="+mn-cs"/>
              </a:rPr>
              <a:t> bit 0,1 -&gt; </a:t>
            </a:r>
            <a:r>
              <a:rPr lang="en-US" sz="1100" b="0" i="0" kern="1200" baseline="0" dirty="0" err="1" smtClean="0">
                <a:solidFill>
                  <a:schemeClr val="tx1"/>
                </a:solidFill>
                <a:effectLst/>
                <a:latin typeface="+mn-lt"/>
                <a:ea typeface="+mn-ea"/>
                <a:cs typeface="+mn-cs"/>
              </a:rPr>
              <a:t>chuyển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được</a:t>
            </a:r>
            <a:r>
              <a:rPr lang="en-US" sz="1100" b="0" i="0" kern="1200" baseline="0" dirty="0" smtClean="0">
                <a:solidFill>
                  <a:schemeClr val="tx1"/>
                </a:solidFill>
                <a:effectLst/>
                <a:latin typeface="+mn-lt"/>
                <a:ea typeface="+mn-ea"/>
                <a:cs typeface="+mn-cs"/>
              </a:rPr>
              <a:t> sang </a:t>
            </a:r>
            <a:r>
              <a:rPr lang="en-US" sz="1100" b="0" i="0" kern="1200" baseline="0" dirty="0" err="1" smtClean="0">
                <a:solidFill>
                  <a:schemeClr val="tx1"/>
                </a:solidFill>
                <a:effectLst/>
                <a:latin typeface="+mn-lt"/>
                <a:ea typeface="+mn-ea"/>
                <a:cs typeface="+mn-cs"/>
              </a:rPr>
              <a:t>dạng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số</a:t>
            </a:r>
            <a:r>
              <a:rPr lang="en-US" sz="1100" b="0" i="0" kern="1200" baseline="0" dirty="0" smtClean="0">
                <a:solidFill>
                  <a:schemeClr val="tx1"/>
                </a:solidFill>
                <a:effectLst/>
                <a:latin typeface="+mn-lt"/>
                <a:ea typeface="+mn-ea"/>
                <a:cs typeface="+mn-cs"/>
              </a:rPr>
              <a:t> -&gt; </a:t>
            </a:r>
            <a:r>
              <a:rPr lang="en-US" sz="1100" b="0" i="0" kern="1200" baseline="0" dirty="0" err="1" smtClean="0">
                <a:solidFill>
                  <a:schemeClr val="tx1"/>
                </a:solidFill>
                <a:effectLst/>
                <a:latin typeface="+mn-lt"/>
                <a:ea typeface="+mn-ea"/>
                <a:cs typeface="+mn-cs"/>
              </a:rPr>
              <a:t>khi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mã</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hóa</a:t>
            </a:r>
            <a:r>
              <a:rPr lang="en-US" sz="1100" b="0" i="0" kern="1200" baseline="0" dirty="0" smtClean="0">
                <a:solidFill>
                  <a:schemeClr val="tx1"/>
                </a:solidFill>
                <a:effectLst/>
                <a:latin typeface="+mn-lt"/>
                <a:ea typeface="+mn-ea"/>
                <a:cs typeface="+mn-cs"/>
              </a:rPr>
              <a:t> 1 tin </a:t>
            </a:r>
            <a:r>
              <a:rPr lang="en-US" sz="1100" b="0" i="0" kern="1200" baseline="0" dirty="0" err="1" smtClean="0">
                <a:solidFill>
                  <a:schemeClr val="tx1"/>
                </a:solidFill>
                <a:effectLst/>
                <a:latin typeface="+mn-lt"/>
                <a:ea typeface="+mn-ea"/>
                <a:cs typeface="+mn-cs"/>
              </a:rPr>
              <a:t>nhắn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bản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chất</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là</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mã</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hóa</a:t>
            </a:r>
            <a:r>
              <a:rPr lang="en-US" sz="1100" b="0" i="0" kern="1200" baseline="0" dirty="0" smtClean="0">
                <a:solidFill>
                  <a:schemeClr val="tx1"/>
                </a:solidFill>
                <a:effectLst/>
                <a:latin typeface="+mn-lt"/>
                <a:ea typeface="+mn-ea"/>
                <a:cs typeface="+mn-cs"/>
              </a:rPr>
              <a:t> 1 </a:t>
            </a:r>
            <a:r>
              <a:rPr lang="en-US" sz="1100" b="0" i="0" kern="1200" baseline="0" dirty="0" err="1" smtClean="0">
                <a:solidFill>
                  <a:schemeClr val="tx1"/>
                </a:solidFill>
                <a:effectLst/>
                <a:latin typeface="+mn-lt"/>
                <a:ea typeface="+mn-ea"/>
                <a:cs typeface="+mn-cs"/>
              </a:rPr>
              <a:t>số</a:t>
            </a:r>
            <a:endParaRPr lang="en-US" sz="1100" b="0" i="0" kern="1200" baseline="0" dirty="0" smtClean="0">
              <a:solidFill>
                <a:schemeClr val="tx1"/>
              </a:solidFill>
              <a:effectLst/>
              <a:latin typeface="+mn-lt"/>
              <a:ea typeface="+mn-ea"/>
              <a:cs typeface="+mn-cs"/>
            </a:endParaRPr>
          </a:p>
          <a:p>
            <a:r>
              <a:rPr lang="en-US" sz="1100" b="0" i="0" kern="1200" baseline="0" dirty="0" err="1" smtClean="0">
                <a:solidFill>
                  <a:schemeClr val="tx1"/>
                </a:solidFill>
                <a:effectLst/>
                <a:latin typeface="+mn-lt"/>
                <a:ea typeface="+mn-ea"/>
                <a:cs typeface="+mn-cs"/>
              </a:rPr>
              <a:t>Giả</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sử</a:t>
            </a:r>
            <a:r>
              <a:rPr lang="en-US" sz="1100" b="0" i="0" kern="1200" baseline="0" dirty="0" smtClean="0">
                <a:solidFill>
                  <a:schemeClr val="tx1"/>
                </a:solidFill>
                <a:effectLst/>
                <a:latin typeface="+mn-lt"/>
                <a:ea typeface="+mn-ea"/>
                <a:cs typeface="+mn-cs"/>
              </a:rPr>
              <a:t> message </a:t>
            </a:r>
            <a:r>
              <a:rPr lang="en-US" sz="1100" b="0" i="0" kern="1200" baseline="0" dirty="0" err="1" smtClean="0">
                <a:solidFill>
                  <a:schemeClr val="tx1"/>
                </a:solidFill>
                <a:effectLst/>
                <a:latin typeface="+mn-lt"/>
                <a:ea typeface="+mn-ea"/>
                <a:cs typeface="+mn-cs"/>
              </a:rPr>
              <a:t>sau</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khi</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băm</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có</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giá</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trị</a:t>
            </a:r>
            <a:r>
              <a:rPr lang="en-US" sz="1100" b="0" i="0" kern="1200" baseline="0" dirty="0" smtClean="0">
                <a:solidFill>
                  <a:schemeClr val="tx1"/>
                </a:solidFill>
                <a:effectLst/>
                <a:latin typeface="+mn-lt"/>
                <a:ea typeface="+mn-ea"/>
                <a:cs typeface="+mn-cs"/>
              </a:rPr>
              <a:t> 17</a:t>
            </a:r>
            <a:endParaRPr lang="en-US" sz="1100" b="0" i="0" kern="1200" dirty="0" smtClean="0">
              <a:solidFill>
                <a:schemeClr val="tx1"/>
              </a:solidFill>
              <a:effectLst/>
              <a:latin typeface="+mn-lt"/>
              <a:ea typeface="+mn-ea"/>
              <a:cs typeface="+mn-cs"/>
            </a:endParaRPr>
          </a:p>
          <a:p>
            <a:r>
              <a:rPr lang="vi-VN" sz="1100" b="0" i="0" kern="1200" dirty="0" smtClean="0">
                <a:solidFill>
                  <a:schemeClr val="tx1"/>
                </a:solidFill>
                <a:effectLst/>
                <a:latin typeface="+mn-lt"/>
                <a:ea typeface="+mn-ea"/>
                <a:cs typeface="+mn-cs"/>
              </a:rPr>
              <a:t>Trong bước 1, điều quan trọng là </a:t>
            </a:r>
            <a:r>
              <a:rPr lang="vi-VN" sz="1100" b="0" i="1" kern="1200" dirty="0" smtClean="0">
                <a:solidFill>
                  <a:schemeClr val="tx1"/>
                </a:solidFill>
                <a:effectLst/>
                <a:latin typeface="+mn-lt"/>
                <a:ea typeface="+mn-ea"/>
                <a:cs typeface="+mn-cs"/>
              </a:rPr>
              <a:t>k</a:t>
            </a:r>
            <a:r>
              <a:rPr lang="vi-VN" sz="1100" b="0" i="0" kern="1200" dirty="0" smtClean="0">
                <a:solidFill>
                  <a:schemeClr val="tx1"/>
                </a:solidFill>
                <a:effectLst/>
                <a:latin typeface="+mn-lt"/>
                <a:ea typeface="+mn-ea"/>
                <a:cs typeface="+mn-cs"/>
              </a:rPr>
              <a:t> không được lặp lại trong chữ ký khác nhau và nó không thể đoán bởi một bên thứ ba. Đó là, </a:t>
            </a:r>
            <a:r>
              <a:rPr lang="vi-VN" sz="1100" b="0" i="1" kern="1200" dirty="0" smtClean="0">
                <a:solidFill>
                  <a:schemeClr val="tx1"/>
                </a:solidFill>
                <a:effectLst/>
                <a:latin typeface="+mn-lt"/>
                <a:ea typeface="+mn-ea"/>
                <a:cs typeface="+mn-cs"/>
              </a:rPr>
              <a:t>k</a:t>
            </a:r>
            <a:r>
              <a:rPr lang="vi-VN" sz="1100" b="0" i="0" kern="1200" dirty="0" smtClean="0">
                <a:solidFill>
                  <a:schemeClr val="tx1"/>
                </a:solidFill>
                <a:effectLst/>
                <a:latin typeface="+mn-lt"/>
                <a:ea typeface="+mn-ea"/>
                <a:cs typeface="+mn-cs"/>
              </a:rPr>
              <a:t> nên là số ngẫu nhiên hoặc được tạo ra bởi các phương tiện xác định được giữ bí mật khỏi bên thứ ba. Nếu không, bên thứ ba sẽ có thể để tìm ra khóa private từ bước 4, vì </a:t>
            </a:r>
            <a:r>
              <a:rPr lang="vi-VN" sz="1100" b="0" i="1" kern="1200" dirty="0" smtClean="0">
                <a:solidFill>
                  <a:schemeClr val="tx1"/>
                </a:solidFill>
                <a:effectLst/>
                <a:latin typeface="+mn-lt"/>
                <a:ea typeface="+mn-ea"/>
                <a:cs typeface="+mn-cs"/>
              </a:rPr>
              <a:t>s, z, r,</a:t>
            </a:r>
            <a:r>
              <a:rPr lang="vi-VN" sz="1100" b="0" i="0" kern="1200" dirty="0" smtClean="0">
                <a:solidFill>
                  <a:schemeClr val="tx1"/>
                </a:solidFill>
                <a:effectLst/>
                <a:latin typeface="+mn-lt"/>
                <a:ea typeface="+mn-ea"/>
                <a:cs typeface="+mn-cs"/>
              </a:rPr>
              <a:t> </a:t>
            </a:r>
            <a:r>
              <a:rPr lang="vi-VN" sz="1100" b="0" i="1" kern="1200" dirty="0" smtClean="0">
                <a:solidFill>
                  <a:schemeClr val="tx1"/>
                </a:solidFill>
                <a:effectLst/>
                <a:latin typeface="+mn-lt"/>
                <a:ea typeface="+mn-ea"/>
                <a:cs typeface="+mn-cs"/>
              </a:rPr>
              <a:t>k</a:t>
            </a:r>
            <a:r>
              <a:rPr lang="vi-VN" sz="1100" b="0" i="0" kern="1200" dirty="0" smtClean="0">
                <a:solidFill>
                  <a:schemeClr val="tx1"/>
                </a:solidFill>
                <a:effectLst/>
                <a:latin typeface="+mn-lt"/>
                <a:ea typeface="+mn-ea"/>
                <a:cs typeface="+mn-cs"/>
              </a:rPr>
              <a:t> và </a:t>
            </a:r>
            <a:r>
              <a:rPr lang="vi-VN" sz="1100" b="0" i="1" kern="1200" dirty="0" smtClean="0">
                <a:solidFill>
                  <a:schemeClr val="tx1"/>
                </a:solidFill>
                <a:effectLst/>
                <a:latin typeface="+mn-lt"/>
                <a:ea typeface="+mn-ea"/>
                <a:cs typeface="+mn-cs"/>
              </a:rPr>
              <a:t>n</a:t>
            </a:r>
            <a:r>
              <a:rPr lang="vi-VN" sz="1100" b="0" i="0" kern="1200" dirty="0" smtClean="0">
                <a:solidFill>
                  <a:schemeClr val="tx1"/>
                </a:solidFill>
                <a:effectLst/>
                <a:latin typeface="+mn-lt"/>
                <a:ea typeface="+mn-ea"/>
                <a:cs typeface="+mn-cs"/>
              </a:rPr>
              <a:t> đều được biết</a:t>
            </a:r>
            <a:r>
              <a:rPr lang="en-US" dirty="0" smtClean="0"/>
              <a:t/>
            </a:r>
            <a:br>
              <a:rPr lang="en-US" dirty="0" smtClean="0"/>
            </a:br>
            <a:endParaRPr lang="en-US" baseline="30000" dirty="0" smtClean="0"/>
          </a:p>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616989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5113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675360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04925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52811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smtClean="0"/>
              <a:t>Phần</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hôm</a:t>
            </a:r>
            <a:r>
              <a:rPr lang="en-US" baseline="0" dirty="0" smtClean="0"/>
              <a:t> nay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mật</a:t>
            </a:r>
            <a:r>
              <a:rPr lang="en-US" baseline="0" dirty="0" smtClean="0"/>
              <a:t> </a:t>
            </a:r>
            <a:r>
              <a:rPr lang="en-US" baseline="0" dirty="0" err="1" smtClean="0"/>
              <a:t>mã</a:t>
            </a:r>
            <a:r>
              <a:rPr lang="en-US" baseline="0" dirty="0" smtClean="0"/>
              <a:t> </a:t>
            </a:r>
            <a:r>
              <a:rPr lang="en-US" baseline="0" dirty="0" err="1" smtClean="0"/>
              <a:t>học</a:t>
            </a:r>
            <a:r>
              <a:rPr lang="en-US" baseline="0" dirty="0" smtClean="0"/>
              <a:t>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an </a:t>
            </a:r>
            <a:r>
              <a:rPr lang="en-US" baseline="0" dirty="0" err="1" smtClean="0"/>
              <a:t>toàn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trên</a:t>
            </a:r>
            <a:r>
              <a:rPr lang="en-US" baseline="0" dirty="0" smtClean="0"/>
              <a:t> </a:t>
            </a:r>
            <a:r>
              <a:rPr lang="en-US" baseline="0" dirty="0" err="1" smtClean="0"/>
              <a:t>thị</a:t>
            </a:r>
            <a:r>
              <a:rPr lang="en-US" baseline="0" dirty="0" smtClean="0"/>
              <a:t> </a:t>
            </a:r>
            <a:r>
              <a:rPr lang="en-US" baseline="0" dirty="0" err="1" smtClean="0"/>
              <a:t>trường</a:t>
            </a:r>
            <a:r>
              <a:rPr lang="en-US" baseline="0" dirty="0" smtClean="0"/>
              <a:t> cryptocurrency</a:t>
            </a:r>
          </a:p>
          <a:p>
            <a:pPr lvl="0">
              <a:spcBef>
                <a:spcPts val="0"/>
              </a:spcBef>
              <a:buNone/>
            </a:pPr>
            <a:r>
              <a:rPr lang="en-US" baseline="0" dirty="0" smtClean="0"/>
              <a:t>Cryptocurrency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đồng</a:t>
            </a:r>
            <a:r>
              <a:rPr lang="en-US" baseline="0" dirty="0" smtClean="0"/>
              <a:t> </a:t>
            </a:r>
            <a:r>
              <a:rPr lang="en-US" baseline="0" dirty="0" err="1" smtClean="0"/>
              <a:t>tiên</a:t>
            </a:r>
            <a:r>
              <a:rPr lang="en-US" baseline="0" dirty="0" smtClean="0"/>
              <a:t>, an </a:t>
            </a:r>
            <a:r>
              <a:rPr lang="en-US" baseline="0" dirty="0" err="1" smtClean="0"/>
              <a:t>toàn</a:t>
            </a:r>
            <a:r>
              <a:rPr lang="en-US" baseline="0" dirty="0" smtClean="0"/>
              <a:t> </a:t>
            </a:r>
            <a:r>
              <a:rPr lang="en-US" baseline="0" dirty="0" err="1" smtClean="0"/>
              <a:t>các</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Nhưng</a:t>
            </a:r>
            <a:r>
              <a:rPr lang="en-US" baseline="0" dirty="0" smtClean="0"/>
              <a:t> </a:t>
            </a:r>
            <a:r>
              <a:rPr lang="en-US" baseline="0" dirty="0" err="1" smtClean="0"/>
              <a:t>hôm</a:t>
            </a:r>
            <a:r>
              <a:rPr lang="en-US" baseline="0" dirty="0" smtClean="0"/>
              <a:t> nay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về</a:t>
            </a:r>
            <a:r>
              <a:rPr lang="en-US" baseline="0" dirty="0" smtClean="0"/>
              <a:t> an </a:t>
            </a:r>
            <a:r>
              <a:rPr lang="en-US" baseline="0" dirty="0" err="1" smtClean="0"/>
              <a:t>toàn</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a:t>
            </a:r>
          </a:p>
          <a:p>
            <a:pPr lvl="0">
              <a:spcBef>
                <a:spcPts val="0"/>
              </a:spcBef>
              <a:buNone/>
            </a:pPr>
            <a:r>
              <a:rPr lang="en-US" baseline="0" dirty="0" err="1" smtClean="0"/>
              <a:t>Vậy</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an </a:t>
            </a:r>
            <a:r>
              <a:rPr lang="en-US" baseline="0" dirty="0" err="1" smtClean="0"/>
              <a:t>toàn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phải</a:t>
            </a:r>
            <a:r>
              <a:rPr lang="en-US" baseline="0" dirty="0" smtClean="0"/>
              <a:t> </a:t>
            </a:r>
            <a:r>
              <a:rPr lang="en-US" baseline="0" dirty="0" err="1" smtClean="0"/>
              <a:t>hiểu</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trên</a:t>
            </a:r>
            <a:r>
              <a:rPr lang="en-US" baseline="0" dirty="0" smtClean="0"/>
              <a:t> </a:t>
            </a:r>
            <a:r>
              <a:rPr lang="en-US" baseline="0" dirty="0" err="1" smtClean="0"/>
              <a:t>thị</a:t>
            </a:r>
            <a:r>
              <a:rPr lang="en-US" baseline="0" dirty="0" smtClean="0"/>
              <a:t> </a:t>
            </a:r>
            <a:r>
              <a:rPr lang="en-US" baseline="0" dirty="0" err="1" smtClean="0"/>
              <a:t>trường</a:t>
            </a:r>
            <a:r>
              <a:rPr lang="en-US" baseline="0" dirty="0" smtClean="0"/>
              <a:t> cryptocurrency</a:t>
            </a:r>
            <a:endParaRPr dirty="0"/>
          </a:p>
        </p:txBody>
      </p:sp>
    </p:spTree>
    <p:extLst>
      <p:ext uri="{BB962C8B-B14F-4D97-AF65-F5344CB8AC3E}">
        <p14:creationId xmlns:p14="http://schemas.microsoft.com/office/powerpoint/2010/main" val="77092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583917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i="0" kern="1200" dirty="0" smtClean="0">
                <a:solidFill>
                  <a:schemeClr val="tx1"/>
                </a:solidFill>
                <a:effectLst/>
                <a:latin typeface="+mn-lt"/>
                <a:ea typeface="+mn-ea"/>
                <a:cs typeface="+mn-cs"/>
              </a:rPr>
              <a:t>Bây giờ chúng ta có một dữ liệu và chữ ký cho dữ liệu đó. Một bên thứ ba có khóa công khai của chúng tôi có thể nhận được dữ liệu và chữ ký của chúng tôi, và xác nhận rằng chúng tôi là người gửi. Hãy xem cách làm việc này.</a:t>
            </a:r>
          </a:p>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86922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solidFill>
                  <a:srgbClr val="FFFFFF"/>
                </a:solidFill>
                <a:latin typeface="Sniglet"/>
                <a:ea typeface="Sniglet"/>
                <a:cs typeface="Sniglet"/>
              </a:rPr>
              <a:t>S </a:t>
            </a:r>
            <a:r>
              <a:rPr lang="en-US" sz="1100" dirty="0" err="1" smtClean="0">
                <a:solidFill>
                  <a:srgbClr val="FFFFFF"/>
                </a:solidFill>
                <a:latin typeface="Sniglet"/>
                <a:ea typeface="Sniglet"/>
                <a:cs typeface="Sniglet"/>
              </a:rPr>
              <a:t>được</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tính</a:t>
            </a:r>
            <a:r>
              <a:rPr lang="en-US" sz="1100" baseline="0" dirty="0" smtClean="0">
                <a:solidFill>
                  <a:srgbClr val="FFFFFF"/>
                </a:solidFill>
                <a:latin typeface="Sniglet"/>
                <a:ea typeface="Sniglet"/>
                <a:cs typeface="Sniglet"/>
              </a:rPr>
              <a:t> ở </a:t>
            </a:r>
            <a:r>
              <a:rPr lang="en-US" sz="1100" baseline="0" dirty="0" err="1" smtClean="0">
                <a:solidFill>
                  <a:srgbClr val="FFFFFF"/>
                </a:solidFill>
                <a:latin typeface="Sniglet"/>
                <a:ea typeface="Sniglet"/>
                <a:cs typeface="Sniglet"/>
              </a:rPr>
              <a:t>thuật</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toán</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ký</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theo</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công</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thức</a:t>
            </a:r>
            <a:r>
              <a:rPr lang="en-US" sz="1100" baseline="0" dirty="0" smtClean="0">
                <a:solidFill>
                  <a:srgbClr val="FFFFFF"/>
                </a:solidFill>
                <a:latin typeface="Sniglet"/>
                <a:ea typeface="Sniglet"/>
                <a:cs typeface="Sniglet"/>
              </a:rPr>
              <a:t>: </a:t>
            </a:r>
            <a:r>
              <a:rPr lang="vi-VN" sz="1100" dirty="0" smtClean="0">
                <a:solidFill>
                  <a:srgbClr val="FFFFFF"/>
                </a:solidFill>
                <a:latin typeface="Sniglet"/>
                <a:ea typeface="Sniglet"/>
                <a:cs typeface="Sniglet"/>
              </a:rPr>
              <a:t>s = (z + r * d) / k mod n</a:t>
            </a:r>
            <a:endParaRPr lang="en-US" sz="1100" dirty="0" smtClean="0">
              <a:solidFill>
                <a:srgbClr val="FFFFFF"/>
              </a:solidFill>
              <a:latin typeface="Sniglet"/>
              <a:ea typeface="Sniglet"/>
              <a:cs typeface="Sniglet"/>
            </a:endParaRPr>
          </a:p>
          <a:p>
            <a:r>
              <a:rPr lang="en-US" sz="1100" dirty="0" smtClean="0">
                <a:solidFill>
                  <a:srgbClr val="FFFFFF"/>
                </a:solidFill>
                <a:latin typeface="Sniglet"/>
                <a:ea typeface="Sniglet"/>
                <a:cs typeface="Sniglet"/>
              </a:rPr>
              <a:t>Theo </a:t>
            </a:r>
            <a:r>
              <a:rPr lang="en-US" sz="1100" dirty="0" err="1" smtClean="0">
                <a:solidFill>
                  <a:srgbClr val="FFFFFF"/>
                </a:solidFill>
                <a:latin typeface="Sniglet"/>
                <a:ea typeface="Sniglet"/>
                <a:cs typeface="Sniglet"/>
              </a:rPr>
              <a:t>thuật</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toán</a:t>
            </a:r>
            <a:r>
              <a:rPr lang="en-US" sz="1100" baseline="0" dirty="0" smtClean="0">
                <a:solidFill>
                  <a:srgbClr val="FFFFFF"/>
                </a:solidFill>
                <a:latin typeface="Sniglet"/>
                <a:ea typeface="Sniglet"/>
                <a:cs typeface="Sniglet"/>
              </a:rPr>
              <a:t> </a:t>
            </a:r>
            <a:r>
              <a:rPr lang="en-US" sz="1100" baseline="0" dirty="0" err="1" smtClean="0">
                <a:solidFill>
                  <a:srgbClr val="FFFFFF"/>
                </a:solidFill>
                <a:latin typeface="Sniglet"/>
                <a:ea typeface="Sniglet"/>
                <a:cs typeface="Sniglet"/>
              </a:rPr>
              <a:t>ký</a:t>
            </a:r>
            <a:r>
              <a:rPr lang="en-US" sz="1100" baseline="0" dirty="0" smtClean="0">
                <a:solidFill>
                  <a:srgbClr val="FFFFFF"/>
                </a:solidFill>
                <a:latin typeface="Sniglet"/>
                <a:ea typeface="Sniglet"/>
                <a:cs typeface="Sniglet"/>
              </a:rPr>
              <a:t>: </a:t>
            </a:r>
            <a:r>
              <a:rPr lang="vi-VN" sz="1100" dirty="0" smtClean="0">
                <a:solidFill>
                  <a:srgbClr val="FFFFFF"/>
                </a:solidFill>
                <a:latin typeface="Sniglet"/>
                <a:ea typeface="Sniglet"/>
                <a:cs typeface="Sniglet"/>
              </a:rPr>
              <a:t>r = x mod n</a:t>
            </a:r>
            <a:endParaRPr lang="en-US" sz="1100" dirty="0" smtClean="0">
              <a:solidFill>
                <a:srgbClr val="FFFFFF"/>
              </a:solidFill>
              <a:latin typeface="Sniglet"/>
              <a:ea typeface="Sniglet"/>
              <a:cs typeface="Sniglet"/>
            </a:endParaRPr>
          </a:p>
          <a:p>
            <a:r>
              <a:rPr lang="en-US" sz="1100" b="0" i="0" kern="1200" dirty="0" smtClean="0">
                <a:solidFill>
                  <a:srgbClr val="FFFFFF"/>
                </a:solidFill>
                <a:effectLst/>
                <a:latin typeface="Sniglet"/>
                <a:ea typeface="+mn-ea"/>
                <a:cs typeface="+mn-cs"/>
              </a:rPr>
              <a:t>C = </a:t>
            </a:r>
            <a:r>
              <a:rPr lang="en-US" sz="1100" b="0" i="0" kern="1200" dirty="0" err="1" smtClean="0">
                <a:solidFill>
                  <a:srgbClr val="FFFFFF"/>
                </a:solidFill>
                <a:effectLst/>
                <a:latin typeface="Sniglet"/>
                <a:ea typeface="+mn-ea"/>
                <a:cs typeface="+mn-cs"/>
              </a:rPr>
              <a:t>kG</a:t>
            </a:r>
            <a:r>
              <a:rPr lang="en-US" sz="1100" b="0" i="0" kern="1200" dirty="0" smtClean="0">
                <a:solidFill>
                  <a:srgbClr val="FFFFFF"/>
                </a:solidFill>
                <a:effectLst/>
                <a:latin typeface="Sniglet"/>
                <a:ea typeface="+mn-ea"/>
                <a:cs typeface="+mn-cs"/>
              </a:rPr>
              <a:t> </a:t>
            </a:r>
            <a:r>
              <a:rPr lang="en-US" sz="1100" b="0" i="0" kern="1200" dirty="0" err="1" smtClean="0">
                <a:solidFill>
                  <a:srgbClr val="FFFFFF"/>
                </a:solidFill>
                <a:effectLst/>
                <a:latin typeface="Sniglet"/>
                <a:ea typeface="+mn-ea"/>
                <a:cs typeface="+mn-cs"/>
              </a:rPr>
              <a:t>đúng</a:t>
            </a:r>
            <a:r>
              <a:rPr lang="en-US" sz="1100" b="0" i="0" kern="1200" baseline="0" dirty="0" smtClean="0">
                <a:solidFill>
                  <a:srgbClr val="FFFFFF"/>
                </a:solidFill>
                <a:effectLst/>
                <a:latin typeface="Sniglet"/>
                <a:ea typeface="+mn-ea"/>
                <a:cs typeface="+mn-cs"/>
              </a:rPr>
              <a:t> </a:t>
            </a:r>
            <a:r>
              <a:rPr lang="en-US" sz="1100" b="0" i="0" kern="1200" baseline="0" dirty="0" err="1" smtClean="0">
                <a:solidFill>
                  <a:srgbClr val="FFFFFF"/>
                </a:solidFill>
                <a:effectLst/>
                <a:latin typeface="Sniglet"/>
                <a:ea typeface="+mn-ea"/>
                <a:cs typeface="+mn-cs"/>
              </a:rPr>
              <a:t>như</a:t>
            </a:r>
            <a:r>
              <a:rPr lang="en-US" sz="1100" b="0" i="0" kern="1200" baseline="0" dirty="0" smtClean="0">
                <a:solidFill>
                  <a:srgbClr val="FFFFFF"/>
                </a:solidFill>
                <a:effectLst/>
                <a:latin typeface="Sniglet"/>
                <a:ea typeface="+mn-ea"/>
                <a:cs typeface="+mn-cs"/>
              </a:rPr>
              <a:t> </a:t>
            </a:r>
            <a:r>
              <a:rPr lang="en-US" sz="1100" b="0" i="0" kern="1200" baseline="0" dirty="0" err="1" smtClean="0">
                <a:solidFill>
                  <a:srgbClr val="FFFFFF"/>
                </a:solidFill>
                <a:effectLst/>
                <a:latin typeface="Sniglet"/>
                <a:ea typeface="+mn-ea"/>
                <a:cs typeface="+mn-cs"/>
              </a:rPr>
              <a:t>bước</a:t>
            </a:r>
            <a:r>
              <a:rPr lang="en-US" sz="1100" b="0" i="0" kern="1200" baseline="0" dirty="0" smtClean="0">
                <a:solidFill>
                  <a:srgbClr val="FFFFFF"/>
                </a:solidFill>
                <a:effectLst/>
                <a:latin typeface="Sniglet"/>
                <a:ea typeface="+mn-ea"/>
                <a:cs typeface="+mn-cs"/>
              </a:rPr>
              <a:t> 2, </a:t>
            </a:r>
            <a:r>
              <a:rPr lang="en-US" sz="1100" b="0" i="0" kern="1200" baseline="0" dirty="0" err="1" smtClean="0">
                <a:solidFill>
                  <a:srgbClr val="FFFFFF"/>
                </a:solidFill>
                <a:effectLst/>
                <a:latin typeface="Sniglet"/>
                <a:ea typeface="+mn-ea"/>
                <a:cs typeface="+mn-cs"/>
              </a:rPr>
              <a:t>thuật</a:t>
            </a:r>
            <a:r>
              <a:rPr lang="en-US" sz="1100" b="0" i="0" kern="1200" baseline="0" dirty="0" smtClean="0">
                <a:solidFill>
                  <a:srgbClr val="FFFFFF"/>
                </a:solidFill>
                <a:effectLst/>
                <a:latin typeface="Sniglet"/>
                <a:ea typeface="+mn-ea"/>
                <a:cs typeface="+mn-cs"/>
              </a:rPr>
              <a:t> </a:t>
            </a:r>
            <a:r>
              <a:rPr lang="en-US" sz="1100" b="0" i="0" kern="1200" baseline="0" dirty="0" err="1" smtClean="0">
                <a:solidFill>
                  <a:srgbClr val="FFFFFF"/>
                </a:solidFill>
                <a:effectLst/>
                <a:latin typeface="Sniglet"/>
                <a:ea typeface="+mn-ea"/>
                <a:cs typeface="+mn-cs"/>
              </a:rPr>
              <a:t>toán</a:t>
            </a:r>
            <a:r>
              <a:rPr lang="en-US" sz="1100" b="0" i="0" kern="1200" baseline="0" dirty="0" smtClean="0">
                <a:solidFill>
                  <a:srgbClr val="FFFFFF"/>
                </a:solidFill>
                <a:effectLst/>
                <a:latin typeface="Sniglet"/>
                <a:ea typeface="+mn-ea"/>
                <a:cs typeface="+mn-cs"/>
              </a:rPr>
              <a:t> </a:t>
            </a:r>
            <a:r>
              <a:rPr lang="en-US" sz="1100" b="0" i="0" kern="1200" baseline="0" dirty="0" err="1" smtClean="0">
                <a:solidFill>
                  <a:srgbClr val="FFFFFF"/>
                </a:solidFill>
                <a:effectLst/>
                <a:latin typeface="Sniglet"/>
                <a:ea typeface="+mn-ea"/>
                <a:cs typeface="+mn-cs"/>
              </a:rPr>
              <a:t>ký</a:t>
            </a:r>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126862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741463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2268985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395213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542262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5796935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459936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41114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Bitcoin </a:t>
            </a:r>
            <a:r>
              <a:rPr lang="en-US" sz="1100" kern="1200" dirty="0" err="1" smtClean="0">
                <a:solidFill>
                  <a:schemeClr val="tx1"/>
                </a:solidFill>
                <a:effectLst/>
                <a:latin typeface="+mn-lt"/>
                <a:ea typeface="+mn-ea"/>
                <a:cs typeface="+mn-cs"/>
              </a:rPr>
              <a:t>bản</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chất</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chỉ</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là</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một</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tệp</a:t>
            </a:r>
            <a:r>
              <a:rPr lang="en-US" sz="1100" kern="1200" dirty="0" smtClean="0">
                <a:solidFill>
                  <a:schemeClr val="tx1"/>
                </a:solidFill>
                <a:effectLst/>
                <a:latin typeface="+mn-lt"/>
                <a:ea typeface="+mn-ea"/>
                <a:cs typeface="+mn-cs"/>
              </a:rPr>
              <a:t> tin </a:t>
            </a:r>
            <a:r>
              <a:rPr lang="en-US" sz="1100" kern="1200" dirty="0" err="1" smtClean="0">
                <a:solidFill>
                  <a:schemeClr val="tx1"/>
                </a:solidFill>
                <a:effectLst/>
                <a:latin typeface="+mn-lt"/>
                <a:ea typeface="+mn-ea"/>
                <a:cs typeface="+mn-cs"/>
              </a:rPr>
              <a:t>chứa</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danh</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sách</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các</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tài</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khoản</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và</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số</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tiền</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ứng</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với</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từng</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tài</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khoản</a:t>
            </a:r>
            <a:r>
              <a:rPr lang="en-US" sz="1100" kern="1200" dirty="0" smtClean="0">
                <a:solidFill>
                  <a:schemeClr val="tx1"/>
                </a:solidFill>
                <a:effectLst/>
                <a:latin typeface="+mn-lt"/>
                <a:ea typeface="+mn-ea"/>
                <a:cs typeface="+mn-cs"/>
              </a:rPr>
              <a:t> – </a:t>
            </a:r>
            <a:r>
              <a:rPr lang="en-US" sz="1100" kern="1200" dirty="0" err="1" smtClean="0">
                <a:solidFill>
                  <a:schemeClr val="tx1"/>
                </a:solidFill>
                <a:effectLst/>
                <a:latin typeface="+mn-lt"/>
                <a:ea typeface="+mn-ea"/>
                <a:cs typeface="+mn-cs"/>
              </a:rPr>
              <a:t>gọi</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là</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sổ</a:t>
            </a:r>
            <a:r>
              <a:rPr lang="en-US" sz="1100" kern="1200" baseline="0" dirty="0" smtClean="0">
                <a:solidFill>
                  <a:schemeClr val="tx1"/>
                </a:solidFill>
                <a:effectLst/>
                <a:latin typeface="+mn-lt"/>
                <a:ea typeface="+mn-ea"/>
                <a:cs typeface="+mn-cs"/>
              </a:rPr>
              <a:t> </a:t>
            </a:r>
            <a:r>
              <a:rPr lang="en-US" sz="1100" kern="1200" baseline="0" dirty="0" err="1" smtClean="0">
                <a:solidFill>
                  <a:schemeClr val="tx1"/>
                </a:solidFill>
                <a:effectLst/>
                <a:latin typeface="+mn-lt"/>
                <a:ea typeface="+mn-ea"/>
                <a:cs typeface="+mn-cs"/>
              </a:rPr>
              <a:t>cái</a:t>
            </a:r>
            <a:endParaRPr lang="en-US" dirty="0" smtClean="0"/>
          </a:p>
          <a:p>
            <a:pPr lvl="0">
              <a:spcBef>
                <a:spcPts val="0"/>
              </a:spcBef>
              <a:buNone/>
            </a:pPr>
            <a:r>
              <a:rPr lang="en-US" dirty="0" err="1" smtClean="0"/>
              <a:t>Vậy</a:t>
            </a:r>
            <a:r>
              <a:rPr lang="en-US" baseline="0" dirty="0" smtClean="0"/>
              <a:t> </a:t>
            </a:r>
            <a:r>
              <a:rPr lang="en-US" baseline="0" dirty="0" err="1" smtClean="0"/>
              <a:t>sổ</a:t>
            </a:r>
            <a:r>
              <a:rPr lang="en-US" baseline="0" dirty="0" smtClean="0"/>
              <a:t> </a:t>
            </a:r>
            <a:r>
              <a:rPr lang="en-US" baseline="0" dirty="0" err="1" smtClean="0"/>
              <a:t>cái</a:t>
            </a:r>
            <a:r>
              <a:rPr lang="en-US" baseline="0" dirty="0" smtClean="0"/>
              <a:t> </a:t>
            </a:r>
            <a:r>
              <a:rPr lang="en-US" baseline="0" dirty="0" err="1" smtClean="0"/>
              <a:t>này</a:t>
            </a:r>
            <a:r>
              <a:rPr lang="en-US" baseline="0" dirty="0" smtClean="0"/>
              <a:t> </a:t>
            </a:r>
            <a:r>
              <a:rPr lang="en-US" baseline="0" dirty="0" err="1" smtClean="0"/>
              <a:t>nằm</a:t>
            </a:r>
            <a:r>
              <a:rPr lang="en-US" baseline="0" dirty="0" smtClean="0"/>
              <a:t> ở </a:t>
            </a:r>
            <a:r>
              <a:rPr lang="en-US" baseline="0" dirty="0" err="1" smtClean="0"/>
              <a:t>đâu</a:t>
            </a:r>
            <a:r>
              <a:rPr lang="en-US" baseline="0" dirty="0" smtClean="0"/>
              <a:t>? Cryptocurrency </a:t>
            </a:r>
            <a:r>
              <a:rPr lang="en-US" baseline="0" dirty="0" err="1" smtClean="0"/>
              <a:t>thực</a:t>
            </a:r>
            <a:r>
              <a:rPr lang="en-US" baseline="0" dirty="0" smtClean="0"/>
              <a:t> </a:t>
            </a:r>
            <a:r>
              <a:rPr lang="en-US" baseline="0" dirty="0" err="1" smtClean="0"/>
              <a:t>chất</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peer to peer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trong</a:t>
            </a:r>
            <a:r>
              <a:rPr lang="en-US" baseline="0" dirty="0" smtClean="0"/>
              <a:t> </a:t>
            </a:r>
            <a:r>
              <a:rPr lang="en-US" baseline="0" dirty="0" err="1" smtClean="0"/>
              <a:t>nó</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mạng</a:t>
            </a:r>
            <a:r>
              <a:rPr lang="en-US" baseline="0" dirty="0" smtClean="0"/>
              <a:t> cryptocurrency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Đó</a:t>
            </a:r>
            <a:r>
              <a:rPr lang="en-US" baseline="0" dirty="0" smtClean="0"/>
              <a:t> </a:t>
            </a:r>
            <a:r>
              <a:rPr lang="en-US" baseline="0" dirty="0" err="1" smtClean="0"/>
              <a:t>là</a:t>
            </a:r>
            <a:r>
              <a:rPr lang="en-US" baseline="0" dirty="0" smtClean="0"/>
              <a:t> -&gt; </a:t>
            </a:r>
            <a:r>
              <a:rPr lang="en-US" dirty="0" err="1" smtClean="0"/>
              <a:t>Bản</a:t>
            </a:r>
            <a:r>
              <a:rPr lang="en-US" baseline="0" dirty="0" smtClean="0"/>
              <a:t> </a:t>
            </a:r>
            <a:r>
              <a:rPr lang="en-US" baseline="0" dirty="0" err="1" smtClean="0"/>
              <a:t>sao</a:t>
            </a:r>
            <a:r>
              <a:rPr lang="en-US" baseline="0" dirty="0" smtClean="0"/>
              <a:t> </a:t>
            </a:r>
            <a:r>
              <a:rPr lang="en-US" baseline="0" dirty="0" err="1" smtClean="0"/>
              <a:t>chép</a:t>
            </a:r>
            <a:r>
              <a:rPr lang="en-US" baseline="0" dirty="0" smtClean="0"/>
              <a:t> </a:t>
            </a:r>
            <a:r>
              <a:rPr lang="en-US" baseline="0" dirty="0" err="1" smtClean="0"/>
              <a:t>của</a:t>
            </a:r>
            <a:r>
              <a:rPr lang="en-US" baseline="0" dirty="0" smtClean="0"/>
              <a:t> </a:t>
            </a:r>
            <a:r>
              <a:rPr lang="en-US" baseline="0" dirty="0" err="1" smtClean="0"/>
              <a:t>sổ</a:t>
            </a:r>
            <a:r>
              <a:rPr lang="en-US" baseline="0" dirty="0" smtClean="0"/>
              <a:t> </a:t>
            </a:r>
            <a:r>
              <a:rPr lang="en-US" baseline="0" dirty="0" err="1" smtClean="0"/>
              <a:t>cái</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máy</a:t>
            </a:r>
            <a:r>
              <a:rPr lang="en-US" baseline="0" dirty="0" smtClean="0"/>
              <a:t> </a:t>
            </a:r>
            <a:r>
              <a:rPr lang="en-US" baseline="0" dirty="0" err="1" smtClean="0"/>
              <a:t>trong</a:t>
            </a:r>
            <a:r>
              <a:rPr lang="en-US" baseline="0" dirty="0" smtClean="0"/>
              <a:t> </a:t>
            </a:r>
            <a:r>
              <a:rPr lang="en-US" baseline="0" dirty="0" err="1" smtClean="0"/>
              <a:t>mạng</a:t>
            </a:r>
            <a:r>
              <a:rPr lang="en-US" baseline="0" dirty="0" smtClean="0"/>
              <a:t> bitcoin</a:t>
            </a:r>
            <a:endParaRPr lang="en-US" dirty="0" smtClean="0"/>
          </a:p>
          <a:p>
            <a:pPr lvl="0">
              <a:spcBef>
                <a:spcPts val="0"/>
              </a:spcBef>
              <a:buNone/>
            </a:pPr>
            <a:endParaRPr dirty="0"/>
          </a:p>
        </p:txBody>
      </p:sp>
    </p:spTree>
    <p:extLst>
      <p:ext uri="{BB962C8B-B14F-4D97-AF65-F5344CB8AC3E}">
        <p14:creationId xmlns:p14="http://schemas.microsoft.com/office/powerpoint/2010/main" val="3256361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81107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mn-lt"/>
                <a:ea typeface="+mn-ea"/>
                <a:cs typeface="+mn-cs"/>
              </a:rPr>
              <a:t>Như</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vậy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trình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bày</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xong</a:t>
            </a:r>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8538135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8595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vi-VN" sz="11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810444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125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này</a:t>
            </a:r>
            <a:r>
              <a:rPr lang="en-US" baseline="0" dirty="0" smtClean="0"/>
              <a:t> </a:t>
            </a:r>
            <a:r>
              <a:rPr lang="en-US" baseline="0" dirty="0" err="1" smtClean="0"/>
              <a:t>không</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điều</a:t>
            </a:r>
            <a:r>
              <a:rPr lang="en-US" baseline="0" dirty="0" smtClean="0"/>
              <a:t> </a:t>
            </a:r>
            <a:r>
              <a:rPr lang="en-US" baseline="0" dirty="0" err="1" smtClean="0"/>
              <a:t>gì</a:t>
            </a:r>
            <a:r>
              <a:rPr lang="en-US" baseline="0" dirty="0" smtClean="0"/>
              <a:t> </a:t>
            </a:r>
            <a:r>
              <a:rPr lang="en-US" baseline="0" dirty="0" err="1" smtClean="0"/>
              <a:t>trong</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thực</a:t>
            </a:r>
            <a:r>
              <a:rPr lang="en-US" baseline="0" dirty="0" smtClean="0"/>
              <a:t>, </a:t>
            </a:r>
            <a:r>
              <a:rPr lang="en-US" baseline="0" dirty="0" err="1" smtClean="0"/>
              <a:t>những</a:t>
            </a:r>
            <a:r>
              <a:rPr lang="en-US" baseline="0" dirty="0" smtClean="0"/>
              <a:t> </a:t>
            </a:r>
            <a:r>
              <a:rPr lang="en-US" baseline="0" dirty="0" err="1" smtClean="0"/>
              <a:t>thứ</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cầm</a:t>
            </a:r>
            <a:r>
              <a:rPr lang="en-US" baseline="0" dirty="0" smtClean="0"/>
              <a:t> </a:t>
            </a:r>
            <a:r>
              <a:rPr lang="en-US" baseline="0" dirty="0" err="1" smtClean="0"/>
              <a:t>nắm</a:t>
            </a:r>
            <a:r>
              <a:rPr lang="en-US" baseline="0" dirty="0" smtClean="0"/>
              <a:t> </a:t>
            </a:r>
            <a:r>
              <a:rPr lang="en-US" baseline="0" dirty="0" err="1" smtClean="0"/>
              <a:t>được</a:t>
            </a:r>
            <a:r>
              <a:rPr lang="en-US" baseline="0" dirty="0" smtClean="0"/>
              <a:t> (</a:t>
            </a:r>
            <a:r>
              <a:rPr lang="en-US" baseline="0" dirty="0" err="1" smtClean="0"/>
              <a:t>kiểu</a:t>
            </a:r>
            <a:r>
              <a:rPr lang="en-US" baseline="0" dirty="0" smtClean="0"/>
              <a:t> </a:t>
            </a:r>
            <a:r>
              <a:rPr lang="en-US" baseline="0" dirty="0" err="1" smtClean="0"/>
              <a:t>tiền</a:t>
            </a:r>
            <a:r>
              <a:rPr lang="en-US" baseline="0" dirty="0" smtClean="0"/>
              <a:t> hay </a:t>
            </a:r>
            <a:r>
              <a:rPr lang="en-US" baseline="0" dirty="0" err="1" smtClean="0"/>
              <a:t>vàng</a:t>
            </a:r>
            <a:r>
              <a:rPr lang="en-US" baseline="0" dirty="0" smtClean="0"/>
              <a:t>), </a:t>
            </a:r>
            <a:r>
              <a:rPr lang="en-US" baseline="0" dirty="0" err="1" smtClean="0"/>
              <a:t>nó</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khi</a:t>
            </a:r>
            <a:r>
              <a:rPr lang="en-US" baseline="0" dirty="0" smtClean="0"/>
              <a:t> </a:t>
            </a:r>
            <a:r>
              <a:rPr lang="en-US" baseline="0" dirty="0" err="1" smtClean="0"/>
              <a:t>nó</a:t>
            </a:r>
            <a:r>
              <a:rPr lang="en-US" baseline="0" dirty="0" smtClean="0"/>
              <a:t>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mua</a:t>
            </a:r>
            <a:r>
              <a:rPr lang="en-US" baseline="0" dirty="0" smtClean="0"/>
              <a:t>/</a:t>
            </a:r>
            <a:r>
              <a:rPr lang="en-US" baseline="0" dirty="0" err="1" smtClean="0"/>
              <a:t>bán</a:t>
            </a:r>
            <a:r>
              <a:rPr lang="en-US" baseline="0" dirty="0" smtClean="0"/>
              <a:t> 1 </a:t>
            </a:r>
            <a:r>
              <a:rPr lang="en-US" baseline="0" dirty="0" err="1" smtClean="0"/>
              <a:t>hàng</a:t>
            </a:r>
            <a:r>
              <a:rPr lang="en-US" baseline="0" dirty="0" smtClean="0"/>
              <a:t> </a:t>
            </a:r>
            <a:r>
              <a:rPr lang="en-US" baseline="0" dirty="0" err="1" smtClean="0"/>
              <a:t>hóa</a:t>
            </a:r>
            <a:r>
              <a:rPr lang="en-US" baseline="0" dirty="0" smtClean="0"/>
              <a:t> hay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bán</a:t>
            </a:r>
            <a:r>
              <a:rPr lang="en-US" baseline="0" dirty="0" smtClean="0"/>
              <a:t> ô </a:t>
            </a:r>
            <a:r>
              <a:rPr lang="en-US" baseline="0" dirty="0" err="1" smtClean="0"/>
              <a:t>tô</a:t>
            </a:r>
            <a:r>
              <a:rPr lang="en-US" baseline="0" dirty="0" smtClean="0"/>
              <a:t> </a:t>
            </a:r>
            <a:r>
              <a:rPr lang="en-US" baseline="0" dirty="0" err="1" smtClean="0"/>
              <a:t>giá</a:t>
            </a:r>
            <a:r>
              <a:rPr lang="en-US" baseline="0" dirty="0" smtClean="0"/>
              <a:t> 1000,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tăng</a:t>
            </a:r>
            <a:r>
              <a:rPr lang="en-US" baseline="0" dirty="0" smtClean="0"/>
              <a:t> </a:t>
            </a:r>
            <a:r>
              <a:rPr lang="en-US" baseline="0" dirty="0" err="1" smtClean="0"/>
              <a:t>thêm</a:t>
            </a:r>
            <a:r>
              <a:rPr lang="en-US" baseline="0" dirty="0" smtClean="0"/>
              <a:t> 1000 </a:t>
            </a:r>
            <a:r>
              <a:rPr lang="en-US" baseline="0" dirty="0" err="1" smtClean="0"/>
              <a:t>trong</a:t>
            </a:r>
            <a:r>
              <a:rPr lang="en-US" baseline="0" dirty="0" smtClean="0"/>
              <a:t> </a:t>
            </a:r>
            <a:r>
              <a:rPr lang="en-US" baseline="0" dirty="0" err="1" smtClean="0"/>
              <a:t>sổ</a:t>
            </a:r>
            <a:r>
              <a:rPr lang="en-US" baseline="0" dirty="0" smtClean="0"/>
              <a:t> </a:t>
            </a:r>
            <a:r>
              <a:rPr lang="en-US" baseline="0" dirty="0" err="1" smtClean="0"/>
              <a:t>cái</a:t>
            </a:r>
            <a:endParaRPr lang="en-US" dirty="0" smtClean="0"/>
          </a:p>
          <a:p>
            <a:r>
              <a:rPr lang="en-US" dirty="0" err="1" smtClean="0"/>
              <a:t>Vậy</a:t>
            </a:r>
            <a:r>
              <a:rPr lang="en-US" baseline="0" dirty="0" smtClean="0"/>
              <a:t> </a:t>
            </a:r>
            <a:r>
              <a:rPr lang="en-US" baseline="0" dirty="0" err="1" smtClean="0"/>
              <a:t>khi</a:t>
            </a:r>
            <a:r>
              <a:rPr lang="en-US" baseline="0" dirty="0" smtClean="0"/>
              <a:t> </a:t>
            </a:r>
            <a:r>
              <a:rPr lang="en-US" baseline="0" dirty="0" err="1" smtClean="0"/>
              <a:t>gửi</a:t>
            </a:r>
            <a:r>
              <a:rPr lang="en-US" baseline="0" dirty="0" smtClean="0"/>
              <a:t> </a:t>
            </a:r>
            <a:r>
              <a:rPr lang="en-US" baseline="0" dirty="0" err="1" smtClean="0"/>
              <a:t>tiền</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làm</a:t>
            </a:r>
            <a:r>
              <a:rPr lang="en-US" baseline="0" dirty="0" smtClean="0"/>
              <a:t> </a:t>
            </a:r>
            <a:r>
              <a:rPr lang="en-US" baseline="0" dirty="0" err="1" smtClean="0"/>
              <a:t>gì</a:t>
            </a:r>
            <a:r>
              <a:rPr lang="en-US" baseline="0" dirty="0" smtClean="0"/>
              <a:t>?</a:t>
            </a:r>
          </a:p>
          <a:p>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gửi</a:t>
            </a:r>
            <a:r>
              <a:rPr lang="en-US" baseline="0" dirty="0" smtClean="0"/>
              <a:t> broadcast </a:t>
            </a:r>
            <a:r>
              <a:rPr lang="en-US" baseline="0" dirty="0" err="1" smtClean="0"/>
              <a:t>cho</a:t>
            </a:r>
            <a:r>
              <a:rPr lang="en-US" baseline="0" dirty="0" smtClean="0"/>
              <a:t> </a:t>
            </a:r>
            <a:r>
              <a:rPr lang="en-US" baseline="0" dirty="0" err="1" smtClean="0"/>
              <a:t>toàn</a:t>
            </a:r>
            <a:r>
              <a:rPr lang="en-US" baseline="0" dirty="0" smtClean="0"/>
              <a:t> </a:t>
            </a:r>
            <a:r>
              <a:rPr lang="en-US" baseline="0" dirty="0" err="1" smtClean="0"/>
              <a:t>mạng</a:t>
            </a:r>
            <a:r>
              <a:rPr lang="en-US" baseline="0" dirty="0" smtClean="0"/>
              <a:t> bitcoin </a:t>
            </a:r>
            <a:r>
              <a:rPr lang="en-US" baseline="0" dirty="0" err="1" smtClean="0"/>
              <a:t>về</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tiền</a:t>
            </a:r>
            <a:r>
              <a:rPr lang="en-US" baseline="0" dirty="0" smtClean="0"/>
              <a:t> </a:t>
            </a:r>
            <a:r>
              <a:rPr lang="en-US" baseline="0" dirty="0" err="1" smtClean="0"/>
              <a:t>mà</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bị</a:t>
            </a:r>
            <a:r>
              <a:rPr lang="en-US" baseline="0" dirty="0" smtClean="0"/>
              <a:t> </a:t>
            </a:r>
            <a:r>
              <a:rPr lang="en-US" baseline="0" dirty="0" err="1" smtClean="0"/>
              <a:t>giảm</a:t>
            </a:r>
            <a:r>
              <a:rPr lang="en-US" baseline="0" dirty="0" smtClean="0"/>
              <a:t> </a:t>
            </a:r>
            <a:r>
              <a:rPr lang="en-US" baseline="0" dirty="0" err="1" smtClean="0"/>
              <a:t>xuống</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mà</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nhận</a:t>
            </a:r>
            <a:r>
              <a:rPr lang="en-US" baseline="0" dirty="0" smtClean="0"/>
              <a:t> </a:t>
            </a:r>
            <a:r>
              <a:rPr lang="en-US" baseline="0" dirty="0" err="1" smtClean="0"/>
              <a:t>sẽ</a:t>
            </a:r>
            <a:r>
              <a:rPr lang="en-US" baseline="0" dirty="0" smtClean="0"/>
              <a:t> </a:t>
            </a:r>
            <a:r>
              <a:rPr lang="en-US" baseline="0" dirty="0" err="1" smtClean="0"/>
              <a:t>tăng</a:t>
            </a:r>
            <a:r>
              <a:rPr lang="en-US" baseline="0" dirty="0" smtClean="0"/>
              <a:t> </a:t>
            </a:r>
            <a:r>
              <a:rPr lang="en-US" baseline="0" dirty="0" err="1" smtClean="0"/>
              <a:t>lên</a:t>
            </a:r>
            <a:r>
              <a:rPr lang="en-US" baseline="0" dirty="0" smtClean="0"/>
              <a:t>.</a:t>
            </a:r>
            <a:endParaRPr lang="en-US" dirty="0" smtClean="0"/>
          </a:p>
          <a:p>
            <a:pPr lvl="0">
              <a:spcBef>
                <a:spcPts val="0"/>
              </a:spcBef>
              <a:buNone/>
            </a:pPr>
            <a:endParaRPr dirty="0"/>
          </a:p>
        </p:txBody>
      </p:sp>
    </p:spTree>
    <p:extLst>
      <p:ext uri="{BB962C8B-B14F-4D97-AF65-F5344CB8AC3E}">
        <p14:creationId xmlns:p14="http://schemas.microsoft.com/office/powerpoint/2010/main" val="283953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Các</a:t>
            </a:r>
            <a:r>
              <a:rPr lang="en-US" baseline="0" dirty="0" smtClean="0"/>
              <a:t> node </a:t>
            </a:r>
            <a:r>
              <a:rPr lang="en-US" baseline="0" dirty="0" err="1" smtClean="0"/>
              <a:t>trong</a:t>
            </a:r>
            <a:r>
              <a:rPr lang="en-US" baseline="0" dirty="0" smtClean="0"/>
              <a:t> </a:t>
            </a:r>
            <a:r>
              <a:rPr lang="en-US" baseline="0" dirty="0" err="1" smtClean="0"/>
              <a:t>mạng</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này</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copy </a:t>
            </a:r>
            <a:r>
              <a:rPr lang="en-US" baseline="0" dirty="0" err="1" smtClean="0"/>
              <a:t>của</a:t>
            </a:r>
            <a:r>
              <a:rPr lang="en-US" baseline="0" dirty="0" smtClean="0"/>
              <a:t> </a:t>
            </a:r>
            <a:r>
              <a:rPr lang="en-US" baseline="0" dirty="0" err="1" smtClean="0"/>
              <a:t>sổ</a:t>
            </a:r>
            <a:r>
              <a:rPr lang="en-US" baseline="0" dirty="0" smtClean="0"/>
              <a:t> </a:t>
            </a:r>
            <a:r>
              <a:rPr lang="en-US" baseline="0" dirty="0" err="1" smtClean="0"/>
              <a:t>cái</a:t>
            </a:r>
            <a:r>
              <a:rPr lang="en-US" baseline="0" dirty="0" smtClean="0"/>
              <a:t> </a:t>
            </a:r>
            <a:endParaRPr lang="en-US" dirty="0" smtClean="0"/>
          </a:p>
          <a:p>
            <a:pPr lvl="0">
              <a:spcBef>
                <a:spcPts val="0"/>
              </a:spcBef>
              <a:buNone/>
            </a:pPr>
            <a:endParaRPr dirty="0"/>
          </a:p>
        </p:txBody>
      </p:sp>
    </p:spTree>
    <p:extLst>
      <p:ext uri="{BB962C8B-B14F-4D97-AF65-F5344CB8AC3E}">
        <p14:creationId xmlns:p14="http://schemas.microsoft.com/office/powerpoint/2010/main" val="387923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Việc</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1 </a:t>
            </a:r>
            <a:r>
              <a:rPr lang="en-US" baseline="0" dirty="0" err="1" smtClean="0"/>
              <a:t>quyển</a:t>
            </a:r>
            <a:r>
              <a:rPr lang="en-US" baseline="0" dirty="0" smtClean="0"/>
              <a:t> </a:t>
            </a:r>
            <a:r>
              <a:rPr lang="en-US" baseline="0" dirty="0" err="1" smtClean="0"/>
              <a:t>sổ</a:t>
            </a:r>
            <a:r>
              <a:rPr lang="en-US" baseline="0" dirty="0" smtClean="0"/>
              <a:t> </a:t>
            </a:r>
            <a:r>
              <a:rPr lang="en-US" baseline="0" dirty="0" err="1" smtClean="0"/>
              <a:t>cái</a:t>
            </a:r>
            <a:r>
              <a:rPr lang="en-US" baseline="0" dirty="0" smtClean="0"/>
              <a:t> </a:t>
            </a:r>
            <a:r>
              <a:rPr lang="en-US" baseline="0" dirty="0" err="1" smtClean="0"/>
              <a:t>có</a:t>
            </a:r>
            <a:r>
              <a:rPr lang="en-US" baseline="0" dirty="0" smtClean="0"/>
              <a:t> </a:t>
            </a:r>
            <a:r>
              <a:rPr lang="en-US" baseline="0" dirty="0" err="1" smtClean="0"/>
              <a:t>vẻ</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nay </a:t>
            </a:r>
            <a:r>
              <a:rPr lang="en-US" baseline="0" dirty="0" err="1" smtClean="0"/>
              <a:t>các</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a:t>
            </a:r>
            <a:r>
              <a:rPr lang="en-US" baseline="0" dirty="0" err="1" smtClean="0"/>
              <a:t>đang</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1 </a:t>
            </a:r>
            <a:r>
              <a:rPr lang="en-US" baseline="0" dirty="0" err="1" smtClean="0"/>
              <a:t>cuốn</a:t>
            </a:r>
            <a:r>
              <a:rPr lang="en-US" baseline="0" dirty="0" smtClean="0"/>
              <a:t> </a:t>
            </a:r>
            <a:r>
              <a:rPr lang="en-US" baseline="0" dirty="0" err="1" smtClean="0"/>
              <a:t>sổ</a:t>
            </a:r>
            <a:r>
              <a:rPr lang="en-US" baseline="0" dirty="0" smtClean="0"/>
              <a:t> </a:t>
            </a:r>
            <a:r>
              <a:rPr lang="en-US" baseline="0" dirty="0" err="1" smtClean="0"/>
              <a:t>ghi</a:t>
            </a:r>
            <a:r>
              <a:rPr lang="en-US" baseline="0" dirty="0" smtClean="0"/>
              <a:t> </a:t>
            </a:r>
            <a:r>
              <a:rPr lang="en-US" baseline="0" dirty="0" err="1" smtClean="0"/>
              <a:t>chép</a:t>
            </a:r>
            <a:r>
              <a:rPr lang="en-US" baseline="0" dirty="0" smtClean="0"/>
              <a:t> </a:t>
            </a:r>
            <a:r>
              <a:rPr lang="en-US" baseline="0" dirty="0" err="1" smtClean="0"/>
              <a:t>lại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Nhưng</a:t>
            </a:r>
            <a:r>
              <a:rPr lang="en-US" baseline="0" dirty="0" smtClean="0"/>
              <a:t> </a:t>
            </a:r>
            <a:r>
              <a:rPr lang="en-US" baseline="0" dirty="0" err="1" smtClean="0"/>
              <a:t>khác</a:t>
            </a:r>
            <a:r>
              <a:rPr lang="en-US" baseline="0" dirty="0" smtClean="0"/>
              <a:t> ở </a:t>
            </a:r>
            <a:r>
              <a:rPr lang="en-US" baseline="0" dirty="0" err="1" smtClean="0"/>
              <a:t>chỗ</a:t>
            </a:r>
            <a:r>
              <a:rPr lang="en-US" baseline="0" dirty="0" smtClean="0"/>
              <a:t>, </a:t>
            </a:r>
            <a:r>
              <a:rPr lang="en-US" baseline="0" dirty="0" err="1" smtClean="0"/>
              <a:t>quyển</a:t>
            </a:r>
            <a:r>
              <a:rPr lang="en-US" baseline="0" dirty="0" smtClean="0"/>
              <a:t> </a:t>
            </a:r>
            <a:r>
              <a:rPr lang="en-US" baseline="0" dirty="0" err="1" smtClean="0"/>
              <a:t>sổ</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bởi</a:t>
            </a:r>
            <a:r>
              <a:rPr lang="en-US" baseline="0" dirty="0" smtClean="0"/>
              <a:t> 1 </a:t>
            </a:r>
            <a:r>
              <a:rPr lang="en-US" baseline="0" dirty="0" err="1" smtClean="0"/>
              <a:t>nhóm</a:t>
            </a:r>
            <a:r>
              <a:rPr lang="en-US" baseline="0" dirty="0" smtClean="0"/>
              <a:t> </a:t>
            </a:r>
            <a:r>
              <a:rPr lang="en-US" baseline="0" dirty="0" err="1" smtClean="0"/>
              <a:t>người</a:t>
            </a:r>
            <a:r>
              <a:rPr lang="en-US" baseline="0" dirty="0" smtClean="0"/>
              <a:t> </a:t>
            </a:r>
            <a:r>
              <a:rPr lang="en-US" baseline="0" dirty="0" err="1" smtClean="0"/>
              <a:t>chứ</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do 1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-&gt;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tạo</a:t>
            </a:r>
            <a:r>
              <a:rPr lang="en-US" baseline="0" dirty="0" smtClean="0"/>
              <a:t> </a:t>
            </a:r>
            <a:r>
              <a:rPr lang="en-US" baseline="0" dirty="0" err="1" smtClean="0"/>
              <a:t>nên</a:t>
            </a:r>
            <a:r>
              <a:rPr lang="en-US" baseline="0" dirty="0" smtClean="0"/>
              <a:t> </a:t>
            </a:r>
            <a:r>
              <a:rPr lang="en-US" baseline="0" dirty="0" err="1" smtClean="0"/>
              <a:t>những</a:t>
            </a:r>
            <a:r>
              <a:rPr lang="en-US" baseline="0" dirty="0" smtClean="0"/>
              <a:t> </a:t>
            </a:r>
            <a:r>
              <a:rPr lang="en-US" baseline="0" dirty="0" err="1" smtClean="0"/>
              <a:t>khác</a:t>
            </a:r>
            <a:r>
              <a:rPr lang="en-US" baseline="0" dirty="0" smtClean="0"/>
              <a:t> </a:t>
            </a:r>
            <a:r>
              <a:rPr lang="en-US" baseline="0" dirty="0" err="1" smtClean="0"/>
              <a:t>biệt</a:t>
            </a:r>
            <a:r>
              <a:rPr lang="en-US" baseline="0" dirty="0" smtClean="0"/>
              <a:t> </a:t>
            </a:r>
            <a:r>
              <a:rPr lang="en-US" baseline="0" dirty="0" err="1" smtClean="0"/>
              <a:t>đáng</a:t>
            </a:r>
            <a:r>
              <a:rPr lang="en-US" baseline="0" dirty="0" smtClean="0"/>
              <a:t> </a:t>
            </a:r>
            <a:r>
              <a:rPr lang="en-US" baseline="0" dirty="0" err="1" smtClean="0"/>
              <a:t>kể</a:t>
            </a:r>
            <a:endParaRPr lang="en-US" dirty="0" smtClean="0"/>
          </a:p>
          <a:p>
            <a:pPr lvl="0">
              <a:spcBef>
                <a:spcPts val="0"/>
              </a:spcBef>
              <a:buNone/>
            </a:pPr>
            <a:endParaRPr dirty="0"/>
          </a:p>
        </p:txBody>
      </p:sp>
    </p:spTree>
    <p:extLst>
      <p:ext uri="{BB962C8B-B14F-4D97-AF65-F5344CB8AC3E}">
        <p14:creationId xmlns:p14="http://schemas.microsoft.com/office/powerpoint/2010/main" val="154456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Thứ</a:t>
            </a:r>
            <a:r>
              <a:rPr lang="en-US" dirty="0" smtClean="0"/>
              <a:t> </a:t>
            </a:r>
            <a:r>
              <a:rPr lang="en-US" dirty="0" err="1" smtClean="0"/>
              <a:t>nhất</a:t>
            </a:r>
            <a:r>
              <a:rPr lang="en-US" dirty="0" smtClean="0"/>
              <a:t>,</a:t>
            </a:r>
            <a:r>
              <a:rPr lang="en-US" baseline="0" dirty="0" smtClean="0"/>
              <a:t> </a:t>
            </a:r>
            <a:r>
              <a:rPr lang="en-US" baseline="0" dirty="0" err="1" smtClean="0"/>
              <a:t>với</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kiểu</a:t>
            </a:r>
            <a:r>
              <a:rPr lang="en-US" baseline="0" dirty="0" smtClean="0"/>
              <a:t> </a:t>
            </a:r>
            <a:r>
              <a:rPr lang="en-US" baseline="0" dirty="0" err="1" smtClean="0"/>
              <a:t>cũ</a:t>
            </a:r>
            <a:r>
              <a:rPr lang="en-US" baseline="0" dirty="0" smtClean="0"/>
              <a:t>, </a:t>
            </a:r>
            <a:r>
              <a:rPr lang="en-US" baseline="0" dirty="0" err="1" smtClean="0"/>
              <a:t>bạn</a:t>
            </a:r>
            <a:r>
              <a:rPr lang="en-US" baseline="0" dirty="0" smtClean="0"/>
              <a:t> </a:t>
            </a:r>
            <a:r>
              <a:rPr lang="en-US" baseline="0" dirty="0" err="1" smtClean="0"/>
              <a:t>chỉ</a:t>
            </a:r>
            <a:r>
              <a:rPr lang="en-US" baseline="0" dirty="0" smtClean="0"/>
              <a:t> </a:t>
            </a:r>
            <a:r>
              <a:rPr lang="en-US" baseline="0" dirty="0" err="1" smtClean="0"/>
              <a:t>biết</a:t>
            </a:r>
            <a:r>
              <a:rPr lang="en-US" baseline="0" dirty="0" smtClean="0"/>
              <a:t> </a:t>
            </a:r>
            <a:r>
              <a:rPr lang="en-US" baseline="0" dirty="0" err="1" smtClean="0"/>
              <a:t>các</a:t>
            </a:r>
            <a:r>
              <a:rPr lang="en-US" baseline="0" dirty="0" smtClean="0"/>
              <a:t> </a:t>
            </a:r>
            <a:r>
              <a:rPr lang="en-US" baseline="0" dirty="0" err="1" smtClean="0"/>
              <a:t>phiên</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Với</a:t>
            </a:r>
            <a:r>
              <a:rPr lang="en-US" baseline="0" dirty="0" smtClean="0"/>
              <a:t> </a:t>
            </a:r>
            <a:r>
              <a:rPr lang="en-US" baseline="0" dirty="0" err="1" smtClean="0"/>
              <a:t>kiểu</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mới</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biết</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giao</a:t>
            </a:r>
            <a:r>
              <a:rPr lang="en-US" baseline="0" dirty="0" smtClean="0"/>
              <a:t> </a:t>
            </a:r>
            <a:r>
              <a:rPr lang="en-US" baseline="0" dirty="0" err="1" smtClean="0"/>
              <a:t>dịch</a:t>
            </a:r>
            <a:r>
              <a:rPr lang="en-US" baseline="0" dirty="0" smtClean="0"/>
              <a:t>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node </a:t>
            </a:r>
            <a:r>
              <a:rPr lang="en-US" baseline="0" dirty="0" err="1" smtClean="0"/>
              <a:t>tham</a:t>
            </a:r>
            <a:r>
              <a:rPr lang="en-US" baseline="0" dirty="0" smtClean="0"/>
              <a:t> </a:t>
            </a:r>
            <a:r>
              <a:rPr lang="en-US" baseline="0" dirty="0" err="1" smtClean="0"/>
              <a:t>gia</a:t>
            </a:r>
            <a:r>
              <a:rPr lang="en-US" baseline="0" dirty="0" smtClean="0"/>
              <a:t> </a:t>
            </a:r>
            <a:r>
              <a:rPr lang="en-US" baseline="0" dirty="0" err="1" smtClean="0"/>
              <a:t>vào</a:t>
            </a:r>
            <a:r>
              <a:rPr lang="en-US" baseline="0" dirty="0" smtClean="0"/>
              <a:t> </a:t>
            </a:r>
            <a:r>
              <a:rPr lang="en-US" baseline="0" dirty="0" err="1" smtClean="0"/>
              <a:t>mạng</a:t>
            </a:r>
            <a:r>
              <a:rPr lang="en-US" baseline="0" dirty="0" smtClean="0"/>
              <a:t> bitcoin</a:t>
            </a:r>
            <a:endParaRPr lang="en-US" dirty="0" smtClean="0"/>
          </a:p>
          <a:p>
            <a:pPr lvl="0">
              <a:spcBef>
                <a:spcPts val="0"/>
              </a:spcBef>
              <a:buNone/>
            </a:pPr>
            <a:endParaRPr dirty="0"/>
          </a:p>
        </p:txBody>
      </p:sp>
    </p:spTree>
    <p:extLst>
      <p:ext uri="{BB962C8B-B14F-4D97-AF65-F5344CB8AC3E}">
        <p14:creationId xmlns:p14="http://schemas.microsoft.com/office/powerpoint/2010/main" val="136811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lvl="0" algn="ctr">
              <a:spcBef>
                <a:spcPts val="0"/>
              </a:spcBef>
              <a:buSzPct val="100000"/>
              <a:defRPr sz="60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964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 name="Shape 12"/>
          <p:cNvSpPr txBox="1">
            <a:spLocks noGrp="1"/>
          </p:cNvSpPr>
          <p:nvPr>
            <p:ph type="subTitle" idx="1"/>
          </p:nvPr>
        </p:nvSpPr>
        <p:spPr>
          <a:xfrm>
            <a:off x="685800" y="3144853"/>
            <a:ext cx="7772400" cy="784799"/>
          </a:xfrm>
          <a:prstGeom prst="rect">
            <a:avLst/>
          </a:prstGeom>
        </p:spPr>
        <p:txBody>
          <a:bodyPr lIns="91425" tIns="91425" rIns="91425" bIns="91425" anchor="t" anchorCtr="0"/>
          <a:lstStyle>
            <a:lvl1pPr lvl="0" algn="ctr" rtl="0">
              <a:spcBef>
                <a:spcPts val="0"/>
              </a:spcBef>
              <a:buNone/>
              <a:defRPr/>
            </a:lvl1pPr>
            <a:lvl2pPr lvl="1" algn="ctr" rtl="0">
              <a:spcBef>
                <a:spcPts val="0"/>
              </a:spcBef>
              <a:buSzPct val="100000"/>
              <a:buNone/>
              <a:defRPr sz="3000"/>
            </a:lvl2pPr>
            <a:lvl3pPr lvl="2" algn="ctr" rtl="0">
              <a:spcBef>
                <a:spcPts val="0"/>
              </a:spcBef>
              <a:buSzPct val="100000"/>
              <a:buNone/>
              <a:defRPr sz="3000"/>
            </a:lvl3pPr>
            <a:lvl4pPr lvl="3" algn="ctr" rtl="0">
              <a:spcBef>
                <a:spcPts val="0"/>
              </a:spcBef>
              <a:buSzPct val="100000"/>
              <a:buNone/>
              <a:defRPr sz="3000"/>
            </a:lvl4pPr>
            <a:lvl5pPr lvl="4" algn="ctr" rtl="0">
              <a:spcBef>
                <a:spcPts val="0"/>
              </a:spcBef>
              <a:buSzPct val="100000"/>
              <a:buNone/>
              <a:defRPr sz="3000"/>
            </a:lvl5pPr>
            <a:lvl6pPr lvl="5" algn="ctr" rtl="0">
              <a:spcBef>
                <a:spcPts val="0"/>
              </a:spcBef>
              <a:buSzPct val="100000"/>
              <a:buNone/>
              <a:defRPr sz="3000"/>
            </a:lvl6pPr>
            <a:lvl7pPr lvl="6" algn="ctr" rtl="0">
              <a:spcBef>
                <a:spcPts val="0"/>
              </a:spcBef>
              <a:buSzPct val="100000"/>
              <a:buNone/>
              <a:defRPr sz="3000"/>
            </a:lvl7pPr>
            <a:lvl8pPr lvl="7" algn="ctr" rtl="0">
              <a:spcBef>
                <a:spcPts val="0"/>
              </a:spcBef>
              <a:buSzPct val="100000"/>
              <a:buNone/>
              <a:defRPr sz="3000"/>
            </a:lvl8pPr>
            <a:lvl9pPr lvl="8" algn="ctr" rtl="0">
              <a:spcBef>
                <a:spcPts val="0"/>
              </a:spcBef>
              <a:buSzPct val="100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700925" y="1399800"/>
            <a:ext cx="5742300" cy="819899"/>
          </a:xfrm>
          <a:prstGeom prst="rect">
            <a:avLst/>
          </a:prstGeom>
        </p:spPr>
        <p:txBody>
          <a:bodyPr lIns="91425" tIns="91425" rIns="91425" bIns="91425" anchor="t" anchorCtr="0"/>
          <a:lstStyle>
            <a:lvl1pPr lvl="0" algn="ctr" rtl="0">
              <a:spcBef>
                <a:spcPts val="0"/>
              </a:spcBef>
              <a:buSzPct val="100000"/>
              <a:defRPr sz="3000"/>
            </a:lvl1pPr>
            <a:lvl2pPr lvl="1" algn="ctr" rtl="0">
              <a:spcBef>
                <a:spcPts val="0"/>
              </a:spcBef>
              <a:buSzPct val="100000"/>
              <a:defRPr sz="3000"/>
            </a:lvl2pPr>
            <a:lvl3pPr lvl="2" algn="ctr" rtl="0">
              <a:spcBef>
                <a:spcPts val="0"/>
              </a:spcBef>
              <a:buSzPct val="100000"/>
              <a:defRPr sz="3000"/>
            </a:lvl3pPr>
            <a:lvl4pPr lvl="3" algn="ctr" rtl="0">
              <a:spcBef>
                <a:spcPts val="0"/>
              </a:spcBef>
              <a:buSzPct val="100000"/>
              <a:defRPr sz="3000"/>
            </a:lvl4pPr>
            <a:lvl5pPr lvl="4" algn="ctr" rtl="0">
              <a:spcBef>
                <a:spcPts val="0"/>
              </a:spcBef>
              <a:buSzPct val="100000"/>
              <a:defRPr sz="3000"/>
            </a:lvl5pPr>
            <a:lvl6pPr lvl="5" algn="ctr" rtl="0">
              <a:spcBef>
                <a:spcPts val="0"/>
              </a:spcBef>
              <a:buSzPct val="100000"/>
              <a:defRPr sz="3000"/>
            </a:lvl6pPr>
            <a:lvl7pPr lvl="6" algn="ctr" rtl="0">
              <a:spcBef>
                <a:spcPts val="0"/>
              </a:spcBef>
              <a:buSzPct val="100000"/>
              <a:defRPr sz="3000"/>
            </a:lvl7pPr>
            <a:lvl8pPr lvl="7" algn="ctr" rtl="0">
              <a:spcBef>
                <a:spcPts val="0"/>
              </a:spcBef>
              <a:buSzPct val="100000"/>
              <a:defRPr sz="3000"/>
            </a:lvl8pPr>
            <a:lvl9pPr lvl="8" algn="ctr">
              <a:spcBef>
                <a:spcPts val="0"/>
              </a:spcBef>
              <a:buSzPct val="100000"/>
              <a:defRPr sz="3000"/>
            </a:lvl9pPr>
          </a:lstStyle>
          <a:p>
            <a:endParaRPr/>
          </a:p>
        </p:txBody>
      </p:sp>
      <p:sp>
        <p:nvSpPr>
          <p:cNvPr id="15" name="Shape 15"/>
          <p:cNvSpPr txBox="1"/>
          <p:nvPr/>
        </p:nvSpPr>
        <p:spPr>
          <a:xfrm>
            <a:off x="3593400" y="857568"/>
            <a:ext cx="1957200" cy="653699"/>
          </a:xfrm>
          <a:prstGeom prst="rect">
            <a:avLst/>
          </a:prstGeom>
          <a:noFill/>
          <a:ln>
            <a:noFill/>
          </a:ln>
        </p:spPr>
        <p:txBody>
          <a:bodyPr lIns="91425" tIns="91425" rIns="91425" bIns="91425" anchor="ctr" anchorCtr="0">
            <a:noAutofit/>
          </a:bodyPr>
          <a:lstStyle/>
          <a:p>
            <a:pPr lvl="0" algn="ctr">
              <a:spcBef>
                <a:spcPts val="0"/>
              </a:spcBef>
              <a:buNone/>
            </a:pPr>
            <a:r>
              <a:rPr lang="en" sz="9600">
                <a:solidFill>
                  <a:srgbClr val="FFFFFF"/>
                </a:solidFill>
                <a:latin typeface="Walter Turncoat"/>
                <a:ea typeface="Walter Turncoat"/>
                <a:cs typeface="Walter Turncoat"/>
                <a:sym typeface="Walter Turncoat"/>
              </a:rPr>
              <a:t>“</a:t>
            </a:r>
          </a:p>
        </p:txBody>
      </p:sp>
      <p:sp>
        <p:nvSpPr>
          <p:cNvPr id="16" name="Shape 16"/>
          <p:cNvSpPr/>
          <p:nvPr/>
        </p:nvSpPr>
        <p:spPr>
          <a:xfrm>
            <a:off x="4128150" y="550650"/>
            <a:ext cx="887711" cy="84916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025" y="967975"/>
            <a:ext cx="91560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025" y="967975"/>
            <a:ext cx="9156000"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57200" y="1507925"/>
            <a:ext cx="3994500" cy="34178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4692275" y="1507925"/>
            <a:ext cx="3994500" cy="34178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19B5-71AF-4EC7-8AB1-974813856481}" type="slidenum">
              <a:rPr lang="en-US" smtClean="0"/>
              <a:t>‹#›</a:t>
            </a:fld>
            <a:endParaRPr lang="en-US"/>
          </a:p>
        </p:txBody>
      </p:sp>
    </p:spTree>
    <p:extLst>
      <p:ext uri="{BB962C8B-B14F-4D97-AF65-F5344CB8AC3E}">
        <p14:creationId xmlns:p14="http://schemas.microsoft.com/office/powerpoint/2010/main" val="93075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lvl="0"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Shape 7"/>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lvl="0">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lvl="1">
              <a:spcBef>
                <a:spcPts val="480"/>
              </a:spcBef>
              <a:buClr>
                <a:srgbClr val="FFFFFF"/>
              </a:buClr>
              <a:buSzPct val="100000"/>
              <a:buFont typeface="Sniglet"/>
              <a:defRPr sz="2000">
                <a:solidFill>
                  <a:srgbClr val="FFFFFF"/>
                </a:solidFill>
                <a:latin typeface="Sniglet"/>
                <a:ea typeface="Sniglet"/>
                <a:cs typeface="Sniglet"/>
                <a:sym typeface="Sniglet"/>
              </a:defRPr>
            </a:lvl2pPr>
            <a:lvl3pPr lvl="2">
              <a:spcBef>
                <a:spcPts val="480"/>
              </a:spcBef>
              <a:buClr>
                <a:srgbClr val="FFFFFF"/>
              </a:buClr>
              <a:buSzPct val="100000"/>
              <a:buFont typeface="Sniglet"/>
              <a:defRPr sz="2000">
                <a:solidFill>
                  <a:srgbClr val="FFFFFF"/>
                </a:solidFill>
                <a:latin typeface="Sniglet"/>
                <a:ea typeface="Sniglet"/>
                <a:cs typeface="Sniglet"/>
                <a:sym typeface="Sniglet"/>
              </a:defRPr>
            </a:lvl3pPr>
            <a:lvl4pPr lvl="3">
              <a:spcBef>
                <a:spcPts val="360"/>
              </a:spcBef>
              <a:buClr>
                <a:srgbClr val="FFFFFF"/>
              </a:buClr>
              <a:buSzPct val="100000"/>
              <a:buFont typeface="Sniglet"/>
              <a:defRPr sz="2000">
                <a:solidFill>
                  <a:srgbClr val="FFFFFF"/>
                </a:solidFill>
                <a:latin typeface="Sniglet"/>
                <a:ea typeface="Sniglet"/>
                <a:cs typeface="Sniglet"/>
                <a:sym typeface="Sniglet"/>
              </a:defRPr>
            </a:lvl4pPr>
            <a:lvl5pPr lvl="4">
              <a:spcBef>
                <a:spcPts val="360"/>
              </a:spcBef>
              <a:buClr>
                <a:srgbClr val="FFFFFF"/>
              </a:buClr>
              <a:buSzPct val="100000"/>
              <a:buFont typeface="Sniglet"/>
              <a:defRPr sz="2000">
                <a:solidFill>
                  <a:srgbClr val="FFFFFF"/>
                </a:solidFill>
                <a:latin typeface="Sniglet"/>
                <a:ea typeface="Sniglet"/>
                <a:cs typeface="Sniglet"/>
                <a:sym typeface="Sniglet"/>
              </a:defRPr>
            </a:lvl5pPr>
            <a:lvl6pPr lvl="5">
              <a:spcBef>
                <a:spcPts val="360"/>
              </a:spcBef>
              <a:buClr>
                <a:srgbClr val="FFFFFF"/>
              </a:buClr>
              <a:buSzPct val="100000"/>
              <a:buFont typeface="Sniglet"/>
              <a:defRPr sz="2000">
                <a:solidFill>
                  <a:srgbClr val="FFFFFF"/>
                </a:solidFill>
                <a:latin typeface="Sniglet"/>
                <a:ea typeface="Sniglet"/>
                <a:cs typeface="Sniglet"/>
                <a:sym typeface="Sniglet"/>
              </a:defRPr>
            </a:lvl6pPr>
            <a:lvl7pPr lvl="6">
              <a:spcBef>
                <a:spcPts val="360"/>
              </a:spcBef>
              <a:buClr>
                <a:srgbClr val="FFFFFF"/>
              </a:buClr>
              <a:buSzPct val="100000"/>
              <a:buFont typeface="Sniglet"/>
              <a:defRPr sz="2000">
                <a:solidFill>
                  <a:srgbClr val="FFFFFF"/>
                </a:solidFill>
                <a:latin typeface="Sniglet"/>
                <a:ea typeface="Sniglet"/>
                <a:cs typeface="Sniglet"/>
                <a:sym typeface="Sniglet"/>
              </a:defRPr>
            </a:lvl7pPr>
            <a:lvl8pPr lvl="7">
              <a:spcBef>
                <a:spcPts val="360"/>
              </a:spcBef>
              <a:buClr>
                <a:srgbClr val="FFFFFF"/>
              </a:buClr>
              <a:buSzPct val="100000"/>
              <a:buFont typeface="Sniglet"/>
              <a:defRPr sz="2000">
                <a:solidFill>
                  <a:srgbClr val="FFFFFF"/>
                </a:solidFill>
                <a:latin typeface="Sniglet"/>
                <a:ea typeface="Sniglet"/>
                <a:cs typeface="Sniglet"/>
                <a:sym typeface="Sniglet"/>
              </a:defRPr>
            </a:lvl8pPr>
            <a:lvl9pPr lvl="8">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lvl="0"/>
            <a:r>
              <a:rPr lang="en-US" sz="2300" dirty="0"/>
              <a:t>THUẬT TOÁN CHỮ KÝ SỐ DỰA TRÊN ĐƯỜNG CONG ELLIPTIC VÀ ỨNG DỤNG TRONG </a:t>
            </a:r>
            <a:r>
              <a:rPr lang="en-US" sz="2300" dirty="0" smtClean="0"/>
              <a:t>CRYPTOCURRENCY</a:t>
            </a:r>
            <a:endParaRPr lang="en" sz="2300" dirty="0"/>
          </a:p>
        </p:txBody>
      </p:sp>
      <p:grpSp>
        <p:nvGrpSpPr>
          <p:cNvPr id="39" name="Shape 39"/>
          <p:cNvGrpSpPr/>
          <p:nvPr/>
        </p:nvGrpSpPr>
        <p:grpSpPr>
          <a:xfrm rot="1659921">
            <a:off x="4891267" y="3386381"/>
            <a:ext cx="1014484" cy="642683"/>
            <a:chOff x="238125" y="1918825"/>
            <a:chExt cx="1042450" cy="660400"/>
          </a:xfrm>
        </p:grpSpPr>
        <p:sp>
          <p:nvSpPr>
            <p:cNvPr id="40" name="Shape 40"/>
            <p:cNvSpPr/>
            <p:nvPr/>
          </p:nvSpPr>
          <p:spPr>
            <a:xfrm>
              <a:off x="238125" y="1918825"/>
              <a:ext cx="966975" cy="660400"/>
            </a:xfrm>
            <a:custGeom>
              <a:avLst/>
              <a:gdLst/>
              <a:ahLst/>
              <a:cxnLst/>
              <a:rect l="0" t="0" r="0" b="0"/>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1091875" y="1951850"/>
              <a:ext cx="188700" cy="136800"/>
            </a:xfrm>
            <a:custGeom>
              <a:avLst/>
              <a:gdLst/>
              <a:ahLst/>
              <a:cxnLst/>
              <a:rect l="0" t="0" r="0" b="0"/>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grpSp>
        <p:nvGrpSpPr>
          <p:cNvPr id="42" name="Shape 42"/>
          <p:cNvGrpSpPr/>
          <p:nvPr/>
        </p:nvGrpSpPr>
        <p:grpSpPr>
          <a:xfrm rot="-9269861">
            <a:off x="6165720" y="1346512"/>
            <a:ext cx="750219" cy="664172"/>
            <a:chOff x="1113100" y="2199475"/>
            <a:chExt cx="801900" cy="709925"/>
          </a:xfrm>
        </p:grpSpPr>
        <p:sp>
          <p:nvSpPr>
            <p:cNvPr id="43" name="Shape 43"/>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45" name="Shape 45"/>
          <p:cNvSpPr/>
          <p:nvPr/>
        </p:nvSpPr>
        <p:spPr>
          <a:xfrm>
            <a:off x="2497626" y="2497075"/>
            <a:ext cx="144248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1987598" y="3501607"/>
            <a:ext cx="2058016" cy="1015967"/>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045614" y="1069368"/>
            <a:ext cx="1052761" cy="922444"/>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 name="TextBox 1"/>
          <p:cNvSpPr txBox="1"/>
          <p:nvPr/>
        </p:nvSpPr>
        <p:spPr>
          <a:xfrm>
            <a:off x="5997349" y="3266365"/>
            <a:ext cx="3146651" cy="1631216"/>
          </a:xfrm>
          <a:prstGeom prst="rect">
            <a:avLst/>
          </a:prstGeom>
          <a:noFill/>
        </p:spPr>
        <p:txBody>
          <a:bodyPr wrap="square" rtlCol="0">
            <a:spAutoFit/>
          </a:bodyPr>
          <a:lstStyle/>
          <a:p>
            <a:r>
              <a:rPr lang="en-US" sz="2000" dirty="0" err="1" smtClean="0">
                <a:solidFill>
                  <a:schemeClr val="bg1"/>
                </a:solidFill>
                <a:latin typeface="Walter Turncoat" panose="020B0604020202020204" charset="0"/>
                <a:ea typeface="Walter Turncoat" panose="020B0604020202020204" charset="0"/>
              </a:rPr>
              <a:t>Thành</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viên</a:t>
            </a:r>
            <a:r>
              <a:rPr lang="en-US" sz="2000" dirty="0" smtClean="0">
                <a:solidFill>
                  <a:schemeClr val="bg1"/>
                </a:solidFill>
                <a:latin typeface="Walter Turncoat" panose="020B0604020202020204" charset="0"/>
                <a:ea typeface="Walter Turncoat" panose="020B0604020202020204" charset="0"/>
              </a:rPr>
              <a:t>:</a:t>
            </a:r>
          </a:p>
          <a:p>
            <a:r>
              <a:rPr lang="en-US" sz="2000" dirty="0" err="1" smtClean="0">
                <a:solidFill>
                  <a:schemeClr val="bg1"/>
                </a:solidFill>
                <a:latin typeface="Walter Turncoat" panose="020B0604020202020204" charset="0"/>
                <a:ea typeface="Walter Turncoat" panose="020B0604020202020204" charset="0"/>
              </a:rPr>
              <a:t>Nguyễn</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Duy</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Tùng</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khánh</a:t>
            </a:r>
            <a:endParaRPr lang="en-US" sz="2000" dirty="0" smtClean="0">
              <a:solidFill>
                <a:schemeClr val="bg1"/>
              </a:solidFill>
              <a:latin typeface="Walter Turncoat" panose="020B0604020202020204" charset="0"/>
              <a:ea typeface="Walter Turncoat" panose="020B0604020202020204" charset="0"/>
            </a:endParaRPr>
          </a:p>
          <a:p>
            <a:r>
              <a:rPr lang="en-US" sz="2000" dirty="0" err="1" smtClean="0">
                <a:solidFill>
                  <a:schemeClr val="bg1"/>
                </a:solidFill>
                <a:latin typeface="Walter Turncoat" panose="020B0604020202020204" charset="0"/>
                <a:ea typeface="Walter Turncoat" panose="020B0604020202020204" charset="0"/>
              </a:rPr>
              <a:t>Nguyễn</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Duy</a:t>
            </a:r>
            <a:r>
              <a:rPr lang="en-US" sz="2000" dirty="0" smtClean="0">
                <a:solidFill>
                  <a:schemeClr val="bg1"/>
                </a:solidFill>
                <a:latin typeface="Walter Turncoat" panose="020B0604020202020204" charset="0"/>
                <a:ea typeface="Walter Turncoat" panose="020B0604020202020204" charset="0"/>
              </a:rPr>
              <a:t> Long</a:t>
            </a:r>
          </a:p>
          <a:p>
            <a:r>
              <a:rPr lang="en-US" sz="2000" dirty="0" err="1" smtClean="0">
                <a:solidFill>
                  <a:schemeClr val="bg1"/>
                </a:solidFill>
                <a:latin typeface="Walter Turncoat" panose="020B0604020202020204" charset="0"/>
                <a:ea typeface="Walter Turncoat" panose="020B0604020202020204" charset="0"/>
              </a:rPr>
              <a:t>Lê</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Hải</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Sơn</a:t>
            </a:r>
            <a:endParaRPr lang="en-US" sz="2000" dirty="0" smtClean="0">
              <a:solidFill>
                <a:schemeClr val="bg1"/>
              </a:solidFill>
              <a:latin typeface="Walter Turncoat" panose="020B0604020202020204" charset="0"/>
              <a:ea typeface="Walter Turncoat" panose="020B0604020202020204" charset="0"/>
            </a:endParaRPr>
          </a:p>
          <a:p>
            <a:r>
              <a:rPr lang="en-US" sz="2000" dirty="0" err="1" smtClean="0">
                <a:solidFill>
                  <a:schemeClr val="bg1"/>
                </a:solidFill>
                <a:latin typeface="Walter Turncoat" panose="020B0604020202020204" charset="0"/>
                <a:ea typeface="Walter Turncoat" panose="020B0604020202020204" charset="0"/>
              </a:rPr>
              <a:t>Nguyễn</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Quốc</a:t>
            </a:r>
            <a:r>
              <a:rPr lang="en-US" sz="2000" dirty="0" smtClean="0">
                <a:solidFill>
                  <a:schemeClr val="bg1"/>
                </a:solidFill>
                <a:latin typeface="Walter Turncoat" panose="020B0604020202020204" charset="0"/>
                <a:ea typeface="Walter Turncoat" panose="020B0604020202020204" charset="0"/>
              </a:rPr>
              <a:t> </a:t>
            </a:r>
            <a:r>
              <a:rPr lang="en-US" sz="2000" dirty="0" err="1" smtClean="0">
                <a:solidFill>
                  <a:schemeClr val="bg1"/>
                </a:solidFill>
                <a:latin typeface="Walter Turncoat" panose="020B0604020202020204" charset="0"/>
                <a:ea typeface="Walter Turncoat" panose="020B0604020202020204" charset="0"/>
              </a:rPr>
              <a:t>Dũng</a:t>
            </a:r>
            <a:endParaRPr lang="en-US" sz="2000" dirty="0">
              <a:solidFill>
                <a:schemeClr val="bg1"/>
              </a:solidFill>
              <a:latin typeface="Walter Turncoat" panose="020B0604020202020204" charset="0"/>
              <a:ea typeface="Walter Turncoat" panose="020B0604020202020204" charset="0"/>
            </a:endParaRPr>
          </a:p>
        </p:txBody>
      </p:sp>
      <p:sp>
        <p:nvSpPr>
          <p:cNvPr id="4" name="Rectangle 3"/>
          <p:cNvSpPr/>
          <p:nvPr/>
        </p:nvSpPr>
        <p:spPr>
          <a:xfrm>
            <a:off x="2428143" y="3806347"/>
            <a:ext cx="1176925" cy="461665"/>
          </a:xfrm>
          <a:prstGeom prst="rect">
            <a:avLst/>
          </a:prstGeom>
        </p:spPr>
        <p:txBody>
          <a:bodyPr wrap="none">
            <a:spAutoFit/>
          </a:bodyPr>
          <a:lstStyle/>
          <a:p>
            <a:r>
              <a:rPr lang="en-US" sz="2400" dirty="0" err="1">
                <a:solidFill>
                  <a:schemeClr val="bg1"/>
                </a:solidFill>
                <a:latin typeface="Walter Turncoat" panose="020B0604020202020204" charset="0"/>
                <a:ea typeface="Walter Turncoat" panose="020B0604020202020204" charset="0"/>
              </a:rPr>
              <a:t>Nhóm</a:t>
            </a:r>
            <a:r>
              <a:rPr lang="en-US" sz="2400" dirty="0">
                <a:solidFill>
                  <a:schemeClr val="bg1"/>
                </a:solidFill>
                <a:latin typeface="Walter Turncoat" panose="020B0604020202020204" charset="0"/>
                <a:ea typeface="Walter Turncoat" panose="020B0604020202020204" charset="0"/>
              </a:rPr>
              <a:t> 1</a:t>
            </a:r>
            <a:endParaRPr lang="en-US" sz="24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684" y="444514"/>
            <a:ext cx="4721179" cy="4188534"/>
          </a:xfrm>
          <a:prstGeom prst="rect">
            <a:avLst/>
          </a:prstGeom>
        </p:spPr>
      </p:pic>
    </p:spTree>
    <p:extLst>
      <p:ext uri="{BB962C8B-B14F-4D97-AF65-F5344CB8AC3E}">
        <p14:creationId xmlns:p14="http://schemas.microsoft.com/office/powerpoint/2010/main" val="100936867"/>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596" y="2065065"/>
            <a:ext cx="2038386" cy="9998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489" y="1107876"/>
            <a:ext cx="3061454" cy="2914194"/>
          </a:xfrm>
          <a:prstGeom prst="rect">
            <a:avLst/>
          </a:prstGeom>
        </p:spPr>
      </p:pic>
    </p:spTree>
    <p:extLst>
      <p:ext uri="{BB962C8B-B14F-4D97-AF65-F5344CB8AC3E}">
        <p14:creationId xmlns:p14="http://schemas.microsoft.com/office/powerpoint/2010/main" val="3590552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03" y="337624"/>
            <a:ext cx="3996464" cy="282760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3701" y="337623"/>
            <a:ext cx="3731996" cy="282340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701" y="2628511"/>
            <a:ext cx="2548485" cy="2008552"/>
          </a:xfrm>
          <a:prstGeom prst="rect">
            <a:avLst/>
          </a:prstGeom>
        </p:spPr>
      </p:pic>
    </p:spTree>
    <p:extLst>
      <p:ext uri="{BB962C8B-B14F-4D97-AF65-F5344CB8AC3E}">
        <p14:creationId xmlns:p14="http://schemas.microsoft.com/office/powerpoint/2010/main" val="26873827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97" y="250869"/>
            <a:ext cx="5319745" cy="250341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889" y="1618461"/>
            <a:ext cx="2947315" cy="3090470"/>
          </a:xfrm>
          <a:prstGeom prst="rect">
            <a:avLst/>
          </a:prstGeom>
        </p:spPr>
      </p:pic>
    </p:spTree>
    <p:extLst>
      <p:ext uri="{BB962C8B-B14F-4D97-AF65-F5344CB8AC3E}">
        <p14:creationId xmlns:p14="http://schemas.microsoft.com/office/powerpoint/2010/main" val="7732136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059" y="844281"/>
            <a:ext cx="5459025" cy="3560234"/>
          </a:xfrm>
          <a:prstGeom prst="rect">
            <a:avLst/>
          </a:prstGeom>
        </p:spPr>
      </p:pic>
    </p:spTree>
    <p:extLst>
      <p:ext uri="{BB962C8B-B14F-4D97-AF65-F5344CB8AC3E}">
        <p14:creationId xmlns:p14="http://schemas.microsoft.com/office/powerpoint/2010/main" val="112682855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2" name="Image1"/>
          <p:cNvPicPr/>
          <p:nvPr/>
        </p:nvPicPr>
        <p:blipFill>
          <a:blip r:embed="rId4">
            <a:lum/>
            <a:alphaModFix/>
          </a:blip>
          <a:srcRect/>
          <a:stretch>
            <a:fillRect/>
          </a:stretch>
        </p:blipFill>
        <p:spPr>
          <a:xfrm>
            <a:off x="1214170" y="660729"/>
            <a:ext cx="4692802" cy="390048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725" y="1615026"/>
            <a:ext cx="2040875" cy="1991894"/>
          </a:xfrm>
          <a:prstGeom prst="rect">
            <a:avLst/>
          </a:prstGeom>
        </p:spPr>
      </p:pic>
      <p:sp>
        <p:nvSpPr>
          <p:cNvPr id="4" name="Slide Number Placeholder 3"/>
          <p:cNvSpPr>
            <a:spLocks noGrp="1"/>
          </p:cNvSpPr>
          <p:nvPr>
            <p:ph type="sldNum" sz="quarter" idx="12"/>
          </p:nvPr>
        </p:nvSpPr>
        <p:spPr/>
        <p:txBody>
          <a:bodyPr/>
          <a:lstStyle/>
          <a:p>
            <a:fld id="{9EE319B5-71AF-4EC7-8AB1-974813856481}" type="slidenum">
              <a:rPr lang="en-US" smtClean="0"/>
              <a:t>15</a:t>
            </a:fld>
            <a:endParaRPr lang="en-US"/>
          </a:p>
        </p:txBody>
      </p:sp>
    </p:spTree>
    <p:extLst>
      <p:ext uri="{BB962C8B-B14F-4D97-AF65-F5344CB8AC3E}">
        <p14:creationId xmlns:p14="http://schemas.microsoft.com/office/powerpoint/2010/main" val="199377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43220" y="2897127"/>
            <a:ext cx="7772400" cy="1159799"/>
          </a:xfrm>
          <a:prstGeom prst="rect">
            <a:avLst/>
          </a:prstGeom>
        </p:spPr>
        <p:txBody>
          <a:bodyPr lIns="91425" tIns="91425" rIns="91425" bIns="91425" anchor="b" anchorCtr="0">
            <a:noAutofit/>
          </a:bodyPr>
          <a:lstStyle/>
          <a:p>
            <a:pPr lvl="0" rtl="0">
              <a:spcBef>
                <a:spcPts val="0"/>
              </a:spcBef>
              <a:buNone/>
            </a:pPr>
            <a:r>
              <a:rPr lang="en-US" sz="4000" dirty="0" smtClean="0"/>
              <a:t>2.</a:t>
            </a:r>
            <a:br>
              <a:rPr lang="en-US" sz="4000" dirty="0" smtClean="0"/>
            </a:br>
            <a:r>
              <a:rPr lang="en-US" sz="4000" dirty="0"/>
              <a:t/>
            </a:r>
            <a:br>
              <a:rPr lang="en-US" sz="4000" dirty="0"/>
            </a:br>
            <a:r>
              <a:rPr lang="en-US" sz="4000" dirty="0" smtClean="0"/>
              <a:t/>
            </a:r>
            <a:br>
              <a:rPr lang="en-US" sz="4000" dirty="0" smtClean="0"/>
            </a:br>
            <a:r>
              <a:rPr lang="en-US" sz="4000" dirty="0" err="1" smtClean="0"/>
              <a:t>Thuật</a:t>
            </a:r>
            <a:r>
              <a:rPr lang="en-US" sz="4000" dirty="0" smtClean="0"/>
              <a:t> </a:t>
            </a:r>
            <a:r>
              <a:rPr lang="en-US" sz="4000" dirty="0" err="1" smtClean="0"/>
              <a:t>toán</a:t>
            </a:r>
            <a:r>
              <a:rPr lang="en-US" sz="4000" dirty="0" smtClean="0"/>
              <a:t> ECDSA</a:t>
            </a:r>
            <a:br>
              <a:rPr lang="en-US" sz="4000" dirty="0" smtClean="0"/>
            </a:br>
            <a:endParaRPr lang="en" sz="4000" dirty="0"/>
          </a:p>
        </p:txBody>
      </p:sp>
      <p:sp>
        <p:nvSpPr>
          <p:cNvPr id="73" name="Shape 73"/>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6659869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700925" y="1399800"/>
            <a:ext cx="5742300" cy="819899"/>
          </a:xfrm>
          <a:prstGeom prst="rect">
            <a:avLst/>
          </a:prstGeom>
        </p:spPr>
        <p:txBody>
          <a:bodyPr lIns="91425" tIns="91425" rIns="91425" bIns="91425" anchor="t" anchorCtr="0">
            <a:noAutofit/>
          </a:bodyPr>
          <a:lstStyle/>
          <a:p>
            <a:pPr lvl="0">
              <a:buNone/>
            </a:pPr>
            <a:r>
              <a:rPr lang="vi-VN" sz="2000" dirty="0"/>
              <a:t>Thuật toán chữ ký điện tử dựa trên đường cong </a:t>
            </a:r>
            <a:r>
              <a:rPr lang="vi-VN" sz="2000" dirty="0" smtClean="0"/>
              <a:t>Elliptic là </a:t>
            </a:r>
            <a:r>
              <a:rPr lang="vi-VN" sz="2000" dirty="0"/>
              <a:t>quá trình sử dụng một </a:t>
            </a:r>
            <a:r>
              <a:rPr lang="vi-VN" sz="2000" dirty="0">
                <a:solidFill>
                  <a:srgbClr val="FF0000"/>
                </a:solidFill>
              </a:rPr>
              <a:t>đường cong elliptic</a:t>
            </a:r>
            <a:r>
              <a:rPr lang="vi-VN" sz="2000" dirty="0"/>
              <a:t> và một </a:t>
            </a:r>
            <a:r>
              <a:rPr lang="vi-VN" sz="2000" dirty="0">
                <a:solidFill>
                  <a:srgbClr val="FF0000"/>
                </a:solidFill>
              </a:rPr>
              <a:t>trường hữu hạn</a:t>
            </a:r>
            <a:r>
              <a:rPr lang="vi-VN" sz="2000" dirty="0"/>
              <a:t> để “ký</a:t>
            </a:r>
            <a:r>
              <a:rPr lang="vi-VN" sz="2000" dirty="0" smtClean="0"/>
              <a:t>” </a:t>
            </a:r>
            <a:r>
              <a:rPr lang="vi-VN" sz="2000" dirty="0"/>
              <a:t>vào dữ liệu sao cho người khác có thể xác minh tính xác thực của chữ ký đó trong khi người ký vẫn giữ được khả năng độc quyền tạo ra các chữ ký. Với Bitcoin, các dữ liệu được ký kết là các </a:t>
            </a:r>
            <a:r>
              <a:rPr lang="vi-VN" sz="2000" dirty="0">
                <a:solidFill>
                  <a:srgbClr val="0070C0"/>
                </a:solidFill>
              </a:rPr>
              <a:t>giao dịch </a:t>
            </a:r>
            <a:r>
              <a:rPr lang="vi-VN" sz="2000" dirty="0"/>
              <a:t>chuyển quyền sở hữu.</a:t>
            </a:r>
          </a:p>
          <a:p>
            <a:pPr lvl="0">
              <a:buNone/>
            </a:pPr>
            <a:endParaRPr lang="en" sz="2000" dirty="0"/>
          </a:p>
        </p:txBody>
      </p:sp>
    </p:spTree>
    <p:extLst>
      <p:ext uri="{BB962C8B-B14F-4D97-AF65-F5344CB8AC3E}">
        <p14:creationId xmlns:p14="http://schemas.microsoft.com/office/powerpoint/2010/main" val="427430103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3" name="Rectangle 2"/>
          <p:cNvSpPr/>
          <p:nvPr/>
        </p:nvSpPr>
        <p:spPr>
          <a:xfrm>
            <a:off x="2468880" y="1677094"/>
            <a:ext cx="4572000" cy="1200329"/>
          </a:xfrm>
          <a:prstGeom prst="rect">
            <a:avLst/>
          </a:prstGeom>
        </p:spPr>
        <p:txBody>
          <a:bodyPr>
            <a:spAutoFit/>
          </a:bodyPr>
          <a:lstStyle/>
          <a:p>
            <a:pPr marL="342900" indent="-342900">
              <a:buFont typeface="Arial" panose="020B0604020202020204" pitchFamily="34" charset="0"/>
              <a:buChar char="•"/>
            </a:pPr>
            <a:r>
              <a:rPr lang="vi-VN" sz="3600" dirty="0">
                <a:solidFill>
                  <a:srgbClr val="FFFFFF"/>
                </a:solidFill>
                <a:latin typeface="Sniglet"/>
                <a:ea typeface="Sniglet"/>
                <a:cs typeface="Sniglet"/>
                <a:sym typeface="Sniglet"/>
              </a:rPr>
              <a:t>Đường cong elliptic</a:t>
            </a:r>
          </a:p>
          <a:p>
            <a:pPr marL="342900" indent="-342900">
              <a:buFont typeface="Arial" panose="020B0604020202020204" pitchFamily="34" charset="0"/>
              <a:buChar char="•"/>
            </a:pPr>
            <a:r>
              <a:rPr lang="vi-VN" sz="3600" dirty="0">
                <a:solidFill>
                  <a:srgbClr val="FFFFFF"/>
                </a:solidFill>
                <a:latin typeface="Sniglet"/>
                <a:ea typeface="Sniglet"/>
                <a:cs typeface="Sniglet"/>
                <a:sym typeface="Sniglet"/>
              </a:rPr>
              <a:t>Trường hữu hạn</a:t>
            </a:r>
          </a:p>
        </p:txBody>
      </p:sp>
    </p:spTree>
    <p:extLst>
      <p:ext uri="{BB962C8B-B14F-4D97-AF65-F5344CB8AC3E}">
        <p14:creationId xmlns:p14="http://schemas.microsoft.com/office/powerpoint/2010/main" val="37568882"/>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3" name="Rectangle 2"/>
          <p:cNvSpPr/>
          <p:nvPr/>
        </p:nvSpPr>
        <p:spPr>
          <a:xfrm>
            <a:off x="2468880" y="1677094"/>
            <a:ext cx="4572000" cy="1200329"/>
          </a:xfrm>
          <a:prstGeom prst="rect">
            <a:avLst/>
          </a:prstGeom>
        </p:spPr>
        <p:txBody>
          <a:bodyPr>
            <a:spAutoFit/>
          </a:bodyPr>
          <a:lstStyle/>
          <a:p>
            <a:pPr marL="342900" indent="-342900">
              <a:buFont typeface="Arial" panose="020B0604020202020204" pitchFamily="34" charset="0"/>
              <a:buChar char="•"/>
            </a:pPr>
            <a:r>
              <a:rPr lang="vi-VN" sz="3600" dirty="0">
                <a:solidFill>
                  <a:srgbClr val="FF0000"/>
                </a:solidFill>
                <a:latin typeface="Sniglet"/>
                <a:ea typeface="Sniglet"/>
                <a:cs typeface="Sniglet"/>
                <a:sym typeface="Sniglet"/>
              </a:rPr>
              <a:t>Đường cong elliptic</a:t>
            </a:r>
          </a:p>
          <a:p>
            <a:pPr marL="342900" indent="-342900">
              <a:buFont typeface="Arial" panose="020B0604020202020204" pitchFamily="34" charset="0"/>
              <a:buChar char="•"/>
            </a:pPr>
            <a:r>
              <a:rPr lang="vi-VN" sz="3600" dirty="0">
                <a:solidFill>
                  <a:srgbClr val="FFFFFF"/>
                </a:solidFill>
                <a:latin typeface="Sniglet"/>
                <a:ea typeface="Sniglet"/>
                <a:cs typeface="Sniglet"/>
                <a:sym typeface="Sniglet"/>
              </a:rPr>
              <a:t>Trường hữu hạn</a:t>
            </a:r>
          </a:p>
        </p:txBody>
      </p:sp>
    </p:spTree>
    <p:extLst>
      <p:ext uri="{BB962C8B-B14F-4D97-AF65-F5344CB8AC3E}">
        <p14:creationId xmlns:p14="http://schemas.microsoft.com/office/powerpoint/2010/main" val="52875463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smtClean="0"/>
              <a:t>Nội dung</a:t>
            </a:r>
            <a:endParaRPr lang="en" dirty="0"/>
          </a:p>
        </p:txBody>
      </p:sp>
      <p:sp>
        <p:nvSpPr>
          <p:cNvPr id="53" name="Shape 53"/>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345989" y="520319"/>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 name="Shape 55"/>
          <p:cNvSpPr txBox="1"/>
          <p:nvPr/>
        </p:nvSpPr>
        <p:spPr>
          <a:xfrm>
            <a:off x="835275" y="1504950"/>
            <a:ext cx="7473300" cy="826499"/>
          </a:xfrm>
          <a:prstGeom prst="rect">
            <a:avLst/>
          </a:prstGeom>
          <a:noFill/>
          <a:ln>
            <a:noFill/>
          </a:ln>
        </p:spPr>
        <p:txBody>
          <a:bodyPr lIns="91425" tIns="91425" rIns="91425" bIns="91425" anchor="t" anchorCtr="0">
            <a:noAutofit/>
          </a:bodyPr>
          <a:lstStyle/>
          <a:p>
            <a:pPr marL="228600" lvl="0" indent="-228600" rtl="0">
              <a:spcBef>
                <a:spcPts val="600"/>
              </a:spcBef>
              <a:buAutoNum type="arabicPeriod"/>
            </a:pPr>
            <a:r>
              <a:rPr lang="en" sz="2300" b="1" dirty="0" smtClean="0">
                <a:solidFill>
                  <a:srgbClr val="FFFFFF"/>
                </a:solidFill>
                <a:latin typeface="Sniglet"/>
                <a:ea typeface="Sniglet"/>
                <a:cs typeface="Sniglet"/>
                <a:sym typeface="Sniglet"/>
              </a:rPr>
              <a:t>Tại sao cần chữ ký số trong cryptocurrency?</a:t>
            </a:r>
          </a:p>
          <a:p>
            <a:pPr marL="228600" lvl="0" indent="-228600">
              <a:spcBef>
                <a:spcPts val="600"/>
              </a:spcBef>
              <a:buAutoNum type="arabicPeriod"/>
            </a:pPr>
            <a:r>
              <a:rPr lang="en" sz="2300" b="1" dirty="0" smtClean="0">
                <a:solidFill>
                  <a:srgbClr val="FFFFFF"/>
                </a:solidFill>
                <a:latin typeface="Sniglet"/>
                <a:ea typeface="Sniglet"/>
                <a:cs typeface="Sniglet"/>
                <a:sym typeface="Sniglet"/>
              </a:rPr>
              <a:t>Thuật toán ECDSA trong giao </a:t>
            </a:r>
            <a:r>
              <a:rPr lang="en" sz="2300" b="1" dirty="0">
                <a:solidFill>
                  <a:srgbClr val="FFFFFF"/>
                </a:solidFill>
                <a:latin typeface="Sniglet"/>
                <a:ea typeface="Sniglet"/>
                <a:cs typeface="Sniglet"/>
                <a:sym typeface="Sniglet"/>
              </a:rPr>
              <a:t>dịch </a:t>
            </a:r>
            <a:r>
              <a:rPr lang="en" sz="2300" b="1" dirty="0" smtClean="0">
                <a:solidFill>
                  <a:srgbClr val="FFFFFF"/>
                </a:solidFill>
                <a:latin typeface="Sniglet"/>
                <a:ea typeface="Sniglet"/>
                <a:cs typeface="Sniglet"/>
                <a:sym typeface="Sniglet"/>
              </a:rPr>
              <a:t>cryptocurrency</a:t>
            </a:r>
          </a:p>
          <a:p>
            <a:pPr marL="228600" lvl="0" indent="-228600">
              <a:spcBef>
                <a:spcPts val="600"/>
              </a:spcBef>
              <a:buAutoNum type="arabicPeriod"/>
            </a:pPr>
            <a:r>
              <a:rPr lang="en" sz="2300" b="1" dirty="0" smtClean="0">
                <a:solidFill>
                  <a:srgbClr val="FFFFFF"/>
                </a:solidFill>
                <a:latin typeface="Sniglet"/>
                <a:ea typeface="Sniglet"/>
                <a:cs typeface="Sniglet"/>
                <a:sym typeface="Sniglet"/>
              </a:rPr>
              <a:t>Giới thiệu thư viện hỗ trợ ECDSA với ngôn ngữ python</a:t>
            </a:r>
            <a:endParaRPr lang="en" sz="2300" b="1" dirty="0">
              <a:solidFill>
                <a:srgbClr val="FFFFFF"/>
              </a:solidFill>
              <a:latin typeface="Sniglet"/>
              <a:ea typeface="Sniglet"/>
              <a:cs typeface="Sniglet"/>
              <a:sym typeface="Sniglet"/>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351" y="592318"/>
            <a:ext cx="3201859" cy="3210929"/>
          </a:xfrm>
          <a:prstGeom prst="rect">
            <a:avLst/>
          </a:prstGeom>
        </p:spPr>
      </p:pic>
      <p:sp>
        <p:nvSpPr>
          <p:cNvPr id="3" name="TextBox 2"/>
          <p:cNvSpPr txBox="1"/>
          <p:nvPr/>
        </p:nvSpPr>
        <p:spPr>
          <a:xfrm>
            <a:off x="3502516" y="3971307"/>
            <a:ext cx="2161528" cy="446276"/>
          </a:xfrm>
          <a:prstGeom prst="rect">
            <a:avLst/>
          </a:prstGeom>
          <a:noFill/>
        </p:spPr>
        <p:txBody>
          <a:bodyPr wrap="square" rtlCol="0">
            <a:spAutoFit/>
          </a:bodyPr>
          <a:lstStyle/>
          <a:p>
            <a:r>
              <a:rPr lang="en-US" sz="2300" dirty="0">
                <a:solidFill>
                  <a:srgbClr val="FFFFFF"/>
                </a:solidFill>
                <a:latin typeface="Sniglet"/>
                <a:ea typeface="Sniglet"/>
                <a:cs typeface="Sniglet"/>
              </a:rPr>
              <a:t>Y</a:t>
            </a:r>
            <a:r>
              <a:rPr lang="en-US" sz="2300" baseline="30000" dirty="0">
                <a:solidFill>
                  <a:srgbClr val="FFFFFF"/>
                </a:solidFill>
                <a:latin typeface="Sniglet"/>
                <a:ea typeface="Sniglet"/>
                <a:cs typeface="Sniglet"/>
              </a:rPr>
              <a:t>2</a:t>
            </a:r>
            <a:r>
              <a:rPr lang="en-US" sz="2300" dirty="0">
                <a:solidFill>
                  <a:srgbClr val="FFFFFF"/>
                </a:solidFill>
                <a:latin typeface="Sniglet"/>
                <a:ea typeface="Sniglet"/>
                <a:cs typeface="Sniglet"/>
              </a:rPr>
              <a:t> = x</a:t>
            </a:r>
            <a:r>
              <a:rPr lang="en-US" sz="2300" baseline="30000" dirty="0">
                <a:solidFill>
                  <a:srgbClr val="FFFFFF"/>
                </a:solidFill>
                <a:latin typeface="Sniglet"/>
                <a:ea typeface="Sniglet"/>
                <a:cs typeface="Sniglet"/>
              </a:rPr>
              <a:t>3</a:t>
            </a:r>
            <a:r>
              <a:rPr lang="en-US" sz="2300" dirty="0">
                <a:solidFill>
                  <a:srgbClr val="FFFFFF"/>
                </a:solidFill>
                <a:latin typeface="Sniglet"/>
                <a:ea typeface="Sniglet"/>
                <a:cs typeface="Sniglet"/>
              </a:rPr>
              <a:t> + ax + b</a:t>
            </a:r>
          </a:p>
        </p:txBody>
      </p:sp>
      <p:sp>
        <p:nvSpPr>
          <p:cNvPr id="4" name="Rectangle 3"/>
          <p:cNvSpPr/>
          <p:nvPr/>
        </p:nvSpPr>
        <p:spPr>
          <a:xfrm>
            <a:off x="6964257" y="4362505"/>
            <a:ext cx="1550424" cy="446276"/>
          </a:xfrm>
          <a:prstGeom prst="rect">
            <a:avLst/>
          </a:prstGeom>
        </p:spPr>
        <p:txBody>
          <a:bodyPr wrap="none">
            <a:spAutoFit/>
          </a:bodyPr>
          <a:lstStyle/>
          <a:p>
            <a:r>
              <a:rPr lang="en-US" sz="2300" dirty="0">
                <a:solidFill>
                  <a:srgbClr val="FFFFFF"/>
                </a:solidFill>
                <a:latin typeface="Sniglet"/>
                <a:ea typeface="Sniglet"/>
                <a:cs typeface="Sniglet"/>
              </a:rPr>
              <a:t>secp256k1</a:t>
            </a:r>
          </a:p>
        </p:txBody>
      </p:sp>
      <p:sp>
        <p:nvSpPr>
          <p:cNvPr id="5" name="Rectangle 4"/>
          <p:cNvSpPr/>
          <p:nvPr/>
        </p:nvSpPr>
        <p:spPr>
          <a:xfrm>
            <a:off x="1928904" y="4362505"/>
            <a:ext cx="5035353" cy="446276"/>
          </a:xfrm>
          <a:prstGeom prst="rect">
            <a:avLst/>
          </a:prstGeom>
        </p:spPr>
        <p:txBody>
          <a:bodyPr wrap="none">
            <a:spAutoFit/>
          </a:bodyPr>
          <a:lstStyle/>
          <a:p>
            <a:r>
              <a:rPr lang="en-US" dirty="0">
                <a:solidFill>
                  <a:srgbClr val="545454"/>
                </a:solidFill>
                <a:latin typeface="arial" panose="020B0604020202020204" pitchFamily="34" charset="0"/>
              </a:rPr>
              <a:t> </a:t>
            </a:r>
            <a:r>
              <a:rPr lang="en-US" sz="2300" dirty="0">
                <a:solidFill>
                  <a:srgbClr val="FFFFFF"/>
                </a:solidFill>
                <a:latin typeface="Sniglet"/>
                <a:ea typeface="Sniglet"/>
                <a:cs typeface="Sniglet"/>
              </a:rPr>
              <a:t>Standards for Efficient Cryptography</a:t>
            </a:r>
          </a:p>
        </p:txBody>
      </p:sp>
    </p:spTree>
    <p:extLst>
      <p:ext uri="{BB962C8B-B14F-4D97-AF65-F5344CB8AC3E}">
        <p14:creationId xmlns:p14="http://schemas.microsoft.com/office/powerpoint/2010/main" val="3367507631"/>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238" y="942535"/>
            <a:ext cx="3442842" cy="3423280"/>
          </a:xfrm>
          <a:prstGeom prst="rect">
            <a:avLst/>
          </a:prstGeom>
        </p:spPr>
      </p:pic>
      <p:sp>
        <p:nvSpPr>
          <p:cNvPr id="4" name="Rectangle 3"/>
          <p:cNvSpPr/>
          <p:nvPr/>
        </p:nvSpPr>
        <p:spPr>
          <a:xfrm>
            <a:off x="5412346" y="2077094"/>
            <a:ext cx="3450301" cy="1154162"/>
          </a:xfrm>
          <a:prstGeom prst="rect">
            <a:avLst/>
          </a:prstGeom>
        </p:spPr>
        <p:txBody>
          <a:bodyPr wrap="square">
            <a:spAutoFit/>
          </a:bodyPr>
          <a:lstStyle/>
          <a:p>
            <a:r>
              <a:rPr lang="en-US" sz="2300" dirty="0">
                <a:solidFill>
                  <a:srgbClr val="FFFFFF"/>
                </a:solidFill>
                <a:latin typeface="Sniglet"/>
                <a:ea typeface="Sniglet"/>
                <a:cs typeface="Sniglet"/>
              </a:rPr>
              <a:t>c = (</a:t>
            </a:r>
            <a:r>
              <a:rPr lang="en-US" sz="2300" dirty="0" err="1">
                <a:solidFill>
                  <a:srgbClr val="FFFFFF"/>
                </a:solidFill>
                <a:latin typeface="Sniglet"/>
                <a:ea typeface="Sniglet"/>
                <a:cs typeface="Sniglet"/>
              </a:rPr>
              <a:t>qy</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py</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qx</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px</a:t>
            </a:r>
            <a:r>
              <a:rPr lang="en-US" sz="2300" dirty="0">
                <a:solidFill>
                  <a:srgbClr val="FFFFFF"/>
                </a:solidFill>
                <a:latin typeface="Sniglet"/>
                <a:ea typeface="Sniglet"/>
                <a:cs typeface="Sniglet"/>
              </a:rPr>
              <a:t>)</a:t>
            </a:r>
            <a:br>
              <a:rPr lang="en-US" sz="2300" dirty="0">
                <a:solidFill>
                  <a:srgbClr val="FFFFFF"/>
                </a:solidFill>
                <a:latin typeface="Sniglet"/>
                <a:ea typeface="Sniglet"/>
                <a:cs typeface="Sniglet"/>
              </a:rPr>
            </a:br>
            <a:r>
              <a:rPr lang="en-US" sz="2300" dirty="0" err="1">
                <a:solidFill>
                  <a:srgbClr val="FFFFFF"/>
                </a:solidFill>
                <a:latin typeface="Sniglet"/>
                <a:ea typeface="Sniglet"/>
                <a:cs typeface="Sniglet"/>
              </a:rPr>
              <a:t>rx</a:t>
            </a:r>
            <a:r>
              <a:rPr lang="en-US" sz="2300" dirty="0">
                <a:solidFill>
                  <a:srgbClr val="FFFFFF"/>
                </a:solidFill>
                <a:latin typeface="Sniglet"/>
                <a:ea typeface="Sniglet"/>
                <a:cs typeface="Sniglet"/>
              </a:rPr>
              <a:t> = c2 – </a:t>
            </a:r>
            <a:r>
              <a:rPr lang="en-US" sz="2300" dirty="0" err="1">
                <a:solidFill>
                  <a:srgbClr val="FFFFFF"/>
                </a:solidFill>
                <a:latin typeface="Sniglet"/>
                <a:ea typeface="Sniglet"/>
                <a:cs typeface="Sniglet"/>
              </a:rPr>
              <a:t>px</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qx</a:t>
            </a:r>
            <a:r>
              <a:rPr lang="en-US" sz="2300" dirty="0">
                <a:solidFill>
                  <a:srgbClr val="FFFFFF"/>
                </a:solidFill>
                <a:latin typeface="Sniglet"/>
                <a:ea typeface="Sniglet"/>
                <a:cs typeface="Sniglet"/>
              </a:rPr>
              <a:t/>
            </a:r>
            <a:br>
              <a:rPr lang="en-US" sz="2300" dirty="0">
                <a:solidFill>
                  <a:srgbClr val="FFFFFF"/>
                </a:solidFill>
                <a:latin typeface="Sniglet"/>
                <a:ea typeface="Sniglet"/>
                <a:cs typeface="Sniglet"/>
              </a:rPr>
            </a:br>
            <a:r>
              <a:rPr lang="en-US" sz="2300" dirty="0" err="1">
                <a:solidFill>
                  <a:srgbClr val="FFFFFF"/>
                </a:solidFill>
                <a:latin typeface="Sniglet"/>
                <a:ea typeface="Sniglet"/>
                <a:cs typeface="Sniglet"/>
              </a:rPr>
              <a:t>ry</a:t>
            </a:r>
            <a:r>
              <a:rPr lang="en-US" sz="2300" dirty="0">
                <a:solidFill>
                  <a:srgbClr val="FFFFFF"/>
                </a:solidFill>
                <a:latin typeface="Sniglet"/>
                <a:ea typeface="Sniglet"/>
                <a:cs typeface="Sniglet"/>
              </a:rPr>
              <a:t> = c (</a:t>
            </a:r>
            <a:r>
              <a:rPr lang="en-US" sz="2300" dirty="0" err="1">
                <a:solidFill>
                  <a:srgbClr val="FFFFFF"/>
                </a:solidFill>
                <a:latin typeface="Sniglet"/>
                <a:ea typeface="Sniglet"/>
                <a:cs typeface="Sniglet"/>
              </a:rPr>
              <a:t>px</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rx</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py</a:t>
            </a:r>
            <a:endParaRPr lang="en-US" sz="2300" dirty="0">
              <a:solidFill>
                <a:srgbClr val="FFFFFF"/>
              </a:solidFill>
              <a:latin typeface="Sniglet"/>
              <a:ea typeface="Sniglet"/>
              <a:cs typeface="Sniglet"/>
            </a:endParaRPr>
          </a:p>
        </p:txBody>
      </p:sp>
      <p:sp>
        <p:nvSpPr>
          <p:cNvPr id="5" name="Rectangle 4"/>
          <p:cNvSpPr/>
          <p:nvPr/>
        </p:nvSpPr>
        <p:spPr>
          <a:xfrm>
            <a:off x="2933130" y="296204"/>
            <a:ext cx="3472425" cy="646331"/>
          </a:xfrm>
          <a:prstGeom prst="rect">
            <a:avLst/>
          </a:prstGeom>
        </p:spPr>
        <p:txBody>
          <a:bodyPr wrap="none">
            <a:spAutoFit/>
          </a:bodyPr>
          <a:lstStyle/>
          <a:p>
            <a:r>
              <a:rPr lang="vi-VN" sz="3600" dirty="0">
                <a:solidFill>
                  <a:srgbClr val="FFFFFF"/>
                </a:solidFill>
                <a:latin typeface="Sniglet"/>
                <a:ea typeface="Sniglet"/>
                <a:cs typeface="Sniglet"/>
              </a:rPr>
              <a:t>Phép Cộng Điểm</a:t>
            </a:r>
            <a:endParaRPr lang="en-US" sz="3600" dirty="0">
              <a:solidFill>
                <a:srgbClr val="FFFFFF"/>
              </a:solidFill>
              <a:latin typeface="Sniglet"/>
              <a:ea typeface="Sniglet"/>
              <a:cs typeface="Sniglet"/>
            </a:endParaRPr>
          </a:p>
        </p:txBody>
      </p:sp>
    </p:spTree>
    <p:extLst>
      <p:ext uri="{BB962C8B-B14F-4D97-AF65-F5344CB8AC3E}">
        <p14:creationId xmlns:p14="http://schemas.microsoft.com/office/powerpoint/2010/main" val="1516748173"/>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38" y="942535"/>
            <a:ext cx="3458926" cy="3765985"/>
          </a:xfrm>
          <a:prstGeom prst="rect">
            <a:avLst/>
          </a:prstGeom>
        </p:spPr>
      </p:pic>
      <p:sp>
        <p:nvSpPr>
          <p:cNvPr id="4" name="Rectangle 3"/>
          <p:cNvSpPr/>
          <p:nvPr/>
        </p:nvSpPr>
        <p:spPr>
          <a:xfrm>
            <a:off x="5507501" y="1938957"/>
            <a:ext cx="3383281" cy="1154162"/>
          </a:xfrm>
          <a:prstGeom prst="rect">
            <a:avLst/>
          </a:prstGeom>
        </p:spPr>
        <p:txBody>
          <a:bodyPr wrap="square">
            <a:spAutoFit/>
          </a:bodyPr>
          <a:lstStyle/>
          <a:p>
            <a:r>
              <a:rPr lang="en-US" sz="2300" dirty="0">
                <a:solidFill>
                  <a:srgbClr val="FFFFFF"/>
                </a:solidFill>
                <a:latin typeface="Sniglet"/>
                <a:ea typeface="Sniglet"/>
                <a:cs typeface="Sniglet"/>
              </a:rPr>
              <a:t>c = (3px2 + a) / 2py</a:t>
            </a:r>
            <a:br>
              <a:rPr lang="en-US" sz="2300" dirty="0">
                <a:solidFill>
                  <a:srgbClr val="FFFFFF"/>
                </a:solidFill>
                <a:latin typeface="Sniglet"/>
                <a:ea typeface="Sniglet"/>
                <a:cs typeface="Sniglet"/>
              </a:rPr>
            </a:br>
            <a:r>
              <a:rPr lang="en-US" sz="2300" dirty="0" err="1">
                <a:solidFill>
                  <a:srgbClr val="FFFFFF"/>
                </a:solidFill>
                <a:latin typeface="Sniglet"/>
                <a:ea typeface="Sniglet"/>
                <a:cs typeface="Sniglet"/>
              </a:rPr>
              <a:t>rx</a:t>
            </a:r>
            <a:r>
              <a:rPr lang="en-US" sz="2300" dirty="0">
                <a:solidFill>
                  <a:srgbClr val="FFFFFF"/>
                </a:solidFill>
                <a:latin typeface="Sniglet"/>
                <a:ea typeface="Sniglet"/>
                <a:cs typeface="Sniglet"/>
              </a:rPr>
              <a:t> = c2 – 2px</a:t>
            </a:r>
            <a:br>
              <a:rPr lang="en-US" sz="2300" dirty="0">
                <a:solidFill>
                  <a:srgbClr val="FFFFFF"/>
                </a:solidFill>
                <a:latin typeface="Sniglet"/>
                <a:ea typeface="Sniglet"/>
                <a:cs typeface="Sniglet"/>
              </a:rPr>
            </a:br>
            <a:r>
              <a:rPr lang="en-US" sz="2300" dirty="0" err="1">
                <a:solidFill>
                  <a:srgbClr val="FFFFFF"/>
                </a:solidFill>
                <a:latin typeface="Sniglet"/>
                <a:ea typeface="Sniglet"/>
                <a:cs typeface="Sniglet"/>
              </a:rPr>
              <a:t>ry</a:t>
            </a:r>
            <a:r>
              <a:rPr lang="en-US" sz="2300" dirty="0">
                <a:solidFill>
                  <a:srgbClr val="FFFFFF"/>
                </a:solidFill>
                <a:latin typeface="Sniglet"/>
                <a:ea typeface="Sniglet"/>
                <a:cs typeface="Sniglet"/>
              </a:rPr>
              <a:t> = c (</a:t>
            </a:r>
            <a:r>
              <a:rPr lang="en-US" sz="2300" dirty="0" err="1">
                <a:solidFill>
                  <a:srgbClr val="FFFFFF"/>
                </a:solidFill>
                <a:latin typeface="Sniglet"/>
                <a:ea typeface="Sniglet"/>
                <a:cs typeface="Sniglet"/>
              </a:rPr>
              <a:t>px</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rx</a:t>
            </a:r>
            <a:r>
              <a:rPr lang="en-US" sz="2300" dirty="0">
                <a:solidFill>
                  <a:srgbClr val="FFFFFF"/>
                </a:solidFill>
                <a:latin typeface="Sniglet"/>
                <a:ea typeface="Sniglet"/>
                <a:cs typeface="Sniglet"/>
              </a:rPr>
              <a:t>) – </a:t>
            </a:r>
            <a:r>
              <a:rPr lang="en-US" sz="2300" dirty="0" err="1">
                <a:solidFill>
                  <a:srgbClr val="FFFFFF"/>
                </a:solidFill>
                <a:latin typeface="Sniglet"/>
                <a:ea typeface="Sniglet"/>
                <a:cs typeface="Sniglet"/>
              </a:rPr>
              <a:t>py</a:t>
            </a:r>
            <a:endParaRPr lang="en-US" sz="2300" dirty="0">
              <a:solidFill>
                <a:srgbClr val="FFFFFF"/>
              </a:solidFill>
              <a:latin typeface="Sniglet"/>
              <a:ea typeface="Sniglet"/>
              <a:cs typeface="Sniglet"/>
            </a:endParaRPr>
          </a:p>
        </p:txBody>
      </p:sp>
      <p:sp>
        <p:nvSpPr>
          <p:cNvPr id="7" name="Rectangle 6"/>
          <p:cNvSpPr/>
          <p:nvPr/>
        </p:nvSpPr>
        <p:spPr>
          <a:xfrm>
            <a:off x="2933130" y="296204"/>
            <a:ext cx="3430747" cy="646331"/>
          </a:xfrm>
          <a:prstGeom prst="rect">
            <a:avLst/>
          </a:prstGeom>
        </p:spPr>
        <p:txBody>
          <a:bodyPr wrap="none">
            <a:spAutoFit/>
          </a:bodyPr>
          <a:lstStyle/>
          <a:p>
            <a:r>
              <a:rPr lang="vi-VN" sz="3600" dirty="0">
                <a:solidFill>
                  <a:srgbClr val="FFFFFF"/>
                </a:solidFill>
                <a:latin typeface="Sniglet"/>
                <a:ea typeface="Sniglet"/>
                <a:cs typeface="Sniglet"/>
              </a:rPr>
              <a:t>Phép </a:t>
            </a:r>
            <a:r>
              <a:rPr lang="en-US" sz="3600" dirty="0" err="1" smtClean="0">
                <a:solidFill>
                  <a:srgbClr val="FFFFFF"/>
                </a:solidFill>
                <a:latin typeface="Sniglet"/>
                <a:ea typeface="Sniglet"/>
                <a:cs typeface="Sniglet"/>
              </a:rPr>
              <a:t>nhân</a:t>
            </a:r>
            <a:r>
              <a:rPr lang="vi-VN" sz="3600" dirty="0" smtClean="0">
                <a:solidFill>
                  <a:srgbClr val="FFFFFF"/>
                </a:solidFill>
                <a:latin typeface="Sniglet"/>
                <a:ea typeface="Sniglet"/>
                <a:cs typeface="Sniglet"/>
              </a:rPr>
              <a:t> </a:t>
            </a:r>
            <a:r>
              <a:rPr lang="vi-VN" sz="3600" dirty="0">
                <a:solidFill>
                  <a:srgbClr val="FFFFFF"/>
                </a:solidFill>
                <a:latin typeface="Sniglet"/>
                <a:ea typeface="Sniglet"/>
                <a:cs typeface="Sniglet"/>
              </a:rPr>
              <a:t>Điểm</a:t>
            </a:r>
            <a:endParaRPr lang="en-US" sz="3600" dirty="0">
              <a:solidFill>
                <a:srgbClr val="FFFFFF"/>
              </a:solidFill>
              <a:latin typeface="Sniglet"/>
              <a:ea typeface="Sniglet"/>
              <a:cs typeface="Sniglet"/>
            </a:endParaRPr>
          </a:p>
        </p:txBody>
      </p:sp>
    </p:spTree>
    <p:extLst>
      <p:ext uri="{BB962C8B-B14F-4D97-AF65-F5344CB8AC3E}">
        <p14:creationId xmlns:p14="http://schemas.microsoft.com/office/powerpoint/2010/main" val="4262290016"/>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 name="Rectangle 7"/>
          <p:cNvSpPr/>
          <p:nvPr/>
        </p:nvSpPr>
        <p:spPr>
          <a:xfrm>
            <a:off x="2607186" y="310272"/>
            <a:ext cx="4288353" cy="646331"/>
          </a:xfrm>
          <a:prstGeom prst="rect">
            <a:avLst/>
          </a:prstGeom>
        </p:spPr>
        <p:txBody>
          <a:bodyPr wrap="none">
            <a:spAutoFit/>
          </a:bodyPr>
          <a:lstStyle/>
          <a:p>
            <a:r>
              <a:rPr lang="vi-VN" sz="3600" dirty="0">
                <a:solidFill>
                  <a:srgbClr val="FFFFFF"/>
                </a:solidFill>
                <a:latin typeface="Sniglet"/>
                <a:ea typeface="Sniglet"/>
                <a:cs typeface="Sniglet"/>
              </a:rPr>
              <a:t>Phép </a:t>
            </a:r>
            <a:r>
              <a:rPr lang="en-US" sz="3600" dirty="0" err="1" smtClean="0">
                <a:solidFill>
                  <a:srgbClr val="FFFFFF"/>
                </a:solidFill>
                <a:latin typeface="Sniglet"/>
                <a:ea typeface="Sniglet"/>
                <a:cs typeface="Sniglet"/>
              </a:rPr>
              <a:t>nhân</a:t>
            </a:r>
            <a:r>
              <a:rPr lang="vi-VN"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vô</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hướng</a:t>
            </a:r>
            <a:endParaRPr lang="en-US" sz="3600" dirty="0">
              <a:solidFill>
                <a:srgbClr val="FFFFFF"/>
              </a:solidFill>
              <a:latin typeface="Sniglet"/>
              <a:ea typeface="Sniglet"/>
              <a:cs typeface="Sniglet"/>
            </a:endParaRPr>
          </a:p>
        </p:txBody>
      </p:sp>
      <p:sp>
        <p:nvSpPr>
          <p:cNvPr id="4" name="Rectangle 3"/>
          <p:cNvSpPr/>
          <p:nvPr/>
        </p:nvSpPr>
        <p:spPr>
          <a:xfrm>
            <a:off x="3566159" y="2038426"/>
            <a:ext cx="2370406" cy="1508105"/>
          </a:xfrm>
          <a:prstGeom prst="rect">
            <a:avLst/>
          </a:prstGeom>
        </p:spPr>
        <p:txBody>
          <a:bodyPr wrap="square">
            <a:spAutoFit/>
          </a:bodyPr>
          <a:lstStyle/>
          <a:p>
            <a:r>
              <a:rPr lang="pt-BR" sz="2300" dirty="0">
                <a:solidFill>
                  <a:srgbClr val="FFFFFF"/>
                </a:solidFill>
                <a:latin typeface="Sniglet"/>
                <a:ea typeface="Sniglet"/>
                <a:cs typeface="Sniglet"/>
              </a:rPr>
              <a:t>R = 7P</a:t>
            </a:r>
            <a:br>
              <a:rPr lang="pt-BR" sz="2300" dirty="0">
                <a:solidFill>
                  <a:srgbClr val="FFFFFF"/>
                </a:solidFill>
                <a:latin typeface="Sniglet"/>
                <a:ea typeface="Sniglet"/>
                <a:cs typeface="Sniglet"/>
              </a:rPr>
            </a:br>
            <a:r>
              <a:rPr lang="pt-BR" sz="2300" dirty="0">
                <a:solidFill>
                  <a:srgbClr val="FFFFFF"/>
                </a:solidFill>
                <a:latin typeface="Sniglet"/>
                <a:ea typeface="Sniglet"/>
                <a:cs typeface="Sniglet"/>
              </a:rPr>
              <a:t>R = P + 6P</a:t>
            </a:r>
            <a:br>
              <a:rPr lang="pt-BR" sz="2300" dirty="0">
                <a:solidFill>
                  <a:srgbClr val="FFFFFF"/>
                </a:solidFill>
                <a:latin typeface="Sniglet"/>
                <a:ea typeface="Sniglet"/>
                <a:cs typeface="Sniglet"/>
              </a:rPr>
            </a:br>
            <a:r>
              <a:rPr lang="pt-BR" sz="2300" dirty="0">
                <a:solidFill>
                  <a:srgbClr val="FFFFFF"/>
                </a:solidFill>
                <a:latin typeface="Sniglet"/>
                <a:ea typeface="Sniglet"/>
                <a:cs typeface="Sniglet"/>
              </a:rPr>
              <a:t>R = P + 2 (3P)</a:t>
            </a:r>
            <a:br>
              <a:rPr lang="pt-BR" sz="2300" dirty="0">
                <a:solidFill>
                  <a:srgbClr val="FFFFFF"/>
                </a:solidFill>
                <a:latin typeface="Sniglet"/>
                <a:ea typeface="Sniglet"/>
                <a:cs typeface="Sniglet"/>
              </a:rPr>
            </a:br>
            <a:r>
              <a:rPr lang="pt-BR" sz="2300" dirty="0">
                <a:solidFill>
                  <a:srgbClr val="FFFFFF"/>
                </a:solidFill>
                <a:latin typeface="Sniglet"/>
                <a:ea typeface="Sniglet"/>
                <a:cs typeface="Sniglet"/>
              </a:rPr>
              <a:t>R = P + 2 (P + 2P)</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3" name="Rectangle 2"/>
          <p:cNvSpPr/>
          <p:nvPr/>
        </p:nvSpPr>
        <p:spPr>
          <a:xfrm>
            <a:off x="2468880" y="1677094"/>
            <a:ext cx="4572000" cy="1200329"/>
          </a:xfrm>
          <a:prstGeom prst="rect">
            <a:avLst/>
          </a:prstGeom>
        </p:spPr>
        <p:txBody>
          <a:bodyPr>
            <a:spAutoFit/>
          </a:bodyPr>
          <a:lstStyle/>
          <a:p>
            <a:pPr marL="342900" indent="-342900">
              <a:buFont typeface="Arial" panose="020B0604020202020204" pitchFamily="34" charset="0"/>
              <a:buChar char="•"/>
            </a:pPr>
            <a:r>
              <a:rPr lang="vi-VN" sz="3600" dirty="0">
                <a:solidFill>
                  <a:srgbClr val="FFFFFF"/>
                </a:solidFill>
                <a:latin typeface="Sniglet"/>
                <a:ea typeface="Sniglet"/>
                <a:cs typeface="Sniglet"/>
                <a:sym typeface="Sniglet"/>
              </a:rPr>
              <a:t>Đường cong elliptic</a:t>
            </a:r>
          </a:p>
          <a:p>
            <a:pPr marL="342900" indent="-342900">
              <a:buFont typeface="Arial" panose="020B0604020202020204" pitchFamily="34" charset="0"/>
              <a:buChar char="•"/>
            </a:pPr>
            <a:r>
              <a:rPr lang="vi-VN" sz="3600" dirty="0">
                <a:solidFill>
                  <a:srgbClr val="FF0000"/>
                </a:solidFill>
                <a:latin typeface="Sniglet"/>
                <a:ea typeface="Sniglet"/>
                <a:cs typeface="Sniglet"/>
                <a:sym typeface="Sniglet"/>
              </a:rPr>
              <a:t>Trường hữu hạn</a:t>
            </a:r>
          </a:p>
        </p:txBody>
      </p:sp>
    </p:spTree>
    <p:extLst>
      <p:ext uri="{BB962C8B-B14F-4D97-AF65-F5344CB8AC3E}">
        <p14:creationId xmlns:p14="http://schemas.microsoft.com/office/powerpoint/2010/main" val="39132710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700925" y="1399800"/>
            <a:ext cx="5742300" cy="819899"/>
          </a:xfrm>
          <a:prstGeom prst="rect">
            <a:avLst/>
          </a:prstGeom>
        </p:spPr>
        <p:txBody>
          <a:bodyPr lIns="91425" tIns="91425" rIns="91425" bIns="91425" anchor="t" anchorCtr="0">
            <a:noAutofit/>
          </a:bodyPr>
          <a:lstStyle/>
          <a:p>
            <a:pPr>
              <a:buNone/>
            </a:pPr>
            <a:r>
              <a:rPr lang="vi-VN" sz="2000" dirty="0"/>
              <a:t>Một trường hữu hạn, trong bối cảnh ECDSA, có thể được hiểu như là một phạm vi số nguyên dương được xác định trước mà trong đó tất cả các tính toán sẽ nằm trong đó. Bất kỳ số nào ngoài phạm vi này sẽ “được đưa về” phạm vi này</a:t>
            </a:r>
            <a:r>
              <a:rPr lang="vi-VN" sz="2000" dirty="0" smtClean="0"/>
              <a:t>.</a:t>
            </a:r>
            <a:endParaRPr lang="en-US" sz="2000" dirty="0" smtClean="0"/>
          </a:p>
          <a:p>
            <a:pPr>
              <a:buNone/>
            </a:pPr>
            <a:endParaRPr lang="vi-VN" sz="2000" dirty="0" smtClean="0"/>
          </a:p>
          <a:p>
            <a:pPr>
              <a:buNone/>
            </a:pPr>
            <a:r>
              <a:rPr lang="vi-VN" sz="3600" dirty="0" smtClean="0"/>
              <a:t>Cách đơn giản nhất để nghĩ về điều này </a:t>
            </a:r>
            <a:r>
              <a:rPr lang="en-US" sz="3600" dirty="0" err="1" smtClean="0"/>
              <a:t>là</a:t>
            </a:r>
            <a:r>
              <a:rPr lang="en-US" sz="3600" dirty="0" smtClean="0"/>
              <a:t> </a:t>
            </a:r>
            <a:r>
              <a:rPr lang="en-US" sz="3600" dirty="0" err="1" smtClean="0"/>
              <a:t>gì</a:t>
            </a:r>
            <a:r>
              <a:rPr lang="en-US" sz="3600" dirty="0" smtClean="0"/>
              <a:t>?</a:t>
            </a:r>
            <a:endParaRPr lang="vi-VN" sz="3600" dirty="0"/>
          </a:p>
        </p:txBody>
      </p:sp>
    </p:spTree>
    <p:extLst>
      <p:ext uri="{BB962C8B-B14F-4D97-AF65-F5344CB8AC3E}">
        <p14:creationId xmlns:p14="http://schemas.microsoft.com/office/powerpoint/2010/main" val="2317283542"/>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TextBox 1"/>
          <p:cNvSpPr txBox="1"/>
          <p:nvPr/>
        </p:nvSpPr>
        <p:spPr>
          <a:xfrm>
            <a:off x="1109876" y="1086928"/>
            <a:ext cx="6918881" cy="1938992"/>
          </a:xfrm>
          <a:prstGeom prst="rect">
            <a:avLst/>
          </a:prstGeom>
          <a:noFill/>
        </p:spPr>
        <p:txBody>
          <a:bodyPr wrap="none" rtlCol="0">
            <a:spAutoFit/>
          </a:bodyPr>
          <a:lstStyle/>
          <a:p>
            <a:pPr marL="457200" indent="-457200" algn="ctr">
              <a:buClr>
                <a:srgbClr val="FFFFFF"/>
              </a:buClr>
              <a:buSzPct val="100000"/>
              <a:buFont typeface="Sniglet"/>
              <a:buChar char="•"/>
            </a:pPr>
            <a:r>
              <a:rPr lang="en-US" sz="2000" dirty="0">
                <a:solidFill>
                  <a:srgbClr val="FFFFFF"/>
                </a:solidFill>
                <a:latin typeface="Sniglet"/>
                <a:ea typeface="Sniglet"/>
                <a:cs typeface="Sniglet"/>
                <a:sym typeface="Sniglet"/>
              </a:rPr>
              <a:t>ECDSA = </a:t>
            </a:r>
            <a:r>
              <a:rPr lang="en-US" sz="2000" dirty="0" err="1">
                <a:solidFill>
                  <a:srgbClr val="FFFFFF"/>
                </a:solidFill>
                <a:latin typeface="Sniglet"/>
                <a:ea typeface="Sniglet"/>
                <a:cs typeface="Sniglet"/>
                <a:sym typeface="Sniglet"/>
              </a:rPr>
              <a:t>Kết</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hợp</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đường</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cong</a:t>
            </a:r>
            <a:r>
              <a:rPr lang="en-US" sz="2000" dirty="0">
                <a:solidFill>
                  <a:srgbClr val="FFFFFF"/>
                </a:solidFill>
                <a:latin typeface="Sniglet"/>
                <a:ea typeface="Sniglet"/>
                <a:cs typeface="Sniglet"/>
                <a:sym typeface="Sniglet"/>
              </a:rPr>
              <a:t> elliptic </a:t>
            </a:r>
            <a:r>
              <a:rPr lang="en-US" sz="2000" dirty="0" err="1">
                <a:solidFill>
                  <a:srgbClr val="FFFFFF"/>
                </a:solidFill>
                <a:latin typeface="Sniglet"/>
                <a:ea typeface="Sniglet"/>
                <a:cs typeface="Sniglet"/>
                <a:sym typeface="Sniglet"/>
              </a:rPr>
              <a:t>và</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Trường</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hữu</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hạn</a:t>
            </a:r>
            <a:r>
              <a:rPr lang="en-US" sz="2000" dirty="0">
                <a:solidFill>
                  <a:srgbClr val="FFFFFF"/>
                </a:solidFill>
                <a:latin typeface="Sniglet"/>
                <a:ea typeface="Sniglet"/>
                <a:cs typeface="Sniglet"/>
                <a:sym typeface="Sniglet"/>
              </a:rPr>
              <a:t> </a:t>
            </a:r>
          </a:p>
          <a:p>
            <a:pPr algn="ctr">
              <a:buClr>
                <a:srgbClr val="FFFFFF"/>
              </a:buClr>
              <a:buSzPct val="100000"/>
              <a:buFont typeface="Sniglet"/>
            </a:pPr>
            <a:r>
              <a:rPr lang="en-US" sz="2000" dirty="0">
                <a:solidFill>
                  <a:srgbClr val="FFFFFF"/>
                </a:solidFill>
                <a:latin typeface="Sniglet"/>
                <a:ea typeface="Sniglet"/>
                <a:cs typeface="Sniglet"/>
                <a:sym typeface="Sniglet"/>
              </a:rPr>
              <a:t>(</a:t>
            </a:r>
            <a:r>
              <a:rPr lang="en-US" sz="2000" dirty="0" err="1">
                <a:solidFill>
                  <a:srgbClr val="FFFFFF"/>
                </a:solidFill>
                <a:latin typeface="Sniglet"/>
                <a:ea typeface="Sniglet"/>
                <a:cs typeface="Sniglet"/>
                <a:sym typeface="Sniglet"/>
              </a:rPr>
              <a:t>dùng</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đường</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cong</a:t>
            </a:r>
            <a:r>
              <a:rPr lang="en-US" sz="2000" dirty="0">
                <a:solidFill>
                  <a:srgbClr val="FFFFFF"/>
                </a:solidFill>
                <a:latin typeface="Sniglet"/>
                <a:ea typeface="Sniglet"/>
                <a:cs typeface="Sniglet"/>
                <a:sym typeface="Sniglet"/>
              </a:rPr>
              <a:t> elliptic </a:t>
            </a:r>
            <a:r>
              <a:rPr lang="en-US" sz="2000" dirty="0" err="1">
                <a:solidFill>
                  <a:srgbClr val="FFFFFF"/>
                </a:solidFill>
                <a:latin typeface="Sniglet"/>
                <a:ea typeface="Sniglet"/>
                <a:cs typeface="Sniglet"/>
                <a:sym typeface="Sniglet"/>
              </a:rPr>
              <a:t>trên</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trường</a:t>
            </a:r>
            <a:r>
              <a:rPr lang="en-US" sz="2000" dirty="0">
                <a:solidFill>
                  <a:srgbClr val="FFFFFF"/>
                </a:solidFill>
                <a:latin typeface="Sniglet"/>
                <a:ea typeface="Sniglet"/>
                <a:cs typeface="Sniglet"/>
                <a:sym typeface="Sniglet"/>
              </a:rPr>
              <a:t> </a:t>
            </a:r>
            <a:r>
              <a:rPr lang="en-US" sz="2000" dirty="0" err="1">
                <a:solidFill>
                  <a:srgbClr val="FFFFFF"/>
                </a:solidFill>
                <a:latin typeface="Sniglet"/>
                <a:ea typeface="Sniglet"/>
                <a:cs typeface="Sniglet"/>
                <a:sym typeface="Sniglet"/>
              </a:rPr>
              <a:t>hữu</a:t>
            </a:r>
            <a:r>
              <a:rPr lang="en-US" sz="2000" dirty="0">
                <a:solidFill>
                  <a:srgbClr val="FFFFFF"/>
                </a:solidFill>
                <a:latin typeface="Sniglet"/>
                <a:ea typeface="Sniglet"/>
                <a:cs typeface="Sniglet"/>
                <a:sym typeface="Sniglet"/>
              </a:rPr>
              <a:t> </a:t>
            </a:r>
            <a:r>
              <a:rPr lang="en-US" sz="2000" dirty="0" err="1" smtClean="0">
                <a:solidFill>
                  <a:srgbClr val="FFFFFF"/>
                </a:solidFill>
                <a:latin typeface="Sniglet"/>
                <a:ea typeface="Sniglet"/>
                <a:cs typeface="Sniglet"/>
                <a:sym typeface="Sniglet"/>
              </a:rPr>
              <a:t>hạn</a:t>
            </a:r>
            <a:r>
              <a:rPr lang="en-US" sz="2000" dirty="0" smtClean="0">
                <a:solidFill>
                  <a:srgbClr val="FFFFFF"/>
                </a:solidFill>
                <a:latin typeface="Sniglet"/>
                <a:ea typeface="Sniglet"/>
                <a:cs typeface="Sniglet"/>
                <a:sym typeface="Sniglet"/>
              </a:rPr>
              <a:t>)</a:t>
            </a:r>
          </a:p>
          <a:p>
            <a:pPr algn="ctr">
              <a:buClr>
                <a:srgbClr val="FFFFFF"/>
              </a:buClr>
              <a:buSzPct val="100000"/>
              <a:buFont typeface="Sniglet"/>
            </a:pPr>
            <a:endParaRPr lang="en-US" sz="2000" dirty="0" smtClean="0">
              <a:solidFill>
                <a:srgbClr val="FFFFFF"/>
              </a:solidFill>
              <a:latin typeface="Sniglet"/>
              <a:ea typeface="Sniglet"/>
              <a:cs typeface="Sniglet"/>
              <a:sym typeface="Sniglet"/>
            </a:endParaRPr>
          </a:p>
          <a:p>
            <a:pPr marL="342900" indent="-342900" algn="ctr">
              <a:buClr>
                <a:srgbClr val="FFFFFF"/>
              </a:buClr>
              <a:buSzPct val="100000"/>
              <a:buFont typeface="Arial" panose="020B0604020202020204" pitchFamily="34" charset="0"/>
              <a:buChar char="•"/>
            </a:pPr>
            <a:r>
              <a:rPr lang="en-US" sz="2000" dirty="0" err="1" smtClean="0">
                <a:solidFill>
                  <a:srgbClr val="FFFFFF"/>
                </a:solidFill>
                <a:latin typeface="Sniglet"/>
                <a:ea typeface="Sniglet"/>
                <a:cs typeface="Sniglet"/>
              </a:rPr>
              <a:t>Phương</a:t>
            </a:r>
            <a:r>
              <a:rPr lang="en-US" sz="2000" dirty="0" smtClean="0">
                <a:solidFill>
                  <a:srgbClr val="FFFFFF"/>
                </a:solidFill>
                <a:latin typeface="Sniglet"/>
                <a:ea typeface="Sniglet"/>
                <a:cs typeface="Sniglet"/>
              </a:rPr>
              <a:t> </a:t>
            </a:r>
            <a:r>
              <a:rPr lang="en-US" sz="2000" dirty="0" err="1">
                <a:solidFill>
                  <a:srgbClr val="FFFFFF"/>
                </a:solidFill>
                <a:latin typeface="Sniglet"/>
                <a:ea typeface="Sniglet"/>
                <a:cs typeface="Sniglet"/>
              </a:rPr>
              <a:t>trình</a:t>
            </a:r>
            <a:r>
              <a:rPr lang="en-US" sz="2000" dirty="0">
                <a:solidFill>
                  <a:srgbClr val="FFFFFF"/>
                </a:solidFill>
                <a:latin typeface="Sniglet"/>
                <a:ea typeface="Sniglet"/>
                <a:cs typeface="Sniglet"/>
              </a:rPr>
              <a:t> Elliptic </a:t>
            </a:r>
            <a:r>
              <a:rPr lang="en-US" sz="2000" dirty="0" err="1">
                <a:solidFill>
                  <a:srgbClr val="FFFFFF"/>
                </a:solidFill>
                <a:latin typeface="Sniglet"/>
                <a:ea typeface="Sniglet"/>
                <a:cs typeface="Sniglet"/>
              </a:rPr>
              <a:t>trên</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trường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số</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hữu</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hạn</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nhỏ</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hơn</a:t>
            </a:r>
            <a:r>
              <a:rPr lang="en-US" sz="2000" dirty="0">
                <a:solidFill>
                  <a:srgbClr val="FFFFFF"/>
                </a:solidFill>
                <a:latin typeface="Sniglet"/>
                <a:ea typeface="Sniglet"/>
                <a:cs typeface="Sniglet"/>
              </a:rPr>
              <a:t> p):</a:t>
            </a:r>
          </a:p>
          <a:p>
            <a:pPr algn="ctr">
              <a:buClr>
                <a:srgbClr val="FFFFFF"/>
              </a:buClr>
              <a:buSzPct val="100000"/>
              <a:buFont typeface="Sniglet"/>
            </a:pPr>
            <a:r>
              <a:rPr lang="en-US" sz="2000" dirty="0">
                <a:solidFill>
                  <a:srgbClr val="FFFFFF"/>
                </a:solidFill>
                <a:latin typeface="Sniglet"/>
                <a:ea typeface="Sniglet"/>
                <a:cs typeface="Sniglet"/>
              </a:rPr>
              <a:t>Y</a:t>
            </a:r>
            <a:r>
              <a:rPr lang="en-US" sz="2000" baseline="30000" dirty="0">
                <a:solidFill>
                  <a:srgbClr val="FFFFFF"/>
                </a:solidFill>
                <a:latin typeface="Sniglet"/>
                <a:ea typeface="Sniglet"/>
                <a:cs typeface="Sniglet"/>
              </a:rPr>
              <a:t>2</a:t>
            </a:r>
            <a:r>
              <a:rPr lang="en-US" sz="2000" dirty="0">
                <a:solidFill>
                  <a:srgbClr val="FFFFFF"/>
                </a:solidFill>
                <a:latin typeface="Sniglet"/>
                <a:ea typeface="Sniglet"/>
                <a:cs typeface="Sniglet"/>
              </a:rPr>
              <a:t> = x</a:t>
            </a:r>
            <a:r>
              <a:rPr lang="en-US" sz="2000" baseline="30000" dirty="0">
                <a:solidFill>
                  <a:srgbClr val="FFFFFF"/>
                </a:solidFill>
                <a:latin typeface="Sniglet"/>
                <a:ea typeface="Sniglet"/>
                <a:cs typeface="Sniglet"/>
              </a:rPr>
              <a:t>3</a:t>
            </a:r>
            <a:r>
              <a:rPr lang="en-US" sz="2000" dirty="0">
                <a:solidFill>
                  <a:srgbClr val="FFFFFF"/>
                </a:solidFill>
                <a:latin typeface="Sniglet"/>
                <a:ea typeface="Sniglet"/>
                <a:cs typeface="Sniglet"/>
              </a:rPr>
              <a:t> + ax + b -&gt; Y</a:t>
            </a:r>
            <a:r>
              <a:rPr lang="en-US" sz="2000" baseline="30000" dirty="0">
                <a:solidFill>
                  <a:srgbClr val="FFFFFF"/>
                </a:solidFill>
                <a:latin typeface="Sniglet"/>
                <a:ea typeface="Sniglet"/>
                <a:cs typeface="Sniglet"/>
              </a:rPr>
              <a:t>2</a:t>
            </a:r>
            <a:r>
              <a:rPr lang="en-US" sz="2000" dirty="0">
                <a:solidFill>
                  <a:srgbClr val="FFFFFF"/>
                </a:solidFill>
                <a:latin typeface="Sniglet"/>
                <a:ea typeface="Sniglet"/>
                <a:cs typeface="Sniglet"/>
              </a:rPr>
              <a:t> ≡ x</a:t>
            </a:r>
            <a:r>
              <a:rPr lang="en-US" sz="2000" baseline="30000" dirty="0">
                <a:solidFill>
                  <a:srgbClr val="FFFFFF"/>
                </a:solidFill>
                <a:latin typeface="Sniglet"/>
                <a:ea typeface="Sniglet"/>
                <a:cs typeface="Sniglet"/>
              </a:rPr>
              <a:t>3</a:t>
            </a:r>
            <a:r>
              <a:rPr lang="en-US" sz="2000" dirty="0">
                <a:solidFill>
                  <a:srgbClr val="FFFFFF"/>
                </a:solidFill>
                <a:latin typeface="Sniglet"/>
                <a:ea typeface="Sniglet"/>
                <a:cs typeface="Sniglet"/>
              </a:rPr>
              <a:t> + ax + b (mod p) (</a:t>
            </a:r>
            <a:r>
              <a:rPr lang="en-US" sz="2000" dirty="0" err="1">
                <a:solidFill>
                  <a:srgbClr val="FFFFFF"/>
                </a:solidFill>
                <a:latin typeface="Sniglet"/>
                <a:ea typeface="Sniglet"/>
                <a:cs typeface="Sniglet"/>
              </a:rPr>
              <a:t>x,y</a:t>
            </a:r>
            <a:r>
              <a:rPr lang="en-US" sz="2000" dirty="0">
                <a:solidFill>
                  <a:srgbClr val="FFFFFF"/>
                </a:solidFill>
                <a:latin typeface="Sniglet"/>
                <a:ea typeface="Sniglet"/>
                <a:cs typeface="Sniglet"/>
              </a:rPr>
              <a:t>&lt;p)</a:t>
            </a:r>
          </a:p>
          <a:p>
            <a:pPr algn="ctr">
              <a:buClr>
                <a:srgbClr val="FFFFFF"/>
              </a:buClr>
              <a:buSzPct val="100000"/>
              <a:buFont typeface="Sniglet"/>
            </a:pPr>
            <a:endParaRPr lang="en-US" sz="2000" dirty="0">
              <a:solidFill>
                <a:srgbClr val="FFFFFF"/>
              </a:solidFill>
              <a:latin typeface="Sniglet"/>
              <a:ea typeface="Sniglet"/>
              <a:cs typeface="Sniglet"/>
              <a:sym typeface="Sniglet"/>
            </a:endParaRPr>
          </a:p>
        </p:txBody>
      </p:sp>
    </p:spTree>
    <p:extLst>
      <p:ext uri="{BB962C8B-B14F-4D97-AF65-F5344CB8AC3E}">
        <p14:creationId xmlns:p14="http://schemas.microsoft.com/office/powerpoint/2010/main" val="312913587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53" y="541332"/>
            <a:ext cx="3456285" cy="3409197"/>
          </a:xfrm>
          <a:prstGeom prst="rect">
            <a:avLst/>
          </a:prstGeom>
        </p:spPr>
      </p:pic>
      <p:sp>
        <p:nvSpPr>
          <p:cNvPr id="3" name="Rectangle 2"/>
          <p:cNvSpPr/>
          <p:nvPr/>
        </p:nvSpPr>
        <p:spPr>
          <a:xfrm>
            <a:off x="1142403" y="4104417"/>
            <a:ext cx="2690783" cy="400110"/>
          </a:xfrm>
          <a:prstGeom prst="rect">
            <a:avLst/>
          </a:prstGeom>
        </p:spPr>
        <p:txBody>
          <a:bodyPr wrap="square">
            <a:spAutoFit/>
          </a:bodyPr>
          <a:lstStyle/>
          <a:p>
            <a:pPr algn="ctr">
              <a:buClr>
                <a:srgbClr val="FFFFFF"/>
              </a:buClr>
              <a:buSzPct val="100000"/>
            </a:pPr>
            <a:r>
              <a:rPr lang="en-US" sz="2000" dirty="0">
                <a:solidFill>
                  <a:srgbClr val="FFFFFF"/>
                </a:solidFill>
                <a:latin typeface="Sniglet"/>
                <a:ea typeface="Sniglet"/>
                <a:cs typeface="Sniglet"/>
              </a:rPr>
              <a:t>Y</a:t>
            </a:r>
            <a:r>
              <a:rPr lang="en-US" sz="2000" baseline="30000" dirty="0">
                <a:solidFill>
                  <a:srgbClr val="FFFFFF"/>
                </a:solidFill>
                <a:latin typeface="Sniglet"/>
                <a:ea typeface="Sniglet"/>
                <a:cs typeface="Sniglet"/>
              </a:rPr>
              <a:t>2</a:t>
            </a:r>
            <a:r>
              <a:rPr lang="en-US" sz="2000" dirty="0">
                <a:solidFill>
                  <a:srgbClr val="FFFFFF"/>
                </a:solidFill>
                <a:latin typeface="Sniglet"/>
                <a:ea typeface="Sniglet"/>
                <a:cs typeface="Sniglet"/>
              </a:rPr>
              <a:t> ≡ x</a:t>
            </a:r>
            <a:r>
              <a:rPr lang="en-US" sz="2000" baseline="30000" dirty="0">
                <a:solidFill>
                  <a:srgbClr val="FFFFFF"/>
                </a:solidFill>
                <a:latin typeface="Sniglet"/>
                <a:ea typeface="Sniglet"/>
                <a:cs typeface="Sniglet"/>
              </a:rPr>
              <a:t>3</a:t>
            </a:r>
            <a:r>
              <a:rPr lang="en-US" sz="2000" dirty="0">
                <a:solidFill>
                  <a:srgbClr val="FFFFFF"/>
                </a:solidFill>
                <a:latin typeface="Sniglet"/>
                <a:ea typeface="Sniglet"/>
                <a:cs typeface="Sniglet"/>
              </a:rPr>
              <a:t> + 7 (mod 67)</a:t>
            </a:r>
          </a:p>
        </p:txBody>
      </p:sp>
      <p:sp>
        <p:nvSpPr>
          <p:cNvPr id="4" name="Rectangle 3"/>
          <p:cNvSpPr/>
          <p:nvPr/>
        </p:nvSpPr>
        <p:spPr>
          <a:xfrm>
            <a:off x="4215938" y="2245930"/>
            <a:ext cx="2923412" cy="1015663"/>
          </a:xfrm>
          <a:prstGeom prst="rect">
            <a:avLst/>
          </a:prstGeom>
        </p:spPr>
        <p:txBody>
          <a:bodyPr wrap="square">
            <a:spAutoFit/>
          </a:bodyPr>
          <a:lstStyle/>
          <a:p>
            <a:pPr algn="ctr">
              <a:buClr>
                <a:srgbClr val="FFFFFF"/>
              </a:buClr>
              <a:buSzPct val="100000"/>
            </a:pPr>
            <a:r>
              <a:rPr lang="en-US" sz="2000" dirty="0" err="1">
                <a:solidFill>
                  <a:srgbClr val="FFFFFF"/>
                </a:solidFill>
                <a:latin typeface="Sniglet"/>
                <a:ea typeface="Sniglet"/>
                <a:cs typeface="Sniglet"/>
              </a:rPr>
              <a:t>Điểm</a:t>
            </a:r>
            <a:r>
              <a:rPr lang="en-US" sz="2000" dirty="0">
                <a:solidFill>
                  <a:srgbClr val="FFFFFF"/>
                </a:solidFill>
                <a:latin typeface="Sniglet"/>
                <a:ea typeface="Sniglet"/>
                <a:cs typeface="Sniglet"/>
              </a:rPr>
              <a:t> (2,22) </a:t>
            </a:r>
            <a:r>
              <a:rPr lang="en-US" sz="2000" dirty="0" err="1">
                <a:solidFill>
                  <a:srgbClr val="FFFFFF"/>
                </a:solidFill>
                <a:latin typeface="Sniglet"/>
                <a:ea typeface="Sniglet"/>
                <a:cs typeface="Sniglet"/>
              </a:rPr>
              <a:t>thuộc</a:t>
            </a:r>
            <a:r>
              <a:rPr lang="en-US" sz="2000" dirty="0">
                <a:solidFill>
                  <a:srgbClr val="FFFFFF"/>
                </a:solidFill>
                <a:latin typeface="Sniglet"/>
                <a:ea typeface="Sniglet"/>
                <a:cs typeface="Sniglet"/>
              </a:rPr>
              <a:t> Elliptic </a:t>
            </a:r>
            <a:r>
              <a:rPr lang="en-US" sz="2000" dirty="0" err="1">
                <a:solidFill>
                  <a:srgbClr val="FFFFFF"/>
                </a:solidFill>
                <a:latin typeface="Sniglet"/>
                <a:ea typeface="Sniglet"/>
                <a:cs typeface="Sniglet"/>
              </a:rPr>
              <a:t>vì</a:t>
            </a:r>
            <a:r>
              <a:rPr lang="en-US" sz="2000" dirty="0">
                <a:solidFill>
                  <a:srgbClr val="FFFFFF"/>
                </a:solidFill>
                <a:latin typeface="Sniglet"/>
                <a:ea typeface="Sniglet"/>
                <a:cs typeface="Sniglet"/>
              </a:rPr>
              <a:t> 22</a:t>
            </a:r>
            <a:r>
              <a:rPr lang="en-US" sz="2000" baseline="30000" dirty="0">
                <a:solidFill>
                  <a:srgbClr val="FFFFFF"/>
                </a:solidFill>
                <a:latin typeface="Sniglet"/>
                <a:ea typeface="Sniglet"/>
                <a:cs typeface="Sniglet"/>
              </a:rPr>
              <a:t>2</a:t>
            </a:r>
            <a:r>
              <a:rPr lang="en-US" sz="2000" dirty="0">
                <a:solidFill>
                  <a:srgbClr val="FFFFFF"/>
                </a:solidFill>
                <a:latin typeface="Sniglet"/>
                <a:ea typeface="Sniglet"/>
                <a:cs typeface="Sniglet"/>
              </a:rPr>
              <a:t> ≡ </a:t>
            </a:r>
            <a:r>
              <a:rPr lang="en-US" sz="2000" dirty="0" smtClean="0">
                <a:solidFill>
                  <a:srgbClr val="FFFFFF"/>
                </a:solidFill>
                <a:latin typeface="Sniglet"/>
                <a:ea typeface="Sniglet"/>
                <a:cs typeface="Sniglet"/>
              </a:rPr>
              <a:t>2</a:t>
            </a:r>
            <a:r>
              <a:rPr lang="en-US" sz="2000" baseline="30000" dirty="0" smtClean="0">
                <a:solidFill>
                  <a:srgbClr val="FFFFFF"/>
                </a:solidFill>
                <a:latin typeface="Sniglet"/>
                <a:ea typeface="Sniglet"/>
                <a:cs typeface="Sniglet"/>
              </a:rPr>
              <a:t>3</a:t>
            </a:r>
            <a:r>
              <a:rPr lang="en-US" sz="2000" dirty="0" smtClean="0">
                <a:solidFill>
                  <a:srgbClr val="FFFFFF"/>
                </a:solidFill>
                <a:latin typeface="Sniglet"/>
                <a:ea typeface="Sniglet"/>
                <a:cs typeface="Sniglet"/>
              </a:rPr>
              <a:t>+7 </a:t>
            </a:r>
            <a:r>
              <a:rPr lang="en-US" sz="2000" dirty="0">
                <a:solidFill>
                  <a:srgbClr val="FFFFFF"/>
                </a:solidFill>
                <a:latin typeface="Sniglet"/>
                <a:ea typeface="Sniglet"/>
                <a:cs typeface="Sniglet"/>
              </a:rPr>
              <a:t>(≡15) (mod 67)</a:t>
            </a:r>
          </a:p>
        </p:txBody>
      </p:sp>
    </p:spTree>
    <p:extLst>
      <p:ext uri="{BB962C8B-B14F-4D97-AF65-F5344CB8AC3E}">
        <p14:creationId xmlns:p14="http://schemas.microsoft.com/office/powerpoint/2010/main" val="280393140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372" y="231598"/>
            <a:ext cx="4685072" cy="4621243"/>
          </a:xfrm>
          <a:prstGeom prst="rect">
            <a:avLst/>
          </a:prstGeom>
        </p:spPr>
      </p:pic>
    </p:spTree>
    <p:extLst>
      <p:ext uri="{BB962C8B-B14F-4D97-AF65-F5344CB8AC3E}">
        <p14:creationId xmlns:p14="http://schemas.microsoft.com/office/powerpoint/2010/main" val="14374804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Rectangle 1"/>
          <p:cNvSpPr/>
          <p:nvPr/>
        </p:nvSpPr>
        <p:spPr>
          <a:xfrm>
            <a:off x="225733" y="292507"/>
            <a:ext cx="9501943" cy="1631216"/>
          </a:xfrm>
          <a:prstGeom prst="rect">
            <a:avLst/>
          </a:prstGeom>
        </p:spPr>
        <p:txBody>
          <a:bodyPr wrap="square">
            <a:spAutoFit/>
          </a:bodyPr>
          <a:lstStyle/>
          <a:p>
            <a:pPr>
              <a:buClr>
                <a:srgbClr val="FFFFFF"/>
              </a:buClr>
              <a:buSzPct val="100000"/>
            </a:pPr>
            <a:r>
              <a:rPr lang="en-US" sz="2000" dirty="0" err="1">
                <a:solidFill>
                  <a:srgbClr val="FFFFFF"/>
                </a:solidFill>
                <a:latin typeface="Sniglet"/>
                <a:ea typeface="Sniglet"/>
                <a:cs typeface="Sniglet"/>
              </a:rPr>
              <a:t>Các</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yếu</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tố</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của</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thuật</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toán</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mã</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hóa</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khóa</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công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khai</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sử</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dụng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đường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cong</a:t>
            </a:r>
            <a:r>
              <a:rPr lang="en-US" sz="2000" dirty="0">
                <a:solidFill>
                  <a:srgbClr val="FFFFFF"/>
                </a:solidFill>
                <a:latin typeface="Sniglet"/>
                <a:ea typeface="Sniglet"/>
                <a:cs typeface="Sniglet"/>
              </a:rPr>
              <a:t> elliptic:</a:t>
            </a:r>
          </a:p>
          <a:p>
            <a:pPr marL="457200" indent="-457200">
              <a:buClr>
                <a:srgbClr val="FFFFFF"/>
              </a:buClr>
              <a:buSzPct val="100000"/>
              <a:buFont typeface="Arial" panose="020B0604020202020204" pitchFamily="34" charset="0"/>
              <a:buChar char="•"/>
            </a:pPr>
            <a:r>
              <a:rPr lang="en-US" sz="2000" dirty="0" err="1">
                <a:solidFill>
                  <a:srgbClr val="FFFFFF"/>
                </a:solidFill>
                <a:latin typeface="Sniglet"/>
                <a:ea typeface="Sniglet"/>
                <a:cs typeface="Sniglet"/>
              </a:rPr>
              <a:t>Phương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trình</a:t>
            </a:r>
            <a:r>
              <a:rPr lang="en-US" sz="2000" dirty="0">
                <a:solidFill>
                  <a:srgbClr val="FFFFFF"/>
                </a:solidFill>
                <a:latin typeface="Sniglet"/>
                <a:ea typeface="Sniglet"/>
                <a:cs typeface="Sniglet"/>
              </a:rPr>
              <a:t> Elliptic</a:t>
            </a:r>
          </a:p>
          <a:p>
            <a:pPr marL="457200" indent="-457200">
              <a:buClr>
                <a:srgbClr val="FFFFFF"/>
              </a:buClr>
              <a:buSzPct val="100000"/>
              <a:buFont typeface="Arial" panose="020B0604020202020204" pitchFamily="34" charset="0"/>
              <a:buChar char="•"/>
            </a:pPr>
            <a:r>
              <a:rPr lang="en-US" sz="2000" dirty="0">
                <a:solidFill>
                  <a:srgbClr val="FFFFFF"/>
                </a:solidFill>
                <a:latin typeface="Sniglet"/>
                <a:ea typeface="Sniglet"/>
                <a:cs typeface="Sniglet"/>
              </a:rPr>
              <a:t>Modulo </a:t>
            </a:r>
            <a:r>
              <a:rPr lang="en-US" sz="2000" dirty="0" err="1">
                <a:solidFill>
                  <a:srgbClr val="FFFFFF"/>
                </a:solidFill>
                <a:latin typeface="Sniglet"/>
                <a:ea typeface="Sniglet"/>
                <a:cs typeface="Sniglet"/>
              </a:rPr>
              <a:t>số</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nguyên</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tố</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của</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trường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hữu</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hạn</a:t>
            </a:r>
            <a:endParaRPr lang="en-US" sz="2000" dirty="0">
              <a:solidFill>
                <a:srgbClr val="FFFFFF"/>
              </a:solidFill>
              <a:latin typeface="Sniglet"/>
              <a:ea typeface="Sniglet"/>
              <a:cs typeface="Sniglet"/>
            </a:endParaRPr>
          </a:p>
          <a:p>
            <a:pPr marL="457200" indent="-457200">
              <a:buClr>
                <a:srgbClr val="FFFFFF"/>
              </a:buClr>
              <a:buSzPct val="100000"/>
              <a:buFont typeface="Arial" panose="020B0604020202020204" pitchFamily="34" charset="0"/>
              <a:buChar char="•"/>
            </a:pPr>
            <a:r>
              <a:rPr lang="en-US" sz="2000" dirty="0" err="1">
                <a:solidFill>
                  <a:srgbClr val="FFFFFF"/>
                </a:solidFill>
                <a:latin typeface="Sniglet"/>
                <a:ea typeface="Sniglet"/>
                <a:cs typeface="Sniglet"/>
              </a:rPr>
              <a:t>Điểm</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cơ</a:t>
            </a:r>
            <a:r>
              <a:rPr lang="en-US" sz="2000" dirty="0">
                <a:solidFill>
                  <a:srgbClr val="FFFFFF"/>
                </a:solidFill>
                <a:latin typeface="Sniglet"/>
                <a:ea typeface="Sniglet"/>
                <a:cs typeface="Sniglet"/>
              </a:rPr>
              <a:t> </a:t>
            </a:r>
            <a:r>
              <a:rPr lang="en-US" sz="2000" dirty="0" err="1" smtClean="0">
                <a:solidFill>
                  <a:srgbClr val="FFFFFF"/>
                </a:solidFill>
                <a:latin typeface="Sniglet"/>
                <a:ea typeface="Sniglet"/>
                <a:cs typeface="Sniglet"/>
              </a:rPr>
              <a:t>sở</a:t>
            </a:r>
            <a:r>
              <a:rPr lang="en-US" sz="2000" dirty="0" smtClean="0">
                <a:solidFill>
                  <a:srgbClr val="FFFFFF"/>
                </a:solidFill>
                <a:latin typeface="Sniglet"/>
                <a:ea typeface="Sniglet"/>
                <a:cs typeface="Sniglet"/>
              </a:rPr>
              <a:t> (G)</a:t>
            </a:r>
            <a:endParaRPr lang="en-US" sz="2000" dirty="0">
              <a:solidFill>
                <a:srgbClr val="FFFFFF"/>
              </a:solidFill>
              <a:latin typeface="Sniglet"/>
              <a:ea typeface="Sniglet"/>
              <a:cs typeface="Sniglet"/>
            </a:endParaRPr>
          </a:p>
          <a:p>
            <a:pPr marL="457200" indent="-457200">
              <a:buClr>
                <a:srgbClr val="FFFFFF"/>
              </a:buClr>
              <a:buSzPct val="100000"/>
              <a:buFont typeface="Arial" panose="020B0604020202020204" pitchFamily="34" charset="0"/>
              <a:buChar char="•"/>
            </a:pPr>
            <a:r>
              <a:rPr lang="en-US" sz="2000" dirty="0" err="1">
                <a:solidFill>
                  <a:srgbClr val="FFFFFF"/>
                </a:solidFill>
                <a:latin typeface="Sniglet"/>
                <a:ea typeface="Sniglet"/>
                <a:cs typeface="Sniglet"/>
              </a:rPr>
              <a:t>Bậc</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của</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điểm</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cơ</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sở</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nG</a:t>
            </a:r>
            <a:r>
              <a:rPr lang="en-US" sz="2000" dirty="0">
                <a:solidFill>
                  <a:srgbClr val="FFFFFF"/>
                </a:solidFill>
                <a:latin typeface="Sniglet"/>
                <a:ea typeface="Sniglet"/>
                <a:cs typeface="Sniglet"/>
              </a:rPr>
              <a:t> = 0 </a:t>
            </a:r>
            <a:r>
              <a:rPr lang="en-US" sz="2000" dirty="0" err="1">
                <a:solidFill>
                  <a:srgbClr val="FFFFFF"/>
                </a:solidFill>
                <a:latin typeface="Sniglet"/>
                <a:ea typeface="Sniglet"/>
                <a:cs typeface="Sniglet"/>
              </a:rPr>
              <a:t>với</a:t>
            </a:r>
            <a:r>
              <a:rPr lang="en-US" sz="2000" dirty="0">
                <a:solidFill>
                  <a:srgbClr val="FFFFFF"/>
                </a:solidFill>
                <a:latin typeface="Sniglet"/>
                <a:ea typeface="Sniglet"/>
                <a:cs typeface="Sniglet"/>
              </a:rPr>
              <a:t> G </a:t>
            </a:r>
            <a:r>
              <a:rPr lang="en-US" sz="2000" dirty="0" err="1">
                <a:solidFill>
                  <a:srgbClr val="FFFFFF"/>
                </a:solidFill>
                <a:latin typeface="Sniglet"/>
                <a:ea typeface="Sniglet"/>
                <a:cs typeface="Sniglet"/>
              </a:rPr>
              <a:t>thuộc</a:t>
            </a:r>
            <a:r>
              <a:rPr lang="en-US" sz="2000" dirty="0">
                <a:solidFill>
                  <a:srgbClr val="FFFFFF"/>
                </a:solidFill>
                <a:latin typeface="Sniglet"/>
                <a:ea typeface="Sniglet"/>
                <a:cs typeface="Sniglet"/>
              </a:rPr>
              <a:t> E </a:t>
            </a:r>
            <a:r>
              <a:rPr lang="en-US" sz="2000" dirty="0" err="1">
                <a:solidFill>
                  <a:srgbClr val="FFFFFF"/>
                </a:solidFill>
                <a:latin typeface="Sniglet"/>
                <a:ea typeface="Sniglet"/>
                <a:cs typeface="Sniglet"/>
              </a:rPr>
              <a:t>thì</a:t>
            </a:r>
            <a:r>
              <a:rPr lang="en-US" sz="2000" dirty="0">
                <a:solidFill>
                  <a:srgbClr val="FFFFFF"/>
                </a:solidFill>
                <a:latin typeface="Sniglet"/>
                <a:ea typeface="Sniglet"/>
                <a:cs typeface="Sniglet"/>
              </a:rPr>
              <a:t> n </a:t>
            </a:r>
            <a:r>
              <a:rPr lang="en-US" sz="2000" dirty="0" err="1">
                <a:solidFill>
                  <a:srgbClr val="FFFFFF"/>
                </a:solidFill>
                <a:latin typeface="Sniglet"/>
                <a:ea typeface="Sniglet"/>
                <a:cs typeface="Sniglet"/>
              </a:rPr>
              <a:t>là</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bậc</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của</a:t>
            </a:r>
            <a:r>
              <a:rPr lang="en-US" sz="2000" dirty="0">
                <a:solidFill>
                  <a:srgbClr val="FFFFFF"/>
                </a:solidFill>
                <a:latin typeface="Sniglet"/>
                <a:ea typeface="Sniglet"/>
                <a:cs typeface="Sniglet"/>
              </a:rPr>
              <a:t> G)</a:t>
            </a:r>
          </a:p>
        </p:txBody>
      </p:sp>
      <p:sp>
        <p:nvSpPr>
          <p:cNvPr id="3" name="Rectangle 2"/>
          <p:cNvSpPr/>
          <p:nvPr/>
        </p:nvSpPr>
        <p:spPr>
          <a:xfrm>
            <a:off x="0" y="2138789"/>
            <a:ext cx="8623495" cy="2554545"/>
          </a:xfrm>
          <a:prstGeom prst="rect">
            <a:avLst/>
          </a:prstGeom>
        </p:spPr>
        <p:txBody>
          <a:bodyPr wrap="square">
            <a:spAutoFit/>
          </a:bodyPr>
          <a:lstStyle/>
          <a:p>
            <a:pPr marL="342900" indent="-342900">
              <a:buClr>
                <a:srgbClr val="FFFFFF"/>
              </a:buClr>
              <a:buSzPct val="100000"/>
              <a:buFont typeface="Arial" panose="020B0604020202020204" pitchFamily="34" charset="0"/>
              <a:buChar char="•"/>
            </a:pPr>
            <a:r>
              <a:rPr lang="vi-VN" sz="2000" dirty="0">
                <a:solidFill>
                  <a:srgbClr val="FFFFFF"/>
                </a:solidFill>
                <a:latin typeface="Sniglet"/>
                <a:ea typeface="Sniglet"/>
                <a:cs typeface="Sniglet"/>
              </a:rPr>
              <a:t>Phương trình đường cong Elliptic: y </a:t>
            </a:r>
            <a:r>
              <a:rPr lang="vi-VN" sz="2000" baseline="30000" dirty="0">
                <a:solidFill>
                  <a:srgbClr val="FFFFFF"/>
                </a:solidFill>
                <a:latin typeface="Sniglet"/>
                <a:ea typeface="Sniglet"/>
                <a:cs typeface="Sniglet"/>
              </a:rPr>
              <a:t>2</a:t>
            </a:r>
            <a:r>
              <a:rPr lang="vi-VN" sz="2000" dirty="0">
                <a:solidFill>
                  <a:srgbClr val="FFFFFF"/>
                </a:solidFill>
                <a:latin typeface="Sniglet"/>
                <a:ea typeface="Sniglet"/>
                <a:cs typeface="Sniglet"/>
              </a:rPr>
              <a:t> = x</a:t>
            </a:r>
            <a:r>
              <a:rPr lang="vi-VN" sz="2000" baseline="30000" dirty="0">
                <a:solidFill>
                  <a:srgbClr val="FFFFFF"/>
                </a:solidFill>
                <a:latin typeface="Sniglet"/>
                <a:ea typeface="Sniglet"/>
                <a:cs typeface="Sniglet"/>
              </a:rPr>
              <a:t> 3</a:t>
            </a:r>
            <a:r>
              <a:rPr lang="vi-VN" sz="2000" dirty="0">
                <a:solidFill>
                  <a:srgbClr val="FFFFFF"/>
                </a:solidFill>
                <a:latin typeface="Sniglet"/>
                <a:ea typeface="Sniglet"/>
                <a:cs typeface="Sniglet"/>
              </a:rPr>
              <a:t> + 7</a:t>
            </a:r>
          </a:p>
          <a:p>
            <a:pPr marL="342900" indent="-342900">
              <a:buClr>
                <a:srgbClr val="FFFFFF"/>
              </a:buClr>
              <a:buSzPct val="100000"/>
              <a:buFont typeface="Arial" panose="020B0604020202020204" pitchFamily="34" charset="0"/>
              <a:buChar char="•"/>
            </a:pPr>
            <a:r>
              <a:rPr lang="vi-VN" sz="2000" dirty="0">
                <a:solidFill>
                  <a:srgbClr val="FFFFFF"/>
                </a:solidFill>
                <a:latin typeface="Sniglet"/>
                <a:ea typeface="Sniglet"/>
                <a:cs typeface="Sniglet"/>
              </a:rPr>
              <a:t>Modulo nguyên tố = 2</a:t>
            </a:r>
            <a:r>
              <a:rPr lang="vi-VN" sz="2000" baseline="30000" dirty="0">
                <a:solidFill>
                  <a:srgbClr val="FFFFFF"/>
                </a:solidFill>
                <a:latin typeface="Sniglet"/>
                <a:ea typeface="Sniglet"/>
                <a:cs typeface="Sniglet"/>
              </a:rPr>
              <a:t>256</a:t>
            </a:r>
            <a:r>
              <a:rPr lang="vi-VN" sz="2000" dirty="0">
                <a:solidFill>
                  <a:srgbClr val="FFFFFF"/>
                </a:solidFill>
                <a:latin typeface="Sniglet"/>
                <a:ea typeface="Sniglet"/>
                <a:cs typeface="Sniglet"/>
              </a:rPr>
              <a:t> – 2</a:t>
            </a:r>
            <a:r>
              <a:rPr lang="vi-VN" sz="2000" baseline="30000" dirty="0">
                <a:solidFill>
                  <a:srgbClr val="FFFFFF"/>
                </a:solidFill>
                <a:latin typeface="Sniglet"/>
                <a:ea typeface="Sniglet"/>
                <a:cs typeface="Sniglet"/>
              </a:rPr>
              <a:t>32</a:t>
            </a:r>
            <a:r>
              <a:rPr lang="vi-VN" sz="2000" dirty="0">
                <a:solidFill>
                  <a:srgbClr val="FFFFFF"/>
                </a:solidFill>
                <a:latin typeface="Sniglet"/>
                <a:ea typeface="Sniglet"/>
                <a:cs typeface="Sniglet"/>
              </a:rPr>
              <a:t> – 2</a:t>
            </a:r>
            <a:r>
              <a:rPr lang="vi-VN" sz="2000" baseline="30000" dirty="0">
                <a:solidFill>
                  <a:srgbClr val="FFFFFF"/>
                </a:solidFill>
                <a:latin typeface="Sniglet"/>
                <a:ea typeface="Sniglet"/>
                <a:cs typeface="Sniglet"/>
              </a:rPr>
              <a:t>9</a:t>
            </a:r>
            <a:r>
              <a:rPr lang="vi-VN" sz="2000" dirty="0">
                <a:solidFill>
                  <a:srgbClr val="FFFFFF"/>
                </a:solidFill>
                <a:latin typeface="Sniglet"/>
                <a:ea typeface="Sniglet"/>
                <a:cs typeface="Sniglet"/>
              </a:rPr>
              <a:t> – 2</a:t>
            </a:r>
            <a:r>
              <a:rPr lang="vi-VN" sz="2000" baseline="30000" dirty="0">
                <a:solidFill>
                  <a:srgbClr val="FFFFFF"/>
                </a:solidFill>
                <a:latin typeface="Sniglet"/>
                <a:ea typeface="Sniglet"/>
                <a:cs typeface="Sniglet"/>
              </a:rPr>
              <a:t>8</a:t>
            </a:r>
            <a:r>
              <a:rPr lang="vi-VN" sz="2000" dirty="0">
                <a:solidFill>
                  <a:srgbClr val="FFFFFF"/>
                </a:solidFill>
                <a:latin typeface="Sniglet"/>
                <a:ea typeface="Sniglet"/>
                <a:cs typeface="Sniglet"/>
              </a:rPr>
              <a:t> – 2</a:t>
            </a:r>
            <a:r>
              <a:rPr lang="vi-VN" sz="2000" baseline="30000" dirty="0">
                <a:solidFill>
                  <a:srgbClr val="FFFFFF"/>
                </a:solidFill>
                <a:latin typeface="Sniglet"/>
                <a:ea typeface="Sniglet"/>
                <a:cs typeface="Sniglet"/>
              </a:rPr>
              <a:t>7</a:t>
            </a:r>
            <a:r>
              <a:rPr lang="vi-VN" sz="2000" dirty="0">
                <a:solidFill>
                  <a:srgbClr val="FFFFFF"/>
                </a:solidFill>
                <a:latin typeface="Sniglet"/>
                <a:ea typeface="Sniglet"/>
                <a:cs typeface="Sniglet"/>
              </a:rPr>
              <a:t> – 2</a:t>
            </a:r>
            <a:r>
              <a:rPr lang="vi-VN" sz="2000" baseline="30000" dirty="0">
                <a:solidFill>
                  <a:srgbClr val="FFFFFF"/>
                </a:solidFill>
                <a:latin typeface="Sniglet"/>
                <a:ea typeface="Sniglet"/>
                <a:cs typeface="Sniglet"/>
              </a:rPr>
              <a:t>6</a:t>
            </a:r>
            <a:r>
              <a:rPr lang="vi-VN" sz="2000" dirty="0">
                <a:solidFill>
                  <a:srgbClr val="FFFFFF"/>
                </a:solidFill>
                <a:latin typeface="Sniglet"/>
                <a:ea typeface="Sniglet"/>
                <a:cs typeface="Sniglet"/>
              </a:rPr>
              <a:t> – 2</a:t>
            </a:r>
            <a:r>
              <a:rPr lang="vi-VN" sz="2000" baseline="30000" dirty="0">
                <a:solidFill>
                  <a:srgbClr val="FFFFFF"/>
                </a:solidFill>
                <a:latin typeface="Sniglet"/>
                <a:ea typeface="Sniglet"/>
                <a:cs typeface="Sniglet"/>
              </a:rPr>
              <a:t>4</a:t>
            </a:r>
            <a:r>
              <a:rPr lang="vi-VN" sz="2000" dirty="0">
                <a:solidFill>
                  <a:srgbClr val="FFFFFF"/>
                </a:solidFill>
                <a:latin typeface="Sniglet"/>
                <a:ea typeface="Sniglet"/>
                <a:cs typeface="Sniglet"/>
              </a:rPr>
              <a:t> – 1 = FFFFFFFF FFFFFFFF FFFFFFFF FFFFFFFF FFFFFFFF FFFFFFFF FFFFFFFE FFFFFC2F</a:t>
            </a:r>
          </a:p>
          <a:p>
            <a:pPr marL="342900" indent="-342900">
              <a:buClr>
                <a:srgbClr val="FFFFFF"/>
              </a:buClr>
              <a:buSzPct val="100000"/>
              <a:buFont typeface="Arial" panose="020B0604020202020204" pitchFamily="34" charset="0"/>
              <a:buChar char="•"/>
            </a:pPr>
            <a:r>
              <a:rPr lang="vi-VN" sz="2000" dirty="0">
                <a:solidFill>
                  <a:srgbClr val="FFFFFF"/>
                </a:solidFill>
                <a:latin typeface="Sniglet"/>
                <a:ea typeface="Sniglet"/>
                <a:cs typeface="Sniglet"/>
              </a:rPr>
              <a:t>Điểm cơ sở = 04 79BE667E F9DCBBAC 55A06295 CE870B07 029BFCDB 2DCE28D9 59F2815B 16F81798 483ADA77 26A3C465 5DA4FBFC 0E1108A8 FD17B448 A6855419 9C47D08F FB10D4B8</a:t>
            </a:r>
          </a:p>
          <a:p>
            <a:pPr marL="342900" indent="-342900">
              <a:buClr>
                <a:srgbClr val="FFFFFF"/>
              </a:buClr>
              <a:buSzPct val="100000"/>
              <a:buFont typeface="Arial" panose="020B0604020202020204" pitchFamily="34" charset="0"/>
              <a:buChar char="•"/>
            </a:pPr>
            <a:r>
              <a:rPr lang="vi-VN" sz="2000" dirty="0">
                <a:solidFill>
                  <a:srgbClr val="FFFFFF"/>
                </a:solidFill>
                <a:latin typeface="Sniglet"/>
                <a:ea typeface="Sniglet"/>
                <a:cs typeface="Sniglet"/>
              </a:rPr>
              <a:t>Bậc của điểm = FFFFFFFF FFFFFFFF FFFFFFFF FFFFFFFE BAAEDCE6 AF48A03B BFD25E8C D0364141</a:t>
            </a:r>
          </a:p>
        </p:txBody>
      </p:sp>
      <p:sp>
        <p:nvSpPr>
          <p:cNvPr id="4" name="Rectangle 3"/>
          <p:cNvSpPr/>
          <p:nvPr/>
        </p:nvSpPr>
        <p:spPr>
          <a:xfrm>
            <a:off x="3700552" y="4697224"/>
            <a:ext cx="1550424" cy="446276"/>
          </a:xfrm>
          <a:prstGeom prst="rect">
            <a:avLst/>
          </a:prstGeom>
        </p:spPr>
        <p:txBody>
          <a:bodyPr wrap="none">
            <a:spAutoFit/>
          </a:bodyPr>
          <a:lstStyle/>
          <a:p>
            <a:r>
              <a:rPr lang="en-US" sz="2300" dirty="0">
                <a:solidFill>
                  <a:srgbClr val="FFFFFF"/>
                </a:solidFill>
                <a:latin typeface="Sniglet"/>
                <a:ea typeface="Sniglet"/>
                <a:cs typeface="Sniglet"/>
              </a:rPr>
              <a:t>secp256k1</a:t>
            </a:r>
          </a:p>
        </p:txBody>
      </p:sp>
    </p:spTree>
    <p:extLst>
      <p:ext uri="{BB962C8B-B14F-4D97-AF65-F5344CB8AC3E}">
        <p14:creationId xmlns:p14="http://schemas.microsoft.com/office/powerpoint/2010/main" val="16314743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85800" y="2235945"/>
            <a:ext cx="7772400" cy="1159799"/>
          </a:xfrm>
          <a:prstGeom prst="rect">
            <a:avLst/>
          </a:prstGeom>
        </p:spPr>
        <p:txBody>
          <a:bodyPr lIns="91425" tIns="91425" rIns="91425" bIns="91425" anchor="b" anchorCtr="0">
            <a:noAutofit/>
          </a:bodyPr>
          <a:lstStyle/>
          <a:p>
            <a:pPr lvl="0" rtl="0">
              <a:spcBef>
                <a:spcPts val="0"/>
              </a:spcBef>
              <a:buNone/>
            </a:pPr>
            <a:r>
              <a:rPr lang="en" sz="4000" dirty="0"/>
              <a:t>1.</a:t>
            </a:r>
          </a:p>
          <a:p>
            <a:pPr lvl="0" rtl="0">
              <a:spcBef>
                <a:spcPts val="0"/>
              </a:spcBef>
              <a:buNone/>
            </a:pPr>
            <a:endParaRPr sz="4000" dirty="0"/>
          </a:p>
          <a:p>
            <a:pPr lvl="0" rtl="0">
              <a:spcBef>
                <a:spcPts val="0"/>
              </a:spcBef>
              <a:buNone/>
            </a:pPr>
            <a:r>
              <a:rPr lang="en" sz="4000" dirty="0" smtClean="0"/>
              <a:t>Tại sao cần chữ ký số trong cryptocurrency</a:t>
            </a:r>
            <a:endParaRPr lang="en" sz="4000" dirty="0"/>
          </a:p>
        </p:txBody>
      </p:sp>
      <p:sp>
        <p:nvSpPr>
          <p:cNvPr id="73" name="Shape 73"/>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82"/>
        <p:cNvGrpSpPr/>
        <p:nvPr/>
      </p:nvGrpSpPr>
      <p:grpSpPr>
        <a:xfrm>
          <a:off x="0" y="0"/>
          <a:ext cx="0" cy="0"/>
          <a:chOff x="0" y="0"/>
          <a:chExt cx="0" cy="0"/>
        </a:xfrm>
      </p:grpSpPr>
      <p:pic>
        <p:nvPicPr>
          <p:cNvPr id="6" name="Image1"/>
          <p:cNvPicPr/>
          <p:nvPr/>
        </p:nvPicPr>
        <p:blipFill>
          <a:blip r:embed="rId4">
            <a:lum/>
            <a:alphaModFix/>
          </a:blip>
          <a:srcRect/>
          <a:stretch>
            <a:fillRect/>
          </a:stretch>
        </p:blipFill>
        <p:spPr>
          <a:xfrm>
            <a:off x="2705346" y="702932"/>
            <a:ext cx="4692802" cy="3900488"/>
          </a:xfrm>
          <a:prstGeom prst="rect">
            <a:avLst/>
          </a:prstGeom>
        </p:spPr>
      </p:pic>
    </p:spTree>
    <p:extLst>
      <p:ext uri="{BB962C8B-B14F-4D97-AF65-F5344CB8AC3E}">
        <p14:creationId xmlns:p14="http://schemas.microsoft.com/office/powerpoint/2010/main" val="2437076894"/>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160584" y="1148125"/>
            <a:ext cx="7054948" cy="3170099"/>
          </a:xfrm>
          <a:prstGeom prst="rect">
            <a:avLst/>
          </a:prstGeom>
        </p:spPr>
        <p:txBody>
          <a:bodyPr wrap="square">
            <a:spAutoFit/>
          </a:bodyPr>
          <a:lstStyle/>
          <a:p>
            <a:pPr algn="just"/>
            <a:r>
              <a:rPr lang="en-US" altLang="en-US" sz="2000" dirty="0" err="1">
                <a:solidFill>
                  <a:srgbClr val="FFFFFF"/>
                </a:solidFill>
                <a:latin typeface="Sniglet"/>
                <a:ea typeface="Sniglet"/>
                <a:cs typeface="Sniglet"/>
              </a:rPr>
              <a:t>Bây</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giờ</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chúng</a:t>
            </a:r>
            <a:r>
              <a:rPr lang="en-US" altLang="en-US" sz="2000" dirty="0">
                <a:solidFill>
                  <a:srgbClr val="FFFFFF"/>
                </a:solidFill>
                <a:latin typeface="Sniglet"/>
                <a:ea typeface="Sniglet"/>
                <a:cs typeface="Sniglet"/>
              </a:rPr>
              <a:t> ta </a:t>
            </a:r>
            <a:r>
              <a:rPr lang="en-US" altLang="en-US" sz="2000" dirty="0" err="1">
                <a:solidFill>
                  <a:srgbClr val="FFFFFF"/>
                </a:solidFill>
                <a:latin typeface="Sniglet"/>
                <a:ea typeface="Sniglet"/>
                <a:cs typeface="Sniglet"/>
              </a:rPr>
              <a:t>sẽ</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tìm</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hiểu</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thế</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nào</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là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public </a:t>
            </a:r>
            <a:r>
              <a:rPr lang="en-US" altLang="en-US" sz="2000" dirty="0" err="1">
                <a:solidFill>
                  <a:srgbClr val="FFFFFF"/>
                </a:solidFill>
                <a:latin typeface="Sniglet"/>
                <a:ea typeface="Sniglet"/>
                <a:cs typeface="Sniglet"/>
              </a:rPr>
              <a:t>và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private, </a:t>
            </a:r>
            <a:r>
              <a:rPr lang="en-US" altLang="en-US" sz="2000" dirty="0" err="1">
                <a:solidFill>
                  <a:srgbClr val="FFFFFF"/>
                </a:solidFill>
                <a:latin typeface="Sniglet"/>
                <a:ea typeface="Sniglet"/>
                <a:cs typeface="Sniglet"/>
              </a:rPr>
              <a:t>và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chúng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liên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quan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với</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nhau</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thế</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nào</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Đây</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là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một</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cách</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giải</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thích</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ngắn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gọn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Trong</a:t>
            </a:r>
            <a:r>
              <a:rPr lang="en-US" altLang="en-US" sz="2000" dirty="0">
                <a:solidFill>
                  <a:srgbClr val="FFFFFF"/>
                </a:solidFill>
                <a:latin typeface="Sniglet"/>
                <a:ea typeface="Sniglet"/>
                <a:cs typeface="Sniglet"/>
              </a:rPr>
              <a:t> ECDSA,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private </a:t>
            </a:r>
            <a:r>
              <a:rPr lang="en-US" altLang="en-US" sz="2000" dirty="0" err="1">
                <a:solidFill>
                  <a:srgbClr val="FFFFFF"/>
                </a:solidFill>
                <a:latin typeface="Sniglet"/>
                <a:ea typeface="Sniglet"/>
                <a:cs typeface="Sniglet"/>
              </a:rPr>
              <a:t>là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một</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số</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không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đoán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được</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nằm</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giữa</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số</a:t>
            </a:r>
            <a:r>
              <a:rPr lang="en-US" altLang="en-US" sz="2000" dirty="0">
                <a:solidFill>
                  <a:srgbClr val="FFFFFF"/>
                </a:solidFill>
                <a:latin typeface="Sniglet"/>
                <a:ea typeface="Sniglet"/>
                <a:cs typeface="Sniglet"/>
              </a:rPr>
              <a:t> 1 </a:t>
            </a:r>
            <a:r>
              <a:rPr lang="en-US" altLang="en-US" sz="2000" dirty="0" err="1">
                <a:solidFill>
                  <a:srgbClr val="FFFFFF"/>
                </a:solidFill>
                <a:latin typeface="Sniglet"/>
                <a:ea typeface="Sniglet"/>
                <a:cs typeface="Sniglet"/>
              </a:rPr>
              <a:t>và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bậc</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của</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điểm</a:t>
            </a:r>
            <a:r>
              <a:rPr lang="en-US" altLang="en-US" sz="2000" dirty="0">
                <a:solidFill>
                  <a:srgbClr val="FFFFFF"/>
                </a:solidFill>
                <a:latin typeface="Sniglet"/>
                <a:ea typeface="Sniglet"/>
                <a:cs typeface="Sniglet"/>
              </a:rPr>
              <a:t> (</a:t>
            </a:r>
            <a:r>
              <a:rPr lang="vi-VN" sz="2000" dirty="0">
                <a:solidFill>
                  <a:srgbClr val="FFFFFF"/>
                </a:solidFill>
                <a:latin typeface="Sniglet"/>
                <a:ea typeface="Sniglet"/>
                <a:cs typeface="Sniglet"/>
              </a:rPr>
              <a:t>Điều này cho thấy số lượng tối đa khóa private (là các địa chỉ Bitcoin) là bằng bậc của điểm</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public </a:t>
            </a:r>
            <a:r>
              <a:rPr lang="en-US" altLang="en-US" sz="2000" dirty="0" err="1">
                <a:solidFill>
                  <a:srgbClr val="FFFFFF"/>
                </a:solidFill>
                <a:latin typeface="Sniglet"/>
                <a:ea typeface="Sniglet"/>
                <a:cs typeface="Sniglet"/>
              </a:rPr>
              <a:t>có</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nguồn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gốc</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từ</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riêng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bằng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cách</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nhân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vô</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hướng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điểm</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cơ</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sở</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số</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lần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bằng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giá</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trị</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của</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private. </a:t>
            </a:r>
            <a:r>
              <a:rPr lang="en-US" altLang="en-US" sz="2000" dirty="0" err="1">
                <a:solidFill>
                  <a:srgbClr val="FFFFFF"/>
                </a:solidFill>
                <a:latin typeface="Sniglet"/>
                <a:ea typeface="Sniglet"/>
                <a:cs typeface="Sniglet"/>
              </a:rPr>
              <a:t>Thể</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hiện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như</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phương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trình</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sau</a:t>
            </a:r>
            <a:r>
              <a:rPr lang="en-US" altLang="en-US" sz="2000" dirty="0" smtClean="0">
                <a:solidFill>
                  <a:srgbClr val="FFFFFF"/>
                </a:solidFill>
                <a:latin typeface="Sniglet"/>
                <a:ea typeface="Sniglet"/>
                <a:cs typeface="Sniglet"/>
              </a:rPr>
              <a:t>:</a:t>
            </a:r>
          </a:p>
          <a:p>
            <a:pPr algn="just"/>
            <a:endParaRPr lang="en-US" altLang="en-US" sz="2000" dirty="0">
              <a:solidFill>
                <a:srgbClr val="FFFFFF"/>
              </a:solidFill>
              <a:latin typeface="Sniglet"/>
              <a:ea typeface="Sniglet"/>
              <a:cs typeface="Sniglet"/>
            </a:endParaRPr>
          </a:p>
          <a:p>
            <a:pPr lvl="0" algn="ctr" eaLnBrk="0" fontAlgn="base" hangingPunct="0">
              <a:spcBef>
                <a:spcPct val="0"/>
              </a:spcBef>
              <a:spcAft>
                <a:spcPct val="0"/>
              </a:spcAft>
            </a:pPr>
            <a:r>
              <a:rPr lang="en-US" altLang="en-US" sz="2000" dirty="0" err="1">
                <a:solidFill>
                  <a:srgbClr val="FF0000"/>
                </a:solidFill>
                <a:latin typeface="Sniglet"/>
                <a:ea typeface="Sniglet"/>
                <a:cs typeface="Sniglet"/>
              </a:rPr>
              <a:t>Khóa</a:t>
            </a:r>
            <a:r>
              <a:rPr lang="en-US" altLang="en-US" sz="2000" dirty="0">
                <a:solidFill>
                  <a:srgbClr val="FF0000"/>
                </a:solidFill>
                <a:latin typeface="Sniglet"/>
                <a:ea typeface="Sniglet"/>
                <a:cs typeface="Sniglet"/>
              </a:rPr>
              <a:t> public = </a:t>
            </a:r>
            <a:r>
              <a:rPr lang="en-US" altLang="en-US" sz="2000" dirty="0" err="1">
                <a:solidFill>
                  <a:srgbClr val="FF0000"/>
                </a:solidFill>
                <a:latin typeface="Sniglet"/>
                <a:ea typeface="Sniglet"/>
                <a:cs typeface="Sniglet"/>
              </a:rPr>
              <a:t>khóa</a:t>
            </a:r>
            <a:r>
              <a:rPr lang="en-US" altLang="en-US" sz="2000" dirty="0">
                <a:solidFill>
                  <a:srgbClr val="FF0000"/>
                </a:solidFill>
                <a:latin typeface="Sniglet"/>
                <a:ea typeface="Sniglet"/>
                <a:cs typeface="Sniglet"/>
              </a:rPr>
              <a:t> private * </a:t>
            </a:r>
            <a:r>
              <a:rPr lang="en-US" altLang="en-US" sz="2000" dirty="0" err="1">
                <a:solidFill>
                  <a:srgbClr val="FF0000"/>
                </a:solidFill>
                <a:latin typeface="Sniglet"/>
                <a:ea typeface="Sniglet"/>
                <a:cs typeface="Sniglet"/>
              </a:rPr>
              <a:t>điểm</a:t>
            </a:r>
            <a:r>
              <a:rPr lang="en-US" altLang="en-US" sz="2000" dirty="0">
                <a:solidFill>
                  <a:srgbClr val="FF0000"/>
                </a:solidFill>
                <a:latin typeface="Sniglet"/>
                <a:ea typeface="Sniglet"/>
                <a:cs typeface="Sniglet"/>
              </a:rPr>
              <a:t> </a:t>
            </a:r>
            <a:r>
              <a:rPr lang="en-US" altLang="en-US" sz="2000" dirty="0" err="1">
                <a:solidFill>
                  <a:srgbClr val="FF0000"/>
                </a:solidFill>
                <a:latin typeface="Sniglet"/>
                <a:ea typeface="Sniglet"/>
                <a:cs typeface="Sniglet"/>
              </a:rPr>
              <a:t>cơ</a:t>
            </a:r>
            <a:r>
              <a:rPr lang="en-US" altLang="en-US" sz="2000" dirty="0">
                <a:solidFill>
                  <a:srgbClr val="FF0000"/>
                </a:solidFill>
                <a:latin typeface="Sniglet"/>
                <a:ea typeface="Sniglet"/>
                <a:cs typeface="Sniglet"/>
              </a:rPr>
              <a:t> </a:t>
            </a:r>
            <a:r>
              <a:rPr lang="en-US" altLang="en-US" sz="2000" dirty="0" err="1">
                <a:solidFill>
                  <a:srgbClr val="FF0000"/>
                </a:solidFill>
                <a:latin typeface="Sniglet"/>
                <a:ea typeface="Sniglet"/>
                <a:cs typeface="Sniglet"/>
              </a:rPr>
              <a:t>sở</a:t>
            </a:r>
            <a:endParaRPr lang="en-US" altLang="en-US" sz="2000" dirty="0">
              <a:solidFill>
                <a:srgbClr val="FF0000"/>
              </a:solidFill>
              <a:latin typeface="Sniglet"/>
              <a:ea typeface="Sniglet"/>
              <a:cs typeface="Sniglet"/>
            </a:endParaRPr>
          </a:p>
        </p:txBody>
      </p:sp>
      <p:sp>
        <p:nvSpPr>
          <p:cNvPr id="5" name="Rectangle 4"/>
          <p:cNvSpPr/>
          <p:nvPr/>
        </p:nvSpPr>
        <p:spPr>
          <a:xfrm>
            <a:off x="2933130" y="296204"/>
            <a:ext cx="3231975" cy="646331"/>
          </a:xfrm>
          <a:prstGeom prst="rect">
            <a:avLst/>
          </a:prstGeom>
        </p:spPr>
        <p:txBody>
          <a:bodyPr wrap="none">
            <a:spAutoFit/>
          </a:bodyPr>
          <a:lstStyle/>
          <a:p>
            <a:r>
              <a:rPr lang="vi-VN" sz="3600" dirty="0">
                <a:solidFill>
                  <a:srgbClr val="FFFFFF"/>
                </a:solidFill>
                <a:latin typeface="Sniglet"/>
                <a:ea typeface="Sniglet"/>
                <a:cs typeface="Sniglet"/>
              </a:rPr>
              <a:t>Phép </a:t>
            </a:r>
            <a:r>
              <a:rPr lang="en-US" sz="3600" dirty="0" err="1" smtClean="0">
                <a:solidFill>
                  <a:srgbClr val="FFFFFF"/>
                </a:solidFill>
                <a:latin typeface="Sniglet"/>
                <a:ea typeface="Sniglet"/>
                <a:cs typeface="Sniglet"/>
              </a:rPr>
              <a:t>sinh</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endParaRPr lang="en-US" sz="3600" dirty="0">
              <a:solidFill>
                <a:srgbClr val="FFFFFF"/>
              </a:solidFill>
              <a:latin typeface="Sniglet"/>
              <a:ea typeface="Sniglet"/>
              <a:cs typeface="Sniglet"/>
            </a:endParaRPr>
          </a:p>
        </p:txBody>
      </p:sp>
    </p:spTree>
    <p:extLst>
      <p:ext uri="{BB962C8B-B14F-4D97-AF65-F5344CB8AC3E}">
        <p14:creationId xmlns:p14="http://schemas.microsoft.com/office/powerpoint/2010/main" val="25204881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Rectangle 1"/>
          <p:cNvSpPr/>
          <p:nvPr/>
        </p:nvSpPr>
        <p:spPr>
          <a:xfrm>
            <a:off x="1821766" y="1279162"/>
            <a:ext cx="6492240" cy="2554545"/>
          </a:xfrm>
          <a:prstGeom prst="rect">
            <a:avLst/>
          </a:prstGeom>
        </p:spPr>
        <p:txBody>
          <a:bodyPr wrap="square">
            <a:spAutoFit/>
          </a:bodyPr>
          <a:lstStyle/>
          <a:p>
            <a:r>
              <a:rPr lang="en-US" sz="2000" dirty="0" err="1" smtClean="0">
                <a:solidFill>
                  <a:srgbClr val="FFFFFF"/>
                </a:solidFill>
                <a:latin typeface="Sniglet"/>
                <a:ea typeface="Sniglet"/>
                <a:cs typeface="Sniglet"/>
              </a:rPr>
              <a:t>Ví</a:t>
            </a:r>
            <a:r>
              <a:rPr lang="en-US" sz="2000" dirty="0" smtClean="0">
                <a:solidFill>
                  <a:srgbClr val="FFFFFF"/>
                </a:solidFill>
                <a:latin typeface="Sniglet"/>
                <a:ea typeface="Sniglet"/>
                <a:cs typeface="Sniglet"/>
              </a:rPr>
              <a:t> </a:t>
            </a:r>
            <a:r>
              <a:rPr lang="en-US" sz="2000" dirty="0" err="1" smtClean="0">
                <a:solidFill>
                  <a:srgbClr val="FFFFFF"/>
                </a:solidFill>
                <a:latin typeface="Sniglet"/>
                <a:ea typeface="Sniglet"/>
                <a:cs typeface="Sniglet"/>
              </a:rPr>
              <a:t>dụ</a:t>
            </a:r>
            <a:r>
              <a:rPr lang="en-US" sz="2000" dirty="0" smtClean="0">
                <a:solidFill>
                  <a:srgbClr val="FFFFFF"/>
                </a:solidFill>
                <a:latin typeface="Sniglet"/>
                <a:ea typeface="Sniglet"/>
                <a:cs typeface="Sniglet"/>
              </a:rPr>
              <a:t>:</a:t>
            </a:r>
          </a:p>
          <a:p>
            <a:r>
              <a:rPr lang="vi-VN" sz="2000" dirty="0" smtClean="0">
                <a:solidFill>
                  <a:srgbClr val="FFFFFF"/>
                </a:solidFill>
                <a:latin typeface="Sniglet"/>
                <a:ea typeface="Sniglet"/>
                <a:cs typeface="Sniglet"/>
              </a:rPr>
              <a:t>Phương </a:t>
            </a:r>
            <a:r>
              <a:rPr lang="vi-VN" sz="2000" dirty="0">
                <a:solidFill>
                  <a:srgbClr val="FFFFFF"/>
                </a:solidFill>
                <a:latin typeface="Sniglet"/>
                <a:ea typeface="Sniglet"/>
                <a:cs typeface="Sniglet"/>
              </a:rPr>
              <a:t>trình: </a:t>
            </a:r>
            <a:r>
              <a:rPr lang="vi-VN" sz="2000" dirty="0" smtClean="0">
                <a:solidFill>
                  <a:srgbClr val="FFFFFF"/>
                </a:solidFill>
                <a:latin typeface="Sniglet"/>
                <a:ea typeface="Sniglet"/>
                <a:cs typeface="Sniglet"/>
              </a:rPr>
              <a:t>y</a:t>
            </a:r>
            <a:r>
              <a:rPr lang="vi-VN" sz="2000" baseline="30000" dirty="0" smtClean="0">
                <a:solidFill>
                  <a:srgbClr val="FFFFFF"/>
                </a:solidFill>
                <a:latin typeface="Sniglet"/>
                <a:ea typeface="Sniglet"/>
                <a:cs typeface="Sniglet"/>
              </a:rPr>
              <a:t>2</a:t>
            </a:r>
            <a:r>
              <a:rPr lang="vi-VN" sz="2000" dirty="0">
                <a:solidFill>
                  <a:srgbClr val="FFFFFF"/>
                </a:solidFill>
                <a:latin typeface="Sniglet"/>
                <a:ea typeface="Sniglet"/>
                <a:cs typeface="Sniglet"/>
              </a:rPr>
              <a:t> = </a:t>
            </a:r>
            <a:r>
              <a:rPr lang="vi-VN" sz="2000" dirty="0" smtClean="0">
                <a:solidFill>
                  <a:srgbClr val="FFFFFF"/>
                </a:solidFill>
                <a:latin typeface="Sniglet"/>
                <a:ea typeface="Sniglet"/>
                <a:cs typeface="Sniglet"/>
              </a:rPr>
              <a:t>x</a:t>
            </a:r>
            <a:r>
              <a:rPr lang="vi-VN" sz="2000" baseline="30000" dirty="0" smtClean="0">
                <a:solidFill>
                  <a:srgbClr val="FFFFFF"/>
                </a:solidFill>
                <a:latin typeface="Sniglet"/>
                <a:ea typeface="Sniglet"/>
                <a:cs typeface="Sniglet"/>
              </a:rPr>
              <a:t>3</a:t>
            </a:r>
            <a:r>
              <a:rPr lang="vi-VN" sz="2000" dirty="0">
                <a:solidFill>
                  <a:srgbClr val="FFFFFF"/>
                </a:solidFill>
                <a:latin typeface="Sniglet"/>
                <a:ea typeface="Sniglet"/>
                <a:cs typeface="Sniglet"/>
              </a:rPr>
              <a:t> + 7 (tức là a = 0 và b = 7)</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Modulo nguyên tố: 67</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Điểm cơ </a:t>
            </a:r>
            <a:r>
              <a:rPr lang="en-US" sz="2000" dirty="0" err="1">
                <a:solidFill>
                  <a:srgbClr val="FFFFFF"/>
                </a:solidFill>
                <a:latin typeface="Sniglet"/>
                <a:ea typeface="Sniglet"/>
                <a:cs typeface="Sniglet"/>
              </a:rPr>
              <a:t>sở</a:t>
            </a:r>
            <a:r>
              <a:rPr lang="vi-VN" sz="2000" dirty="0">
                <a:solidFill>
                  <a:srgbClr val="FFFFFF"/>
                </a:solidFill>
                <a:latin typeface="Sniglet"/>
                <a:ea typeface="Sniglet"/>
                <a:cs typeface="Sniglet"/>
              </a:rPr>
              <a:t>: (2, 22)</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Bậc của điểm: 79</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Khóa </a:t>
            </a:r>
            <a:r>
              <a:rPr lang="en-US" sz="2000" dirty="0">
                <a:solidFill>
                  <a:srgbClr val="FFFFFF"/>
                </a:solidFill>
                <a:latin typeface="Sniglet"/>
                <a:ea typeface="Sniglet"/>
                <a:cs typeface="Sniglet"/>
              </a:rPr>
              <a:t>Private</a:t>
            </a:r>
            <a:r>
              <a:rPr lang="vi-VN" sz="2000" dirty="0">
                <a:solidFill>
                  <a:srgbClr val="FFFFFF"/>
                </a:solidFill>
                <a:latin typeface="Sniglet"/>
                <a:ea typeface="Sniglet"/>
                <a:cs typeface="Sniglet"/>
              </a:rPr>
              <a:t>: 2</a:t>
            </a:r>
            <a:endParaRPr lang="en-US" sz="2000" dirty="0">
              <a:solidFill>
                <a:srgbClr val="FFFFFF"/>
              </a:solidFill>
              <a:latin typeface="Sniglet"/>
              <a:ea typeface="Sniglet"/>
              <a:cs typeface="Sniglet"/>
            </a:endParaRPr>
          </a:p>
          <a:p>
            <a:r>
              <a:rPr lang="en-US" sz="2000" dirty="0">
                <a:solidFill>
                  <a:srgbClr val="FFFFFF"/>
                </a:solidFill>
                <a:latin typeface="Sniglet"/>
                <a:ea typeface="Sniglet"/>
                <a:cs typeface="Sniglet"/>
              </a:rPr>
              <a:t>=&gt;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public =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private * </a:t>
            </a:r>
            <a:r>
              <a:rPr lang="en-US" altLang="en-US" sz="2000" dirty="0" err="1">
                <a:solidFill>
                  <a:srgbClr val="FFFFFF"/>
                </a:solidFill>
                <a:latin typeface="Sniglet"/>
                <a:ea typeface="Sniglet"/>
                <a:cs typeface="Sniglet"/>
              </a:rPr>
              <a:t>điểm</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cơ</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sở</a:t>
            </a:r>
            <a:r>
              <a:rPr lang="en-US" altLang="en-US" sz="2000" dirty="0">
                <a:solidFill>
                  <a:srgbClr val="FFFFFF"/>
                </a:solidFill>
                <a:latin typeface="Sniglet"/>
                <a:ea typeface="Sniglet"/>
                <a:cs typeface="Sniglet"/>
              </a:rPr>
              <a:t> = 2 * (2, 22)</a:t>
            </a:r>
          </a:p>
          <a:p>
            <a:endParaRPr lang="en-US" sz="2000" dirty="0">
              <a:solidFill>
                <a:srgbClr val="FFFFFF"/>
              </a:solidFill>
              <a:latin typeface="Sniglet"/>
              <a:ea typeface="Sniglet"/>
              <a:cs typeface="Sniglet"/>
            </a:endParaRPr>
          </a:p>
        </p:txBody>
      </p:sp>
      <p:sp>
        <p:nvSpPr>
          <p:cNvPr id="3" name="Rectangle 2"/>
          <p:cNvSpPr/>
          <p:nvPr/>
        </p:nvSpPr>
        <p:spPr>
          <a:xfrm>
            <a:off x="2933130" y="296204"/>
            <a:ext cx="3231975" cy="646331"/>
          </a:xfrm>
          <a:prstGeom prst="rect">
            <a:avLst/>
          </a:prstGeom>
        </p:spPr>
        <p:txBody>
          <a:bodyPr wrap="none">
            <a:spAutoFit/>
          </a:bodyPr>
          <a:lstStyle/>
          <a:p>
            <a:r>
              <a:rPr lang="vi-VN" sz="3600" dirty="0">
                <a:solidFill>
                  <a:srgbClr val="FFFFFF"/>
                </a:solidFill>
                <a:latin typeface="Sniglet"/>
                <a:ea typeface="Sniglet"/>
                <a:cs typeface="Sniglet"/>
              </a:rPr>
              <a:t>Phép </a:t>
            </a:r>
            <a:r>
              <a:rPr lang="en-US" sz="3600" dirty="0" err="1" smtClean="0">
                <a:solidFill>
                  <a:srgbClr val="FFFFFF"/>
                </a:solidFill>
                <a:latin typeface="Sniglet"/>
                <a:ea typeface="Sniglet"/>
                <a:cs typeface="Sniglet"/>
              </a:rPr>
              <a:t>sinh</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endParaRPr lang="en-US" sz="3600" dirty="0">
              <a:solidFill>
                <a:srgbClr val="FFFFFF"/>
              </a:solidFill>
              <a:latin typeface="Sniglet"/>
              <a:ea typeface="Sniglet"/>
              <a:cs typeface="Sniglet"/>
            </a:endParaRPr>
          </a:p>
        </p:txBody>
      </p:sp>
    </p:spTree>
    <p:extLst>
      <p:ext uri="{BB962C8B-B14F-4D97-AF65-F5344CB8AC3E}">
        <p14:creationId xmlns:p14="http://schemas.microsoft.com/office/powerpoint/2010/main" val="427531601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Rectangle 1"/>
          <p:cNvSpPr/>
          <p:nvPr/>
        </p:nvSpPr>
        <p:spPr>
          <a:xfrm>
            <a:off x="2052102" y="942535"/>
            <a:ext cx="4994030" cy="3785652"/>
          </a:xfrm>
          <a:prstGeom prst="rect">
            <a:avLst/>
          </a:prstGeom>
        </p:spPr>
        <p:txBody>
          <a:bodyPr wrap="square">
            <a:spAutoFit/>
          </a:bodyPr>
          <a:lstStyle/>
          <a:p>
            <a:r>
              <a:rPr lang="en-US" sz="2000" dirty="0" smtClean="0">
                <a:solidFill>
                  <a:srgbClr val="FFFFFF"/>
                </a:solidFill>
                <a:latin typeface="Sniglet"/>
                <a:ea typeface="Sniglet"/>
                <a:cs typeface="Sniglet"/>
              </a:rPr>
              <a:t>(???) </a:t>
            </a:r>
            <a:r>
              <a:rPr lang="en-US" sz="2000" dirty="0" err="1" smtClean="0">
                <a:solidFill>
                  <a:srgbClr val="FFFFFF"/>
                </a:solidFill>
                <a:latin typeface="Sniglet"/>
                <a:ea typeface="Sniglet"/>
                <a:cs typeface="Sniglet"/>
              </a:rPr>
              <a:t>Phép</a:t>
            </a:r>
            <a:r>
              <a:rPr lang="en-US" sz="2000" dirty="0" smtClean="0">
                <a:solidFill>
                  <a:srgbClr val="FFFFFF"/>
                </a:solidFill>
                <a:latin typeface="Sniglet"/>
                <a:ea typeface="Sniglet"/>
                <a:cs typeface="Sniglet"/>
              </a:rPr>
              <a:t> </a:t>
            </a: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khóa</a:t>
            </a:r>
            <a:r>
              <a:rPr lang="en-US" sz="2000" dirty="0">
                <a:solidFill>
                  <a:srgbClr val="FFFFFF"/>
                </a:solidFill>
                <a:latin typeface="Sniglet"/>
                <a:ea typeface="Sniglet"/>
                <a:cs typeface="Sniglet"/>
              </a:rPr>
              <a:t> public </a:t>
            </a:r>
            <a:r>
              <a:rPr lang="en-US" sz="2000" dirty="0" err="1">
                <a:solidFill>
                  <a:srgbClr val="FFFFFF"/>
                </a:solidFill>
                <a:latin typeface="Sniglet"/>
                <a:ea typeface="Sniglet"/>
                <a:cs typeface="Sniglet"/>
              </a:rPr>
              <a:t>từ</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điểm</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cơ</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sở</a:t>
            </a:r>
            <a:r>
              <a:rPr lang="en-US" sz="2000" dirty="0">
                <a:solidFill>
                  <a:srgbClr val="FFFFFF"/>
                </a:solidFill>
                <a:latin typeface="Sniglet"/>
                <a:ea typeface="Sniglet"/>
                <a:cs typeface="Sniglet"/>
              </a:rPr>
              <a:t> p(2, 22) </a:t>
            </a:r>
            <a:r>
              <a:rPr lang="en-US" sz="2000" dirty="0" err="1">
                <a:solidFill>
                  <a:srgbClr val="FFFFFF"/>
                </a:solidFill>
                <a:latin typeface="Sniglet"/>
                <a:ea typeface="Sniglet"/>
                <a:cs typeface="Sniglet"/>
              </a:rPr>
              <a:t>và</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khóa</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cá</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nhân</a:t>
            </a:r>
            <a:r>
              <a:rPr lang="en-US" sz="2000" dirty="0">
                <a:solidFill>
                  <a:srgbClr val="FFFFFF"/>
                </a:solidFill>
                <a:latin typeface="Sniglet"/>
                <a:ea typeface="Sniglet"/>
                <a:cs typeface="Sniglet"/>
              </a:rPr>
              <a:t> 2 </a:t>
            </a:r>
            <a:r>
              <a:rPr lang="en-US" sz="2000" dirty="0" err="1">
                <a:solidFill>
                  <a:srgbClr val="FFFFFF"/>
                </a:solidFill>
                <a:latin typeface="Sniglet"/>
                <a:ea typeface="Sniglet"/>
                <a:cs typeface="Sniglet"/>
              </a:rPr>
              <a:t>là</a:t>
            </a:r>
            <a:r>
              <a:rPr lang="en-US" sz="2000" dirty="0">
                <a:solidFill>
                  <a:srgbClr val="FFFFFF"/>
                </a:solidFill>
                <a:latin typeface="Sniglet"/>
                <a:ea typeface="Sniglet"/>
                <a:cs typeface="Sniglet"/>
              </a:rPr>
              <a:t> 2 * </a:t>
            </a:r>
            <a:r>
              <a:rPr lang="en-US" sz="2000" dirty="0" smtClean="0">
                <a:solidFill>
                  <a:srgbClr val="FFFFFF"/>
                </a:solidFill>
                <a:latin typeface="Sniglet"/>
                <a:ea typeface="Sniglet"/>
                <a:cs typeface="Sniglet"/>
              </a:rPr>
              <a:t>p </a:t>
            </a:r>
          </a:p>
          <a:p>
            <a:endParaRPr lang="en-US" sz="2000" dirty="0">
              <a:solidFill>
                <a:srgbClr val="FFFFFF"/>
              </a:solidFill>
              <a:latin typeface="Sniglet"/>
              <a:ea typeface="Sniglet"/>
              <a:cs typeface="Sniglet"/>
            </a:endParaRPr>
          </a:p>
          <a:p>
            <a:r>
              <a:rPr lang="en-US" sz="2000" dirty="0" err="1">
                <a:solidFill>
                  <a:srgbClr val="FFFFFF"/>
                </a:solidFill>
                <a:latin typeface="Sniglet"/>
                <a:ea typeface="Sniglet"/>
                <a:cs typeface="Sniglet"/>
              </a:rPr>
              <a:t>Bước</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c:</a:t>
            </a:r>
          </a:p>
          <a:p>
            <a:r>
              <a:rPr lang="da-DK" sz="2000" dirty="0">
                <a:solidFill>
                  <a:srgbClr val="FFFFFF"/>
                </a:solidFill>
                <a:latin typeface="Sniglet"/>
                <a:ea typeface="Sniglet"/>
                <a:cs typeface="Sniglet"/>
              </a:rPr>
              <a:t>c = (3 * 22 + 0) / (2 * 22)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c = (3 * 4) / (44)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c = 12 / 44 mod </a:t>
            </a:r>
            <a:r>
              <a:rPr lang="da-DK" sz="2000" dirty="0" smtClean="0">
                <a:solidFill>
                  <a:srgbClr val="FFFFFF"/>
                </a:solidFill>
                <a:latin typeface="Sniglet"/>
                <a:ea typeface="Sniglet"/>
                <a:cs typeface="Sniglet"/>
              </a:rPr>
              <a:t>67</a:t>
            </a:r>
          </a:p>
          <a:p>
            <a:r>
              <a:rPr lang="da-DK" sz="2000" dirty="0">
                <a:solidFill>
                  <a:srgbClr val="FFFFFF"/>
                </a:solidFill>
                <a:latin typeface="Sniglet"/>
                <a:ea typeface="Sniglet"/>
                <a:cs typeface="Sniglet"/>
              </a:rPr>
              <a:t>c</a:t>
            </a:r>
            <a:r>
              <a:rPr lang="da-DK" sz="2000" dirty="0" smtClean="0">
                <a:solidFill>
                  <a:srgbClr val="FFFFFF"/>
                </a:solidFill>
                <a:latin typeface="Sniglet"/>
                <a:ea typeface="Sniglet"/>
                <a:cs typeface="Sniglet"/>
              </a:rPr>
              <a:t> </a:t>
            </a:r>
            <a:r>
              <a:rPr lang="da-DK" sz="2000" dirty="0">
                <a:solidFill>
                  <a:srgbClr val="FFFFFF"/>
                </a:solidFill>
                <a:latin typeface="Sniglet"/>
                <a:ea typeface="Sniglet"/>
                <a:cs typeface="Sniglet"/>
              </a:rPr>
              <a:t>= 12 * 44</a:t>
            </a:r>
            <a:r>
              <a:rPr lang="da-DK" sz="2000" baseline="30000" dirty="0">
                <a:solidFill>
                  <a:srgbClr val="FFFFFF"/>
                </a:solidFill>
                <a:latin typeface="Sniglet"/>
                <a:ea typeface="Sniglet"/>
                <a:cs typeface="Sniglet"/>
              </a:rPr>
              <a:t>-1</a:t>
            </a:r>
            <a:r>
              <a:rPr lang="da-DK" sz="2000" dirty="0">
                <a:solidFill>
                  <a:srgbClr val="FFFFFF"/>
                </a:solidFill>
                <a:latin typeface="Sniglet"/>
                <a:ea typeface="Sniglet"/>
                <a:cs typeface="Sniglet"/>
              </a:rPr>
              <a:t> mod 67</a:t>
            </a:r>
          </a:p>
          <a:p>
            <a:r>
              <a:rPr lang="da-DK" sz="2000" dirty="0">
                <a:solidFill>
                  <a:srgbClr val="FFFFFF"/>
                </a:solidFill>
                <a:latin typeface="Sniglet"/>
                <a:ea typeface="Sniglet"/>
                <a:cs typeface="Sniglet"/>
              </a:rPr>
              <a:t>c = 12 *32 </a:t>
            </a:r>
          </a:p>
          <a:p>
            <a:r>
              <a:rPr lang="da-DK" sz="2000" dirty="0">
                <a:solidFill>
                  <a:srgbClr val="FFFFFF"/>
                </a:solidFill>
                <a:latin typeface="Sniglet"/>
                <a:ea typeface="Sniglet"/>
                <a:cs typeface="Sniglet"/>
              </a:rPr>
              <a:t>c = 384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c = 49</a:t>
            </a:r>
            <a:endParaRPr lang="en-US" sz="2000" dirty="0">
              <a:solidFill>
                <a:srgbClr val="FFFFFF"/>
              </a:solidFill>
              <a:latin typeface="Sniglet"/>
              <a:ea typeface="Sniglet"/>
              <a:cs typeface="Sniglet"/>
            </a:endParaRPr>
          </a:p>
          <a:p>
            <a:endParaRPr lang="en-US" sz="2000" dirty="0">
              <a:solidFill>
                <a:srgbClr val="FFFFFF"/>
              </a:solidFill>
              <a:latin typeface="Sniglet"/>
              <a:ea typeface="Sniglet"/>
              <a:cs typeface="Sniglet"/>
            </a:endParaRPr>
          </a:p>
        </p:txBody>
      </p:sp>
      <p:sp>
        <p:nvSpPr>
          <p:cNvPr id="3" name="Rectangle 2"/>
          <p:cNvSpPr/>
          <p:nvPr/>
        </p:nvSpPr>
        <p:spPr>
          <a:xfrm>
            <a:off x="2933130" y="296204"/>
            <a:ext cx="3231975" cy="646331"/>
          </a:xfrm>
          <a:prstGeom prst="rect">
            <a:avLst/>
          </a:prstGeom>
        </p:spPr>
        <p:txBody>
          <a:bodyPr wrap="none">
            <a:spAutoFit/>
          </a:bodyPr>
          <a:lstStyle/>
          <a:p>
            <a:r>
              <a:rPr lang="vi-VN" sz="3600" dirty="0">
                <a:solidFill>
                  <a:srgbClr val="FFFFFF"/>
                </a:solidFill>
                <a:latin typeface="Sniglet"/>
                <a:ea typeface="Sniglet"/>
                <a:cs typeface="Sniglet"/>
              </a:rPr>
              <a:t>Phép </a:t>
            </a:r>
            <a:r>
              <a:rPr lang="en-US" sz="3600" dirty="0" err="1" smtClean="0">
                <a:solidFill>
                  <a:srgbClr val="FFFFFF"/>
                </a:solidFill>
                <a:latin typeface="Sniglet"/>
                <a:ea typeface="Sniglet"/>
                <a:cs typeface="Sniglet"/>
              </a:rPr>
              <a:t>sinh</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endParaRPr lang="en-US" sz="3600" dirty="0">
              <a:solidFill>
                <a:srgbClr val="FFFFFF"/>
              </a:solidFill>
              <a:latin typeface="Sniglet"/>
              <a:ea typeface="Sniglet"/>
              <a:cs typeface="Sniglet"/>
            </a:endParaRPr>
          </a:p>
        </p:txBody>
      </p:sp>
    </p:spTree>
    <p:extLst>
      <p:ext uri="{BB962C8B-B14F-4D97-AF65-F5344CB8AC3E}">
        <p14:creationId xmlns:p14="http://schemas.microsoft.com/office/powerpoint/2010/main" val="486703272"/>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Rectangle 1"/>
          <p:cNvSpPr/>
          <p:nvPr/>
        </p:nvSpPr>
        <p:spPr>
          <a:xfrm>
            <a:off x="2314135" y="942535"/>
            <a:ext cx="5591908" cy="4093428"/>
          </a:xfrm>
          <a:prstGeom prst="rect">
            <a:avLst/>
          </a:prstGeom>
        </p:spPr>
        <p:txBody>
          <a:bodyPr wrap="square">
            <a:spAutoFit/>
          </a:bodyPr>
          <a:lstStyle/>
          <a:p>
            <a:r>
              <a:rPr lang="en-US" sz="2000" dirty="0" err="1">
                <a:solidFill>
                  <a:srgbClr val="FFFFFF"/>
                </a:solidFill>
                <a:latin typeface="Sniglet"/>
                <a:ea typeface="Sniglet"/>
                <a:cs typeface="Sniglet"/>
              </a:rPr>
              <a:t>Có</a:t>
            </a:r>
            <a:r>
              <a:rPr lang="en-US" sz="2000" dirty="0">
                <a:solidFill>
                  <a:srgbClr val="FFFFFF"/>
                </a:solidFill>
                <a:latin typeface="Sniglet"/>
                <a:ea typeface="Sniglet"/>
                <a:cs typeface="Sniglet"/>
              </a:rPr>
              <a:t> c = 49</a:t>
            </a:r>
          </a:p>
          <a:p>
            <a:r>
              <a:rPr lang="en-US" sz="2000" dirty="0" err="1">
                <a:solidFill>
                  <a:srgbClr val="FFFFFF"/>
                </a:solidFill>
                <a:latin typeface="Sniglet"/>
                <a:ea typeface="Sniglet"/>
                <a:cs typeface="Sniglet"/>
              </a:rPr>
              <a:t>Bước</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a:t>
            </a:r>
            <a:r>
              <a:rPr lang="en-US" sz="2000" dirty="0" err="1" smtClean="0">
                <a:solidFill>
                  <a:srgbClr val="FFFFFF"/>
                </a:solidFill>
                <a:latin typeface="Sniglet"/>
                <a:ea typeface="Sniglet"/>
                <a:cs typeface="Sniglet"/>
              </a:rPr>
              <a:t>khóa</a:t>
            </a:r>
            <a:r>
              <a:rPr lang="en-US" sz="2000" dirty="0" smtClean="0">
                <a:solidFill>
                  <a:srgbClr val="FFFFFF"/>
                </a:solidFill>
                <a:latin typeface="Sniglet"/>
                <a:ea typeface="Sniglet"/>
                <a:cs typeface="Sniglet"/>
              </a:rPr>
              <a:t> </a:t>
            </a:r>
            <a:r>
              <a:rPr lang="en-US" sz="2000" dirty="0" err="1" smtClean="0">
                <a:solidFill>
                  <a:srgbClr val="FFFFFF"/>
                </a:solidFill>
                <a:latin typeface="Sniglet"/>
                <a:ea typeface="Sniglet"/>
                <a:cs typeface="Sniglet"/>
              </a:rPr>
              <a:t>công</a:t>
            </a:r>
            <a:r>
              <a:rPr lang="en-US" sz="2000" dirty="0" smtClean="0">
                <a:solidFill>
                  <a:srgbClr val="FFFFFF"/>
                </a:solidFill>
                <a:latin typeface="Sniglet"/>
                <a:ea typeface="Sniglet"/>
                <a:cs typeface="Sniglet"/>
              </a:rPr>
              <a:t> </a:t>
            </a:r>
            <a:r>
              <a:rPr lang="en-US" sz="2000" dirty="0" err="1" smtClean="0">
                <a:solidFill>
                  <a:srgbClr val="FFFFFF"/>
                </a:solidFill>
                <a:latin typeface="Sniglet"/>
                <a:ea typeface="Sniglet"/>
                <a:cs typeface="Sniglet"/>
              </a:rPr>
              <a:t>khai</a:t>
            </a:r>
            <a:r>
              <a:rPr lang="en-US" sz="2000" dirty="0" smtClean="0">
                <a:solidFill>
                  <a:srgbClr val="FFFFFF"/>
                </a:solidFill>
                <a:latin typeface="Sniglet"/>
                <a:ea typeface="Sniglet"/>
                <a:cs typeface="Sniglet"/>
              </a:rPr>
              <a:t> R </a:t>
            </a:r>
            <a:r>
              <a:rPr lang="en-US" sz="2000" dirty="0">
                <a:solidFill>
                  <a:srgbClr val="FFFFFF"/>
                </a:solidFill>
                <a:latin typeface="Sniglet"/>
                <a:ea typeface="Sniglet"/>
                <a:cs typeface="Sniglet"/>
              </a:rPr>
              <a:t>( = 2 *p):</a:t>
            </a:r>
          </a:p>
          <a:p>
            <a:r>
              <a:rPr lang="da-DK" sz="2000" dirty="0">
                <a:solidFill>
                  <a:srgbClr val="FFFFFF"/>
                </a:solidFill>
                <a:latin typeface="Sniglet"/>
                <a:ea typeface="Sniglet"/>
                <a:cs typeface="Sniglet"/>
              </a:rPr>
              <a:t>rx = (492 – 2 * 2)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rx = (2401 – 4)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rx = 2397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rx = 52</a:t>
            </a:r>
          </a:p>
          <a:p>
            <a:r>
              <a:rPr lang="da-DK" sz="2000" dirty="0">
                <a:solidFill>
                  <a:srgbClr val="FFFFFF"/>
                </a:solidFill>
                <a:latin typeface="Sniglet"/>
                <a:ea typeface="Sniglet"/>
                <a:cs typeface="Sniglet"/>
              </a:rPr>
              <a:t>ry = (49 * (2 – 52) – 22)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ry = (49 * (-50) – 22)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ry = (-2450 – 22)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ry = -2472 mod 67</a:t>
            </a:r>
            <a:br>
              <a:rPr lang="da-DK" sz="2000" dirty="0">
                <a:solidFill>
                  <a:srgbClr val="FFFFFF"/>
                </a:solidFill>
                <a:latin typeface="Sniglet"/>
                <a:ea typeface="Sniglet"/>
                <a:cs typeface="Sniglet"/>
              </a:rPr>
            </a:br>
            <a:r>
              <a:rPr lang="da-DK" sz="2000" dirty="0">
                <a:solidFill>
                  <a:srgbClr val="FFFFFF"/>
                </a:solidFill>
                <a:latin typeface="Sniglet"/>
                <a:ea typeface="Sniglet"/>
                <a:cs typeface="Sniglet"/>
              </a:rPr>
              <a:t>ry = 7</a:t>
            </a:r>
          </a:p>
          <a:p>
            <a:r>
              <a:rPr lang="da-DK" sz="2000" dirty="0">
                <a:solidFill>
                  <a:srgbClr val="FFFFFF"/>
                </a:solidFill>
                <a:latin typeface="Sniglet"/>
                <a:ea typeface="Sniglet"/>
                <a:cs typeface="Sniglet"/>
              </a:rPr>
              <a:t>-&gt;  </a:t>
            </a:r>
            <a:r>
              <a:rPr lang="vi-VN" sz="2000" dirty="0">
                <a:solidFill>
                  <a:srgbClr val="FFFFFF"/>
                </a:solidFill>
                <a:latin typeface="Sniglet"/>
                <a:ea typeface="Sniglet"/>
                <a:cs typeface="Sniglet"/>
              </a:rPr>
              <a:t>Khóa public của chúng ta do đó tương ứng với điểm (52, 7)</a:t>
            </a:r>
            <a:endParaRPr lang="en-US" sz="2000" dirty="0">
              <a:solidFill>
                <a:srgbClr val="FFFFFF"/>
              </a:solidFill>
              <a:latin typeface="Sniglet"/>
              <a:ea typeface="Sniglet"/>
              <a:cs typeface="Sniglet"/>
            </a:endParaRPr>
          </a:p>
        </p:txBody>
      </p:sp>
      <p:sp>
        <p:nvSpPr>
          <p:cNvPr id="3" name="Rectangle 2"/>
          <p:cNvSpPr/>
          <p:nvPr/>
        </p:nvSpPr>
        <p:spPr>
          <a:xfrm>
            <a:off x="2933130" y="296204"/>
            <a:ext cx="3231975" cy="646331"/>
          </a:xfrm>
          <a:prstGeom prst="rect">
            <a:avLst/>
          </a:prstGeom>
        </p:spPr>
        <p:txBody>
          <a:bodyPr wrap="none">
            <a:spAutoFit/>
          </a:bodyPr>
          <a:lstStyle/>
          <a:p>
            <a:r>
              <a:rPr lang="vi-VN" sz="3600" dirty="0">
                <a:solidFill>
                  <a:srgbClr val="FFFFFF"/>
                </a:solidFill>
                <a:latin typeface="Sniglet"/>
                <a:ea typeface="Sniglet"/>
                <a:cs typeface="Sniglet"/>
              </a:rPr>
              <a:t>Phép </a:t>
            </a:r>
            <a:r>
              <a:rPr lang="en-US" sz="3600" dirty="0" err="1" smtClean="0">
                <a:solidFill>
                  <a:srgbClr val="FFFFFF"/>
                </a:solidFill>
                <a:latin typeface="Sniglet"/>
                <a:ea typeface="Sniglet"/>
                <a:cs typeface="Sniglet"/>
              </a:rPr>
              <a:t>sinh</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endParaRPr lang="en-US" sz="3600" dirty="0">
              <a:solidFill>
                <a:srgbClr val="FFFFFF"/>
              </a:solidFill>
              <a:latin typeface="Sniglet"/>
              <a:ea typeface="Sniglet"/>
              <a:cs typeface="Sniglet"/>
            </a:endParaRPr>
          </a:p>
        </p:txBody>
      </p:sp>
    </p:spTree>
    <p:extLst>
      <p:ext uri="{BB962C8B-B14F-4D97-AF65-F5344CB8AC3E}">
        <p14:creationId xmlns:p14="http://schemas.microsoft.com/office/powerpoint/2010/main" val="4162536799"/>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3" name="Rectangle 2"/>
          <p:cNvSpPr/>
          <p:nvPr/>
        </p:nvSpPr>
        <p:spPr>
          <a:xfrm>
            <a:off x="1895965" y="1295011"/>
            <a:ext cx="5774771" cy="3170099"/>
          </a:xfrm>
          <a:prstGeom prst="rect">
            <a:avLst/>
          </a:prstGeom>
        </p:spPr>
        <p:txBody>
          <a:bodyPr wrap="square">
            <a:spAutoFit/>
          </a:bodyPr>
          <a:lstStyle/>
          <a:p>
            <a:r>
              <a:rPr lang="en-US" sz="2000" dirty="0" err="1">
                <a:solidFill>
                  <a:srgbClr val="FFFFFF"/>
                </a:solidFill>
                <a:latin typeface="Sniglet"/>
                <a:ea typeface="Sniglet"/>
                <a:cs typeface="Sniglet"/>
              </a:rPr>
              <a:t>Thực</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hiện</a:t>
            </a:r>
            <a:r>
              <a:rPr lang="en-US" sz="2000" dirty="0">
                <a:solidFill>
                  <a:srgbClr val="FFFFFF"/>
                </a:solidFill>
                <a:latin typeface="Sniglet"/>
                <a:ea typeface="Sniglet"/>
                <a:cs typeface="Sniglet"/>
              </a:rPr>
              <a:t> k</a:t>
            </a:r>
            <a:r>
              <a:rPr lang="vi-VN" sz="2000" dirty="0">
                <a:solidFill>
                  <a:srgbClr val="FFFFFF"/>
                </a:solidFill>
                <a:latin typeface="Sniglet"/>
                <a:ea typeface="Sniglet"/>
                <a:cs typeface="Sniglet"/>
              </a:rPr>
              <a:t>ý</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trên</a:t>
            </a:r>
            <a:r>
              <a:rPr lang="vi-VN" sz="2000" dirty="0">
                <a:solidFill>
                  <a:srgbClr val="FFFFFF"/>
                </a:solidFill>
                <a:latin typeface="Sniglet"/>
                <a:ea typeface="Sniglet"/>
                <a:cs typeface="Sniglet"/>
              </a:rPr>
              <a:t> dữ liệu thô z</a:t>
            </a:r>
            <a:r>
              <a:rPr lang="en-US" sz="2000" dirty="0">
                <a:solidFill>
                  <a:srgbClr val="FFFFFF"/>
                </a:solidFill>
                <a:latin typeface="Sniglet"/>
                <a:ea typeface="Sniglet"/>
                <a:cs typeface="Sniglet"/>
              </a:rPr>
              <a:t>,</a:t>
            </a:r>
            <a:r>
              <a:rPr lang="vi-VN" sz="2000" dirty="0">
                <a:solidFill>
                  <a:srgbClr val="FFFFFF"/>
                </a:solidFill>
                <a:latin typeface="Sniglet"/>
                <a:ea typeface="Sniglet"/>
                <a:cs typeface="Sniglet"/>
              </a:rPr>
              <a:t> G là điểm cơ sở, n là bậc của điểm, và d là khóa private. Công thức ký như sau:</a:t>
            </a:r>
            <a:endParaRPr lang="en-US" sz="2000" dirty="0">
              <a:solidFill>
                <a:srgbClr val="FFFFFF"/>
              </a:solidFill>
              <a:latin typeface="Sniglet"/>
              <a:ea typeface="Sniglet"/>
              <a:cs typeface="Sniglet"/>
            </a:endParaRPr>
          </a:p>
          <a:p>
            <a:pPr marL="457200" indent="-457200">
              <a:buFont typeface="+mj-lt"/>
              <a:buAutoNum type="arabicPeriod"/>
            </a:pPr>
            <a:r>
              <a:rPr lang="vi-VN" sz="2000" dirty="0">
                <a:solidFill>
                  <a:srgbClr val="FFFFFF"/>
                </a:solidFill>
                <a:latin typeface="Sniglet"/>
                <a:ea typeface="Sniglet"/>
                <a:cs typeface="Sniglet"/>
              </a:rPr>
              <a:t>Chọn một số nguyên </a:t>
            </a:r>
            <a:r>
              <a:rPr lang="vi-VN" sz="2000" dirty="0">
                <a:solidFill>
                  <a:srgbClr val="FF0000"/>
                </a:solidFill>
                <a:latin typeface="Sniglet"/>
                <a:ea typeface="Sniglet"/>
                <a:cs typeface="Sniglet"/>
              </a:rPr>
              <a:t>k</a:t>
            </a:r>
            <a:r>
              <a:rPr lang="vi-VN" sz="2000" dirty="0">
                <a:solidFill>
                  <a:srgbClr val="FFFFFF"/>
                </a:solidFill>
                <a:latin typeface="Sniglet"/>
                <a:ea typeface="Sniglet"/>
                <a:cs typeface="Sniglet"/>
              </a:rPr>
              <a:t> giữa 1 và n – 1.</a:t>
            </a:r>
          </a:p>
          <a:p>
            <a:pPr marL="457200" indent="-457200">
              <a:buFont typeface="+mj-lt"/>
              <a:buAutoNum type="arabicPeriod"/>
            </a:pPr>
            <a:r>
              <a:rPr lang="vi-VN" sz="2000" dirty="0">
                <a:solidFill>
                  <a:srgbClr val="FFFFFF"/>
                </a:solidFill>
                <a:latin typeface="Sniglet"/>
                <a:ea typeface="Sniglet"/>
                <a:cs typeface="Sniglet"/>
              </a:rPr>
              <a:t>Tính điểm </a:t>
            </a:r>
            <a:r>
              <a:rPr lang="en-US" sz="2000" dirty="0" smtClean="0">
                <a:solidFill>
                  <a:srgbClr val="FFFFFF"/>
                </a:solidFill>
                <a:latin typeface="Sniglet"/>
                <a:ea typeface="Sniglet"/>
                <a:cs typeface="Sniglet"/>
              </a:rPr>
              <a:t>C</a:t>
            </a:r>
            <a:r>
              <a:rPr lang="vi-VN" sz="2000" dirty="0" smtClean="0">
                <a:solidFill>
                  <a:srgbClr val="FFFFFF"/>
                </a:solidFill>
                <a:latin typeface="Sniglet"/>
                <a:ea typeface="Sniglet"/>
                <a:cs typeface="Sniglet"/>
              </a:rPr>
              <a:t>(x</a:t>
            </a:r>
            <a:r>
              <a:rPr lang="vi-VN" sz="2000" dirty="0">
                <a:solidFill>
                  <a:srgbClr val="FFFFFF"/>
                </a:solidFill>
                <a:latin typeface="Sniglet"/>
                <a:ea typeface="Sniglet"/>
                <a:cs typeface="Sniglet"/>
              </a:rPr>
              <a:t>, y) = k * G, sử dụng phép nhân vô hướng.</a:t>
            </a:r>
          </a:p>
          <a:p>
            <a:pPr marL="457200" indent="-457200">
              <a:buFont typeface="+mj-lt"/>
              <a:buAutoNum type="arabicPeriod"/>
            </a:pPr>
            <a:r>
              <a:rPr lang="vi-VN" sz="2000" dirty="0">
                <a:solidFill>
                  <a:srgbClr val="FFFFFF"/>
                </a:solidFill>
                <a:latin typeface="Sniglet"/>
                <a:ea typeface="Sniglet"/>
                <a:cs typeface="Sniglet"/>
              </a:rPr>
              <a:t>Tìm r = x mod n. Nếu r = 0, quay lại bước 1.</a:t>
            </a:r>
          </a:p>
          <a:p>
            <a:pPr marL="457200" indent="-457200">
              <a:buFont typeface="+mj-lt"/>
              <a:buAutoNum type="arabicPeriod"/>
            </a:pPr>
            <a:r>
              <a:rPr lang="vi-VN" sz="2000" dirty="0">
                <a:solidFill>
                  <a:srgbClr val="FFFFFF"/>
                </a:solidFill>
                <a:latin typeface="Sniglet"/>
                <a:ea typeface="Sniglet"/>
                <a:cs typeface="Sniglet"/>
              </a:rPr>
              <a:t>Tìm s = (z + r * d) / k mod n. Nếu s = 0, quay lại bước 1.</a:t>
            </a:r>
          </a:p>
          <a:p>
            <a:pPr marL="457200" indent="-457200">
              <a:buFont typeface="+mj-lt"/>
              <a:buAutoNum type="arabicPeriod"/>
            </a:pPr>
            <a:r>
              <a:rPr lang="vi-VN" sz="2000" dirty="0">
                <a:solidFill>
                  <a:srgbClr val="FFFFFF"/>
                </a:solidFill>
                <a:latin typeface="Sniglet"/>
                <a:ea typeface="Sniglet"/>
                <a:cs typeface="Sniglet"/>
              </a:rPr>
              <a:t>Chữ ký là cặp (r, s)</a:t>
            </a:r>
          </a:p>
        </p:txBody>
      </p:sp>
      <p:sp>
        <p:nvSpPr>
          <p:cNvPr id="4" name="Rectangle 3"/>
          <p:cNvSpPr/>
          <p:nvPr/>
        </p:nvSpPr>
        <p:spPr>
          <a:xfrm>
            <a:off x="2046865" y="338407"/>
            <a:ext cx="5472973" cy="646331"/>
          </a:xfrm>
          <a:prstGeom prst="rect">
            <a:avLst/>
          </a:prstGeom>
        </p:spPr>
        <p:txBody>
          <a:bodyPr wrap="none">
            <a:spAutoFit/>
          </a:bodyPr>
          <a:lstStyle/>
          <a:p>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dữ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liệu</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private</a:t>
            </a:r>
            <a:endParaRPr lang="en-US" sz="3600" dirty="0">
              <a:solidFill>
                <a:srgbClr val="FFFFFF"/>
              </a:solidFill>
              <a:latin typeface="Sniglet"/>
              <a:ea typeface="Sniglet"/>
              <a:cs typeface="Sniglet"/>
            </a:endParaRPr>
          </a:p>
        </p:txBody>
      </p:sp>
    </p:spTree>
    <p:extLst>
      <p:ext uri="{BB962C8B-B14F-4D97-AF65-F5344CB8AC3E}">
        <p14:creationId xmlns:p14="http://schemas.microsoft.com/office/powerpoint/2010/main" val="293862700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2046865" y="338407"/>
            <a:ext cx="5472973" cy="646331"/>
          </a:xfrm>
          <a:prstGeom prst="rect">
            <a:avLst/>
          </a:prstGeom>
        </p:spPr>
        <p:txBody>
          <a:bodyPr wrap="none">
            <a:spAutoFit/>
          </a:bodyPr>
          <a:lstStyle/>
          <a:p>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dữ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liệu</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private</a:t>
            </a:r>
            <a:endParaRPr lang="en-US" sz="3600" dirty="0">
              <a:solidFill>
                <a:srgbClr val="FFFFFF"/>
              </a:solidFill>
              <a:latin typeface="Sniglet"/>
              <a:ea typeface="Sniglet"/>
              <a:cs typeface="Sniglet"/>
            </a:endParaRPr>
          </a:p>
        </p:txBody>
      </p:sp>
      <p:sp>
        <p:nvSpPr>
          <p:cNvPr id="2" name="Rectangle 1"/>
          <p:cNvSpPr/>
          <p:nvPr/>
        </p:nvSpPr>
        <p:spPr>
          <a:xfrm>
            <a:off x="2947838" y="1564945"/>
            <a:ext cx="4572000" cy="1631216"/>
          </a:xfrm>
          <a:prstGeom prst="rect">
            <a:avLst/>
          </a:prstGeom>
        </p:spPr>
        <p:txBody>
          <a:bodyPr>
            <a:spAutoFit/>
          </a:bodyPr>
          <a:lstStyle/>
          <a:p>
            <a:r>
              <a:rPr lang="en-US" sz="2000" dirty="0" err="1">
                <a:solidFill>
                  <a:srgbClr val="FFFFFF"/>
                </a:solidFill>
                <a:latin typeface="Sniglet"/>
                <a:ea typeface="Sniglet"/>
                <a:cs typeface="Sniglet"/>
              </a:rPr>
              <a:t>Ví</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dụ</a:t>
            </a:r>
            <a:r>
              <a:rPr lang="en-US" sz="2000" dirty="0">
                <a:solidFill>
                  <a:srgbClr val="FFFFFF"/>
                </a:solidFill>
                <a:latin typeface="Sniglet"/>
                <a:ea typeface="Sniglet"/>
                <a:cs typeface="Sniglet"/>
              </a:rPr>
              <a:t>:</a:t>
            </a:r>
          </a:p>
          <a:p>
            <a:r>
              <a:rPr lang="vi-VN" sz="2000" dirty="0">
                <a:solidFill>
                  <a:srgbClr val="FFFFFF"/>
                </a:solidFill>
                <a:latin typeface="Sniglet"/>
                <a:ea typeface="Sniglet"/>
                <a:cs typeface="Sniglet"/>
              </a:rPr>
              <a:t>z = 17 (dữ liệu</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cần</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được</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ký</a:t>
            </a:r>
            <a:r>
              <a:rPr lang="vi-VN" sz="2000" dirty="0">
                <a:solidFill>
                  <a:srgbClr val="FFFFFF"/>
                </a:solidFill>
                <a:latin typeface="Sniglet"/>
                <a:ea typeface="Sniglet"/>
                <a:cs typeface="Sniglet"/>
              </a:rPr>
              <a:t>)</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n = 79 (bậc của điểm</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cơ</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sở</a:t>
            </a:r>
            <a:r>
              <a:rPr lang="vi-VN" sz="2000" dirty="0">
                <a:solidFill>
                  <a:srgbClr val="FFFFFF"/>
                </a:solidFill>
                <a:latin typeface="Sniglet"/>
                <a:ea typeface="Sniglet"/>
                <a:cs typeface="Sniglet"/>
              </a:rPr>
              <a:t>)</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G = (2, 22) (điểm cơ </a:t>
            </a:r>
            <a:r>
              <a:rPr lang="en-US" sz="2000" dirty="0" err="1">
                <a:solidFill>
                  <a:srgbClr val="FFFFFF"/>
                </a:solidFill>
                <a:latin typeface="Sniglet"/>
                <a:ea typeface="Sniglet"/>
                <a:cs typeface="Sniglet"/>
              </a:rPr>
              <a:t>sở</a:t>
            </a:r>
            <a:r>
              <a:rPr lang="vi-VN" sz="2000" dirty="0">
                <a:solidFill>
                  <a:srgbClr val="FFFFFF"/>
                </a:solidFill>
                <a:latin typeface="Sniglet"/>
                <a:ea typeface="Sniglet"/>
                <a:cs typeface="Sniglet"/>
              </a:rPr>
              <a:t>)</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d = 2 (khóa private)</a:t>
            </a:r>
            <a:endParaRPr lang="en-US" sz="2000" dirty="0">
              <a:solidFill>
                <a:srgbClr val="FFFFFF"/>
              </a:solidFill>
              <a:latin typeface="Sniglet"/>
              <a:ea typeface="Sniglet"/>
              <a:cs typeface="Sniglet"/>
            </a:endParaRPr>
          </a:p>
        </p:txBody>
      </p:sp>
    </p:spTree>
    <p:extLst>
      <p:ext uri="{BB962C8B-B14F-4D97-AF65-F5344CB8AC3E}">
        <p14:creationId xmlns:p14="http://schemas.microsoft.com/office/powerpoint/2010/main" val="3783473577"/>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2046865" y="338407"/>
            <a:ext cx="5472973" cy="646331"/>
          </a:xfrm>
          <a:prstGeom prst="rect">
            <a:avLst/>
          </a:prstGeom>
        </p:spPr>
        <p:txBody>
          <a:bodyPr wrap="none">
            <a:spAutoFit/>
          </a:bodyPr>
          <a:lstStyle/>
          <a:p>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dữ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liệu</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private</a:t>
            </a:r>
            <a:endParaRPr lang="en-US" sz="3600" dirty="0">
              <a:solidFill>
                <a:srgbClr val="FFFFFF"/>
              </a:solidFill>
              <a:latin typeface="Sniglet"/>
              <a:ea typeface="Sniglet"/>
              <a:cs typeface="Sniglet"/>
            </a:endParaRPr>
          </a:p>
        </p:txBody>
      </p:sp>
      <p:sp>
        <p:nvSpPr>
          <p:cNvPr id="3" name="Rectangle 2"/>
          <p:cNvSpPr/>
          <p:nvPr/>
        </p:nvSpPr>
        <p:spPr>
          <a:xfrm>
            <a:off x="2046865" y="1128846"/>
            <a:ext cx="4572000" cy="1323439"/>
          </a:xfrm>
          <a:prstGeom prst="rect">
            <a:avLst/>
          </a:prstGeom>
        </p:spPr>
        <p:txBody>
          <a:bodyPr>
            <a:spAutoFit/>
          </a:bodyPr>
          <a:lstStyle/>
          <a:p>
            <a:pPr lvl="0"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1:  </a:t>
            </a:r>
            <a:r>
              <a:rPr lang="en-US" altLang="en-US" sz="2000" dirty="0" err="1" smtClean="0">
                <a:solidFill>
                  <a:srgbClr val="FFFFFF"/>
                </a:solidFill>
                <a:latin typeface="Sniglet"/>
                <a:ea typeface="Sniglet"/>
                <a:cs typeface="Sniglet"/>
              </a:rPr>
              <a:t>Chọn</a:t>
            </a:r>
            <a:r>
              <a:rPr lang="en-US" altLang="en-US" sz="2000" dirty="0" smtClean="0">
                <a:solidFill>
                  <a:srgbClr val="FFFFFF"/>
                </a:solidFill>
                <a:latin typeface="Sniglet"/>
                <a:ea typeface="Sniglet"/>
                <a:cs typeface="Sniglet"/>
              </a:rPr>
              <a:t> </a:t>
            </a:r>
            <a:r>
              <a:rPr lang="en-US" altLang="en-US" sz="2000" dirty="0" err="1">
                <a:solidFill>
                  <a:srgbClr val="FFFFFF"/>
                </a:solidFill>
                <a:latin typeface="Sniglet"/>
                <a:ea typeface="Sniglet"/>
                <a:cs typeface="Sniglet"/>
              </a:rPr>
              <a:t>một</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số</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ngẫu</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nhiên</a:t>
            </a:r>
            <a:r>
              <a:rPr lang="en-US" altLang="en-US" sz="2000" dirty="0">
                <a:solidFill>
                  <a:srgbClr val="FFFFFF"/>
                </a:solidFill>
                <a:latin typeface="Sniglet"/>
                <a:ea typeface="Sniglet"/>
                <a:cs typeface="Sniglet"/>
              </a:rPr>
              <a:t>:</a:t>
            </a:r>
          </a:p>
          <a:p>
            <a:pPr lvl="0" eaLnBrk="0" fontAlgn="base" hangingPunct="0"/>
            <a:r>
              <a:rPr lang="en-US" altLang="en-US" sz="2000" dirty="0">
                <a:solidFill>
                  <a:srgbClr val="FFFFFF"/>
                </a:solidFill>
                <a:latin typeface="Sniglet"/>
                <a:ea typeface="Sniglet"/>
                <a:cs typeface="Sniglet"/>
              </a:rPr>
              <a:t>k = rand (1, n – 1)</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k = rand (1, 79 – 1)</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k = </a:t>
            </a:r>
            <a:r>
              <a:rPr lang="en-US" altLang="en-US" sz="2000" dirty="0" smtClean="0">
                <a:solidFill>
                  <a:srgbClr val="FFFFFF"/>
                </a:solidFill>
                <a:latin typeface="Sniglet"/>
                <a:ea typeface="Sniglet"/>
                <a:cs typeface="Sniglet"/>
              </a:rPr>
              <a:t>3 </a:t>
            </a:r>
            <a:r>
              <a:rPr lang="en-US" altLang="en-US" sz="2000" dirty="0" err="1" smtClean="0">
                <a:solidFill>
                  <a:srgbClr val="FFFFFF"/>
                </a:solidFill>
                <a:latin typeface="Sniglet"/>
                <a:ea typeface="Sniglet"/>
                <a:cs typeface="Sniglet"/>
              </a:rPr>
              <a:t>chẳng</a:t>
            </a:r>
            <a:r>
              <a:rPr lang="en-US" altLang="en-US" sz="2000" dirty="0" smtClean="0">
                <a:solidFill>
                  <a:srgbClr val="FFFFFF"/>
                </a:solidFill>
                <a:latin typeface="Sniglet"/>
                <a:ea typeface="Sniglet"/>
                <a:cs typeface="Sniglet"/>
              </a:rPr>
              <a:t> </a:t>
            </a:r>
            <a:r>
              <a:rPr lang="en-US" altLang="en-US" sz="2000" dirty="0" err="1" smtClean="0">
                <a:solidFill>
                  <a:srgbClr val="FFFFFF"/>
                </a:solidFill>
                <a:latin typeface="Sniglet"/>
                <a:ea typeface="Sniglet"/>
                <a:cs typeface="Sniglet"/>
              </a:rPr>
              <a:t>hạn</a:t>
            </a:r>
            <a:endParaRPr lang="en-US" altLang="en-US" sz="2000" dirty="0">
              <a:solidFill>
                <a:srgbClr val="FFFFFF"/>
              </a:solidFill>
              <a:latin typeface="Sniglet"/>
              <a:ea typeface="Sniglet"/>
              <a:cs typeface="Sniglet"/>
            </a:endParaRPr>
          </a:p>
        </p:txBody>
      </p:sp>
    </p:spTree>
    <p:extLst>
      <p:ext uri="{BB962C8B-B14F-4D97-AF65-F5344CB8AC3E}">
        <p14:creationId xmlns:p14="http://schemas.microsoft.com/office/powerpoint/2010/main" val="64634873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2046865" y="338407"/>
            <a:ext cx="5472973" cy="646331"/>
          </a:xfrm>
          <a:prstGeom prst="rect">
            <a:avLst/>
          </a:prstGeom>
        </p:spPr>
        <p:txBody>
          <a:bodyPr wrap="none">
            <a:spAutoFit/>
          </a:bodyPr>
          <a:lstStyle/>
          <a:p>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dữ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liệu</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private</a:t>
            </a:r>
            <a:endParaRPr lang="en-US" sz="3600" dirty="0">
              <a:solidFill>
                <a:srgbClr val="FFFFFF"/>
              </a:solidFill>
              <a:latin typeface="Sniglet"/>
              <a:ea typeface="Sniglet"/>
              <a:cs typeface="Sniglet"/>
            </a:endParaRPr>
          </a:p>
        </p:txBody>
      </p:sp>
      <p:sp>
        <p:nvSpPr>
          <p:cNvPr id="2" name="Rectangle 1"/>
          <p:cNvSpPr/>
          <p:nvPr/>
        </p:nvSpPr>
        <p:spPr>
          <a:xfrm>
            <a:off x="2046865" y="1151158"/>
            <a:ext cx="5472973" cy="3477875"/>
          </a:xfrm>
          <a:prstGeom prst="rect">
            <a:avLst/>
          </a:prstGeom>
        </p:spPr>
        <p:txBody>
          <a:bodyPr wrap="square">
            <a:spAutoFit/>
          </a:bodyPr>
          <a:lstStyle/>
          <a:p>
            <a:pPr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2: </a:t>
            </a:r>
            <a:r>
              <a:rPr lang="en-US" altLang="en-US" sz="2000" dirty="0" err="1" smtClean="0">
                <a:solidFill>
                  <a:srgbClr val="FFFFFF"/>
                </a:solidFill>
                <a:latin typeface="Sniglet"/>
                <a:ea typeface="Sniglet"/>
                <a:cs typeface="Sniglet"/>
              </a:rPr>
              <a:t>Tính</a:t>
            </a:r>
            <a:r>
              <a:rPr lang="en-US" altLang="en-US" sz="2000" dirty="0" smtClean="0">
                <a:solidFill>
                  <a:srgbClr val="FFFFFF"/>
                </a:solidFill>
                <a:latin typeface="Sniglet"/>
                <a:ea typeface="Sniglet"/>
                <a:cs typeface="Sniglet"/>
              </a:rPr>
              <a:t> </a:t>
            </a:r>
            <a:r>
              <a:rPr lang="en-US" altLang="en-US" sz="2000" dirty="0" err="1" smtClean="0">
                <a:solidFill>
                  <a:srgbClr val="FFFFFF"/>
                </a:solidFill>
                <a:latin typeface="Sniglet"/>
                <a:ea typeface="Sniglet"/>
                <a:cs typeface="Sniglet"/>
              </a:rPr>
              <a:t>điểm</a:t>
            </a:r>
            <a:r>
              <a:rPr lang="en-US" altLang="en-US" sz="2000" dirty="0" smtClean="0">
                <a:solidFill>
                  <a:srgbClr val="FFFFFF"/>
                </a:solidFill>
                <a:latin typeface="Sniglet"/>
                <a:ea typeface="Sniglet"/>
                <a:cs typeface="Sniglet"/>
              </a:rPr>
              <a:t> C. </a:t>
            </a:r>
            <a:r>
              <a:rPr lang="en-US" altLang="en-US" sz="2000" dirty="0" err="1">
                <a:solidFill>
                  <a:srgbClr val="FFFFFF"/>
                </a:solidFill>
                <a:latin typeface="Sniglet"/>
                <a:ea typeface="Sniglet"/>
                <a:cs typeface="Sniglet"/>
              </a:rPr>
              <a:t>Điều</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này</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được</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thực</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hiện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theo</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cách</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tương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tự</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như</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xác</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định</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khóa</a:t>
            </a:r>
            <a:r>
              <a:rPr lang="en-US" altLang="en-US" sz="2000" dirty="0">
                <a:solidFill>
                  <a:srgbClr val="FFFFFF"/>
                </a:solidFill>
                <a:latin typeface="Sniglet"/>
                <a:ea typeface="Sniglet"/>
                <a:cs typeface="Sniglet"/>
              </a:rPr>
              <a:t> public, </a:t>
            </a:r>
            <a:r>
              <a:rPr lang="en-US" altLang="en-US" sz="2000" dirty="0" err="1">
                <a:solidFill>
                  <a:srgbClr val="FFFFFF"/>
                </a:solidFill>
                <a:latin typeface="Sniglet"/>
                <a:ea typeface="Sniglet"/>
                <a:cs typeface="Sniglet"/>
              </a:rPr>
              <a:t>nhưng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để</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ngắn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gọn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chúng</a:t>
            </a:r>
            <a:r>
              <a:rPr lang="en-US" altLang="en-US" sz="2000" dirty="0">
                <a:solidFill>
                  <a:srgbClr val="FFFFFF"/>
                </a:solidFill>
                <a:latin typeface="Sniglet"/>
                <a:ea typeface="Sniglet"/>
                <a:cs typeface="Sniglet"/>
              </a:rPr>
              <a:t> ta </a:t>
            </a:r>
            <a:r>
              <a:rPr lang="en-US" altLang="en-US" sz="2000" dirty="0" err="1">
                <a:solidFill>
                  <a:srgbClr val="FFFFFF"/>
                </a:solidFill>
                <a:latin typeface="Sniglet"/>
                <a:ea typeface="Sniglet"/>
                <a:cs typeface="Sniglet"/>
              </a:rPr>
              <a:t>hãy</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bỏ</a:t>
            </a:r>
            <a:r>
              <a:rPr lang="en-US" altLang="en-US" sz="2000" dirty="0">
                <a:solidFill>
                  <a:srgbClr val="FFFFFF"/>
                </a:solidFill>
                <a:latin typeface="Sniglet"/>
                <a:ea typeface="Sniglet"/>
                <a:cs typeface="Sniglet"/>
              </a:rPr>
              <a:t> qua </a:t>
            </a:r>
            <a:r>
              <a:rPr lang="en-US" altLang="en-US" sz="2000" dirty="0" err="1">
                <a:solidFill>
                  <a:srgbClr val="FFFFFF"/>
                </a:solidFill>
                <a:latin typeface="Sniglet"/>
                <a:ea typeface="Sniglet"/>
                <a:cs typeface="Sniglet"/>
              </a:rPr>
              <a:t>phép</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phép</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cộng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điểm</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và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phép</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nhân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đôi</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điểm</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số</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học</a:t>
            </a:r>
            <a:r>
              <a:rPr lang="en-US" altLang="en-US" sz="2000" dirty="0">
                <a:solidFill>
                  <a:srgbClr val="FFFFFF"/>
                </a:solidFill>
                <a:latin typeface="Sniglet"/>
                <a:ea typeface="Sniglet"/>
                <a:cs typeface="Sniglet"/>
              </a:rPr>
              <a:t>.</a:t>
            </a:r>
          </a:p>
          <a:p>
            <a:pPr eaLnBrk="0" fontAlgn="base" hangingPunct="0"/>
            <a:r>
              <a:rPr lang="en-US" altLang="en-US" sz="2000" dirty="0" smtClean="0">
                <a:solidFill>
                  <a:srgbClr val="FFFFFF"/>
                </a:solidFill>
                <a:latin typeface="Sniglet"/>
                <a:ea typeface="Sniglet"/>
                <a:cs typeface="Sniglet"/>
              </a:rPr>
              <a:t>(x, y) = </a:t>
            </a:r>
            <a:r>
              <a:rPr lang="en-US" altLang="en-US" sz="2000" dirty="0" err="1" smtClean="0">
                <a:solidFill>
                  <a:srgbClr val="FFFFFF"/>
                </a:solidFill>
                <a:latin typeface="Sniglet"/>
                <a:ea typeface="Sniglet"/>
                <a:cs typeface="Sniglet"/>
              </a:rPr>
              <a:t>kG</a:t>
            </a:r>
            <a:endParaRPr lang="en-US" altLang="en-US" sz="2000" dirty="0" smtClean="0">
              <a:solidFill>
                <a:srgbClr val="FFFFFF"/>
              </a:solidFill>
              <a:latin typeface="Sniglet"/>
              <a:ea typeface="Sniglet"/>
              <a:cs typeface="Sniglet"/>
            </a:endParaRPr>
          </a:p>
          <a:p>
            <a:pPr eaLnBrk="0" fontAlgn="base" hangingPunct="0"/>
            <a:r>
              <a:rPr lang="en-US" altLang="en-US" sz="2000" dirty="0" smtClean="0">
                <a:solidFill>
                  <a:srgbClr val="FFFFFF"/>
                </a:solidFill>
                <a:latin typeface="Sniglet"/>
                <a:ea typeface="Sniglet"/>
                <a:cs typeface="Sniglet"/>
              </a:rPr>
              <a:t>(</a:t>
            </a:r>
            <a:r>
              <a:rPr lang="en-US" altLang="en-US" sz="2000" dirty="0">
                <a:solidFill>
                  <a:srgbClr val="FFFFFF"/>
                </a:solidFill>
                <a:latin typeface="Sniglet"/>
                <a:ea typeface="Sniglet"/>
                <a:cs typeface="Sniglet"/>
              </a:rPr>
              <a:t>x, y) = 3G</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(x, y) = G + 2G</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(x, y) = (2, 22) + (52, 7)</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(x, y) = (62, 63)</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x = 62</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y = 63</a:t>
            </a:r>
          </a:p>
        </p:txBody>
      </p:sp>
    </p:spTree>
    <p:extLst>
      <p:ext uri="{BB962C8B-B14F-4D97-AF65-F5344CB8AC3E}">
        <p14:creationId xmlns:p14="http://schemas.microsoft.com/office/powerpoint/2010/main" val="2127909343"/>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2046865" y="338407"/>
            <a:ext cx="5472973" cy="646331"/>
          </a:xfrm>
          <a:prstGeom prst="rect">
            <a:avLst/>
          </a:prstGeom>
        </p:spPr>
        <p:txBody>
          <a:bodyPr wrap="none">
            <a:spAutoFit/>
          </a:bodyPr>
          <a:lstStyle/>
          <a:p>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dữ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liệu</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private</a:t>
            </a:r>
            <a:endParaRPr lang="en-US" sz="3600" dirty="0">
              <a:solidFill>
                <a:srgbClr val="FFFFFF"/>
              </a:solidFill>
              <a:latin typeface="Sniglet"/>
              <a:ea typeface="Sniglet"/>
              <a:cs typeface="Sniglet"/>
            </a:endParaRPr>
          </a:p>
        </p:txBody>
      </p:sp>
      <p:sp>
        <p:nvSpPr>
          <p:cNvPr id="2" name="Rectangle 1"/>
          <p:cNvSpPr/>
          <p:nvPr/>
        </p:nvSpPr>
        <p:spPr>
          <a:xfrm>
            <a:off x="2046865" y="1152162"/>
            <a:ext cx="1765160" cy="1323439"/>
          </a:xfrm>
          <a:prstGeom prst="rect">
            <a:avLst/>
          </a:prstGeom>
        </p:spPr>
        <p:txBody>
          <a:bodyPr wrap="square">
            <a:spAutoFit/>
          </a:bodyPr>
          <a:lstStyle/>
          <a:p>
            <a:pPr lvl="0" eaLnBrk="0" fontAlgn="base" hangingPunct="0">
              <a:spcBef>
                <a:spcPct val="0"/>
              </a:spcBef>
              <a:spcAft>
                <a:spcPct val="0"/>
              </a:spcAft>
            </a:pPr>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3: </a:t>
            </a:r>
            <a:r>
              <a:rPr lang="en-US" altLang="en-US" sz="2000" dirty="0" err="1" smtClean="0">
                <a:solidFill>
                  <a:srgbClr val="FFFFFF"/>
                </a:solidFill>
                <a:latin typeface="Sniglet"/>
                <a:ea typeface="Sniglet"/>
                <a:cs typeface="Sniglet"/>
              </a:rPr>
              <a:t>Tìm</a:t>
            </a:r>
            <a:r>
              <a:rPr lang="en-US" altLang="en-US" sz="2000" dirty="0">
                <a:solidFill>
                  <a:srgbClr val="FFFFFF"/>
                </a:solidFill>
                <a:latin typeface="Sniglet"/>
                <a:ea typeface="Sniglet"/>
                <a:cs typeface="Sniglet"/>
              </a:rPr>
              <a:t> r:</a:t>
            </a:r>
          </a:p>
          <a:p>
            <a:pPr lvl="0" eaLnBrk="0" fontAlgn="base" hangingPunct="0">
              <a:spcBef>
                <a:spcPct val="0"/>
              </a:spcBef>
              <a:spcAft>
                <a:spcPct val="0"/>
              </a:spcAft>
            </a:pPr>
            <a:r>
              <a:rPr lang="en-US" altLang="en-US" sz="2000" dirty="0">
                <a:solidFill>
                  <a:srgbClr val="FFFFFF"/>
                </a:solidFill>
                <a:latin typeface="Sniglet"/>
                <a:ea typeface="Sniglet"/>
                <a:cs typeface="Sniglet"/>
              </a:rPr>
              <a:t>r = x mod n</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r = 62 mod 79</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r = 62</a:t>
            </a:r>
          </a:p>
        </p:txBody>
      </p:sp>
    </p:spTree>
    <p:extLst>
      <p:ext uri="{BB962C8B-B14F-4D97-AF65-F5344CB8AC3E}">
        <p14:creationId xmlns:p14="http://schemas.microsoft.com/office/powerpoint/2010/main" val="2448245829"/>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700925" y="1399800"/>
            <a:ext cx="5742300" cy="819899"/>
          </a:xfrm>
          <a:prstGeom prst="rect">
            <a:avLst/>
          </a:prstGeom>
        </p:spPr>
        <p:txBody>
          <a:bodyPr lIns="91425" tIns="91425" rIns="91425" bIns="91425" anchor="t" anchorCtr="0">
            <a:noAutofit/>
          </a:bodyPr>
          <a:lstStyle/>
          <a:p>
            <a:pPr lvl="0">
              <a:buNone/>
            </a:pPr>
            <a:r>
              <a:rPr lang="vi-VN" sz="2000" dirty="0"/>
              <a:t>Cryptocurrency là một môi trường trao đổi giống như các loại tiền tệ thông thường như </a:t>
            </a:r>
            <a:r>
              <a:rPr lang="en-US" sz="2000" dirty="0" smtClean="0"/>
              <a:t>VND, </a:t>
            </a:r>
            <a:r>
              <a:rPr lang="vi-VN" sz="2000" dirty="0" smtClean="0"/>
              <a:t>USD</a:t>
            </a:r>
            <a:r>
              <a:rPr lang="vi-VN" sz="2000" dirty="0"/>
              <a:t>, nhưng được thiết kế cho mục đích trao đổi thông tin số thông qua một quá trình có thể thực hiện theo một số nguyên tắc của mật mã. Mật mã học được sử dụng để đảm bảo các </a:t>
            </a:r>
            <a:r>
              <a:rPr lang="vi-VN" sz="2000" dirty="0">
                <a:solidFill>
                  <a:srgbClr val="FF0000"/>
                </a:solidFill>
              </a:rPr>
              <a:t>giao dịch </a:t>
            </a:r>
            <a:r>
              <a:rPr lang="vi-VN" sz="2000" dirty="0"/>
              <a:t>và kiểm soát việc tạo ra đồng tiền mới . </a:t>
            </a:r>
            <a:endParaRPr lang="en" sz="2000" dirty="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2046865" y="338407"/>
            <a:ext cx="5472973" cy="646331"/>
          </a:xfrm>
          <a:prstGeom prst="rect">
            <a:avLst/>
          </a:prstGeom>
        </p:spPr>
        <p:txBody>
          <a:bodyPr wrap="none">
            <a:spAutoFit/>
          </a:bodyPr>
          <a:lstStyle/>
          <a:p>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dữ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liệu</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private</a:t>
            </a:r>
            <a:endParaRPr lang="en-US" sz="3600" dirty="0">
              <a:solidFill>
                <a:srgbClr val="FFFFFF"/>
              </a:solidFill>
              <a:latin typeface="Sniglet"/>
              <a:ea typeface="Sniglet"/>
              <a:cs typeface="Sniglet"/>
            </a:endParaRPr>
          </a:p>
        </p:txBody>
      </p:sp>
      <p:sp>
        <p:nvSpPr>
          <p:cNvPr id="2" name="Rectangle 1"/>
          <p:cNvSpPr/>
          <p:nvPr/>
        </p:nvSpPr>
        <p:spPr>
          <a:xfrm>
            <a:off x="2254683" y="1176261"/>
            <a:ext cx="5057336" cy="3477875"/>
          </a:xfrm>
          <a:prstGeom prst="rect">
            <a:avLst/>
          </a:prstGeom>
        </p:spPr>
        <p:txBody>
          <a:bodyPr wrap="square">
            <a:spAutoFit/>
          </a:bodyPr>
          <a:lstStyle/>
          <a:p>
            <a:pPr eaLnBrk="0" fontAlgn="base" hangingPunct="0">
              <a:spcBef>
                <a:spcPct val="0"/>
              </a:spcBef>
              <a:spcAft>
                <a:spcPct val="0"/>
              </a:spcAft>
            </a:pPr>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4: </a:t>
            </a:r>
            <a:r>
              <a:rPr lang="en-US" altLang="en-US" sz="2000" dirty="0" err="1" smtClean="0">
                <a:solidFill>
                  <a:srgbClr val="FFFFFF"/>
                </a:solidFill>
                <a:latin typeface="Sniglet"/>
                <a:ea typeface="Sniglet"/>
                <a:cs typeface="Sniglet"/>
              </a:rPr>
              <a:t>Tìm</a:t>
            </a:r>
            <a:r>
              <a:rPr lang="en-US" altLang="en-US" sz="2000" dirty="0">
                <a:solidFill>
                  <a:srgbClr val="FFFFFF"/>
                </a:solidFill>
                <a:latin typeface="Sniglet"/>
                <a:ea typeface="Sniglet"/>
                <a:cs typeface="Sniglet"/>
              </a:rPr>
              <a:t> s:</a:t>
            </a:r>
          </a:p>
          <a:p>
            <a:pPr eaLnBrk="0" fontAlgn="base" hangingPunct="0">
              <a:spcBef>
                <a:spcPct val="0"/>
              </a:spcBef>
              <a:spcAft>
                <a:spcPct val="0"/>
              </a:spcAft>
            </a:pPr>
            <a:r>
              <a:rPr lang="pl-PL" sz="2000" dirty="0">
                <a:solidFill>
                  <a:srgbClr val="FFFFFF"/>
                </a:solidFill>
                <a:latin typeface="Sniglet"/>
                <a:ea typeface="Sniglet"/>
                <a:cs typeface="Sniglet"/>
              </a:rPr>
              <a:t>s = (z + r * d) / k mod n</a:t>
            </a:r>
            <a:br>
              <a:rPr lang="pl-PL" sz="2000" dirty="0">
                <a:solidFill>
                  <a:srgbClr val="FFFFFF"/>
                </a:solidFill>
                <a:latin typeface="Sniglet"/>
                <a:ea typeface="Sniglet"/>
                <a:cs typeface="Sniglet"/>
              </a:rPr>
            </a:br>
            <a:r>
              <a:rPr lang="pl-PL" sz="2000" dirty="0">
                <a:solidFill>
                  <a:srgbClr val="FFFFFF"/>
                </a:solidFill>
                <a:latin typeface="Sniglet"/>
                <a:ea typeface="Sniglet"/>
                <a:cs typeface="Sniglet"/>
              </a:rPr>
              <a:t>s = (17 + 62 * 2) / 3 mod 79</a:t>
            </a:r>
            <a:br>
              <a:rPr lang="pl-PL" sz="2000" dirty="0">
                <a:solidFill>
                  <a:srgbClr val="FFFFFF"/>
                </a:solidFill>
                <a:latin typeface="Sniglet"/>
                <a:ea typeface="Sniglet"/>
                <a:cs typeface="Sniglet"/>
              </a:rPr>
            </a:br>
            <a:r>
              <a:rPr lang="pl-PL" sz="2000" dirty="0">
                <a:solidFill>
                  <a:srgbClr val="FFFFFF"/>
                </a:solidFill>
                <a:latin typeface="Sniglet"/>
                <a:ea typeface="Sniglet"/>
                <a:cs typeface="Sniglet"/>
              </a:rPr>
              <a:t>s = (17 + 124) / 3 mod 79</a:t>
            </a:r>
            <a:br>
              <a:rPr lang="pl-PL" sz="2000" dirty="0">
                <a:solidFill>
                  <a:srgbClr val="FFFFFF"/>
                </a:solidFill>
                <a:latin typeface="Sniglet"/>
                <a:ea typeface="Sniglet"/>
                <a:cs typeface="Sniglet"/>
              </a:rPr>
            </a:br>
            <a:r>
              <a:rPr lang="pl-PL" sz="2000" dirty="0">
                <a:solidFill>
                  <a:srgbClr val="FFFFFF"/>
                </a:solidFill>
                <a:latin typeface="Sniglet"/>
                <a:ea typeface="Sniglet"/>
                <a:cs typeface="Sniglet"/>
              </a:rPr>
              <a:t>s = 141/3 mod 79</a:t>
            </a:r>
            <a:br>
              <a:rPr lang="pl-PL" sz="2000" dirty="0">
                <a:solidFill>
                  <a:srgbClr val="FFFFFF"/>
                </a:solidFill>
                <a:latin typeface="Sniglet"/>
                <a:ea typeface="Sniglet"/>
                <a:cs typeface="Sniglet"/>
              </a:rPr>
            </a:br>
            <a:r>
              <a:rPr lang="pl-PL" sz="2000" dirty="0">
                <a:solidFill>
                  <a:srgbClr val="FFFFFF"/>
                </a:solidFill>
                <a:latin typeface="Sniglet"/>
                <a:ea typeface="Sniglet"/>
                <a:cs typeface="Sniglet"/>
              </a:rPr>
              <a:t>s = 141 * 3-1 mod 79</a:t>
            </a:r>
            <a:br>
              <a:rPr lang="pl-PL" sz="2000" dirty="0">
                <a:solidFill>
                  <a:srgbClr val="FFFFFF"/>
                </a:solidFill>
                <a:latin typeface="Sniglet"/>
                <a:ea typeface="Sniglet"/>
                <a:cs typeface="Sniglet"/>
              </a:rPr>
            </a:br>
            <a:r>
              <a:rPr lang="pl-PL" sz="2000" dirty="0">
                <a:solidFill>
                  <a:srgbClr val="FFFFFF"/>
                </a:solidFill>
                <a:latin typeface="Sniglet"/>
                <a:ea typeface="Sniglet"/>
                <a:cs typeface="Sniglet"/>
              </a:rPr>
              <a:t>s = 141 * 53 mod 79</a:t>
            </a:r>
            <a:br>
              <a:rPr lang="pl-PL" sz="2000" dirty="0">
                <a:solidFill>
                  <a:srgbClr val="FFFFFF"/>
                </a:solidFill>
                <a:latin typeface="Sniglet"/>
                <a:ea typeface="Sniglet"/>
                <a:cs typeface="Sniglet"/>
              </a:rPr>
            </a:br>
            <a:r>
              <a:rPr lang="pl-PL" sz="2000" dirty="0">
                <a:solidFill>
                  <a:srgbClr val="FFFFFF"/>
                </a:solidFill>
                <a:latin typeface="Sniglet"/>
                <a:ea typeface="Sniglet"/>
                <a:cs typeface="Sniglet"/>
              </a:rPr>
              <a:t>s = 7473 mod 79</a:t>
            </a:r>
            <a:br>
              <a:rPr lang="pl-PL" sz="2000" dirty="0">
                <a:solidFill>
                  <a:srgbClr val="FFFFFF"/>
                </a:solidFill>
                <a:latin typeface="Sniglet"/>
                <a:ea typeface="Sniglet"/>
                <a:cs typeface="Sniglet"/>
              </a:rPr>
            </a:br>
            <a:r>
              <a:rPr lang="pl-PL" sz="2000" dirty="0">
                <a:solidFill>
                  <a:srgbClr val="FFFFFF"/>
                </a:solidFill>
                <a:latin typeface="Sniglet"/>
                <a:ea typeface="Sniglet"/>
                <a:cs typeface="Sniglet"/>
              </a:rPr>
              <a:t>s = </a:t>
            </a:r>
            <a:r>
              <a:rPr lang="pl-PL" sz="2000" dirty="0" smtClean="0">
                <a:solidFill>
                  <a:srgbClr val="FFFFFF"/>
                </a:solidFill>
                <a:latin typeface="Sniglet"/>
                <a:ea typeface="Sniglet"/>
                <a:cs typeface="Sniglet"/>
              </a:rPr>
              <a:t>47</a:t>
            </a:r>
            <a:endParaRPr lang="en-US" sz="2000" dirty="0" smtClean="0">
              <a:solidFill>
                <a:srgbClr val="FFFFFF"/>
              </a:solidFill>
              <a:latin typeface="Sniglet"/>
              <a:ea typeface="Sniglet"/>
              <a:cs typeface="Sniglet"/>
            </a:endParaRPr>
          </a:p>
          <a:p>
            <a:pPr eaLnBrk="0" fontAlgn="base" hangingPunct="0">
              <a:spcBef>
                <a:spcPct val="0"/>
              </a:spcBef>
              <a:spcAft>
                <a:spcPct val="0"/>
              </a:spcAft>
            </a:pPr>
            <a:r>
              <a:rPr lang="en-US" altLang="en-US" sz="2000" dirty="0" smtClean="0">
                <a:solidFill>
                  <a:srgbClr val="FFFFFF"/>
                </a:solidFill>
                <a:latin typeface="Sniglet"/>
                <a:ea typeface="Sniglet"/>
                <a:cs typeface="Sniglet"/>
              </a:rPr>
              <a:t>-&gt; </a:t>
            </a:r>
            <a:r>
              <a:rPr lang="en-US" altLang="en-US" sz="2000" dirty="0" err="1" smtClean="0">
                <a:solidFill>
                  <a:srgbClr val="FFFFFF"/>
                </a:solidFill>
                <a:latin typeface="Sniglet"/>
                <a:ea typeface="Sniglet"/>
                <a:cs typeface="Sniglet"/>
              </a:rPr>
              <a:t>Chữ</a:t>
            </a:r>
            <a:r>
              <a:rPr lang="en-US" altLang="en-US" sz="2000" dirty="0" smtClean="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ký</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của</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chúng</a:t>
            </a:r>
            <a:r>
              <a:rPr lang="en-US" altLang="en-US" sz="2000" dirty="0">
                <a:solidFill>
                  <a:srgbClr val="FFFFFF"/>
                </a:solidFill>
                <a:latin typeface="Sniglet"/>
                <a:ea typeface="Sniglet"/>
                <a:cs typeface="Sniglet"/>
              </a:rPr>
              <a:t> ta </a:t>
            </a:r>
            <a:r>
              <a:rPr lang="en-US" altLang="en-US" sz="2000" dirty="0" err="1">
                <a:solidFill>
                  <a:srgbClr val="FFFFFF"/>
                </a:solidFill>
                <a:latin typeface="Sniglet"/>
                <a:ea typeface="Sniglet"/>
                <a:cs typeface="Sniglet"/>
              </a:rPr>
              <a:t>là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cặp</a:t>
            </a:r>
            <a:r>
              <a:rPr lang="en-US" altLang="en-US" sz="2000" dirty="0">
                <a:solidFill>
                  <a:srgbClr val="FFFFFF"/>
                </a:solidFill>
                <a:latin typeface="Sniglet"/>
                <a:ea typeface="Sniglet"/>
                <a:cs typeface="Sniglet"/>
              </a:rPr>
              <a:t> (r, s) = (62, 47</a:t>
            </a:r>
            <a:r>
              <a:rPr lang="en-US" altLang="en-US" sz="2000" dirty="0" smtClean="0">
                <a:solidFill>
                  <a:srgbClr val="FFFFFF"/>
                </a:solidFill>
                <a:latin typeface="Sniglet"/>
                <a:ea typeface="Sniglet"/>
                <a:cs typeface="Sniglet"/>
              </a:rPr>
              <a:t>)</a:t>
            </a:r>
            <a:endParaRPr lang="en-US" altLang="en-US" sz="2000" dirty="0">
              <a:solidFill>
                <a:srgbClr val="FFFFFF"/>
              </a:solidFill>
              <a:latin typeface="Sniglet"/>
              <a:ea typeface="Sniglet"/>
              <a:cs typeface="Sniglet"/>
            </a:endParaRPr>
          </a:p>
          <a:p>
            <a:pPr eaLnBrk="0" fontAlgn="base" hangingPunct="0">
              <a:spcBef>
                <a:spcPct val="0"/>
              </a:spcBef>
              <a:spcAft>
                <a:spcPct val="0"/>
              </a:spcAft>
            </a:pPr>
            <a:endParaRPr lang="en-US" altLang="en-US" sz="2000" dirty="0">
              <a:solidFill>
                <a:srgbClr val="FFFFFF"/>
              </a:solidFill>
              <a:latin typeface="Sniglet"/>
              <a:ea typeface="Sniglet"/>
              <a:cs typeface="Sniglet"/>
            </a:endParaRPr>
          </a:p>
        </p:txBody>
      </p:sp>
    </p:spTree>
    <p:extLst>
      <p:ext uri="{BB962C8B-B14F-4D97-AF65-F5344CB8AC3E}">
        <p14:creationId xmlns:p14="http://schemas.microsoft.com/office/powerpoint/2010/main" val="295008039"/>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2" name="Rectangle 1"/>
          <p:cNvSpPr/>
          <p:nvPr/>
        </p:nvSpPr>
        <p:spPr>
          <a:xfrm>
            <a:off x="1048060" y="1302871"/>
            <a:ext cx="7329250" cy="2862322"/>
          </a:xfrm>
          <a:prstGeom prst="rect">
            <a:avLst/>
          </a:prstGeom>
        </p:spPr>
        <p:txBody>
          <a:bodyPr wrap="square">
            <a:spAutoFit/>
          </a:bodyPr>
          <a:lstStyle/>
          <a:p>
            <a:pPr eaLnBrk="0" fontAlgn="base" hangingPunct="0">
              <a:spcBef>
                <a:spcPct val="0"/>
              </a:spcBef>
              <a:spcAft>
                <a:spcPct val="0"/>
              </a:spcAft>
            </a:pPr>
            <a:r>
              <a:rPr lang="vi-VN" sz="2000" dirty="0">
                <a:solidFill>
                  <a:srgbClr val="FFFFFF"/>
                </a:solidFill>
                <a:latin typeface="Sniglet"/>
                <a:ea typeface="Sniglet"/>
                <a:cs typeface="Sniglet"/>
              </a:rPr>
              <a:t>Với Q là khóa công khai và các biến khác được xác định như trước, các bước để xác minh chữ ký như sau:</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Xác</a:t>
            </a:r>
            <a:r>
              <a:rPr lang="en-US" sz="2000" dirty="0">
                <a:solidFill>
                  <a:srgbClr val="FFFFFF"/>
                </a:solidFill>
                <a:latin typeface="Sniglet"/>
                <a:ea typeface="Sniglet"/>
                <a:cs typeface="Sniglet"/>
              </a:rPr>
              <a:t> minh </a:t>
            </a:r>
            <a:r>
              <a:rPr lang="en-US" sz="2000" dirty="0" err="1">
                <a:solidFill>
                  <a:srgbClr val="FFFFFF"/>
                </a:solidFill>
                <a:latin typeface="Sniglet"/>
                <a:ea typeface="Sniglet"/>
                <a:cs typeface="Sniglet"/>
              </a:rPr>
              <a:t>rằng</a:t>
            </a:r>
            <a:r>
              <a:rPr lang="en-US" sz="2000" dirty="0">
                <a:solidFill>
                  <a:srgbClr val="FFFFFF"/>
                </a:solidFill>
                <a:latin typeface="Sniglet"/>
                <a:ea typeface="Sniglet"/>
                <a:cs typeface="Sniglet"/>
              </a:rPr>
              <a:t> r </a:t>
            </a:r>
            <a:r>
              <a:rPr lang="en-US" sz="2000" dirty="0" err="1">
                <a:solidFill>
                  <a:srgbClr val="FFFFFF"/>
                </a:solidFill>
                <a:latin typeface="Sniglet"/>
                <a:ea typeface="Sniglet"/>
                <a:cs typeface="Sniglet"/>
              </a:rPr>
              <a:t>và</a:t>
            </a:r>
            <a:r>
              <a:rPr lang="en-US" sz="2000" dirty="0">
                <a:solidFill>
                  <a:srgbClr val="FFFFFF"/>
                </a:solidFill>
                <a:latin typeface="Sniglet"/>
                <a:ea typeface="Sniglet"/>
                <a:cs typeface="Sniglet"/>
              </a:rPr>
              <a:t> s </a:t>
            </a:r>
            <a:r>
              <a:rPr lang="en-US" sz="2000" dirty="0" err="1">
                <a:solidFill>
                  <a:srgbClr val="FFFFFF"/>
                </a:solidFill>
                <a:latin typeface="Sniglet"/>
                <a:ea typeface="Sniglet"/>
                <a:cs typeface="Sniglet"/>
              </a:rPr>
              <a:t>nằm</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giữa</a:t>
            </a:r>
            <a:r>
              <a:rPr lang="en-US" sz="2000" dirty="0">
                <a:solidFill>
                  <a:srgbClr val="FFFFFF"/>
                </a:solidFill>
                <a:latin typeface="Sniglet"/>
                <a:ea typeface="Sniglet"/>
                <a:cs typeface="Sniglet"/>
              </a:rPr>
              <a:t> 1 </a:t>
            </a:r>
            <a:r>
              <a:rPr lang="en-US" sz="2000" dirty="0" err="1">
                <a:solidFill>
                  <a:srgbClr val="FFFFFF"/>
                </a:solidFill>
                <a:latin typeface="Sniglet"/>
                <a:ea typeface="Sniglet"/>
                <a:cs typeface="Sniglet"/>
              </a:rPr>
              <a:t>và</a:t>
            </a:r>
            <a:r>
              <a:rPr lang="en-US" sz="2000" dirty="0">
                <a:solidFill>
                  <a:srgbClr val="FFFFFF"/>
                </a:solidFill>
                <a:latin typeface="Sniglet"/>
                <a:ea typeface="Sniglet"/>
                <a:cs typeface="Sniglet"/>
              </a:rPr>
              <a:t> n – 1.</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w = s</a:t>
            </a:r>
            <a:r>
              <a:rPr lang="en-US" sz="2000" baseline="30000" dirty="0">
                <a:solidFill>
                  <a:srgbClr val="FFFFFF"/>
                </a:solidFill>
                <a:latin typeface="Sniglet"/>
                <a:ea typeface="Sniglet"/>
                <a:cs typeface="Sniglet"/>
              </a:rPr>
              <a:t>-1</a:t>
            </a:r>
            <a:r>
              <a:rPr lang="en-US" sz="2000" dirty="0">
                <a:solidFill>
                  <a:srgbClr val="FFFFFF"/>
                </a:solidFill>
                <a:latin typeface="Sniglet"/>
                <a:ea typeface="Sniglet"/>
                <a:cs typeface="Sniglet"/>
              </a:rPr>
              <a:t> mod n</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u = z * w mod n</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v = r * w mod n</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điểm</a:t>
            </a:r>
            <a:r>
              <a:rPr lang="en-US" sz="2000" dirty="0">
                <a:solidFill>
                  <a:srgbClr val="FFFFFF"/>
                </a:solidFill>
                <a:latin typeface="Sniglet"/>
                <a:ea typeface="Sniglet"/>
                <a:cs typeface="Sniglet"/>
              </a:rPr>
              <a:t> </a:t>
            </a:r>
            <a:r>
              <a:rPr lang="en-US" sz="2000" dirty="0" smtClean="0">
                <a:solidFill>
                  <a:srgbClr val="FFFFFF"/>
                </a:solidFill>
                <a:latin typeface="Sniglet"/>
                <a:ea typeface="Sniglet"/>
                <a:cs typeface="Sniglet"/>
              </a:rPr>
              <a:t>C(x</a:t>
            </a:r>
            <a:r>
              <a:rPr lang="en-US" sz="2000" dirty="0">
                <a:solidFill>
                  <a:srgbClr val="FFFFFF"/>
                </a:solidFill>
                <a:latin typeface="Sniglet"/>
                <a:ea typeface="Sniglet"/>
                <a:cs typeface="Sniglet"/>
              </a:rPr>
              <a:t>, y) = </a:t>
            </a: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a:t>
            </a:r>
            <a:r>
              <a:rPr lang="en-US" sz="2000" dirty="0" err="1">
                <a:solidFill>
                  <a:srgbClr val="FFFFFF"/>
                </a:solidFill>
                <a:latin typeface="Sniglet"/>
                <a:ea typeface="Sniglet"/>
                <a:cs typeface="Sniglet"/>
              </a:rPr>
              <a:t>vQ</a:t>
            </a:r>
            <a:endParaRPr lang="en-US" sz="2000" dirty="0">
              <a:solidFill>
                <a:srgbClr val="FFFFFF"/>
              </a:solidFill>
              <a:latin typeface="Sniglet"/>
              <a:ea typeface="Sniglet"/>
              <a:cs typeface="Sniglet"/>
            </a:endParaRP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Xác</a:t>
            </a:r>
            <a:r>
              <a:rPr lang="en-US" sz="2000" dirty="0">
                <a:solidFill>
                  <a:srgbClr val="FFFFFF"/>
                </a:solidFill>
                <a:latin typeface="Sniglet"/>
                <a:ea typeface="Sniglet"/>
                <a:cs typeface="Sniglet"/>
              </a:rPr>
              <a:t> minh </a:t>
            </a:r>
            <a:r>
              <a:rPr lang="en-US" sz="2000" dirty="0" err="1">
                <a:solidFill>
                  <a:srgbClr val="FFFFFF"/>
                </a:solidFill>
                <a:latin typeface="Sniglet"/>
                <a:ea typeface="Sniglet"/>
                <a:cs typeface="Sniglet"/>
              </a:rPr>
              <a:t>rằng</a:t>
            </a:r>
            <a:r>
              <a:rPr lang="en-US" sz="2000" dirty="0">
                <a:solidFill>
                  <a:srgbClr val="FFFFFF"/>
                </a:solidFill>
                <a:latin typeface="Sniglet"/>
                <a:ea typeface="Sniglet"/>
                <a:cs typeface="Sniglet"/>
              </a:rPr>
              <a:t> r = x mod n. </a:t>
            </a:r>
            <a:r>
              <a:rPr lang="en-US" sz="2000" dirty="0" err="1">
                <a:solidFill>
                  <a:srgbClr val="FFFFFF"/>
                </a:solidFill>
                <a:latin typeface="Sniglet"/>
                <a:ea typeface="Sniglet"/>
                <a:cs typeface="Sniglet"/>
              </a:rPr>
              <a:t>Chữ</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ký</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không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hợp</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lệ</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nếu</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nó</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không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đúng</a:t>
            </a:r>
            <a:r>
              <a:rPr lang="en-US" sz="2000" dirty="0">
                <a:solidFill>
                  <a:srgbClr val="FFFFFF"/>
                </a:solidFill>
                <a:latin typeface="Sniglet"/>
                <a:ea typeface="Sniglet"/>
                <a:cs typeface="Sniglet"/>
              </a:rPr>
              <a:t>.</a:t>
            </a:r>
          </a:p>
        </p:txBody>
      </p:sp>
    </p:spTree>
    <p:extLst>
      <p:ext uri="{BB962C8B-B14F-4D97-AF65-F5344CB8AC3E}">
        <p14:creationId xmlns:p14="http://schemas.microsoft.com/office/powerpoint/2010/main" val="387322832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6" name="Rectangle 5"/>
          <p:cNvSpPr/>
          <p:nvPr/>
        </p:nvSpPr>
        <p:spPr>
          <a:xfrm>
            <a:off x="1048059" y="3928317"/>
            <a:ext cx="7329251" cy="1015663"/>
          </a:xfrm>
          <a:prstGeom prst="rect">
            <a:avLst/>
          </a:prstGeom>
        </p:spPr>
        <p:txBody>
          <a:bodyPr wrap="square">
            <a:spAutoFit/>
          </a:bodyPr>
          <a:lstStyle/>
          <a:p>
            <a:r>
              <a:rPr lang="en-US" altLang="en-US" sz="2000" dirty="0" err="1">
                <a:solidFill>
                  <a:srgbClr val="FFFFFF"/>
                </a:solidFill>
                <a:latin typeface="Sniglet"/>
                <a:ea typeface="Sniglet"/>
                <a:cs typeface="Sniglet"/>
              </a:rPr>
              <a:t>Chứng</a:t>
            </a:r>
            <a:r>
              <a:rPr lang="en-US" altLang="en-US" sz="2000" dirty="0">
                <a:solidFill>
                  <a:srgbClr val="FFFFFF"/>
                </a:solidFill>
                <a:latin typeface="Sniglet"/>
                <a:ea typeface="Sniglet"/>
                <a:cs typeface="Sniglet"/>
              </a:rPr>
              <a:t> minh </a:t>
            </a:r>
            <a:r>
              <a:rPr lang="en-US" altLang="en-US" sz="2000" dirty="0" err="1">
                <a:solidFill>
                  <a:srgbClr val="FFFFFF"/>
                </a:solidFill>
                <a:latin typeface="Sniglet"/>
                <a:ea typeface="Sniglet"/>
                <a:cs typeface="Sniglet"/>
              </a:rPr>
              <a:t>thuật</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toán</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xác</a:t>
            </a:r>
            <a:r>
              <a:rPr lang="en-US" altLang="en-US" sz="2000" dirty="0">
                <a:solidFill>
                  <a:srgbClr val="FFFFFF"/>
                </a:solidFill>
                <a:latin typeface="Sniglet"/>
                <a:ea typeface="Sniglet"/>
                <a:cs typeface="Sniglet"/>
              </a:rPr>
              <a:t> </a:t>
            </a:r>
            <a:r>
              <a:rPr lang="en-US" altLang="en-US" sz="2000" dirty="0" smtClean="0">
                <a:solidFill>
                  <a:srgbClr val="FFFFFF"/>
                </a:solidFill>
                <a:latin typeface="Sniglet"/>
                <a:ea typeface="Sniglet"/>
                <a:cs typeface="Sniglet"/>
              </a:rPr>
              <a:t>minh </a:t>
            </a:r>
            <a:r>
              <a:rPr lang="en-US" altLang="en-US" sz="2000" dirty="0" err="1" smtClean="0">
                <a:solidFill>
                  <a:srgbClr val="FFFFFF"/>
                </a:solidFill>
                <a:latin typeface="Sniglet"/>
                <a:ea typeface="Sniglet"/>
                <a:cs typeface="Sniglet"/>
              </a:rPr>
              <a:t>chữ</a:t>
            </a:r>
            <a:r>
              <a:rPr lang="en-US" altLang="en-US" sz="2000" dirty="0" smtClean="0">
                <a:solidFill>
                  <a:srgbClr val="FFFFFF"/>
                </a:solidFill>
                <a:latin typeface="Sniglet"/>
                <a:ea typeface="Sniglet"/>
                <a:cs typeface="Sniglet"/>
              </a:rPr>
              <a:t> </a:t>
            </a:r>
            <a:r>
              <a:rPr lang="en-US" altLang="en-US" sz="2000" dirty="0" err="1" smtClean="0">
                <a:solidFill>
                  <a:srgbClr val="FFFFFF"/>
                </a:solidFill>
                <a:latin typeface="Sniglet"/>
                <a:ea typeface="Sniglet"/>
                <a:cs typeface="Sniglet"/>
              </a:rPr>
              <a:t>ký</a:t>
            </a:r>
            <a:r>
              <a:rPr lang="en-US" altLang="en-US" sz="2000" dirty="0" smtClean="0">
                <a:solidFill>
                  <a:srgbClr val="FFFFFF"/>
                </a:solidFill>
                <a:latin typeface="Sniglet"/>
                <a:ea typeface="Sniglet"/>
                <a:cs typeface="Sniglet"/>
              </a:rPr>
              <a:t> </a:t>
            </a:r>
            <a:r>
              <a:rPr lang="en-US" altLang="en-US" sz="2000" dirty="0" err="1" smtClean="0">
                <a:solidFill>
                  <a:srgbClr val="FFFFFF"/>
                </a:solidFill>
                <a:latin typeface="Sniglet"/>
                <a:ea typeface="Sniglet"/>
                <a:cs typeface="Sniglet"/>
              </a:rPr>
              <a:t>với</a:t>
            </a:r>
            <a:r>
              <a:rPr lang="en-US" altLang="en-US" sz="2000" dirty="0" smtClean="0">
                <a:solidFill>
                  <a:srgbClr val="FFFFFF"/>
                </a:solidFill>
                <a:latin typeface="Sniglet"/>
                <a:ea typeface="Sniglet"/>
                <a:cs typeface="Sniglet"/>
              </a:rPr>
              <a:t> </a:t>
            </a:r>
            <a:r>
              <a:rPr lang="en-US" altLang="en-US" sz="2000" dirty="0" err="1" smtClean="0">
                <a:solidFill>
                  <a:srgbClr val="FFFFFF"/>
                </a:solidFill>
                <a:latin typeface="Sniglet"/>
                <a:ea typeface="Sniglet"/>
                <a:cs typeface="Sniglet"/>
              </a:rPr>
              <a:t>khóa</a:t>
            </a:r>
            <a:r>
              <a:rPr lang="en-US" altLang="en-US" sz="2000" dirty="0" smtClean="0">
                <a:solidFill>
                  <a:srgbClr val="FFFFFF"/>
                </a:solidFill>
                <a:latin typeface="Sniglet"/>
                <a:ea typeface="Sniglet"/>
                <a:cs typeface="Sniglet"/>
              </a:rPr>
              <a:t> </a:t>
            </a:r>
            <a:r>
              <a:rPr lang="en-US" altLang="en-US" sz="2000" dirty="0" err="1" smtClean="0">
                <a:solidFill>
                  <a:srgbClr val="FFFFFF"/>
                </a:solidFill>
                <a:latin typeface="Sniglet"/>
                <a:ea typeface="Sniglet"/>
                <a:cs typeface="Sniglet"/>
              </a:rPr>
              <a:t>công</a:t>
            </a:r>
            <a:r>
              <a:rPr lang="en-US" altLang="en-US" sz="2000" dirty="0" smtClean="0">
                <a:solidFill>
                  <a:srgbClr val="FFFFFF"/>
                </a:solidFill>
                <a:latin typeface="Sniglet"/>
                <a:ea typeface="Sniglet"/>
                <a:cs typeface="Sniglet"/>
              </a:rPr>
              <a:t> </a:t>
            </a:r>
            <a:r>
              <a:rPr lang="en-US" altLang="en-US" sz="2000" dirty="0" err="1" smtClean="0">
                <a:solidFill>
                  <a:srgbClr val="FFFFFF"/>
                </a:solidFill>
                <a:latin typeface="Sniglet"/>
                <a:ea typeface="Sniglet"/>
                <a:cs typeface="Sniglet"/>
              </a:rPr>
              <a:t>khai</a:t>
            </a:r>
            <a:r>
              <a:rPr lang="en-US" altLang="en-US" sz="2000" dirty="0">
                <a:solidFill>
                  <a:srgbClr val="FFFFFF"/>
                </a:solidFill>
                <a:latin typeface="Sniglet"/>
                <a:ea typeface="Sniglet"/>
                <a:cs typeface="Sniglet"/>
              </a:rPr>
              <a:t>:</a:t>
            </a:r>
          </a:p>
          <a:p>
            <a:r>
              <a:rPr lang="en-US" altLang="en-US" sz="2000" dirty="0">
                <a:solidFill>
                  <a:srgbClr val="FFFFFF"/>
                </a:solidFill>
                <a:latin typeface="Sniglet"/>
                <a:ea typeface="Sniglet"/>
                <a:cs typeface="Sniglet"/>
              </a:rPr>
              <a:t>C = </a:t>
            </a:r>
            <a:r>
              <a:rPr lang="en-US" altLang="en-US" sz="2000" dirty="0" err="1">
                <a:solidFill>
                  <a:srgbClr val="FFFFFF"/>
                </a:solidFill>
                <a:latin typeface="Sniglet"/>
                <a:ea typeface="Sniglet"/>
                <a:cs typeface="Sniglet"/>
              </a:rPr>
              <a:t>uG+vQ</a:t>
            </a:r>
            <a:r>
              <a:rPr lang="en-US" altLang="en-US" sz="2000" dirty="0">
                <a:solidFill>
                  <a:srgbClr val="FFFFFF"/>
                </a:solidFill>
                <a:latin typeface="Sniglet"/>
                <a:ea typeface="Sniglet"/>
                <a:cs typeface="Sniglet"/>
              </a:rPr>
              <a:t> = </a:t>
            </a:r>
            <a:r>
              <a:rPr lang="en-US" altLang="en-US" sz="2000" dirty="0" err="1">
                <a:solidFill>
                  <a:srgbClr val="FFFFFF"/>
                </a:solidFill>
                <a:latin typeface="Sniglet"/>
                <a:ea typeface="Sniglet"/>
                <a:cs typeface="Sniglet"/>
              </a:rPr>
              <a:t>uG</a:t>
            </a:r>
            <a:r>
              <a:rPr lang="en-US" altLang="en-US" sz="2000" dirty="0">
                <a:solidFill>
                  <a:srgbClr val="FFFFFF"/>
                </a:solidFill>
                <a:latin typeface="Sniglet"/>
                <a:ea typeface="Sniglet"/>
                <a:cs typeface="Sniglet"/>
              </a:rPr>
              <a:t> + v(</a:t>
            </a:r>
            <a:r>
              <a:rPr lang="en-US" altLang="en-US" sz="2000" dirty="0" err="1">
                <a:solidFill>
                  <a:srgbClr val="FFFFFF"/>
                </a:solidFill>
                <a:latin typeface="Sniglet"/>
                <a:ea typeface="Sniglet"/>
                <a:cs typeface="Sniglet"/>
              </a:rPr>
              <a:t>dG</a:t>
            </a:r>
            <a:r>
              <a:rPr lang="en-US" altLang="en-US" sz="2000" dirty="0">
                <a:solidFill>
                  <a:srgbClr val="FFFFFF"/>
                </a:solidFill>
                <a:latin typeface="Sniglet"/>
                <a:ea typeface="Sniglet"/>
                <a:cs typeface="Sniglet"/>
              </a:rPr>
              <a:t>) = (</a:t>
            </a:r>
            <a:r>
              <a:rPr lang="en-US" altLang="en-US" sz="2000" dirty="0" err="1">
                <a:solidFill>
                  <a:srgbClr val="FFFFFF"/>
                </a:solidFill>
                <a:latin typeface="Sniglet"/>
                <a:ea typeface="Sniglet"/>
                <a:cs typeface="Sniglet"/>
              </a:rPr>
              <a:t>u+vd</a:t>
            </a:r>
            <a:r>
              <a:rPr lang="en-US" altLang="en-US" sz="2000" dirty="0">
                <a:solidFill>
                  <a:srgbClr val="FFFFFF"/>
                </a:solidFill>
                <a:latin typeface="Sniglet"/>
                <a:ea typeface="Sniglet"/>
                <a:cs typeface="Sniglet"/>
              </a:rPr>
              <a:t>)G = (</a:t>
            </a:r>
            <a:r>
              <a:rPr lang="en-US" altLang="en-US" sz="2000" dirty="0" err="1">
                <a:solidFill>
                  <a:srgbClr val="FFFFFF"/>
                </a:solidFill>
                <a:latin typeface="Sniglet"/>
                <a:ea typeface="Sniglet"/>
                <a:cs typeface="Sniglet"/>
              </a:rPr>
              <a:t>zw</a:t>
            </a:r>
            <a:r>
              <a:rPr lang="en-US" altLang="en-US" sz="2000" dirty="0">
                <a:solidFill>
                  <a:srgbClr val="FFFFFF"/>
                </a:solidFill>
                <a:latin typeface="Sniglet"/>
                <a:ea typeface="Sniglet"/>
                <a:cs typeface="Sniglet"/>
              </a:rPr>
              <a:t> + </a:t>
            </a:r>
            <a:r>
              <a:rPr lang="en-US" altLang="en-US" sz="2000" dirty="0" err="1">
                <a:solidFill>
                  <a:srgbClr val="FFFFFF"/>
                </a:solidFill>
                <a:latin typeface="Sniglet"/>
                <a:ea typeface="Sniglet"/>
                <a:cs typeface="Sniglet"/>
              </a:rPr>
              <a:t>rwd</a:t>
            </a:r>
            <a:r>
              <a:rPr lang="en-US" altLang="en-US" sz="2000" dirty="0">
                <a:solidFill>
                  <a:srgbClr val="FFFFFF"/>
                </a:solidFill>
                <a:latin typeface="Sniglet"/>
                <a:ea typeface="Sniglet"/>
                <a:cs typeface="Sniglet"/>
              </a:rPr>
              <a:t>)G = (zs</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+rs</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d)G = (</a:t>
            </a:r>
            <a:r>
              <a:rPr lang="en-US" altLang="en-US" sz="2000" dirty="0" err="1">
                <a:solidFill>
                  <a:srgbClr val="FFFFFF"/>
                </a:solidFill>
                <a:latin typeface="Sniglet"/>
                <a:ea typeface="Sniglet"/>
                <a:cs typeface="Sniglet"/>
              </a:rPr>
              <a:t>z+rd</a:t>
            </a:r>
            <a:r>
              <a:rPr lang="en-US" altLang="en-US" sz="2000" dirty="0">
                <a:solidFill>
                  <a:srgbClr val="FFFFFF"/>
                </a:solidFill>
                <a:latin typeface="Sniglet"/>
                <a:ea typeface="Sniglet"/>
                <a:cs typeface="Sniglet"/>
              </a:rPr>
              <a:t>) s</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G = (</a:t>
            </a:r>
            <a:r>
              <a:rPr lang="en-US" altLang="en-US" sz="2000" dirty="0" err="1">
                <a:solidFill>
                  <a:srgbClr val="FFFFFF"/>
                </a:solidFill>
                <a:latin typeface="Sniglet"/>
                <a:ea typeface="Sniglet"/>
                <a:cs typeface="Sniglet"/>
              </a:rPr>
              <a:t>z+rd</a:t>
            </a:r>
            <a:r>
              <a:rPr lang="en-US" altLang="en-US" sz="2000" dirty="0">
                <a:solidFill>
                  <a:srgbClr val="FFFFFF"/>
                </a:solidFill>
                <a:latin typeface="Sniglet"/>
                <a:ea typeface="Sniglet"/>
                <a:cs typeface="Sniglet"/>
              </a:rPr>
              <a:t>)(</a:t>
            </a:r>
            <a:r>
              <a:rPr lang="en-US" altLang="en-US" sz="2000" dirty="0" err="1">
                <a:solidFill>
                  <a:srgbClr val="FFFFFF"/>
                </a:solidFill>
                <a:latin typeface="Sniglet"/>
                <a:ea typeface="Sniglet"/>
                <a:cs typeface="Sniglet"/>
              </a:rPr>
              <a:t>z+rd</a:t>
            </a:r>
            <a:r>
              <a:rPr lang="en-US" altLang="en-US" sz="2000" dirty="0">
                <a:solidFill>
                  <a:srgbClr val="FFFFFF"/>
                </a:solidFill>
                <a:latin typeface="Sniglet"/>
                <a:ea typeface="Sniglet"/>
                <a:cs typeface="Sniglet"/>
              </a:rPr>
              <a:t>)</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 (k</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G = </a:t>
            </a:r>
            <a:r>
              <a:rPr lang="en-US" altLang="en-US" sz="2000" dirty="0" err="1">
                <a:solidFill>
                  <a:srgbClr val="FFFFFF"/>
                </a:solidFill>
                <a:latin typeface="Sniglet"/>
                <a:ea typeface="Sniglet"/>
                <a:cs typeface="Sniglet"/>
              </a:rPr>
              <a:t>kG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Vì</a:t>
            </a:r>
            <a:r>
              <a:rPr lang="en-US" altLang="en-US" sz="2000" dirty="0">
                <a:solidFill>
                  <a:srgbClr val="FFFFFF"/>
                </a:solidFill>
                <a:latin typeface="Sniglet"/>
                <a:ea typeface="Sniglet"/>
                <a:cs typeface="Sniglet"/>
              </a:rPr>
              <a:t> </a:t>
            </a:r>
            <a:r>
              <a:rPr lang="vi-VN" sz="2000" dirty="0">
                <a:solidFill>
                  <a:srgbClr val="FFFFFF"/>
                </a:solidFill>
                <a:latin typeface="Sniglet"/>
                <a:ea typeface="Sniglet"/>
                <a:cs typeface="Sniglet"/>
              </a:rPr>
              <a:t>s = (z + r d) / k</a:t>
            </a:r>
            <a:r>
              <a:rPr lang="en-US" sz="2000" dirty="0">
                <a:solidFill>
                  <a:srgbClr val="FFFFFF"/>
                </a:solidFill>
                <a:latin typeface="Sniglet"/>
                <a:ea typeface="Sniglet"/>
                <a:cs typeface="Sniglet"/>
              </a:rPr>
              <a:t>)</a:t>
            </a:r>
            <a:r>
              <a:rPr lang="en-US" altLang="en-US" sz="2000" dirty="0">
                <a:solidFill>
                  <a:srgbClr val="FFFFFF"/>
                </a:solidFill>
                <a:latin typeface="Sniglet"/>
                <a:ea typeface="Sniglet"/>
                <a:cs typeface="Sniglet"/>
              </a:rPr>
              <a:t>)</a:t>
            </a:r>
          </a:p>
        </p:txBody>
      </p:sp>
      <p:sp>
        <p:nvSpPr>
          <p:cNvPr id="7" name="Rectangle 6"/>
          <p:cNvSpPr/>
          <p:nvPr/>
        </p:nvSpPr>
        <p:spPr>
          <a:xfrm>
            <a:off x="1048060" y="1065995"/>
            <a:ext cx="7329250" cy="2862322"/>
          </a:xfrm>
          <a:prstGeom prst="rect">
            <a:avLst/>
          </a:prstGeom>
        </p:spPr>
        <p:txBody>
          <a:bodyPr wrap="square">
            <a:spAutoFit/>
          </a:bodyPr>
          <a:lstStyle/>
          <a:p>
            <a:pPr eaLnBrk="0" fontAlgn="base" hangingPunct="0">
              <a:spcBef>
                <a:spcPct val="0"/>
              </a:spcBef>
              <a:spcAft>
                <a:spcPct val="0"/>
              </a:spcAft>
            </a:pPr>
            <a:r>
              <a:rPr lang="vi-VN" sz="2000" dirty="0">
                <a:solidFill>
                  <a:srgbClr val="FFFFFF"/>
                </a:solidFill>
                <a:latin typeface="Sniglet"/>
                <a:ea typeface="Sniglet"/>
                <a:cs typeface="Sniglet"/>
              </a:rPr>
              <a:t>Với Q là khóa công khai và các biến khác được xác định như trước, các bước để xác minh chữ ký như sau:</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Xác</a:t>
            </a:r>
            <a:r>
              <a:rPr lang="en-US" sz="2000" dirty="0">
                <a:solidFill>
                  <a:srgbClr val="FFFFFF"/>
                </a:solidFill>
                <a:latin typeface="Sniglet"/>
                <a:ea typeface="Sniglet"/>
                <a:cs typeface="Sniglet"/>
              </a:rPr>
              <a:t> minh </a:t>
            </a:r>
            <a:r>
              <a:rPr lang="en-US" sz="2000" dirty="0" err="1">
                <a:solidFill>
                  <a:srgbClr val="FFFFFF"/>
                </a:solidFill>
                <a:latin typeface="Sniglet"/>
                <a:ea typeface="Sniglet"/>
                <a:cs typeface="Sniglet"/>
              </a:rPr>
              <a:t>rằng</a:t>
            </a:r>
            <a:r>
              <a:rPr lang="en-US" sz="2000" dirty="0">
                <a:solidFill>
                  <a:srgbClr val="FFFFFF"/>
                </a:solidFill>
                <a:latin typeface="Sniglet"/>
                <a:ea typeface="Sniglet"/>
                <a:cs typeface="Sniglet"/>
              </a:rPr>
              <a:t> r </a:t>
            </a:r>
            <a:r>
              <a:rPr lang="en-US" sz="2000" dirty="0" err="1">
                <a:solidFill>
                  <a:srgbClr val="FFFFFF"/>
                </a:solidFill>
                <a:latin typeface="Sniglet"/>
                <a:ea typeface="Sniglet"/>
                <a:cs typeface="Sniglet"/>
              </a:rPr>
              <a:t>và</a:t>
            </a:r>
            <a:r>
              <a:rPr lang="en-US" sz="2000" dirty="0">
                <a:solidFill>
                  <a:srgbClr val="FFFFFF"/>
                </a:solidFill>
                <a:latin typeface="Sniglet"/>
                <a:ea typeface="Sniglet"/>
                <a:cs typeface="Sniglet"/>
              </a:rPr>
              <a:t> s </a:t>
            </a:r>
            <a:r>
              <a:rPr lang="en-US" sz="2000" dirty="0" err="1">
                <a:solidFill>
                  <a:srgbClr val="FFFFFF"/>
                </a:solidFill>
                <a:latin typeface="Sniglet"/>
                <a:ea typeface="Sniglet"/>
                <a:cs typeface="Sniglet"/>
              </a:rPr>
              <a:t>nằm</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giữa</a:t>
            </a:r>
            <a:r>
              <a:rPr lang="en-US" sz="2000" dirty="0">
                <a:solidFill>
                  <a:srgbClr val="FFFFFF"/>
                </a:solidFill>
                <a:latin typeface="Sniglet"/>
                <a:ea typeface="Sniglet"/>
                <a:cs typeface="Sniglet"/>
              </a:rPr>
              <a:t> 1 </a:t>
            </a:r>
            <a:r>
              <a:rPr lang="en-US" sz="2000" dirty="0" err="1">
                <a:solidFill>
                  <a:srgbClr val="FFFFFF"/>
                </a:solidFill>
                <a:latin typeface="Sniglet"/>
                <a:ea typeface="Sniglet"/>
                <a:cs typeface="Sniglet"/>
              </a:rPr>
              <a:t>và</a:t>
            </a:r>
            <a:r>
              <a:rPr lang="en-US" sz="2000" dirty="0">
                <a:solidFill>
                  <a:srgbClr val="FFFFFF"/>
                </a:solidFill>
                <a:latin typeface="Sniglet"/>
                <a:ea typeface="Sniglet"/>
                <a:cs typeface="Sniglet"/>
              </a:rPr>
              <a:t> n – 1.</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w = s</a:t>
            </a:r>
            <a:r>
              <a:rPr lang="en-US" sz="2000" baseline="30000" dirty="0">
                <a:solidFill>
                  <a:srgbClr val="FFFFFF"/>
                </a:solidFill>
                <a:latin typeface="Sniglet"/>
                <a:ea typeface="Sniglet"/>
                <a:cs typeface="Sniglet"/>
              </a:rPr>
              <a:t>-1</a:t>
            </a:r>
            <a:r>
              <a:rPr lang="en-US" sz="2000" dirty="0">
                <a:solidFill>
                  <a:srgbClr val="FFFFFF"/>
                </a:solidFill>
                <a:latin typeface="Sniglet"/>
                <a:ea typeface="Sniglet"/>
                <a:cs typeface="Sniglet"/>
              </a:rPr>
              <a:t> mod n</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u = z * w mod n</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v = r * w mod n</a:t>
            </a: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Tính</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điểm</a:t>
            </a:r>
            <a:r>
              <a:rPr lang="en-US" sz="2000" dirty="0">
                <a:solidFill>
                  <a:srgbClr val="FFFFFF"/>
                </a:solidFill>
                <a:latin typeface="Sniglet"/>
                <a:ea typeface="Sniglet"/>
                <a:cs typeface="Sniglet"/>
              </a:rPr>
              <a:t> </a:t>
            </a:r>
            <a:r>
              <a:rPr lang="en-US" sz="2000" dirty="0" smtClean="0">
                <a:solidFill>
                  <a:srgbClr val="FFFFFF"/>
                </a:solidFill>
                <a:latin typeface="Sniglet"/>
                <a:ea typeface="Sniglet"/>
                <a:cs typeface="Sniglet"/>
              </a:rPr>
              <a:t>C(x</a:t>
            </a:r>
            <a:r>
              <a:rPr lang="en-US" sz="2000" dirty="0">
                <a:solidFill>
                  <a:srgbClr val="FFFFFF"/>
                </a:solidFill>
                <a:latin typeface="Sniglet"/>
                <a:ea typeface="Sniglet"/>
                <a:cs typeface="Sniglet"/>
              </a:rPr>
              <a:t>, y) = </a:t>
            </a: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a:t>
            </a:r>
            <a:r>
              <a:rPr lang="en-US" sz="2000" dirty="0" err="1">
                <a:solidFill>
                  <a:srgbClr val="FFFFFF"/>
                </a:solidFill>
                <a:latin typeface="Sniglet"/>
                <a:ea typeface="Sniglet"/>
                <a:cs typeface="Sniglet"/>
              </a:rPr>
              <a:t>vQ</a:t>
            </a:r>
            <a:endParaRPr lang="en-US" sz="2000" dirty="0">
              <a:solidFill>
                <a:srgbClr val="FFFFFF"/>
              </a:solidFill>
              <a:latin typeface="Sniglet"/>
              <a:ea typeface="Sniglet"/>
              <a:cs typeface="Sniglet"/>
            </a:endParaRPr>
          </a:p>
          <a:p>
            <a:pPr marL="457200" indent="-457200" eaLnBrk="0" fontAlgn="base" hangingPunct="0">
              <a:spcBef>
                <a:spcPct val="0"/>
              </a:spcBef>
              <a:spcAft>
                <a:spcPct val="0"/>
              </a:spcAft>
              <a:buFont typeface="+mj-lt"/>
              <a:buAutoNum type="arabicPeriod"/>
            </a:pPr>
            <a:r>
              <a:rPr lang="en-US" sz="2000" dirty="0" err="1">
                <a:solidFill>
                  <a:srgbClr val="FFFFFF"/>
                </a:solidFill>
                <a:latin typeface="Sniglet"/>
                <a:ea typeface="Sniglet"/>
                <a:cs typeface="Sniglet"/>
              </a:rPr>
              <a:t>Xác</a:t>
            </a:r>
            <a:r>
              <a:rPr lang="en-US" sz="2000" dirty="0">
                <a:solidFill>
                  <a:srgbClr val="FFFFFF"/>
                </a:solidFill>
                <a:latin typeface="Sniglet"/>
                <a:ea typeface="Sniglet"/>
                <a:cs typeface="Sniglet"/>
              </a:rPr>
              <a:t> minh </a:t>
            </a:r>
            <a:r>
              <a:rPr lang="en-US" sz="2000" dirty="0" err="1">
                <a:solidFill>
                  <a:srgbClr val="FFFFFF"/>
                </a:solidFill>
                <a:latin typeface="Sniglet"/>
                <a:ea typeface="Sniglet"/>
                <a:cs typeface="Sniglet"/>
              </a:rPr>
              <a:t>rằng</a:t>
            </a:r>
            <a:r>
              <a:rPr lang="en-US" sz="2000" dirty="0">
                <a:solidFill>
                  <a:srgbClr val="FFFFFF"/>
                </a:solidFill>
                <a:latin typeface="Sniglet"/>
                <a:ea typeface="Sniglet"/>
                <a:cs typeface="Sniglet"/>
              </a:rPr>
              <a:t> r = x mod n. </a:t>
            </a:r>
            <a:r>
              <a:rPr lang="en-US" sz="2000" dirty="0" err="1">
                <a:solidFill>
                  <a:srgbClr val="FFFFFF"/>
                </a:solidFill>
                <a:latin typeface="Sniglet"/>
                <a:ea typeface="Sniglet"/>
                <a:cs typeface="Sniglet"/>
              </a:rPr>
              <a:t>Chữ</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ký</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không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hợp</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lệ</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nếu</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nó</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không</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đúng</a:t>
            </a:r>
            <a:r>
              <a:rPr lang="en-US" sz="2000" dirty="0">
                <a:solidFill>
                  <a:srgbClr val="FFFFFF"/>
                </a:solidFill>
                <a:latin typeface="Sniglet"/>
                <a:ea typeface="Sniglet"/>
                <a:cs typeface="Sniglet"/>
              </a:rPr>
              <a:t>.</a:t>
            </a:r>
          </a:p>
        </p:txBody>
      </p:sp>
    </p:spTree>
    <p:extLst>
      <p:ext uri="{BB962C8B-B14F-4D97-AF65-F5344CB8AC3E}">
        <p14:creationId xmlns:p14="http://schemas.microsoft.com/office/powerpoint/2010/main" val="4058089229"/>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5" name="Rectangle 4"/>
          <p:cNvSpPr/>
          <p:nvPr/>
        </p:nvSpPr>
        <p:spPr>
          <a:xfrm>
            <a:off x="2426684" y="1555696"/>
            <a:ext cx="4572000" cy="1938992"/>
          </a:xfrm>
          <a:prstGeom prst="rect">
            <a:avLst/>
          </a:prstGeom>
        </p:spPr>
        <p:txBody>
          <a:bodyPr>
            <a:spAutoFit/>
          </a:bodyPr>
          <a:lstStyle/>
          <a:p>
            <a:r>
              <a:rPr lang="vi-VN" sz="2000" dirty="0">
                <a:solidFill>
                  <a:srgbClr val="FFFFFF"/>
                </a:solidFill>
                <a:latin typeface="Sniglet"/>
                <a:ea typeface="Sniglet"/>
                <a:cs typeface="Sniglet"/>
              </a:rPr>
              <a:t>Phía bên nhận biết các thông tin sau:</a:t>
            </a:r>
          </a:p>
          <a:p>
            <a:r>
              <a:rPr lang="vi-VN" sz="2000" dirty="0">
                <a:solidFill>
                  <a:srgbClr val="FFFFFF"/>
                </a:solidFill>
                <a:latin typeface="Sniglet"/>
                <a:ea typeface="Sniglet"/>
                <a:cs typeface="Sniglet"/>
              </a:rPr>
              <a:t>z = 17 (dữ liệu)</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(r, s) = (62, 47) (chữ ký)</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n = 79 (bậc của điểm)</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G = (2, 22) (điểm cơ bản)</a:t>
            </a:r>
            <a:br>
              <a:rPr lang="vi-VN" sz="2000" dirty="0">
                <a:solidFill>
                  <a:srgbClr val="FFFFFF"/>
                </a:solidFill>
                <a:latin typeface="Sniglet"/>
                <a:ea typeface="Sniglet"/>
                <a:cs typeface="Sniglet"/>
              </a:rPr>
            </a:br>
            <a:r>
              <a:rPr lang="vi-VN" sz="2000" dirty="0">
                <a:solidFill>
                  <a:srgbClr val="FFFFFF"/>
                </a:solidFill>
                <a:latin typeface="Sniglet"/>
                <a:ea typeface="Sniglet"/>
                <a:cs typeface="Sniglet"/>
              </a:rPr>
              <a:t>Q = (52, 7) (khoá public)</a:t>
            </a:r>
          </a:p>
        </p:txBody>
      </p:sp>
    </p:spTree>
    <p:extLst>
      <p:ext uri="{BB962C8B-B14F-4D97-AF65-F5344CB8AC3E}">
        <p14:creationId xmlns:p14="http://schemas.microsoft.com/office/powerpoint/2010/main" val="368320152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3" name="Rectangle 2"/>
          <p:cNvSpPr/>
          <p:nvPr/>
        </p:nvSpPr>
        <p:spPr>
          <a:xfrm>
            <a:off x="1048059" y="1067755"/>
            <a:ext cx="5409028" cy="1015663"/>
          </a:xfrm>
          <a:prstGeom prst="rect">
            <a:avLst/>
          </a:prstGeom>
        </p:spPr>
        <p:txBody>
          <a:bodyPr wrap="square">
            <a:spAutoFit/>
          </a:bodyPr>
          <a:lstStyle/>
          <a:p>
            <a:r>
              <a:rPr lang="en-US" sz="2000" dirty="0" err="1" smtClean="0">
                <a:solidFill>
                  <a:srgbClr val="FFFFFF"/>
                </a:solidFill>
                <a:latin typeface="Sniglet"/>
                <a:ea typeface="Sniglet"/>
                <a:cs typeface="Sniglet"/>
              </a:rPr>
              <a:t>Bước</a:t>
            </a:r>
            <a:r>
              <a:rPr lang="en-US" sz="2000" dirty="0" smtClean="0">
                <a:solidFill>
                  <a:srgbClr val="FFFFFF"/>
                </a:solidFill>
                <a:latin typeface="Sniglet"/>
                <a:ea typeface="Sniglet"/>
                <a:cs typeface="Sniglet"/>
              </a:rPr>
              <a:t> 1:  </a:t>
            </a:r>
            <a:r>
              <a:rPr lang="en-US" sz="2000" dirty="0" err="1" smtClean="0">
                <a:solidFill>
                  <a:srgbClr val="FFFFFF"/>
                </a:solidFill>
                <a:latin typeface="Sniglet"/>
                <a:ea typeface="Sniglet"/>
                <a:cs typeface="Sniglet"/>
              </a:rPr>
              <a:t>Xác</a:t>
            </a:r>
            <a:r>
              <a:rPr lang="en-US" sz="2000" dirty="0" smtClean="0">
                <a:solidFill>
                  <a:srgbClr val="FFFFFF"/>
                </a:solidFill>
                <a:latin typeface="Sniglet"/>
                <a:ea typeface="Sniglet"/>
                <a:cs typeface="Sniglet"/>
              </a:rPr>
              <a:t> </a:t>
            </a:r>
            <a:r>
              <a:rPr lang="en-US" sz="2000" dirty="0">
                <a:solidFill>
                  <a:srgbClr val="FFFFFF"/>
                </a:solidFill>
                <a:latin typeface="Sniglet"/>
                <a:ea typeface="Sniglet"/>
                <a:cs typeface="Sniglet"/>
              </a:rPr>
              <a:t>minh </a:t>
            </a:r>
            <a:r>
              <a:rPr lang="en-US" sz="2000" dirty="0" err="1">
                <a:solidFill>
                  <a:srgbClr val="FFFFFF"/>
                </a:solidFill>
                <a:latin typeface="Sniglet"/>
                <a:ea typeface="Sniglet"/>
                <a:cs typeface="Sniglet"/>
              </a:rPr>
              <a:t>rằng</a:t>
            </a:r>
            <a:r>
              <a:rPr lang="en-US" sz="2000" dirty="0">
                <a:solidFill>
                  <a:srgbClr val="FFFFFF"/>
                </a:solidFill>
                <a:latin typeface="Sniglet"/>
                <a:ea typeface="Sniglet"/>
                <a:cs typeface="Sniglet"/>
              </a:rPr>
              <a:t> r </a:t>
            </a:r>
            <a:r>
              <a:rPr lang="en-US" sz="2000" dirty="0" err="1">
                <a:solidFill>
                  <a:srgbClr val="FFFFFF"/>
                </a:solidFill>
                <a:latin typeface="Sniglet"/>
                <a:ea typeface="Sniglet"/>
                <a:cs typeface="Sniglet"/>
              </a:rPr>
              <a:t>và</a:t>
            </a:r>
            <a:r>
              <a:rPr lang="en-US" sz="2000" dirty="0">
                <a:solidFill>
                  <a:srgbClr val="FFFFFF"/>
                </a:solidFill>
                <a:latin typeface="Sniglet"/>
                <a:ea typeface="Sniglet"/>
                <a:cs typeface="Sniglet"/>
              </a:rPr>
              <a:t> s </a:t>
            </a:r>
            <a:r>
              <a:rPr lang="en-US" sz="2000" dirty="0" err="1">
                <a:solidFill>
                  <a:srgbClr val="FFFFFF"/>
                </a:solidFill>
                <a:latin typeface="Sniglet"/>
                <a:ea typeface="Sniglet"/>
                <a:cs typeface="Sniglet"/>
              </a:rPr>
              <a:t>là</a:t>
            </a:r>
            <a:r>
              <a:rPr lang="en-US" sz="2000" dirty="0">
                <a:solidFill>
                  <a:srgbClr val="FFFFFF"/>
                </a:solidFill>
                <a:latin typeface="Sniglet"/>
                <a:ea typeface="Sniglet"/>
                <a:cs typeface="Sniglet"/>
              </a:rPr>
              <a:t> </a:t>
            </a:r>
            <a:r>
              <a:rPr lang="en-US" sz="2000" dirty="0" err="1">
                <a:solidFill>
                  <a:srgbClr val="FFFFFF"/>
                </a:solidFill>
                <a:latin typeface="Sniglet"/>
                <a:ea typeface="Sniglet"/>
                <a:cs typeface="Sniglet"/>
              </a:rPr>
              <a:t>giữa</a:t>
            </a:r>
            <a:r>
              <a:rPr lang="en-US" sz="2000" dirty="0">
                <a:solidFill>
                  <a:srgbClr val="FFFFFF"/>
                </a:solidFill>
                <a:latin typeface="Sniglet"/>
                <a:ea typeface="Sniglet"/>
                <a:cs typeface="Sniglet"/>
              </a:rPr>
              <a:t> 1 </a:t>
            </a:r>
            <a:r>
              <a:rPr lang="en-US" sz="2000" dirty="0" err="1">
                <a:solidFill>
                  <a:srgbClr val="FFFFFF"/>
                </a:solidFill>
                <a:latin typeface="Sniglet"/>
                <a:ea typeface="Sniglet"/>
                <a:cs typeface="Sniglet"/>
              </a:rPr>
              <a:t>và</a:t>
            </a:r>
            <a:r>
              <a:rPr lang="en-US" sz="2000" dirty="0">
                <a:solidFill>
                  <a:srgbClr val="FFFFFF"/>
                </a:solidFill>
                <a:latin typeface="Sniglet"/>
                <a:ea typeface="Sniglet"/>
                <a:cs typeface="Sniglet"/>
              </a:rPr>
              <a:t> n – </a:t>
            </a:r>
            <a:r>
              <a:rPr lang="en-US" sz="2000" dirty="0" smtClean="0">
                <a:solidFill>
                  <a:srgbClr val="FFFFFF"/>
                </a:solidFill>
                <a:latin typeface="Sniglet"/>
                <a:ea typeface="Sniglet"/>
                <a:cs typeface="Sniglet"/>
              </a:rPr>
              <a:t>1</a:t>
            </a:r>
            <a:r>
              <a:rPr lang="en-US" sz="2000" dirty="0">
                <a:solidFill>
                  <a:srgbClr val="FFFFFF"/>
                </a:solidFill>
                <a:latin typeface="Sniglet"/>
                <a:ea typeface="Sniglet"/>
                <a:cs typeface="Sniglet"/>
              </a:rPr>
              <a:t>:</a:t>
            </a:r>
          </a:p>
          <a:p>
            <a:r>
              <a:rPr lang="en-US" sz="2000" dirty="0">
                <a:solidFill>
                  <a:srgbClr val="FFFFFF"/>
                </a:solidFill>
                <a:latin typeface="Sniglet"/>
                <a:ea typeface="Sniglet"/>
                <a:cs typeface="Sniglet"/>
              </a:rPr>
              <a:t>r: 1 &lt;= 62 &lt;79</a:t>
            </a:r>
            <a:br>
              <a:rPr lang="en-US" sz="2000" dirty="0">
                <a:solidFill>
                  <a:srgbClr val="FFFFFF"/>
                </a:solidFill>
                <a:latin typeface="Sniglet"/>
                <a:ea typeface="Sniglet"/>
                <a:cs typeface="Sniglet"/>
              </a:rPr>
            </a:br>
            <a:r>
              <a:rPr lang="en-US" sz="2000" dirty="0">
                <a:solidFill>
                  <a:srgbClr val="FFFFFF"/>
                </a:solidFill>
                <a:latin typeface="Sniglet"/>
                <a:ea typeface="Sniglet"/>
                <a:cs typeface="Sniglet"/>
              </a:rPr>
              <a:t>s: 1 &lt;= 47 &lt;79</a:t>
            </a:r>
          </a:p>
        </p:txBody>
      </p:sp>
    </p:spTree>
    <p:extLst>
      <p:ext uri="{BB962C8B-B14F-4D97-AF65-F5344CB8AC3E}">
        <p14:creationId xmlns:p14="http://schemas.microsoft.com/office/powerpoint/2010/main" val="3934829810"/>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2" name="Rectangle 1"/>
          <p:cNvSpPr/>
          <p:nvPr/>
        </p:nvSpPr>
        <p:spPr>
          <a:xfrm>
            <a:off x="1048059" y="1138094"/>
            <a:ext cx="4572000" cy="1323439"/>
          </a:xfrm>
          <a:prstGeom prst="rect">
            <a:avLst/>
          </a:prstGeom>
        </p:spPr>
        <p:txBody>
          <a:bodyPr>
            <a:spAutoFit/>
          </a:bodyPr>
          <a:lstStyle/>
          <a:p>
            <a:pPr lvl="0"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2: </a:t>
            </a:r>
            <a:r>
              <a:rPr lang="en-US" altLang="en-US" sz="2000" dirty="0" err="1" smtClean="0">
                <a:solidFill>
                  <a:srgbClr val="FFFFFF"/>
                </a:solidFill>
                <a:latin typeface="Sniglet"/>
                <a:ea typeface="Sniglet"/>
                <a:cs typeface="Sniglet"/>
              </a:rPr>
              <a:t>Tính</a:t>
            </a:r>
            <a:r>
              <a:rPr lang="en-US" altLang="en-US" sz="2000" dirty="0" smtClean="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toán</a:t>
            </a:r>
            <a:r>
              <a:rPr lang="en-US" altLang="en-US" sz="2000" dirty="0">
                <a:solidFill>
                  <a:srgbClr val="FFFFFF"/>
                </a:solidFill>
                <a:latin typeface="Sniglet"/>
                <a:ea typeface="Sniglet"/>
                <a:cs typeface="Sniglet"/>
              </a:rPr>
              <a:t> w:</a:t>
            </a:r>
          </a:p>
          <a:p>
            <a:pPr lvl="0" eaLnBrk="0" fontAlgn="base" hangingPunct="0"/>
            <a:r>
              <a:rPr lang="en-US" altLang="en-US" sz="2000" dirty="0">
                <a:solidFill>
                  <a:srgbClr val="FFFFFF"/>
                </a:solidFill>
                <a:latin typeface="Sniglet"/>
                <a:ea typeface="Sniglet"/>
                <a:cs typeface="Sniglet"/>
              </a:rPr>
              <a:t>w = s</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 mod n</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w = 47</a:t>
            </a:r>
            <a:r>
              <a:rPr lang="en-US" altLang="en-US" sz="2000" baseline="30000" dirty="0">
                <a:solidFill>
                  <a:srgbClr val="FFFFFF"/>
                </a:solidFill>
                <a:latin typeface="Sniglet"/>
                <a:ea typeface="Sniglet"/>
                <a:cs typeface="Sniglet"/>
              </a:rPr>
              <a:t>-1</a:t>
            </a:r>
            <a:r>
              <a:rPr lang="en-US" altLang="en-US" sz="2000" dirty="0">
                <a:solidFill>
                  <a:srgbClr val="FFFFFF"/>
                </a:solidFill>
                <a:latin typeface="Sniglet"/>
                <a:ea typeface="Sniglet"/>
                <a:cs typeface="Sniglet"/>
              </a:rPr>
              <a:t> mod 79</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w = 37</a:t>
            </a:r>
          </a:p>
        </p:txBody>
      </p:sp>
    </p:spTree>
    <p:extLst>
      <p:ext uri="{BB962C8B-B14F-4D97-AF65-F5344CB8AC3E}">
        <p14:creationId xmlns:p14="http://schemas.microsoft.com/office/powerpoint/2010/main" val="4070383186"/>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3" name="Rectangle 2"/>
          <p:cNvSpPr/>
          <p:nvPr/>
        </p:nvSpPr>
        <p:spPr>
          <a:xfrm>
            <a:off x="1048059" y="1100711"/>
            <a:ext cx="4572000" cy="1938992"/>
          </a:xfrm>
          <a:prstGeom prst="rect">
            <a:avLst/>
          </a:prstGeom>
        </p:spPr>
        <p:txBody>
          <a:bodyPr>
            <a:spAutoFit/>
          </a:bodyPr>
          <a:lstStyle/>
          <a:p>
            <a:pPr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3: </a:t>
            </a:r>
            <a:r>
              <a:rPr lang="pl-PL" altLang="en-US" sz="2000" dirty="0" smtClean="0">
                <a:solidFill>
                  <a:srgbClr val="FFFFFF"/>
                </a:solidFill>
                <a:latin typeface="Sniglet"/>
                <a:ea typeface="Sniglet"/>
                <a:cs typeface="Sniglet"/>
              </a:rPr>
              <a:t>Tính </a:t>
            </a:r>
            <a:r>
              <a:rPr lang="pl-PL" altLang="en-US" sz="2000" dirty="0">
                <a:solidFill>
                  <a:srgbClr val="FFFFFF"/>
                </a:solidFill>
                <a:latin typeface="Sniglet"/>
                <a:ea typeface="Sniglet"/>
                <a:cs typeface="Sniglet"/>
              </a:rPr>
              <a:t>toán u:</a:t>
            </a:r>
          </a:p>
          <a:p>
            <a:pPr eaLnBrk="0" fontAlgn="base" hangingPunct="0"/>
            <a:r>
              <a:rPr lang="pl-PL" altLang="en-US" sz="2000" dirty="0">
                <a:solidFill>
                  <a:srgbClr val="FFFFFF"/>
                </a:solidFill>
                <a:latin typeface="Sniglet"/>
                <a:ea typeface="Sniglet"/>
                <a:cs typeface="Sniglet"/>
              </a:rPr>
              <a:t>u = zw mod n</a:t>
            </a:r>
            <a:br>
              <a:rPr lang="pl-PL" altLang="en-US" sz="2000" dirty="0">
                <a:solidFill>
                  <a:srgbClr val="FFFFFF"/>
                </a:solidFill>
                <a:latin typeface="Sniglet"/>
                <a:ea typeface="Sniglet"/>
                <a:cs typeface="Sniglet"/>
              </a:rPr>
            </a:br>
            <a:r>
              <a:rPr lang="pl-PL" altLang="en-US" sz="2000" dirty="0">
                <a:solidFill>
                  <a:srgbClr val="FFFFFF"/>
                </a:solidFill>
                <a:latin typeface="Sniglet"/>
                <a:ea typeface="Sniglet"/>
                <a:cs typeface="Sniglet"/>
              </a:rPr>
              <a:t>u = 17 * 37 mod 79</a:t>
            </a:r>
            <a:br>
              <a:rPr lang="pl-PL" altLang="en-US" sz="2000" dirty="0">
                <a:solidFill>
                  <a:srgbClr val="FFFFFF"/>
                </a:solidFill>
                <a:latin typeface="Sniglet"/>
                <a:ea typeface="Sniglet"/>
                <a:cs typeface="Sniglet"/>
              </a:rPr>
            </a:br>
            <a:r>
              <a:rPr lang="pl-PL" altLang="en-US" sz="2000" dirty="0">
                <a:solidFill>
                  <a:srgbClr val="FFFFFF"/>
                </a:solidFill>
                <a:latin typeface="Sniglet"/>
                <a:ea typeface="Sniglet"/>
                <a:cs typeface="Sniglet"/>
              </a:rPr>
              <a:t>u = 629 mod 79</a:t>
            </a:r>
            <a:br>
              <a:rPr lang="pl-PL" altLang="en-US" sz="2000" dirty="0">
                <a:solidFill>
                  <a:srgbClr val="FFFFFF"/>
                </a:solidFill>
                <a:latin typeface="Sniglet"/>
                <a:ea typeface="Sniglet"/>
                <a:cs typeface="Sniglet"/>
              </a:rPr>
            </a:br>
            <a:r>
              <a:rPr lang="pl-PL" altLang="en-US" sz="2000" dirty="0">
                <a:solidFill>
                  <a:srgbClr val="FFFFFF"/>
                </a:solidFill>
                <a:latin typeface="Sniglet"/>
                <a:ea typeface="Sniglet"/>
                <a:cs typeface="Sniglet"/>
              </a:rPr>
              <a:t>u = 76</a:t>
            </a:r>
          </a:p>
          <a:p>
            <a:pPr eaLnBrk="0" fontAlgn="base" hangingPunct="0"/>
            <a:endParaRPr lang="en-US" altLang="en-US" sz="2000" dirty="0">
              <a:solidFill>
                <a:srgbClr val="FFFFFF"/>
              </a:solidFill>
              <a:latin typeface="Sniglet"/>
              <a:ea typeface="Sniglet"/>
              <a:cs typeface="Sniglet"/>
            </a:endParaRPr>
          </a:p>
        </p:txBody>
      </p:sp>
    </p:spTree>
    <p:extLst>
      <p:ext uri="{BB962C8B-B14F-4D97-AF65-F5344CB8AC3E}">
        <p14:creationId xmlns:p14="http://schemas.microsoft.com/office/powerpoint/2010/main" val="2871786843"/>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3" name="Rectangle 2"/>
          <p:cNvSpPr/>
          <p:nvPr/>
        </p:nvSpPr>
        <p:spPr>
          <a:xfrm>
            <a:off x="1048059" y="1100711"/>
            <a:ext cx="4572000" cy="1323439"/>
          </a:xfrm>
          <a:prstGeom prst="rect">
            <a:avLst/>
          </a:prstGeom>
        </p:spPr>
        <p:txBody>
          <a:bodyPr>
            <a:spAutoFit/>
          </a:bodyPr>
          <a:lstStyle/>
          <a:p>
            <a:pPr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4: </a:t>
            </a:r>
            <a:r>
              <a:rPr lang="en-US" altLang="en-US" sz="2000" dirty="0" err="1" smtClean="0">
                <a:solidFill>
                  <a:srgbClr val="FFFFFF"/>
                </a:solidFill>
                <a:latin typeface="Sniglet"/>
                <a:ea typeface="Sniglet"/>
                <a:cs typeface="Sniglet"/>
              </a:rPr>
              <a:t>Tính</a:t>
            </a:r>
            <a:r>
              <a:rPr lang="en-US" altLang="en-US" sz="2000" dirty="0" smtClean="0">
                <a:solidFill>
                  <a:srgbClr val="FFFFFF"/>
                </a:solidFill>
                <a:latin typeface="Sniglet"/>
                <a:ea typeface="Sniglet"/>
                <a:cs typeface="Sniglet"/>
              </a:rPr>
              <a:t> </a:t>
            </a:r>
            <a:r>
              <a:rPr lang="en-US" altLang="en-US" sz="2000" dirty="0" err="1">
                <a:solidFill>
                  <a:srgbClr val="FFFFFF"/>
                </a:solidFill>
                <a:latin typeface="Sniglet"/>
                <a:ea typeface="Sniglet"/>
                <a:cs typeface="Sniglet"/>
              </a:rPr>
              <a:t>toán</a:t>
            </a:r>
            <a:r>
              <a:rPr lang="en-US" altLang="en-US" sz="2000" dirty="0">
                <a:solidFill>
                  <a:srgbClr val="FFFFFF"/>
                </a:solidFill>
                <a:latin typeface="Sniglet"/>
                <a:ea typeface="Sniglet"/>
                <a:cs typeface="Sniglet"/>
              </a:rPr>
              <a:t> </a:t>
            </a:r>
            <a:r>
              <a:rPr lang="en-US" altLang="en-US" sz="2000" dirty="0" smtClean="0">
                <a:solidFill>
                  <a:srgbClr val="FFFFFF"/>
                </a:solidFill>
                <a:latin typeface="Sniglet"/>
                <a:ea typeface="Sniglet"/>
                <a:cs typeface="Sniglet"/>
              </a:rPr>
              <a:t>v, </a:t>
            </a:r>
            <a:r>
              <a:rPr lang="en-US" altLang="en-US" sz="2000" dirty="0" err="1" smtClean="0">
                <a:solidFill>
                  <a:srgbClr val="FFFFFF"/>
                </a:solidFill>
                <a:latin typeface="Sniglet"/>
                <a:ea typeface="Sniglet"/>
                <a:cs typeface="Sniglet"/>
              </a:rPr>
              <a:t>có</a:t>
            </a:r>
            <a:r>
              <a:rPr lang="en-US" altLang="en-US" sz="2000" dirty="0" smtClean="0">
                <a:solidFill>
                  <a:srgbClr val="FFFFFF"/>
                </a:solidFill>
                <a:latin typeface="Sniglet"/>
                <a:ea typeface="Sniglet"/>
                <a:cs typeface="Sniglet"/>
              </a:rPr>
              <a:t>: v </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rw</a:t>
            </a:r>
            <a:r>
              <a:rPr lang="en-US" altLang="en-US" sz="2000" dirty="0">
                <a:solidFill>
                  <a:srgbClr val="FFFFFF"/>
                </a:solidFill>
                <a:latin typeface="Sniglet"/>
                <a:ea typeface="Sniglet"/>
                <a:cs typeface="Sniglet"/>
              </a:rPr>
              <a:t> mod n</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v = 62 * 37 mod 79</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v = 2294 mod 79</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v = 3</a:t>
            </a:r>
          </a:p>
        </p:txBody>
      </p:sp>
    </p:spTree>
    <p:extLst>
      <p:ext uri="{BB962C8B-B14F-4D97-AF65-F5344CB8AC3E}">
        <p14:creationId xmlns:p14="http://schemas.microsoft.com/office/powerpoint/2010/main" val="4164048100"/>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3" name="Rectangle 2"/>
          <p:cNvSpPr/>
          <p:nvPr/>
        </p:nvSpPr>
        <p:spPr>
          <a:xfrm>
            <a:off x="1048059" y="1100711"/>
            <a:ext cx="4572000" cy="707886"/>
          </a:xfrm>
          <a:prstGeom prst="rect">
            <a:avLst/>
          </a:prstGeom>
        </p:spPr>
        <p:txBody>
          <a:bodyPr>
            <a:spAutoFit/>
          </a:bodyPr>
          <a:lstStyle/>
          <a:p>
            <a:pPr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5: </a:t>
            </a:r>
            <a:r>
              <a:rPr lang="es-ES" altLang="en-US" sz="2000" dirty="0" err="1" smtClean="0">
                <a:solidFill>
                  <a:srgbClr val="FFFFFF"/>
                </a:solidFill>
                <a:latin typeface="Sniglet"/>
                <a:ea typeface="Sniglet"/>
                <a:cs typeface="Sniglet"/>
              </a:rPr>
              <a:t>Tính</a:t>
            </a:r>
            <a:r>
              <a:rPr lang="es-ES" altLang="en-US" sz="2000" dirty="0" smtClean="0">
                <a:solidFill>
                  <a:srgbClr val="FFFFFF"/>
                </a:solidFill>
                <a:latin typeface="Sniglet"/>
                <a:ea typeface="Sniglet"/>
                <a:cs typeface="Sniglet"/>
              </a:rPr>
              <a:t> </a:t>
            </a:r>
            <a:r>
              <a:rPr lang="es-ES" altLang="en-US" sz="2000" dirty="0" err="1" smtClean="0">
                <a:solidFill>
                  <a:srgbClr val="FFFFFF"/>
                </a:solidFill>
                <a:latin typeface="Sniglet"/>
                <a:ea typeface="Sniglet"/>
                <a:cs typeface="Sniglet"/>
              </a:rPr>
              <a:t>điểm</a:t>
            </a:r>
            <a:r>
              <a:rPr lang="es-ES" altLang="en-US" sz="2000" dirty="0" smtClean="0">
                <a:solidFill>
                  <a:srgbClr val="FFFFFF"/>
                </a:solidFill>
                <a:latin typeface="Sniglet"/>
                <a:ea typeface="Sniglet"/>
                <a:cs typeface="Sniglet"/>
              </a:rPr>
              <a:t> (x, y):</a:t>
            </a:r>
          </a:p>
          <a:p>
            <a:pPr eaLnBrk="0" fontAlgn="base" hangingPunct="0"/>
            <a:r>
              <a:rPr lang="es-ES" altLang="en-US" sz="2000" dirty="0" smtClean="0">
                <a:solidFill>
                  <a:srgbClr val="FFFFFF"/>
                </a:solidFill>
                <a:latin typeface="Sniglet"/>
                <a:ea typeface="Sniglet"/>
                <a:cs typeface="Sniglet"/>
              </a:rPr>
              <a:t>(</a:t>
            </a:r>
            <a:r>
              <a:rPr lang="es-ES" altLang="en-US" sz="2000" dirty="0">
                <a:solidFill>
                  <a:srgbClr val="FFFFFF"/>
                </a:solidFill>
                <a:latin typeface="Sniglet"/>
                <a:ea typeface="Sniglet"/>
                <a:cs typeface="Sniglet"/>
              </a:rPr>
              <a:t>x, y) = </a:t>
            </a:r>
            <a:r>
              <a:rPr lang="es-ES" altLang="en-US" sz="2000" dirty="0" err="1">
                <a:solidFill>
                  <a:srgbClr val="FFFFFF"/>
                </a:solidFill>
                <a:latin typeface="Sniglet"/>
                <a:ea typeface="Sniglet"/>
                <a:cs typeface="Sniglet"/>
              </a:rPr>
              <a:t>uG</a:t>
            </a:r>
            <a:r>
              <a:rPr lang="es-ES" altLang="en-US" sz="2000" dirty="0">
                <a:solidFill>
                  <a:srgbClr val="FFFFFF"/>
                </a:solidFill>
                <a:latin typeface="Sniglet"/>
                <a:ea typeface="Sniglet"/>
                <a:cs typeface="Sniglet"/>
              </a:rPr>
              <a:t> + </a:t>
            </a:r>
            <a:r>
              <a:rPr lang="es-ES" altLang="en-US" sz="2000" dirty="0" err="1">
                <a:solidFill>
                  <a:srgbClr val="FFFFFF"/>
                </a:solidFill>
                <a:latin typeface="Sniglet"/>
                <a:ea typeface="Sniglet"/>
                <a:cs typeface="Sniglet"/>
              </a:rPr>
              <a:t>vQ</a:t>
            </a:r>
            <a:endParaRPr lang="es-ES" altLang="en-US" sz="2000" dirty="0">
              <a:solidFill>
                <a:srgbClr val="FFFFFF"/>
              </a:solidFill>
              <a:latin typeface="Sniglet"/>
              <a:ea typeface="Sniglet"/>
              <a:cs typeface="Sniglet"/>
            </a:endParaRPr>
          </a:p>
        </p:txBody>
      </p:sp>
      <p:sp>
        <p:nvSpPr>
          <p:cNvPr id="2" name="Rectangle 1"/>
          <p:cNvSpPr/>
          <p:nvPr/>
        </p:nvSpPr>
        <p:spPr>
          <a:xfrm>
            <a:off x="555689" y="2120661"/>
            <a:ext cx="4572000" cy="2554545"/>
          </a:xfrm>
          <a:prstGeom prst="rect">
            <a:avLst/>
          </a:prstGeom>
        </p:spPr>
        <p:txBody>
          <a:bodyPr>
            <a:spAutoFit/>
          </a:bodyPr>
          <a:lstStyle/>
          <a:p>
            <a:pPr eaLnBrk="0" fontAlgn="base" hangingPunct="0"/>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76G</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2(38G)</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2( 2(19G)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+ 18G)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+ 2(9G)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+ 2(G + 8G)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+ 2(G + 2(4G) )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+ 2(G + 2( 2(2G) ) ) ) )</a:t>
            </a:r>
          </a:p>
        </p:txBody>
      </p:sp>
      <p:sp>
        <p:nvSpPr>
          <p:cNvPr id="5" name="Rectangle 4"/>
          <p:cNvSpPr/>
          <p:nvPr/>
        </p:nvSpPr>
        <p:spPr>
          <a:xfrm>
            <a:off x="4712684" y="1966772"/>
            <a:ext cx="4572000" cy="2862322"/>
          </a:xfrm>
          <a:prstGeom prst="rect">
            <a:avLst/>
          </a:prstGeom>
        </p:spPr>
        <p:txBody>
          <a:bodyPr>
            <a:spAutoFit/>
          </a:bodyPr>
          <a:lstStyle/>
          <a:p>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+ 2(G + 2( 2( 2(2, 22) ) ) )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+ 2(G + 2( 2(52, 7) ) )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+ 2(G + 2(25, 17)  )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 (2, 22) + (21, 42) )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2( 2(G + 2(13, 44)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 (2, 22) + (66, 26) ) )</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2( 2(38, 26) )</a:t>
            </a:r>
            <a:r>
              <a:rPr lang="en-US" dirty="0"/>
              <a:t/>
            </a:r>
            <a:br>
              <a:rPr lang="en-US" dirty="0"/>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2(27, 40)</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uG</a:t>
            </a:r>
            <a:r>
              <a:rPr lang="en-US" sz="2000" dirty="0">
                <a:solidFill>
                  <a:srgbClr val="FFFFFF"/>
                </a:solidFill>
                <a:latin typeface="Sniglet"/>
                <a:ea typeface="Sniglet"/>
                <a:cs typeface="Sniglet"/>
              </a:rPr>
              <a:t> = (62, 4)</a:t>
            </a:r>
          </a:p>
        </p:txBody>
      </p:sp>
    </p:spTree>
    <p:extLst>
      <p:ext uri="{BB962C8B-B14F-4D97-AF65-F5344CB8AC3E}">
        <p14:creationId xmlns:p14="http://schemas.microsoft.com/office/powerpoint/2010/main" val="3863482161"/>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3" name="Rectangle 2"/>
          <p:cNvSpPr/>
          <p:nvPr/>
        </p:nvSpPr>
        <p:spPr>
          <a:xfrm>
            <a:off x="1048059" y="2129182"/>
            <a:ext cx="2623609" cy="1631216"/>
          </a:xfrm>
          <a:prstGeom prst="rect">
            <a:avLst/>
          </a:prstGeom>
        </p:spPr>
        <p:txBody>
          <a:bodyPr wrap="square">
            <a:spAutoFit/>
          </a:bodyPr>
          <a:lstStyle/>
          <a:p>
            <a:pPr eaLnBrk="0" fontAlgn="base" hangingPunct="0"/>
            <a:r>
              <a:rPr lang="en-US" sz="2000" dirty="0" err="1">
                <a:solidFill>
                  <a:srgbClr val="FFFFFF"/>
                </a:solidFill>
                <a:latin typeface="Sniglet"/>
                <a:ea typeface="Sniglet"/>
                <a:cs typeface="Sniglet"/>
              </a:rPr>
              <a:t>vQ</a:t>
            </a:r>
            <a:r>
              <a:rPr lang="en-US" sz="2000" dirty="0">
                <a:solidFill>
                  <a:srgbClr val="FFFFFF"/>
                </a:solidFill>
                <a:latin typeface="Sniglet"/>
                <a:ea typeface="Sniglet"/>
                <a:cs typeface="Sniglet"/>
              </a:rPr>
              <a:t> = 3Q</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vQ</a:t>
            </a:r>
            <a:r>
              <a:rPr lang="en-US" sz="2000" dirty="0">
                <a:solidFill>
                  <a:srgbClr val="FFFFFF"/>
                </a:solidFill>
                <a:latin typeface="Sniglet"/>
                <a:ea typeface="Sniglet"/>
                <a:cs typeface="Sniglet"/>
              </a:rPr>
              <a:t> = Q + 2Q</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vQ</a:t>
            </a:r>
            <a:r>
              <a:rPr lang="en-US" sz="2000" dirty="0">
                <a:solidFill>
                  <a:srgbClr val="FFFFFF"/>
                </a:solidFill>
                <a:latin typeface="Sniglet"/>
                <a:ea typeface="Sniglet"/>
                <a:cs typeface="Sniglet"/>
              </a:rPr>
              <a:t> = Q + 2(52, 7)</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vQ</a:t>
            </a:r>
            <a:r>
              <a:rPr lang="en-US" sz="2000" dirty="0">
                <a:solidFill>
                  <a:srgbClr val="FFFFFF"/>
                </a:solidFill>
                <a:latin typeface="Sniglet"/>
                <a:ea typeface="Sniglet"/>
                <a:cs typeface="Sniglet"/>
              </a:rPr>
              <a:t> = (52, 7) + (25, 17)</a:t>
            </a:r>
            <a:br>
              <a:rPr lang="en-US" sz="2000" dirty="0">
                <a:solidFill>
                  <a:srgbClr val="FFFFFF"/>
                </a:solidFill>
                <a:latin typeface="Sniglet"/>
                <a:ea typeface="Sniglet"/>
                <a:cs typeface="Sniglet"/>
              </a:rPr>
            </a:br>
            <a:r>
              <a:rPr lang="en-US" sz="2000" dirty="0" err="1">
                <a:solidFill>
                  <a:srgbClr val="FFFFFF"/>
                </a:solidFill>
                <a:latin typeface="Sniglet"/>
                <a:ea typeface="Sniglet"/>
                <a:cs typeface="Sniglet"/>
              </a:rPr>
              <a:t>vQ</a:t>
            </a:r>
            <a:r>
              <a:rPr lang="en-US" sz="2000" dirty="0">
                <a:solidFill>
                  <a:srgbClr val="FFFFFF"/>
                </a:solidFill>
                <a:latin typeface="Sniglet"/>
                <a:ea typeface="Sniglet"/>
                <a:cs typeface="Sniglet"/>
              </a:rPr>
              <a:t> = (11, 20)</a:t>
            </a:r>
          </a:p>
        </p:txBody>
      </p:sp>
      <p:sp>
        <p:nvSpPr>
          <p:cNvPr id="5" name="Rectangle 1"/>
          <p:cNvSpPr>
            <a:spLocks noChangeArrowheads="1"/>
          </p:cNvSpPr>
          <p:nvPr/>
        </p:nvSpPr>
        <p:spPr bwMode="auto">
          <a:xfrm>
            <a:off x="5073671" y="2129182"/>
            <a:ext cx="330363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latinLnBrk="0" hangingPunct="0">
              <a:buClrTx/>
              <a:buSzTx/>
              <a:tabLst/>
            </a:pPr>
            <a:r>
              <a:rPr lang="en-US" altLang="en-US" sz="2000" dirty="0" err="1">
                <a:solidFill>
                  <a:srgbClr val="FFFFFF"/>
                </a:solidFill>
                <a:latin typeface="Sniglet"/>
                <a:ea typeface="Sniglet"/>
                <a:cs typeface="Sniglet"/>
              </a:rPr>
              <a:t>Đưa</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chúng</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lại</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với</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nhau</a:t>
            </a:r>
            <a:r>
              <a:rPr lang="en-US" altLang="en-US" sz="2000" dirty="0">
                <a:solidFill>
                  <a:srgbClr val="FFFFFF"/>
                </a:solidFill>
                <a:latin typeface="Sniglet"/>
                <a:ea typeface="Sniglet"/>
                <a:cs typeface="Sniglet"/>
              </a:rPr>
              <a:t>:</a:t>
            </a:r>
          </a:p>
          <a:p>
            <a:pPr marL="0" lvl="0" indent="0" defTabSz="914400" eaLnBrk="0" fontAlgn="base" latinLnBrk="0" hangingPunct="0">
              <a:buClrTx/>
              <a:buSzTx/>
              <a:tabLst/>
            </a:pPr>
            <a:r>
              <a:rPr lang="en-US" altLang="en-US" sz="2000" dirty="0" smtClean="0">
                <a:solidFill>
                  <a:srgbClr val="FFFFFF"/>
                </a:solidFill>
                <a:latin typeface="Sniglet"/>
                <a:ea typeface="Sniglet"/>
                <a:cs typeface="Sniglet"/>
              </a:rPr>
              <a:t>C(x</a:t>
            </a:r>
            <a:r>
              <a:rPr lang="en-US" altLang="en-US" sz="2000" dirty="0">
                <a:solidFill>
                  <a:srgbClr val="FFFFFF"/>
                </a:solidFill>
                <a:latin typeface="Sniglet"/>
                <a:ea typeface="Sniglet"/>
                <a:cs typeface="Sniglet"/>
              </a:rPr>
              <a:t>, y) = </a:t>
            </a:r>
            <a:r>
              <a:rPr lang="en-US" altLang="en-US" sz="2000" dirty="0" err="1">
                <a:solidFill>
                  <a:srgbClr val="FFFFFF"/>
                </a:solidFill>
                <a:latin typeface="Sniglet"/>
                <a:ea typeface="Sniglet"/>
                <a:cs typeface="Sniglet"/>
              </a:rPr>
              <a:t>uG</a:t>
            </a:r>
            <a:r>
              <a:rPr lang="en-US" altLang="en-US" sz="2000" dirty="0">
                <a:solidFill>
                  <a:srgbClr val="FFFFFF"/>
                </a:solidFill>
                <a:latin typeface="Sniglet"/>
                <a:ea typeface="Sniglet"/>
                <a:cs typeface="Sniglet"/>
              </a:rPr>
              <a:t> + </a:t>
            </a:r>
            <a:r>
              <a:rPr lang="en-US" altLang="en-US" sz="2000" dirty="0" err="1">
                <a:solidFill>
                  <a:srgbClr val="FFFFFF"/>
                </a:solidFill>
                <a:latin typeface="Sniglet"/>
                <a:ea typeface="Sniglet"/>
                <a:cs typeface="Sniglet"/>
              </a:rPr>
              <a:t>vQ</a:t>
            </a:r>
            <a:r>
              <a:rPr lang="en-US" altLang="en-US" sz="2000" dirty="0">
                <a:solidFill>
                  <a:srgbClr val="FFFFFF"/>
                </a:solidFill>
                <a:latin typeface="Sniglet"/>
                <a:ea typeface="Sniglet"/>
                <a:cs typeface="Sniglet"/>
              </a:rPr>
              <a:t/>
            </a:r>
            <a:br>
              <a:rPr lang="en-US" altLang="en-US" sz="2000" dirty="0">
                <a:solidFill>
                  <a:srgbClr val="FFFFFF"/>
                </a:solidFill>
                <a:latin typeface="Sniglet"/>
                <a:ea typeface="Sniglet"/>
                <a:cs typeface="Sniglet"/>
              </a:rPr>
            </a:br>
            <a:r>
              <a:rPr lang="en-US" altLang="en-US" sz="2000" dirty="0" smtClean="0">
                <a:solidFill>
                  <a:srgbClr val="FFFFFF"/>
                </a:solidFill>
                <a:latin typeface="Sniglet"/>
                <a:ea typeface="Sniglet"/>
                <a:cs typeface="Sniglet"/>
              </a:rPr>
              <a:t>C(x</a:t>
            </a:r>
            <a:r>
              <a:rPr lang="en-US" altLang="en-US" sz="2000" dirty="0">
                <a:solidFill>
                  <a:srgbClr val="FFFFFF"/>
                </a:solidFill>
                <a:latin typeface="Sniglet"/>
                <a:ea typeface="Sniglet"/>
                <a:cs typeface="Sniglet"/>
              </a:rPr>
              <a:t>, y) = (62, 4) + (11, 20)</a:t>
            </a:r>
            <a:br>
              <a:rPr lang="en-US" altLang="en-US" sz="2000" dirty="0">
                <a:solidFill>
                  <a:srgbClr val="FFFFFF"/>
                </a:solidFill>
                <a:latin typeface="Sniglet"/>
                <a:ea typeface="Sniglet"/>
                <a:cs typeface="Sniglet"/>
              </a:rPr>
            </a:br>
            <a:r>
              <a:rPr lang="en-US" altLang="en-US" sz="2000" dirty="0" smtClean="0">
                <a:solidFill>
                  <a:srgbClr val="FFFFFF"/>
                </a:solidFill>
                <a:latin typeface="Sniglet"/>
                <a:ea typeface="Sniglet"/>
                <a:cs typeface="Sniglet"/>
              </a:rPr>
              <a:t>C(x</a:t>
            </a:r>
            <a:r>
              <a:rPr lang="en-US" altLang="en-US" sz="2000" dirty="0">
                <a:solidFill>
                  <a:srgbClr val="FFFFFF"/>
                </a:solidFill>
                <a:latin typeface="Sniglet"/>
                <a:ea typeface="Sniglet"/>
                <a:cs typeface="Sniglet"/>
              </a:rPr>
              <a:t>, y) = (62, 63</a:t>
            </a:r>
            <a:r>
              <a:rPr lang="en-US" altLang="en-US" sz="2000" dirty="0" smtClean="0">
                <a:solidFill>
                  <a:srgbClr val="FFFFFF"/>
                </a:solidFill>
                <a:latin typeface="Sniglet"/>
                <a:ea typeface="Sniglet"/>
                <a:cs typeface="Sniglet"/>
              </a:rPr>
              <a:t>)</a:t>
            </a:r>
          </a:p>
          <a:p>
            <a:pPr marL="0" lvl="0" indent="0" defTabSz="914400" eaLnBrk="0" fontAlgn="base" latinLnBrk="0" hangingPunct="0">
              <a:buClrTx/>
              <a:buSzTx/>
              <a:tabLst/>
            </a:pPr>
            <a:r>
              <a:rPr lang="en-US" altLang="en-US" sz="2000" dirty="0" smtClean="0">
                <a:solidFill>
                  <a:srgbClr val="FFFFFF"/>
                </a:solidFill>
                <a:latin typeface="Sniglet"/>
                <a:ea typeface="Sniglet"/>
                <a:cs typeface="Sniglet"/>
              </a:rPr>
              <a:t>-&gt; x =62</a:t>
            </a:r>
            <a:endParaRPr lang="en-US" altLang="en-US" sz="2000" dirty="0">
              <a:solidFill>
                <a:srgbClr val="FFFFFF"/>
              </a:solidFill>
              <a:latin typeface="Sniglet"/>
              <a:ea typeface="Sniglet"/>
              <a:cs typeface="Sniglet"/>
            </a:endParaRPr>
          </a:p>
        </p:txBody>
      </p:sp>
      <p:sp>
        <p:nvSpPr>
          <p:cNvPr id="6" name="Rectangle 5"/>
          <p:cNvSpPr/>
          <p:nvPr/>
        </p:nvSpPr>
        <p:spPr>
          <a:xfrm>
            <a:off x="1048059" y="1100711"/>
            <a:ext cx="4572000" cy="707886"/>
          </a:xfrm>
          <a:prstGeom prst="rect">
            <a:avLst/>
          </a:prstGeom>
        </p:spPr>
        <p:txBody>
          <a:bodyPr>
            <a:spAutoFit/>
          </a:bodyPr>
          <a:lstStyle/>
          <a:p>
            <a:pPr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5: </a:t>
            </a:r>
            <a:r>
              <a:rPr lang="es-ES" altLang="en-US" sz="2000" dirty="0" err="1" smtClean="0">
                <a:solidFill>
                  <a:srgbClr val="FFFFFF"/>
                </a:solidFill>
                <a:latin typeface="Sniglet"/>
                <a:ea typeface="Sniglet"/>
                <a:cs typeface="Sniglet"/>
              </a:rPr>
              <a:t>Tính</a:t>
            </a:r>
            <a:r>
              <a:rPr lang="es-ES" altLang="en-US" sz="2000" dirty="0" smtClean="0">
                <a:solidFill>
                  <a:srgbClr val="FFFFFF"/>
                </a:solidFill>
                <a:latin typeface="Sniglet"/>
                <a:ea typeface="Sniglet"/>
                <a:cs typeface="Sniglet"/>
              </a:rPr>
              <a:t> </a:t>
            </a:r>
            <a:r>
              <a:rPr lang="es-ES" altLang="en-US" sz="2000" dirty="0" err="1" smtClean="0">
                <a:solidFill>
                  <a:srgbClr val="FFFFFF"/>
                </a:solidFill>
                <a:latin typeface="Sniglet"/>
                <a:ea typeface="Sniglet"/>
                <a:cs typeface="Sniglet"/>
              </a:rPr>
              <a:t>điểm</a:t>
            </a:r>
            <a:r>
              <a:rPr lang="es-ES" altLang="en-US" sz="2000" dirty="0" smtClean="0">
                <a:solidFill>
                  <a:srgbClr val="FFFFFF"/>
                </a:solidFill>
                <a:latin typeface="Sniglet"/>
                <a:ea typeface="Sniglet"/>
                <a:cs typeface="Sniglet"/>
              </a:rPr>
              <a:t> </a:t>
            </a:r>
            <a:r>
              <a:rPr lang="es-ES" altLang="en-US" sz="2000" dirty="0" smtClean="0">
                <a:solidFill>
                  <a:srgbClr val="FFFFFF"/>
                </a:solidFill>
                <a:latin typeface="Sniglet"/>
                <a:ea typeface="Sniglet"/>
                <a:cs typeface="Sniglet"/>
              </a:rPr>
              <a:t>C(x</a:t>
            </a:r>
            <a:r>
              <a:rPr lang="es-ES" altLang="en-US" sz="2000" dirty="0" smtClean="0">
                <a:solidFill>
                  <a:srgbClr val="FFFFFF"/>
                </a:solidFill>
                <a:latin typeface="Sniglet"/>
                <a:ea typeface="Sniglet"/>
                <a:cs typeface="Sniglet"/>
              </a:rPr>
              <a:t>, y):</a:t>
            </a:r>
          </a:p>
          <a:p>
            <a:pPr eaLnBrk="0" fontAlgn="base" hangingPunct="0"/>
            <a:r>
              <a:rPr lang="es-ES" altLang="en-US" sz="2000" dirty="0" smtClean="0">
                <a:solidFill>
                  <a:srgbClr val="FFFFFF"/>
                </a:solidFill>
                <a:latin typeface="Sniglet"/>
                <a:ea typeface="Sniglet"/>
                <a:cs typeface="Sniglet"/>
              </a:rPr>
              <a:t>C(x</a:t>
            </a:r>
            <a:r>
              <a:rPr lang="es-ES" altLang="en-US" sz="2000" dirty="0">
                <a:solidFill>
                  <a:srgbClr val="FFFFFF"/>
                </a:solidFill>
                <a:latin typeface="Sniglet"/>
                <a:ea typeface="Sniglet"/>
                <a:cs typeface="Sniglet"/>
              </a:rPr>
              <a:t>, y) = </a:t>
            </a:r>
            <a:r>
              <a:rPr lang="es-ES" altLang="en-US" sz="2000" dirty="0" err="1">
                <a:solidFill>
                  <a:srgbClr val="FFFFFF"/>
                </a:solidFill>
                <a:latin typeface="Sniglet"/>
                <a:ea typeface="Sniglet"/>
                <a:cs typeface="Sniglet"/>
              </a:rPr>
              <a:t>uG</a:t>
            </a:r>
            <a:r>
              <a:rPr lang="es-ES" altLang="en-US" sz="2000" dirty="0">
                <a:solidFill>
                  <a:srgbClr val="FFFFFF"/>
                </a:solidFill>
                <a:latin typeface="Sniglet"/>
                <a:ea typeface="Sniglet"/>
                <a:cs typeface="Sniglet"/>
              </a:rPr>
              <a:t> + </a:t>
            </a:r>
            <a:r>
              <a:rPr lang="es-ES" altLang="en-US" sz="2000" dirty="0" err="1">
                <a:solidFill>
                  <a:srgbClr val="FFFFFF"/>
                </a:solidFill>
                <a:latin typeface="Sniglet"/>
                <a:ea typeface="Sniglet"/>
                <a:cs typeface="Sniglet"/>
              </a:rPr>
              <a:t>vQ</a:t>
            </a:r>
            <a:endParaRPr lang="es-ES" altLang="en-US" sz="2000" dirty="0">
              <a:solidFill>
                <a:srgbClr val="FFFFFF"/>
              </a:solidFill>
              <a:latin typeface="Sniglet"/>
              <a:ea typeface="Sniglet"/>
              <a:cs typeface="Sniglet"/>
            </a:endParaRPr>
          </a:p>
        </p:txBody>
      </p:sp>
    </p:spTree>
    <p:extLst>
      <p:ext uri="{BB962C8B-B14F-4D97-AF65-F5344CB8AC3E}">
        <p14:creationId xmlns:p14="http://schemas.microsoft.com/office/powerpoint/2010/main" val="3500209141"/>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1089469" y="1046414"/>
            <a:ext cx="2600325" cy="32289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88" y="708005"/>
            <a:ext cx="4105848" cy="3905795"/>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1048059" y="296204"/>
            <a:ext cx="7329251" cy="646331"/>
          </a:xfrm>
          <a:prstGeom prst="rect">
            <a:avLst/>
          </a:prstGeom>
        </p:spPr>
        <p:txBody>
          <a:bodyPr wrap="none">
            <a:spAutoFit/>
          </a:bodyPr>
          <a:lstStyle/>
          <a:p>
            <a:r>
              <a:rPr lang="en-US" sz="3600" dirty="0" err="1" smtClean="0">
                <a:solidFill>
                  <a:srgbClr val="FFFFFF"/>
                </a:solidFill>
                <a:latin typeface="Sniglet"/>
                <a:ea typeface="Sniglet"/>
                <a:cs typeface="Sniglet"/>
              </a:rPr>
              <a:t>Xác</a:t>
            </a:r>
            <a:r>
              <a:rPr lang="en-US" sz="3600" dirty="0" smtClean="0">
                <a:solidFill>
                  <a:srgbClr val="FFFFFF"/>
                </a:solidFill>
                <a:latin typeface="Sniglet"/>
                <a:ea typeface="Sniglet"/>
                <a:cs typeface="Sniglet"/>
              </a:rPr>
              <a:t> minh </a:t>
            </a:r>
            <a:r>
              <a:rPr lang="en-US" sz="3600" dirty="0" err="1" smtClean="0">
                <a:solidFill>
                  <a:srgbClr val="FFFFFF"/>
                </a:solidFill>
                <a:latin typeface="Sniglet"/>
                <a:ea typeface="Sniglet"/>
                <a:cs typeface="Sniglet"/>
              </a:rPr>
              <a:t>chữ</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ký</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với</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khóa</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công</a:t>
            </a:r>
            <a:r>
              <a:rPr lang="en-US" sz="3600" dirty="0" smtClean="0">
                <a:solidFill>
                  <a:srgbClr val="FFFFFF"/>
                </a:solidFill>
                <a:latin typeface="Sniglet"/>
                <a:ea typeface="Sniglet"/>
                <a:cs typeface="Sniglet"/>
              </a:rPr>
              <a:t> </a:t>
            </a:r>
            <a:r>
              <a:rPr lang="en-US" sz="3600" dirty="0" err="1" smtClean="0">
                <a:solidFill>
                  <a:srgbClr val="FFFFFF"/>
                </a:solidFill>
                <a:latin typeface="Sniglet"/>
                <a:ea typeface="Sniglet"/>
                <a:cs typeface="Sniglet"/>
              </a:rPr>
              <a:t>khai</a:t>
            </a:r>
            <a:endParaRPr lang="en-US" sz="3600" dirty="0">
              <a:solidFill>
                <a:srgbClr val="FFFFFF"/>
              </a:solidFill>
              <a:latin typeface="Sniglet"/>
              <a:ea typeface="Sniglet"/>
              <a:cs typeface="Sniglet"/>
            </a:endParaRPr>
          </a:p>
        </p:txBody>
      </p:sp>
      <p:sp>
        <p:nvSpPr>
          <p:cNvPr id="2" name="Rectangle 1"/>
          <p:cNvSpPr/>
          <p:nvPr/>
        </p:nvSpPr>
        <p:spPr>
          <a:xfrm>
            <a:off x="1048059" y="1109959"/>
            <a:ext cx="4572000" cy="1938992"/>
          </a:xfrm>
          <a:prstGeom prst="rect">
            <a:avLst/>
          </a:prstGeom>
        </p:spPr>
        <p:txBody>
          <a:bodyPr>
            <a:spAutoFit/>
          </a:bodyPr>
          <a:lstStyle/>
          <a:p>
            <a:pPr lvl="0" eaLnBrk="0" fontAlgn="base" hangingPunct="0"/>
            <a:r>
              <a:rPr lang="en-US" altLang="en-US" sz="2000" dirty="0" err="1" smtClean="0">
                <a:solidFill>
                  <a:srgbClr val="FFFFFF"/>
                </a:solidFill>
                <a:latin typeface="Sniglet"/>
                <a:ea typeface="Sniglet"/>
                <a:cs typeface="Sniglet"/>
              </a:rPr>
              <a:t>Bước</a:t>
            </a:r>
            <a:r>
              <a:rPr lang="en-US" altLang="en-US" sz="2000" dirty="0" smtClean="0">
                <a:solidFill>
                  <a:srgbClr val="FFFFFF"/>
                </a:solidFill>
                <a:latin typeface="Sniglet"/>
                <a:ea typeface="Sniglet"/>
                <a:cs typeface="Sniglet"/>
              </a:rPr>
              <a:t> 6: </a:t>
            </a:r>
            <a:r>
              <a:rPr lang="en-US" altLang="en-US" sz="2000" dirty="0" err="1" smtClean="0">
                <a:solidFill>
                  <a:srgbClr val="FFFFFF"/>
                </a:solidFill>
                <a:latin typeface="Sniglet"/>
                <a:ea typeface="Sniglet"/>
                <a:cs typeface="Sniglet"/>
              </a:rPr>
              <a:t>Xác</a:t>
            </a:r>
            <a:r>
              <a:rPr lang="en-US" altLang="en-US" sz="2000" dirty="0" smtClean="0">
                <a:solidFill>
                  <a:srgbClr val="FFFFFF"/>
                </a:solidFill>
                <a:latin typeface="Sniglet"/>
                <a:ea typeface="Sniglet"/>
                <a:cs typeface="Sniglet"/>
              </a:rPr>
              <a:t> </a:t>
            </a:r>
            <a:r>
              <a:rPr lang="en-US" altLang="en-US" sz="2000" dirty="0">
                <a:solidFill>
                  <a:srgbClr val="FFFFFF"/>
                </a:solidFill>
                <a:latin typeface="Sniglet"/>
                <a:ea typeface="Sniglet"/>
                <a:cs typeface="Sniglet"/>
              </a:rPr>
              <a:t>minh </a:t>
            </a:r>
            <a:r>
              <a:rPr lang="en-US" altLang="en-US" sz="2000" dirty="0" err="1">
                <a:solidFill>
                  <a:srgbClr val="FFFFFF"/>
                </a:solidFill>
                <a:latin typeface="Sniglet"/>
                <a:ea typeface="Sniglet"/>
                <a:cs typeface="Sniglet"/>
              </a:rPr>
              <a:t>rằng</a:t>
            </a:r>
            <a:r>
              <a:rPr lang="en-US" altLang="en-US" sz="2000" dirty="0">
                <a:solidFill>
                  <a:srgbClr val="FFFFFF"/>
                </a:solidFill>
                <a:latin typeface="Sniglet"/>
                <a:ea typeface="Sniglet"/>
                <a:cs typeface="Sniglet"/>
              </a:rPr>
              <a:t> r = x mod n</a:t>
            </a:r>
          </a:p>
          <a:p>
            <a:pPr lvl="0" eaLnBrk="0" fontAlgn="base" hangingPunct="0"/>
            <a:r>
              <a:rPr lang="en-US" altLang="en-US" sz="2000" dirty="0">
                <a:solidFill>
                  <a:srgbClr val="FFFFFF"/>
                </a:solidFill>
                <a:latin typeface="Sniglet"/>
                <a:ea typeface="Sniglet"/>
                <a:cs typeface="Sniglet"/>
              </a:rPr>
              <a:t>r = x mod n</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62 = 62 mod 79</a:t>
            </a:r>
            <a:br>
              <a:rPr lang="en-US" altLang="en-US" sz="2000" dirty="0">
                <a:solidFill>
                  <a:srgbClr val="FFFFFF"/>
                </a:solidFill>
                <a:latin typeface="Sniglet"/>
                <a:ea typeface="Sniglet"/>
                <a:cs typeface="Sniglet"/>
              </a:rPr>
            </a:br>
            <a:r>
              <a:rPr lang="en-US" altLang="en-US" sz="2000" dirty="0">
                <a:solidFill>
                  <a:srgbClr val="FFFFFF"/>
                </a:solidFill>
                <a:latin typeface="Sniglet"/>
                <a:ea typeface="Sniglet"/>
                <a:cs typeface="Sniglet"/>
              </a:rPr>
              <a:t>62 = </a:t>
            </a:r>
            <a:r>
              <a:rPr lang="en-US" altLang="en-US" sz="2000" dirty="0" smtClean="0">
                <a:solidFill>
                  <a:srgbClr val="FFFFFF"/>
                </a:solidFill>
                <a:latin typeface="Sniglet"/>
                <a:ea typeface="Sniglet"/>
                <a:cs typeface="Sniglet"/>
              </a:rPr>
              <a:t>62</a:t>
            </a:r>
          </a:p>
          <a:p>
            <a:pPr lvl="0" eaLnBrk="0" fontAlgn="base" hangingPunct="0"/>
            <a:r>
              <a:rPr lang="en-US" altLang="en-US" sz="2000" dirty="0" smtClean="0">
                <a:solidFill>
                  <a:srgbClr val="FFFFFF"/>
                </a:solidFill>
                <a:latin typeface="Sniglet"/>
                <a:ea typeface="Sniglet"/>
                <a:cs typeface="Sniglet"/>
              </a:rPr>
              <a:t>-&gt; </a:t>
            </a:r>
            <a:r>
              <a:rPr lang="en-US" altLang="en-US" sz="2000" dirty="0" err="1" smtClean="0">
                <a:solidFill>
                  <a:srgbClr val="FFFFFF"/>
                </a:solidFill>
                <a:latin typeface="Sniglet"/>
                <a:ea typeface="Sniglet"/>
                <a:cs typeface="Sniglet"/>
              </a:rPr>
              <a:t>Chữ</a:t>
            </a:r>
            <a:r>
              <a:rPr lang="en-US" altLang="en-US" sz="2000" dirty="0" smtClean="0">
                <a:solidFill>
                  <a:srgbClr val="FFFFFF"/>
                </a:solidFill>
                <a:latin typeface="Sniglet"/>
                <a:ea typeface="Sniglet"/>
                <a:cs typeface="Sniglet"/>
              </a:rPr>
              <a:t> </a:t>
            </a:r>
            <a:r>
              <a:rPr lang="en-US" altLang="en-US" sz="2000" dirty="0" err="1">
                <a:solidFill>
                  <a:srgbClr val="FFFFFF"/>
                </a:solidFill>
                <a:latin typeface="Sniglet"/>
                <a:ea typeface="Sniglet"/>
                <a:cs typeface="Sniglet"/>
              </a:rPr>
              <a:t>ký</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của</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chúng</a:t>
            </a:r>
            <a:r>
              <a:rPr lang="en-US" altLang="en-US" sz="2000" dirty="0">
                <a:solidFill>
                  <a:srgbClr val="FFFFFF"/>
                </a:solidFill>
                <a:latin typeface="Sniglet"/>
                <a:ea typeface="Sniglet"/>
                <a:cs typeface="Sniglet"/>
              </a:rPr>
              <a:t> ta </a:t>
            </a:r>
            <a:r>
              <a:rPr lang="en-US" altLang="en-US" sz="2000" dirty="0" err="1">
                <a:solidFill>
                  <a:srgbClr val="FFFFFF"/>
                </a:solidFill>
                <a:latin typeface="Sniglet"/>
                <a:ea typeface="Sniglet"/>
                <a:cs typeface="Sniglet"/>
              </a:rPr>
              <a:t>là</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hợp</a:t>
            </a:r>
            <a:r>
              <a:rPr lang="en-US" altLang="en-US" sz="2000" dirty="0">
                <a:solidFill>
                  <a:srgbClr val="FFFFFF"/>
                </a:solidFill>
                <a:latin typeface="Sniglet"/>
                <a:ea typeface="Sniglet"/>
                <a:cs typeface="Sniglet"/>
              </a:rPr>
              <a:t> </a:t>
            </a:r>
            <a:r>
              <a:rPr lang="en-US" altLang="en-US" sz="2000" dirty="0" err="1">
                <a:solidFill>
                  <a:srgbClr val="FFFFFF"/>
                </a:solidFill>
                <a:latin typeface="Sniglet"/>
                <a:ea typeface="Sniglet"/>
                <a:cs typeface="Sniglet"/>
              </a:rPr>
              <a:t>lệ</a:t>
            </a:r>
            <a:r>
              <a:rPr lang="en-US" altLang="en-US" sz="2000" dirty="0">
                <a:solidFill>
                  <a:srgbClr val="FFFFFF"/>
                </a:solidFill>
                <a:latin typeface="Sniglet"/>
                <a:ea typeface="Sniglet"/>
                <a:cs typeface="Sniglet"/>
              </a:rPr>
              <a:t>!</a:t>
            </a:r>
          </a:p>
          <a:p>
            <a:pPr lvl="0" eaLnBrk="0" fontAlgn="base" hangingPunct="0"/>
            <a:endParaRPr lang="en-US" altLang="en-US" sz="2000" dirty="0">
              <a:solidFill>
                <a:srgbClr val="FFFFFF"/>
              </a:solidFill>
              <a:latin typeface="Sniglet"/>
              <a:ea typeface="Sniglet"/>
              <a:cs typeface="Sniglet"/>
            </a:endParaRPr>
          </a:p>
        </p:txBody>
      </p:sp>
    </p:spTree>
    <p:extLst>
      <p:ext uri="{BB962C8B-B14F-4D97-AF65-F5344CB8AC3E}">
        <p14:creationId xmlns:p14="http://schemas.microsoft.com/office/powerpoint/2010/main" val="4078814337"/>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82"/>
        <p:cNvGrpSpPr/>
        <p:nvPr/>
      </p:nvGrpSpPr>
      <p:grpSpPr>
        <a:xfrm>
          <a:off x="0" y="0"/>
          <a:ext cx="0" cy="0"/>
          <a:chOff x="0" y="0"/>
          <a:chExt cx="0" cy="0"/>
        </a:xfrm>
      </p:grpSpPr>
      <p:pic>
        <p:nvPicPr>
          <p:cNvPr id="6" name="Image1"/>
          <p:cNvPicPr/>
          <p:nvPr/>
        </p:nvPicPr>
        <p:blipFill>
          <a:blip r:embed="rId4">
            <a:lum/>
            <a:alphaModFix/>
          </a:blip>
          <a:srcRect/>
          <a:stretch>
            <a:fillRect/>
          </a:stretch>
        </p:blipFill>
        <p:spPr>
          <a:xfrm>
            <a:off x="2705346" y="702932"/>
            <a:ext cx="4692802" cy="3900488"/>
          </a:xfrm>
          <a:prstGeom prst="rect">
            <a:avLst/>
          </a:prstGeom>
        </p:spPr>
      </p:pic>
    </p:spTree>
    <p:extLst>
      <p:ext uri="{BB962C8B-B14F-4D97-AF65-F5344CB8AC3E}">
        <p14:creationId xmlns:p14="http://schemas.microsoft.com/office/powerpoint/2010/main" val="739859386"/>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643220" y="2812720"/>
            <a:ext cx="7772400" cy="1159799"/>
          </a:xfrm>
          <a:prstGeom prst="rect">
            <a:avLst/>
          </a:prstGeom>
        </p:spPr>
        <p:txBody>
          <a:bodyPr lIns="91425" tIns="91425" rIns="91425" bIns="91425" anchor="b" anchorCtr="0">
            <a:noAutofit/>
          </a:bodyPr>
          <a:lstStyle/>
          <a:p>
            <a:pPr lvl="0" rtl="0">
              <a:spcBef>
                <a:spcPts val="0"/>
              </a:spcBef>
              <a:buNone/>
            </a:pPr>
            <a:r>
              <a:rPr lang="en-US" sz="3600" dirty="0"/>
              <a:t>3</a:t>
            </a:r>
            <a:r>
              <a:rPr lang="en-US" sz="3600" dirty="0" smtClean="0"/>
              <a:t>.</a:t>
            </a:r>
            <a:br>
              <a:rPr lang="en-US" sz="3600" dirty="0" smtClean="0"/>
            </a:br>
            <a:r>
              <a:rPr lang="en-US" sz="3600" dirty="0" smtClean="0"/>
              <a:t/>
            </a:r>
            <a:br>
              <a:rPr lang="en-US" sz="3600" dirty="0" smtClean="0"/>
            </a:br>
            <a:r>
              <a:rPr lang="en-US" sz="3600" dirty="0" smtClean="0"/>
              <a:t> GIỚI THIỆU THƯ VIỆN HỖ TRỢ ECDSA (NGÔN NGỮ PYTHON)</a:t>
            </a:r>
            <a:br>
              <a:rPr lang="en-US" sz="3600" dirty="0" smtClean="0"/>
            </a:br>
            <a:endParaRPr lang="en" sz="3600" dirty="0"/>
          </a:p>
        </p:txBody>
      </p:sp>
      <p:sp>
        <p:nvSpPr>
          <p:cNvPr id="73" name="Shape 73"/>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095891777"/>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237240369"/>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ctrTitle" idx="4294967295"/>
          </p:nvPr>
        </p:nvSpPr>
        <p:spPr>
          <a:xfrm>
            <a:off x="1822500" y="1202350"/>
            <a:ext cx="5457000" cy="1159799"/>
          </a:xfrm>
          <a:prstGeom prst="rect">
            <a:avLst/>
          </a:prstGeom>
          <a:noFill/>
          <a:ln>
            <a:noFill/>
          </a:ln>
        </p:spPr>
        <p:txBody>
          <a:bodyPr lIns="91425" tIns="91425" rIns="91425" bIns="91425" anchor="t" anchorCtr="0">
            <a:noAutofit/>
          </a:bodyPr>
          <a:lstStyle/>
          <a:p>
            <a:pPr lvl="0" rtl="0">
              <a:spcBef>
                <a:spcPts val="0"/>
              </a:spcBef>
              <a:buNone/>
            </a:pPr>
            <a:r>
              <a:rPr lang="en" sz="4800" dirty="0"/>
              <a:t>thanks!</a:t>
            </a:r>
          </a:p>
        </p:txBody>
      </p:sp>
      <p:sp>
        <p:nvSpPr>
          <p:cNvPr id="268" name="Shape 268"/>
          <p:cNvSpPr txBox="1">
            <a:spLocks noGrp="1"/>
          </p:cNvSpPr>
          <p:nvPr>
            <p:ph type="subTitle" idx="4294967295"/>
          </p:nvPr>
        </p:nvSpPr>
        <p:spPr>
          <a:xfrm>
            <a:off x="1275150" y="2376678"/>
            <a:ext cx="6593700" cy="23270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t>Any questions?</a:t>
            </a:r>
          </a:p>
          <a:p>
            <a:pPr lvl="0" algn="ctr" rtl="0">
              <a:spcBef>
                <a:spcPts val="0"/>
              </a:spcBef>
              <a:buNone/>
            </a:pPr>
            <a:endParaRPr dirty="0">
              <a:solidFill>
                <a:schemeClr val="lt1"/>
              </a:solidFill>
            </a:endParaRPr>
          </a:p>
          <a:p>
            <a:pPr lvl="0" algn="ctr" rtl="0">
              <a:spcBef>
                <a:spcPts val="0"/>
              </a:spcBef>
              <a:buNone/>
            </a:pPr>
            <a:r>
              <a:rPr lang="en" dirty="0">
                <a:solidFill>
                  <a:schemeClr val="lt1"/>
                </a:solidFill>
              </a:rPr>
              <a:t>You can find me at</a:t>
            </a:r>
          </a:p>
          <a:p>
            <a:pPr lvl="0" algn="ctr" rtl="0">
              <a:spcBef>
                <a:spcPts val="0"/>
              </a:spcBef>
              <a:buNone/>
            </a:pPr>
            <a:r>
              <a:rPr lang="en" dirty="0" smtClean="0">
                <a:solidFill>
                  <a:schemeClr val="lt1"/>
                </a:solidFill>
              </a:rPr>
              <a:t>tungkhanhmta@gmail.com</a:t>
            </a:r>
            <a:endParaRPr lang="en" dirty="0">
              <a:solidFill>
                <a:schemeClr val="lt1"/>
              </a:solidFill>
            </a:endParaRPr>
          </a:p>
        </p:txBody>
      </p:sp>
      <p:sp>
        <p:nvSpPr>
          <p:cNvPr id="269" name="Shape 269"/>
          <p:cNvSpPr/>
          <p:nvPr/>
        </p:nvSpPr>
        <p:spPr>
          <a:xfrm>
            <a:off x="4207273" y="603475"/>
            <a:ext cx="687463" cy="691589"/>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3799401" y="2051575"/>
            <a:ext cx="144248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50" y="622081"/>
            <a:ext cx="3511945" cy="23950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0504" y="622080"/>
            <a:ext cx="3622483" cy="23950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212" y="3393872"/>
            <a:ext cx="4353533" cy="1505160"/>
          </a:xfrm>
          <a:prstGeom prst="rect">
            <a:avLst/>
          </a:prstGeom>
        </p:spPr>
      </p:pic>
    </p:spTree>
    <p:extLst>
      <p:ext uri="{BB962C8B-B14F-4D97-AF65-F5344CB8AC3E}">
        <p14:creationId xmlns:p14="http://schemas.microsoft.com/office/powerpoint/2010/main" val="291904450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62" y="1041009"/>
            <a:ext cx="3996464" cy="282760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160" y="1041008"/>
            <a:ext cx="3731996" cy="2823401"/>
          </a:xfrm>
          <a:prstGeom prst="rect">
            <a:avLst/>
          </a:prstGeom>
        </p:spPr>
      </p:pic>
    </p:spTree>
    <p:extLst>
      <p:ext uri="{BB962C8B-B14F-4D97-AF65-F5344CB8AC3E}">
        <p14:creationId xmlns:p14="http://schemas.microsoft.com/office/powerpoint/2010/main" val="338693408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12" y="525698"/>
            <a:ext cx="7085771" cy="4175300"/>
          </a:xfrm>
          <a:prstGeom prst="rect">
            <a:avLst/>
          </a:prstGeom>
        </p:spPr>
      </p:pic>
    </p:spTree>
    <p:extLst>
      <p:ext uri="{BB962C8B-B14F-4D97-AF65-F5344CB8AC3E}">
        <p14:creationId xmlns:p14="http://schemas.microsoft.com/office/powerpoint/2010/main" val="193600692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836" y="794639"/>
            <a:ext cx="4020111" cy="3410426"/>
          </a:xfrm>
          <a:prstGeom prst="rect">
            <a:avLst/>
          </a:prstGeom>
        </p:spPr>
      </p:pic>
    </p:spTree>
    <p:extLst>
      <p:ext uri="{BB962C8B-B14F-4D97-AF65-F5344CB8AC3E}">
        <p14:creationId xmlns:p14="http://schemas.microsoft.com/office/powerpoint/2010/main" val="3884962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2514</Words>
  <Application>Microsoft Office PowerPoint</Application>
  <PresentationFormat>On-screen Show (16:9)</PresentationFormat>
  <Paragraphs>220</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Walter Turncoat</vt:lpstr>
      <vt:lpstr>Arial</vt:lpstr>
      <vt:lpstr>Times New Roman</vt:lpstr>
      <vt:lpstr>Sniglet</vt:lpstr>
      <vt:lpstr>Ursula template</vt:lpstr>
      <vt:lpstr>THUẬT TOÁN CHỮ KÝ SỐ DỰA TRÊN ĐƯỜNG CONG ELLIPTIC VÀ ỨNG DỤNG TRONG CRYPTOCURRENCY</vt:lpstr>
      <vt:lpstr>Nội dung</vt:lpstr>
      <vt:lpstr>1.  Tại sao cần chữ ký số trong cryptocurrency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Thuật toán ECDSA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GIỚI THIỆU THƯ VIỆN HỖ TRỢ ECDSA (NGÔN NGỮ PYTHON)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Windows User</cp:lastModifiedBy>
  <cp:revision>260</cp:revision>
  <dcterms:modified xsi:type="dcterms:W3CDTF">2018-01-30T01:12:32Z</dcterms:modified>
</cp:coreProperties>
</file>