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410" r:id="rId2"/>
    <p:sldId id="411" r:id="rId3"/>
    <p:sldId id="350" r:id="rId4"/>
    <p:sldId id="355" r:id="rId5"/>
    <p:sldId id="351" r:id="rId6"/>
    <p:sldId id="378" r:id="rId7"/>
    <p:sldId id="377" r:id="rId8"/>
    <p:sldId id="380" r:id="rId9"/>
    <p:sldId id="374" r:id="rId10"/>
    <p:sldId id="379" r:id="rId11"/>
    <p:sldId id="369"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76"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375" r:id="rId38"/>
    <p:sldId id="406" r:id="rId39"/>
    <p:sldId id="407" r:id="rId40"/>
    <p:sldId id="408" r:id="rId41"/>
    <p:sldId id="40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8"/>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3" autoAdjust="0"/>
    <p:restoredTop sz="86356" autoAdjust="0"/>
  </p:normalViewPr>
  <p:slideViewPr>
    <p:cSldViewPr>
      <p:cViewPr varScale="1">
        <p:scale>
          <a:sx n="63" d="100"/>
          <a:sy n="63" d="100"/>
        </p:scale>
        <p:origin x="146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5/21/2018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b="0"/>
              <a:t>Slide </a:t>
            </a:r>
            <a:r>
              <a:rPr lang="en-US" b="0" smtClean="0"/>
              <a:t>3 is </a:t>
            </a:r>
            <a:r>
              <a:rPr lang="en-US" b="0" dirty="0" smtClean="0"/>
              <a:t>a </a:t>
            </a:r>
            <a:r>
              <a:rPr lang="en-US" b="0" dirty="0"/>
              <a:t>list of textbook LO numbers and </a:t>
            </a:r>
            <a:r>
              <a:rPr lang="en-US" b="0" dirty="0" smtClean="0"/>
              <a:t>statements.</a:t>
            </a:r>
            <a:endParaRPr lang="en-US" b="0" dirty="0"/>
          </a:p>
        </p:txBody>
      </p:sp>
      <p:sp>
        <p:nvSpPr>
          <p:cNvPr id="4" name="Slide Number Placeholder 3"/>
          <p:cNvSpPr>
            <a:spLocks noGrp="1"/>
          </p:cNvSpPr>
          <p:nvPr>
            <p:ph type="sldNum" sz="quarter" idx="10"/>
          </p:nvPr>
        </p:nvSpPr>
        <p:spPr/>
        <p:txBody>
          <a:bodyPr/>
          <a:lstStyle/>
          <a:p>
            <a:pPr>
              <a:defRPr/>
            </a:pPr>
            <a:fld id="{BCBF78A6-6942-440F-9655-1DC0E3C5C1FC}" type="slidenum">
              <a:rPr lang="en-US" smtClean="0"/>
              <a:pPr>
                <a:defRPr/>
              </a:pPr>
              <a:t>3</a:t>
            </a:fld>
            <a:endParaRPr lang="en-US" dirty="0"/>
          </a:p>
        </p:txBody>
      </p:sp>
    </p:spTree>
    <p:extLst>
      <p:ext uri="{BB962C8B-B14F-4D97-AF65-F5344CB8AC3E}">
        <p14:creationId xmlns:p14="http://schemas.microsoft.com/office/powerpoint/2010/main" val="789363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10.12, Page 681.</a:t>
            </a:r>
          </a:p>
          <a:p>
            <a:r>
              <a:rPr lang="en-US" sz="1200" b="0" i="0" u="none" strike="noStrike" kern="1200" baseline="0" dirty="0" smtClean="0">
                <a:solidFill>
                  <a:schemeClr val="tx1"/>
                </a:solidFill>
                <a:latin typeface="+mn-lt"/>
                <a:ea typeface="+mn-ea"/>
                <a:cs typeface="+mn-cs"/>
              </a:rPr>
              <a:t>This figure shows the total revenues and the percentage that e-books sales constitute of total trade book sales revenues, as well as the change in the growth of revenues. As the graph shows, growth in e-book revenues has slowed significantly since 2013.</a:t>
            </a:r>
          </a:p>
          <a:p>
            <a:r>
              <a:rPr lang="en-US" sz="1200" b="0" i="0" u="none" strike="noStrike" kern="1200" baseline="0" dirty="0" smtClean="0">
                <a:solidFill>
                  <a:schemeClr val="tx1"/>
                </a:solidFill>
                <a:latin typeface="+mn-lt"/>
                <a:ea typeface="+mn-ea"/>
                <a:cs typeface="+mn-cs"/>
              </a:rPr>
              <a:t>SOURCES: Based on data from AAP, 2016;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80025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10.14,</a:t>
            </a:r>
            <a:r>
              <a:rPr lang="en-US" baseline="0" dirty="0" smtClean="0"/>
              <a:t> Page 688.</a:t>
            </a:r>
          </a:p>
          <a:p>
            <a:r>
              <a:rPr lang="en-US" sz="1200" b="0" i="0" u="none" strike="noStrike" kern="1200" baseline="0" dirty="0" smtClean="0">
                <a:solidFill>
                  <a:schemeClr val="tx1"/>
                </a:solidFill>
                <a:latin typeface="+mn-lt"/>
                <a:ea typeface="+mn-ea"/>
                <a:cs typeface="+mn-cs"/>
              </a:rPr>
              <a:t>Among commercial forms of mass entertainment, online TV and movies engage the largest number of people and generate the largest online revenues in 2016. By 2019, online TV and movies are expected to account for around 57% of all online entertainment revenues.</a:t>
            </a:r>
          </a:p>
          <a:p>
            <a:r>
              <a:rPr lang="en-US" sz="1200" b="0" i="0" u="none" strike="noStrike" kern="1200" baseline="0" dirty="0" smtClean="0">
                <a:solidFill>
                  <a:schemeClr val="tx1"/>
                </a:solidFill>
                <a:latin typeface="+mn-lt"/>
                <a:ea typeface="+mn-ea"/>
                <a:cs typeface="+mn-cs"/>
              </a:rPr>
              <a:t>SOURCES: Based on data from industry sources;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622059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a:t>
            </a:r>
            <a:r>
              <a:rPr lang="en-US" baseline="0" dirty="0" smtClean="0"/>
              <a:t> 10.17, Page 695.</a:t>
            </a:r>
          </a:p>
          <a:p>
            <a:r>
              <a:rPr lang="en-US" sz="1200" b="0" i="0" u="none" strike="noStrike" kern="1200" baseline="0" dirty="0" smtClean="0">
                <a:solidFill>
                  <a:schemeClr val="tx1"/>
                </a:solidFill>
                <a:latin typeface="+mn-lt"/>
                <a:ea typeface="+mn-ea"/>
                <a:cs typeface="+mn-cs"/>
              </a:rPr>
              <a:t>Apple dominates downloading and purchasing of movies, while Netflix leads in streaming movies and TV shows.</a:t>
            </a:r>
          </a:p>
          <a:p>
            <a:r>
              <a:rPr lang="en-US" sz="1200" b="0" i="0" u="none" strike="noStrike" kern="1200" baseline="0" dirty="0" smtClean="0">
                <a:solidFill>
                  <a:schemeClr val="tx1"/>
                </a:solidFill>
                <a:latin typeface="+mn-lt"/>
                <a:ea typeface="+mn-ea"/>
                <a:cs typeface="+mn-cs"/>
              </a:rPr>
              <a:t>SOURCES: Based on data from industry sources,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301203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10.18, Page 700.</a:t>
            </a:r>
          </a:p>
          <a:p>
            <a:r>
              <a:rPr lang="en-US" sz="1200" b="0" i="0" u="none" strike="noStrike" kern="1200" baseline="0" dirty="0" smtClean="0">
                <a:solidFill>
                  <a:schemeClr val="tx1"/>
                </a:solidFill>
                <a:latin typeface="+mn-lt"/>
                <a:ea typeface="+mn-ea"/>
                <a:cs typeface="+mn-cs"/>
              </a:rPr>
              <a:t>Music industry revenues have fallen by 50% since 2000, and have only recently stabilized at around $7 billion. Digital music now makes up about 70% of all music revenues.</a:t>
            </a:r>
          </a:p>
          <a:p>
            <a:r>
              <a:rPr lang="en-US" sz="1200" b="0" i="0" u="none" strike="noStrike" kern="1200" baseline="0" dirty="0" smtClean="0">
                <a:solidFill>
                  <a:schemeClr val="tx1"/>
                </a:solidFill>
                <a:latin typeface="+mn-lt"/>
                <a:ea typeface="+mn-ea"/>
                <a:cs typeface="+mn-cs"/>
              </a:rPr>
              <a:t>SOURCES: Based on data from RIAA, 2016, 2015.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256950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10.21, Page 704.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SOURCE: Based on data from eMarketer, 2016c.</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333041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310496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397867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10.1, Page  653.</a:t>
            </a:r>
          </a:p>
          <a:p>
            <a:r>
              <a:rPr lang="en-US" sz="1200" b="0" i="0" u="none" strike="noStrike" kern="1200" baseline="0" dirty="0" smtClean="0">
                <a:solidFill>
                  <a:schemeClr val="tx1"/>
                </a:solidFill>
                <a:latin typeface="+mn-lt"/>
                <a:ea typeface="+mn-ea"/>
                <a:cs typeface="+mn-cs"/>
              </a:rPr>
              <a:t>Each American spends around 4,300 hours annually on various types of media. Time spent on the Internet (both mobile and desktop) is expected to exceed time spent on traditional television.</a:t>
            </a:r>
          </a:p>
          <a:p>
            <a:r>
              <a:rPr lang="en-US" sz="1200" b="0" i="0" u="none" strike="noStrike" kern="1200" baseline="0" dirty="0" smtClean="0">
                <a:solidFill>
                  <a:schemeClr val="tx1"/>
                </a:solidFill>
                <a:latin typeface="+mn-lt"/>
                <a:ea typeface="+mn-ea"/>
                <a:cs typeface="+mn-cs"/>
              </a:rPr>
              <a:t>SOURCES: Based on data from eMarketer, Inc., 2016a;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072924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10.2, Page</a:t>
            </a:r>
            <a:r>
              <a:rPr lang="en-US" baseline="0" dirty="0" smtClean="0"/>
              <a:t> 646.</a:t>
            </a:r>
          </a:p>
          <a:p>
            <a:r>
              <a:rPr lang="en-US" sz="1200" b="0" i="0" u="none" strike="noStrike" kern="1200" baseline="0" dirty="0" smtClean="0">
                <a:solidFill>
                  <a:schemeClr val="tx1"/>
                </a:solidFill>
                <a:latin typeface="+mn-lt"/>
                <a:ea typeface="+mn-ea"/>
                <a:cs typeface="+mn-cs"/>
              </a:rPr>
              <a:t>Traditional media (television, print, and radio) still dominate the entertainment and media market, but Internet media (streaming videos, music, and content) is the fastest growing segment.</a:t>
            </a:r>
          </a:p>
          <a:p>
            <a:r>
              <a:rPr lang="en-US" sz="1200" b="0" i="0" u="none" strike="noStrike" kern="1200" baseline="0" dirty="0" smtClean="0">
                <a:solidFill>
                  <a:schemeClr val="tx1"/>
                </a:solidFill>
                <a:latin typeface="+mn-lt"/>
                <a:ea typeface="+mn-ea"/>
                <a:cs typeface="+mn-cs"/>
              </a:rPr>
              <a:t>SOURCES: Based on data from industry sources;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7625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10.3, Page</a:t>
            </a:r>
            <a:r>
              <a:rPr lang="en-US" baseline="0" dirty="0" smtClean="0"/>
              <a:t> 647.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SOURCES: Based on data from eMarketer, Inc., 2016c; industry sources; authors’ estimates.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19591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10.5, Page 652.</a:t>
            </a:r>
          </a:p>
          <a:p>
            <a:r>
              <a:rPr lang="en-US" sz="1200" b="0" i="0" u="none" strike="noStrike" kern="1200" baseline="0" dirty="0" smtClean="0">
                <a:solidFill>
                  <a:schemeClr val="tx1"/>
                </a:solidFill>
                <a:latin typeface="+mn-lt"/>
                <a:ea typeface="+mn-ea"/>
                <a:cs typeface="+mn-cs"/>
              </a:rPr>
              <a:t>The Internet is making it possible for publishers and writers to transform the standard “book” into a new form that integrates features of both text and the Internet, and also transforms the content of the book itself.</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397635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10.6, Page 665.</a:t>
            </a:r>
          </a:p>
          <a:p>
            <a:r>
              <a:rPr lang="en-US" sz="1200" b="0" i="0" u="none" strike="noStrike" kern="1200" baseline="0" dirty="0" smtClean="0">
                <a:solidFill>
                  <a:schemeClr val="tx1"/>
                </a:solidFill>
                <a:latin typeface="+mn-lt"/>
                <a:ea typeface="+mn-ea"/>
                <a:cs typeface="+mn-cs"/>
              </a:rPr>
              <a:t>Newspaper ad revenues have declined by 50% since 1980. As a percentage of total revenues, circulation subscription revenues have become more important. Digital is a small source of revenue but growing up until recently.</a:t>
            </a:r>
          </a:p>
          <a:p>
            <a:r>
              <a:rPr lang="en-US" sz="1200" b="0" i="0" u="none" strike="noStrike" kern="1200" baseline="0" dirty="0" smtClean="0">
                <a:solidFill>
                  <a:schemeClr val="tx1"/>
                </a:solidFill>
                <a:latin typeface="+mn-lt"/>
                <a:ea typeface="+mn-ea"/>
                <a:cs typeface="+mn-cs"/>
              </a:rPr>
              <a:t>SOURCES: Based on data from Newspaper Association of America, 2016; Pew Research Center, 2016.</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12464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Figure 10.7, Page 667.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Newspapers have gone through three different business models as they adapt to the Internet.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184503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5/21/2018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5/21/2018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5/21/2018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0410" y="6376789"/>
            <a:ext cx="918000" cy="279915"/>
          </a:xfrm>
          <a:prstGeom prst="rect">
            <a:avLst/>
          </a:prstGeom>
        </p:spPr>
      </p:pic>
      <p:sp>
        <p:nvSpPr>
          <p:cNvPr id="10" name="TextBox 9"/>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a:t>
            </a:r>
            <a:r>
              <a:rPr lang="en-US" altLang="en-US" sz="700" b="1" dirty="0" smtClean="0">
                <a:ea typeface="Verdana" panose="020B0604030504040204" pitchFamily="34" charset="0"/>
                <a:cs typeface="Verdana" panose="020B0604030504040204" pitchFamily="34" charset="0"/>
              </a:rPr>
              <a:t>2018, 2017, 2016 </a:t>
            </a:r>
            <a:r>
              <a:rPr lang="en-US" altLang="en-US" sz="700" b="1" dirty="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5/21/2018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a:t>
            </a:r>
            <a:r>
              <a:rPr lang="en-US" altLang="en-US" sz="700" b="1" dirty="0" smtClean="0">
                <a:ea typeface="Verdana" panose="020B0604030504040204" pitchFamily="34" charset="0"/>
                <a:cs typeface="Verdana" panose="020B0604030504040204" pitchFamily="34" charset="0"/>
              </a:rPr>
              <a:t>2018, 2017, 2016 </a:t>
            </a:r>
            <a:r>
              <a:rPr lang="en-US" altLang="en-US" sz="700" b="1" dirty="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5/21/2018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000"/>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5/21/2018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SIGHT 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008638"/>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8638"/>
              </a:buClr>
              <a:buSzPct val="100000"/>
              <a:defRPr sz="2800"/>
            </a:lvl1pPr>
            <a:lvl2pPr>
              <a:buClr>
                <a:srgbClr val="008638"/>
              </a:buClr>
              <a:defRPr sz="2000"/>
            </a:lvl2pPr>
            <a:lvl3pPr>
              <a:buClr>
                <a:srgbClr val="008638"/>
              </a:buClr>
              <a:defRPr/>
            </a:lvl3pPr>
            <a:lvl4pPr>
              <a:buClr>
                <a:srgbClr val="008638"/>
              </a:buClr>
              <a:defRPr/>
            </a:lvl4pPr>
            <a:lvl5pPr>
              <a:buClr>
                <a:srgbClr val="008638"/>
              </a:buClr>
              <a:defRPr/>
            </a:lvl5pPr>
            <a:lvl6pPr>
              <a:buClr>
                <a:srgbClr val="008638"/>
              </a:buClr>
              <a:defRPr/>
            </a:lvl6pPr>
            <a:lvl7pPr>
              <a:buClr>
                <a:srgbClr val="008638"/>
              </a:buClr>
              <a:defRPr/>
            </a:lvl7pPr>
            <a:lvl8pPr>
              <a:buClr>
                <a:srgbClr val="008638"/>
              </a:buClr>
              <a:defRPr/>
            </a:lvl8pPr>
            <a:lvl9pPr>
              <a:buClr>
                <a:srgbClr val="008638"/>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5/21/2018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6068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5/21/2018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5/21/2018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a:t>
            </a:r>
            <a:r>
              <a:rPr lang="en-US" altLang="en-US" sz="700" b="1" dirty="0" smtClean="0">
                <a:ea typeface="Verdana" panose="020B0604030504040204" pitchFamily="34" charset="0"/>
                <a:cs typeface="Verdana" panose="020B0604030504040204" pitchFamily="34" charset="0"/>
              </a:rPr>
              <a:t>2018, 2017, 2016 </a:t>
            </a:r>
            <a:r>
              <a:rPr lang="en-US" altLang="en-US" sz="700" b="1" dirty="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5/21/2018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5/21/2018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5/21/2018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a:t>
            </a:r>
            <a:r>
              <a:rPr lang="en-US" altLang="en-US" sz="700" b="1" dirty="0" smtClean="0">
                <a:ea typeface="Verdana" panose="020B0604030504040204" pitchFamily="34" charset="0"/>
                <a:cs typeface="Verdana" panose="020B0604030504040204" pitchFamily="34" charset="0"/>
              </a:rPr>
              <a:t>2018, 2017, 2016 </a:t>
            </a:r>
            <a:r>
              <a:rPr lang="en-US" altLang="en-US" sz="700" b="1" dirty="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61" r:id="rId5"/>
    <p:sldLayoutId id="2147483659" r:id="rId6"/>
    <p:sldLayoutId id="2147483658" r:id="rId7"/>
    <p:sldLayoutId id="2147483660"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t>E-commerce 2017 </a:t>
            </a:r>
            <a:br>
              <a:rPr lang="en-US" sz="3200" dirty="0" smtClean="0"/>
            </a:br>
            <a:r>
              <a:rPr lang="en-US" sz="3200" dirty="0" smtClean="0"/>
              <a:t>business. technology. society. 13</a:t>
            </a:r>
            <a:r>
              <a:rPr lang="en-US" sz="3200" baseline="30000" dirty="0" smtClean="0"/>
              <a:t>th</a:t>
            </a:r>
            <a:r>
              <a:rPr lang="en-US" sz="3200" dirty="0" smtClean="0"/>
              <a:t> edition</a:t>
            </a:r>
            <a:endParaRPr lang="en-US" sz="3200" dirty="0"/>
          </a:p>
        </p:txBody>
      </p:sp>
      <p:sp>
        <p:nvSpPr>
          <p:cNvPr id="3" name="Subtitle 2"/>
          <p:cNvSpPr>
            <a:spLocks noGrp="1"/>
          </p:cNvSpPr>
          <p:nvPr>
            <p:ph type="subTitle" idx="1"/>
          </p:nvPr>
        </p:nvSpPr>
        <p:spPr/>
        <p:txBody>
          <a:bodyPr/>
          <a:lstStyle/>
          <a:p>
            <a:r>
              <a:rPr lang="en-US" sz="1800" dirty="0"/>
              <a:t>Accessibility </a:t>
            </a:r>
            <a:r>
              <a:rPr lang="en-US" sz="1800" dirty="0" smtClean="0"/>
              <a:t>standards-compliant</a:t>
            </a:r>
            <a:endParaRPr lang="en-US" sz="1800" dirty="0"/>
          </a:p>
        </p:txBody>
      </p:sp>
      <p:pic>
        <p:nvPicPr>
          <p:cNvPr id="9" name="Shape 23" descr="Pearson Logo"/>
          <p:cNvPicPr preferRelativeResize="0"/>
          <p:nvPr/>
        </p:nvPicPr>
        <p:blipFill rotWithShape="1">
          <a:blip r:embed="rId2">
            <a:alphaModFix/>
          </a:blip>
          <a:srcRect/>
          <a:stretch/>
        </p:blipFill>
        <p:spPr>
          <a:xfrm>
            <a:off x="523372" y="6136431"/>
            <a:ext cx="695828" cy="492969"/>
          </a:xfrm>
          <a:prstGeom prst="rect">
            <a:avLst/>
          </a:prstGeom>
          <a:noFill/>
          <a:ln>
            <a:noFill/>
          </a:ln>
        </p:spPr>
      </p:pic>
      <p:sp>
        <p:nvSpPr>
          <p:cNvPr id="7" name="TextBox 6"/>
          <p:cNvSpPr txBox="1"/>
          <p:nvPr/>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a:ea typeface="Verdana" panose="020B0604030504040204" pitchFamily="34" charset="0"/>
                <a:cs typeface="Verdana" panose="020B0604030504040204" pitchFamily="34" charset="0"/>
              </a:rPr>
              <a:t>Copyright © </a:t>
            </a:r>
            <a:r>
              <a:rPr lang="en-US" altLang="en-US" sz="700" b="1" dirty="0" smtClean="0">
                <a:ea typeface="Verdana" panose="020B0604030504040204" pitchFamily="34" charset="0"/>
                <a:cs typeface="Verdana" panose="020B0604030504040204" pitchFamily="34" charset="0"/>
              </a:rPr>
              <a:t>2018, 2017, 2016 </a:t>
            </a:r>
            <a:r>
              <a:rPr lang="en-US" altLang="en-US" sz="700" b="1" dirty="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477174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and Traditional Media</a:t>
            </a:r>
            <a:endParaRPr lang="en-US" dirty="0"/>
          </a:p>
        </p:txBody>
      </p:sp>
      <p:sp>
        <p:nvSpPr>
          <p:cNvPr id="3" name="Content Placeholder 2"/>
          <p:cNvSpPr>
            <a:spLocks noGrp="1"/>
          </p:cNvSpPr>
          <p:nvPr>
            <p:ph idx="1"/>
          </p:nvPr>
        </p:nvSpPr>
        <p:spPr/>
        <p:txBody>
          <a:bodyPr/>
          <a:lstStyle/>
          <a:p>
            <a:r>
              <a:rPr lang="en-US" altLang="en-US" dirty="0" smtClean="0"/>
              <a:t>Cannibalization vs. complementary</a:t>
            </a:r>
          </a:p>
          <a:p>
            <a:pPr lvl="1"/>
            <a:r>
              <a:rPr lang="en-US" altLang="en-US" dirty="0" smtClean="0"/>
              <a:t>Does time on Internet reduce time spent with other media?</a:t>
            </a:r>
          </a:p>
          <a:p>
            <a:pPr lvl="1"/>
            <a:r>
              <a:rPr lang="en-US" altLang="en-US" dirty="0" smtClean="0"/>
              <a:t>Massive shift of audience to Web, tablets, smartphones</a:t>
            </a:r>
          </a:p>
          <a:p>
            <a:r>
              <a:rPr lang="en-US" altLang="en-US" dirty="0" smtClean="0"/>
              <a:t>Television viewing, music consumption remains strong, reading has increased</a:t>
            </a:r>
          </a:p>
          <a:p>
            <a:r>
              <a:rPr lang="en-US" altLang="en-US" dirty="0" smtClean="0"/>
              <a:t>Impact of Internet: </a:t>
            </a:r>
          </a:p>
          <a:p>
            <a:pPr lvl="1"/>
            <a:r>
              <a:rPr lang="en-US" altLang="en-US" dirty="0" smtClean="0"/>
              <a:t>Increase in total demand for media, including traditional products like books</a:t>
            </a:r>
          </a:p>
          <a:p>
            <a:pPr lvl="1"/>
            <a:r>
              <a:rPr lang="en-US" altLang="en-US" dirty="0" smtClean="0"/>
              <a:t>Physical products replaced by digital</a:t>
            </a:r>
            <a:endParaRPr lang="en-US" altLang="en-US" dirty="0"/>
          </a:p>
        </p:txBody>
      </p:sp>
    </p:spTree>
    <p:extLst>
      <p:ext uri="{BB962C8B-B14F-4D97-AF65-F5344CB8AC3E}">
        <p14:creationId xmlns:p14="http://schemas.microsoft.com/office/powerpoint/2010/main" val="4053889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10.2: </a:t>
            </a:r>
            <a:r>
              <a:rPr lang="en-US" dirty="0"/>
              <a:t>Media Revenues by Channel</a:t>
            </a:r>
          </a:p>
        </p:txBody>
      </p:sp>
      <p:sp>
        <p:nvSpPr>
          <p:cNvPr id="6" name="Text Placeholder 5"/>
          <p:cNvSpPr>
            <a:spLocks noGrp="1"/>
          </p:cNvSpPr>
          <p:nvPr>
            <p:ph type="body" sz="quarter" idx="13"/>
          </p:nvPr>
        </p:nvSpPr>
        <p:spPr/>
        <p:txBody>
          <a:bodyPr/>
          <a:lstStyle/>
          <a:p>
            <a:endParaRPr lang="en-US" dirty="0"/>
          </a:p>
        </p:txBody>
      </p:sp>
      <p:pic>
        <p:nvPicPr>
          <p:cNvPr id="8" name="Picture 7" descr="Figure 10.2 shows the relative sizes of various media channels in a pie char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90600" y="1371600"/>
            <a:ext cx="693494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5428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Content Revenue Models</a:t>
            </a:r>
            <a:endParaRPr lang="en-US" dirty="0"/>
          </a:p>
        </p:txBody>
      </p:sp>
      <p:sp>
        <p:nvSpPr>
          <p:cNvPr id="3" name="Content Placeholder 2"/>
          <p:cNvSpPr>
            <a:spLocks noGrp="1"/>
          </p:cNvSpPr>
          <p:nvPr>
            <p:ph idx="1"/>
          </p:nvPr>
        </p:nvSpPr>
        <p:spPr/>
        <p:txBody>
          <a:bodyPr/>
          <a:lstStyle/>
          <a:p>
            <a:r>
              <a:rPr lang="en-US" dirty="0" smtClean="0"/>
              <a:t>Online content delivery revenue models </a:t>
            </a:r>
          </a:p>
          <a:p>
            <a:pPr lvl="1"/>
            <a:r>
              <a:rPr lang="en-US" dirty="0" smtClean="0"/>
              <a:t>Subscription</a:t>
            </a:r>
          </a:p>
          <a:p>
            <a:pPr lvl="1"/>
            <a:r>
              <a:rPr lang="en-US" dirty="0" smtClean="0"/>
              <a:t>A la carte</a:t>
            </a:r>
          </a:p>
          <a:p>
            <a:pPr lvl="1"/>
            <a:r>
              <a:rPr lang="en-US" dirty="0" smtClean="0"/>
              <a:t>Advertising supported (free/freemium)</a:t>
            </a:r>
          </a:p>
          <a:p>
            <a:r>
              <a:rPr lang="en-US" dirty="0" smtClean="0"/>
              <a:t>Free content can drive users to paid content</a:t>
            </a:r>
          </a:p>
          <a:p>
            <a:r>
              <a:rPr lang="en-US" dirty="0" smtClean="0"/>
              <a:t>Users increasingly paying for high-quality, unique content</a:t>
            </a:r>
            <a:endParaRPr lang="en-US" dirty="0"/>
          </a:p>
        </p:txBody>
      </p:sp>
    </p:spTree>
    <p:extLst>
      <p:ext uri="{BB962C8B-B14F-4D97-AF65-F5344CB8AC3E}">
        <p14:creationId xmlns:p14="http://schemas.microsoft.com/office/powerpoint/2010/main" val="1533992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10.3: </a:t>
            </a:r>
            <a:r>
              <a:rPr lang="en-US" dirty="0"/>
              <a:t>Online Content Consumption </a:t>
            </a:r>
            <a:r>
              <a:rPr lang="en-US" dirty="0" smtClean="0"/>
              <a:t>2015</a:t>
            </a:r>
            <a:endParaRPr lang="en-US" dirty="0"/>
          </a:p>
        </p:txBody>
      </p:sp>
      <p:sp>
        <p:nvSpPr>
          <p:cNvPr id="6" name="Text Placeholder 5"/>
          <p:cNvSpPr>
            <a:spLocks noGrp="1"/>
          </p:cNvSpPr>
          <p:nvPr>
            <p:ph type="body" sz="quarter" idx="13"/>
          </p:nvPr>
        </p:nvSpPr>
        <p:spPr/>
        <p:txBody>
          <a:bodyPr/>
          <a:lstStyle/>
          <a:p>
            <a:endParaRPr lang="en-US" dirty="0"/>
          </a:p>
        </p:txBody>
      </p:sp>
      <p:pic>
        <p:nvPicPr>
          <p:cNvPr id="8" name="Picture 7" descr="Figure 10.3 shows the percentage of Internet users that use different types of online content, from online video to mobile phone music."/>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524000" y="1447800"/>
            <a:ext cx="5791200" cy="4466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11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 or Fee</a:t>
            </a:r>
            <a:endParaRPr lang="en-US" dirty="0"/>
          </a:p>
        </p:txBody>
      </p:sp>
      <p:sp>
        <p:nvSpPr>
          <p:cNvPr id="3" name="Content Placeholder 2"/>
          <p:cNvSpPr>
            <a:spLocks noGrp="1"/>
          </p:cNvSpPr>
          <p:nvPr>
            <p:ph idx="1"/>
          </p:nvPr>
        </p:nvSpPr>
        <p:spPr/>
        <p:txBody>
          <a:bodyPr/>
          <a:lstStyle/>
          <a:p>
            <a:r>
              <a:rPr lang="en-US" dirty="0" smtClean="0"/>
              <a:t>Early years: Internet audience expected free content but willing to accept advertising</a:t>
            </a:r>
          </a:p>
          <a:p>
            <a:pPr lvl="1"/>
            <a:r>
              <a:rPr lang="en-US" dirty="0" smtClean="0"/>
              <a:t>Early content was low quality</a:t>
            </a:r>
          </a:p>
          <a:p>
            <a:r>
              <a:rPr lang="en-US" dirty="0" smtClean="0"/>
              <a:t>With advent of high-quality content, fee models successful</a:t>
            </a:r>
          </a:p>
          <a:p>
            <a:pPr lvl="1"/>
            <a:r>
              <a:rPr lang="en-US" dirty="0" smtClean="0"/>
              <a:t>iTunes</a:t>
            </a:r>
          </a:p>
          <a:p>
            <a:pPr lvl="1"/>
            <a:r>
              <a:rPr lang="en-US" dirty="0" smtClean="0"/>
              <a:t>Millions of users buy from legal music sites</a:t>
            </a:r>
          </a:p>
          <a:p>
            <a:pPr lvl="1"/>
            <a:r>
              <a:rPr lang="en-US" dirty="0" smtClean="0"/>
              <a:t>YouTube cooperating with Hollywood and New York film production studios</a:t>
            </a:r>
            <a:endParaRPr lang="en-US" dirty="0"/>
          </a:p>
        </p:txBody>
      </p:sp>
    </p:spTree>
    <p:extLst>
      <p:ext uri="{BB962C8B-B14F-4D97-AF65-F5344CB8AC3E}">
        <p14:creationId xmlns:p14="http://schemas.microsoft.com/office/powerpoint/2010/main" val="4218946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Rights Management (DRM)</a:t>
            </a:r>
            <a:endParaRPr lang="en-US" dirty="0"/>
          </a:p>
        </p:txBody>
      </p:sp>
      <p:sp>
        <p:nvSpPr>
          <p:cNvPr id="3" name="Content Placeholder 2"/>
          <p:cNvSpPr>
            <a:spLocks noGrp="1"/>
          </p:cNvSpPr>
          <p:nvPr>
            <p:ph idx="1"/>
          </p:nvPr>
        </p:nvSpPr>
        <p:spPr/>
        <p:txBody>
          <a:bodyPr/>
          <a:lstStyle/>
          <a:p>
            <a:r>
              <a:rPr lang="en-US" dirty="0" smtClean="0"/>
              <a:t>Technical and legal means to protect digital content from unlimited reproduction and distribution</a:t>
            </a:r>
          </a:p>
          <a:p>
            <a:r>
              <a:rPr lang="en-US" dirty="0" smtClean="0"/>
              <a:t>DRM hardware and software encrypts content</a:t>
            </a:r>
          </a:p>
          <a:p>
            <a:r>
              <a:rPr lang="en-US" dirty="0" smtClean="0"/>
              <a:t>Streaming content </a:t>
            </a:r>
          </a:p>
          <a:p>
            <a:pPr lvl="1"/>
            <a:r>
              <a:rPr lang="en-US" dirty="0" smtClean="0"/>
              <a:t>Difficult to copy</a:t>
            </a:r>
          </a:p>
          <a:p>
            <a:pPr lvl="1"/>
            <a:r>
              <a:rPr lang="en-US" dirty="0" smtClean="0"/>
              <a:t>Walled garden</a:t>
            </a:r>
            <a:endParaRPr lang="en-US" dirty="0"/>
          </a:p>
        </p:txBody>
      </p:sp>
    </p:spTree>
    <p:extLst>
      <p:ext uri="{BB962C8B-B14F-4D97-AF65-F5344CB8AC3E}">
        <p14:creationId xmlns:p14="http://schemas.microsoft.com/office/powerpoint/2010/main" val="2705266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Industry Structure</a:t>
            </a:r>
            <a:endParaRPr lang="en-US" dirty="0"/>
          </a:p>
        </p:txBody>
      </p:sp>
      <p:sp>
        <p:nvSpPr>
          <p:cNvPr id="3" name="Content Placeholder 2"/>
          <p:cNvSpPr>
            <a:spLocks noGrp="1"/>
          </p:cNvSpPr>
          <p:nvPr>
            <p:ph idx="1"/>
          </p:nvPr>
        </p:nvSpPr>
        <p:spPr/>
        <p:txBody>
          <a:bodyPr/>
          <a:lstStyle/>
          <a:p>
            <a:r>
              <a:rPr lang="en-US" dirty="0" smtClean="0"/>
              <a:t>Three separate segments</a:t>
            </a:r>
          </a:p>
          <a:p>
            <a:pPr lvl="1"/>
            <a:r>
              <a:rPr lang="en-US" dirty="0" smtClean="0"/>
              <a:t>Print</a:t>
            </a:r>
          </a:p>
          <a:p>
            <a:pPr lvl="1"/>
            <a:r>
              <a:rPr lang="en-US" dirty="0" smtClean="0"/>
              <a:t>Movies</a:t>
            </a:r>
          </a:p>
          <a:p>
            <a:pPr lvl="1"/>
            <a:r>
              <a:rPr lang="en-US" dirty="0" smtClean="0"/>
              <a:t>Music</a:t>
            </a:r>
          </a:p>
          <a:p>
            <a:r>
              <a:rPr lang="en-US" dirty="0" smtClean="0"/>
              <a:t>Each dominated by few key players with little crossover</a:t>
            </a:r>
          </a:p>
          <a:p>
            <a:r>
              <a:rPr lang="en-US" dirty="0" smtClean="0"/>
              <a:t>Transmission industry highly oligopolistic</a:t>
            </a:r>
          </a:p>
          <a:p>
            <a:pPr lvl="1"/>
            <a:r>
              <a:rPr lang="en-US" dirty="0" smtClean="0"/>
              <a:t>Two dominant players in each distribution market</a:t>
            </a:r>
          </a:p>
          <a:p>
            <a:pPr lvl="1"/>
            <a:r>
              <a:rPr lang="en-US" dirty="0" smtClean="0"/>
              <a:t>AT&amp;T and Verizon; Comcast and Time Warner</a:t>
            </a:r>
            <a:endParaRPr lang="en-US" dirty="0"/>
          </a:p>
        </p:txBody>
      </p:sp>
    </p:spTree>
    <p:extLst>
      <p:ext uri="{BB962C8B-B14F-4D97-AF65-F5344CB8AC3E}">
        <p14:creationId xmlns:p14="http://schemas.microsoft.com/office/powerpoint/2010/main" val="3356735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Convergence</a:t>
            </a:r>
            <a:endParaRPr lang="en-US" dirty="0"/>
          </a:p>
        </p:txBody>
      </p:sp>
      <p:sp>
        <p:nvSpPr>
          <p:cNvPr id="3" name="Content Placeholder 2"/>
          <p:cNvSpPr>
            <a:spLocks noGrp="1"/>
          </p:cNvSpPr>
          <p:nvPr>
            <p:ph idx="1"/>
          </p:nvPr>
        </p:nvSpPr>
        <p:spPr/>
        <p:txBody>
          <a:bodyPr/>
          <a:lstStyle/>
          <a:p>
            <a:r>
              <a:rPr lang="en-US" dirty="0" smtClean="0"/>
              <a:t>Technological convergence </a:t>
            </a:r>
          </a:p>
          <a:p>
            <a:pPr lvl="1"/>
            <a:r>
              <a:rPr lang="en-US" dirty="0" smtClean="0"/>
              <a:t>Hybrid devices </a:t>
            </a:r>
          </a:p>
          <a:p>
            <a:r>
              <a:rPr lang="en-US" dirty="0" smtClean="0"/>
              <a:t>Content convergence </a:t>
            </a:r>
          </a:p>
          <a:p>
            <a:pPr lvl="1"/>
            <a:r>
              <a:rPr lang="en-US" dirty="0" smtClean="0"/>
              <a:t>Three aspects: Design, production, distribution</a:t>
            </a:r>
          </a:p>
          <a:p>
            <a:pPr lvl="1"/>
            <a:r>
              <a:rPr lang="en-US" dirty="0" smtClean="0"/>
              <a:t>New tools for digital editing and processing</a:t>
            </a:r>
          </a:p>
          <a:p>
            <a:r>
              <a:rPr lang="en-US" dirty="0" smtClean="0"/>
              <a:t>Industry convergence</a:t>
            </a:r>
          </a:p>
          <a:p>
            <a:pPr lvl="1"/>
            <a:r>
              <a:rPr lang="en-US" dirty="0" smtClean="0"/>
              <a:t>Merger of media enterprises into firms that create and cross-market content on different platforms</a:t>
            </a:r>
            <a:endParaRPr lang="en-US" dirty="0"/>
          </a:p>
        </p:txBody>
      </p:sp>
    </p:spTree>
    <p:extLst>
      <p:ext uri="{BB962C8B-B14F-4D97-AF65-F5344CB8AC3E}">
        <p14:creationId xmlns:p14="http://schemas.microsoft.com/office/powerpoint/2010/main" val="1041745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10.5: </a:t>
            </a:r>
            <a:r>
              <a:rPr lang="en-US" dirty="0"/>
              <a:t>Convergence and the Transformation </a:t>
            </a:r>
            <a:r>
              <a:rPr lang="en-US" dirty="0" smtClean="0"/>
              <a:t>of </a:t>
            </a:r>
            <a:r>
              <a:rPr lang="en-US" dirty="0"/>
              <a:t>Content: Books</a:t>
            </a:r>
          </a:p>
        </p:txBody>
      </p:sp>
      <p:sp>
        <p:nvSpPr>
          <p:cNvPr id="6" name="Text Placeholder 5"/>
          <p:cNvSpPr>
            <a:spLocks noGrp="1"/>
          </p:cNvSpPr>
          <p:nvPr>
            <p:ph type="body" sz="quarter" idx="13"/>
          </p:nvPr>
        </p:nvSpPr>
        <p:spPr/>
        <p:txBody>
          <a:bodyPr/>
          <a:lstStyle/>
          <a:p>
            <a:endParaRPr lang="en-US" dirty="0"/>
          </a:p>
        </p:txBody>
      </p:sp>
      <p:pic>
        <p:nvPicPr>
          <p:cNvPr id="8" name="Picture 7" descr="Figure 10.5 illustrates the steps in convergence for book publishin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219200" y="1552488"/>
            <a:ext cx="6477000" cy="473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537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Publishing Industry</a:t>
            </a:r>
            <a:endParaRPr lang="en-US" dirty="0"/>
          </a:p>
        </p:txBody>
      </p:sp>
      <p:sp>
        <p:nvSpPr>
          <p:cNvPr id="3" name="Content Placeholder 2"/>
          <p:cNvSpPr>
            <a:spLocks noGrp="1"/>
          </p:cNvSpPr>
          <p:nvPr>
            <p:ph idx="1"/>
          </p:nvPr>
        </p:nvSpPr>
        <p:spPr/>
        <p:txBody>
          <a:bodyPr/>
          <a:lstStyle/>
          <a:p>
            <a:r>
              <a:rPr lang="en-US" dirty="0" smtClean="0"/>
              <a:t>$93 billion based originally in print, moving rapidly to Internet</a:t>
            </a:r>
          </a:p>
          <a:p>
            <a:r>
              <a:rPr lang="en-US" dirty="0" smtClean="0"/>
              <a:t>Three segments</a:t>
            </a:r>
          </a:p>
          <a:p>
            <a:pPr lvl="1"/>
            <a:r>
              <a:rPr lang="en-US" dirty="0" smtClean="0"/>
              <a:t>Online newspapers</a:t>
            </a:r>
          </a:p>
          <a:p>
            <a:pPr lvl="1"/>
            <a:r>
              <a:rPr lang="en-US" dirty="0" smtClean="0"/>
              <a:t>E-books</a:t>
            </a:r>
          </a:p>
          <a:p>
            <a:pPr lvl="1"/>
            <a:r>
              <a:rPr lang="en-US" dirty="0" smtClean="0"/>
              <a:t>Online magazines</a:t>
            </a:r>
            <a:endParaRPr lang="en-US" dirty="0"/>
          </a:p>
        </p:txBody>
      </p:sp>
    </p:spTree>
    <p:extLst>
      <p:ext uri="{BB962C8B-B14F-4D97-AF65-F5344CB8AC3E}">
        <p14:creationId xmlns:p14="http://schemas.microsoft.com/office/powerpoint/2010/main" val="1234677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2017  </a:t>
            </a:r>
            <a:br>
              <a:rPr lang="en-US" dirty="0" smtClean="0"/>
            </a:br>
            <a:r>
              <a:rPr lang="en-US" dirty="0" smtClean="0"/>
              <a:t>business. technology. society.</a:t>
            </a:r>
            <a:endParaRPr lang="en-US" dirty="0"/>
          </a:p>
        </p:txBody>
      </p:sp>
      <p:sp>
        <p:nvSpPr>
          <p:cNvPr id="3" name="Text Placeholder 2"/>
          <p:cNvSpPr>
            <a:spLocks noGrp="1"/>
          </p:cNvSpPr>
          <p:nvPr>
            <p:ph type="body" sz="quarter" idx="13"/>
          </p:nvPr>
        </p:nvSpPr>
        <p:spPr>
          <a:xfrm>
            <a:off x="457200" y="1300845"/>
            <a:ext cx="8229600" cy="478970"/>
          </a:xfrm>
        </p:spPr>
        <p:txBody>
          <a:bodyPr/>
          <a:lstStyle/>
          <a:p>
            <a:r>
              <a:rPr lang="en-US" dirty="0" smtClean="0"/>
              <a:t>13</a:t>
            </a:r>
            <a:r>
              <a:rPr lang="en-US" baseline="30000" dirty="0" smtClean="0"/>
              <a:t>th</a:t>
            </a:r>
            <a:r>
              <a:rPr lang="en-US" dirty="0" smtClean="0"/>
              <a:t> edition</a:t>
            </a:r>
            <a:endParaRPr lang="en-US" dirty="0"/>
          </a:p>
        </p:txBody>
      </p:sp>
      <p:sp>
        <p:nvSpPr>
          <p:cNvPr id="4" name="Text Placeholder 3"/>
          <p:cNvSpPr>
            <a:spLocks noGrp="1"/>
          </p:cNvSpPr>
          <p:nvPr>
            <p:ph type="body" sz="quarter" idx="14"/>
          </p:nvPr>
        </p:nvSpPr>
        <p:spPr/>
        <p:txBody>
          <a:bodyPr/>
          <a:lstStyle/>
          <a:p>
            <a:r>
              <a:rPr lang="en-US" dirty="0" smtClean="0"/>
              <a:t>Chapter 10</a:t>
            </a:r>
            <a:endParaRPr lang="en-US" dirty="0"/>
          </a:p>
        </p:txBody>
      </p:sp>
      <p:sp>
        <p:nvSpPr>
          <p:cNvPr id="5" name="Text Placeholder 4"/>
          <p:cNvSpPr>
            <a:spLocks noGrp="1"/>
          </p:cNvSpPr>
          <p:nvPr>
            <p:ph type="body" sz="quarter" idx="15"/>
          </p:nvPr>
        </p:nvSpPr>
        <p:spPr/>
        <p:txBody>
          <a:bodyPr/>
          <a:lstStyle/>
          <a:p>
            <a:pPr>
              <a:defRPr/>
            </a:pPr>
            <a:r>
              <a:rPr lang="en-US" altLang="en-US" dirty="0">
                <a:effectLst>
                  <a:outerShdw blurRad="38100" dist="38100" dir="2700000" algn="tl">
                    <a:srgbClr val="C0C0C0"/>
                  </a:outerShdw>
                </a:effectLst>
              </a:rPr>
              <a:t>Online Content and Media</a:t>
            </a:r>
          </a:p>
        </p:txBody>
      </p:sp>
      <p:pic>
        <p:nvPicPr>
          <p:cNvPr id="6" name="Picture 5" descr="book cov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2057476"/>
            <a:ext cx="2940655" cy="376388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12279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Newspapers</a:t>
            </a:r>
            <a:endParaRPr lang="en-US" dirty="0"/>
          </a:p>
        </p:txBody>
      </p:sp>
      <p:sp>
        <p:nvSpPr>
          <p:cNvPr id="3" name="Content Placeholder 2"/>
          <p:cNvSpPr>
            <a:spLocks noGrp="1"/>
          </p:cNvSpPr>
          <p:nvPr>
            <p:ph idx="1"/>
          </p:nvPr>
        </p:nvSpPr>
        <p:spPr/>
        <p:txBody>
          <a:bodyPr/>
          <a:lstStyle/>
          <a:p>
            <a:r>
              <a:rPr lang="en-US" dirty="0" smtClean="0"/>
              <a:t>Most troubled segment of publishing industry</a:t>
            </a:r>
          </a:p>
          <a:p>
            <a:pPr lvl="1"/>
            <a:r>
              <a:rPr lang="en-US" dirty="0" smtClean="0"/>
              <a:t>Revenues shrunk from $60 billion in 2002 to about $30 billion in 2015</a:t>
            </a:r>
          </a:p>
          <a:p>
            <a:r>
              <a:rPr lang="en-US" dirty="0" smtClean="0"/>
              <a:t>Four factors in decline</a:t>
            </a:r>
          </a:p>
          <a:p>
            <a:pPr lvl="1"/>
            <a:r>
              <a:rPr lang="en-US" dirty="0" smtClean="0"/>
              <a:t>Growth of Web, mobile devices as alternative medium</a:t>
            </a:r>
          </a:p>
          <a:p>
            <a:pPr lvl="1"/>
            <a:r>
              <a:rPr lang="en-US" dirty="0" smtClean="0"/>
              <a:t>Alternative digital sources for news</a:t>
            </a:r>
          </a:p>
          <a:p>
            <a:pPr lvl="1"/>
            <a:r>
              <a:rPr lang="en-US" dirty="0" smtClean="0"/>
              <a:t>Failure to develop suitable new business models</a:t>
            </a:r>
          </a:p>
          <a:p>
            <a:pPr lvl="1"/>
            <a:r>
              <a:rPr lang="en-US" dirty="0" smtClean="0"/>
              <a:t>Rise of social media and role of directing traffic to newspaper content</a:t>
            </a:r>
            <a:endParaRPr lang="en-US" dirty="0"/>
          </a:p>
        </p:txBody>
      </p:sp>
    </p:spTree>
    <p:extLst>
      <p:ext uri="{BB962C8B-B14F-4D97-AF65-F5344CB8AC3E}">
        <p14:creationId xmlns:p14="http://schemas.microsoft.com/office/powerpoint/2010/main" val="673504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10.6: </a:t>
            </a:r>
            <a:r>
              <a:rPr lang="en-US" altLang="en-US" dirty="0" smtClean="0"/>
              <a:t>Newspaper Revenues 1980–2015</a:t>
            </a:r>
            <a:endParaRPr lang="en-US" dirty="0"/>
          </a:p>
        </p:txBody>
      </p:sp>
      <p:sp>
        <p:nvSpPr>
          <p:cNvPr id="4" name="Text Placeholder 3"/>
          <p:cNvSpPr>
            <a:spLocks noGrp="1"/>
          </p:cNvSpPr>
          <p:nvPr>
            <p:ph type="body" sz="quarter" idx="13"/>
          </p:nvPr>
        </p:nvSpPr>
        <p:spPr/>
        <p:txBody>
          <a:bodyPr/>
          <a:lstStyle/>
          <a:p>
            <a:endParaRPr lang="en-US" dirty="0"/>
          </a:p>
        </p:txBody>
      </p:sp>
      <p:pic>
        <p:nvPicPr>
          <p:cNvPr id="8" name="Picture 7" descr="Figure 10.6 graphs newspaper revenues from 1980 to 201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7200" y="1600200"/>
            <a:ext cx="792657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399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10.7: </a:t>
            </a:r>
            <a:r>
              <a:rPr lang="en-US" dirty="0"/>
              <a:t>Online Newspaper Models </a:t>
            </a:r>
            <a:r>
              <a:rPr lang="en-US" dirty="0" smtClean="0"/>
              <a:t>1995-2016</a:t>
            </a:r>
            <a:endParaRPr lang="en-US" dirty="0"/>
          </a:p>
        </p:txBody>
      </p:sp>
      <p:sp>
        <p:nvSpPr>
          <p:cNvPr id="4" name="Text Placeholder 3"/>
          <p:cNvSpPr>
            <a:spLocks noGrp="1"/>
          </p:cNvSpPr>
          <p:nvPr>
            <p:ph type="body" sz="quarter" idx="13"/>
          </p:nvPr>
        </p:nvSpPr>
        <p:spPr/>
        <p:txBody>
          <a:bodyPr/>
          <a:lstStyle/>
          <a:p>
            <a:endParaRPr lang="en-US" dirty="0"/>
          </a:p>
        </p:txBody>
      </p:sp>
      <p:pic>
        <p:nvPicPr>
          <p:cNvPr id="8" name="Picture 7" descr="Figure 10.7 illustrates the three main newspaper models against percentage of revenu from digital channels and yea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0200" y="1447800"/>
            <a:ext cx="5586558" cy="493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693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Newspaper Industry: Strengths and Challenges</a:t>
            </a:r>
            <a:endParaRPr lang="en-US" dirty="0"/>
          </a:p>
        </p:txBody>
      </p:sp>
      <p:sp>
        <p:nvSpPr>
          <p:cNvPr id="3" name="Content Placeholder 2"/>
          <p:cNvSpPr>
            <a:spLocks noGrp="1"/>
          </p:cNvSpPr>
          <p:nvPr>
            <p:ph idx="1"/>
          </p:nvPr>
        </p:nvSpPr>
        <p:spPr/>
        <p:txBody>
          <a:bodyPr/>
          <a:lstStyle/>
          <a:p>
            <a:r>
              <a:rPr lang="en-US" b="1" dirty="0" smtClean="0"/>
              <a:t>Strength</a:t>
            </a:r>
            <a:r>
              <a:rPr lang="en-US" dirty="0" smtClean="0"/>
              <a:t>: Newspaper audience size and growth</a:t>
            </a:r>
          </a:p>
          <a:p>
            <a:r>
              <a:rPr lang="en-US" b="1" dirty="0" smtClean="0"/>
              <a:t>Challenge</a:t>
            </a:r>
            <a:r>
              <a:rPr lang="en-US" dirty="0" smtClean="0"/>
              <a:t>: Digital ad revenue</a:t>
            </a:r>
          </a:p>
          <a:p>
            <a:r>
              <a:rPr lang="en-US" b="1" dirty="0" smtClean="0"/>
              <a:t>Strength</a:t>
            </a:r>
            <a:r>
              <a:rPr lang="en-US" dirty="0" smtClean="0"/>
              <a:t>: Content is king</a:t>
            </a:r>
          </a:p>
          <a:p>
            <a:r>
              <a:rPr lang="en-US" b="1" dirty="0" smtClean="0"/>
              <a:t>Challenge</a:t>
            </a:r>
            <a:r>
              <a:rPr lang="en-US" dirty="0" smtClean="0"/>
              <a:t>: Finding a revenue model</a:t>
            </a:r>
          </a:p>
          <a:p>
            <a:r>
              <a:rPr lang="en-US" b="1" dirty="0" smtClean="0"/>
              <a:t>Challenge</a:t>
            </a:r>
            <a:r>
              <a:rPr lang="en-US" dirty="0" smtClean="0"/>
              <a:t>: Growth of pure digital competitors</a:t>
            </a:r>
          </a:p>
          <a:p>
            <a:r>
              <a:rPr lang="en-US" b="1" dirty="0" smtClean="0"/>
              <a:t>Challenge</a:t>
            </a:r>
            <a:r>
              <a:rPr lang="en-US" dirty="0" smtClean="0"/>
              <a:t>: Can newspapers survive digital disruption</a:t>
            </a:r>
            <a:endParaRPr lang="en-US" dirty="0"/>
          </a:p>
        </p:txBody>
      </p:sp>
    </p:spTree>
    <p:extLst>
      <p:ext uri="{BB962C8B-B14F-4D97-AF65-F5344CB8AC3E}">
        <p14:creationId xmlns:p14="http://schemas.microsoft.com/office/powerpoint/2010/main" val="1608860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on Business: </a:t>
            </a:r>
            <a:r>
              <a:rPr lang="en-US" altLang="en-US" dirty="0"/>
              <a:t>Vox: Native Digital News</a:t>
            </a:r>
            <a:endParaRPr lang="en-US" dirty="0"/>
          </a:p>
        </p:txBody>
      </p:sp>
      <p:sp>
        <p:nvSpPr>
          <p:cNvPr id="3" name="Content Placeholder 2"/>
          <p:cNvSpPr>
            <a:spLocks noGrp="1"/>
          </p:cNvSpPr>
          <p:nvPr>
            <p:ph idx="1"/>
          </p:nvPr>
        </p:nvSpPr>
        <p:spPr/>
        <p:txBody>
          <a:bodyPr/>
          <a:lstStyle/>
          <a:p>
            <a:r>
              <a:rPr lang="en-US" sz="3200" dirty="0" smtClean="0"/>
              <a:t>Class discussion:</a:t>
            </a:r>
          </a:p>
          <a:p>
            <a:pPr lvl="1">
              <a:defRPr/>
            </a:pPr>
            <a:r>
              <a:rPr lang="en-US" sz="2400" dirty="0"/>
              <a:t>How do you read news online? Which sites do you prefer, and why? Have you visited any Vox sites?</a:t>
            </a:r>
          </a:p>
          <a:p>
            <a:pPr lvl="1">
              <a:defRPr/>
            </a:pPr>
            <a:r>
              <a:rPr lang="en-US" sz="2400" dirty="0"/>
              <a:t>How are all digital news sites changing journalism?</a:t>
            </a:r>
          </a:p>
          <a:p>
            <a:pPr lvl="1">
              <a:defRPr/>
            </a:pPr>
            <a:r>
              <a:rPr lang="en-US" sz="2400" dirty="0"/>
              <a:t>What unique qualities have made Vox Media be seen as the future of digital news publishing</a:t>
            </a:r>
            <a:r>
              <a:rPr lang="en-US" sz="2400" dirty="0" smtClean="0"/>
              <a:t>?</a:t>
            </a:r>
            <a:endParaRPr lang="en-US" sz="1800" dirty="0"/>
          </a:p>
        </p:txBody>
      </p:sp>
    </p:spTree>
    <p:extLst>
      <p:ext uri="{BB962C8B-B14F-4D97-AF65-F5344CB8AC3E}">
        <p14:creationId xmlns:p14="http://schemas.microsoft.com/office/powerpoint/2010/main" val="26457615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Magazines Rebound</a:t>
            </a:r>
            <a:endParaRPr lang="en-US" dirty="0"/>
          </a:p>
        </p:txBody>
      </p:sp>
      <p:sp>
        <p:nvSpPr>
          <p:cNvPr id="3" name="Content Placeholder 2"/>
          <p:cNvSpPr>
            <a:spLocks noGrp="1"/>
          </p:cNvSpPr>
          <p:nvPr>
            <p:ph idx="1"/>
          </p:nvPr>
        </p:nvSpPr>
        <p:spPr/>
        <p:txBody>
          <a:bodyPr/>
          <a:lstStyle/>
          <a:p>
            <a:r>
              <a:rPr lang="en-US" altLang="en-US" dirty="0" smtClean="0"/>
              <a:t>Physical magazine circulation falls after 2001</a:t>
            </a:r>
          </a:p>
          <a:p>
            <a:pPr lvl="1"/>
            <a:r>
              <a:rPr lang="en-US" altLang="en-US" dirty="0" smtClean="0"/>
              <a:t>Exception is special interest magazines</a:t>
            </a:r>
          </a:p>
          <a:p>
            <a:r>
              <a:rPr lang="en-US" altLang="en-US" dirty="0"/>
              <a:t>Digital replica </a:t>
            </a:r>
            <a:r>
              <a:rPr lang="en-US" altLang="en-US" dirty="0" smtClean="0"/>
              <a:t>magazines</a:t>
            </a:r>
          </a:p>
          <a:p>
            <a:pPr lvl="1"/>
            <a:r>
              <a:rPr lang="en-US" altLang="en-US" dirty="0" smtClean="0"/>
              <a:t>Ad revenue growing</a:t>
            </a:r>
          </a:p>
          <a:p>
            <a:pPr lvl="1"/>
            <a:r>
              <a:rPr lang="en-US" altLang="en-US" dirty="0" smtClean="0"/>
              <a:t>Total audience size increasing</a:t>
            </a:r>
          </a:p>
          <a:p>
            <a:pPr lvl="1"/>
            <a:r>
              <a:rPr lang="en-US" altLang="en-US" dirty="0" smtClean="0"/>
              <a:t>Popular websites drive traffic to online magazines</a:t>
            </a:r>
          </a:p>
          <a:p>
            <a:pPr lvl="1"/>
            <a:r>
              <a:rPr lang="en-US" altLang="en-US" dirty="0" smtClean="0"/>
              <a:t>The New Yorker Today app</a:t>
            </a:r>
          </a:p>
          <a:p>
            <a:pPr lvl="1"/>
            <a:r>
              <a:rPr lang="en-US" altLang="en-US" dirty="0" smtClean="0"/>
              <a:t>iPad Subscription Service</a:t>
            </a:r>
          </a:p>
          <a:p>
            <a:pPr lvl="1"/>
            <a:r>
              <a:rPr lang="en-US" altLang="en-US" dirty="0" smtClean="0"/>
              <a:t>Magazine aggregators</a:t>
            </a:r>
            <a:endParaRPr lang="en-US" altLang="en-US" dirty="0"/>
          </a:p>
        </p:txBody>
      </p:sp>
    </p:spTree>
    <p:extLst>
      <p:ext uri="{BB962C8B-B14F-4D97-AF65-F5344CB8AC3E}">
        <p14:creationId xmlns:p14="http://schemas.microsoft.com/office/powerpoint/2010/main" val="476375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E-books and Online Publishing</a:t>
            </a:r>
            <a:endParaRPr lang="en-US" dirty="0"/>
          </a:p>
        </p:txBody>
      </p:sp>
      <p:sp>
        <p:nvSpPr>
          <p:cNvPr id="3" name="Content Placeholder 2"/>
          <p:cNvSpPr>
            <a:spLocks noGrp="1"/>
          </p:cNvSpPr>
          <p:nvPr>
            <p:ph idx="1"/>
          </p:nvPr>
        </p:nvSpPr>
        <p:spPr/>
        <p:txBody>
          <a:bodyPr/>
          <a:lstStyle/>
          <a:p>
            <a:r>
              <a:rPr lang="en-US" altLang="en-US" sz="2400" dirty="0" smtClean="0"/>
              <a:t>E-book sales have exploded in recent years—$7.6 billion in 2016</a:t>
            </a:r>
          </a:p>
          <a:p>
            <a:pPr lvl="1"/>
            <a:r>
              <a:rPr lang="en-US" altLang="en-US" sz="1800" dirty="0" smtClean="0"/>
              <a:t>26% of all consumer book sales</a:t>
            </a:r>
          </a:p>
          <a:p>
            <a:r>
              <a:rPr lang="en-US" altLang="en-US" sz="2400" dirty="0" smtClean="0"/>
              <a:t>New channel for self-publishing authors</a:t>
            </a:r>
          </a:p>
          <a:p>
            <a:pPr lvl="1"/>
            <a:r>
              <a:rPr lang="en-US" altLang="en-US" sz="1800" dirty="0" smtClean="0"/>
              <a:t>Hugh Howey</a:t>
            </a:r>
            <a:r>
              <a:rPr lang="ja-JP" altLang="en-US" sz="1800" dirty="0" smtClean="0"/>
              <a:t>’</a:t>
            </a:r>
            <a:r>
              <a:rPr lang="en-US" altLang="ja-JP" sz="1800" dirty="0" smtClean="0"/>
              <a:t>s Wool (2013)</a:t>
            </a:r>
          </a:p>
          <a:p>
            <a:r>
              <a:rPr lang="en-US" altLang="ja-JP" sz="2400" dirty="0" smtClean="0"/>
              <a:t>Major publishers still dominant source of book content</a:t>
            </a:r>
          </a:p>
          <a:p>
            <a:r>
              <a:rPr lang="en-US" altLang="ja-JP" sz="2400" dirty="0" smtClean="0"/>
              <a:t>While some large bookstore chains have disappeared, small independent bookstores have grown 27% since 2009.</a:t>
            </a:r>
            <a:endParaRPr lang="en-US" altLang="ja-JP" sz="2400" dirty="0"/>
          </a:p>
        </p:txBody>
      </p:sp>
    </p:spTree>
    <p:extLst>
      <p:ext uri="{BB962C8B-B14F-4D97-AF65-F5344CB8AC3E}">
        <p14:creationId xmlns:p14="http://schemas.microsoft.com/office/powerpoint/2010/main" val="104514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and Apple: The New Digital Media Ecosystems</a:t>
            </a:r>
            <a:endParaRPr lang="en-US" dirty="0"/>
          </a:p>
        </p:txBody>
      </p:sp>
      <p:sp>
        <p:nvSpPr>
          <p:cNvPr id="3" name="Content Placeholder 2"/>
          <p:cNvSpPr>
            <a:spLocks noGrp="1"/>
          </p:cNvSpPr>
          <p:nvPr>
            <p:ph idx="1"/>
          </p:nvPr>
        </p:nvSpPr>
        <p:spPr/>
        <p:txBody>
          <a:bodyPr/>
          <a:lstStyle/>
          <a:p>
            <a:r>
              <a:rPr lang="en-US" dirty="0" smtClean="0"/>
              <a:t>E-book hardware, software, combined with online megastores</a:t>
            </a:r>
          </a:p>
          <a:p>
            <a:pPr lvl="1"/>
            <a:r>
              <a:rPr lang="en-US" dirty="0" smtClean="0"/>
              <a:t>Amazon Kindle: Linked to Amazon store and cloud storage</a:t>
            </a:r>
          </a:p>
          <a:p>
            <a:pPr lvl="1"/>
            <a:r>
              <a:rPr lang="en-US" dirty="0" smtClean="0"/>
              <a:t>Apple iPad: Multipurpose tablet, linked to Apple stores</a:t>
            </a:r>
          </a:p>
          <a:p>
            <a:r>
              <a:rPr lang="en-US" dirty="0" smtClean="0"/>
              <a:t>Authors able to bypass traditional agent, publisher channels</a:t>
            </a:r>
            <a:endParaRPr lang="en-US" dirty="0"/>
          </a:p>
        </p:txBody>
      </p:sp>
    </p:spTree>
    <p:extLst>
      <p:ext uri="{BB962C8B-B14F-4D97-AF65-F5344CB8AC3E}">
        <p14:creationId xmlns:p14="http://schemas.microsoft.com/office/powerpoint/2010/main" val="358530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E-book Business Models</a:t>
            </a:r>
            <a:endParaRPr lang="en-US" dirty="0"/>
          </a:p>
        </p:txBody>
      </p:sp>
      <p:sp>
        <p:nvSpPr>
          <p:cNvPr id="3" name="Content Placeholder 2"/>
          <p:cNvSpPr>
            <a:spLocks noGrp="1"/>
          </p:cNvSpPr>
          <p:nvPr>
            <p:ph idx="1"/>
          </p:nvPr>
        </p:nvSpPr>
        <p:spPr/>
        <p:txBody>
          <a:bodyPr/>
          <a:lstStyle/>
          <a:p>
            <a:r>
              <a:rPr lang="en-US" altLang="en-US" dirty="0" smtClean="0"/>
              <a:t>E-book industry composition</a:t>
            </a:r>
          </a:p>
          <a:p>
            <a:pPr lvl="1"/>
            <a:r>
              <a:rPr lang="en-US" altLang="en-US" dirty="0" smtClean="0"/>
              <a:t>Intermediary retailers (booksellers), traditional publishers, technology developers, device makers (e-readers), vanity presses</a:t>
            </a:r>
          </a:p>
          <a:p>
            <a:r>
              <a:rPr lang="en-US" altLang="en-US" dirty="0" smtClean="0"/>
              <a:t>Whole sale </a:t>
            </a:r>
            <a:r>
              <a:rPr lang="en-US" altLang="en-US" dirty="0" smtClean="0"/>
              <a:t>model</a:t>
            </a:r>
          </a:p>
          <a:p>
            <a:pPr lvl="1"/>
            <a:r>
              <a:rPr lang="en-US" altLang="en-US" dirty="0" smtClean="0"/>
              <a:t>Retailers pay wholesale price and establish retail price</a:t>
            </a:r>
          </a:p>
          <a:p>
            <a:r>
              <a:rPr lang="en-US" altLang="en-US" dirty="0" smtClean="0"/>
              <a:t>Agency model</a:t>
            </a:r>
          </a:p>
          <a:p>
            <a:pPr lvl="1"/>
            <a:r>
              <a:rPr lang="en-US" altLang="en-US" dirty="0" smtClean="0"/>
              <a:t>Distributor as agent must charge publisher</a:t>
            </a:r>
            <a:r>
              <a:rPr lang="ja-JP" altLang="en-US" dirty="0" smtClean="0"/>
              <a:t>’</a:t>
            </a:r>
            <a:r>
              <a:rPr lang="en-US" altLang="ja-JP" dirty="0" smtClean="0"/>
              <a:t>s retail price</a:t>
            </a:r>
          </a:p>
          <a:p>
            <a:r>
              <a:rPr lang="en-US" altLang="ja-JP" dirty="0" smtClean="0"/>
              <a:t>Apple and book publisher price-fixing</a:t>
            </a:r>
          </a:p>
          <a:p>
            <a:r>
              <a:rPr lang="en-US" altLang="ja-JP" dirty="0" smtClean="0"/>
              <a:t>Amazon vs. Hachette	</a:t>
            </a:r>
            <a:endParaRPr lang="en-US" altLang="ja-JP" dirty="0"/>
          </a:p>
        </p:txBody>
      </p:sp>
    </p:spTree>
    <p:extLst>
      <p:ext uri="{BB962C8B-B14F-4D97-AF65-F5344CB8AC3E}">
        <p14:creationId xmlns:p14="http://schemas.microsoft.com/office/powerpoint/2010/main" val="3180708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E-book Platform</a:t>
            </a:r>
            <a:endParaRPr lang="en-US" dirty="0"/>
          </a:p>
        </p:txBody>
      </p:sp>
      <p:sp>
        <p:nvSpPr>
          <p:cNvPr id="3" name="Content Placeholder 2"/>
          <p:cNvSpPr>
            <a:spLocks noGrp="1"/>
          </p:cNvSpPr>
          <p:nvPr>
            <p:ph idx="1"/>
          </p:nvPr>
        </p:nvSpPr>
        <p:spPr/>
        <p:txBody>
          <a:bodyPr/>
          <a:lstStyle/>
          <a:p>
            <a:r>
              <a:rPr lang="en-US" altLang="en-US" dirty="0" smtClean="0"/>
              <a:t>Control over pricing</a:t>
            </a:r>
          </a:p>
          <a:p>
            <a:pPr lvl="1"/>
            <a:r>
              <a:rPr lang="en-US" altLang="en-US" dirty="0" smtClean="0"/>
              <a:t>Amazon controls largest market share for e-books</a:t>
            </a:r>
          </a:p>
          <a:p>
            <a:pPr lvl="1"/>
            <a:r>
              <a:rPr lang="en-US" altLang="en-US" dirty="0" smtClean="0"/>
              <a:t>Amazon’s own book publishing brand</a:t>
            </a:r>
          </a:p>
          <a:p>
            <a:r>
              <a:rPr lang="en-US" altLang="en-US" dirty="0" smtClean="0"/>
              <a:t>Further evolution of digital distribution platform</a:t>
            </a:r>
          </a:p>
          <a:p>
            <a:pPr lvl="1"/>
            <a:r>
              <a:rPr lang="en-US" altLang="en-US" dirty="0" smtClean="0"/>
              <a:t>Kindle Unlimited subscription service</a:t>
            </a:r>
          </a:p>
          <a:p>
            <a:pPr lvl="1"/>
            <a:r>
              <a:rPr lang="en-US" altLang="en-US" dirty="0" smtClean="0"/>
              <a:t>Digital marketplace exchanges for peer sharing of digital files</a:t>
            </a:r>
          </a:p>
          <a:p>
            <a:r>
              <a:rPr lang="en-US" altLang="en-US" dirty="0" smtClean="0"/>
              <a:t>Converging technologies </a:t>
            </a:r>
          </a:p>
          <a:p>
            <a:pPr lvl="1"/>
            <a:r>
              <a:rPr lang="en-US" altLang="en-US" dirty="0" smtClean="0"/>
              <a:t>Interactive books, iBook Author, iBook Textbooks</a:t>
            </a:r>
            <a:endParaRPr lang="en-US" altLang="en-US" dirty="0"/>
          </a:p>
        </p:txBody>
      </p:sp>
    </p:spTree>
    <p:extLst>
      <p:ext uri="{BB962C8B-B14F-4D97-AF65-F5344CB8AC3E}">
        <p14:creationId xmlns:p14="http://schemas.microsoft.com/office/powerpoint/2010/main" val="418798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arning Objectives"/>
          <p:cNvSpPr>
            <a:spLocks noGrp="1"/>
          </p:cNvSpPr>
          <p:nvPr>
            <p:ph type="title"/>
          </p:nvPr>
        </p:nvSpPr>
        <p:spPr/>
        <p:txBody>
          <a:bodyPr/>
          <a:lstStyle/>
          <a:p>
            <a:r>
              <a:rPr lang="en-US" b="1" dirty="0"/>
              <a:t>Learning </a:t>
            </a:r>
            <a:r>
              <a:rPr lang="en-US" b="1" dirty="0" smtClean="0"/>
              <a:t>Objectives</a:t>
            </a:r>
            <a:endParaRPr lang="en-US" b="1" dirty="0"/>
          </a:p>
        </p:txBody>
      </p:sp>
      <p:sp>
        <p:nvSpPr>
          <p:cNvPr id="3" name="Learning Objective List"/>
          <p:cNvSpPr>
            <a:spLocks noGrp="1"/>
          </p:cNvSpPr>
          <p:nvPr>
            <p:ph idx="1"/>
          </p:nvPr>
        </p:nvSpPr>
        <p:spPr/>
        <p:txBody>
          <a:bodyPr/>
          <a:lstStyle/>
          <a:p>
            <a:r>
              <a:rPr lang="en-US" b="1" dirty="0" smtClean="0">
                <a:solidFill>
                  <a:srgbClr val="007FA3"/>
                </a:solidFill>
              </a:rPr>
              <a:t>10.1</a:t>
            </a:r>
            <a:r>
              <a:rPr lang="en-US" dirty="0" smtClean="0"/>
              <a:t> </a:t>
            </a:r>
            <a:r>
              <a:rPr lang="en-US" dirty="0"/>
              <a:t>Understand the major trends in the consumption of media and online content, </a:t>
            </a:r>
            <a:r>
              <a:rPr lang="en-US" dirty="0" smtClean="0"/>
              <a:t>the major </a:t>
            </a:r>
            <a:r>
              <a:rPr lang="en-US" dirty="0"/>
              <a:t>revenue models for digital content delivery, digital rights management, and </a:t>
            </a:r>
            <a:r>
              <a:rPr lang="en-US" dirty="0" smtClean="0"/>
              <a:t>the concept </a:t>
            </a:r>
            <a:r>
              <a:rPr lang="en-US" dirty="0"/>
              <a:t>of media </a:t>
            </a:r>
            <a:r>
              <a:rPr lang="en-US" dirty="0" smtClean="0"/>
              <a:t>convergence.</a:t>
            </a:r>
            <a:endParaRPr lang="en-US" dirty="0"/>
          </a:p>
          <a:p>
            <a:pPr>
              <a:buClr>
                <a:schemeClr val="bg1"/>
              </a:buClr>
            </a:pPr>
            <a:r>
              <a:rPr lang="en-US" b="1" dirty="0" smtClean="0">
                <a:solidFill>
                  <a:srgbClr val="007FA3"/>
                </a:solidFill>
              </a:rPr>
              <a:t>10.2</a:t>
            </a:r>
            <a:r>
              <a:rPr lang="en-US" b="1" dirty="0" smtClean="0">
                <a:solidFill>
                  <a:schemeClr val="accent1"/>
                </a:solidFill>
              </a:rPr>
              <a:t> </a:t>
            </a:r>
            <a:r>
              <a:rPr lang="en-US" dirty="0"/>
              <a:t>Understand the key factors affecting the online publishing </a:t>
            </a:r>
            <a:r>
              <a:rPr lang="en-US" dirty="0" smtClean="0"/>
              <a:t>industry.</a:t>
            </a:r>
            <a:endParaRPr lang="en-US" dirty="0"/>
          </a:p>
          <a:p>
            <a:pPr>
              <a:buClr>
                <a:schemeClr val="bg1"/>
              </a:buClr>
            </a:pPr>
            <a:r>
              <a:rPr lang="en-US" b="1" dirty="0" smtClean="0">
                <a:solidFill>
                  <a:srgbClr val="007FA3"/>
                </a:solidFill>
              </a:rPr>
              <a:t>10.3</a:t>
            </a:r>
            <a:r>
              <a:rPr lang="en-US" dirty="0" smtClean="0"/>
              <a:t> </a:t>
            </a:r>
            <a:r>
              <a:rPr lang="en-US" dirty="0"/>
              <a:t>Understand the key factors affecting the online entertainment industry</a:t>
            </a:r>
            <a:r>
              <a:rPr lang="en-US" dirty="0" smtClean="0"/>
              <a:t>.</a:t>
            </a:r>
            <a:endParaRPr lang="en-US" dirty="0"/>
          </a:p>
        </p:txBody>
      </p:sp>
    </p:spTree>
    <p:extLst>
      <p:ext uri="{BB962C8B-B14F-4D97-AF65-F5344CB8AC3E}">
        <p14:creationId xmlns:p14="http://schemas.microsoft.com/office/powerpoint/2010/main" val="4260879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10.12: </a:t>
            </a:r>
            <a:r>
              <a:rPr lang="en-US" dirty="0"/>
              <a:t>E-book Sales</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0.13 graphs the yearly revenue, as well as percentage of revenue and percentage of change, from e-book sale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181100" y="1249208"/>
            <a:ext cx="6781800" cy="503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06572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Entertainment Industry (1 of 2)</a:t>
            </a:r>
            <a:endParaRPr lang="en-US" dirty="0"/>
          </a:p>
        </p:txBody>
      </p:sp>
      <p:sp>
        <p:nvSpPr>
          <p:cNvPr id="3" name="Content Placeholder 2"/>
          <p:cNvSpPr>
            <a:spLocks noGrp="1"/>
          </p:cNvSpPr>
          <p:nvPr>
            <p:ph idx="1"/>
          </p:nvPr>
        </p:nvSpPr>
        <p:spPr/>
        <p:txBody>
          <a:bodyPr/>
          <a:lstStyle/>
          <a:p>
            <a:r>
              <a:rPr lang="en-US" dirty="0" smtClean="0"/>
              <a:t>Four traditional players, one newcomer</a:t>
            </a:r>
          </a:p>
          <a:p>
            <a:pPr lvl="1"/>
            <a:r>
              <a:rPr lang="en-US" dirty="0" smtClean="0"/>
              <a:t>Television</a:t>
            </a:r>
          </a:p>
          <a:p>
            <a:pPr lvl="1"/>
            <a:r>
              <a:rPr lang="en-US" dirty="0" smtClean="0"/>
              <a:t>Radio broadcasting</a:t>
            </a:r>
          </a:p>
          <a:p>
            <a:pPr lvl="1"/>
            <a:r>
              <a:rPr lang="en-US" dirty="0" smtClean="0"/>
              <a:t>Hollywood films</a:t>
            </a:r>
          </a:p>
          <a:p>
            <a:pPr lvl="1"/>
            <a:r>
              <a:rPr lang="en-US" dirty="0" smtClean="0"/>
              <a:t>Music</a:t>
            </a:r>
          </a:p>
          <a:p>
            <a:pPr lvl="1"/>
            <a:r>
              <a:rPr lang="en-US" dirty="0" smtClean="0"/>
              <a:t>Games (new arrival)</a:t>
            </a:r>
            <a:endParaRPr lang="en-US" dirty="0"/>
          </a:p>
        </p:txBody>
      </p:sp>
    </p:spTree>
    <p:extLst>
      <p:ext uri="{BB962C8B-B14F-4D97-AF65-F5344CB8AC3E}">
        <p14:creationId xmlns:p14="http://schemas.microsoft.com/office/powerpoint/2010/main" val="11373367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Entertainment Industry (2 of 2)</a:t>
            </a:r>
            <a:endParaRPr lang="en-US" dirty="0"/>
          </a:p>
        </p:txBody>
      </p:sp>
      <p:sp>
        <p:nvSpPr>
          <p:cNvPr id="3" name="Content Placeholder 2"/>
          <p:cNvSpPr>
            <a:spLocks noGrp="1"/>
          </p:cNvSpPr>
          <p:nvPr>
            <p:ph idx="1"/>
          </p:nvPr>
        </p:nvSpPr>
        <p:spPr/>
        <p:txBody>
          <a:bodyPr/>
          <a:lstStyle/>
          <a:p>
            <a:r>
              <a:rPr lang="en-US" dirty="0" smtClean="0"/>
              <a:t>Internet is transforming industry:</a:t>
            </a:r>
          </a:p>
          <a:p>
            <a:pPr lvl="1"/>
            <a:r>
              <a:rPr lang="en-US" dirty="0" smtClean="0"/>
              <a:t>Mobile devices</a:t>
            </a:r>
          </a:p>
          <a:p>
            <a:pPr lvl="1"/>
            <a:r>
              <a:rPr lang="en-US" dirty="0" smtClean="0"/>
              <a:t>Social networks featuring video streaming</a:t>
            </a:r>
            <a:endParaRPr lang="en-US" dirty="0"/>
          </a:p>
          <a:p>
            <a:pPr lvl="1"/>
            <a:r>
              <a:rPr lang="en-US" dirty="0" smtClean="0"/>
              <a:t>Download and streaming services</a:t>
            </a:r>
          </a:p>
          <a:p>
            <a:pPr lvl="1"/>
            <a:r>
              <a:rPr lang="en-US" dirty="0" smtClean="0"/>
              <a:t>Growth in broadband access</a:t>
            </a:r>
          </a:p>
          <a:p>
            <a:pPr lvl="1"/>
            <a:r>
              <a:rPr lang="en-US" dirty="0" smtClean="0"/>
              <a:t>Closed streaming platforms reduce need for DRM</a:t>
            </a:r>
          </a:p>
          <a:p>
            <a:r>
              <a:rPr lang="en-US" dirty="0" smtClean="0"/>
              <a:t>Emergence </a:t>
            </a:r>
            <a:r>
              <a:rPr lang="en-US" dirty="0"/>
              <a:t>of very large-scale, </a:t>
            </a:r>
            <a:r>
              <a:rPr lang="en-US" dirty="0" smtClean="0"/>
              <a:t>integrated technology </a:t>
            </a:r>
            <a:r>
              <a:rPr lang="en-US" dirty="0"/>
              <a:t>media companies </a:t>
            </a:r>
            <a:endParaRPr lang="en-US" dirty="0" smtClean="0"/>
          </a:p>
          <a:p>
            <a:pPr lvl="1"/>
            <a:r>
              <a:rPr lang="en-US" dirty="0" smtClean="0"/>
              <a:t> </a:t>
            </a:r>
            <a:r>
              <a:rPr lang="en-US" dirty="0"/>
              <a:t>Amazon, Google, Apple, and </a:t>
            </a:r>
            <a:r>
              <a:rPr lang="en-US" dirty="0" smtClean="0"/>
              <a:t>Netflix</a:t>
            </a:r>
            <a:endParaRPr lang="en-US" dirty="0"/>
          </a:p>
        </p:txBody>
      </p:sp>
    </p:spTree>
    <p:extLst>
      <p:ext uri="{BB962C8B-B14F-4D97-AF65-F5344CB8AC3E}">
        <p14:creationId xmlns:p14="http://schemas.microsoft.com/office/powerpoint/2010/main" val="3294420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10.14: Projected Growth in Online Entertainment</a:t>
            </a:r>
            <a:endParaRPr lang="en-US" dirty="0"/>
          </a:p>
        </p:txBody>
      </p:sp>
      <p:sp>
        <p:nvSpPr>
          <p:cNvPr id="4" name="Text Placeholder 3"/>
          <p:cNvSpPr>
            <a:spLocks noGrp="1"/>
          </p:cNvSpPr>
          <p:nvPr>
            <p:ph type="body" sz="quarter" idx="13"/>
          </p:nvPr>
        </p:nvSpPr>
        <p:spPr/>
        <p:txBody>
          <a:bodyPr/>
          <a:lstStyle/>
          <a:p>
            <a:endParaRPr lang="en-US" dirty="0"/>
          </a:p>
        </p:txBody>
      </p:sp>
      <p:pic>
        <p:nvPicPr>
          <p:cNvPr id="8" name="Picture 7" descr="Figure 10.14 shows the project growth in revenues for online TV and movies, online music, online video games, and Internet radi."/>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357758" y="1727003"/>
            <a:ext cx="4254240" cy="320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716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Television</a:t>
            </a:r>
            <a:endParaRPr lang="en-US" dirty="0"/>
          </a:p>
        </p:txBody>
      </p:sp>
      <p:sp>
        <p:nvSpPr>
          <p:cNvPr id="3" name="Content Placeholder 2"/>
          <p:cNvSpPr>
            <a:spLocks noGrp="1"/>
          </p:cNvSpPr>
          <p:nvPr>
            <p:ph idx="1"/>
          </p:nvPr>
        </p:nvSpPr>
        <p:spPr/>
        <p:txBody>
          <a:bodyPr/>
          <a:lstStyle/>
          <a:p>
            <a:r>
              <a:rPr lang="en-US" dirty="0" smtClean="0"/>
              <a:t>Transition to new Internet delivery platforms</a:t>
            </a:r>
          </a:p>
          <a:p>
            <a:pPr lvl="1"/>
            <a:r>
              <a:rPr lang="en-US" dirty="0" smtClean="0"/>
              <a:t>Streaming and downloading services</a:t>
            </a:r>
          </a:p>
          <a:p>
            <a:pPr lvl="1"/>
            <a:r>
              <a:rPr lang="en-US" dirty="0" smtClean="0"/>
              <a:t>OTT: Over-the-top (Internet) delivery</a:t>
            </a:r>
          </a:p>
          <a:p>
            <a:pPr lvl="1"/>
            <a:r>
              <a:rPr lang="en-US" dirty="0" smtClean="0"/>
              <a:t>Mobile platform</a:t>
            </a:r>
          </a:p>
          <a:p>
            <a:r>
              <a:rPr lang="en-US" dirty="0" smtClean="0"/>
              <a:t>Binge watching vs. linear TV</a:t>
            </a:r>
          </a:p>
          <a:p>
            <a:r>
              <a:rPr lang="en-US" dirty="0"/>
              <a:t>Social TV</a:t>
            </a:r>
          </a:p>
          <a:p>
            <a:r>
              <a:rPr lang="en-US" dirty="0" smtClean="0"/>
              <a:t>FCC’s proposed “open set top box  plan”</a:t>
            </a:r>
          </a:p>
          <a:p>
            <a:r>
              <a:rPr lang="en-US" dirty="0" smtClean="0"/>
              <a:t>Social network influences</a:t>
            </a:r>
          </a:p>
          <a:p>
            <a:r>
              <a:rPr lang="en-US" dirty="0" smtClean="0"/>
              <a:t>Uncertain future for cable TV growth </a:t>
            </a:r>
            <a:endParaRPr lang="en-US" dirty="0"/>
          </a:p>
        </p:txBody>
      </p:sp>
    </p:spTree>
    <p:extLst>
      <p:ext uri="{BB962C8B-B14F-4D97-AF65-F5344CB8AC3E}">
        <p14:creationId xmlns:p14="http://schemas.microsoft.com/office/powerpoint/2010/main" val="14367718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Feature-Length Movies</a:t>
            </a:r>
            <a:endParaRPr lang="en-US" dirty="0"/>
          </a:p>
        </p:txBody>
      </p:sp>
      <p:sp>
        <p:nvSpPr>
          <p:cNvPr id="3" name="Content Placeholder 2"/>
          <p:cNvSpPr>
            <a:spLocks noGrp="1"/>
          </p:cNvSpPr>
          <p:nvPr>
            <p:ph idx="1"/>
          </p:nvPr>
        </p:nvSpPr>
        <p:spPr/>
        <p:txBody>
          <a:bodyPr/>
          <a:lstStyle/>
          <a:p>
            <a:r>
              <a:rPr lang="en-US" altLang="en-US" dirty="0" smtClean="0"/>
              <a:t>Hollywood maintaining control of content creation, delivery, and revenue</a:t>
            </a:r>
          </a:p>
          <a:p>
            <a:pPr lvl="1"/>
            <a:r>
              <a:rPr lang="en-US" altLang="en-US" dirty="0" smtClean="0"/>
              <a:t>DVDs, rental DVDs</a:t>
            </a:r>
          </a:p>
          <a:p>
            <a:pPr lvl="1"/>
            <a:r>
              <a:rPr lang="en-US" altLang="en-US" dirty="0" smtClean="0"/>
              <a:t>Electronic Sell Through (EST) – downloading movies</a:t>
            </a:r>
          </a:p>
          <a:p>
            <a:pPr lvl="1"/>
            <a:r>
              <a:rPr lang="en-US" altLang="en-US" dirty="0" smtClean="0"/>
              <a:t>Subscription streaming</a:t>
            </a:r>
          </a:p>
          <a:p>
            <a:pPr lvl="1"/>
            <a:r>
              <a:rPr lang="en-US" altLang="en-US" dirty="0" smtClean="0"/>
              <a:t>Video On Demand (VOD)</a:t>
            </a:r>
          </a:p>
          <a:p>
            <a:r>
              <a:rPr lang="en-US" altLang="en-US" dirty="0" smtClean="0"/>
              <a:t>Challenges</a:t>
            </a:r>
          </a:p>
          <a:p>
            <a:pPr lvl="1"/>
            <a:r>
              <a:rPr lang="en-US" altLang="en-US" dirty="0" smtClean="0"/>
              <a:t>Digital formats produce less revenue than physical</a:t>
            </a:r>
          </a:p>
          <a:p>
            <a:pPr lvl="1"/>
            <a:r>
              <a:rPr lang="en-US" altLang="en-US" dirty="0" smtClean="0"/>
              <a:t>Pressure to change release windows</a:t>
            </a:r>
          </a:p>
          <a:p>
            <a:pPr lvl="1"/>
            <a:r>
              <a:rPr lang="en-US" altLang="en-US" dirty="0" smtClean="0"/>
              <a:t>Growing strength of online movie distributors like Netflix</a:t>
            </a:r>
          </a:p>
          <a:p>
            <a:pPr lvl="1"/>
            <a:r>
              <a:rPr lang="en-US" altLang="en-US" dirty="0" smtClean="0"/>
              <a:t>Sites streaming or providing downloads of pirated content</a:t>
            </a:r>
            <a:endParaRPr lang="en-US" altLang="en-US" dirty="0"/>
          </a:p>
        </p:txBody>
      </p:sp>
    </p:spTree>
    <p:extLst>
      <p:ext uri="{BB962C8B-B14F-4D97-AF65-F5344CB8AC3E}">
        <p14:creationId xmlns:p14="http://schemas.microsoft.com/office/powerpoint/2010/main" val="130464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10.17: </a:t>
            </a:r>
            <a:r>
              <a:rPr lang="en-US" dirty="0"/>
              <a:t>Major Online Movie Distributors</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17 illustrates the relative sizes of the major online movie distributors in a pie chart."/>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57400" y="1742478"/>
            <a:ext cx="4854956" cy="3178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8791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on Technology: </a:t>
            </a:r>
            <a:r>
              <a:rPr lang="en-US" altLang="en-US" dirty="0" smtClean="0"/>
              <a:t>Hollywood and the Internet: Let’s Cut a Deal</a:t>
            </a:r>
            <a:endParaRPr lang="en-US" dirty="0"/>
          </a:p>
        </p:txBody>
      </p:sp>
      <p:sp>
        <p:nvSpPr>
          <p:cNvPr id="3" name="Content Placeholder 2"/>
          <p:cNvSpPr>
            <a:spLocks noGrp="1"/>
          </p:cNvSpPr>
          <p:nvPr>
            <p:ph idx="1"/>
          </p:nvPr>
        </p:nvSpPr>
        <p:spPr/>
        <p:txBody>
          <a:bodyPr/>
          <a:lstStyle/>
          <a:p>
            <a:r>
              <a:rPr lang="en-US" dirty="0" smtClean="0"/>
              <a:t>Class Discussion</a:t>
            </a:r>
          </a:p>
          <a:p>
            <a:pPr lvl="1"/>
            <a:r>
              <a:rPr lang="en-US" altLang="en-US" dirty="0" smtClean="0"/>
              <a:t>What challenges has the Internet posed to traditional Hollywood movie distribution? What is the biggest challenge?</a:t>
            </a:r>
          </a:p>
          <a:p>
            <a:pPr lvl="1"/>
            <a:r>
              <a:rPr lang="en-US" altLang="en-US" dirty="0" smtClean="0"/>
              <a:t>Can Internet distribution work with the </a:t>
            </a:r>
            <a:r>
              <a:rPr lang="ja-JP" altLang="en-US" dirty="0" smtClean="0"/>
              <a:t>“</a:t>
            </a:r>
            <a:r>
              <a:rPr lang="en-US" altLang="ja-JP" dirty="0" smtClean="0"/>
              <a:t>release window</a:t>
            </a:r>
            <a:r>
              <a:rPr lang="ja-JP" altLang="en-US" dirty="0" smtClean="0"/>
              <a:t>”</a:t>
            </a:r>
            <a:r>
              <a:rPr lang="en-US" altLang="ja-JP" dirty="0" smtClean="0"/>
              <a:t> strategy?</a:t>
            </a:r>
          </a:p>
          <a:p>
            <a:pPr lvl="1"/>
            <a:r>
              <a:rPr lang="en-US" altLang="en-US" dirty="0" smtClean="0"/>
              <a:t>Do you think Hollywood is doing a better job of protecting its content than the music industry?</a:t>
            </a:r>
          </a:p>
          <a:p>
            <a:pPr lvl="1"/>
            <a:r>
              <a:rPr lang="en-US" altLang="en-US" dirty="0" smtClean="0"/>
              <a:t>What is the most realistic and profitable path forward for the Hollywood film industry?</a:t>
            </a:r>
            <a:endParaRPr lang="en-US" altLang="en-US" dirty="0"/>
          </a:p>
        </p:txBody>
      </p:sp>
    </p:spTree>
    <p:extLst>
      <p:ext uri="{BB962C8B-B14F-4D97-AF65-F5344CB8AC3E}">
        <p14:creationId xmlns:p14="http://schemas.microsoft.com/office/powerpoint/2010/main" val="12120874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Music</a:t>
            </a:r>
            <a:endParaRPr lang="en-US" dirty="0"/>
          </a:p>
        </p:txBody>
      </p:sp>
      <p:sp>
        <p:nvSpPr>
          <p:cNvPr id="3" name="Content Placeholder 2"/>
          <p:cNvSpPr>
            <a:spLocks noGrp="1"/>
          </p:cNvSpPr>
          <p:nvPr>
            <p:ph idx="1"/>
          </p:nvPr>
        </p:nvSpPr>
        <p:spPr/>
        <p:txBody>
          <a:bodyPr/>
          <a:lstStyle/>
          <a:p>
            <a:r>
              <a:rPr lang="en-US" altLang="en-US" dirty="0" smtClean="0"/>
              <a:t>Most disrupted of content industries</a:t>
            </a:r>
          </a:p>
          <a:p>
            <a:pPr lvl="1"/>
            <a:r>
              <a:rPr lang="en-US" altLang="en-US" dirty="0" smtClean="0"/>
              <a:t>Move from physical to digital product</a:t>
            </a:r>
          </a:p>
          <a:p>
            <a:pPr lvl="1"/>
            <a:r>
              <a:rPr lang="en-US" altLang="en-US" dirty="0" smtClean="0"/>
              <a:t>Distributor market dominated by Apple’s iTunes</a:t>
            </a:r>
          </a:p>
          <a:p>
            <a:r>
              <a:rPr lang="en-US" altLang="en-US" dirty="0" smtClean="0"/>
              <a:t>Digital revenues: 70% of all revenues</a:t>
            </a:r>
          </a:p>
          <a:p>
            <a:r>
              <a:rPr lang="en-US" altLang="en-US" dirty="0" smtClean="0"/>
              <a:t>Two types of digital music services</a:t>
            </a:r>
          </a:p>
          <a:p>
            <a:pPr lvl="1"/>
            <a:r>
              <a:rPr lang="en-US" altLang="en-US" dirty="0"/>
              <a:t>Streaming subscription services (Internet radio)</a:t>
            </a:r>
          </a:p>
          <a:p>
            <a:pPr lvl="1"/>
            <a:r>
              <a:rPr lang="en-US" altLang="en-US" dirty="0" smtClean="0"/>
              <a:t>Digital download (download to own)</a:t>
            </a:r>
          </a:p>
          <a:p>
            <a:pPr lvl="2"/>
            <a:r>
              <a:rPr lang="en-US" altLang="en-US" dirty="0" smtClean="0"/>
              <a:t>Increasingly uses cloud storage</a:t>
            </a:r>
          </a:p>
          <a:p>
            <a:pPr lvl="2"/>
            <a:r>
              <a:rPr lang="en-US" altLang="en-US" dirty="0" smtClean="0"/>
              <a:t>33% </a:t>
            </a:r>
            <a:r>
              <a:rPr lang="en-US" altLang="en-US" dirty="0"/>
              <a:t>of all </a:t>
            </a:r>
            <a:r>
              <a:rPr lang="en-US" altLang="en-US" dirty="0" smtClean="0"/>
              <a:t>digital music industry revenue</a:t>
            </a:r>
          </a:p>
        </p:txBody>
      </p:sp>
    </p:spTree>
    <p:extLst>
      <p:ext uri="{BB962C8B-B14F-4D97-AF65-F5344CB8AC3E}">
        <p14:creationId xmlns:p14="http://schemas.microsoft.com/office/powerpoint/2010/main" val="1737549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10.18: </a:t>
            </a:r>
            <a:r>
              <a:rPr lang="en-US" dirty="0"/>
              <a:t>U.S. Music Revenues: Digital vs. Physical</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0.18 graphs the change in both physical and digtal U.S. music revenue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21" t="413" r="14288" b="-413"/>
          <a:stretch/>
        </p:blipFill>
        <p:spPr bwMode="auto">
          <a:xfrm>
            <a:off x="1066800" y="1447800"/>
            <a:ext cx="6477000" cy="448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56252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Cord Cutters and Cord Shavers: The Emerging Internet Broadcast System (IBS)</a:t>
            </a:r>
            <a:endParaRPr lang="en-US" dirty="0"/>
          </a:p>
        </p:txBody>
      </p:sp>
      <p:sp>
        <p:nvSpPr>
          <p:cNvPr id="3" name="Content Placeholder 2"/>
          <p:cNvSpPr>
            <a:spLocks noGrp="1"/>
          </p:cNvSpPr>
          <p:nvPr>
            <p:ph idx="1"/>
          </p:nvPr>
        </p:nvSpPr>
        <p:spPr/>
        <p:txBody>
          <a:bodyPr/>
          <a:lstStyle/>
          <a:p>
            <a:r>
              <a:rPr lang="en-US" dirty="0" smtClean="0"/>
              <a:t>Class Discussion</a:t>
            </a:r>
          </a:p>
          <a:p>
            <a:pPr lvl="1"/>
            <a:r>
              <a:rPr lang="en-US" dirty="0" smtClean="0"/>
              <a:t>Do you subscribe to any online video streaming services? If so, which ones?</a:t>
            </a:r>
          </a:p>
          <a:p>
            <a:pPr lvl="1"/>
            <a:r>
              <a:rPr lang="en-US" dirty="0" smtClean="0"/>
              <a:t>What sites have given you the best overall viewing or entertainment experience, and why?</a:t>
            </a:r>
          </a:p>
          <a:p>
            <a:pPr lvl="1"/>
            <a:r>
              <a:rPr lang="en-US" dirty="0" smtClean="0"/>
              <a:t>What are the advantages of watching traditional television over watching online TV and films?</a:t>
            </a:r>
            <a:endParaRPr lang="en-US" dirty="0"/>
          </a:p>
        </p:txBody>
      </p:sp>
    </p:spTree>
    <p:extLst>
      <p:ext uri="{BB962C8B-B14F-4D97-AF65-F5344CB8AC3E}">
        <p14:creationId xmlns:p14="http://schemas.microsoft.com/office/powerpoint/2010/main" val="3715733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Games</a:t>
            </a:r>
            <a:endParaRPr lang="en-US" dirty="0"/>
          </a:p>
        </p:txBody>
      </p:sp>
      <p:sp>
        <p:nvSpPr>
          <p:cNvPr id="3" name="Content Placeholder 2"/>
          <p:cNvSpPr>
            <a:spLocks noGrp="1"/>
          </p:cNvSpPr>
          <p:nvPr>
            <p:ph idx="1"/>
          </p:nvPr>
        </p:nvSpPr>
        <p:spPr>
          <a:xfrm>
            <a:off x="488156" y="1600200"/>
            <a:ext cx="8229600" cy="4525963"/>
          </a:xfrm>
        </p:spPr>
        <p:txBody>
          <a:bodyPr/>
          <a:lstStyle/>
          <a:p>
            <a:r>
              <a:rPr lang="en-US" altLang="en-US" sz="2400" dirty="0" smtClean="0"/>
              <a:t>Online gaming has had explosive growth</a:t>
            </a:r>
          </a:p>
          <a:p>
            <a:pPr lvl="1"/>
            <a:r>
              <a:rPr lang="en-US" altLang="en-US" sz="1800" dirty="0" smtClean="0"/>
              <a:t>Pokemon GO</a:t>
            </a:r>
          </a:p>
          <a:p>
            <a:pPr lvl="1"/>
            <a:r>
              <a:rPr lang="en-US" altLang="en-US" sz="1800" dirty="0" smtClean="0"/>
              <a:t>Mobile platform</a:t>
            </a:r>
          </a:p>
          <a:p>
            <a:r>
              <a:rPr lang="en-US" altLang="en-US" sz="2400" dirty="0" smtClean="0"/>
              <a:t>Types of digital gamers</a:t>
            </a:r>
          </a:p>
          <a:p>
            <a:pPr lvl="1"/>
            <a:r>
              <a:rPr lang="en-US" altLang="en-US" sz="1800" dirty="0" smtClean="0"/>
              <a:t>Casual</a:t>
            </a:r>
          </a:p>
          <a:p>
            <a:pPr lvl="1"/>
            <a:r>
              <a:rPr lang="en-US" altLang="en-US" sz="1800" dirty="0" smtClean="0"/>
              <a:t>Social</a:t>
            </a:r>
          </a:p>
          <a:p>
            <a:pPr lvl="1"/>
            <a:r>
              <a:rPr lang="en-US" altLang="en-US" sz="1800" dirty="0" smtClean="0"/>
              <a:t>Mobile—fastest growing market </a:t>
            </a:r>
          </a:p>
          <a:p>
            <a:pPr lvl="1"/>
            <a:r>
              <a:rPr lang="en-US" altLang="en-US" sz="1800" dirty="0" smtClean="0"/>
              <a:t>Massively multiplayer online (MMO)</a:t>
            </a:r>
          </a:p>
          <a:p>
            <a:pPr lvl="1"/>
            <a:r>
              <a:rPr lang="en-US" altLang="en-US" sz="1800" dirty="0" smtClean="0"/>
              <a:t>Console</a:t>
            </a:r>
          </a:p>
          <a:p>
            <a:r>
              <a:rPr lang="en-US" altLang="en-US" sz="2400" dirty="0" smtClean="0"/>
              <a:t>Business models in flux</a:t>
            </a:r>
          </a:p>
          <a:p>
            <a:r>
              <a:rPr lang="en-US" altLang="en-US" sz="2400" dirty="0" smtClean="0"/>
              <a:t>E-sports, Twitch.tv</a:t>
            </a:r>
            <a:endParaRPr lang="en-US" altLang="en-US" sz="2400" dirty="0"/>
          </a:p>
        </p:txBody>
      </p:sp>
    </p:spTree>
    <p:extLst>
      <p:ext uri="{BB962C8B-B14F-4D97-AF65-F5344CB8AC3E}">
        <p14:creationId xmlns:p14="http://schemas.microsoft.com/office/powerpoint/2010/main" val="36258706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10.21: </a:t>
            </a:r>
            <a:r>
              <a:rPr lang="en-US" dirty="0"/>
              <a:t>Online Gaming Audience</a:t>
            </a:r>
          </a:p>
        </p:txBody>
      </p:sp>
      <p:sp>
        <p:nvSpPr>
          <p:cNvPr id="4" name="Text Placeholder 3"/>
          <p:cNvSpPr>
            <a:spLocks noGrp="1"/>
          </p:cNvSpPr>
          <p:nvPr>
            <p:ph type="body" sz="quarter" idx="13"/>
          </p:nvPr>
        </p:nvSpPr>
        <p:spPr/>
        <p:txBody>
          <a:bodyPr/>
          <a:lstStyle/>
          <a:p>
            <a:endParaRPr lang="en-US" dirty="0"/>
          </a:p>
        </p:txBody>
      </p:sp>
      <p:pic>
        <p:nvPicPr>
          <p:cNvPr id="8" name="Picture 7" descr="Figure 10.21 shows the growth of the online gaming audience, including casual gamers, social gamers, console gamers, and mobile gamer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0" y="990600"/>
            <a:ext cx="7162800" cy="505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56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Trends in Online Content (1 of 2)</a:t>
            </a:r>
            <a:endParaRPr lang="en-US" dirty="0"/>
          </a:p>
        </p:txBody>
      </p:sp>
      <p:sp>
        <p:nvSpPr>
          <p:cNvPr id="3" name="Content Placeholder 2"/>
          <p:cNvSpPr>
            <a:spLocks noGrp="1"/>
          </p:cNvSpPr>
          <p:nvPr>
            <p:ph idx="1"/>
          </p:nvPr>
        </p:nvSpPr>
        <p:spPr/>
        <p:txBody>
          <a:bodyPr/>
          <a:lstStyle/>
          <a:p>
            <a:r>
              <a:rPr lang="en-US" dirty="0"/>
              <a:t>Mobile platform accelerates the transition to digital content</a:t>
            </a:r>
          </a:p>
          <a:p>
            <a:r>
              <a:rPr lang="en-US" dirty="0" smtClean="0"/>
              <a:t>Distributors become significant players in content production business</a:t>
            </a:r>
          </a:p>
          <a:p>
            <a:r>
              <a:rPr lang="en-US" dirty="0" smtClean="0"/>
              <a:t>Continued growth of online video and music</a:t>
            </a:r>
          </a:p>
          <a:p>
            <a:r>
              <a:rPr lang="en-US" dirty="0" smtClean="0"/>
              <a:t>E-book sales growth slows</a:t>
            </a:r>
          </a:p>
          <a:p>
            <a:r>
              <a:rPr lang="en-US" dirty="0" smtClean="0"/>
              <a:t>Digital music sales top physical sales</a:t>
            </a:r>
          </a:p>
          <a:p>
            <a:r>
              <a:rPr lang="en-US" dirty="0" smtClean="0"/>
              <a:t>Console games flatten as mobile games soar</a:t>
            </a:r>
            <a:endParaRPr lang="en-US" dirty="0"/>
          </a:p>
        </p:txBody>
      </p:sp>
    </p:spTree>
    <p:extLst>
      <p:ext uri="{BB962C8B-B14F-4D97-AF65-F5344CB8AC3E}">
        <p14:creationId xmlns:p14="http://schemas.microsoft.com/office/powerpoint/2010/main" val="9795695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Trends in Online Content (2 of 2)</a:t>
            </a:r>
            <a:endParaRPr lang="en-US" dirty="0"/>
          </a:p>
        </p:txBody>
      </p:sp>
      <p:sp>
        <p:nvSpPr>
          <p:cNvPr id="3" name="Content Placeholder 2"/>
          <p:cNvSpPr>
            <a:spLocks noGrp="1"/>
          </p:cNvSpPr>
          <p:nvPr>
            <p:ph idx="1"/>
          </p:nvPr>
        </p:nvSpPr>
        <p:spPr/>
        <p:txBody>
          <a:bodyPr/>
          <a:lstStyle/>
          <a:p>
            <a:r>
              <a:rPr lang="en-US" dirty="0" smtClean="0"/>
              <a:t>Four Internet titans compete for ownership of online content ecosystem: Apple, Google, Amazon, and Facebook </a:t>
            </a:r>
          </a:p>
          <a:p>
            <a:r>
              <a:rPr lang="en-US" dirty="0" smtClean="0"/>
              <a:t>Netflix the largest consumer of bandwidth</a:t>
            </a:r>
          </a:p>
          <a:p>
            <a:r>
              <a:rPr lang="en-US" dirty="0" smtClean="0"/>
              <a:t>Cloud storage serves huge market for mobile device content</a:t>
            </a:r>
          </a:p>
          <a:p>
            <a:r>
              <a:rPr lang="en-US" dirty="0" smtClean="0"/>
              <a:t>FCC issues new net neutrality rules</a:t>
            </a:r>
          </a:p>
          <a:p>
            <a:r>
              <a:rPr lang="en-US" dirty="0" smtClean="0"/>
              <a:t>Time spent with digital media exceeds time spent with television</a:t>
            </a:r>
            <a:endParaRPr lang="en-US" dirty="0"/>
          </a:p>
        </p:txBody>
      </p:sp>
    </p:spTree>
    <p:extLst>
      <p:ext uri="{BB962C8B-B14F-4D97-AF65-F5344CB8AC3E}">
        <p14:creationId xmlns:p14="http://schemas.microsoft.com/office/powerpoint/2010/main" val="2599535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Audience and Market</a:t>
            </a:r>
            <a:endParaRPr lang="en-US" dirty="0"/>
          </a:p>
        </p:txBody>
      </p:sp>
      <p:sp>
        <p:nvSpPr>
          <p:cNvPr id="3" name="Content Placeholder 2"/>
          <p:cNvSpPr>
            <a:spLocks noGrp="1"/>
          </p:cNvSpPr>
          <p:nvPr>
            <p:ph idx="1"/>
          </p:nvPr>
        </p:nvSpPr>
        <p:spPr/>
        <p:txBody>
          <a:bodyPr/>
          <a:lstStyle/>
          <a:p>
            <a:r>
              <a:rPr lang="en-US" altLang="en-US" dirty="0" smtClean="0"/>
              <a:t>Average American adult spends 4,300 hrs/yr consuming various media</a:t>
            </a:r>
          </a:p>
          <a:p>
            <a:r>
              <a:rPr lang="en-US" altLang="en-US" dirty="0" smtClean="0"/>
              <a:t>2015 U.S. entertainment and media revenues (online and offline): $262 billion</a:t>
            </a:r>
          </a:p>
          <a:p>
            <a:r>
              <a:rPr lang="en-US" altLang="en-US" dirty="0" smtClean="0"/>
              <a:t>50% U.S. population watches TV online</a:t>
            </a:r>
          </a:p>
          <a:p>
            <a:r>
              <a:rPr lang="en-US" altLang="en-US" dirty="0" smtClean="0"/>
              <a:t>Desktop and mobile use: 5.7 hrs/day</a:t>
            </a:r>
          </a:p>
          <a:p>
            <a:r>
              <a:rPr lang="en-US" altLang="en-US" dirty="0" smtClean="0"/>
              <a:t>80% television users multitask</a:t>
            </a:r>
            <a:endParaRPr lang="en-US" altLang="en-US" dirty="0"/>
          </a:p>
        </p:txBody>
      </p:sp>
    </p:spTree>
    <p:extLst>
      <p:ext uri="{BB962C8B-B14F-4D97-AF65-F5344CB8AC3E}">
        <p14:creationId xmlns:p14="http://schemas.microsoft.com/office/powerpoint/2010/main" val="353496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10.1: </a:t>
            </a:r>
            <a:r>
              <a:rPr lang="en-US" dirty="0"/>
              <a:t>Annual Media Consumption</a:t>
            </a:r>
          </a:p>
        </p:txBody>
      </p:sp>
      <p:sp>
        <p:nvSpPr>
          <p:cNvPr id="6" name="Text Placeholder 5"/>
          <p:cNvSpPr>
            <a:spLocks noGrp="1"/>
          </p:cNvSpPr>
          <p:nvPr>
            <p:ph type="body" sz="quarter" idx="13"/>
          </p:nvPr>
        </p:nvSpPr>
        <p:spPr/>
        <p:txBody>
          <a:bodyPr/>
          <a:lstStyle/>
          <a:p>
            <a:endParaRPr lang="en-US" dirty="0"/>
          </a:p>
        </p:txBody>
      </p:sp>
      <p:pic>
        <p:nvPicPr>
          <p:cNvPr id="8" name="Picture 7" descr="Figure 10.1 graphs the hours per year spent on different types of media."/>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8200" y="1295400"/>
            <a:ext cx="6415402" cy="473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071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on Society: </a:t>
            </a:r>
            <a:r>
              <a:rPr lang="en-US" altLang="en-US" dirty="0"/>
              <a:t>Are Millennials Really All That Different?</a:t>
            </a:r>
            <a:endParaRPr lang="en-US" dirty="0"/>
          </a:p>
        </p:txBody>
      </p:sp>
      <p:sp>
        <p:nvSpPr>
          <p:cNvPr id="3" name="Content Placeholder 2"/>
          <p:cNvSpPr>
            <a:spLocks noGrp="1"/>
          </p:cNvSpPr>
          <p:nvPr>
            <p:ph idx="1"/>
          </p:nvPr>
        </p:nvSpPr>
        <p:spPr/>
        <p:txBody>
          <a:bodyPr/>
          <a:lstStyle/>
          <a:p>
            <a:r>
              <a:rPr lang="en-US" sz="3200" dirty="0" smtClean="0"/>
              <a:t>Class discussion:</a:t>
            </a:r>
          </a:p>
          <a:p>
            <a:pPr lvl="1">
              <a:defRPr/>
            </a:pPr>
            <a:r>
              <a:rPr lang="en-US" sz="2400" dirty="0"/>
              <a:t>What are some of the defining socioeconomic and behavioral patterns of Millennials?</a:t>
            </a:r>
          </a:p>
          <a:p>
            <a:pPr lvl="1">
              <a:defRPr/>
            </a:pPr>
            <a:r>
              <a:rPr lang="en-US" sz="2400" dirty="0"/>
              <a:t>In what ways does the hard evidence about Millennials not fit stereotypes about them?</a:t>
            </a:r>
          </a:p>
          <a:p>
            <a:pPr lvl="1">
              <a:defRPr/>
            </a:pPr>
            <a:r>
              <a:rPr lang="en-US" sz="2400" dirty="0"/>
              <a:t>Why are Millennials so sought after by advertisers?</a:t>
            </a:r>
          </a:p>
          <a:p>
            <a:pPr lvl="1">
              <a:defRPr/>
            </a:pPr>
            <a:r>
              <a:rPr lang="en-US" sz="2400" dirty="0"/>
              <a:t>Do you self-identify as a Millennial? Why or why not</a:t>
            </a:r>
            <a:r>
              <a:rPr lang="en-US" sz="2400" dirty="0" smtClean="0"/>
              <a:t>?</a:t>
            </a:r>
            <a:endParaRPr lang="en-US" sz="1800" dirty="0"/>
          </a:p>
        </p:txBody>
      </p:sp>
    </p:spTree>
    <p:extLst>
      <p:ext uri="{BB962C8B-B14F-4D97-AF65-F5344CB8AC3E}">
        <p14:creationId xmlns:p14="http://schemas.microsoft.com/office/powerpoint/2010/main" val="2625992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3227</TotalTime>
  <Words>2032</Words>
  <Application>Microsoft Office PowerPoint</Application>
  <PresentationFormat>On-screen Show (4:3)</PresentationFormat>
  <Paragraphs>272</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Times New Roman</vt:lpstr>
      <vt:lpstr>Verdana</vt:lpstr>
      <vt:lpstr>Wingdings</vt:lpstr>
      <vt:lpstr>508 Lecture</vt:lpstr>
      <vt:lpstr>E-commerce 2017  business. technology. society. 13th edition</vt:lpstr>
      <vt:lpstr>E-commerce 2017   business. technology. society.</vt:lpstr>
      <vt:lpstr>Learning Objectives</vt:lpstr>
      <vt:lpstr>Cord Cutters and Cord Shavers: The Emerging Internet Broadcast System (IBS)</vt:lpstr>
      <vt:lpstr>Trends in Online Content (1 of 2)</vt:lpstr>
      <vt:lpstr>Trends in Online Content (2 of 2)</vt:lpstr>
      <vt:lpstr>Content Audience and Market</vt:lpstr>
      <vt:lpstr>Figure 10.1: Annual Media Consumption</vt:lpstr>
      <vt:lpstr>Insight on Society: Are Millennials Really All That Different?</vt:lpstr>
      <vt:lpstr>Internet and Traditional Media</vt:lpstr>
      <vt:lpstr>Figure 10.2: Media Revenues by Channel</vt:lpstr>
      <vt:lpstr>Digital Content Revenue Models</vt:lpstr>
      <vt:lpstr>Figure 10.3: Online Content Consumption 2015</vt:lpstr>
      <vt:lpstr>Free or Fee</vt:lpstr>
      <vt:lpstr>Digital Rights Management (DRM)</vt:lpstr>
      <vt:lpstr>Media Industry Structure</vt:lpstr>
      <vt:lpstr>Media Convergence</vt:lpstr>
      <vt:lpstr>Figure 10.5: Convergence and the Transformation of Content: Books</vt:lpstr>
      <vt:lpstr>Online Publishing Industry</vt:lpstr>
      <vt:lpstr>Online Newspapers</vt:lpstr>
      <vt:lpstr>Figure 10.6: Newspaper Revenues 1980–2015</vt:lpstr>
      <vt:lpstr>Figure 10.7: Online Newspaper Models 1995-2016</vt:lpstr>
      <vt:lpstr>Online Newspaper Industry: Strengths and Challenges</vt:lpstr>
      <vt:lpstr>Insight on Business: Vox: Native Digital News</vt:lpstr>
      <vt:lpstr>Magazines Rebound</vt:lpstr>
      <vt:lpstr>E-books and Online Publishing</vt:lpstr>
      <vt:lpstr>Amazon and Apple: The New Digital Media Ecosystems</vt:lpstr>
      <vt:lpstr>E-book Business Models</vt:lpstr>
      <vt:lpstr>Challenges of E-book Platform</vt:lpstr>
      <vt:lpstr>Figure 10.12: E-book Sales</vt:lpstr>
      <vt:lpstr>Online Entertainment Industry (1 of 2)</vt:lpstr>
      <vt:lpstr>Online Entertainment Industry (2 of 2)</vt:lpstr>
      <vt:lpstr>Figure 10.14: Projected Growth in Online Entertainment</vt:lpstr>
      <vt:lpstr>Television</vt:lpstr>
      <vt:lpstr>Feature-Length Movies</vt:lpstr>
      <vt:lpstr>Figure 10.17: Major Online Movie Distributors</vt:lpstr>
      <vt:lpstr>Insight on Technology: Hollywood and the Internet: Let’s Cut a Deal</vt:lpstr>
      <vt:lpstr>Music</vt:lpstr>
      <vt:lpstr>Figure 10.18: U.S. Music Revenues: Digital vs. Physical</vt:lpstr>
      <vt:lpstr>Games</vt:lpstr>
      <vt:lpstr>Figure 10.21: Online Gaming Audience</vt:lpstr>
    </vt:vector>
  </TitlesOfParts>
  <Company>echosvoice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E-commerce 2017</dc:subject>
  <dc:creator>Kenneth C. Laudon/Carol G. Traver</dc:creator>
  <cp:keywords>E-commerce</cp:keywords>
  <cp:lastModifiedBy>Tùng Nguyễn</cp:lastModifiedBy>
  <cp:revision>182</cp:revision>
  <dcterms:created xsi:type="dcterms:W3CDTF">2014-07-14T20:04:21Z</dcterms:created>
  <dcterms:modified xsi:type="dcterms:W3CDTF">2018-05-21T08:16:06Z</dcterms:modified>
</cp:coreProperties>
</file>