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8"/>
  </p:notesMasterIdLst>
  <p:handoutMasterIdLst>
    <p:handoutMasterId r:id="rId29"/>
  </p:handoutMasterIdLst>
  <p:sldIdLst>
    <p:sldId id="322" r:id="rId5"/>
    <p:sldId id="323" r:id="rId6"/>
    <p:sldId id="372" r:id="rId7"/>
    <p:sldId id="373" r:id="rId8"/>
    <p:sldId id="334" r:id="rId9"/>
    <p:sldId id="402" r:id="rId10"/>
    <p:sldId id="375" r:id="rId11"/>
    <p:sldId id="376" r:id="rId12"/>
    <p:sldId id="403" r:id="rId13"/>
    <p:sldId id="380" r:id="rId14"/>
    <p:sldId id="381" r:id="rId15"/>
    <p:sldId id="382" r:id="rId16"/>
    <p:sldId id="404" r:id="rId17"/>
    <p:sldId id="405" r:id="rId18"/>
    <p:sldId id="406" r:id="rId19"/>
    <p:sldId id="407" r:id="rId20"/>
    <p:sldId id="408" r:id="rId21"/>
    <p:sldId id="409" r:id="rId22"/>
    <p:sldId id="410" r:id="rId23"/>
    <p:sldId id="411" r:id="rId24"/>
    <p:sldId id="412" r:id="rId25"/>
    <p:sldId id="413" r:id="rId26"/>
    <p:sldId id="414" r:id="rId27"/>
  </p:sldIdLst>
  <p:sldSz cx="12188825"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Kiểu Trung bình 2 - Nhấn mạnh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Kiểu Trung bình 2 - Nhấn mạnh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Kiểu Trung bình 2 - Nhấn mạnh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74" autoAdjust="0"/>
  </p:normalViewPr>
  <p:slideViewPr>
    <p:cSldViewPr showGuides="1">
      <p:cViewPr varScale="1">
        <p:scale>
          <a:sx n="74" d="100"/>
          <a:sy n="74" d="100"/>
        </p:scale>
        <p:origin x="582" y="5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6/5/2018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6/5/2018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ublicly_Verifiable_Secret_Sharin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ashvn.blogspot.ca/2017/03/masternode-mot-co-che-ieu-tiet-cung-cau.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13</a:t>
            </a:fld>
            <a:endParaRPr lang="en-US" dirty="0"/>
          </a:p>
        </p:txBody>
      </p:sp>
    </p:spTree>
    <p:extLst>
      <p:ext uri="{BB962C8B-B14F-4D97-AF65-F5344CB8AC3E}">
        <p14:creationId xmlns:p14="http://schemas.microsoft.com/office/powerpoint/2010/main" val="3439202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block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epoch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ouroboros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5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số</a:t>
            </a:r>
            <a:r>
              <a:rPr lang="en-US" sz="1200" b="1" kern="1200" dirty="0">
                <a:solidFill>
                  <a:schemeClr val="tx1"/>
                </a:solidFill>
                <a:effectLst/>
                <a:latin typeface="+mn-lt"/>
                <a:ea typeface="+mn-ea"/>
                <a:cs typeface="+mn-cs"/>
              </a:rPr>
              <a:t>  leader = </a:t>
            </a:r>
            <a:r>
              <a:rPr lang="en-US" sz="1200" b="1" kern="1200" dirty="0" err="1">
                <a:solidFill>
                  <a:schemeClr val="tx1"/>
                </a:solidFill>
                <a:effectLst/>
                <a:latin typeface="+mn-lt"/>
                <a:ea typeface="+mn-ea"/>
                <a:cs typeface="+mn-cs"/>
              </a:rPr>
              <a:t>số</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khe</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trong</a:t>
            </a:r>
            <a:r>
              <a:rPr lang="en-US" sz="1200" b="1" kern="1200" dirty="0">
                <a:solidFill>
                  <a:schemeClr val="tx1"/>
                </a:solidFill>
                <a:effectLst/>
                <a:latin typeface="+mn-lt"/>
                <a:ea typeface="+mn-ea"/>
                <a:cs typeface="+mn-cs"/>
              </a:rPr>
              <a:t> epoch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N),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tạo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nhiều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hơn</a:t>
            </a:r>
            <a:r>
              <a:rPr lang="en-US" sz="1200" b="1" kern="1200" dirty="0">
                <a:solidFill>
                  <a:schemeClr val="tx1"/>
                </a:solidFill>
                <a:effectLst/>
                <a:latin typeface="+mn-lt"/>
                <a:ea typeface="+mn-ea"/>
                <a:cs typeface="+mn-cs"/>
              </a:rPr>
              <a:t> N blocks </a:t>
            </a:r>
            <a:r>
              <a:rPr lang="en-US" sz="1200" b="1" kern="1200" dirty="0" err="1">
                <a:solidFill>
                  <a:schemeClr val="tx1"/>
                </a:solidFill>
                <a:effectLst/>
                <a:latin typeface="+mn-lt"/>
                <a:ea typeface="+mn-ea"/>
                <a:cs typeface="+mn-cs"/>
              </a:rPr>
              <a:t>trong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epoch</a:t>
            </a:r>
            <a:r>
              <a:rPr lang="en-US" sz="1200" kern="1200" dirty="0">
                <a:solidFill>
                  <a:schemeClr val="tx1"/>
                </a:solidFill>
                <a:effectLst/>
                <a:latin typeface="+mn-lt"/>
                <a:ea typeface="+mn-ea"/>
                <a:cs typeface="+mn-cs"/>
              </a:rPr>
              <a:t>.</a:t>
            </a:r>
          </a:p>
          <a:p>
            <a:r>
              <a:rPr lang="en-US" sz="1200" b="1" kern="1200" dirty="0" err="1">
                <a:solidFill>
                  <a:schemeClr val="tx1"/>
                </a:solidFill>
                <a:effectLst/>
                <a:latin typeface="+mn-lt"/>
                <a:ea typeface="+mn-ea"/>
                <a:cs typeface="+mn-cs"/>
              </a:rPr>
              <a:t>Nếu</a:t>
            </a:r>
            <a:r>
              <a:rPr lang="en-US" sz="1200" b="1" kern="1200" dirty="0">
                <a:solidFill>
                  <a:schemeClr val="tx1"/>
                </a:solidFill>
                <a:effectLst/>
                <a:latin typeface="+mn-lt"/>
                <a:ea typeface="+mn-ea"/>
                <a:cs typeface="+mn-cs"/>
              </a:rPr>
              <a:t> leader </a:t>
            </a:r>
            <a:r>
              <a:rPr lang="en-US" sz="1200" b="1" kern="1200" dirty="0" err="1">
                <a:solidFill>
                  <a:schemeClr val="tx1"/>
                </a:solidFill>
                <a:effectLst/>
                <a:latin typeface="+mn-lt"/>
                <a:ea typeface="+mn-ea"/>
                <a:cs typeface="+mn-cs"/>
              </a:rPr>
              <a:t>bỏ</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lỡ</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khe</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của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vd</a:t>
            </a:r>
            <a:r>
              <a:rPr lang="en-US" sz="1200" b="1" kern="1200" dirty="0">
                <a:solidFill>
                  <a:schemeClr val="tx1"/>
                </a:solidFill>
                <a:effectLst/>
                <a:latin typeface="+mn-lt"/>
                <a:ea typeface="+mn-ea"/>
                <a:cs typeface="+mn-cs"/>
              </a:rPr>
              <a:t> do offline, </a:t>
            </a:r>
            <a:r>
              <a:rPr lang="en-US" sz="1200" b="1" kern="1200" dirty="0" err="1">
                <a:solidFill>
                  <a:schemeClr val="tx1"/>
                </a:solidFill>
                <a:effectLst/>
                <a:latin typeface="+mn-lt"/>
                <a:ea typeface="+mn-ea"/>
                <a:cs typeface="+mn-cs"/>
              </a:rPr>
              <a:t>thì</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quyền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tạo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block </a:t>
            </a:r>
            <a:r>
              <a:rPr lang="en-US" sz="1200" b="1" kern="1200" dirty="0" err="1">
                <a:solidFill>
                  <a:schemeClr val="tx1"/>
                </a:solidFill>
                <a:effectLst/>
                <a:latin typeface="+mn-lt"/>
                <a:ea typeface="+mn-ea"/>
                <a:cs typeface="+mn-cs"/>
              </a:rPr>
              <a:t>cũng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bị</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mất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tới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chọn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ý: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slot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trống</a:t>
            </a:r>
            <a:r>
              <a:rPr lang="en-US" sz="1200" kern="1200" dirty="0">
                <a:solidFill>
                  <a:schemeClr val="tx1"/>
                </a:solidFill>
                <a:effectLst/>
                <a:latin typeface="+mn-lt"/>
                <a:ea typeface="+mn-ea"/>
                <a:cs typeface="+mn-cs"/>
              </a:rPr>
              <a:t> (block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50% + 1) block</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1 epoch.</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14</a:t>
            </a:fld>
            <a:endParaRPr lang="en-US" dirty="0"/>
          </a:p>
        </p:txBody>
      </p:sp>
    </p:spTree>
    <p:extLst>
      <p:ext uri="{BB962C8B-B14F-4D97-AF65-F5344CB8AC3E}">
        <p14:creationId xmlns:p14="http://schemas.microsoft.com/office/powerpoint/2010/main" val="355867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15</a:t>
            </a:fld>
            <a:endParaRPr lang="en-US" dirty="0"/>
          </a:p>
        </p:txBody>
      </p:sp>
    </p:spTree>
    <p:extLst>
      <p:ext uri="{BB962C8B-B14F-4D97-AF65-F5344CB8AC3E}">
        <p14:creationId xmlns:p14="http://schemas.microsoft.com/office/powerpoint/2010/main" val="286791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lược đồ mã hóa chính được sử dụng trong quá trình tạo ngẫu nhiên là </a:t>
            </a:r>
            <a:r>
              <a:rPr lang="vi-VN" sz="1200" b="0" i="0" u="sng" kern="1200" dirty="0">
                <a:solidFill>
                  <a:schemeClr val="tx1"/>
                </a:solidFill>
                <a:effectLst/>
                <a:latin typeface="+mn-lt"/>
                <a:ea typeface="+mn-ea"/>
                <a:cs typeface="+mn-cs"/>
                <a:hlinkClick r:id="rId3"/>
              </a:rPr>
              <a:t>chia sẻ bí mật có thể xác minh công khai</a:t>
            </a:r>
            <a:r>
              <a:rPr lang="vi-VN" sz="1200" b="0" i="0" kern="1200" dirty="0">
                <a:solidFill>
                  <a:schemeClr val="tx1"/>
                </a:solidFill>
                <a:effectLst/>
                <a:latin typeface="+mn-lt"/>
                <a:ea typeface="+mn-ea"/>
                <a:cs typeface="+mn-cs"/>
              </a:rPr>
              <a:t> (PVSS). Trong các lược đồ chia sẻ bí mật, “người chia sẻ” chia tách một bí mật thành nhiều “cổ </a:t>
            </a:r>
            <a:r>
              <a:rPr lang="en-US" sz="1200" b="0" i="0" kern="1200" dirty="0" err="1">
                <a:solidFill>
                  <a:schemeClr val="tx1"/>
                </a:solidFill>
                <a:effectLst/>
                <a:latin typeface="+mn-lt"/>
                <a:ea typeface="+mn-ea"/>
                <a:cs typeface="+mn-cs"/>
              </a:rPr>
              <a:t>phần</a:t>
            </a:r>
            <a:r>
              <a:rPr lang="vi-VN" sz="1200" b="0" i="0" kern="1200" dirty="0">
                <a:solidFill>
                  <a:schemeClr val="tx1"/>
                </a:solidFill>
                <a:effectLst/>
                <a:latin typeface="+mn-lt"/>
                <a:ea typeface="+mn-ea"/>
                <a:cs typeface="+mn-cs"/>
              </a:rPr>
              <a:t>”. Bí mật ban đầu chỉ có thể được xây dựng lại nếu một bên </a:t>
            </a:r>
            <a:r>
              <a:rPr lang="en-US" sz="1200" b="0" i="0" kern="1200" dirty="0" err="1">
                <a:solidFill>
                  <a:schemeClr val="tx1"/>
                </a:solidFill>
                <a:effectLst/>
                <a:latin typeface="+mn-lt"/>
                <a:ea typeface="+mn-ea"/>
                <a:cs typeface="+mn-cs"/>
              </a:rPr>
              <a:t>biết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số</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cổ</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phần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trên</a:t>
            </a:r>
            <a:r>
              <a:rPr lang="en-US" sz="1200" b="0" i="0" kern="1200" baseline="0" dirty="0">
                <a:solidFill>
                  <a:schemeClr val="tx1"/>
                </a:solidFill>
                <a:effectLst/>
                <a:latin typeface="+mn-lt"/>
                <a:ea typeface="+mn-ea"/>
                <a:cs typeface="+mn-cs"/>
              </a:rPr>
              <a:t> 50% </a:t>
            </a:r>
            <a:r>
              <a:rPr lang="en-US" sz="1200" b="0" i="0" kern="1200" baseline="0" dirty="0" err="1">
                <a:solidFill>
                  <a:schemeClr val="tx1"/>
                </a:solidFill>
                <a:effectLst/>
                <a:latin typeface="+mn-lt"/>
                <a:ea typeface="+mn-ea"/>
                <a:cs typeface="+mn-cs"/>
              </a:rPr>
              <a:t>người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lô</a:t>
            </a:r>
            <a:r>
              <a:rPr lang="en-US" sz="1200" b="0" i="0" kern="1200" baseline="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Trong </a:t>
            </a:r>
            <a:r>
              <a:rPr lang="vi-VN" sz="1200" b="0" i="1" kern="1200" dirty="0">
                <a:solidFill>
                  <a:schemeClr val="tx1"/>
                </a:solidFill>
                <a:effectLst/>
                <a:latin typeface="+mn-lt"/>
                <a:ea typeface="+mn-ea"/>
                <a:cs typeface="+mn-cs"/>
              </a:rPr>
              <a:t>các</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PVSS</a:t>
            </a:r>
            <a:r>
              <a:rPr lang="vi-VN" sz="1200" b="0" i="0" kern="1200" dirty="0">
                <a:solidFill>
                  <a:schemeClr val="tx1"/>
                </a:solidFill>
                <a:effectLst/>
                <a:latin typeface="+mn-lt"/>
                <a:ea typeface="+mn-ea"/>
                <a:cs typeface="+mn-cs"/>
              </a:rPr>
              <a:t> , người chia sẻ công khai đăng bằng chứng rằng các cổ phiếu có giá trị.</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lật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đồng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số</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ngẫu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mật</a:t>
            </a: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u</a:t>
            </a:r>
          </a:p>
          <a:p>
            <a:r>
              <a:rPr lang="en-US" sz="1200" b="1" i="0" kern="1200" baseline="0" dirty="0">
                <a:solidFill>
                  <a:schemeClr val="tx1"/>
                </a:solidFill>
                <a:effectLst/>
                <a:latin typeface="+mn-lt"/>
                <a:ea typeface="+mn-ea"/>
                <a:cs typeface="+mn-cs"/>
              </a:rPr>
              <a:t>PVSS </a:t>
            </a:r>
            <a:r>
              <a:rPr lang="en-US" sz="1200" b="1" i="0" kern="1200" baseline="0" dirty="0" err="1">
                <a:solidFill>
                  <a:schemeClr val="tx1"/>
                </a:solidFill>
                <a:effectLst/>
                <a:latin typeface="+mn-lt"/>
                <a:ea typeface="+mn-ea"/>
                <a:cs typeface="+mn-cs"/>
              </a:rPr>
              <a:t>gồm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hai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quá</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trình</a:t>
            </a:r>
            <a:r>
              <a:rPr lang="en-US" sz="1200" b="1" i="0" kern="1200" baseline="0" dirty="0">
                <a:solidFill>
                  <a:schemeClr val="tx1"/>
                </a:solidFill>
                <a:effectLst/>
                <a:latin typeface="+mn-lt"/>
                <a:ea typeface="+mn-ea"/>
                <a:cs typeface="+mn-cs"/>
              </a:rPr>
              <a:t> , k </a:t>
            </a:r>
            <a:r>
              <a:rPr lang="en-US" sz="1200" b="1" i="0" kern="1200" baseline="0" dirty="0" err="1">
                <a:solidFill>
                  <a:schemeClr val="tx1"/>
                </a:solidFill>
                <a:effectLst/>
                <a:latin typeface="+mn-lt"/>
                <a:ea typeface="+mn-ea"/>
                <a:cs typeface="+mn-cs"/>
              </a:rPr>
              <a:t>tính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quá</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tình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khởi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tạo</a:t>
            </a:r>
            <a:r>
              <a:rPr lang="en-US" sz="1200" b="1" i="0" kern="1200" baseline="0" dirty="0">
                <a:solidFill>
                  <a:schemeClr val="tx1"/>
                </a:solidFill>
                <a:effectLst/>
                <a:latin typeface="+mn-lt"/>
                <a:ea typeface="+mn-ea"/>
                <a:cs typeface="+mn-cs"/>
              </a:rPr>
              <a:t>:</a:t>
            </a:r>
          </a:p>
          <a:p>
            <a:r>
              <a:rPr lang="en-US" b="1" dirty="0"/>
              <a:t>- </a:t>
            </a:r>
            <a:r>
              <a:rPr lang="en-US" b="1" dirty="0" err="1"/>
              <a:t>Phân</a:t>
            </a:r>
            <a:r>
              <a:rPr lang="en-US" b="1" baseline="0" dirty="0"/>
              <a:t> </a:t>
            </a:r>
            <a:r>
              <a:rPr lang="en-US" b="1" baseline="0" dirty="0" err="1"/>
              <a:t>phối</a:t>
            </a:r>
            <a:r>
              <a:rPr lang="en-US" b="1" baseline="0" dirty="0"/>
              <a:t>: </a:t>
            </a:r>
            <a:r>
              <a:rPr lang="en-US" sz="1200" b="1" i="0" kern="1200" dirty="0" err="1">
                <a:solidFill>
                  <a:schemeClr val="tx1"/>
                </a:solidFill>
                <a:effectLst/>
                <a:latin typeface="+mn-lt"/>
                <a:ea typeface="+mn-ea"/>
                <a:cs typeface="+mn-cs"/>
              </a:rPr>
              <a:t>Phân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phối</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bí</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mật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cổ</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phần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xác</a:t>
            </a:r>
            <a:r>
              <a:rPr lang="en-US" sz="1200" b="1" i="0" kern="1200" baseline="0" dirty="0">
                <a:solidFill>
                  <a:schemeClr val="tx1"/>
                </a:solidFill>
                <a:effectLst/>
                <a:latin typeface="+mn-lt"/>
                <a:ea typeface="+mn-ea"/>
                <a:cs typeface="+mn-cs"/>
              </a:rPr>
              <a:t> minh </a:t>
            </a:r>
            <a:r>
              <a:rPr lang="en-US" sz="1200" b="1" i="0" kern="1200" baseline="0" dirty="0" err="1">
                <a:solidFill>
                  <a:schemeClr val="tx1"/>
                </a:solidFill>
                <a:effectLst/>
                <a:latin typeface="+mn-lt"/>
                <a:ea typeface="+mn-ea"/>
                <a:cs typeface="+mn-cs"/>
              </a:rPr>
              <a:t>cổ</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phân</a:t>
            </a:r>
            <a:r>
              <a:rPr lang="en-US" sz="1200" b="1"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Bất kỳ ai biết khóa công khai cho các phương thức mã hóa , có thể xác minh các cổ phiếu.</a:t>
            </a:r>
          </a:p>
          <a:p>
            <a:r>
              <a:rPr lang="vi-VN" sz="1200" b="0" i="0" kern="1200" dirty="0">
                <a:solidFill>
                  <a:schemeClr val="tx1"/>
                </a:solidFill>
                <a:effectLst/>
                <a:latin typeface="+mn-lt"/>
                <a:ea typeface="+mn-ea"/>
                <a:cs typeface="+mn-cs"/>
              </a:rPr>
              <a:t>Nếu một hoặc nhiều xác minh thất bại thì đại lý sẽ thất bại và giao thức bị hủy bỏ</a:t>
            </a:r>
            <a:r>
              <a:rPr lang="en-US" b="1" baseline="0" dirty="0"/>
              <a:t>)</a:t>
            </a:r>
          </a:p>
          <a:p>
            <a:pPr marL="171450" indent="-171450">
              <a:buFontTx/>
              <a:buChar char="-"/>
            </a:pPr>
            <a:r>
              <a:rPr lang="en-US" b="1" baseline="0" dirty="0" err="1"/>
              <a:t>Tái</a:t>
            </a:r>
            <a:r>
              <a:rPr lang="en-US" b="1" baseline="0" dirty="0"/>
              <a:t> </a:t>
            </a:r>
            <a:r>
              <a:rPr lang="en-US" b="1" baseline="0" dirty="0" err="1"/>
              <a:t>thiết</a:t>
            </a:r>
            <a:r>
              <a:rPr lang="en-US" b="1" baseline="0" dirty="0"/>
              <a:t>:  </a:t>
            </a:r>
            <a:r>
              <a:rPr lang="en-US" b="1" baseline="0" dirty="0" err="1"/>
              <a:t>giải</a:t>
            </a:r>
            <a:r>
              <a:rPr lang="en-US" b="1" baseline="0" dirty="0"/>
              <a:t> </a:t>
            </a:r>
            <a:r>
              <a:rPr lang="en-US" b="1" baseline="0" dirty="0" err="1"/>
              <a:t>mã</a:t>
            </a:r>
            <a:r>
              <a:rPr lang="en-US" b="1" baseline="0" dirty="0"/>
              <a:t> </a:t>
            </a:r>
            <a:r>
              <a:rPr lang="en-US" b="1" baseline="0" dirty="0" err="1"/>
              <a:t>cổ</a:t>
            </a:r>
            <a:r>
              <a:rPr lang="en-US" b="1" baseline="0" dirty="0"/>
              <a:t> </a:t>
            </a:r>
            <a:r>
              <a:rPr lang="en-US" b="1" baseline="0" dirty="0" err="1"/>
              <a:t>phần</a:t>
            </a:r>
            <a:r>
              <a:rPr lang="en-US" b="1" baseline="0" dirty="0"/>
              <a:t>, chia </a:t>
            </a:r>
            <a:r>
              <a:rPr lang="en-US" b="1" baseline="0" dirty="0" err="1"/>
              <a:t>sẻ</a:t>
            </a:r>
            <a:r>
              <a:rPr lang="en-US" b="1" baseline="0" dirty="0"/>
              <a:t> </a:t>
            </a:r>
            <a:r>
              <a:rPr lang="en-US" b="1" baseline="0" dirty="0" err="1"/>
              <a:t>cổ</a:t>
            </a:r>
            <a:r>
              <a:rPr lang="en-US" b="1" baseline="0" dirty="0"/>
              <a:t> </a:t>
            </a:r>
            <a:r>
              <a:rPr lang="en-US" b="1" baseline="0" dirty="0" err="1"/>
              <a:t>phiếu</a:t>
            </a:r>
            <a:endParaRPr lang="en-US" b="1" dirty="0"/>
          </a:p>
        </p:txBody>
      </p:sp>
      <p:sp>
        <p:nvSpPr>
          <p:cNvPr id="4" name="Slide Number Placeholder 3"/>
          <p:cNvSpPr>
            <a:spLocks noGrp="1"/>
          </p:cNvSpPr>
          <p:nvPr>
            <p:ph type="sldNum" sz="quarter" idx="10"/>
          </p:nvPr>
        </p:nvSpPr>
        <p:spPr/>
        <p:txBody>
          <a:bodyPr/>
          <a:lstStyle/>
          <a:p>
            <a:fld id="{F93199CD-3E1B-4AE6-990F-76F925F5EA9F}" type="slidenum">
              <a:rPr lang="en-US" smtClean="0"/>
              <a:t>16</a:t>
            </a:fld>
            <a:endParaRPr lang="en-US" dirty="0"/>
          </a:p>
        </p:txBody>
      </p:sp>
    </p:spTree>
    <p:extLst>
      <p:ext uri="{BB962C8B-B14F-4D97-AF65-F5344CB8AC3E}">
        <p14:creationId xmlns:p14="http://schemas.microsoft.com/office/powerpoint/2010/main" val="2640143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Toàn bộ quá trình có thể nghĩ đến việc viết </a:t>
            </a:r>
            <a:r>
              <a:rPr lang="vi-VN" sz="1200" b="1" i="0" kern="1200" dirty="0">
                <a:solidFill>
                  <a:schemeClr val="tx1"/>
                </a:solidFill>
                <a:effectLst/>
                <a:latin typeface="+mn-lt"/>
                <a:ea typeface="+mn-ea"/>
                <a:cs typeface="+mn-cs"/>
              </a:rPr>
              <a:t>một lá thư bí mật cho người nào đó</a:t>
            </a:r>
            <a:r>
              <a:rPr lang="en-US" sz="1200" b="1"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trong đó thư (bí mật) được đặt trong một hộp (cam kết), hộp được ký (với khóa bí mật) để xác thực người gửi</a:t>
            </a:r>
            <a:r>
              <a:rPr lang="vi-VN"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địa chỉ của người gửi (khóa công khai</a:t>
            </a:r>
            <a:r>
              <a:rPr lang="vi-VN" sz="1200" b="0" i="0" kern="1200" dirty="0">
                <a:solidFill>
                  <a:schemeClr val="tx1"/>
                </a:solidFill>
                <a:effectLst/>
                <a:latin typeface="+mn-lt"/>
                <a:ea typeface="+mn-ea"/>
                <a:cs typeface="+mn-cs"/>
              </a:rPr>
              <a:t>) và </a:t>
            </a:r>
            <a:r>
              <a:rPr lang="vi-VN" sz="1200" b="1" i="0" kern="1200" dirty="0">
                <a:solidFill>
                  <a:schemeClr val="tx1"/>
                </a:solidFill>
                <a:effectLst/>
                <a:latin typeface="+mn-lt"/>
                <a:ea typeface="+mn-ea"/>
                <a:cs typeface="+mn-cs"/>
              </a:rPr>
              <a:t>người nhận (số epoch)</a:t>
            </a:r>
            <a:r>
              <a:rPr lang="vi-VN" sz="1200" b="0" i="0" kern="1200" dirty="0">
                <a:solidFill>
                  <a:schemeClr val="tx1"/>
                </a:solidFill>
                <a:effectLst/>
                <a:latin typeface="+mn-lt"/>
                <a:ea typeface="+mn-ea"/>
                <a:cs typeface="+mn-cs"/>
              </a:rPr>
              <a:t> được gắn vào hộp.</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17</a:t>
            </a:fld>
            <a:endParaRPr lang="en-US" dirty="0"/>
          </a:p>
        </p:txBody>
      </p:sp>
    </p:spTree>
    <p:extLst>
      <p:ext uri="{BB962C8B-B14F-4D97-AF65-F5344CB8AC3E}">
        <p14:creationId xmlns:p14="http://schemas.microsoft.com/office/powerpoint/2010/main" val="3618017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F93199CD-3E1B-4AE6-990F-76F925F5EA9F}" type="slidenum">
              <a:rPr lang="en-US" smtClean="0"/>
              <a:t>18</a:t>
            </a:fld>
            <a:endParaRPr lang="en-US" dirty="0"/>
          </a:p>
        </p:txBody>
      </p:sp>
    </p:spTree>
    <p:extLst>
      <p:ext uri="{BB962C8B-B14F-4D97-AF65-F5344CB8AC3E}">
        <p14:creationId xmlns:p14="http://schemas.microsoft.com/office/powerpoint/2010/main" val="3371583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19</a:t>
            </a:fld>
            <a:endParaRPr lang="en-US" dirty="0"/>
          </a:p>
        </p:txBody>
      </p:sp>
    </p:spTree>
    <p:extLst>
      <p:ext uri="{BB962C8B-B14F-4D97-AF65-F5344CB8AC3E}">
        <p14:creationId xmlns:p14="http://schemas.microsoft.com/office/powerpoint/2010/main" val="155132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a:t>
            </a:r>
            <a:r>
              <a:rPr lang="en-US" baseline="0" dirty="0"/>
              <a:t> : </a:t>
            </a:r>
            <a:r>
              <a:rPr lang="en-US" baseline="0" dirty="0" err="1"/>
              <a:t>hiện</a:t>
            </a:r>
            <a:r>
              <a:rPr lang="en-US" baseline="0" dirty="0"/>
              <a:t> </a:t>
            </a:r>
            <a:r>
              <a:rPr lang="en-US" baseline="0" dirty="0" err="1"/>
              <a:t>tượng</a:t>
            </a:r>
            <a:r>
              <a:rPr lang="en-US" baseline="0" dirty="0"/>
              <a:t> </a:t>
            </a:r>
            <a:r>
              <a:rPr lang="en-US" baseline="0" dirty="0" err="1"/>
              <a:t>tạo</a:t>
            </a:r>
            <a:r>
              <a:rPr lang="en-US" baseline="0" dirty="0"/>
              <a:t> 2 </a:t>
            </a:r>
            <a:r>
              <a:rPr lang="en-US" baseline="0" dirty="0" err="1"/>
              <a:t>thằng</a:t>
            </a:r>
            <a:r>
              <a:rPr lang="en-US" baseline="0" dirty="0"/>
              <a:t> </a:t>
            </a:r>
            <a:r>
              <a:rPr lang="en-US" baseline="0" dirty="0" err="1"/>
              <a:t>trên</a:t>
            </a:r>
            <a:r>
              <a:rPr lang="en-US" baseline="0" dirty="0"/>
              <a:t> </a:t>
            </a:r>
            <a:r>
              <a:rPr lang="en-US" baseline="0" dirty="0" err="1"/>
              <a:t>mạng</a:t>
            </a:r>
            <a:r>
              <a:rPr lang="en-US" baseline="0" dirty="0"/>
              <a:t> </a:t>
            </a:r>
            <a:r>
              <a:rPr lang="en-US" baseline="0" dirty="0" err="1"/>
              <a:t>cùng</a:t>
            </a:r>
            <a:r>
              <a:rPr lang="en-US" baseline="0" dirty="0"/>
              <a:t> </a:t>
            </a:r>
            <a:r>
              <a:rPr lang="en-US" baseline="0" dirty="0" err="1"/>
              <a:t>tìm</a:t>
            </a:r>
            <a:r>
              <a:rPr lang="en-US" baseline="0" dirty="0"/>
              <a:t> </a:t>
            </a:r>
            <a:r>
              <a:rPr lang="en-US" baseline="0" dirty="0" err="1"/>
              <a:t>ra</a:t>
            </a:r>
            <a:r>
              <a:rPr lang="en-US" baseline="0" dirty="0"/>
              <a:t> 2 block </a:t>
            </a:r>
            <a:r>
              <a:rPr lang="en-US" baseline="0" dirty="0" err="1"/>
              <a:t>khác</a:t>
            </a:r>
            <a:r>
              <a:rPr lang="en-US" baseline="0" dirty="0"/>
              <a:t> </a:t>
            </a:r>
            <a:r>
              <a:rPr lang="en-US" baseline="0" dirty="0" err="1"/>
              <a:t>nhau</a:t>
            </a:r>
            <a:r>
              <a:rPr lang="en-US" baseline="0" dirty="0"/>
              <a:t> </a:t>
            </a:r>
            <a:r>
              <a:rPr lang="en-US" baseline="0" dirty="0" err="1"/>
              <a:t>cùng</a:t>
            </a:r>
            <a:r>
              <a:rPr lang="en-US" baseline="0" dirty="0"/>
              <a:t> </a:t>
            </a:r>
            <a:r>
              <a:rPr lang="en-US" baseline="0" dirty="0" err="1"/>
              <a:t>độ</a:t>
            </a:r>
            <a:r>
              <a:rPr lang="en-US" baseline="0" dirty="0"/>
              <a:t> </a:t>
            </a:r>
            <a:r>
              <a:rPr lang="en-US" baseline="0" dirty="0" err="1"/>
              <a:t>cao</a:t>
            </a:r>
            <a:endParaRPr lang="en-US" baseline="0" dirty="0"/>
          </a:p>
          <a:p>
            <a:endParaRPr lang="en-US" baseline="0" dirty="0"/>
          </a:p>
          <a:p>
            <a:r>
              <a:rPr lang="vi-VN" sz="1200" b="0" i="0" kern="1200" dirty="0">
                <a:solidFill>
                  <a:schemeClr val="tx1"/>
                </a:solidFill>
                <a:effectLst/>
                <a:latin typeface="+mn-lt"/>
                <a:ea typeface="+mn-ea"/>
                <a:cs typeface="+mn-cs"/>
              </a:rPr>
              <a:t>Nếu bạn là người xác nhận, thì bạn chỉ có thể đặt tiền của mình vào cả chuỗi màu đỏ và chuỗi xanh mà không hề có bất kỳ hậu quả nào. Không có vấn đề gì xảy ra, bạn sẽ luôn luôn giành chiến thắng và không có gì để mất, mặc dù hành động của bạn có thể gây hại như thế nào.</a:t>
            </a:r>
            <a:br>
              <a:rPr lang="vi-VN" dirty="0"/>
            </a:br>
            <a:br>
              <a:rPr lang="vi-VN" dirty="0"/>
            </a:br>
            <a:r>
              <a:rPr lang="vi-VN" sz="1200" b="0" i="0" kern="1200" dirty="0">
                <a:solidFill>
                  <a:schemeClr val="tx1"/>
                </a:solidFill>
                <a:effectLst/>
                <a:latin typeface="+mn-lt"/>
                <a:ea typeface="+mn-ea"/>
                <a:cs typeface="+mn-cs"/>
              </a:rPr>
              <a:t>Đây được gọi là vấn đề "Không có gì đặt cược" (Nothing at stake).</a:t>
            </a:r>
            <a:endParaRPr lang="en-US" baseline="0" dirty="0"/>
          </a:p>
          <a:p>
            <a:r>
              <a:rPr lang="en-US" baseline="0" dirty="0"/>
              <a:t> </a:t>
            </a:r>
          </a:p>
          <a:p>
            <a:r>
              <a:rPr lang="en-US" baseline="0" dirty="0" err="1"/>
              <a:t>Nếu</a:t>
            </a:r>
            <a:r>
              <a:rPr lang="en-US" baseline="0" dirty="0"/>
              <a:t> </a:t>
            </a:r>
            <a:r>
              <a:rPr lang="en-US" baseline="0" dirty="0" err="1"/>
              <a:t>giảm</a:t>
            </a:r>
            <a:r>
              <a:rPr lang="en-US" baseline="0" dirty="0"/>
              <a:t> </a:t>
            </a:r>
            <a:r>
              <a:rPr lang="en-US" baseline="0" dirty="0" err="1"/>
              <a:t>độ</a:t>
            </a:r>
            <a:r>
              <a:rPr lang="en-US" baseline="0" dirty="0"/>
              <a:t> </a:t>
            </a:r>
            <a:r>
              <a:rPr lang="en-US" baseline="0" dirty="0" err="1"/>
              <a:t>khó</a:t>
            </a:r>
            <a:r>
              <a:rPr lang="en-US" baseline="0" dirty="0"/>
              <a:t> -&gt; </a:t>
            </a:r>
            <a:r>
              <a:rPr lang="en-US" baseline="0" dirty="0" err="1"/>
              <a:t>dễ</a:t>
            </a:r>
            <a:r>
              <a:rPr lang="en-US" baseline="0" dirty="0"/>
              <a:t> </a:t>
            </a:r>
            <a:r>
              <a:rPr lang="en-US" baseline="0" dirty="0" err="1"/>
              <a:t>xảy</a:t>
            </a:r>
            <a:r>
              <a:rPr lang="en-US" baseline="0" dirty="0"/>
              <a:t> </a:t>
            </a:r>
            <a:r>
              <a:rPr lang="en-US" baseline="0" dirty="0" err="1"/>
              <a:t>ra</a:t>
            </a:r>
            <a:r>
              <a:rPr lang="en-US" baseline="0" dirty="0"/>
              <a:t> fork  -&gt; </a:t>
            </a:r>
            <a:r>
              <a:rPr lang="en-US" baseline="0" dirty="0" err="1"/>
              <a:t>dễ</a:t>
            </a:r>
            <a:r>
              <a:rPr lang="en-US" baseline="0" dirty="0"/>
              <a:t> </a:t>
            </a:r>
            <a:r>
              <a:rPr lang="en-US" baseline="0" dirty="0" err="1"/>
              <a:t>bị</a:t>
            </a:r>
            <a:r>
              <a:rPr lang="en-US" baseline="0" dirty="0"/>
              <a:t> </a:t>
            </a:r>
            <a:r>
              <a:rPr lang="en-US" baseline="0" dirty="0" err="1"/>
              <a:t>tấn</a:t>
            </a:r>
            <a:r>
              <a:rPr lang="en-US" baseline="0" dirty="0"/>
              <a:t> </a:t>
            </a:r>
            <a:r>
              <a:rPr lang="en-US" baseline="0" dirty="0" err="1"/>
              <a:t>công</a:t>
            </a:r>
            <a:r>
              <a:rPr lang="en-US" baseline="0" dirty="0"/>
              <a:t> double spent</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21</a:t>
            </a:fld>
            <a:endParaRPr lang="en-US" dirty="0"/>
          </a:p>
        </p:txBody>
      </p:sp>
    </p:spTree>
    <p:extLst>
      <p:ext uri="{BB962C8B-B14F-4D97-AF65-F5344CB8AC3E}">
        <p14:creationId xmlns:p14="http://schemas.microsoft.com/office/powerpoint/2010/main" val="4075346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a:t>
            </a:r>
            <a:r>
              <a:rPr lang="en-US" baseline="0" dirty="0"/>
              <a:t> : </a:t>
            </a:r>
            <a:r>
              <a:rPr lang="en-US" baseline="0" dirty="0" err="1"/>
              <a:t>hiện</a:t>
            </a:r>
            <a:r>
              <a:rPr lang="en-US" baseline="0" dirty="0"/>
              <a:t> </a:t>
            </a:r>
            <a:r>
              <a:rPr lang="en-US" baseline="0" dirty="0" err="1"/>
              <a:t>tượng</a:t>
            </a:r>
            <a:r>
              <a:rPr lang="en-US" baseline="0" dirty="0"/>
              <a:t> </a:t>
            </a:r>
            <a:r>
              <a:rPr lang="en-US" baseline="0" dirty="0" err="1"/>
              <a:t>tạo</a:t>
            </a:r>
            <a:r>
              <a:rPr lang="en-US" baseline="0" dirty="0"/>
              <a:t> 2 </a:t>
            </a:r>
            <a:r>
              <a:rPr lang="en-US" baseline="0" dirty="0" err="1"/>
              <a:t>thằng</a:t>
            </a:r>
            <a:r>
              <a:rPr lang="en-US" baseline="0" dirty="0"/>
              <a:t> </a:t>
            </a:r>
            <a:r>
              <a:rPr lang="en-US" baseline="0" dirty="0" err="1"/>
              <a:t>trên</a:t>
            </a:r>
            <a:r>
              <a:rPr lang="en-US" baseline="0" dirty="0"/>
              <a:t> </a:t>
            </a:r>
            <a:r>
              <a:rPr lang="en-US" baseline="0" dirty="0" err="1"/>
              <a:t>mạng</a:t>
            </a:r>
            <a:r>
              <a:rPr lang="en-US" baseline="0" dirty="0"/>
              <a:t> </a:t>
            </a:r>
            <a:r>
              <a:rPr lang="en-US" baseline="0" dirty="0" err="1"/>
              <a:t>cùng</a:t>
            </a:r>
            <a:r>
              <a:rPr lang="en-US" baseline="0" dirty="0"/>
              <a:t> </a:t>
            </a:r>
            <a:r>
              <a:rPr lang="en-US" baseline="0" dirty="0" err="1"/>
              <a:t>tìm</a:t>
            </a:r>
            <a:r>
              <a:rPr lang="en-US" baseline="0" dirty="0"/>
              <a:t> </a:t>
            </a:r>
            <a:r>
              <a:rPr lang="en-US" baseline="0" dirty="0" err="1"/>
              <a:t>ra</a:t>
            </a:r>
            <a:r>
              <a:rPr lang="en-US" baseline="0" dirty="0"/>
              <a:t> 2 block </a:t>
            </a:r>
            <a:r>
              <a:rPr lang="en-US" baseline="0" dirty="0" err="1"/>
              <a:t>khác</a:t>
            </a:r>
            <a:r>
              <a:rPr lang="en-US" baseline="0" dirty="0"/>
              <a:t> </a:t>
            </a:r>
            <a:r>
              <a:rPr lang="en-US" baseline="0" dirty="0" err="1"/>
              <a:t>nhau</a:t>
            </a:r>
            <a:r>
              <a:rPr lang="en-US" baseline="0" dirty="0"/>
              <a:t> </a:t>
            </a:r>
            <a:r>
              <a:rPr lang="en-US" baseline="0" dirty="0" err="1"/>
              <a:t>cùng</a:t>
            </a:r>
            <a:r>
              <a:rPr lang="en-US" baseline="0" dirty="0"/>
              <a:t> </a:t>
            </a:r>
            <a:r>
              <a:rPr lang="en-US" baseline="0" dirty="0" err="1"/>
              <a:t>độ</a:t>
            </a:r>
            <a:r>
              <a:rPr lang="en-US" baseline="0" dirty="0"/>
              <a:t> </a:t>
            </a:r>
            <a:r>
              <a:rPr lang="en-US" baseline="0" dirty="0" err="1"/>
              <a:t>cao</a:t>
            </a:r>
            <a:endParaRPr lang="en-US" baseline="0" dirty="0"/>
          </a:p>
          <a:p>
            <a:r>
              <a:rPr lang="en-US" baseline="0" dirty="0"/>
              <a:t> </a:t>
            </a:r>
          </a:p>
          <a:p>
            <a:r>
              <a:rPr lang="en-US" baseline="0" dirty="0" err="1"/>
              <a:t>Nếu</a:t>
            </a:r>
            <a:r>
              <a:rPr lang="en-US" baseline="0" dirty="0"/>
              <a:t> </a:t>
            </a:r>
            <a:r>
              <a:rPr lang="en-US" baseline="0" dirty="0" err="1"/>
              <a:t>giảm</a:t>
            </a:r>
            <a:r>
              <a:rPr lang="en-US" baseline="0" dirty="0"/>
              <a:t> </a:t>
            </a:r>
            <a:r>
              <a:rPr lang="en-US" baseline="0" dirty="0" err="1"/>
              <a:t>độ</a:t>
            </a:r>
            <a:r>
              <a:rPr lang="en-US" baseline="0" dirty="0"/>
              <a:t> </a:t>
            </a:r>
            <a:r>
              <a:rPr lang="en-US" baseline="0" dirty="0" err="1"/>
              <a:t>khó</a:t>
            </a:r>
            <a:r>
              <a:rPr lang="en-US" baseline="0" dirty="0"/>
              <a:t> -&gt; </a:t>
            </a:r>
            <a:r>
              <a:rPr lang="en-US" baseline="0" dirty="0" err="1"/>
              <a:t>dễ</a:t>
            </a:r>
            <a:r>
              <a:rPr lang="en-US" baseline="0" dirty="0"/>
              <a:t> </a:t>
            </a:r>
            <a:r>
              <a:rPr lang="en-US" baseline="0" dirty="0" err="1"/>
              <a:t>xảy</a:t>
            </a:r>
            <a:r>
              <a:rPr lang="en-US" baseline="0" dirty="0"/>
              <a:t> </a:t>
            </a:r>
            <a:r>
              <a:rPr lang="en-US" baseline="0" dirty="0" err="1"/>
              <a:t>ra</a:t>
            </a:r>
            <a:r>
              <a:rPr lang="en-US" baseline="0" dirty="0"/>
              <a:t> fork  -&gt; </a:t>
            </a:r>
            <a:r>
              <a:rPr lang="en-US" baseline="0" dirty="0" err="1"/>
              <a:t>dễ</a:t>
            </a:r>
            <a:r>
              <a:rPr lang="en-US" baseline="0" dirty="0"/>
              <a:t> </a:t>
            </a:r>
            <a:r>
              <a:rPr lang="en-US" baseline="0" dirty="0" err="1"/>
              <a:t>bị</a:t>
            </a:r>
            <a:r>
              <a:rPr lang="en-US" baseline="0" dirty="0"/>
              <a:t> </a:t>
            </a:r>
            <a:r>
              <a:rPr lang="en-US" baseline="0" dirty="0" err="1"/>
              <a:t>tấn</a:t>
            </a:r>
            <a:r>
              <a:rPr lang="en-US" baseline="0" dirty="0"/>
              <a:t> </a:t>
            </a:r>
            <a:r>
              <a:rPr lang="en-US" baseline="0" dirty="0" err="1"/>
              <a:t>công</a:t>
            </a:r>
            <a:r>
              <a:rPr lang="en-US" baseline="0" dirty="0"/>
              <a:t> double spent</a:t>
            </a:r>
            <a:endParaRPr lang="en-US" dirty="0"/>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22</a:t>
            </a:fld>
            <a:endParaRPr lang="en-US" dirty="0"/>
          </a:p>
        </p:txBody>
      </p:sp>
    </p:spTree>
    <p:extLst>
      <p:ext uri="{BB962C8B-B14F-4D97-AF65-F5344CB8AC3E}">
        <p14:creationId xmlns:p14="http://schemas.microsoft.com/office/powerpoint/2010/main" val="1015952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a:t>
            </a:r>
            <a:r>
              <a:rPr lang="en-US" baseline="0" dirty="0"/>
              <a:t> : </a:t>
            </a:r>
            <a:r>
              <a:rPr lang="en-US" baseline="0" dirty="0" err="1"/>
              <a:t>hiện</a:t>
            </a:r>
            <a:r>
              <a:rPr lang="en-US" baseline="0" dirty="0"/>
              <a:t> </a:t>
            </a:r>
            <a:r>
              <a:rPr lang="en-US" baseline="0" dirty="0" err="1"/>
              <a:t>tượng</a:t>
            </a:r>
            <a:r>
              <a:rPr lang="en-US" baseline="0" dirty="0"/>
              <a:t> </a:t>
            </a:r>
            <a:r>
              <a:rPr lang="en-US" baseline="0" dirty="0" err="1"/>
              <a:t>cùng</a:t>
            </a:r>
            <a:r>
              <a:rPr lang="en-US" baseline="0" dirty="0"/>
              <a:t> </a:t>
            </a:r>
            <a:r>
              <a:rPr lang="en-US" baseline="0" dirty="0" err="1"/>
              <a:t>tìm</a:t>
            </a:r>
            <a:r>
              <a:rPr lang="en-US" baseline="0" dirty="0"/>
              <a:t> </a:t>
            </a:r>
            <a:r>
              <a:rPr lang="en-US" baseline="0" dirty="0" err="1"/>
              <a:t>ra</a:t>
            </a:r>
            <a:r>
              <a:rPr lang="en-US" baseline="0" dirty="0"/>
              <a:t> 2 block </a:t>
            </a:r>
            <a:r>
              <a:rPr lang="en-US" baseline="0" dirty="0" err="1"/>
              <a:t>khác</a:t>
            </a:r>
            <a:r>
              <a:rPr lang="en-US" baseline="0" dirty="0"/>
              <a:t> </a:t>
            </a:r>
            <a:r>
              <a:rPr lang="en-US" baseline="0" dirty="0" err="1"/>
              <a:t>nhau</a:t>
            </a:r>
            <a:r>
              <a:rPr lang="en-US" baseline="0" dirty="0"/>
              <a:t> </a:t>
            </a:r>
            <a:r>
              <a:rPr lang="en-US" baseline="0" dirty="0" err="1"/>
              <a:t>cùng</a:t>
            </a:r>
            <a:r>
              <a:rPr lang="en-US" baseline="0" dirty="0"/>
              <a:t> </a:t>
            </a:r>
            <a:r>
              <a:rPr lang="en-US" baseline="0" dirty="0" err="1"/>
              <a:t>độ</a:t>
            </a:r>
            <a:r>
              <a:rPr lang="en-US" baseline="0" dirty="0"/>
              <a:t> </a:t>
            </a:r>
            <a:r>
              <a:rPr lang="en-US" baseline="0" dirty="0" err="1"/>
              <a:t>cao</a:t>
            </a:r>
            <a:endParaRPr lang="en-US" baseline="0" dirty="0"/>
          </a:p>
          <a:p>
            <a:r>
              <a:rPr lang="en-US" baseline="0" dirty="0"/>
              <a:t> </a:t>
            </a:r>
          </a:p>
          <a:p>
            <a:r>
              <a:rPr lang="en-US" baseline="0" dirty="0" err="1"/>
              <a:t>Nếu</a:t>
            </a:r>
            <a:r>
              <a:rPr lang="en-US" baseline="0" dirty="0"/>
              <a:t> </a:t>
            </a:r>
            <a:r>
              <a:rPr lang="en-US" baseline="0" dirty="0" err="1"/>
              <a:t>giảm</a:t>
            </a:r>
            <a:r>
              <a:rPr lang="en-US" baseline="0" dirty="0"/>
              <a:t> </a:t>
            </a:r>
            <a:r>
              <a:rPr lang="en-US" baseline="0" dirty="0" err="1"/>
              <a:t>độ</a:t>
            </a:r>
            <a:r>
              <a:rPr lang="en-US" baseline="0" dirty="0"/>
              <a:t> </a:t>
            </a:r>
            <a:r>
              <a:rPr lang="en-US" baseline="0" dirty="0" err="1"/>
              <a:t>khó</a:t>
            </a:r>
            <a:r>
              <a:rPr lang="en-US" baseline="0" dirty="0"/>
              <a:t> -&gt; </a:t>
            </a:r>
            <a:r>
              <a:rPr lang="en-US" baseline="0" dirty="0" err="1"/>
              <a:t>dễ</a:t>
            </a:r>
            <a:r>
              <a:rPr lang="en-US" baseline="0" dirty="0"/>
              <a:t> </a:t>
            </a:r>
            <a:r>
              <a:rPr lang="en-US" baseline="0" dirty="0" err="1"/>
              <a:t>xảy</a:t>
            </a:r>
            <a:r>
              <a:rPr lang="en-US" baseline="0" dirty="0"/>
              <a:t> </a:t>
            </a:r>
            <a:r>
              <a:rPr lang="en-US" baseline="0" dirty="0" err="1"/>
              <a:t>ra</a:t>
            </a:r>
            <a:r>
              <a:rPr lang="en-US" baseline="0" dirty="0"/>
              <a:t> fork  -&gt; </a:t>
            </a:r>
            <a:r>
              <a:rPr lang="en-US" baseline="0" dirty="0" err="1"/>
              <a:t>dễ</a:t>
            </a:r>
            <a:r>
              <a:rPr lang="en-US" baseline="0" dirty="0"/>
              <a:t> </a:t>
            </a:r>
            <a:r>
              <a:rPr lang="en-US" baseline="0" dirty="0" err="1"/>
              <a:t>bị</a:t>
            </a:r>
            <a:r>
              <a:rPr lang="en-US" baseline="0" dirty="0"/>
              <a:t> </a:t>
            </a:r>
            <a:r>
              <a:rPr lang="en-US" baseline="0" dirty="0" err="1"/>
              <a:t>tấn</a:t>
            </a:r>
            <a:r>
              <a:rPr lang="en-US" baseline="0" dirty="0"/>
              <a:t> </a:t>
            </a:r>
            <a:r>
              <a:rPr lang="en-US" baseline="0" dirty="0" err="1"/>
              <a:t>công</a:t>
            </a:r>
            <a:r>
              <a:rPr lang="en-US" baseline="0" dirty="0"/>
              <a:t> double spent</a:t>
            </a:r>
            <a:endParaRPr lang="en-US" dirty="0"/>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23</a:t>
            </a:fld>
            <a:endParaRPr lang="en-US" dirty="0"/>
          </a:p>
        </p:txBody>
      </p:sp>
    </p:spTree>
    <p:extLst>
      <p:ext uri="{BB962C8B-B14F-4D97-AF65-F5344CB8AC3E}">
        <p14:creationId xmlns:p14="http://schemas.microsoft.com/office/powerpoint/2010/main" val="3755738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kern="1200" dirty="0">
                <a:solidFill>
                  <a:schemeClr val="tx1"/>
                </a:solidFill>
                <a:effectLst/>
                <a:latin typeface="+mn-lt"/>
                <a:ea typeface="+mn-ea"/>
                <a:cs typeface="+mn-cs"/>
              </a:rPr>
              <a:t>* Randomized Block Selection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ngẫu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dựa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sự</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hợp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giữa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giá</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trị</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băm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thấp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nhất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lượng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cổ</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phần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họ</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nắm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giữ</a:t>
            </a:r>
            <a:r>
              <a:rPr lang="en-US" sz="1200" b="1"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nắm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BlackCoin</a:t>
            </a:r>
            <a:r>
              <a:rPr lang="en-US" sz="1200" b="0" i="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Coin Age based selection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stake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proofhash</a:t>
            </a:r>
            <a:r>
              <a:rPr lang="en-US" sz="1200" b="1" kern="1200" dirty="0">
                <a:solidFill>
                  <a:schemeClr val="tx1"/>
                </a:solidFill>
                <a:effectLst/>
                <a:latin typeface="+mn-lt"/>
                <a:ea typeface="+mn-ea"/>
                <a:cs typeface="+mn-cs"/>
              </a:rPr>
              <a:t> &lt; </a:t>
            </a:r>
            <a:r>
              <a:rPr lang="en-US" sz="1200" b="1" kern="1200" dirty="0" err="1">
                <a:solidFill>
                  <a:schemeClr val="tx1"/>
                </a:solidFill>
                <a:effectLst/>
                <a:latin typeface="+mn-lt"/>
                <a:ea typeface="+mn-ea"/>
                <a:cs typeface="+mn-cs"/>
              </a:rPr>
              <a:t>coinage.target</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proofhash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băm</a:t>
            </a:r>
            <a:r>
              <a:rPr lang="en-US" sz="1200" kern="1200" dirty="0">
                <a:solidFill>
                  <a:schemeClr val="tx1"/>
                </a:solidFill>
                <a:effectLst/>
                <a:latin typeface="+mn-lt"/>
                <a:ea typeface="+mn-ea"/>
                <a:cs typeface="+mn-cs"/>
              </a:rPr>
              <a:t>, target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coinage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stake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coinage =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tiền</a:t>
            </a:r>
            <a:r>
              <a:rPr lang="en-US" sz="1200" kern="1200" dirty="0">
                <a:solidFill>
                  <a:schemeClr val="tx1"/>
                </a:solidFill>
                <a:effectLst/>
                <a:latin typeface="+mn-lt"/>
                <a:ea typeface="+mn-ea"/>
                <a:cs typeface="+mn-cs"/>
              </a:rPr>
              <a:t> X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stake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chặn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lũy</a:t>
            </a:r>
            <a:r>
              <a:rPr lang="en-US" sz="1200" kern="1200" dirty="0">
                <a:solidFill>
                  <a:schemeClr val="tx1"/>
                </a:solidFill>
                <a:effectLst/>
                <a:latin typeface="+mn-lt"/>
                <a:ea typeface="+mn-ea"/>
                <a:cs typeface="+mn-cs"/>
              </a:rPr>
              <a:t> coinage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double spend.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coinage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proof of stake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coin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ai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Peercoin</a:t>
            </a:r>
            <a:r>
              <a:rPr lang="en-US" sz="1200" kern="1200" dirty="0">
                <a:solidFill>
                  <a:schemeClr val="tx1"/>
                </a:solidFill>
                <a:effectLst/>
                <a:latin typeface="+mn-lt"/>
                <a:ea typeface="+mn-ea"/>
                <a:cs typeface="+mn-cs"/>
              </a:rPr>
              <a:t>)</a:t>
            </a:r>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4</a:t>
            </a:fld>
            <a:endParaRPr lang="en-US" dirty="0"/>
          </a:p>
        </p:txBody>
      </p:sp>
    </p:spTree>
    <p:extLst>
      <p:ext uri="{BB962C8B-B14F-4D97-AF65-F5344CB8AC3E}">
        <p14:creationId xmlns:p14="http://schemas.microsoft.com/office/powerpoint/2010/main" val="117507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dirty="0" err="1">
                <a:latin typeface="Cambria Math" panose="02040503050406030204" pitchFamily="18" charset="0"/>
              </a:rPr>
              <a:t>Ưu</a:t>
            </a:r>
            <a:r>
              <a:rPr lang="en-US" sz="1200" dirty="0">
                <a:latin typeface="Cambria Math" panose="02040503050406030204" pitchFamily="18" charset="0"/>
              </a:rPr>
              <a:t> </a:t>
            </a:r>
            <a:r>
              <a:rPr lang="en-US" sz="1200" dirty="0" err="1">
                <a:latin typeface="Cambria Math" panose="02040503050406030204" pitchFamily="18" charset="0"/>
              </a:rPr>
              <a:t>điểm</a:t>
            </a:r>
            <a:r>
              <a:rPr lang="en-US" sz="1200" dirty="0">
                <a:latin typeface="Cambria Math" panose="02040503050406030204" pitchFamily="18" charset="0"/>
              </a:rPr>
              <a:t> </a:t>
            </a:r>
            <a:r>
              <a:rPr lang="en-US" sz="1200" dirty="0" err="1">
                <a:latin typeface="Cambria Math" panose="02040503050406030204" pitchFamily="18" charset="0"/>
              </a:rPr>
              <a:t>của</a:t>
            </a:r>
            <a:r>
              <a:rPr lang="en-US" sz="1200" dirty="0">
                <a:latin typeface="Cambria Math" panose="02040503050406030204" pitchFamily="18" charset="0"/>
              </a:rPr>
              <a:t> POS so </a:t>
            </a:r>
            <a:r>
              <a:rPr lang="en-US" sz="1200" dirty="0" err="1">
                <a:latin typeface="Cambria Math" panose="02040503050406030204" pitchFamily="18" charset="0"/>
              </a:rPr>
              <a:t>với</a:t>
            </a:r>
            <a:r>
              <a:rPr lang="en-US" sz="1200" dirty="0">
                <a:latin typeface="Cambria Math" panose="02040503050406030204" pitchFamily="18" charset="0"/>
              </a:rPr>
              <a:t> POW:</a:t>
            </a:r>
          </a:p>
          <a:p>
            <a:pPr marL="0" indent="0">
              <a:lnSpc>
                <a:spcPct val="150000"/>
              </a:lnSpc>
              <a:buNone/>
            </a:pPr>
            <a:r>
              <a:rPr lang="en-US" sz="1200" dirty="0">
                <a:latin typeface="Cambria Math" panose="02040503050406030204" pitchFamily="18" charset="0"/>
              </a:rPr>
              <a:t>- </a:t>
            </a:r>
            <a:r>
              <a:rPr lang="en-US" sz="1200" dirty="0" err="1">
                <a:latin typeface="Cambria Math" panose="02040503050406030204" pitchFamily="18" charset="0"/>
              </a:rPr>
              <a:t>Tiết</a:t>
            </a:r>
            <a:r>
              <a:rPr lang="en-US" sz="1200" dirty="0">
                <a:latin typeface="Cambria Math" panose="02040503050406030204" pitchFamily="18" charset="0"/>
              </a:rPr>
              <a:t> </a:t>
            </a:r>
            <a:r>
              <a:rPr lang="en-US" sz="1200" dirty="0" err="1">
                <a:latin typeface="Cambria Math" panose="02040503050406030204" pitchFamily="18" charset="0"/>
              </a:rPr>
              <a:t>kiệm</a:t>
            </a:r>
            <a:r>
              <a:rPr lang="en-US" sz="1200" dirty="0">
                <a:latin typeface="Cambria Math" panose="02040503050406030204" pitchFamily="18" charset="0"/>
              </a:rPr>
              <a:t> chi </a:t>
            </a:r>
            <a:r>
              <a:rPr lang="en-US" sz="1200" dirty="0" err="1">
                <a:latin typeface="Cambria Math" panose="02040503050406030204" pitchFamily="18" charset="0"/>
              </a:rPr>
              <a:t>phí</a:t>
            </a:r>
            <a:r>
              <a:rPr lang="en-US" sz="1200" dirty="0">
                <a:latin typeface="Cambria Math" panose="02040503050406030204" pitchFamily="18" charset="0"/>
              </a:rPr>
              <a:t> h</a:t>
            </a:r>
            <a:r>
              <a:rPr lang="vi-VN" sz="1200" dirty="0">
                <a:latin typeface="Cambria Math" panose="02040503050406030204" pitchFamily="18" charset="0"/>
              </a:rPr>
              <a:t>ơ</a:t>
            </a:r>
            <a:r>
              <a:rPr lang="en-US" sz="1200" dirty="0">
                <a:latin typeface="Cambria Math" panose="02040503050406030204" pitchFamily="18" charset="0"/>
              </a:rPr>
              <a:t>n </a:t>
            </a:r>
          </a:p>
          <a:p>
            <a:pPr>
              <a:lnSpc>
                <a:spcPct val="150000"/>
              </a:lnSpc>
              <a:buFontTx/>
              <a:buChar char="-"/>
            </a:pPr>
            <a:r>
              <a:rPr lang="en-US" sz="1200" dirty="0">
                <a:latin typeface="Cambria Math" panose="02040503050406030204" pitchFamily="18" charset="0"/>
              </a:rPr>
              <a:t>POS </a:t>
            </a:r>
            <a:r>
              <a:rPr lang="en-US" sz="1200" dirty="0" err="1">
                <a:latin typeface="Cambria Math" panose="02040503050406030204" pitchFamily="18" charset="0"/>
              </a:rPr>
              <a:t>tiết</a:t>
            </a:r>
            <a:r>
              <a:rPr lang="en-US" sz="1200" dirty="0">
                <a:latin typeface="Cambria Math" panose="02040503050406030204" pitchFamily="18" charset="0"/>
              </a:rPr>
              <a:t> </a:t>
            </a:r>
            <a:r>
              <a:rPr lang="en-US" sz="1200" dirty="0" err="1">
                <a:latin typeface="Cambria Math" panose="02040503050406030204" pitchFamily="18" charset="0"/>
              </a:rPr>
              <a:t>kiệm</a:t>
            </a:r>
            <a:r>
              <a:rPr lang="en-US" sz="1200" dirty="0">
                <a:latin typeface="Cambria Math" panose="02040503050406030204" pitchFamily="18" charset="0"/>
              </a:rPr>
              <a:t> </a:t>
            </a:r>
            <a:r>
              <a:rPr lang="en-US" sz="1200" dirty="0" err="1">
                <a:latin typeface="Cambria Math" panose="02040503050406030204" pitchFamily="18" charset="0"/>
              </a:rPr>
              <a:t>năng</a:t>
            </a:r>
            <a:r>
              <a:rPr lang="en-US" sz="1200" dirty="0">
                <a:latin typeface="Cambria Math" panose="02040503050406030204" pitchFamily="18" charset="0"/>
              </a:rPr>
              <a:t> l</a:t>
            </a:r>
            <a:r>
              <a:rPr lang="vi-VN" sz="1200" dirty="0">
                <a:latin typeface="Cambria Math" panose="02040503050406030204" pitchFamily="18" charset="0"/>
              </a:rPr>
              <a:t>ư</a:t>
            </a:r>
            <a:r>
              <a:rPr lang="en-US" sz="1200" dirty="0" err="1">
                <a:latin typeface="Cambria Math" panose="02040503050406030204" pitchFamily="18" charset="0"/>
              </a:rPr>
              <a:t>ợng</a:t>
            </a:r>
            <a:r>
              <a:rPr lang="en-US" sz="1200" dirty="0">
                <a:latin typeface="Cambria Math" panose="02040503050406030204" pitchFamily="18" charset="0"/>
              </a:rPr>
              <a:t> </a:t>
            </a:r>
            <a:r>
              <a:rPr lang="en-US" sz="1200" dirty="0" err="1">
                <a:latin typeface="Cambria Math" panose="02040503050406030204" pitchFamily="18" charset="0"/>
              </a:rPr>
              <a:t>hơn</a:t>
            </a:r>
            <a:r>
              <a:rPr lang="en-US" sz="1200" dirty="0">
                <a:latin typeface="Cambria Math" panose="02040503050406030204" pitchFamily="18" charset="0"/>
              </a:rPr>
              <a:t> so </a:t>
            </a:r>
            <a:r>
              <a:rPr lang="en-US" sz="1200" dirty="0" err="1">
                <a:latin typeface="Cambria Math" panose="02040503050406030204" pitchFamily="18" charset="0"/>
              </a:rPr>
              <a:t>với</a:t>
            </a:r>
            <a:r>
              <a:rPr lang="en-US" sz="1200" dirty="0">
                <a:latin typeface="Cambria Math" panose="02040503050406030204" pitchFamily="18" charset="0"/>
              </a:rPr>
              <a:t> POW</a:t>
            </a:r>
          </a:p>
          <a:p>
            <a:pPr>
              <a:lnSpc>
                <a:spcPct val="150000"/>
              </a:lnSpc>
              <a:buFontTx/>
              <a:buChar char="-"/>
            </a:pPr>
            <a:r>
              <a:rPr lang="en-US" sz="1200" dirty="0" err="1">
                <a:latin typeface="Cambria Math" panose="02040503050406030204" pitchFamily="18" charset="0"/>
              </a:rPr>
              <a:t>Việc</a:t>
            </a:r>
            <a:r>
              <a:rPr lang="en-US" sz="1200" dirty="0">
                <a:latin typeface="Cambria Math" panose="02040503050406030204" pitchFamily="18" charset="0"/>
              </a:rPr>
              <a:t> đ</a:t>
            </a:r>
            <a:r>
              <a:rPr lang="vi-VN" sz="1200" dirty="0">
                <a:latin typeface="Cambria Math" panose="02040503050406030204" pitchFamily="18" charset="0"/>
              </a:rPr>
              <a:t>ư</a:t>
            </a:r>
            <a:r>
              <a:rPr lang="en-US" sz="1200" dirty="0" err="1">
                <a:latin typeface="Cambria Math" panose="02040503050406030204" pitchFamily="18" charset="0"/>
              </a:rPr>
              <a:t>ợc</a:t>
            </a:r>
            <a:r>
              <a:rPr lang="en-US" sz="1200" dirty="0">
                <a:latin typeface="Cambria Math" panose="02040503050406030204" pitchFamily="18" charset="0"/>
              </a:rPr>
              <a:t> </a:t>
            </a:r>
            <a:r>
              <a:rPr lang="en-US" sz="1200" dirty="0" err="1">
                <a:latin typeface="Cambria Math" panose="02040503050406030204" pitchFamily="18" charset="0"/>
              </a:rPr>
              <a:t>chọn</a:t>
            </a:r>
            <a:r>
              <a:rPr lang="en-US" sz="1200" dirty="0">
                <a:latin typeface="Cambria Math" panose="02040503050406030204" pitchFamily="18" charset="0"/>
              </a:rPr>
              <a:t> </a:t>
            </a:r>
            <a:r>
              <a:rPr lang="en-US" sz="1200" dirty="0" err="1">
                <a:latin typeface="Cambria Math" panose="02040503050406030204" pitchFamily="18" charset="0"/>
              </a:rPr>
              <a:t>tạo</a:t>
            </a:r>
            <a:r>
              <a:rPr lang="en-US" sz="1200" dirty="0">
                <a:latin typeface="Cambria Math" panose="02040503050406030204" pitchFamily="18" charset="0"/>
              </a:rPr>
              <a:t> block </a:t>
            </a:r>
            <a:r>
              <a:rPr lang="en-US" sz="1200" dirty="0" err="1">
                <a:latin typeface="Cambria Math" panose="02040503050406030204" pitchFamily="18" charset="0"/>
              </a:rPr>
              <a:t>trong</a:t>
            </a:r>
            <a:r>
              <a:rPr lang="en-US" sz="1200" dirty="0">
                <a:latin typeface="Cambria Math" panose="02040503050406030204" pitchFamily="18" charset="0"/>
              </a:rPr>
              <a:t> POS </a:t>
            </a:r>
            <a:r>
              <a:rPr lang="en-US" sz="1200" dirty="0" err="1">
                <a:latin typeface="Cambria Math" panose="02040503050406030204" pitchFamily="18" charset="0"/>
              </a:rPr>
              <a:t>công</a:t>
            </a:r>
            <a:r>
              <a:rPr lang="en-US" sz="1200" dirty="0">
                <a:latin typeface="Cambria Math" panose="02040503050406030204" pitchFamily="18" charset="0"/>
              </a:rPr>
              <a:t> </a:t>
            </a:r>
            <a:r>
              <a:rPr lang="en-US" sz="1200" dirty="0" err="1">
                <a:latin typeface="Cambria Math" panose="02040503050406030204" pitchFamily="18" charset="0"/>
              </a:rPr>
              <a:t>bằng</a:t>
            </a:r>
            <a:r>
              <a:rPr lang="en-US" sz="1200" dirty="0">
                <a:latin typeface="Cambria Math" panose="02040503050406030204" pitchFamily="18" charset="0"/>
              </a:rPr>
              <a:t> h</a:t>
            </a:r>
            <a:r>
              <a:rPr lang="vi-VN" sz="1200" dirty="0">
                <a:latin typeface="Cambria Math" panose="02040503050406030204" pitchFamily="18" charset="0"/>
              </a:rPr>
              <a:t>ơ</a:t>
            </a:r>
            <a:r>
              <a:rPr lang="en-US" sz="1200" dirty="0">
                <a:latin typeface="Cambria Math" panose="02040503050406030204" pitchFamily="18" charset="0"/>
              </a:rPr>
              <a:t>n so </a:t>
            </a:r>
            <a:r>
              <a:rPr lang="en-US" sz="1200" dirty="0" err="1">
                <a:latin typeface="Cambria Math" panose="02040503050406030204" pitchFamily="18" charset="0"/>
              </a:rPr>
              <a:t>với</a:t>
            </a:r>
            <a:r>
              <a:rPr lang="en-US" sz="1200" dirty="0">
                <a:latin typeface="Cambria Math" panose="02040503050406030204" pitchFamily="18" charset="0"/>
              </a:rPr>
              <a:t> POW</a:t>
            </a:r>
          </a:p>
          <a:p>
            <a:pPr>
              <a:lnSpc>
                <a:spcPct val="150000"/>
              </a:lnSpc>
              <a:buFontTx/>
              <a:buChar char="-"/>
            </a:pPr>
            <a:r>
              <a:rPr lang="en-US" sz="1200" dirty="0" err="1">
                <a:latin typeface="Cambria Math" panose="02040503050406030204" pitchFamily="18" charset="0"/>
              </a:rPr>
              <a:t>Việc</a:t>
            </a:r>
            <a:r>
              <a:rPr lang="en-US" sz="1200" dirty="0">
                <a:latin typeface="Cambria Math" panose="02040503050406030204" pitchFamily="18" charset="0"/>
              </a:rPr>
              <a:t> </a:t>
            </a:r>
            <a:r>
              <a:rPr lang="en-US" sz="1200" dirty="0" err="1">
                <a:latin typeface="Cambria Math" panose="02040503050406030204" pitchFamily="18" charset="0"/>
              </a:rPr>
              <a:t>xác</a:t>
            </a:r>
            <a:r>
              <a:rPr lang="en-US" sz="1200" dirty="0">
                <a:latin typeface="Cambria Math" panose="02040503050406030204" pitchFamily="18" charset="0"/>
              </a:rPr>
              <a:t> </a:t>
            </a:r>
            <a:r>
              <a:rPr lang="en-US" sz="1200" dirty="0" err="1">
                <a:latin typeface="Cambria Math" panose="02040503050406030204" pitchFamily="18" charset="0"/>
              </a:rPr>
              <a:t>nhận</a:t>
            </a:r>
            <a:r>
              <a:rPr lang="en-US" sz="1200" dirty="0">
                <a:latin typeface="Cambria Math" panose="02040503050406030204" pitchFamily="18" charset="0"/>
              </a:rPr>
              <a:t> </a:t>
            </a:r>
            <a:r>
              <a:rPr lang="en-US" sz="1200" dirty="0" err="1">
                <a:latin typeface="Cambria Math" panose="02040503050406030204" pitchFamily="18" charset="0"/>
              </a:rPr>
              <a:t>giao</a:t>
            </a:r>
            <a:r>
              <a:rPr lang="en-US" sz="1200" dirty="0">
                <a:latin typeface="Cambria Math" panose="02040503050406030204" pitchFamily="18" charset="0"/>
              </a:rPr>
              <a:t> </a:t>
            </a:r>
            <a:r>
              <a:rPr lang="en-US" sz="1200" dirty="0" err="1">
                <a:latin typeface="Cambria Math" panose="02040503050406030204" pitchFamily="18" charset="0"/>
              </a:rPr>
              <a:t>dịch</a:t>
            </a:r>
            <a:r>
              <a:rPr lang="en-US" sz="1200" dirty="0">
                <a:latin typeface="Cambria Math" panose="02040503050406030204" pitchFamily="18" charset="0"/>
              </a:rPr>
              <a:t> </a:t>
            </a:r>
            <a:r>
              <a:rPr lang="en-US" sz="1200" dirty="0" err="1">
                <a:latin typeface="Cambria Math" panose="02040503050406030204" pitchFamily="18" charset="0"/>
              </a:rPr>
              <a:t>nhanh</a:t>
            </a:r>
            <a:r>
              <a:rPr lang="en-US" sz="1200" dirty="0">
                <a:latin typeface="Cambria Math" panose="02040503050406030204" pitchFamily="18" charset="0"/>
              </a:rPr>
              <a:t> h</a:t>
            </a:r>
            <a:r>
              <a:rPr lang="vi-VN" sz="1200" dirty="0">
                <a:latin typeface="Cambria Math" panose="02040503050406030204" pitchFamily="18" charset="0"/>
              </a:rPr>
              <a:t>ơ</a:t>
            </a:r>
            <a:r>
              <a:rPr lang="en-US" sz="1200" dirty="0">
                <a:latin typeface="Cambria Math" panose="02040503050406030204" pitchFamily="18" charset="0"/>
              </a:rPr>
              <a:t>n</a:t>
            </a:r>
          </a:p>
          <a:p>
            <a:pPr>
              <a:lnSpc>
                <a:spcPct val="150000"/>
              </a:lnSpc>
              <a:buFontTx/>
              <a:buChar char="-"/>
            </a:pPr>
            <a:r>
              <a:rPr lang="en-US" sz="1200" dirty="0">
                <a:latin typeface="Cambria Math" panose="02040503050406030204" pitchFamily="18" charset="0"/>
              </a:rPr>
              <a:t>Ng</a:t>
            </a:r>
            <a:r>
              <a:rPr lang="vi-VN" sz="1200" dirty="0">
                <a:latin typeface="Cambria Math" panose="02040503050406030204" pitchFamily="18" charset="0"/>
              </a:rPr>
              <a:t>ư</a:t>
            </a:r>
            <a:r>
              <a:rPr lang="en-US" sz="1200" dirty="0" err="1">
                <a:latin typeface="Cambria Math" panose="02040503050406030204" pitchFamily="18" charset="0"/>
              </a:rPr>
              <a:t>ời</a:t>
            </a:r>
            <a:r>
              <a:rPr lang="en-US" sz="1200" dirty="0">
                <a:latin typeface="Cambria Math" panose="02040503050406030204" pitchFamily="18" charset="0"/>
              </a:rPr>
              <a:t> </a:t>
            </a:r>
            <a:r>
              <a:rPr lang="en-US" sz="1200" dirty="0" err="1">
                <a:latin typeface="Cambria Math" panose="02040503050406030204" pitchFamily="18" charset="0"/>
              </a:rPr>
              <a:t>nắm</a:t>
            </a:r>
            <a:r>
              <a:rPr lang="en-US" sz="1200" dirty="0">
                <a:latin typeface="Cambria Math" panose="02040503050406030204" pitchFamily="18" charset="0"/>
              </a:rPr>
              <a:t> </a:t>
            </a:r>
            <a:r>
              <a:rPr lang="en-US" sz="1200" dirty="0" err="1">
                <a:latin typeface="Cambria Math" panose="02040503050406030204" pitchFamily="18" charset="0"/>
              </a:rPr>
              <a:t>giữ</a:t>
            </a:r>
            <a:r>
              <a:rPr lang="en-US" sz="1200" dirty="0">
                <a:latin typeface="Cambria Math" panose="02040503050406030204" pitchFamily="18" charset="0"/>
              </a:rPr>
              <a:t> </a:t>
            </a:r>
            <a:r>
              <a:rPr lang="en-US" sz="1200" dirty="0" err="1">
                <a:latin typeface="Cambria Math" panose="02040503050406030204" pitchFamily="18" charset="0"/>
              </a:rPr>
              <a:t>nhiều</a:t>
            </a:r>
            <a:r>
              <a:rPr lang="en-US" sz="1200" dirty="0">
                <a:latin typeface="Cambria Math" panose="02040503050406030204" pitchFamily="18" charset="0"/>
              </a:rPr>
              <a:t> </a:t>
            </a:r>
            <a:r>
              <a:rPr lang="en-US" sz="1200" dirty="0" err="1">
                <a:latin typeface="Cambria Math" panose="02040503050406030204" pitchFamily="18" charset="0"/>
              </a:rPr>
              <a:t>cổ</a:t>
            </a:r>
            <a:r>
              <a:rPr lang="en-US" sz="1200" dirty="0">
                <a:latin typeface="Cambria Math" panose="02040503050406030204" pitchFamily="18" charset="0"/>
              </a:rPr>
              <a:t> </a:t>
            </a:r>
            <a:r>
              <a:rPr lang="en-US" sz="1200" dirty="0" err="1">
                <a:latin typeface="Cambria Math" panose="02040503050406030204" pitchFamily="18" charset="0"/>
              </a:rPr>
              <a:t>phần</a:t>
            </a:r>
            <a:r>
              <a:rPr lang="en-US" sz="1200" dirty="0">
                <a:latin typeface="Cambria Math" panose="02040503050406030204" pitchFamily="18" charset="0"/>
              </a:rPr>
              <a:t> </a:t>
            </a:r>
            <a:r>
              <a:rPr lang="en-US" sz="1200" dirty="0" err="1">
                <a:latin typeface="Cambria Math" panose="02040503050406030204" pitchFamily="18" charset="0"/>
              </a:rPr>
              <a:t>trung</a:t>
            </a:r>
            <a:r>
              <a:rPr lang="en-US" sz="1200" dirty="0">
                <a:latin typeface="Cambria Math" panose="02040503050406030204" pitchFamily="18" charset="0"/>
              </a:rPr>
              <a:t> </a:t>
            </a:r>
            <a:r>
              <a:rPr lang="en-US" sz="1200" dirty="0" err="1">
                <a:latin typeface="Cambria Math" panose="02040503050406030204" pitchFamily="18" charset="0"/>
              </a:rPr>
              <a:t>thành</a:t>
            </a:r>
            <a:r>
              <a:rPr lang="en-US" sz="1200" dirty="0">
                <a:latin typeface="Cambria Math" panose="02040503050406030204" pitchFamily="18" charset="0"/>
              </a:rPr>
              <a:t> h</a:t>
            </a:r>
            <a:r>
              <a:rPr lang="vi-VN" sz="1200" dirty="0">
                <a:latin typeface="Cambria Math" panose="02040503050406030204" pitchFamily="18" charset="0"/>
              </a:rPr>
              <a:t>ơ</a:t>
            </a:r>
            <a:r>
              <a:rPr lang="en-US" sz="1200" dirty="0">
                <a:latin typeface="Cambria Math" panose="02040503050406030204" pitchFamily="18" charset="0"/>
              </a:rPr>
              <a:t>n, </a:t>
            </a:r>
            <a:r>
              <a:rPr lang="en-US" sz="1200" dirty="0" err="1">
                <a:latin typeface="Cambria Math" panose="02040503050406030204" pitchFamily="18" charset="0"/>
              </a:rPr>
              <a:t>vì</a:t>
            </a:r>
            <a:r>
              <a:rPr lang="en-US" sz="1200" dirty="0">
                <a:latin typeface="Cambria Math" panose="02040503050406030204" pitchFamily="18" charset="0"/>
              </a:rPr>
              <a:t> </a:t>
            </a:r>
            <a:r>
              <a:rPr lang="en-US" sz="1200" dirty="0" err="1">
                <a:latin typeface="Cambria Math" panose="02040503050406030204" pitchFamily="18" charset="0"/>
              </a:rPr>
              <a:t>họ</a:t>
            </a:r>
            <a:r>
              <a:rPr lang="en-US" sz="1200" dirty="0">
                <a:latin typeface="Cambria Math" panose="02040503050406030204" pitchFamily="18" charset="0"/>
              </a:rPr>
              <a:t> </a:t>
            </a:r>
            <a:r>
              <a:rPr lang="en-US" sz="1200" dirty="0" err="1">
                <a:latin typeface="Cambria Math" panose="02040503050406030204" pitchFamily="18" charset="0"/>
              </a:rPr>
              <a:t>không</a:t>
            </a:r>
            <a:r>
              <a:rPr lang="en-US" sz="1200" dirty="0">
                <a:latin typeface="Cambria Math" panose="02040503050406030204" pitchFamily="18" charset="0"/>
              </a:rPr>
              <a:t> </a:t>
            </a:r>
            <a:r>
              <a:rPr lang="en-US" sz="1200" dirty="0" err="1">
                <a:latin typeface="Cambria Math" panose="02040503050406030204" pitchFamily="18" charset="0"/>
              </a:rPr>
              <a:t>muốn</a:t>
            </a:r>
            <a:r>
              <a:rPr lang="en-US" sz="1200" dirty="0">
                <a:latin typeface="Cambria Math" panose="02040503050406030204" pitchFamily="18" charset="0"/>
              </a:rPr>
              <a:t> </a:t>
            </a:r>
            <a:r>
              <a:rPr lang="en-US" sz="1200" dirty="0" err="1">
                <a:latin typeface="Cambria Math" panose="02040503050406030204" pitchFamily="18" charset="0"/>
              </a:rPr>
              <a:t>tấn</a:t>
            </a:r>
            <a:r>
              <a:rPr lang="en-US" sz="1200" dirty="0">
                <a:latin typeface="Cambria Math" panose="02040503050406030204" pitchFamily="18" charset="0"/>
              </a:rPr>
              <a:t> </a:t>
            </a:r>
            <a:r>
              <a:rPr lang="en-US" sz="1200" dirty="0" err="1">
                <a:latin typeface="Cambria Math" panose="02040503050406030204" pitchFamily="18" charset="0"/>
              </a:rPr>
              <a:t>công</a:t>
            </a:r>
            <a:r>
              <a:rPr lang="en-US" sz="1200" dirty="0">
                <a:latin typeface="Cambria Math" panose="02040503050406030204" pitchFamily="18" charset="0"/>
              </a:rPr>
              <a:t> </a:t>
            </a:r>
            <a:r>
              <a:rPr lang="en-US" sz="1200" dirty="0" err="1">
                <a:latin typeface="Cambria Math" panose="02040503050406030204" pitchFamily="18" charset="0"/>
              </a:rPr>
              <a:t>vào</a:t>
            </a:r>
            <a:r>
              <a:rPr lang="en-US" sz="1200" dirty="0">
                <a:latin typeface="Cambria Math" panose="02040503050406030204" pitchFamily="18" charset="0"/>
              </a:rPr>
              <a:t> </a:t>
            </a:r>
            <a:r>
              <a:rPr lang="en-US" sz="1200" dirty="0" err="1">
                <a:latin typeface="Cambria Math" panose="02040503050406030204" pitchFamily="18" charset="0"/>
              </a:rPr>
              <a:t>chính</a:t>
            </a:r>
            <a:r>
              <a:rPr lang="en-US" sz="1200" dirty="0">
                <a:latin typeface="Cambria Math" panose="02040503050406030204" pitchFamily="18" charset="0"/>
              </a:rPr>
              <a:t> </a:t>
            </a:r>
            <a:r>
              <a:rPr lang="en-US" sz="1200" dirty="0" err="1">
                <a:latin typeface="Cambria Math" panose="02040503050406030204" pitchFamily="18" charset="0"/>
              </a:rPr>
              <a:t>đồng</a:t>
            </a:r>
            <a:r>
              <a:rPr lang="en-US" sz="1200" dirty="0">
                <a:latin typeface="Cambria Math" panose="02040503050406030204" pitchFamily="18" charset="0"/>
              </a:rPr>
              <a:t> </a:t>
            </a:r>
            <a:r>
              <a:rPr lang="en-US" sz="1200" dirty="0" err="1">
                <a:latin typeface="Cambria Math" panose="02040503050406030204" pitchFamily="18" charset="0"/>
              </a:rPr>
              <a:t>tiền</a:t>
            </a:r>
            <a:r>
              <a:rPr lang="en-US" sz="1200" dirty="0">
                <a:latin typeface="Cambria Math" panose="02040503050406030204" pitchFamily="18" charset="0"/>
              </a:rPr>
              <a:t> </a:t>
            </a:r>
            <a:r>
              <a:rPr lang="en-US" sz="1200" dirty="0" err="1">
                <a:latin typeface="Cambria Math" panose="02040503050406030204" pitchFamily="18" charset="0"/>
              </a:rPr>
              <a:t>mà</a:t>
            </a:r>
            <a:r>
              <a:rPr lang="en-US" sz="1200" dirty="0">
                <a:latin typeface="Cambria Math" panose="02040503050406030204" pitchFamily="18" charset="0"/>
              </a:rPr>
              <a:t> </a:t>
            </a:r>
            <a:r>
              <a:rPr lang="en-US" sz="1200" dirty="0" err="1">
                <a:latin typeface="Cambria Math" panose="02040503050406030204" pitchFamily="18" charset="0"/>
              </a:rPr>
              <a:t>họ</a:t>
            </a:r>
            <a:r>
              <a:rPr lang="en-US" sz="1200" dirty="0">
                <a:latin typeface="Cambria Math" panose="02040503050406030204" pitchFamily="18" charset="0"/>
              </a:rPr>
              <a:t> </a:t>
            </a:r>
            <a:r>
              <a:rPr lang="en-US" sz="1200" dirty="0" err="1">
                <a:latin typeface="Cambria Math" panose="02040503050406030204" pitchFamily="18" charset="0"/>
              </a:rPr>
              <a:t>đang</a:t>
            </a:r>
            <a:r>
              <a:rPr lang="en-US" sz="1200" dirty="0">
                <a:latin typeface="Cambria Math" panose="02040503050406030204" pitchFamily="18" charset="0"/>
              </a:rPr>
              <a:t> </a:t>
            </a:r>
            <a:r>
              <a:rPr lang="en-US" sz="1200" dirty="0" err="1">
                <a:latin typeface="Cambria Math" panose="02040503050406030204" pitchFamily="18" charset="0"/>
              </a:rPr>
              <a:t>nắm</a:t>
            </a:r>
            <a:r>
              <a:rPr lang="en-US" sz="1200" dirty="0">
                <a:latin typeface="Cambria Math" panose="02040503050406030204" pitchFamily="18" charset="0"/>
              </a:rPr>
              <a:t> </a:t>
            </a:r>
            <a:r>
              <a:rPr lang="en-US" sz="1200" dirty="0" err="1">
                <a:latin typeface="Cambria Math" panose="02040503050406030204" pitchFamily="18" charset="0"/>
              </a:rPr>
              <a:t>giữ</a:t>
            </a:r>
            <a:r>
              <a:rPr lang="en-US" sz="1200" dirty="0">
                <a:latin typeface="Cambria Math" panose="02040503050406030204" pitchFamily="18" charset="0"/>
              </a:rPr>
              <a:t> </a:t>
            </a:r>
            <a:r>
              <a:rPr lang="en-US" sz="1200" dirty="0" err="1">
                <a:latin typeface="Cambria Math" panose="02040503050406030204" pitchFamily="18" charset="0"/>
              </a:rPr>
              <a:t>chủ</a:t>
            </a:r>
            <a:r>
              <a:rPr lang="en-US" sz="1200" dirty="0">
                <a:latin typeface="Cambria Math" panose="02040503050406030204" pitchFamily="18" charset="0"/>
              </a:rPr>
              <a:t> </a:t>
            </a:r>
            <a:r>
              <a:rPr lang="en-US" sz="1200" dirty="0" err="1">
                <a:latin typeface="Cambria Math" panose="02040503050406030204" pitchFamily="18" charset="0"/>
              </a:rPr>
              <a:t>yếu</a:t>
            </a:r>
            <a:endParaRPr lang="en-US" sz="1200" dirty="0">
              <a:latin typeface="Cambria Math" panose="02040503050406030204" pitchFamily="18" charset="0"/>
            </a:endParaRPr>
          </a:p>
          <a:p>
            <a:pPr>
              <a:lnSpc>
                <a:spcPct val="150000"/>
              </a:lnSpc>
              <a:buFontTx/>
              <a:buChar char="-"/>
            </a:pPr>
            <a:r>
              <a:rPr lang="en-US" sz="1200" dirty="0" err="1">
                <a:latin typeface="Cambria Math" panose="02040503050406030204" pitchFamily="18" charset="0"/>
              </a:rPr>
              <a:t>Thuận</a:t>
            </a:r>
            <a:r>
              <a:rPr lang="en-US" sz="1200" dirty="0">
                <a:latin typeface="Cambria Math" panose="02040503050406030204" pitchFamily="18" charset="0"/>
              </a:rPr>
              <a:t> </a:t>
            </a:r>
            <a:r>
              <a:rPr lang="en-US" sz="1200" dirty="0" err="1">
                <a:latin typeface="Cambria Math" panose="02040503050406030204" pitchFamily="18" charset="0"/>
              </a:rPr>
              <a:t>tiện</a:t>
            </a:r>
            <a:r>
              <a:rPr lang="en-US" sz="1200" dirty="0">
                <a:latin typeface="Cambria Math" panose="02040503050406030204" pitchFamily="18" charset="0"/>
              </a:rPr>
              <a:t> </a:t>
            </a:r>
            <a:r>
              <a:rPr lang="en-US" sz="1200" dirty="0" err="1">
                <a:latin typeface="Cambria Math" panose="02040503050406030204" pitchFamily="18" charset="0"/>
              </a:rPr>
              <a:t>cho</a:t>
            </a:r>
            <a:r>
              <a:rPr lang="en-US" sz="1200" dirty="0">
                <a:latin typeface="Cambria Math" panose="02040503050406030204" pitchFamily="18" charset="0"/>
              </a:rPr>
              <a:t> </a:t>
            </a:r>
            <a:r>
              <a:rPr lang="en-US" sz="1200" dirty="0" err="1">
                <a:latin typeface="Cambria Math" panose="02040503050406030204" pitchFamily="18" charset="0"/>
              </a:rPr>
              <a:t>các</a:t>
            </a:r>
            <a:r>
              <a:rPr lang="en-US" sz="1200" dirty="0">
                <a:latin typeface="Cambria Math" panose="02040503050406030204" pitchFamily="18" charset="0"/>
              </a:rPr>
              <a:t> </a:t>
            </a:r>
            <a:r>
              <a:rPr lang="en-US" sz="1200" dirty="0" err="1">
                <a:latin typeface="Cambria Math" panose="02040503050406030204" pitchFamily="18" charset="0"/>
              </a:rPr>
              <a:t>doanh</a:t>
            </a:r>
            <a:r>
              <a:rPr lang="en-US" sz="1200" dirty="0">
                <a:latin typeface="Cambria Math" panose="02040503050406030204" pitchFamily="18" charset="0"/>
              </a:rPr>
              <a:t> </a:t>
            </a:r>
            <a:r>
              <a:rPr lang="en-US" sz="1200" dirty="0" err="1">
                <a:latin typeface="Cambria Math" panose="02040503050406030204" pitchFamily="18" charset="0"/>
              </a:rPr>
              <a:t>nghiệp</a:t>
            </a:r>
            <a:r>
              <a:rPr lang="en-US" sz="1200" dirty="0">
                <a:latin typeface="Cambria Math" panose="02040503050406030204" pitchFamily="18" charset="0"/>
              </a:rPr>
              <a:t> </a:t>
            </a:r>
            <a:r>
              <a:rPr lang="en-US" sz="1200" dirty="0" err="1">
                <a:latin typeface="Cambria Math" panose="02040503050406030204" pitchFamily="18" charset="0"/>
              </a:rPr>
              <a:t>triển</a:t>
            </a:r>
            <a:r>
              <a:rPr lang="en-US" sz="1200" dirty="0">
                <a:latin typeface="Cambria Math" panose="02040503050406030204" pitchFamily="18" charset="0"/>
              </a:rPr>
              <a:t> </a:t>
            </a:r>
            <a:r>
              <a:rPr lang="en-US" sz="1200" dirty="0" err="1">
                <a:latin typeface="Cambria Math" panose="02040503050406030204" pitchFamily="18" charset="0"/>
              </a:rPr>
              <a:t>khai</a:t>
            </a:r>
            <a:r>
              <a:rPr lang="en-US" sz="1200" dirty="0">
                <a:latin typeface="Cambria Math" panose="02040503050406030204" pitchFamily="18" charset="0"/>
              </a:rPr>
              <a:t> </a:t>
            </a:r>
            <a:r>
              <a:rPr lang="en-US" sz="1200" dirty="0" err="1">
                <a:latin typeface="Cambria Math" panose="02040503050406030204" pitchFamily="18" charset="0"/>
              </a:rPr>
              <a:t>blockchain</a:t>
            </a:r>
            <a:endParaRPr lang="en-US" sz="1200" dirty="0">
              <a:latin typeface="Cambria Math" panose="02040503050406030204" pitchFamily="18" charset="0"/>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dirty="0"/>
          </a:p>
        </p:txBody>
      </p:sp>
    </p:spTree>
    <p:extLst>
      <p:ext uri="{BB962C8B-B14F-4D97-AF65-F5344CB8AC3E}">
        <p14:creationId xmlns:p14="http://schemas.microsoft.com/office/powerpoint/2010/main" val="215759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thuận</a:t>
            </a:r>
            <a:r>
              <a:rPr lang="en-US" sz="1200" kern="1200" dirty="0">
                <a:solidFill>
                  <a:schemeClr val="tx1"/>
                </a:solidFill>
                <a:effectLst/>
                <a:latin typeface="+mn-lt"/>
                <a:ea typeface="+mn-ea"/>
                <a:cs typeface="+mn-cs"/>
              </a:rPr>
              <a:t> ban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POW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chuyển</a:t>
            </a:r>
            <a:r>
              <a:rPr lang="en-US" sz="1200" kern="1200" dirty="0">
                <a:solidFill>
                  <a:schemeClr val="tx1"/>
                </a:solidFill>
                <a:effectLst/>
                <a:latin typeface="+mn-lt"/>
                <a:ea typeface="+mn-ea"/>
                <a:cs typeface="+mn-cs"/>
              </a:rPr>
              <a:t> sang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lai</a:t>
            </a:r>
            <a:r>
              <a:rPr lang="en-US" sz="1200" kern="1200" dirty="0">
                <a:solidFill>
                  <a:schemeClr val="tx1"/>
                </a:solidFill>
                <a:effectLst/>
                <a:latin typeface="+mn-lt"/>
                <a:ea typeface="+mn-ea"/>
                <a:cs typeface="+mn-cs"/>
              </a:rPr>
              <a:t> POW/POS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năm</a:t>
            </a:r>
            <a:r>
              <a:rPr lang="en-US" sz="1200" kern="1200" dirty="0">
                <a:solidFill>
                  <a:schemeClr val="tx1"/>
                </a:solidFill>
                <a:effectLst/>
                <a:latin typeface="+mn-lt"/>
                <a:ea typeface="+mn-ea"/>
                <a:cs typeface="+mn-cs"/>
              </a:rPr>
              <a:t> nay 2018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dần</a:t>
            </a:r>
            <a:r>
              <a:rPr lang="en-US" sz="1200" kern="1200" dirty="0">
                <a:solidFill>
                  <a:schemeClr val="tx1"/>
                </a:solidFill>
                <a:effectLst/>
                <a:latin typeface="+mn-lt"/>
                <a:ea typeface="+mn-ea"/>
                <a:cs typeface="+mn-cs"/>
              </a:rPr>
              <a:t> sang POS.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 Casper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năm</a:t>
            </a:r>
            <a:r>
              <a:rPr lang="en-US" sz="1200" kern="1200" dirty="0">
                <a:solidFill>
                  <a:schemeClr val="tx1"/>
                </a:solidFill>
                <a:effectLst/>
                <a:latin typeface="+mn-lt"/>
                <a:ea typeface="+mn-ea"/>
                <a:cs typeface="+mn-cs"/>
              </a:rPr>
              <a:t> 2018 </a:t>
            </a:r>
            <a:r>
              <a:rPr lang="en-US" sz="1200" kern="1200" dirty="0" err="1">
                <a:solidFill>
                  <a:schemeClr val="tx1"/>
                </a:solidFill>
                <a:effectLst/>
                <a:latin typeface="+mn-lt"/>
                <a:ea typeface="+mn-ea"/>
                <a:cs typeface="+mn-cs"/>
              </a:rPr>
              <a:t>chuyển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POW sang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POW/POS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miner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POW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0,6 eth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POS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thưởng</a:t>
            </a:r>
            <a:r>
              <a:rPr lang="en-US" sz="1200" kern="1200" dirty="0">
                <a:solidFill>
                  <a:schemeClr val="tx1"/>
                </a:solidFill>
                <a:effectLst/>
                <a:latin typeface="+mn-lt"/>
                <a:ea typeface="+mn-ea"/>
                <a:cs typeface="+mn-cs"/>
              </a:rPr>
              <a:t> 2,4 eth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soát</a:t>
            </a:r>
            <a:r>
              <a:rPr lang="en-US" sz="1200" kern="1200" dirty="0">
                <a:solidFill>
                  <a:schemeClr val="tx1"/>
                </a:solidFill>
                <a:effectLst/>
                <a:latin typeface="+mn-lt"/>
                <a:ea typeface="+mn-ea"/>
                <a:cs typeface="+mn-cs"/>
              </a:rPr>
              <a:t> (checkpoint)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50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(1 epoch </a:t>
            </a:r>
            <a:r>
              <a:rPr lang="en-US" sz="1200" kern="1200" dirty="0" err="1">
                <a:solidFill>
                  <a:schemeClr val="tx1"/>
                </a:solidFill>
                <a:effectLst/>
                <a:latin typeface="+mn-lt"/>
                <a:ea typeface="+mn-ea"/>
                <a:cs typeface="+mn-cs"/>
              </a:rPr>
              <a:t>kỷ</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100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50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cải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nhắn</a:t>
            </a:r>
            <a:r>
              <a:rPr lang="en-US" sz="1200" kern="1200" dirty="0">
                <a:solidFill>
                  <a:schemeClr val="tx1"/>
                </a:solidFill>
                <a:effectLst/>
                <a:latin typeface="+mn-lt"/>
                <a:ea typeface="+mn-ea"/>
                <a:cs typeface="+mn-cs"/>
              </a:rPr>
              <a:t> (PREPARE and COMMIT)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điệp</a:t>
            </a:r>
            <a:r>
              <a:rPr lang="en-US" sz="1200" kern="1200" dirty="0">
                <a:solidFill>
                  <a:schemeClr val="tx1"/>
                </a:solidFill>
                <a:effectLst/>
                <a:latin typeface="+mn-lt"/>
                <a:ea typeface="+mn-ea"/>
                <a:cs typeface="+mn-cs"/>
              </a:rPr>
              <a:t> (VOTE). Ý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50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validator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phiếu</a:t>
            </a:r>
            <a:r>
              <a:rPr lang="en-US" sz="1200" kern="1200" dirty="0">
                <a:solidFill>
                  <a:schemeClr val="tx1"/>
                </a:solidFill>
                <a:effectLst/>
                <a:latin typeface="+mn-lt"/>
                <a:ea typeface="+mn-ea"/>
                <a:cs typeface="+mn-cs"/>
              </a:rPr>
              <a:t> (voting)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đạt</a:t>
            </a:r>
            <a:r>
              <a:rPr lang="en-US" sz="1200" kern="1200" dirty="0">
                <a:solidFill>
                  <a:schemeClr val="tx1"/>
                </a:solidFill>
                <a:effectLst/>
                <a:latin typeface="+mn-lt"/>
                <a:ea typeface="+mn-ea"/>
                <a:cs typeface="+mn-cs"/>
              </a:rPr>
              <a:t> 2/3 vote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checkpoint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50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đúng</a:t>
            </a:r>
            <a:r>
              <a:rPr lang="en-US" sz="1200" kern="1200" dirty="0">
                <a:solidFill>
                  <a:schemeClr val="tx1"/>
                </a:solidFill>
                <a:effectLst/>
                <a:latin typeface="+mn-lt"/>
                <a:ea typeface="+mn-ea"/>
                <a:cs typeface="+mn-cs"/>
              </a:rPr>
              <a:t> (justified).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100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voting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đạt</a:t>
            </a:r>
            <a:r>
              <a:rPr lang="en-US" sz="1200" kern="1200" dirty="0">
                <a:solidFill>
                  <a:schemeClr val="tx1"/>
                </a:solidFill>
                <a:effectLst/>
                <a:latin typeface="+mn-lt"/>
                <a:ea typeface="+mn-ea"/>
                <a:cs typeface="+mn-cs"/>
              </a:rPr>
              <a:t> 2/3 checkpoint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100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đúng</a:t>
            </a:r>
            <a:r>
              <a:rPr lang="en-US" sz="1200" kern="1200" dirty="0">
                <a:solidFill>
                  <a:schemeClr val="tx1"/>
                </a:solidFill>
                <a:effectLst/>
                <a:latin typeface="+mn-lt"/>
                <a:ea typeface="+mn-ea"/>
                <a:cs typeface="+mn-cs"/>
              </a:rPr>
              <a:t> (justified)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50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“finalized”.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“long attack ranger”</a:t>
            </a:r>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6</a:t>
            </a:fld>
            <a:endParaRPr lang="en-US" dirty="0"/>
          </a:p>
        </p:txBody>
      </p:sp>
    </p:spTree>
    <p:extLst>
      <p:ext uri="{BB962C8B-B14F-4D97-AF65-F5344CB8AC3E}">
        <p14:creationId xmlns:p14="http://schemas.microsoft.com/office/powerpoint/2010/main" val="361774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Khuynh</a:t>
            </a:r>
            <a:r>
              <a:rPr lang="en-US" dirty="0"/>
              <a:t> </a:t>
            </a:r>
            <a:r>
              <a:rPr lang="en-US" dirty="0" err="1"/>
              <a:t>hướng</a:t>
            </a:r>
            <a:r>
              <a:rPr lang="en-US" baseline="0" dirty="0"/>
              <a:t> </a:t>
            </a:r>
            <a:r>
              <a:rPr lang="en-US" baseline="0" dirty="0" err="1"/>
              <a:t>thưởng</a:t>
            </a:r>
            <a:r>
              <a:rPr lang="en-US" baseline="0" dirty="0"/>
              <a:t> </a:t>
            </a:r>
            <a:r>
              <a:rPr lang="en-US" baseline="0" dirty="0" err="1"/>
              <a:t>cho</a:t>
            </a:r>
            <a:r>
              <a:rPr lang="en-US" baseline="0" dirty="0"/>
              <a:t> </a:t>
            </a:r>
            <a:r>
              <a:rPr lang="en-US" baseline="0" dirty="0" err="1"/>
              <a:t>các</a:t>
            </a:r>
            <a:r>
              <a:rPr lang="en-US" baseline="0" dirty="0"/>
              <a:t> holder </a:t>
            </a:r>
            <a:r>
              <a:rPr lang="en-US" baseline="0" dirty="0" err="1"/>
              <a:t>có</a:t>
            </a:r>
            <a:r>
              <a:rPr lang="en-US" baseline="0" dirty="0"/>
              <a:t> </a:t>
            </a:r>
            <a:r>
              <a:rPr lang="en-US" baseline="0" dirty="0" err="1"/>
              <a:t>cổ</a:t>
            </a:r>
            <a:r>
              <a:rPr lang="en-US" baseline="0" dirty="0"/>
              <a:t> </a:t>
            </a:r>
            <a:r>
              <a:rPr lang="en-US" baseline="0" dirty="0" err="1"/>
              <a:t>phần</a:t>
            </a:r>
            <a:r>
              <a:rPr lang="en-US" baseline="0" dirty="0"/>
              <a:t> </a:t>
            </a:r>
            <a:r>
              <a:rPr lang="en-US" baseline="0" dirty="0" err="1"/>
              <a:t>cao</a:t>
            </a:r>
            <a:r>
              <a:rPr lang="en-US" baseline="0" dirty="0"/>
              <a:t>. </a:t>
            </a:r>
            <a:r>
              <a:rPr lang="en-US" baseline="0" dirty="0" err="1"/>
              <a:t>Các</a:t>
            </a:r>
            <a:r>
              <a:rPr lang="en-US" baseline="0" dirty="0"/>
              <a:t> </a:t>
            </a:r>
            <a:r>
              <a:rPr lang="en-US" baseline="0" dirty="0" err="1"/>
              <a:t>nút</a:t>
            </a:r>
            <a:r>
              <a:rPr lang="en-US" baseline="0" dirty="0"/>
              <a:t> </a:t>
            </a:r>
            <a:r>
              <a:rPr lang="en-US" baseline="0" dirty="0" err="1"/>
              <a:t>thường</a:t>
            </a:r>
            <a:r>
              <a:rPr lang="en-US" baseline="0" dirty="0"/>
              <a:t> </a:t>
            </a:r>
            <a:r>
              <a:rPr lang="en-US" baseline="0" dirty="0" err="1"/>
              <a:t>được</a:t>
            </a:r>
            <a:r>
              <a:rPr lang="en-US" baseline="0" dirty="0"/>
              <a:t> </a:t>
            </a:r>
            <a:r>
              <a:rPr lang="en-US" baseline="0" dirty="0" err="1"/>
              <a:t>chọn</a:t>
            </a:r>
            <a:r>
              <a:rPr lang="en-US" baseline="0" dirty="0"/>
              <a:t> </a:t>
            </a:r>
            <a:r>
              <a:rPr lang="en-US" baseline="0" dirty="0" err="1"/>
              <a:t>ngẫu</a:t>
            </a:r>
            <a:r>
              <a:rPr lang="en-US" baseline="0" dirty="0"/>
              <a:t> </a:t>
            </a:r>
            <a:r>
              <a:rPr lang="en-US" baseline="0" dirty="0" err="1"/>
              <a:t>nhiên</a:t>
            </a:r>
            <a:r>
              <a:rPr lang="en-US" baseline="0" dirty="0"/>
              <a:t> </a:t>
            </a:r>
            <a:r>
              <a:rPr lang="en-US" baseline="0" dirty="0" err="1"/>
              <a:t>hoặc</a:t>
            </a:r>
            <a:r>
              <a:rPr lang="en-US" baseline="0" dirty="0"/>
              <a:t> </a:t>
            </a:r>
            <a:r>
              <a:rPr lang="en-US" baseline="0" dirty="0" err="1"/>
              <a:t>chọn</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số</a:t>
            </a:r>
            <a:r>
              <a:rPr lang="en-US" baseline="0" dirty="0"/>
              <a:t> </a:t>
            </a:r>
            <a:r>
              <a:rPr lang="en-US" baseline="0" dirty="0" err="1"/>
              <a:t>tiền</a:t>
            </a:r>
            <a:r>
              <a:rPr lang="en-US" baseline="0" dirty="0"/>
              <a:t> </a:t>
            </a:r>
            <a:r>
              <a:rPr lang="en-US" baseline="0" dirty="0" err="1"/>
              <a:t>đặt</a:t>
            </a:r>
            <a:r>
              <a:rPr lang="en-US" baseline="0" dirty="0"/>
              <a:t> </a:t>
            </a:r>
            <a:r>
              <a:rPr lang="en-US" baseline="0" dirty="0" err="1"/>
              <a:t>cọc,đặt</a:t>
            </a:r>
            <a:r>
              <a:rPr lang="en-US" baseline="0" dirty="0"/>
              <a:t> </a:t>
            </a:r>
            <a:r>
              <a:rPr lang="en-US" baseline="0" dirty="0" err="1"/>
              <a:t>cọc</a:t>
            </a:r>
            <a:r>
              <a:rPr lang="en-US" baseline="0" dirty="0"/>
              <a:t> </a:t>
            </a:r>
            <a:r>
              <a:rPr lang="en-US" baseline="0" dirty="0" err="1"/>
              <a:t>càng</a:t>
            </a:r>
            <a:r>
              <a:rPr lang="en-US" baseline="0" dirty="0"/>
              <a:t> </a:t>
            </a:r>
            <a:r>
              <a:rPr lang="en-US" baseline="0" dirty="0" err="1"/>
              <a:t>nhiều</a:t>
            </a:r>
            <a:r>
              <a:rPr lang="en-US" baseline="0" dirty="0"/>
              <a:t> </a:t>
            </a:r>
            <a:r>
              <a:rPr lang="en-US" baseline="0" dirty="0" err="1"/>
              <a:t>sác</a:t>
            </a:r>
            <a:r>
              <a:rPr lang="en-US" baseline="0" dirty="0"/>
              <a:t> </a:t>
            </a:r>
            <a:r>
              <a:rPr lang="en-US" baseline="0" dirty="0" err="1"/>
              <a:t>xuất</a:t>
            </a:r>
            <a:r>
              <a:rPr lang="en-US" baseline="0" dirty="0"/>
              <a:t> </a:t>
            </a:r>
            <a:r>
              <a:rPr lang="en-US" baseline="0" dirty="0" err="1"/>
              <a:t>được</a:t>
            </a:r>
            <a:r>
              <a:rPr lang="en-US" baseline="0" dirty="0"/>
              <a:t> </a:t>
            </a:r>
            <a:r>
              <a:rPr lang="en-US" baseline="0" dirty="0" err="1"/>
              <a:t>chọn</a:t>
            </a:r>
            <a:r>
              <a:rPr lang="en-US" baseline="0" dirty="0"/>
              <a:t> </a:t>
            </a:r>
            <a:r>
              <a:rPr lang="en-US" baseline="0" dirty="0" err="1"/>
              <a:t>càng</a:t>
            </a:r>
            <a:r>
              <a:rPr lang="en-US" baseline="0" dirty="0"/>
              <a:t> </a:t>
            </a:r>
            <a:r>
              <a:rPr lang="en-US" baseline="0" dirty="0" err="1"/>
              <a:t>cao</a:t>
            </a:r>
            <a:r>
              <a:rPr lang="en-US" baseline="0" dirty="0"/>
              <a:t>. </a:t>
            </a:r>
            <a:r>
              <a:rPr lang="en-US" baseline="0" dirty="0" err="1"/>
              <a:t>Người</a:t>
            </a:r>
            <a:r>
              <a:rPr lang="en-US" baseline="0" dirty="0"/>
              <a:t> </a:t>
            </a:r>
            <a:r>
              <a:rPr lang="en-US" baseline="0" dirty="0" err="1"/>
              <a:t>chủ</a:t>
            </a:r>
            <a:r>
              <a:rPr lang="en-US" baseline="0" dirty="0"/>
              <a:t> </a:t>
            </a:r>
            <a:r>
              <a:rPr lang="en-US" baseline="0" dirty="0" err="1"/>
              <a:t>nhỏ</a:t>
            </a:r>
            <a:r>
              <a:rPr lang="en-US" baseline="0" dirty="0"/>
              <a:t> </a:t>
            </a:r>
            <a:r>
              <a:rPr lang="en-US" baseline="0" dirty="0" err="1"/>
              <a:t>không</a:t>
            </a:r>
            <a:r>
              <a:rPr lang="en-US" baseline="0" dirty="0"/>
              <a:t> </a:t>
            </a:r>
            <a:r>
              <a:rPr lang="en-US" baseline="0" dirty="0" err="1"/>
              <a:t>có</a:t>
            </a:r>
            <a:r>
              <a:rPr lang="en-US" baseline="0" dirty="0"/>
              <a:t> </a:t>
            </a:r>
            <a:r>
              <a:rPr lang="en-US" baseline="0" dirty="0" err="1"/>
              <a:t>thuận</a:t>
            </a:r>
            <a:r>
              <a:rPr lang="en-US" baseline="0" dirty="0"/>
              <a:t> </a:t>
            </a:r>
            <a:r>
              <a:rPr lang="en-US" baseline="0" dirty="0" err="1"/>
              <a:t>lợi</a:t>
            </a:r>
            <a:r>
              <a:rPr lang="en-US" baseline="0" dirty="0"/>
              <a:t>, </a:t>
            </a:r>
            <a:r>
              <a:rPr lang="en-US" baseline="0" dirty="0" err="1"/>
              <a:t>cơ</a:t>
            </a:r>
            <a:r>
              <a:rPr lang="en-US" baseline="0" dirty="0"/>
              <a:t> </a:t>
            </a:r>
            <a:r>
              <a:rPr lang="en-US" baseline="0" dirty="0" err="1"/>
              <a:t>hội</a:t>
            </a:r>
            <a:r>
              <a:rPr lang="en-US" baseline="0" dirty="0"/>
              <a:t> </a:t>
            </a:r>
            <a:r>
              <a:rPr lang="en-US" baseline="0" dirty="0" err="1"/>
              <a:t>chọn</a:t>
            </a:r>
            <a:r>
              <a:rPr lang="en-US" baseline="0" dirty="0"/>
              <a:t> </a:t>
            </a:r>
            <a:r>
              <a:rPr lang="en-US" baseline="0" dirty="0" err="1"/>
              <a:t>là</a:t>
            </a:r>
            <a:r>
              <a:rPr lang="en-US" baseline="0" dirty="0"/>
              <a:t> </a:t>
            </a:r>
            <a:r>
              <a:rPr lang="en-US" baseline="0" dirty="0" err="1"/>
              <a:t>khá</a:t>
            </a:r>
            <a:r>
              <a:rPr lang="en-US" baseline="0" dirty="0"/>
              <a:t> </a:t>
            </a:r>
            <a:r>
              <a:rPr lang="en-US" baseline="0" dirty="0" err="1"/>
              <a:t>thấp,phần</a:t>
            </a:r>
            <a:r>
              <a:rPr lang="en-US" baseline="0" dirty="0"/>
              <a:t> </a:t>
            </a:r>
            <a:r>
              <a:rPr lang="en-US" baseline="0" dirty="0" err="1"/>
              <a:t>thưởng</a:t>
            </a:r>
            <a:r>
              <a:rPr lang="en-US" baseline="0" dirty="0"/>
              <a:t> </a:t>
            </a:r>
            <a:r>
              <a:rPr lang="en-US" baseline="0" dirty="0" err="1"/>
              <a:t>không</a:t>
            </a:r>
            <a:r>
              <a:rPr lang="en-US" baseline="0" dirty="0"/>
              <a:t> </a:t>
            </a:r>
            <a:r>
              <a:rPr lang="en-US" baseline="0" dirty="0" err="1"/>
              <a:t>phải</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nỗ</a:t>
            </a:r>
            <a:r>
              <a:rPr lang="en-US" baseline="0" dirty="0"/>
              <a:t> </a:t>
            </a:r>
            <a:r>
              <a:rPr lang="en-US" baseline="0" dirty="0" err="1"/>
              <a:t>lực</a:t>
            </a:r>
            <a:r>
              <a:rPr lang="en-US" baseline="0" dirty="0"/>
              <a:t> </a:t>
            </a:r>
            <a:r>
              <a:rPr lang="en-US" baseline="0" dirty="0" err="1"/>
              <a:t>để</a:t>
            </a:r>
            <a:r>
              <a:rPr lang="en-US" baseline="0" dirty="0"/>
              <a:t> </a:t>
            </a:r>
            <a:r>
              <a:rPr lang="en-US" baseline="0" dirty="0" err="1"/>
              <a:t>giữ</a:t>
            </a:r>
            <a:r>
              <a:rPr lang="en-US" baseline="0" dirty="0"/>
              <a:t> 1 </a:t>
            </a:r>
            <a:r>
              <a:rPr lang="en-US" baseline="0" dirty="0" err="1"/>
              <a:t>bản</a:t>
            </a:r>
            <a:r>
              <a:rPr lang="en-US" baseline="0" dirty="0"/>
              <a:t> </a:t>
            </a:r>
            <a:r>
              <a:rPr lang="en-US" baseline="0" dirty="0" err="1"/>
              <a:t>sao</a:t>
            </a:r>
            <a:r>
              <a:rPr lang="en-US" baseline="0" dirty="0"/>
              <a:t> </a:t>
            </a:r>
            <a:r>
              <a:rPr lang="en-US" baseline="0" dirty="0" err="1"/>
              <a:t>của</a:t>
            </a:r>
            <a:r>
              <a:rPr lang="en-US" baseline="0" dirty="0"/>
              <a:t> </a:t>
            </a:r>
            <a:r>
              <a:rPr lang="en-US" baseline="0" dirty="0" err="1"/>
              <a:t>blockchain</a:t>
            </a:r>
            <a:r>
              <a:rPr lang="en-US" baseline="0" dirty="0"/>
              <a:t> </a:t>
            </a:r>
            <a:r>
              <a:rPr lang="en-US" baseline="0" dirty="0" err="1"/>
              <a:t>và</a:t>
            </a:r>
            <a:r>
              <a:rPr lang="en-US" baseline="0" dirty="0"/>
              <a:t> </a:t>
            </a:r>
            <a:r>
              <a:rPr lang="en-US" baseline="0" dirty="0" err="1"/>
              <a:t>quỹ</a:t>
            </a:r>
            <a:r>
              <a:rPr lang="en-US" baseline="0" dirty="0"/>
              <a:t> </a:t>
            </a:r>
            <a:r>
              <a:rPr lang="en-US" baseline="0" dirty="0" err="1"/>
              <a:t>cổ</a:t>
            </a:r>
            <a:r>
              <a:rPr lang="en-US" baseline="0" dirty="0"/>
              <a:t> </a:t>
            </a:r>
            <a:r>
              <a:rPr lang="en-US" baseline="0" dirty="0" err="1"/>
              <a:t>phần</a:t>
            </a:r>
            <a:r>
              <a:rPr lang="en-US" baseline="0" dirty="0"/>
              <a:t>. </a:t>
            </a:r>
            <a:r>
              <a:rPr lang="en-US" baseline="0" dirty="0" err="1"/>
              <a:t>Các</a:t>
            </a:r>
            <a:r>
              <a:rPr lang="en-US" baseline="0" dirty="0"/>
              <a:t> </a:t>
            </a:r>
            <a:r>
              <a:rPr lang="en-US" baseline="0" dirty="0" err="1"/>
              <a:t>cổ</a:t>
            </a:r>
            <a:r>
              <a:rPr lang="en-US" baseline="0" dirty="0"/>
              <a:t> </a:t>
            </a:r>
            <a:r>
              <a:rPr lang="en-US" baseline="0" dirty="0" err="1"/>
              <a:t>đông</a:t>
            </a:r>
            <a:r>
              <a:rPr lang="en-US" baseline="0" dirty="0"/>
              <a:t> </a:t>
            </a:r>
            <a:r>
              <a:rPr lang="en-US" baseline="0" dirty="0" err="1"/>
              <a:t>lớn</a:t>
            </a:r>
            <a:r>
              <a:rPr lang="en-US" baseline="0" dirty="0"/>
              <a:t> </a:t>
            </a:r>
            <a:r>
              <a:rPr lang="en-US" baseline="0" dirty="0" err="1"/>
              <a:t>được</a:t>
            </a:r>
            <a:r>
              <a:rPr lang="en-US" baseline="0" dirty="0"/>
              <a:t> </a:t>
            </a:r>
            <a:r>
              <a:rPr lang="en-US" baseline="0" dirty="0" err="1"/>
              <a:t>chọn</a:t>
            </a:r>
            <a:r>
              <a:rPr lang="en-US" baseline="0" dirty="0"/>
              <a:t> </a:t>
            </a:r>
            <a:r>
              <a:rPr lang="en-US" baseline="0" dirty="0" err="1"/>
              <a:t>nhanh</a:t>
            </a:r>
            <a:r>
              <a:rPr lang="en-US" baseline="0" dirty="0"/>
              <a:t> </a:t>
            </a:r>
            <a:r>
              <a:rPr lang="en-US" baseline="0" dirty="0" err="1"/>
              <a:t>hơn</a:t>
            </a:r>
            <a:r>
              <a:rPr lang="en-US" baseline="0" dirty="0"/>
              <a:t>, </a:t>
            </a:r>
            <a:r>
              <a:rPr lang="en-US" baseline="0" dirty="0" err="1"/>
              <a:t>bằng</a:t>
            </a:r>
            <a:r>
              <a:rPr lang="en-US" baseline="0" dirty="0"/>
              <a:t> </a:t>
            </a:r>
            <a:r>
              <a:rPr lang="en-US" baseline="0" dirty="0" err="1"/>
              <a:t>cách</a:t>
            </a:r>
            <a:r>
              <a:rPr lang="en-US" baseline="0" dirty="0"/>
              <a:t> </a:t>
            </a:r>
            <a:r>
              <a:rPr lang="en-US" baseline="0" dirty="0" err="1"/>
              <a:t>này</a:t>
            </a:r>
            <a:r>
              <a:rPr lang="en-US" baseline="0" dirty="0"/>
              <a:t> </a:t>
            </a:r>
            <a:r>
              <a:rPr lang="en-US" baseline="0" dirty="0" err="1"/>
              <a:t>nọ</a:t>
            </a:r>
            <a:r>
              <a:rPr lang="en-US" baseline="0" dirty="0"/>
              <a:t> </a:t>
            </a:r>
            <a:r>
              <a:rPr lang="en-US" baseline="0" dirty="0" err="1"/>
              <a:t>họ</a:t>
            </a:r>
            <a:r>
              <a:rPr lang="en-US" baseline="0" dirty="0"/>
              <a:t> </a:t>
            </a:r>
            <a:r>
              <a:rPr lang="en-US" baseline="0" dirty="0" err="1"/>
              <a:t>càng</a:t>
            </a:r>
            <a:r>
              <a:rPr lang="en-US" baseline="0" dirty="0"/>
              <a:t> </a:t>
            </a:r>
            <a:r>
              <a:rPr lang="en-US" baseline="0" dirty="0" err="1"/>
              <a:t>lớn</a:t>
            </a:r>
            <a:r>
              <a:rPr lang="en-US" baseline="0" dirty="0"/>
              <a:t> </a:t>
            </a:r>
            <a:r>
              <a:rPr lang="en-US" baseline="0" dirty="0" err="1"/>
              <a:t>mạnh</a:t>
            </a:r>
            <a:r>
              <a:rPr lang="en-US" baseline="0" dirty="0"/>
              <a:t> </a:t>
            </a:r>
            <a:r>
              <a:rPr lang="en-US" baseline="0" dirty="0" err="1"/>
              <a:t>hơn</a:t>
            </a:r>
            <a:endParaRPr lang="en-US" baseline="0" dirty="0"/>
          </a:p>
          <a:p>
            <a:r>
              <a:rPr lang="en-US" b="1" baseline="0" dirty="0" err="1"/>
              <a:t>Các</a:t>
            </a:r>
            <a:r>
              <a:rPr lang="en-US" b="1" baseline="0" dirty="0"/>
              <a:t> coin </a:t>
            </a:r>
            <a:r>
              <a:rPr lang="en-US" b="1" baseline="0" dirty="0" err="1"/>
              <a:t>dùng</a:t>
            </a:r>
            <a:r>
              <a:rPr lang="en-US" b="1" baseline="0" dirty="0"/>
              <a:t> </a:t>
            </a:r>
            <a:r>
              <a:rPr lang="en-US" b="1" baseline="0" dirty="0" err="1"/>
              <a:t>dpos</a:t>
            </a:r>
            <a:r>
              <a:rPr lang="en-US" b="1" baseline="0" dirty="0"/>
              <a:t>: </a:t>
            </a:r>
            <a:r>
              <a:rPr lang="en-US" b="1" baseline="0" dirty="0" err="1"/>
              <a:t>bitshares</a:t>
            </a:r>
            <a:r>
              <a:rPr lang="en-US" b="1" baseline="0" dirty="0"/>
              <a:t>, </a:t>
            </a:r>
            <a:r>
              <a:rPr lang="en-US" b="1" baseline="0" dirty="0" err="1"/>
              <a:t>steem</a:t>
            </a:r>
            <a:r>
              <a:rPr lang="en-US" b="1" baseline="0" dirty="0"/>
              <a:t>, </a:t>
            </a:r>
            <a:r>
              <a:rPr lang="en-US" b="1" baseline="0" dirty="0" err="1"/>
              <a:t>eos</a:t>
            </a:r>
            <a:r>
              <a:rPr lang="en-US" b="1" baseline="0" dirty="0"/>
              <a:t>, </a:t>
            </a:r>
            <a:r>
              <a:rPr lang="en-US" b="1" baseline="0" dirty="0" err="1"/>
              <a:t>lisk</a:t>
            </a:r>
            <a:r>
              <a:rPr lang="en-US" b="1" baseline="0" dirty="0"/>
              <a:t>, ark, </a:t>
            </a:r>
            <a:r>
              <a:rPr lang="en-US" b="1" baseline="0" dirty="0" err="1"/>
              <a:t>cybermiles</a:t>
            </a:r>
            <a:endParaRPr lang="en-US" b="1"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7</a:t>
            </a:fld>
            <a:endParaRPr lang="en-US" dirty="0"/>
          </a:p>
        </p:txBody>
      </p:sp>
    </p:spTree>
    <p:extLst>
      <p:ext uri="{BB962C8B-B14F-4D97-AF65-F5344CB8AC3E}">
        <p14:creationId xmlns:p14="http://schemas.microsoft.com/office/powerpoint/2010/main" val="308676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9</a:t>
            </a:fld>
            <a:endParaRPr lang="en-US" dirty="0"/>
          </a:p>
        </p:txBody>
      </p:sp>
    </p:spTree>
    <p:extLst>
      <p:ext uri="{BB962C8B-B14F-4D97-AF65-F5344CB8AC3E}">
        <p14:creationId xmlns:p14="http://schemas.microsoft.com/office/powerpoint/2010/main" val="403700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200" b="0" i="0" kern="1200" dirty="0">
                <a:solidFill>
                  <a:schemeClr val="tx1"/>
                </a:solidFill>
                <a:effectLst/>
                <a:latin typeface="+mn-lt"/>
                <a:ea typeface="+mn-ea"/>
                <a:cs typeface="+mn-cs"/>
              </a:rPr>
              <a:t>Tiền điện tử hoạt động bằng cách các phần mềm kết nối ngang hàng với nhau và không có máy chủ, bởi vậy dữ liệu về các giao dịch được nhân bản và đồng bộ ra khắp toàn mạng. Do đó nếu một hoặc nhiều máy bị sập hoặc tắt thì mạng lưới vẫn hoạt động bình thường. Nhưng thông thường những máy trạm kết nối ngang hàng thường sử dụng đường truyền không chuyên nghiệp nên tốc độ chậm, các máy tính tham gia mạng lưới cũng vậy, phần lớn là các laptop và điện thoại nên tốc độ đồng bộ dữ liệu chậm khiến các giao dịch được xác thực chậm và không thể thực hiện nhiều giao dịch đồng thời.</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Masternode là những máy trạm có cấu hình cao, được kết nối với mạng tốc độ cao và ổn định nên như là xương sống giúp cho mạng lưới được đồng bộ nhanh chóng, và giúp cho các giao dịch thực hiện nhanh hơn và nhiều hơn đồng thời.</a:t>
            </a:r>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10</a:t>
            </a:fld>
            <a:endParaRPr lang="en-US" dirty="0"/>
          </a:p>
        </p:txBody>
      </p:sp>
    </p:spTree>
    <p:extLst>
      <p:ext uri="{BB962C8B-B14F-4D97-AF65-F5344CB8AC3E}">
        <p14:creationId xmlns:p14="http://schemas.microsoft.com/office/powerpoint/2010/main" val="210441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Lợi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ích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masternode</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với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đầu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tư</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Masternode bản thân nó là một cơ chế điều tiết cung lượng tiền ra thị trường. Vai trò của nó rất giống với ngân hàng trung ương của các quốc gia, nhưng khác biệt quan trọng là nó không phụ thuộc vào một cá nhân hoặc nhóm cá nhân nhỏ, mà là hoàn toàn phi tập trung. Khi đồng Dash xuống giá thì làm giá của một masternode giảm xuống và lợi ích của masternode làm người ta muốn đầu tư mua thêm masternode (mỗi masternode cần 1000 Dash) khiến cho lượng cung tiền giảm đi và làm đồng tiền này tăng giá. Nhưng khi giá cao quá, một số người lại bán masternode của mình để lấy tiền tiêu, làm lượng tiền cung tăng khiến cho nó giảm giá. Nhưng khi lượng masternode giảm thì cùng một lượng phần thưởng mà phải chia cho ít người nên phần được chia của mỗi người lại nhiều hơn nên hấp dẫn người khác lại mua vào Dash để lập masternode, điều này lại làm lượng cung tiền giảm đi khiến đồng tiền đảm bảo giá trị cân bằng.</a:t>
            </a:r>
            <a:br>
              <a:rPr lang="vi-VN" dirty="0"/>
            </a:b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Và chúng ta cũng nên nhớ rằng Dash có ngân sách cho đầu tư phát triển, lại thu hút và sử dụng lực lượng nhân sự chất lượng cao hơn nên sự đầu tư cho dài hạn của Dash là nhiều hơn các coin khác rất nhiều, bởi thế hệ sinh thái này liên tục có thêm nhiều cải tiến và thu hút thêm các tài năng làm cho giá trị của đồng coin này tiếp tục tăng trưởng một cách vững chắc. </a:t>
            </a:r>
            <a:br>
              <a:rPr lang="vi-VN" dirty="0"/>
            </a:b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dirty="0"/>
          </a:p>
        </p:txBody>
      </p:sp>
    </p:spTree>
    <p:extLst>
      <p:ext uri="{BB962C8B-B14F-4D97-AF65-F5344CB8AC3E}">
        <p14:creationId xmlns:p14="http://schemas.microsoft.com/office/powerpoint/2010/main" val="2041631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1. Phần thưởng cho Masternode không cố định như POS, nó còn tuỳ thuộc vào khả năng vận hành máy tính chạy masternode. Nếu máy tính đó chạy không ổn định, thì masternode sẽ có thể mất cơ hội nhận phần thưởng và phần thưởng đó lại dành cho masternode khác. Phần thưởng cho POS là việc tạo block, còn phần thưởng cho masternode không phải cho việc tạo block mà để cung cấp hạ tầng dịch vụ cho các dịch vụ giá trị gia tăng. Việc tạo block trên Dash được thực hiện bởi các máy đào theo cơ chế POW (Proof of Work).</a:t>
            </a:r>
          </a:p>
          <a:p>
            <a:r>
              <a:rPr lang="vi-VN" sz="1200" b="0" i="0" kern="1200" dirty="0">
                <a:solidFill>
                  <a:schemeClr val="tx1"/>
                </a:solidFill>
                <a:effectLst/>
                <a:latin typeface="+mn-lt"/>
                <a:ea typeface="+mn-ea"/>
                <a:cs typeface="+mn-cs"/>
              </a:rPr>
              <a:t>2. Chạy masternode rất an toàn tức không cần phải mở ví tiền cho máy tính chạy trên mạng. Điều đó có nghĩa là thế nào? Với cơ chế POS, bạn phải để ví tiền mở cho máy chạy liên tục. Còn masternode nó lại dùng một cơ chế gọi là ví nóng ví lạnh. Ví nóng (hot wallet) thực ra là một ví ảo không cần có tiền trong đó, ví này hoạt động trên máy tính chạy masternode, máy tính này chạy liên tục 24/7 với kết nối mạng Internet. Còn ví lạnh (cold wallet) là ví Dash có chứa 1000 dash chạy trên máy tính bình thường, chỉ cần kết nối mạng khi có việc, và nó chỉ dùng để khởi động masternode hoặc tiến hành bỏ phiếu cho các dự án. Còn nếu không cần dùng các việc đó thì người dùng có thể rút nó khỏi máy tính hoặc tắt máy tính cá nhân.</a:t>
            </a:r>
          </a:p>
          <a:p>
            <a:br>
              <a:rPr lang="vi-VN" sz="1200" b="0" i="0" kern="1200" dirty="0">
                <a:solidFill>
                  <a:schemeClr val="tx1"/>
                </a:solidFill>
                <a:effectLst/>
                <a:latin typeface="+mn-lt"/>
                <a:ea typeface="+mn-ea"/>
                <a:cs typeface="+mn-cs"/>
              </a:rPr>
            </a:b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3. POS thì có nguồn lãi suất cố định theo thuật toán, còn phần thưởng cho masternode phụ thuộc vào các yếu tố, ngoài yếu tố như chạy ổn định như kể trên thì phần thưởng đó nhiều hay ít (nhanh hay chậm) còn phụ thuộc vào lượng masternode đang hoạt động. Thông thường phần thưởng cho masternode được giảm đi 7% mỗi năm, nhưng giá Dash cũng tăng lên nên điều đó không thành vấn đề. Nhưng lượng tiền cho phần thưởng chỉ là 45% giá trị của phần thưởng do tạo khối mà nếu có nhiều masternode hơn thì trong khoảng một thời gian nhất định (ví dụ như 1 tháng) phần thưởng cho mỗi masternode sẽ bị ít đi. Thường các masternode xếp hàng nhận phần thưởng nên càng có nhiều masternode thì hàng đợi càng dài và càng lâu được đến lượt nhận phần thưởng hơn.</a:t>
            </a:r>
          </a:p>
          <a:p>
            <a:br>
              <a:rPr lang="vi-VN" sz="1200" b="0" i="0" kern="1200" dirty="0">
                <a:solidFill>
                  <a:schemeClr val="tx1"/>
                </a:solidFill>
                <a:effectLst/>
                <a:latin typeface="+mn-lt"/>
                <a:ea typeface="+mn-ea"/>
                <a:cs typeface="+mn-cs"/>
              </a:rPr>
            </a:b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4. Về mặt kỹ thuật masternode không phải một nút mạng bình thường, nó cung cấp những dịch vụ quan trọng khác cho mạng lưới của Dash mà hiện nay các dịch vụ đó là PrivateSend, InstantSend, và Decentralized Governance - tức là quản trị phi tập trung để cộng đồng có thể biểu quyết cho các quyết định nào đó như cấp vốn cho các dự án hoặc tìm sự đồng thuận trên những vấn đề nào đó. Sau này masternode trở nên một nền tảng cho phép Dash có thêm nhiều dịch vụ quan trọng mà sẽ ra đời trong phiên bản Evolution tới đây. Chúng ta có thể tưởng tượng mạng lưới các masternode của Dash giống như các máy chủ hay các trung tâm dữ liệu của các hãng như Amazon, Google, Facebook,... Nó sẽ là nền tảng cho các mạng bậc 3, bậc 4 sẽ phát triển sau này trên Dash.</a:t>
            </a:r>
          </a:p>
          <a:p>
            <a:br>
              <a:rPr lang="vi-VN" sz="1200" b="0" i="0" kern="1200" dirty="0">
                <a:solidFill>
                  <a:schemeClr val="tx1"/>
                </a:solidFill>
                <a:effectLst/>
                <a:latin typeface="+mn-lt"/>
                <a:ea typeface="+mn-ea"/>
                <a:cs typeface="+mn-cs"/>
              </a:rPr>
            </a:b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5. Khác biệt quan trọng nữa đó là cơ chế quản trị dựa trên masternode của Dash rất đặc biệt. Những người đầu tư vào masternode có quyền bỏ phiếu cho những quyết định quan trọng của hệ sinh thái này. Còn với những coin dùng POS mà không có masternode anh ta chỉ được lợi nhuận chứ không được bỏ phiếu. Tuy nhiên, lợi nhuận bằng coin không có gì đảm bảo nếu coin mất giá. Chỉ khi được bỏ phiếu tham gia những quyết định quan trọng giúp tái đầu tư để đảm bảo coin phát triển bền vững thì lợi nhuận thu được mới bền vững.</a:t>
            </a:r>
          </a:p>
          <a:p>
            <a:br>
              <a:rPr lang="vi-VN" sz="1200" b="0" i="0" kern="1200" dirty="0">
                <a:solidFill>
                  <a:schemeClr val="tx1"/>
                </a:solidFill>
                <a:effectLst/>
                <a:latin typeface="+mn-lt"/>
                <a:ea typeface="+mn-ea"/>
                <a:cs typeface="+mn-cs"/>
              </a:rPr>
            </a:b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6. Khác biệt cuối cùng là POS không có điều kiện với số tiền bạn giữ, còn với masternode số đặt cọc là cố định, và khi giá của Dash cao như hiện nay thì khoản đặt cọc này cũng rất tốn kém. Nhưng đây là một </a:t>
            </a:r>
            <a:r>
              <a:rPr lang="vi-VN" sz="1200" b="0" i="0" u="none" strike="noStrike" kern="1200" dirty="0">
                <a:solidFill>
                  <a:schemeClr val="tx1"/>
                </a:solidFill>
                <a:effectLst/>
                <a:latin typeface="+mn-lt"/>
                <a:ea typeface="+mn-ea"/>
                <a:cs typeface="+mn-cs"/>
                <a:hlinkClick r:id="rId3"/>
              </a:rPr>
              <a:t>cơ chế độc đáo giúp cho Dash luôn giữ được giá mà ít bị biến động</a:t>
            </a:r>
            <a:r>
              <a:rPr lang="vi-VN" sz="1200" b="0" i="0" kern="1200" dirty="0">
                <a:solidFill>
                  <a:schemeClr val="tx1"/>
                </a:solidFill>
                <a:effectLst/>
                <a:latin typeface="+mn-lt"/>
                <a:ea typeface="+mn-ea"/>
                <a:cs typeface="+mn-cs"/>
              </a:rPr>
              <a:t> như các loại đồng coin khác.</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dirty="0"/>
          </a:p>
        </p:txBody>
      </p:sp>
    </p:spTree>
    <p:extLst>
      <p:ext uri="{BB962C8B-B14F-4D97-AF65-F5344CB8AC3E}">
        <p14:creationId xmlns:p14="http://schemas.microsoft.com/office/powerpoint/2010/main" val="3337769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6/5/2018</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6/5/2018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6/5/2018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6/5/2018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6/5/2018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6/5/2018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6/5/2018</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6/5/2018</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6/5/2018</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6/5/2018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6/5/2018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6/5/2018</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2" y="1828800"/>
            <a:ext cx="11963400" cy="1566862"/>
          </a:xfrm>
        </p:spPr>
        <p:txBody>
          <a:bodyPr anchor="t">
            <a:normAutofit fontScale="90000"/>
          </a:bodyPr>
          <a:lstStyle/>
          <a:p>
            <a:r>
              <a:rPr lang="en-US" sz="7200" dirty="0" err="1">
                <a:latin typeface="Times New Roman" panose="02020603050405020304" pitchFamily="18" charset="0"/>
                <a:cs typeface="Times New Roman" panose="02020603050405020304" pitchFamily="18" charset="0"/>
              </a:rPr>
              <a:t>Các</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ph</a:t>
            </a:r>
            <a:r>
              <a:rPr lang="vi-VN" sz="7200" dirty="0">
                <a:latin typeface="Times New Roman" panose="02020603050405020304" pitchFamily="18" charset="0"/>
                <a:cs typeface="Times New Roman" panose="02020603050405020304" pitchFamily="18" charset="0"/>
              </a:rPr>
              <a:t>ư</a:t>
            </a:r>
            <a:r>
              <a:rPr lang="en-US" sz="7200" dirty="0" err="1">
                <a:latin typeface="Times New Roman" panose="02020603050405020304" pitchFamily="18" charset="0"/>
                <a:cs typeface="Times New Roman" panose="02020603050405020304" pitchFamily="18" charset="0"/>
              </a:rPr>
              <a:t>ơng</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pháp</a:t>
            </a:r>
            <a:r>
              <a:rPr lang="en-US" sz="7200" dirty="0">
                <a:latin typeface="Times New Roman" panose="02020603050405020304" pitchFamily="18" charset="0"/>
                <a:cs typeface="Times New Roman" panose="02020603050405020304" pitchFamily="18" charset="0"/>
              </a:rPr>
              <a:t> proof of stake</a:t>
            </a:r>
          </a:p>
        </p:txBody>
      </p:sp>
      <p:sp>
        <p:nvSpPr>
          <p:cNvPr id="3" name="Subtitle 2"/>
          <p:cNvSpPr>
            <a:spLocks noGrp="1"/>
          </p:cNvSpPr>
          <p:nvPr>
            <p:ph type="subTitle" idx="1"/>
          </p:nvPr>
        </p:nvSpPr>
        <p:spPr>
          <a:xfrm>
            <a:off x="5637212" y="3048000"/>
            <a:ext cx="4648201" cy="2971800"/>
          </a:xfrm>
        </p:spPr>
        <p:txBody>
          <a:bodyPr anchor="t"/>
          <a:lstStyle/>
          <a:p>
            <a:pPr>
              <a:lnSpc>
                <a:spcPct val="100000"/>
              </a:lnSpc>
            </a:pPr>
            <a:r>
              <a:rPr lang="en-US" dirty="0" err="1">
                <a:solidFill>
                  <a:schemeClr val="tx1"/>
                </a:solidFill>
                <a:latin typeface="Times New Roman" panose="02020603050405020304" pitchFamily="18" charset="0"/>
                <a:cs typeface="Times New Roman" panose="02020603050405020304" pitchFamily="18" charset="0"/>
              </a:rPr>
              <a:t>Nhóm</a:t>
            </a:r>
            <a:r>
              <a:rPr lang="en-US" dirty="0">
                <a:solidFill>
                  <a:schemeClr val="tx1"/>
                </a:solidFill>
                <a:latin typeface="Times New Roman" panose="02020603050405020304" pitchFamily="18" charset="0"/>
                <a:cs typeface="Times New Roman" panose="02020603050405020304" pitchFamily="18" charset="0"/>
              </a:rPr>
              <a:t> 6:</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	1. </a:t>
            </a:r>
            <a:r>
              <a:rPr lang="en-US" dirty="0" err="1">
                <a:solidFill>
                  <a:schemeClr val="tx1"/>
                </a:solidFill>
                <a:latin typeface="Times New Roman" panose="02020603050405020304" pitchFamily="18" charset="0"/>
                <a:cs typeface="Times New Roman" panose="02020603050405020304" pitchFamily="18" charset="0"/>
              </a:rPr>
              <a:t>Đặng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yến</a:t>
            </a:r>
            <a:endParaRPr lang="en-US"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	2. Lê </a:t>
            </a:r>
            <a:r>
              <a:rPr lang="en-US" dirty="0" err="1">
                <a:solidFill>
                  <a:schemeClr val="tx1"/>
                </a:solidFill>
                <a:latin typeface="Times New Roman" panose="02020603050405020304" pitchFamily="18" charset="0"/>
                <a:cs typeface="Times New Roman" panose="02020603050405020304" pitchFamily="18" charset="0"/>
              </a:rPr>
              <a:t>thị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trang</a:t>
            </a:r>
            <a:endParaRPr lang="en-US"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	3. Lê </a:t>
            </a:r>
            <a:r>
              <a:rPr lang="en-US" dirty="0" err="1">
                <a:solidFill>
                  <a:schemeClr val="tx1"/>
                </a:solidFill>
                <a:latin typeface="Times New Roman" panose="02020603050405020304" pitchFamily="18" charset="0"/>
                <a:cs typeface="Times New Roman" panose="02020603050405020304" pitchFamily="18" charset="0"/>
              </a:rPr>
              <a:t>hoàng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sơn</a:t>
            </a:r>
            <a:endParaRPr lang="en-US"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93603" y="-152400"/>
            <a:ext cx="10363202" cy="13716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2. DASH</a:t>
            </a:r>
          </a:p>
        </p:txBody>
      </p:sp>
      <p:sp>
        <p:nvSpPr>
          <p:cNvPr id="3" name="Chỗ dành sẵn cho Nội dung 2"/>
          <p:cNvSpPr>
            <a:spLocks noGrp="1"/>
          </p:cNvSpPr>
          <p:nvPr>
            <p:ph idx="1"/>
          </p:nvPr>
        </p:nvSpPr>
        <p:spPr>
          <a:xfrm>
            <a:off x="684213" y="1371600"/>
            <a:ext cx="9972592" cy="4419601"/>
          </a:xfrm>
        </p:spPr>
        <p:txBody>
          <a:bodyPr>
            <a:normAutofit/>
          </a:bodyPr>
          <a:lstStyle/>
          <a:p>
            <a:pPr algn="just"/>
            <a:r>
              <a:rPr lang="en-US" b="1" dirty="0" err="1">
                <a:latin typeface="Times New Roman" panose="02020603050405020304" pitchFamily="18" charset="0"/>
                <a:cs typeface="Times New Roman" panose="02020603050405020304" pitchFamily="18" charset="0"/>
              </a:rPr>
              <a:t>Masternode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gì</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blockchain.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Dash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lưới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04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17402" y="76200"/>
            <a:ext cx="10439402" cy="1371600"/>
          </a:xfrm>
        </p:spPr>
        <p:txBody>
          <a:bodyPr/>
          <a:lstStyle/>
          <a:p>
            <a:r>
              <a:rPr lang="fr-FR" dirty="0">
                <a:solidFill>
                  <a:schemeClr val="tx1"/>
                </a:solidFill>
                <a:latin typeface="Times New Roman" panose="02020603050405020304" pitchFamily="18" charset="0"/>
                <a:cs typeface="Times New Roman" panose="02020603050405020304" pitchFamily="18" charset="0"/>
              </a:rPr>
              <a:t>2. DASH</a:t>
            </a:r>
            <a:br>
              <a:rPr lang="fr-FR" b="0" dirty="0"/>
            </a:br>
            <a:endParaRPr lang="en-US" dirty="0"/>
          </a:p>
        </p:txBody>
      </p:sp>
      <p:sp>
        <p:nvSpPr>
          <p:cNvPr id="3" name="Chỗ dành sẵn cho Nội dung 2"/>
          <p:cNvSpPr>
            <a:spLocks noGrp="1"/>
          </p:cNvSpPr>
          <p:nvPr>
            <p:ph idx="1"/>
          </p:nvPr>
        </p:nvSpPr>
        <p:spPr>
          <a:xfrm>
            <a:off x="412707" y="1434059"/>
            <a:ext cx="10048792" cy="4114801"/>
          </a:xfrm>
        </p:spPr>
        <p:txBody>
          <a:bodyPr/>
          <a:lstStyle/>
          <a:p>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PrivateSend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InstantSend</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PrivateSend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DASH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InstentSend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đợi</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7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455612" y="228600"/>
            <a:ext cx="9144001" cy="1371600"/>
          </a:xfrm>
        </p:spPr>
        <p:txBody>
          <a:bodyPr/>
          <a:lstStyle/>
          <a:p>
            <a:r>
              <a:rPr lang="en-US" dirty="0">
                <a:solidFill>
                  <a:schemeClr val="tx1"/>
                </a:solidFill>
                <a:latin typeface="Times New Roman" panose="02020603050405020304" pitchFamily="18" charset="0"/>
                <a:cs typeface="Times New Roman" panose="02020603050405020304" pitchFamily="18" charset="0"/>
              </a:rPr>
              <a:t>So </a:t>
            </a:r>
            <a:r>
              <a:rPr lang="en-US" dirty="0" err="1">
                <a:solidFill>
                  <a:schemeClr val="tx1"/>
                </a:solidFill>
                <a:latin typeface="Times New Roman" panose="02020603050405020304" pitchFamily="18" charset="0"/>
                <a:cs typeface="Times New Roman" panose="02020603050405020304" pitchFamily="18" charset="0"/>
              </a:rPr>
              <a:t>sánh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Masternode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PoS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455613" y="1904999"/>
            <a:ext cx="10201192" cy="4114801"/>
          </a:xfrm>
        </p:spPr>
        <p:txBody>
          <a:bodyPr>
            <a:normAutofit lnSpcReduction="10000"/>
          </a:bodyPr>
          <a:lstStyle/>
          <a:p>
            <a:pPr algn="just"/>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block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coin, </a:t>
            </a:r>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DASH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1000 DASH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3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455612" y="0"/>
            <a:ext cx="9144001" cy="1371600"/>
          </a:xfrm>
        </p:spPr>
        <p:txBody>
          <a:bodyPr/>
          <a:lstStyle/>
          <a:p>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Cardano</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912812" y="1524000"/>
            <a:ext cx="10201192" cy="5029200"/>
          </a:xfrm>
        </p:spPr>
        <p:txBody>
          <a:bodyPr>
            <a:normAutofit/>
          </a:bodyPr>
          <a:lstStyle/>
          <a:p>
            <a:pPr marL="0" indent="0" algn="just">
              <a:buNone/>
            </a:pP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Cardano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Ouroboros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Slot</a:t>
            </a:r>
          </a:p>
          <a:p>
            <a:pPr algn="just"/>
            <a:r>
              <a:rPr lang="en-US" dirty="0">
                <a:latin typeface="Times New Roman" panose="02020603050405020304" pitchFamily="18" charset="0"/>
                <a:cs typeface="Times New Roman" panose="02020603050405020304" pitchFamily="18" charset="0"/>
              </a:rPr>
              <a:t>Slot leader </a:t>
            </a:r>
          </a:p>
          <a:p>
            <a:pPr algn="just"/>
            <a:r>
              <a:rPr lang="en-US" dirty="0">
                <a:latin typeface="Times New Roman" panose="02020603050405020304" pitchFamily="18" charset="0"/>
                <a:cs typeface="Times New Roman" panose="02020603050405020304" pitchFamily="18" charset="0"/>
              </a:rPr>
              <a:t>Epoch (</a:t>
            </a:r>
            <a:r>
              <a:rPr lang="en-US" dirty="0" err="1">
                <a:latin typeface="Times New Roman" panose="02020603050405020304" pitchFamily="18" charset="0"/>
                <a:cs typeface="Times New Roman" panose="02020603050405020304" pitchFamily="18" charset="0"/>
              </a:rPr>
              <a:t>chu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93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67145"/>
            <a:ext cx="9448801" cy="685800"/>
          </a:xfrm>
        </p:spPr>
        <p:txBody>
          <a:bodyPr/>
          <a:lstStyle/>
          <a:p>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Cardano</a:t>
            </a:r>
            <a:endParaRPr lang="en-US" dirty="0"/>
          </a:p>
        </p:txBody>
      </p:sp>
      <p:sp>
        <p:nvSpPr>
          <p:cNvPr id="3" name="Content Placeholder 2"/>
          <p:cNvSpPr>
            <a:spLocks noGrp="1"/>
          </p:cNvSpPr>
          <p:nvPr>
            <p:ph idx="1"/>
          </p:nvPr>
        </p:nvSpPr>
        <p:spPr>
          <a:xfrm>
            <a:off x="303212" y="1066800"/>
            <a:ext cx="11125201" cy="5791200"/>
          </a:xfrm>
        </p:spPr>
        <p:txBody>
          <a:bodyPr>
            <a:normAutofit fontScale="92500" lnSpcReduction="20000"/>
          </a:bodyPr>
          <a:lstStyle/>
          <a:p>
            <a:r>
              <a:rPr lang="en-US" sz="2800" b="1" dirty="0">
                <a:latin typeface="Times New Roman" panose="02020603050405020304" pitchFamily="18" charset="0"/>
                <a:cs typeface="Times New Roman" panose="02020603050405020304" pitchFamily="18" charset="0"/>
              </a:rPr>
              <a:t>Epoch, Slot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Ouroboros</a:t>
            </a:r>
            <a:r>
              <a:rPr lang="en-US" sz="2800" dirty="0">
                <a:latin typeface="Times New Roman" panose="02020603050405020304" pitchFamily="18" charset="0"/>
                <a:cs typeface="Times New Roman" panose="02020603050405020304" pitchFamily="18" charset="0"/>
              </a:rPr>
              <a:t> chia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epochs,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epoch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chia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slots(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khe</a:t>
            </a:r>
            <a:r>
              <a:rPr lang="en-US" sz="2800" dirty="0">
                <a:latin typeface="Times New Roman" panose="02020603050405020304" pitchFamily="18" charset="0"/>
                <a:cs typeface="Times New Roman" panose="02020603050405020304" pitchFamily="18" charset="0"/>
              </a:rPr>
              <a:t>):</a:t>
            </a:r>
          </a:p>
          <a:p>
            <a:pPr marL="0" indent="0">
              <a:buNone/>
            </a:pP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slot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20s</a:t>
            </a:r>
          </a:p>
          <a:p>
            <a:pPr marL="0" indent="0">
              <a:buNone/>
            </a:pP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slot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slot leader</a:t>
            </a:r>
          </a:p>
          <a:p>
            <a:pPr marL="0" indent="0">
              <a:buNone/>
            </a:pP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slot leader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block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endParaRPr lang="en-US" sz="2800" dirty="0">
              <a:latin typeface="Times New Roman" panose="02020603050405020304" pitchFamily="18" charset="0"/>
              <a:cs typeface="Times New Roman" panose="02020603050405020304" pitchFamily="18" charset="0"/>
            </a:endParaRPr>
          </a:p>
          <a:p>
            <a:pPr lvl="0"/>
            <a:endParaRPr lang="en-US" sz="2800" b="1" dirty="0">
              <a:latin typeface="Times New Roman" panose="02020603050405020304" pitchFamily="18" charset="0"/>
              <a:cs typeface="Times New Roman" panose="02020603050405020304" pitchFamily="18" charset="0"/>
            </a:endParaRPr>
          </a:p>
          <a:p>
            <a:pPr lvl="0"/>
            <a:endParaRPr lang="en-US" sz="2800" b="1" dirty="0">
              <a:latin typeface="Times New Roman" panose="02020603050405020304" pitchFamily="18" charset="0"/>
              <a:cs typeface="Times New Roman" panose="02020603050405020304" pitchFamily="18" charset="0"/>
            </a:endParaRPr>
          </a:p>
          <a:p>
            <a:pPr lvl="0"/>
            <a:endParaRPr lang="en-US" sz="2800" b="1"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Slot leader</a:t>
            </a:r>
          </a:p>
          <a:p>
            <a:pPr marL="0" lvl="0" indent="0">
              <a:buNone/>
            </a:pPr>
            <a:r>
              <a:rPr lang="en-US" sz="2800" dirty="0">
                <a:latin typeface="Times New Roman" panose="02020603050405020304" pitchFamily="18" charset="0"/>
                <a:cs typeface="Times New Roman" panose="02020603050405020304" pitchFamily="18" charset="0"/>
              </a:rPr>
              <a:t>Slot leader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miner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POW, </a:t>
            </a:r>
            <a:r>
              <a:rPr lang="en-US" sz="2800" dirty="0" err="1">
                <a:latin typeface="Times New Roman" panose="02020603050405020304" pitchFamily="18" charset="0"/>
                <a:cs typeface="Times New Roman" panose="02020603050405020304" pitchFamily="18" charset="0"/>
              </a:rPr>
              <a:t>tuy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trải</a:t>
            </a:r>
            <a:r>
              <a:rPr lang="en-US" sz="2800" dirty="0">
                <a:latin typeface="Times New Roman" panose="02020603050405020304" pitchFamily="18" charset="0"/>
                <a:cs typeface="Times New Roman" panose="02020603050405020304" pitchFamily="18" charset="0"/>
              </a:rPr>
              <a:t> qua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1 slot leader. Slot leader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nút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stretch>
            <a:fillRect/>
          </a:stretch>
        </p:blipFill>
        <p:spPr>
          <a:xfrm>
            <a:off x="6627812" y="1551407"/>
            <a:ext cx="4676775" cy="990600"/>
          </a:xfrm>
          <a:prstGeom prst="rect">
            <a:avLst/>
          </a:prstGeom>
        </p:spPr>
      </p:pic>
      <p:pic>
        <p:nvPicPr>
          <p:cNvPr id="5" name="Picture 4"/>
          <p:cNvPicPr/>
          <p:nvPr/>
        </p:nvPicPr>
        <p:blipFill>
          <a:blip r:embed="rId4"/>
          <a:stretch>
            <a:fillRect/>
          </a:stretch>
        </p:blipFill>
        <p:spPr>
          <a:xfrm>
            <a:off x="6627609" y="3227807"/>
            <a:ext cx="4676775" cy="1685925"/>
          </a:xfrm>
          <a:prstGeom prst="rect">
            <a:avLst/>
          </a:prstGeom>
        </p:spPr>
      </p:pic>
    </p:spTree>
    <p:extLst>
      <p:ext uri="{BB962C8B-B14F-4D97-AF65-F5344CB8AC3E}">
        <p14:creationId xmlns:p14="http://schemas.microsoft.com/office/powerpoint/2010/main" val="11000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445281" y="-381000"/>
            <a:ext cx="9144001" cy="1371600"/>
          </a:xfrm>
        </p:spPr>
        <p:txBody>
          <a:bodyPr/>
          <a:lstStyle/>
          <a:p>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Cardano</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608012" y="1295399"/>
            <a:ext cx="10201192" cy="4114801"/>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ra Slot leader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slot:</a:t>
            </a:r>
          </a:p>
          <a:p>
            <a:pPr algn="just"/>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hỉ có những người nắm đủ cổ phần (khoảng 2% cổ phần) thì mới tham gia lựa chọn là các slot leader. Quá trình bầu chọn là một quá trình ngẫu nhiên công bằng</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bất cứ ai đủ số cổ phần đều có thể trở thành 1 slot leader.</a:t>
            </a:r>
            <a:endParaRPr lang="en-US" dirty="0">
              <a:latin typeface="Times New Roman" panose="02020603050405020304" pitchFamily="18" charset="0"/>
              <a:cs typeface="Times New Roman" panose="02020603050405020304" pitchFamily="18" charset="0"/>
            </a:endParaRPr>
          </a:p>
          <a:p>
            <a:pPr algn="just"/>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những người nào càng nắm trong tay nhiều %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thì càng có nhiều cơ hội để trở thành 1 slot leader. (một người có thể trở thành slot leader cho nhiều </a:t>
            </a:r>
            <a:r>
              <a:rPr lang="en-US" dirty="0">
                <a:latin typeface="Times New Roman" panose="02020603050405020304" pitchFamily="18" charset="0"/>
                <a:cs typeface="Times New Roman" panose="02020603050405020304" pitchFamily="18" charset="0"/>
              </a:rPr>
              <a:t>slot t</a:t>
            </a:r>
            <a:r>
              <a:rPr lang="vi-VN" dirty="0">
                <a:latin typeface="Times New Roman" panose="02020603050405020304" pitchFamily="18" charset="0"/>
                <a:cs typeface="Times New Roman" panose="02020603050405020304" pitchFamily="18" charset="0"/>
              </a:rPr>
              <a:t>rong cùng một </a:t>
            </a:r>
            <a:r>
              <a:rPr lang="en-US" dirty="0" err="1">
                <a:latin typeface="Times New Roman" panose="02020603050405020304" pitchFamily="18" charset="0"/>
                <a:cs typeface="Times New Roman" panose="02020603050405020304" pitchFamily="18" charset="0"/>
              </a:rPr>
              <a:t>chu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epoch</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slot leader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epoch N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epoch N-1</a:t>
            </a:r>
          </a:p>
          <a:p>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03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1000"/>
            <a:ext cx="10972800" cy="762000"/>
          </a:xfrm>
        </p:spPr>
        <p:txBody>
          <a:bodyPr/>
          <a:lstStyle/>
          <a:p>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Cardano</a:t>
            </a:r>
            <a:endParaRPr lang="en-US" dirty="0"/>
          </a:p>
        </p:txBody>
      </p:sp>
      <p:sp>
        <p:nvSpPr>
          <p:cNvPr id="3" name="Content Placeholder 2"/>
          <p:cNvSpPr>
            <a:spLocks noGrp="1"/>
          </p:cNvSpPr>
          <p:nvPr>
            <p:ph idx="1"/>
          </p:nvPr>
        </p:nvSpPr>
        <p:spPr>
          <a:xfrm>
            <a:off x="679996" y="1371600"/>
            <a:ext cx="10977016" cy="4572001"/>
          </a:xfrm>
        </p:spPr>
        <p:txBody>
          <a:bodyPr>
            <a:normAutofit/>
          </a:bodyPr>
          <a:lstStyle/>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slot leader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Ouroboros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(MPC)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a:t>
            </a:r>
            <a:r>
              <a:rPr lang="vi-VN" dirty="0">
                <a:latin typeface="Times New Roman" panose="02020603050405020304" pitchFamily="18" charset="0"/>
                <a:cs typeface="Times New Roman" panose="02020603050405020304" pitchFamily="18" charset="0"/>
              </a:rPr>
              <a:t>ược đồ mã hóa chính được sử dụng trong quá trình tạo ngẫu nhiên là </a:t>
            </a:r>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u="sng"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(PVSS).</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PVSS</a:t>
            </a:r>
            <a:r>
              <a:rPr lang="vi-VN" dirty="0">
                <a:latin typeface="Times New Roman" panose="02020603050405020304" pitchFamily="18" charset="0"/>
                <a:cs typeface="Times New Roman" panose="02020603050405020304" pitchFamily="18" charset="0"/>
              </a:rPr>
              <a:t> , người chia sẻ công khai đăng bằng chứng rằng các cổ phiếu có giá trị.</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a:t>
            </a:r>
            <a:r>
              <a:rPr lang="vi-VN" dirty="0">
                <a:latin typeface="Times New Roman" panose="02020603050405020304" pitchFamily="18" charset="0"/>
                <a:cs typeface="Times New Roman" panose="02020603050405020304" pitchFamily="18" charset="0"/>
              </a:rPr>
              <a:t>ỗi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riêng lẻ thực hiện một hành động được gọi là "tung tiền xu“</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Các kết quả được tạo ra bởi mỗi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chia sẻ với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khác. </a:t>
            </a:r>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uối cùng, chúng được kết hợp để xác định một số ngẫu nhiên công khai cuối cùng mà tất cả những người </a:t>
            </a:r>
            <a:r>
              <a:rPr lang="en-US" dirty="0" err="1">
                <a:latin typeface="Times New Roman" panose="02020603050405020304" pitchFamily="18" charset="0"/>
                <a:cs typeface="Times New Roman" panose="02020603050405020304" pitchFamily="18" charset="0"/>
              </a:rPr>
              <a:t>bầu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sử dụng để xác định vị trí </a:t>
            </a:r>
            <a:r>
              <a:rPr lang="en-US" dirty="0">
                <a:latin typeface="Times New Roman" panose="02020603050405020304" pitchFamily="18" charset="0"/>
                <a:cs typeface="Times New Roman" panose="02020603050405020304" pitchFamily="18" charset="0"/>
              </a:rPr>
              <a:t>slot leader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6945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838200"/>
          </a:xfrm>
        </p:spPr>
        <p:txBody>
          <a:bodyPr/>
          <a:lstStyle/>
          <a:p>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Cardano</a:t>
            </a:r>
            <a:endParaRPr lang="en-US" dirty="0"/>
          </a:p>
        </p:txBody>
      </p:sp>
      <p:sp>
        <p:nvSpPr>
          <p:cNvPr id="3" name="Content Placeholder 2"/>
          <p:cNvSpPr>
            <a:spLocks noGrp="1"/>
          </p:cNvSpPr>
          <p:nvPr>
            <p:ph sz="half" idx="1"/>
          </p:nvPr>
        </p:nvSpPr>
        <p:spPr>
          <a:xfrm>
            <a:off x="227012" y="1219200"/>
            <a:ext cx="8001000" cy="5334000"/>
          </a:xfrm>
        </p:spPr>
        <p:txBody>
          <a:bodyPr>
            <a:normAutofit fontScale="92500" lnSpcReduction="20000"/>
          </a:bodyPr>
          <a:lstStyle/>
          <a:p>
            <a:pPr marL="0" lvl="0" indent="0">
              <a:buNone/>
            </a:pPr>
            <a:r>
              <a:rPr lang="en-US" sz="2600"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10k</a:t>
            </a:r>
          </a:p>
          <a:p>
            <a:pPr lvl="0">
              <a:lnSpc>
                <a:spcPct val="120000"/>
              </a:lnSpc>
            </a:pPr>
            <a:r>
              <a:rPr lang="en-US" sz="2600" dirty="0" err="1">
                <a:latin typeface="Times New Roman" panose="02020603050405020304" pitchFamily="18" charset="0"/>
                <a:cs typeface="Times New Roman" panose="02020603050405020304" pitchFamily="18" charset="0"/>
              </a:rPr>
              <a:t>Giai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đoạn</a:t>
            </a:r>
            <a:r>
              <a:rPr lang="en-US" sz="2600" dirty="0">
                <a:latin typeface="Times New Roman" panose="02020603050405020304" pitchFamily="18" charset="0"/>
                <a:cs typeface="Times New Roman" panose="02020603050405020304" pitchFamily="18" charset="0"/>
              </a:rPr>
              <a:t> cam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(4k slot):  </a:t>
            </a:r>
            <a:r>
              <a:rPr lang="en-US" sz="2600" dirty="0" err="1">
                <a:latin typeface="Times New Roman" panose="02020603050405020304" pitchFamily="18" charset="0"/>
                <a:cs typeface="Times New Roman" panose="02020603050405020304" pitchFamily="18" charset="0"/>
              </a:rPr>
              <a:t>Mỗi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cử</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Ui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ra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chuỗi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ngẫu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đổi</a:t>
            </a:r>
            <a:r>
              <a:rPr lang="en-US" sz="2600"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ui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ngẫu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nhiên</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cũng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ngẫu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nhiên</a:t>
            </a:r>
            <a:r>
              <a:rPr lang="en-US" sz="2600"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ri</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cổ</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cam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Com(</a:t>
            </a:r>
            <a:r>
              <a:rPr lang="en-US" sz="2600" i="1" dirty="0" err="1">
                <a:latin typeface="Times New Roman" panose="02020603050405020304" pitchFamily="18" charset="0"/>
                <a:cs typeface="Times New Roman" panose="02020603050405020304" pitchFamily="18" charset="0"/>
              </a:rPr>
              <a:t>ri,ui</a:t>
            </a:r>
            <a:r>
              <a:rPr lang="en-US" sz="2600" dirty="0">
                <a:latin typeface="Times New Roman" panose="02020603050405020304" pitchFamily="18" charset="0"/>
                <a:cs typeface="Times New Roman" panose="02020603050405020304" pitchFamily="18" charset="0"/>
              </a:rPr>
              <a:t>).</a:t>
            </a:r>
            <a:endParaRPr lang="en-US" sz="2600" i="1" dirty="0">
              <a:latin typeface="Times New Roman" panose="02020603050405020304" pitchFamily="18" charset="0"/>
              <a:cs typeface="Times New Roman" panose="02020603050405020304" pitchFamily="18" charset="0"/>
            </a:endParaRPr>
          </a:p>
          <a:p>
            <a:pPr lvl="0">
              <a:lnSpc>
                <a:spcPct val="120000"/>
              </a:lnSpc>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theo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cam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nó</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gắn số epoch</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và khóa công khai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Mọi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ra</a:t>
            </a:r>
            <a:r>
              <a:rPr lang="en-US" sz="2600" dirty="0">
                <a:latin typeface="Times New Roman" panose="02020603050405020304" pitchFamily="18" charset="0"/>
                <a:cs typeface="Times New Roman" panose="02020603050405020304" pitchFamily="18" charset="0"/>
              </a:rPr>
              <a:t> cam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epoch cam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a:t>
            </a:r>
            <a:r>
              <a:rPr lang="en-US" sz="2600" dirty="0">
                <a:latin typeface="Times New Roman" panose="02020603050405020304" pitchFamily="18" charset="0"/>
                <a:cs typeface="Times New Roman" panose="02020603050405020304" pitchFamily="18" charset="0"/>
              </a:rPr>
              <a:t>.</a:t>
            </a:r>
          </a:p>
          <a:p>
            <a:pPr>
              <a:lnSpc>
                <a:spcPct val="120000"/>
              </a:lnSpc>
            </a:pPr>
            <a:r>
              <a:rPr lang="en-US" sz="2600" dirty="0" err="1">
                <a:latin typeface="Times New Roman" panose="02020603050405020304" pitchFamily="18" charset="0"/>
                <a:cs typeface="Times New Roman" panose="02020603050405020304" pitchFamily="18" charset="0"/>
              </a:rPr>
              <a:t>Sau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gửi</a:t>
            </a:r>
            <a:r>
              <a:rPr lang="en-US" sz="2600" dirty="0">
                <a:latin typeface="Times New Roman" panose="02020603050405020304" pitchFamily="18" charset="0"/>
                <a:cs typeface="Times New Roman" panose="02020603050405020304" pitchFamily="18" charset="0"/>
              </a:rPr>
              <a:t> cam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cam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1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 </a:t>
            </a:r>
          </a:p>
          <a:p>
            <a:pPr>
              <a:lnSpc>
                <a:spcPct val="120000"/>
              </a:lnSpc>
            </a:pPr>
            <a:endParaRPr lang="en-US" dirty="0">
              <a:latin typeface="Times New Roman" panose="02020603050405020304" pitchFamily="18" charset="0"/>
              <a:cs typeface="Times New Roman" panose="02020603050405020304" pitchFamily="18" charset="0"/>
            </a:endParaRPr>
          </a:p>
          <a:p>
            <a:endParaRPr lang="en-US" dirty="0"/>
          </a:p>
        </p:txBody>
      </p:sp>
      <p:sp>
        <p:nvSpPr>
          <p:cNvPr id="5" name="Content Placeholder 4"/>
          <p:cNvSpPr>
            <a:spLocks noGrp="1"/>
          </p:cNvSpPr>
          <p:nvPr>
            <p:ph sz="half" idx="2"/>
          </p:nvPr>
        </p:nvSpPr>
        <p:spPr>
          <a:xfrm>
            <a:off x="8380412" y="1524000"/>
            <a:ext cx="3517678" cy="4505500"/>
          </a:xfrm>
        </p:spPr>
        <p:txBody>
          <a:bodyPr>
            <a:normAutofit fontScale="92500" lnSpcReduction="20000"/>
          </a:bodyPr>
          <a:lstStyle/>
          <a:p>
            <a:endParaRPr lang="en-US" dirty="0"/>
          </a:p>
        </p:txBody>
      </p:sp>
      <p:pic>
        <p:nvPicPr>
          <p:cNvPr id="4" name="Picture 3"/>
          <p:cNvPicPr>
            <a:picLocks noChangeAspect="1"/>
          </p:cNvPicPr>
          <p:nvPr/>
        </p:nvPicPr>
        <p:blipFill>
          <a:blip r:embed="rId3"/>
          <a:stretch>
            <a:fillRect/>
          </a:stretch>
        </p:blipFill>
        <p:spPr>
          <a:xfrm>
            <a:off x="8380412" y="1673976"/>
            <a:ext cx="3517678" cy="3929149"/>
          </a:xfrm>
          <a:prstGeom prst="rect">
            <a:avLst/>
          </a:prstGeom>
        </p:spPr>
      </p:pic>
    </p:spTree>
    <p:extLst>
      <p:ext uri="{BB962C8B-B14F-4D97-AF65-F5344CB8AC3E}">
        <p14:creationId xmlns:p14="http://schemas.microsoft.com/office/powerpoint/2010/main" val="360209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838200"/>
          </a:xfrm>
        </p:spPr>
        <p:txBody>
          <a:bodyPr/>
          <a:lstStyle/>
          <a:p>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Cardano</a:t>
            </a:r>
            <a:endParaRPr lang="en-US" dirty="0"/>
          </a:p>
        </p:txBody>
      </p:sp>
      <p:sp>
        <p:nvSpPr>
          <p:cNvPr id="3" name="Content Placeholder 2"/>
          <p:cNvSpPr>
            <a:spLocks noGrp="1"/>
          </p:cNvSpPr>
          <p:nvPr>
            <p:ph sz="half" idx="1"/>
          </p:nvPr>
        </p:nvSpPr>
        <p:spPr>
          <a:xfrm>
            <a:off x="455612" y="1905001"/>
            <a:ext cx="6172199" cy="4114800"/>
          </a:xfrm>
        </p:spPr>
        <p:txBody>
          <a:bodyPr/>
          <a:lstStyle/>
          <a:p>
            <a:pPr lvl="0"/>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a:t>
            </a:r>
            <a:r>
              <a:rPr lang="en-US" dirty="0">
                <a:latin typeface="Times New Roman" panose="02020603050405020304" pitchFamily="18" charset="0"/>
                <a:cs typeface="Times New Roman" panose="02020603050405020304" pitchFamily="18" charset="0"/>
              </a:rPr>
              <a:t> (4k slot):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Open (</a:t>
            </a:r>
            <a:r>
              <a:rPr lang="en-US" i="1" dirty="0" err="1">
                <a:latin typeface="Times New Roman" panose="02020603050405020304" pitchFamily="18" charset="0"/>
                <a:cs typeface="Times New Roman" panose="02020603050405020304" pitchFamily="18" charset="0"/>
              </a:rPr>
              <a:t>ri,ui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cam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cam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lvl="0"/>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cam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a:t>
            </a:r>
          </a:p>
          <a:p>
            <a:endParaRPr lang="en-US" dirty="0"/>
          </a:p>
        </p:txBody>
      </p:sp>
      <p:sp>
        <p:nvSpPr>
          <p:cNvPr id="5" name="Content Placeholder 4"/>
          <p:cNvSpPr>
            <a:spLocks noGrp="1"/>
          </p:cNvSpPr>
          <p:nvPr>
            <p:ph sz="half" idx="2"/>
          </p:nvPr>
        </p:nvSpPr>
        <p:spPr>
          <a:xfrm>
            <a:off x="6780212" y="1881449"/>
            <a:ext cx="4419600" cy="4114800"/>
          </a:xfrm>
        </p:spPr>
        <p:txBody>
          <a:bodyPr/>
          <a:lstStyle/>
          <a:p>
            <a:endParaRPr lang="en-US" dirty="0"/>
          </a:p>
        </p:txBody>
      </p:sp>
      <p:pic>
        <p:nvPicPr>
          <p:cNvPr id="4" name="Picture 3"/>
          <p:cNvPicPr>
            <a:picLocks noChangeAspect="1"/>
          </p:cNvPicPr>
          <p:nvPr/>
        </p:nvPicPr>
        <p:blipFill>
          <a:blip r:embed="rId3"/>
          <a:stretch>
            <a:fillRect/>
          </a:stretch>
        </p:blipFill>
        <p:spPr>
          <a:xfrm>
            <a:off x="6932612" y="1905001"/>
            <a:ext cx="4114800" cy="4133850"/>
          </a:xfrm>
          <a:prstGeom prst="rect">
            <a:avLst/>
          </a:prstGeom>
        </p:spPr>
      </p:pic>
    </p:spTree>
    <p:extLst>
      <p:ext uri="{BB962C8B-B14F-4D97-AF65-F5344CB8AC3E}">
        <p14:creationId xmlns:p14="http://schemas.microsoft.com/office/powerpoint/2010/main" val="343394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914400"/>
          </a:xfrm>
        </p:spPr>
        <p:txBody>
          <a:bodyPr/>
          <a:lstStyle/>
          <a:p>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Cardano</a:t>
            </a:r>
            <a:endParaRPr lang="en-US" dirty="0"/>
          </a:p>
        </p:txBody>
      </p:sp>
      <p:sp>
        <p:nvSpPr>
          <p:cNvPr id="3" name="Content Placeholder 2"/>
          <p:cNvSpPr>
            <a:spLocks noGrp="1"/>
          </p:cNvSpPr>
          <p:nvPr>
            <p:ph idx="1"/>
          </p:nvPr>
        </p:nvSpPr>
        <p:spPr>
          <a:xfrm>
            <a:off x="379413" y="1447801"/>
            <a:ext cx="10277392" cy="4572000"/>
          </a:xfrm>
        </p:spPr>
        <p:txBody>
          <a:bodyPr>
            <a:normAutofit/>
          </a:bodyPr>
          <a:lstStyle/>
          <a:p>
            <a:pPr lvl="0"/>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(2k slots).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cam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cam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50%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slot leader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XOR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SEED </a:t>
            </a:r>
          </a:p>
          <a:p>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SEED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FTS (Follow Satoshi).</a:t>
            </a:r>
          </a:p>
          <a:p>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8078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ctr">
            <a:normAutofit/>
          </a:bodyPr>
          <a:lstStyle/>
          <a:p>
            <a:r>
              <a:rPr lang="en-US" sz="6000" dirty="0" err="1">
                <a:solidFill>
                  <a:srgbClr val="FFC000"/>
                </a:solidFill>
                <a:latin typeface="Times New Roman" panose="02020603050405020304" pitchFamily="18" charset="0"/>
                <a:cs typeface="Times New Roman" panose="02020603050405020304" pitchFamily="18" charset="0"/>
              </a:rPr>
              <a:t>Nội</a:t>
            </a:r>
            <a:r>
              <a:rPr lang="en-US" sz="6000" dirty="0">
                <a:solidFill>
                  <a:srgbClr val="FFC000"/>
                </a:solidFill>
                <a:latin typeface="Times New Roman" panose="02020603050405020304" pitchFamily="18" charset="0"/>
                <a:cs typeface="Times New Roman" panose="02020603050405020304" pitchFamily="18" charset="0"/>
              </a:rPr>
              <a:t> dung</a:t>
            </a:r>
          </a:p>
        </p:txBody>
      </p:sp>
      <p:sp>
        <p:nvSpPr>
          <p:cNvPr id="14" name="Content Placeholder 13"/>
          <p:cNvSpPr>
            <a:spLocks noGrp="1"/>
          </p:cNvSpPr>
          <p:nvPr>
            <p:ph idx="1"/>
          </p:nvPr>
        </p:nvSpPr>
        <p:spPr/>
        <p:txBody>
          <a:bodyPr>
            <a:normAutofit/>
          </a:bodyPr>
          <a:lstStyle/>
          <a:p>
            <a:pPr marL="688975" lvl="1" indent="-457200">
              <a:lnSpc>
                <a:spcPct val="100000"/>
              </a:lnSpc>
              <a:buAutoNum type="arabicPeriod"/>
            </a:pP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PoS</a:t>
            </a:r>
            <a:endParaRPr lang="en-US" sz="2800" dirty="0">
              <a:latin typeface="Times New Roman" panose="02020603050405020304" pitchFamily="18" charset="0"/>
              <a:cs typeface="Times New Roman" panose="02020603050405020304" pitchFamily="18" charset="0"/>
            </a:endParaRPr>
          </a:p>
          <a:p>
            <a:pPr marL="688975" lvl="1" indent="-457200">
              <a:lnSpc>
                <a:spcPct val="100000"/>
              </a:lnSpc>
              <a:buAutoNum type="arabicPeriod"/>
            </a:pPr>
            <a:r>
              <a:rPr lang="en-US" sz="2800" dirty="0">
                <a:latin typeface="Times New Roman" panose="02020603050405020304" pitchFamily="18" charset="0"/>
                <a:cs typeface="Times New Roman" panose="02020603050405020304" pitchFamily="18" charset="0"/>
              </a:rPr>
              <a:t>DPOS (Delegated proof of stake)</a:t>
            </a:r>
          </a:p>
          <a:p>
            <a:pPr marL="688975" lvl="1" indent="-457200">
              <a:lnSpc>
                <a:spcPct val="100000"/>
              </a:lnSpc>
              <a:buAutoNum type="arabicPeriod"/>
            </a:pPr>
            <a:r>
              <a:rPr lang="en-US" sz="2800" dirty="0" err="1">
                <a:latin typeface="Times New Roman" panose="02020603050405020304" pitchFamily="18" charset="0"/>
                <a:cs typeface="Times New Roman" panose="02020603050405020304" pitchFamily="18" charset="0"/>
              </a:rPr>
              <a:t>PoS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coin: </a:t>
            </a:r>
            <a:r>
              <a:rPr lang="en-US" sz="2800" dirty="0" err="1">
                <a:latin typeface="Times New Roman" panose="02020603050405020304" pitchFamily="18" charset="0"/>
                <a:cs typeface="Times New Roman" panose="02020603050405020304" pitchFamily="18" charset="0"/>
              </a:rPr>
              <a:t>Qtum</a:t>
            </a:r>
            <a:r>
              <a:rPr lang="en-US" sz="2800" dirty="0">
                <a:latin typeface="Times New Roman" panose="02020603050405020304" pitchFamily="18" charset="0"/>
                <a:cs typeface="Times New Roman" panose="02020603050405020304" pitchFamily="18" charset="0"/>
              </a:rPr>
              <a:t>, DASH, PIVX, </a:t>
            </a:r>
            <a:r>
              <a:rPr lang="en-US" sz="2800" dirty="0" err="1">
                <a:latin typeface="Times New Roman" panose="02020603050405020304" pitchFamily="18" charset="0"/>
                <a:cs typeface="Times New Roman" panose="02020603050405020304" pitchFamily="18" charset="0"/>
              </a:rPr>
              <a:t>Cardano</a:t>
            </a:r>
            <a:r>
              <a:rPr lang="en-US" sz="2800" dirty="0">
                <a:latin typeface="Times New Roman" panose="02020603050405020304" pitchFamily="18" charset="0"/>
                <a:cs typeface="Times New Roman" panose="02020603050405020304" pitchFamily="18" charset="0"/>
              </a:rPr>
              <a:t>.</a:t>
            </a:r>
          </a:p>
          <a:p>
            <a:pPr marL="688975" lvl="1" indent="-457200">
              <a:lnSpc>
                <a:spcPct val="100000"/>
              </a:lnSpc>
              <a:buAutoNum type="arabicPeriod"/>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PoS</a:t>
            </a:r>
            <a:endParaRPr lang="en-US" sz="2800" dirty="0">
              <a:latin typeface="Times New Roman" panose="02020603050405020304" pitchFamily="18" charset="0"/>
              <a:cs typeface="Times New Roman" panose="02020603050405020304" pitchFamily="18" charset="0"/>
            </a:endParaRPr>
          </a:p>
          <a:p>
            <a:pPr marL="688975" lvl="1" indent="-457200">
              <a:lnSpc>
                <a:spcPct val="100000"/>
              </a:lnSpc>
              <a:buAutoNum type="arabicPeriod"/>
            </a:pPr>
            <a:endParaRPr lang="en-US" sz="2800" dirty="0">
              <a:latin typeface="Times New Roman" panose="02020603050405020304" pitchFamily="18" charset="0"/>
              <a:cs typeface="Times New Roman" panose="02020603050405020304" pitchFamily="18" charset="0"/>
            </a:endParaRPr>
          </a:p>
          <a:p>
            <a:pPr marL="688975" lvl="1" indent="-457200">
              <a:lnSpc>
                <a:spcPct val="100000"/>
              </a:lnSpc>
              <a:buAutoNum type="arabicPeriod"/>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85800"/>
          </a:xfrm>
        </p:spPr>
        <p:txBody>
          <a:bodyPr/>
          <a:lstStyle/>
          <a:p>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Cardano</a:t>
            </a:r>
            <a:endParaRPr lang="en-US" dirty="0"/>
          </a:p>
        </p:txBody>
      </p:sp>
      <p:sp>
        <p:nvSpPr>
          <p:cNvPr id="3" name="Content Placeholder 2"/>
          <p:cNvSpPr>
            <a:spLocks noGrp="1"/>
          </p:cNvSpPr>
          <p:nvPr>
            <p:ph idx="1"/>
          </p:nvPr>
        </p:nvSpPr>
        <p:spPr>
          <a:xfrm>
            <a:off x="684213" y="1219200"/>
            <a:ext cx="9972592" cy="5257800"/>
          </a:xfrm>
        </p:spPr>
        <p:txBody>
          <a:bodyPr>
            <a:normAutofit/>
          </a:bodyPr>
          <a:lstStyle/>
          <a:p>
            <a:r>
              <a:rPr lang="vi-VN" dirty="0">
                <a:latin typeface="Times New Roman" panose="02020603050405020304" pitchFamily="18" charset="0"/>
                <a:cs typeface="Times New Roman" panose="02020603050405020304" pitchFamily="18" charset="0"/>
              </a:rPr>
              <a:t>FTS về cơ bản chọn một đồng xu ngẫu nhiên từ cổ phần. Bất cứ ai sở hữu đồng xu đó sẽ trở thành </a:t>
            </a:r>
            <a:r>
              <a:rPr lang="en-US" dirty="0">
                <a:latin typeface="Times New Roman" panose="02020603050405020304" pitchFamily="18" charset="0"/>
                <a:cs typeface="Times New Roman" panose="02020603050405020304" pitchFamily="18" charset="0"/>
              </a:rPr>
              <a:t>slot leader</a:t>
            </a:r>
            <a:r>
              <a:rPr lang="vi-VN" dirty="0">
                <a:latin typeface="Times New Roman" panose="02020603050405020304" pitchFamily="18" charset="0"/>
                <a:cs typeface="Times New Roman" panose="02020603050405020304" pitchFamily="18" charset="0"/>
              </a:rPr>
              <a:t>. Đây là lý do tại sao, càng có nhiều cổ phần trong hệ thống thì càng có nhiều cơ hội.</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Các </a:t>
            </a:r>
            <a:r>
              <a:rPr lang="en-US" dirty="0">
                <a:latin typeface="Times New Roman" panose="02020603050405020304" pitchFamily="18" charset="0"/>
                <a:cs typeface="Times New Roman" panose="02020603050405020304" pitchFamily="18" charset="0"/>
              </a:rPr>
              <a:t>slot leader </a:t>
            </a:r>
            <a:r>
              <a:rPr lang="vi-VN" dirty="0">
                <a:latin typeface="Times New Roman" panose="02020603050405020304" pitchFamily="18" charset="0"/>
                <a:cs typeface="Times New Roman" panose="02020603050405020304" pitchFamily="18" charset="0"/>
              </a:rPr>
              <a:t>cũng sẽ có sức mạnh để không chỉ chọn các khối trong blockchain chính mà còn phải chọn các khối trong các blockchains khác trong hệ sinh thái Cardano</a:t>
            </a:r>
            <a:r>
              <a:rPr lang="vi-VN"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lvl="0"/>
            <a:endParaRPr lang="en-US" sz="4400" dirty="0">
              <a:latin typeface="Times New Roman" panose="02020603050405020304" pitchFamily="18" charset="0"/>
              <a:cs typeface="Times New Roman" panose="02020603050405020304" pitchFamily="18" charset="0"/>
            </a:endParaRPr>
          </a:p>
          <a:p>
            <a:endParaRPr lang="en-US" dirty="0"/>
          </a:p>
        </p:txBody>
      </p:sp>
      <p:pic>
        <p:nvPicPr>
          <p:cNvPr id="5" name="Picture 4"/>
          <p:cNvPicPr/>
          <p:nvPr/>
        </p:nvPicPr>
        <p:blipFill>
          <a:blip r:embed="rId2"/>
          <a:stretch>
            <a:fillRect/>
          </a:stretch>
        </p:blipFill>
        <p:spPr>
          <a:xfrm>
            <a:off x="2513012" y="2667000"/>
            <a:ext cx="5638800" cy="1619250"/>
          </a:xfrm>
          <a:prstGeom prst="rect">
            <a:avLst/>
          </a:prstGeom>
        </p:spPr>
      </p:pic>
    </p:spTree>
    <p:extLst>
      <p:ext uri="{BB962C8B-B14F-4D97-AF65-F5344CB8AC3E}">
        <p14:creationId xmlns:p14="http://schemas.microsoft.com/office/powerpoint/2010/main" val="50673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600200"/>
          </a:xfrm>
        </p:spPr>
        <p:txBody>
          <a:bodyPr>
            <a:noAutofit/>
          </a:bodyPr>
          <a:lstStyle/>
          <a:p>
            <a:r>
              <a:rPr lang="en-US" sz="4800" b="1" dirty="0" err="1">
                <a:solidFill>
                  <a:srgbClr val="FFC000"/>
                </a:solidFill>
                <a:latin typeface="Times New Roman" panose="02020603050405020304" pitchFamily="18" charset="0"/>
                <a:cs typeface="Times New Roman" panose="02020603050405020304" pitchFamily="18" charset="0"/>
              </a:rPr>
              <a:t>Một</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số</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vấn</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đề</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trong</a:t>
            </a:r>
            <a:r>
              <a:rPr lang="en-US" sz="4800" b="1" dirty="0">
                <a:solidFill>
                  <a:srgbClr val="FFC000"/>
                </a:solidFill>
                <a:latin typeface="Times New Roman" panose="02020603050405020304" pitchFamily="18" charset="0"/>
                <a:cs typeface="Times New Roman" panose="02020603050405020304" pitchFamily="18" charset="0"/>
              </a:rPr>
              <a:t> proof of stake</a:t>
            </a:r>
            <a:br>
              <a:rPr lang="vi-VN" sz="4800" dirty="0">
                <a:solidFill>
                  <a:srgbClr val="FFC000"/>
                </a:solidFill>
                <a:latin typeface="Times New Roman" panose="02020603050405020304" pitchFamily="18" charset="0"/>
                <a:cs typeface="Times New Roman" panose="02020603050405020304" pitchFamily="18" charset="0"/>
              </a:rPr>
            </a:br>
            <a:endParaRPr lang="en-US" sz="4800"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1" y="1594091"/>
            <a:ext cx="10512862" cy="4350205"/>
          </a:xfrm>
        </p:spPr>
        <p:txBody>
          <a:bodyPr>
            <a:normAutofit/>
          </a:bodyPr>
          <a:lstStyle/>
          <a:p>
            <a:r>
              <a:rPr lang="en-US" dirty="0">
                <a:latin typeface="Times New Roman" panose="02020603050405020304" pitchFamily="18" charset="0"/>
                <a:cs typeface="Times New Roman" panose="02020603050405020304" pitchFamily="18" charset="0"/>
              </a:rPr>
              <a:t>Nothing at stake</a:t>
            </a:r>
          </a:p>
          <a:p>
            <a:pPr marL="0" indent="0">
              <a:buNone/>
            </a:pP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fork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ra do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proof of work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miner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blockchain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t>
            </a:r>
            <a:r>
              <a:rPr lang="en-US" dirty="0">
                <a:latin typeface="Times New Roman" panose="02020603050405020304" pitchFamily="18" charset="0"/>
                <a:cs typeface="Times New Roman" panose="02020603050405020304" pitchFamily="18" charset="0"/>
              </a:rPr>
              <a:t> ko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blockchain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fork do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miner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stake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ra 1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double spend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double spend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1044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600200"/>
          </a:xfrm>
        </p:spPr>
        <p:txBody>
          <a:bodyPr>
            <a:noAutofit/>
          </a:bodyPr>
          <a:lstStyle/>
          <a:p>
            <a:r>
              <a:rPr lang="en-US" sz="4800" b="1" dirty="0" err="1">
                <a:solidFill>
                  <a:srgbClr val="FFC000"/>
                </a:solidFill>
                <a:latin typeface="Times New Roman" panose="02020603050405020304" pitchFamily="18" charset="0"/>
                <a:cs typeface="Times New Roman" panose="02020603050405020304" pitchFamily="18" charset="0"/>
              </a:rPr>
              <a:t>Một</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số</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vấn</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đề</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trong</a:t>
            </a:r>
            <a:r>
              <a:rPr lang="en-US" sz="4800" b="1" dirty="0">
                <a:solidFill>
                  <a:srgbClr val="FFC000"/>
                </a:solidFill>
                <a:latin typeface="Times New Roman" panose="02020603050405020304" pitchFamily="18" charset="0"/>
                <a:cs typeface="Times New Roman" panose="02020603050405020304" pitchFamily="18" charset="0"/>
              </a:rPr>
              <a:t> proof of stake</a:t>
            </a:r>
            <a:br>
              <a:rPr lang="vi-VN" sz="4800" dirty="0">
                <a:solidFill>
                  <a:srgbClr val="FFC000"/>
                </a:solidFill>
                <a:latin typeface="Times New Roman" panose="02020603050405020304" pitchFamily="18" charset="0"/>
                <a:cs typeface="Times New Roman" panose="02020603050405020304" pitchFamily="18" charset="0"/>
              </a:rPr>
            </a:br>
            <a:endParaRPr lang="en-US" sz="4800"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1" y="1594091"/>
            <a:ext cx="10512862" cy="4350205"/>
          </a:xfrm>
        </p:spPr>
        <p:txBody>
          <a:bodyPr>
            <a:normAutofit/>
          </a:bodyPr>
          <a:lstStyle/>
          <a:p>
            <a:r>
              <a:rPr lang="en-US" dirty="0">
                <a:latin typeface="Times New Roman" panose="02020603050405020304" pitchFamily="18" charset="0"/>
                <a:cs typeface="Times New Roman" panose="02020603050405020304" pitchFamily="18" charset="0"/>
              </a:rPr>
              <a:t>Nothing at stake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7263BA-F33F-4267-8824-F8E065645E26}"/>
              </a:ext>
            </a:extLst>
          </p:cNvPr>
          <p:cNvPicPr/>
          <p:nvPr/>
        </p:nvPicPr>
        <p:blipFill>
          <a:blip r:embed="rId3">
            <a:extLst>
              <a:ext uri="{28A0092B-C50C-407E-A947-70E740481C1C}">
                <a14:useLocalDpi xmlns:a14="http://schemas.microsoft.com/office/drawing/2010/main" val="0"/>
              </a:ext>
            </a:extLst>
          </a:blip>
          <a:stretch>
            <a:fillRect/>
          </a:stretch>
        </p:blipFill>
        <p:spPr>
          <a:xfrm>
            <a:off x="455612" y="2306985"/>
            <a:ext cx="11201400" cy="4350205"/>
          </a:xfrm>
          <a:prstGeom prst="rect">
            <a:avLst/>
          </a:prstGeom>
        </p:spPr>
      </p:pic>
    </p:spTree>
    <p:extLst>
      <p:ext uri="{BB962C8B-B14F-4D97-AF65-F5344CB8AC3E}">
        <p14:creationId xmlns:p14="http://schemas.microsoft.com/office/powerpoint/2010/main" val="384691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600200"/>
          </a:xfrm>
        </p:spPr>
        <p:txBody>
          <a:bodyPr>
            <a:noAutofit/>
          </a:bodyPr>
          <a:lstStyle/>
          <a:p>
            <a:r>
              <a:rPr lang="en-US" sz="4800" b="1" dirty="0" err="1">
                <a:solidFill>
                  <a:srgbClr val="FFC000"/>
                </a:solidFill>
                <a:latin typeface="Times New Roman" panose="02020603050405020304" pitchFamily="18" charset="0"/>
                <a:cs typeface="Times New Roman" panose="02020603050405020304" pitchFamily="18" charset="0"/>
              </a:rPr>
              <a:t>Một</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số</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vấn</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đề</a:t>
            </a:r>
            <a:r>
              <a:rPr lang="en-US" sz="4800" b="1" dirty="0">
                <a:solidFill>
                  <a:srgbClr val="FFC000"/>
                </a:solidFill>
                <a:latin typeface="Times New Roman" panose="02020603050405020304" pitchFamily="18" charset="0"/>
                <a:cs typeface="Times New Roman" panose="02020603050405020304" pitchFamily="18" charset="0"/>
              </a:rPr>
              <a:t> </a:t>
            </a:r>
            <a:r>
              <a:rPr lang="en-US" sz="4800" b="1" dirty="0" err="1">
                <a:solidFill>
                  <a:srgbClr val="FFC000"/>
                </a:solidFill>
                <a:latin typeface="Times New Roman" panose="02020603050405020304" pitchFamily="18" charset="0"/>
                <a:cs typeface="Times New Roman" panose="02020603050405020304" pitchFamily="18" charset="0"/>
              </a:rPr>
              <a:t>trong</a:t>
            </a:r>
            <a:r>
              <a:rPr lang="en-US" sz="4800" b="1" dirty="0">
                <a:solidFill>
                  <a:srgbClr val="FFC000"/>
                </a:solidFill>
                <a:latin typeface="Times New Roman" panose="02020603050405020304" pitchFamily="18" charset="0"/>
                <a:cs typeface="Times New Roman" panose="02020603050405020304" pitchFamily="18" charset="0"/>
              </a:rPr>
              <a:t> proof of stake</a:t>
            </a:r>
            <a:br>
              <a:rPr lang="vi-VN" sz="4800" dirty="0">
                <a:solidFill>
                  <a:srgbClr val="FFC000"/>
                </a:solidFill>
                <a:latin typeface="Times New Roman" panose="02020603050405020304" pitchFamily="18" charset="0"/>
                <a:cs typeface="Times New Roman" panose="02020603050405020304" pitchFamily="18" charset="0"/>
              </a:rPr>
            </a:br>
            <a:endParaRPr lang="en-US" sz="4800"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1" y="1594091"/>
            <a:ext cx="10512862" cy="4350205"/>
          </a:xfrm>
        </p:spPr>
        <p:txBody>
          <a:bodyPr>
            <a:normAutofit/>
          </a:bodyPr>
          <a:lstStyle/>
          <a:p>
            <a:r>
              <a:rPr lang="en-US" dirty="0">
                <a:latin typeface="Times New Roman" panose="02020603050405020304" pitchFamily="18" charset="0"/>
                <a:cs typeface="Times New Roman" panose="02020603050405020304" pitchFamily="18" charset="0"/>
              </a:rPr>
              <a:t>Long ranger attack</a:t>
            </a:r>
          </a:p>
          <a:p>
            <a:pPr marL="0" indent="0">
              <a:buNone/>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fork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thỏa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khứ</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block h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block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h +1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h.</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82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12803" y="33270"/>
            <a:ext cx="9144001" cy="1371600"/>
          </a:xfrm>
        </p:spPr>
        <p:txBody>
          <a:bodyPr/>
          <a:lstStyle/>
          <a:p>
            <a:r>
              <a:rPr lang="en-US" dirty="0">
                <a:solidFill>
                  <a:schemeClr val="tx1"/>
                </a:solidFill>
              </a:rPr>
              <a:t>Proof-of-stake (</a:t>
            </a:r>
            <a:r>
              <a:rPr lang="en-US" dirty="0" err="1">
                <a:solidFill>
                  <a:schemeClr val="tx1"/>
                </a:solidFill>
              </a:rPr>
              <a:t>PoS</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gì</a:t>
            </a:r>
            <a:r>
              <a:rPr lang="en-US" dirty="0">
                <a:solidFill>
                  <a:schemeClr val="tx1"/>
                </a:solidFill>
              </a:rPr>
              <a:t> ?</a:t>
            </a:r>
          </a:p>
        </p:txBody>
      </p:sp>
      <p:sp>
        <p:nvSpPr>
          <p:cNvPr id="3" name="Chỗ dành sẵn cho Nội dung 2"/>
          <p:cNvSpPr>
            <a:spLocks noGrp="1"/>
          </p:cNvSpPr>
          <p:nvPr>
            <p:ph idx="1"/>
          </p:nvPr>
        </p:nvSpPr>
        <p:spPr>
          <a:xfrm>
            <a:off x="1522413" y="1904999"/>
            <a:ext cx="9753599" cy="3276601"/>
          </a:xfrm>
        </p:spPr>
        <p:txBody>
          <a:bodyPr>
            <a:normAutofit/>
          </a:bodyPr>
          <a:lstStyle/>
          <a:p>
            <a:pPr algn="just"/>
            <a:r>
              <a:rPr lang="vi-VN" sz="2800" b="1" dirty="0">
                <a:latin typeface="Times New Roman" panose="02020603050405020304" pitchFamily="18" charset="0"/>
                <a:cs typeface="Times New Roman" panose="02020603050405020304" pitchFamily="18" charset="0"/>
              </a:rPr>
              <a:t>Proof-of-</a:t>
            </a:r>
            <a:r>
              <a:rPr lang="en-US" sz="2800" b="1" dirty="0">
                <a:latin typeface="Times New Roman" panose="02020603050405020304" pitchFamily="18" charset="0"/>
                <a:cs typeface="Times New Roman" panose="02020603050405020304" pitchFamily="18" charset="0"/>
              </a:rPr>
              <a:t>stake</a:t>
            </a:r>
            <a:r>
              <a:rPr lang="vi-VN" sz="2800" b="1" dirty="0">
                <a:latin typeface="Times New Roman" panose="02020603050405020304" pitchFamily="18" charset="0"/>
                <a:cs typeface="Times New Roman" panose="02020603050405020304" pitchFamily="18" charset="0"/>
              </a:rPr>
              <a:t> (Po</a:t>
            </a:r>
            <a:r>
              <a:rPr lang="en-US" sz="2800" b="1" dirty="0">
                <a:latin typeface="Times New Roman" panose="02020603050405020304" pitchFamily="18" charset="0"/>
                <a:cs typeface="Times New Roman" panose="02020603050405020304" pitchFamily="18" charset="0"/>
              </a:rPr>
              <a:t>S</a:t>
            </a:r>
            <a:r>
              <a:rPr lang="vi-VN" sz="2800" b="1"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lưới</a:t>
            </a:r>
            <a:r>
              <a:rPr lang="en-US" sz="2800" dirty="0">
                <a:latin typeface="Times New Roman" panose="02020603050405020304" pitchFamily="18" charset="0"/>
                <a:cs typeface="Times New Roman" panose="02020603050405020304" pitchFamily="18" charset="0"/>
              </a:rPr>
              <a:t> cryptocurrency blockchain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tán</a:t>
            </a:r>
            <a:r>
              <a:rPr lang="en-US" sz="2800" dirty="0">
                <a:latin typeface="Times New Roman" panose="02020603050405020304" pitchFamily="18" charset="0"/>
                <a:cs typeface="Times New Roman" panose="02020603050405020304" pitchFamily="18" charset="0"/>
              </a:rPr>
              <a:t>.</a:t>
            </a:r>
            <a:endParaRPr lang="en-US" dirty="0"/>
          </a:p>
          <a:p>
            <a:pPr algn="just"/>
            <a:r>
              <a:rPr lang="vi-VN" dirty="0"/>
              <a:t> </a:t>
            </a:r>
            <a:r>
              <a:rPr lang="vi-VN" sz="2800" dirty="0">
                <a:latin typeface="Times New Roman" panose="02020603050405020304" pitchFamily="18" charset="0"/>
                <a:cs typeface="Times New Roman" panose="02020603050405020304" pitchFamily="18" charset="0"/>
              </a:rPr>
              <a:t>Trong các thuật toán mật dựa trên PoS, tác giả của khối tiếp theo được lựa chọn thông qua các sự kết hợp ngẫu nhiên và s</a:t>
            </a:r>
            <a:r>
              <a:rPr lang="en-US" sz="2800" dirty="0">
                <a:latin typeface="Times New Roman" panose="02020603050405020304" pitchFamily="18" charset="0"/>
                <a:cs typeface="Times New Roman" panose="02020603050405020304" pitchFamily="18" charset="0"/>
              </a:rPr>
              <a:t>ố l</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ợng</a:t>
            </a:r>
            <a:r>
              <a:rPr lang="en-US" sz="2800" dirty="0">
                <a:latin typeface="Times New Roman" panose="02020603050405020304" pitchFamily="18" charset="0"/>
                <a:cs typeface="Times New Roman" panose="02020603050405020304" pitchFamily="18" charset="0"/>
              </a:rPr>
              <a:t> coin </a:t>
            </a:r>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nắm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(tức là cổ phần)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11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12803" y="0"/>
            <a:ext cx="9144001"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PoS</a:t>
            </a:r>
            <a:r>
              <a:rPr lang="en-US" dirty="0">
                <a:solidFill>
                  <a:schemeClr val="tx1"/>
                </a:solidFill>
                <a:latin typeface="Times New Roman" panose="02020603050405020304" pitchFamily="18" charset="0"/>
                <a:cs typeface="Times New Roman" panose="02020603050405020304" pitchFamily="18" charset="0"/>
              </a:rPr>
              <a:t> </a:t>
            </a:r>
          </a:p>
        </p:txBody>
      </p:sp>
      <p:sp>
        <p:nvSpPr>
          <p:cNvPr id="5" name="Content Placeholder 4">
            <a:extLst>
              <a:ext uri="{FF2B5EF4-FFF2-40B4-BE49-F238E27FC236}">
                <a16:creationId xmlns:a16="http://schemas.microsoft.com/office/drawing/2014/main" id="{16FAA4C2-41A5-4505-ACDA-D8DE21298FF3}"/>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ai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Randomized Block Selection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Coin Age based selection (</a:t>
            </a:r>
            <a:r>
              <a:rPr lang="en-US" dirty="0" err="1">
                <a:latin typeface="Times New Roman" panose="02020603050405020304" pitchFamily="18" charset="0"/>
                <a:cs typeface="Times New Roman" panose="02020603050405020304" pitchFamily="18" charset="0"/>
              </a:rPr>
              <a:t>tuổi</a:t>
            </a:r>
            <a:r>
              <a:rPr lang="en-US" dirty="0">
                <a:latin typeface="Times New Roman" panose="02020603050405020304" pitchFamily="18" charset="0"/>
                <a:cs typeface="Times New Roman" panose="02020603050405020304" pitchFamily="18" charset="0"/>
              </a:rPr>
              <a:t> coin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staked)</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proofhash</a:t>
            </a:r>
            <a:r>
              <a:rPr lang="en-US" dirty="0">
                <a:latin typeface="Times New Roman" panose="02020603050405020304" pitchFamily="18" charset="0"/>
                <a:cs typeface="Times New Roman" panose="02020603050405020304" pitchFamily="18" charset="0"/>
              </a:rPr>
              <a:t> &lt; </a:t>
            </a:r>
            <a:r>
              <a:rPr lang="en-US" dirty="0" err="1">
                <a:latin typeface="Times New Roman" panose="02020603050405020304" pitchFamily="18" charset="0"/>
                <a:cs typeface="Times New Roman" panose="02020603050405020304" pitchFamily="18" charset="0"/>
              </a:rPr>
              <a:t>coinage.target</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08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85800"/>
          </a:xfrm>
        </p:spPr>
        <p:txBody>
          <a:bodyPr>
            <a:noAutofit/>
          </a:bodyPr>
          <a:lstStyle/>
          <a:p>
            <a:r>
              <a:rPr lang="en-US" sz="4400" dirty="0">
                <a:solidFill>
                  <a:srgbClr val="FFC000"/>
                </a:solidFill>
              </a:rPr>
              <a:t>So </a:t>
            </a:r>
            <a:r>
              <a:rPr lang="en-US" sz="4400" dirty="0" err="1">
                <a:solidFill>
                  <a:srgbClr val="FFC000"/>
                </a:solidFill>
              </a:rPr>
              <a:t>Sánh</a:t>
            </a:r>
            <a:r>
              <a:rPr lang="en-US" sz="4400" dirty="0">
                <a:solidFill>
                  <a:srgbClr val="FFC000"/>
                </a:solidFill>
              </a:rPr>
              <a:t> POS </a:t>
            </a:r>
            <a:r>
              <a:rPr lang="en-US" sz="4400" dirty="0" err="1">
                <a:solidFill>
                  <a:srgbClr val="FFC000"/>
                </a:solidFill>
              </a:rPr>
              <a:t>và</a:t>
            </a:r>
            <a:r>
              <a:rPr lang="en-US" sz="4400" dirty="0">
                <a:solidFill>
                  <a:srgbClr val="FFC000"/>
                </a:solidFill>
              </a:rPr>
              <a:t> POW</a:t>
            </a:r>
          </a:p>
        </p:txBody>
      </p:sp>
      <p:sp>
        <p:nvSpPr>
          <p:cNvPr id="3" name="Content Placeholder 2"/>
          <p:cNvSpPr>
            <a:spLocks noGrp="1"/>
          </p:cNvSpPr>
          <p:nvPr>
            <p:ph idx="1"/>
          </p:nvPr>
        </p:nvSpPr>
        <p:spPr>
          <a:xfrm>
            <a:off x="1522413" y="1066800"/>
            <a:ext cx="9677399" cy="6553200"/>
          </a:xfrm>
        </p:spPr>
        <p:txBody>
          <a:bodyPr>
            <a:normAutofit/>
          </a:bodyPr>
          <a:lstStyle/>
          <a:p>
            <a:pPr>
              <a:lnSpc>
                <a:spcPct val="150000"/>
              </a:lnSpc>
              <a:buFontTx/>
              <a:buChar char="-"/>
            </a:pPr>
            <a:endParaRPr lang="en-US" dirty="0"/>
          </a:p>
          <a:p>
            <a:pPr marL="231775" lvl="1" indent="0">
              <a:lnSpc>
                <a:spcPct val="150000"/>
              </a:lnSpc>
              <a:buNone/>
            </a:pP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1295400"/>
            <a:ext cx="10058400" cy="5562600"/>
          </a:xfrm>
          <a:prstGeom prst="rect">
            <a:avLst/>
          </a:prstGeom>
        </p:spPr>
      </p:pic>
    </p:spTree>
    <p:extLst>
      <p:ext uri="{BB962C8B-B14F-4D97-AF65-F5344CB8AC3E}">
        <p14:creationId xmlns:p14="http://schemas.microsoft.com/office/powerpoint/2010/main" val="127773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31813" y="381000"/>
            <a:ext cx="10134602" cy="1371600"/>
          </a:xfrm>
        </p:spPr>
        <p:txBody>
          <a:bodyPr/>
          <a:lstStyle/>
          <a:p>
            <a:r>
              <a:rPr lang="en-US" b="0" dirty="0" err="1">
                <a:solidFill>
                  <a:schemeClr val="tx1"/>
                </a:solidFill>
                <a:latin typeface="Times New Roman" panose="02020603050405020304" pitchFamily="18" charset="0"/>
                <a:cs typeface="Times New Roman" panose="02020603050405020304" pitchFamily="18" charset="0"/>
              </a:rPr>
              <a:t>Áp</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dụng</a:t>
            </a:r>
            <a:r>
              <a:rPr lang="en-US" b="0" dirty="0">
                <a:solidFill>
                  <a:schemeClr val="tx1"/>
                </a:solidFill>
                <a:latin typeface="Times New Roman" panose="02020603050405020304" pitchFamily="18" charset="0"/>
                <a:cs typeface="Times New Roman" panose="02020603050405020304" pitchFamily="18" charset="0"/>
              </a:rPr>
              <a:t> proof of stake</a:t>
            </a:r>
            <a:br>
              <a:rPr lang="en-US" b="0" dirty="0"/>
            </a:br>
            <a:endParaRPr lang="en-US" dirty="0"/>
          </a:p>
        </p:txBody>
      </p:sp>
      <p:sp>
        <p:nvSpPr>
          <p:cNvPr id="3" name="Chỗ dành sẵn cho Nội dung 2"/>
          <p:cNvSpPr>
            <a:spLocks noGrp="1"/>
          </p:cNvSpPr>
          <p:nvPr>
            <p:ph idx="1"/>
          </p:nvPr>
        </p:nvSpPr>
        <p:spPr>
          <a:xfrm>
            <a:off x="684213" y="1904999"/>
            <a:ext cx="9972592" cy="4114801"/>
          </a:xfrm>
        </p:spPr>
        <p:txBody>
          <a:bodyPr/>
          <a:lstStyle/>
          <a:p>
            <a:r>
              <a:rPr lang="en-US" b="1" dirty="0">
                <a:latin typeface="Times New Roman" panose="02020603050405020304" pitchFamily="18" charset="0"/>
                <a:cs typeface="Times New Roman" panose="02020603050405020304" pitchFamily="18" charset="0"/>
              </a:rPr>
              <a:t>POS </a:t>
            </a:r>
            <a:r>
              <a:rPr lang="en-US" b="1" dirty="0" err="1">
                <a:latin typeface="Times New Roman" panose="02020603050405020304" pitchFamily="18" charset="0"/>
                <a:cs typeface="Times New Roman" panose="02020603050405020304" pitchFamily="18" charset="0"/>
              </a:rPr>
              <a:t>đang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ngày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càng</a:t>
            </a:r>
            <a:r>
              <a:rPr lang="en-US" b="1" dirty="0">
                <a:latin typeface="Times New Roman" panose="02020603050405020304" pitchFamily="18" charset="0"/>
                <a:cs typeface="Times New Roman" panose="02020603050405020304" pitchFamily="18" charset="0"/>
              </a:rPr>
              <a:t> đ</a:t>
            </a:r>
            <a:r>
              <a:rPr lang="vi-VN" b="1" dirty="0">
                <a:latin typeface="Times New Roman" panose="02020603050405020304" pitchFamily="18" charset="0"/>
                <a:cs typeface="Times New Roman" panose="02020603050405020304" pitchFamily="18" charset="0"/>
              </a:rPr>
              <a:t>ư</a:t>
            </a:r>
            <a:r>
              <a:rPr lang="en-US" b="1" dirty="0" err="1">
                <a:latin typeface="Times New Roman" panose="02020603050405020304" pitchFamily="18" charset="0"/>
                <a:cs typeface="Times New Roman" panose="02020603050405020304" pitchFamily="18" charset="0"/>
              </a:rPr>
              <a:t>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phổ</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cryptocurrency </a:t>
            </a:r>
            <a:r>
              <a:rPr lang="en-US" b="1" dirty="0" err="1">
                <a:latin typeface="Times New Roman" panose="02020603050405020304" pitchFamily="18" charset="0"/>
                <a:cs typeface="Times New Roman" panose="02020603050405020304" pitchFamily="18" charset="0"/>
              </a:rPr>
              <a:t>đặc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biệt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cryptocurrency </a:t>
            </a:r>
            <a:r>
              <a:rPr lang="en-US" b="1" dirty="0" err="1">
                <a:latin typeface="Times New Roman" panose="02020603050405020304" pitchFamily="18" charset="0"/>
                <a:cs typeface="Times New Roman" panose="02020603050405020304" pitchFamily="18" charset="0"/>
              </a:rPr>
              <a:t>mới</a:t>
            </a:r>
            <a:r>
              <a:rPr lang="en-US" b="1" dirty="0">
                <a:latin typeface="Times New Roman" panose="02020603050405020304" pitchFamily="18" charset="0"/>
                <a:cs typeface="Times New Roman" panose="02020603050405020304" pitchFamily="18" charset="0"/>
              </a:rPr>
              <a:t> đ</a:t>
            </a:r>
            <a:r>
              <a:rPr lang="vi-VN" b="1" dirty="0">
                <a:latin typeface="Times New Roman" panose="02020603050405020304" pitchFamily="18" charset="0"/>
                <a:cs typeface="Times New Roman" panose="02020603050405020304" pitchFamily="18" charset="0"/>
              </a:rPr>
              <a:t>ư</a:t>
            </a:r>
            <a:r>
              <a:rPr lang="en-US" b="1" dirty="0" err="1">
                <a:latin typeface="Times New Roman" panose="02020603050405020304" pitchFamily="18" charset="0"/>
                <a:cs typeface="Times New Roman" panose="02020603050405020304" pitchFamily="18" charset="0"/>
              </a:rPr>
              <a:t>ợc</a:t>
            </a:r>
            <a:r>
              <a:rPr lang="en-US" b="1" dirty="0">
                <a:latin typeface="Times New Roman" panose="02020603050405020304" pitchFamily="18" charset="0"/>
                <a:cs typeface="Times New Roman" panose="02020603050405020304" pitchFamily="18" charset="0"/>
              </a:rPr>
              <a:t> ra </a:t>
            </a:r>
            <a:r>
              <a:rPr lang="en-US" b="1" dirty="0" err="1">
                <a:latin typeface="Times New Roman" panose="02020603050405020304" pitchFamily="18" charset="0"/>
                <a:cs typeface="Times New Roman" panose="02020603050405020304" pitchFamily="18" charset="0"/>
              </a:rPr>
              <a:t>đời</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POS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coin </a:t>
            </a:r>
            <a:r>
              <a:rPr lang="en-US" b="1" dirty="0" err="1">
                <a:latin typeface="Times New Roman" panose="02020603050405020304" pitchFamily="18" charset="0"/>
                <a:cs typeface="Times New Roman" panose="02020603050405020304" pitchFamily="18" charset="0"/>
              </a:rPr>
              <a:t>nh</a:t>
            </a:r>
            <a:r>
              <a:rPr lang="vi-VN" b="1" dirty="0">
                <a:latin typeface="Times New Roman" panose="02020603050405020304" pitchFamily="18" charset="0"/>
                <a:cs typeface="Times New Roman" panose="02020603050405020304" pitchFamily="18" charset="0"/>
              </a:rPr>
              <a:t>ư</a:t>
            </a:r>
            <a:r>
              <a:rPr lang="en-US" b="1" dirty="0">
                <a:latin typeface="Times New Roman" panose="02020603050405020304" pitchFamily="18" charset="0"/>
                <a:cs typeface="Times New Roman" panose="02020603050405020304" pitchFamily="18" charset="0"/>
              </a:rPr>
              <a:t>: Peercoin, </a:t>
            </a:r>
            <a:r>
              <a:rPr lang="en-US" b="1" dirty="0" err="1">
                <a:latin typeface="Times New Roman" panose="02020603050405020304" pitchFamily="18" charset="0"/>
                <a:cs typeface="Times New Roman" panose="02020603050405020304" pitchFamily="18" charset="0"/>
              </a:rPr>
              <a:t>Blackcoin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Qtum</a:t>
            </a:r>
            <a:r>
              <a:rPr lang="en-US" b="1" dirty="0">
                <a:latin typeface="Times New Roman" panose="02020603050405020304" pitchFamily="18" charset="0"/>
                <a:cs typeface="Times New Roman" panose="02020603050405020304" pitchFamily="18" charset="0"/>
              </a:rPr>
              <a:t>, DASH, PIVX, </a:t>
            </a:r>
            <a:r>
              <a:rPr lang="en-US" b="1" dirty="0" err="1">
                <a:latin typeface="Times New Roman" panose="02020603050405020304" pitchFamily="18" charset="0"/>
                <a:cs typeface="Times New Roman" panose="02020603050405020304" pitchFamily="18" charset="0"/>
              </a:rPr>
              <a:t>Cardano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Bitshares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Cypermines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Ethereum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tiền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nổi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tiếng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đang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chuyển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đổi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từ</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PoW</a:t>
            </a:r>
            <a:r>
              <a:rPr lang="en-US" b="1" dirty="0">
                <a:latin typeface="Times New Roman" panose="02020603050405020304" pitchFamily="18" charset="0"/>
                <a:cs typeface="Times New Roman" panose="02020603050405020304" pitchFamily="18" charset="0"/>
              </a:rPr>
              <a:t> sang </a:t>
            </a:r>
            <a:r>
              <a:rPr lang="en-US" b="1" dirty="0" err="1">
                <a:latin typeface="Times New Roman" panose="02020603050405020304" pitchFamily="18" charset="0"/>
                <a:cs typeface="Times New Roman" panose="02020603050405020304" pitchFamily="18" charset="0"/>
              </a:rPr>
              <a:t>dạng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lai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giữa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PoW</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nằm</a:t>
            </a:r>
            <a:r>
              <a:rPr lang="en-US" b="1" dirty="0">
                <a:latin typeface="Times New Roman" panose="02020603050405020304" pitchFamily="18" charset="0"/>
                <a:cs typeface="Times New Roman" panose="02020603050405020304" pitchFamily="18" charset="0"/>
              </a:rPr>
              <a:t> 2018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chuyển</a:t>
            </a:r>
            <a:r>
              <a:rPr lang="en-US" b="1" dirty="0">
                <a:latin typeface="Times New Roman" panose="02020603050405020304" pitchFamily="18" charset="0"/>
                <a:cs typeface="Times New Roman" panose="02020603050405020304" pitchFamily="18" charset="0"/>
              </a:rPr>
              <a:t> qua </a:t>
            </a:r>
            <a:r>
              <a:rPr lang="en-US" b="1" dirty="0" err="1">
                <a:latin typeface="Times New Roman" panose="02020603050405020304" pitchFamily="18" charset="0"/>
                <a:cs typeface="Times New Roman" panose="02020603050405020304" pitchFamily="18" charset="0"/>
              </a:rPr>
              <a:t>PoS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95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31813" y="381000"/>
            <a:ext cx="10134602"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DPoS</a:t>
            </a:r>
            <a:r>
              <a:rPr lang="en-US" dirty="0">
                <a:solidFill>
                  <a:schemeClr val="tx1"/>
                </a:solidFill>
                <a:latin typeface="Times New Roman" panose="02020603050405020304" pitchFamily="18" charset="0"/>
                <a:cs typeface="Times New Roman" panose="02020603050405020304" pitchFamily="18" charset="0"/>
              </a:rPr>
              <a:t> (Delegated proof of stake)</a:t>
            </a:r>
            <a:br>
              <a:rPr lang="en-US" b="0" dirty="0"/>
            </a:br>
            <a:endParaRPr lang="en-US" dirty="0"/>
          </a:p>
        </p:txBody>
      </p:sp>
      <p:sp>
        <p:nvSpPr>
          <p:cNvPr id="3" name="Chỗ dành sẵn cho Nội dung 2"/>
          <p:cNvSpPr>
            <a:spLocks noGrp="1"/>
          </p:cNvSpPr>
          <p:nvPr>
            <p:ph idx="1"/>
          </p:nvPr>
        </p:nvSpPr>
        <p:spPr>
          <a:xfrm>
            <a:off x="684213" y="1904999"/>
            <a:ext cx="9972592" cy="4114801"/>
          </a:xfrm>
        </p:spPr>
        <p:txBody>
          <a:bodyPr/>
          <a:lstStyle/>
          <a:p>
            <a:r>
              <a:rPr lang="en-US" b="1" dirty="0" err="1">
                <a:latin typeface="Times New Roman" panose="02020603050405020304" pitchFamily="18" charset="0"/>
                <a:cs typeface="Times New Roman" panose="02020603050405020304" pitchFamily="18" charset="0"/>
              </a:rPr>
              <a:t>DPoS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triển</a:t>
            </a:r>
            <a:r>
              <a:rPr lang="en-US" b="1" dirty="0">
                <a:latin typeface="Times New Roman" panose="02020603050405020304" pitchFamily="18" charset="0"/>
                <a:cs typeface="Times New Roman" panose="02020603050405020304" pitchFamily="18" charset="0"/>
              </a:rPr>
              <a:t> h</a:t>
            </a:r>
            <a:r>
              <a:rPr lang="vi-VN" b="1" dirty="0">
                <a:latin typeface="Times New Roman" panose="02020603050405020304" pitchFamily="18" charset="0"/>
                <a:cs typeface="Times New Roman" panose="02020603050405020304" pitchFamily="18" charset="0"/>
              </a:rPr>
              <a:t>ơ</a:t>
            </a:r>
            <a:r>
              <a:rPr lang="en-US" b="1" dirty="0">
                <a:latin typeface="Times New Roman" panose="02020603050405020304" pitchFamily="18" charset="0"/>
                <a:cs typeface="Times New Roman" panose="02020603050405020304" pitchFamily="18" charset="0"/>
              </a:rPr>
              <a:t>n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c</a:t>
            </a:r>
            <a:r>
              <a:rPr lang="vi-VN" b="1" dirty="0">
                <a:latin typeface="Times New Roman" panose="02020603050405020304" pitchFamily="18" charset="0"/>
                <a:cs typeface="Times New Roman" panose="02020603050405020304" pitchFamily="18" charset="0"/>
              </a:rPr>
              <a:t>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nó</a:t>
            </a:r>
            <a:r>
              <a:rPr lang="en-US" b="1" dirty="0">
                <a:latin typeface="Times New Roman" panose="02020603050405020304" pitchFamily="18" charset="0"/>
                <a:cs typeface="Times New Roman" panose="02020603050405020304" pitchFamily="18" charset="0"/>
              </a:rPr>
              <a:t> đ</a:t>
            </a:r>
            <a:r>
              <a:rPr lang="vi-VN" b="1" dirty="0">
                <a:latin typeface="Times New Roman" panose="02020603050405020304" pitchFamily="18" charset="0"/>
                <a:cs typeface="Times New Roman" panose="02020603050405020304" pitchFamily="18" charset="0"/>
              </a:rPr>
              <a:t>ư</a:t>
            </a:r>
            <a:r>
              <a:rPr lang="en-US" b="1" dirty="0">
                <a:latin typeface="Times New Roman" panose="02020603050405020304" pitchFamily="18" charset="0"/>
                <a:cs typeface="Times New Roman" panose="02020603050405020304" pitchFamily="18" charset="0"/>
              </a:rPr>
              <a:t>a ra </a:t>
            </a:r>
            <a:r>
              <a:rPr lang="en-US" b="1" dirty="0" err="1">
                <a:latin typeface="Times New Roman" panose="02020603050405020304" pitchFamily="18" charset="0"/>
                <a:cs typeface="Times New Roman" panose="02020603050405020304" pitchFamily="18" charset="0"/>
              </a:rPr>
              <a:t>nhằm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quyết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PoS</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DPoS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c</a:t>
            </a:r>
            <a:r>
              <a:rPr lang="vi-VN" b="1" dirty="0">
                <a:latin typeface="Times New Roman" panose="02020603050405020304" pitchFamily="18" charset="0"/>
                <a:cs typeface="Times New Roman" panose="02020603050405020304" pitchFamily="18" charset="0"/>
              </a:rPr>
              <a:t>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thay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đòi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hỏi</a:t>
            </a:r>
            <a:r>
              <a:rPr lang="en-US" b="1" dirty="0">
                <a:latin typeface="Times New Roman" panose="02020603050405020304" pitchFamily="18" charset="0"/>
                <a:cs typeface="Times New Roman" panose="02020603050405020304" pitchFamily="18" charset="0"/>
              </a:rPr>
              <a:t> ng</a:t>
            </a:r>
            <a:r>
              <a:rPr lang="vi-VN" b="1" dirty="0">
                <a:latin typeface="Times New Roman" panose="02020603050405020304" pitchFamily="18" charset="0"/>
                <a:cs typeface="Times New Roman" panose="02020603050405020304" pitchFamily="18" charset="0"/>
              </a:rPr>
              <a:t>ư</a:t>
            </a:r>
            <a:r>
              <a:rPr lang="en-US" b="1" dirty="0" err="1">
                <a:latin typeface="Times New Roman" panose="02020603050405020304" pitchFamily="18" charset="0"/>
                <a:cs typeface="Times New Roman" panose="02020603050405020304" pitchFamily="18" charset="0"/>
              </a:rPr>
              <a:t>ời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nắm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cổ</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bỏ</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phiếu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ra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những</a:t>
            </a:r>
            <a:r>
              <a:rPr lang="en-US" b="1" dirty="0">
                <a:latin typeface="Times New Roman" panose="02020603050405020304" pitchFamily="18" charset="0"/>
                <a:cs typeface="Times New Roman" panose="02020603050405020304" pitchFamily="18" charset="0"/>
              </a:rPr>
              <a:t> ng</a:t>
            </a:r>
            <a:r>
              <a:rPr lang="vi-VN" b="1" dirty="0">
                <a:latin typeface="Times New Roman" panose="02020603050405020304" pitchFamily="18" charset="0"/>
                <a:cs typeface="Times New Roman" panose="02020603050405020304" pitchFamily="18" charset="0"/>
              </a:rPr>
              <a:t>ư</a:t>
            </a:r>
            <a:r>
              <a:rPr lang="en-US" b="1" dirty="0" err="1">
                <a:latin typeface="Times New Roman" panose="02020603050405020304" pitchFamily="18" charset="0"/>
                <a:cs typeface="Times New Roman" panose="02020603050405020304" pitchFamily="18" charset="0"/>
              </a:rPr>
              <a:t>ời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chịu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nhiệm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dịch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a:t>
            </a:r>
            <a:r>
              <a:rPr lang="en-US" b="1" dirty="0">
                <a:latin typeface="Times New Roman" panose="02020603050405020304" pitchFamily="18" charset="0"/>
                <a:cs typeface="Times New Roman" panose="02020603050405020304" pitchFamily="18" charset="0"/>
              </a:rPr>
              <a:t> blockchain.</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24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79413" y="381000"/>
            <a:ext cx="10287002" cy="1371600"/>
          </a:xfrm>
        </p:spPr>
        <p:txBody>
          <a:bodyPr>
            <a:normAutofit/>
          </a:bodyPr>
          <a:lstStyle/>
          <a:p>
            <a:r>
              <a:rPr lang="en-US" b="0" dirty="0">
                <a:solidFill>
                  <a:schemeClr val="tx1"/>
                </a:solidFill>
                <a:latin typeface="Times New Roman" panose="02020603050405020304" pitchFamily="18" charset="0"/>
                <a:cs typeface="Times New Roman" panose="02020603050405020304" pitchFamily="18" charset="0"/>
              </a:rPr>
              <a:t>So </a:t>
            </a:r>
            <a:r>
              <a:rPr lang="en-US" b="0" dirty="0" err="1">
                <a:solidFill>
                  <a:schemeClr val="tx1"/>
                </a:solidFill>
                <a:latin typeface="Times New Roman" panose="02020603050405020304" pitchFamily="18" charset="0"/>
                <a:cs typeface="Times New Roman" panose="02020603050405020304" pitchFamily="18" charset="0"/>
              </a:rPr>
              <a:t>sánh</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giữa</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DPoS</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và</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PoS</a:t>
            </a:r>
            <a:br>
              <a:rPr lang="vi-VN" b="0" dirty="0"/>
            </a:br>
            <a:endParaRPr lang="en-US" dirty="0"/>
          </a:p>
        </p:txBody>
      </p:sp>
      <p:sp>
        <p:nvSpPr>
          <p:cNvPr id="3" name="Chỗ dành sẵn cho Nội dung 2"/>
          <p:cNvSpPr>
            <a:spLocks noGrp="1"/>
          </p:cNvSpPr>
          <p:nvPr>
            <p:ph idx="1"/>
          </p:nvPr>
        </p:nvSpPr>
        <p:spPr>
          <a:xfrm>
            <a:off x="770022" y="1723869"/>
            <a:ext cx="10353589" cy="5134131"/>
          </a:xfrm>
        </p:spPr>
        <p:txBody>
          <a:bodyPr/>
          <a:lstStyle/>
          <a:p>
            <a:r>
              <a:rPr lang="en-US" dirty="0" err="1">
                <a:latin typeface="Times New Roman" panose="02020603050405020304" pitchFamily="18" charset="0"/>
                <a:cs typeface="Times New Roman" panose="02020603050405020304" pitchFamily="18" charset="0"/>
              </a:rPr>
              <a:t>DPoS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giàu</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a:t>
            </a:r>
          </a:p>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DPoS</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51%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50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93603" y="-152400"/>
            <a:ext cx="10363202" cy="13716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1. DASH</a:t>
            </a:r>
          </a:p>
        </p:txBody>
      </p:sp>
      <p:sp>
        <p:nvSpPr>
          <p:cNvPr id="3" name="Chỗ dành sẵn cho Nội dung 2"/>
          <p:cNvSpPr>
            <a:spLocks noGrp="1"/>
          </p:cNvSpPr>
          <p:nvPr>
            <p:ph idx="1"/>
          </p:nvPr>
        </p:nvSpPr>
        <p:spPr>
          <a:xfrm>
            <a:off x="684213" y="1371600"/>
            <a:ext cx="9972592" cy="4419601"/>
          </a:xfrm>
        </p:spPr>
        <p:txBody>
          <a:bodyPr>
            <a:normAutofit/>
          </a:bodyPr>
          <a:lstStyle/>
          <a:p>
            <a:pPr algn="just"/>
            <a:r>
              <a:rPr lang="en-US" dirty="0">
                <a:latin typeface="Times New Roman" panose="02020603050405020304" pitchFamily="18" charset="0"/>
                <a:cs typeface="Times New Roman" panose="02020603050405020304" pitchFamily="18" charset="0"/>
              </a:rPr>
              <a:t>DASH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cryptocurrency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Bitcoin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Litecoin. DASH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Bitcoin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coin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block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proof of work.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DASH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proof of stake</a:t>
            </a:r>
          </a:p>
          <a:p>
            <a:pPr algn="just"/>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1 block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DASH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150s</a:t>
            </a:r>
          </a:p>
          <a:p>
            <a:pPr algn="just"/>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DASH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miner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masternode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21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9C11C-71DC-49B6-ACD8-27E3AE088D14}">
  <ds:schemaRefs>
    <ds:schemaRef ds:uri="40262f94-9f35-4ac3-9a90-690165a166b7"/>
    <ds:schemaRef ds:uri="a4f35948-e619-41b3-aa29-22878b09cfd2"/>
    <ds:schemaRef ds:uri="http://www.w3.org/XML/1998/namespace"/>
    <ds:schemaRef ds:uri="http://purl.org/dc/term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3286</TotalTime>
  <Words>3416</Words>
  <Application>Microsoft Office PowerPoint</Application>
  <PresentationFormat>Custom</PresentationFormat>
  <Paragraphs>183</Paragraphs>
  <Slides>23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Cambria Math</vt:lpstr>
      <vt:lpstr>Century Gothic</vt:lpstr>
      <vt:lpstr>Tahoma</vt:lpstr>
      <vt:lpstr>Times New Roman</vt:lpstr>
      <vt:lpstr>Verdana</vt:lpstr>
      <vt:lpstr>Wingdings</vt:lpstr>
      <vt:lpstr>Blue atom design template</vt:lpstr>
      <vt:lpstr>Các phương pháp proof of stake</vt:lpstr>
      <vt:lpstr>Nội dung</vt:lpstr>
      <vt:lpstr>Proof-of-stake (PoS) là gì ?</vt:lpstr>
      <vt:lpstr>PoS </vt:lpstr>
      <vt:lpstr>So Sánh POS và POW</vt:lpstr>
      <vt:lpstr>Áp dụng proof of stake </vt:lpstr>
      <vt:lpstr>DPoS (Delegated proof of stake) </vt:lpstr>
      <vt:lpstr>So sánh giữa DPoS và PoS </vt:lpstr>
      <vt:lpstr>1. DASH</vt:lpstr>
      <vt:lpstr>2. DASH</vt:lpstr>
      <vt:lpstr>2. DASH </vt:lpstr>
      <vt:lpstr>So sánh Masternode và PoS</vt:lpstr>
      <vt:lpstr>3. Cardano</vt:lpstr>
      <vt:lpstr>3. Cardano</vt:lpstr>
      <vt:lpstr>3. Cardano</vt:lpstr>
      <vt:lpstr>3. Cardano</vt:lpstr>
      <vt:lpstr>3. Cardano</vt:lpstr>
      <vt:lpstr>3. Cardano</vt:lpstr>
      <vt:lpstr>3. Cardano</vt:lpstr>
      <vt:lpstr>3. Cardano</vt:lpstr>
      <vt:lpstr>Một số vấn đề trong proof of stake </vt:lpstr>
      <vt:lpstr>Một số vấn đề trong proof of stake </vt:lpstr>
      <vt:lpstr>Một số vấn đề trong proof of stake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aaa</dc:creator>
  <cp:lastModifiedBy>Le Son</cp:lastModifiedBy>
  <cp:revision>132</cp:revision>
  <dcterms:created xsi:type="dcterms:W3CDTF">2017-09-03T09:37:43Z</dcterms:created>
  <dcterms:modified xsi:type="dcterms:W3CDTF">2018-06-04T20:48:10Z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