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8"/>
  </p:notesMasterIdLst>
  <p:handoutMasterIdLst>
    <p:handoutMasterId r:id="rId49"/>
  </p:handoutMasterIdLst>
  <p:sldIdLst>
    <p:sldId id="322" r:id="rId5"/>
    <p:sldId id="323" r:id="rId6"/>
    <p:sldId id="372" r:id="rId7"/>
    <p:sldId id="373" r:id="rId8"/>
    <p:sldId id="374" r:id="rId9"/>
    <p:sldId id="334" r:id="rId10"/>
    <p:sldId id="375" r:id="rId11"/>
    <p:sldId id="376" r:id="rId12"/>
    <p:sldId id="377" r:id="rId13"/>
    <p:sldId id="378" r:id="rId14"/>
    <p:sldId id="379" r:id="rId15"/>
    <p:sldId id="380" r:id="rId16"/>
    <p:sldId id="381" r:id="rId17"/>
    <p:sldId id="382" r:id="rId18"/>
    <p:sldId id="384" r:id="rId19"/>
    <p:sldId id="385" r:id="rId20"/>
    <p:sldId id="339" r:id="rId21"/>
    <p:sldId id="340" r:id="rId22"/>
    <p:sldId id="355" r:id="rId23"/>
    <p:sldId id="356" r:id="rId24"/>
    <p:sldId id="358" r:id="rId25"/>
    <p:sldId id="341" r:id="rId26"/>
    <p:sldId id="342" r:id="rId27"/>
    <p:sldId id="371" r:id="rId28"/>
    <p:sldId id="387" r:id="rId29"/>
    <p:sldId id="386" r:id="rId30"/>
    <p:sldId id="350" r:id="rId31"/>
    <p:sldId id="351" r:id="rId32"/>
    <p:sldId id="400" r:id="rId33"/>
    <p:sldId id="353" r:id="rId34"/>
    <p:sldId id="398" r:id="rId35"/>
    <p:sldId id="399" r:id="rId36"/>
    <p:sldId id="388" r:id="rId37"/>
    <p:sldId id="396" r:id="rId38"/>
    <p:sldId id="397" r:id="rId39"/>
    <p:sldId id="389" r:id="rId40"/>
    <p:sldId id="390" r:id="rId41"/>
    <p:sldId id="391" r:id="rId42"/>
    <p:sldId id="392" r:id="rId43"/>
    <p:sldId id="393" r:id="rId44"/>
    <p:sldId id="394" r:id="rId45"/>
    <p:sldId id="395" r:id="rId46"/>
    <p:sldId id="401" r:id="rId47"/>
  </p:sldIdLst>
  <p:sldSz cx="12188825"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0A15C55-8517-42AA-B614-E9B94910E393}" styleName="Kiểu Trung bình 2 - Nhấn mạnh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Kiểu Trung bình 2 - Nhấn mạnh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Kiểu Trung bình 2 - Nhấn mạnh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817" autoAdjust="0"/>
  </p:normalViewPr>
  <p:slideViewPr>
    <p:cSldViewPr showGuides="1">
      <p:cViewPr varScale="1">
        <p:scale>
          <a:sx n="64" d="100"/>
          <a:sy n="64" d="100"/>
        </p:scale>
        <p:origin x="978" y="60"/>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03/27/2018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03/27/2018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inkblockchain.com/multipool-mining-la-gi/"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pinkminer.com/thuat-toan-bam-hashing-algorithm-hoat-dong-nhu-nao/"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77B825-ADD0-420E-84A8-15954FE2FCF3}" type="slidenum">
              <a:rPr lang="en-US" smtClean="0"/>
              <a:t>21</a:t>
            </a:fld>
            <a:endParaRPr lang="en-US"/>
          </a:p>
        </p:txBody>
      </p:sp>
    </p:spTree>
    <p:extLst>
      <p:ext uri="{BB962C8B-B14F-4D97-AF65-F5344CB8AC3E}">
        <p14:creationId xmlns:p14="http://schemas.microsoft.com/office/powerpoint/2010/main" val="4008587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sz="1200" b="0" i="0" kern="1200" dirty="0" smtClean="0">
                <a:solidFill>
                  <a:schemeClr val="tx1"/>
                </a:solidFill>
                <a:effectLst/>
                <a:latin typeface="+mn-lt"/>
                <a:ea typeface="+mn-ea"/>
                <a:cs typeface="+mn-cs"/>
              </a:rPr>
              <a:t>SHA-256 </a:t>
            </a:r>
            <a:r>
              <a:rPr lang="vi-VN" sz="1200" b="0" i="0" kern="1200" dirty="0" err="1" smtClean="0">
                <a:solidFill>
                  <a:schemeClr val="tx1"/>
                </a:solidFill>
                <a:effectLst/>
                <a:latin typeface="+mn-lt"/>
                <a:ea typeface="+mn-ea"/>
                <a:cs typeface="+mn-cs"/>
              </a:rPr>
              <a:t>hỗ</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trợ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sức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mạnh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xử</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lý</a:t>
            </a:r>
            <a:r>
              <a:rPr lang="vi-VN" sz="1200" b="0" i="0" kern="1200" dirty="0" smtClean="0">
                <a:solidFill>
                  <a:schemeClr val="tx1"/>
                </a:solidFill>
                <a:effectLst/>
                <a:latin typeface="+mn-lt"/>
                <a:ea typeface="+mn-ea"/>
                <a:cs typeface="+mn-cs"/>
              </a:rPr>
              <a:t> thô. Trong </a:t>
            </a:r>
            <a:r>
              <a:rPr lang="vi-VN" sz="1200" b="0" i="0" kern="1200" dirty="0" err="1" smtClean="0">
                <a:solidFill>
                  <a:schemeClr val="tx1"/>
                </a:solidFill>
                <a:effectLst/>
                <a:latin typeface="+mn-lt"/>
                <a:ea typeface="+mn-ea"/>
                <a:cs typeface="+mn-cs"/>
              </a:rPr>
              <a:t>những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ngày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đầu</a:t>
            </a:r>
            <a:r>
              <a:rPr lang="vi-VN" sz="1200" b="0" i="0" kern="1200" dirty="0" smtClean="0">
                <a:solidFill>
                  <a:schemeClr val="tx1"/>
                </a:solidFill>
                <a:effectLst/>
                <a:latin typeface="+mn-lt"/>
                <a:ea typeface="+mn-ea"/>
                <a:cs typeface="+mn-cs"/>
              </a:rPr>
              <a:t> tiên, </a:t>
            </a:r>
            <a:r>
              <a:rPr lang="vi-VN" sz="1200" b="0" i="0" kern="1200" dirty="0" err="1" smtClean="0">
                <a:solidFill>
                  <a:schemeClr val="tx1"/>
                </a:solidFill>
                <a:effectLst/>
                <a:latin typeface="+mn-lt"/>
                <a:ea typeface="+mn-ea"/>
                <a:cs typeface="+mn-cs"/>
              </a:rPr>
              <a:t>bạn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thể</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đào</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coin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bằng</a:t>
            </a:r>
            <a:r>
              <a:rPr lang="vi-VN" sz="1200" b="0" i="0" kern="1200" dirty="0" smtClean="0">
                <a:solidFill>
                  <a:schemeClr val="tx1"/>
                </a:solidFill>
                <a:effectLst/>
                <a:latin typeface="+mn-lt"/>
                <a:ea typeface="+mn-ea"/>
                <a:cs typeface="+mn-cs"/>
              </a:rPr>
              <a:t> CPU </a:t>
            </a:r>
            <a:r>
              <a:rPr lang="vi-VN" sz="1200" b="0" i="0" kern="1200" dirty="0" err="1" smtClean="0">
                <a:solidFill>
                  <a:schemeClr val="tx1"/>
                </a:solidFill>
                <a:effectLst/>
                <a:latin typeface="+mn-lt"/>
                <a:ea typeface="+mn-ea"/>
                <a:cs typeface="+mn-cs"/>
              </a:rPr>
              <a:t>hoặc</a:t>
            </a:r>
            <a:r>
              <a:rPr lang="vi-VN" sz="1200" b="0" i="0" kern="1200" dirty="0" smtClean="0">
                <a:solidFill>
                  <a:schemeClr val="tx1"/>
                </a:solidFill>
                <a:effectLst/>
                <a:latin typeface="+mn-lt"/>
                <a:ea typeface="+mn-ea"/>
                <a:cs typeface="+mn-cs"/>
              </a:rPr>
              <a:t> GPU </a:t>
            </a:r>
            <a:r>
              <a:rPr lang="vi-VN" sz="1200" b="0" i="0" kern="1200" dirty="0" err="1" smtClean="0">
                <a:solidFill>
                  <a:schemeClr val="tx1"/>
                </a:solidFill>
                <a:effectLst/>
                <a:latin typeface="+mn-lt"/>
                <a:ea typeface="+mn-ea"/>
                <a:cs typeface="+mn-cs"/>
              </a:rPr>
              <a:t>của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chiếc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máy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bình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thường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tại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nhà</a:t>
            </a:r>
            <a:r>
              <a:rPr lang="vi-VN" sz="1200" b="0" i="0" kern="1200" dirty="0" smtClean="0">
                <a:solidFill>
                  <a:schemeClr val="tx1"/>
                </a:solidFill>
                <a:effectLst/>
                <a:latin typeface="+mn-lt"/>
                <a:ea typeface="+mn-ea"/>
                <a:cs typeface="+mn-cs"/>
              </a:rPr>
              <a:t>. Tuy nhiên, theo </a:t>
            </a:r>
            <a:r>
              <a:rPr lang="vi-VN" sz="1200" b="0" i="0" kern="1200" dirty="0" err="1" smtClean="0">
                <a:solidFill>
                  <a:schemeClr val="tx1"/>
                </a:solidFill>
                <a:effectLst/>
                <a:latin typeface="+mn-lt"/>
                <a:ea typeface="+mn-ea"/>
                <a:cs typeface="+mn-cs"/>
              </a:rPr>
              <a:t>thời</a:t>
            </a:r>
            <a:r>
              <a:rPr lang="vi-VN" sz="1200" b="0" i="0" kern="1200" dirty="0" smtClean="0">
                <a:solidFill>
                  <a:schemeClr val="tx1"/>
                </a:solidFill>
                <a:effectLst/>
                <a:latin typeface="+mn-lt"/>
                <a:ea typeface="+mn-ea"/>
                <a:cs typeface="+mn-cs"/>
              </a:rPr>
              <a:t> gian, </a:t>
            </a:r>
            <a:r>
              <a:rPr lang="vi-VN" sz="1200" b="0" i="0" kern="1200" dirty="0" err="1" smtClean="0">
                <a:solidFill>
                  <a:schemeClr val="tx1"/>
                </a:solidFill>
                <a:effectLst/>
                <a:latin typeface="+mn-lt"/>
                <a:ea typeface="+mn-ea"/>
                <a:cs typeface="+mn-cs"/>
              </a:rPr>
              <a:t>độ</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khó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của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coin</a:t>
            </a:r>
            <a:r>
              <a:rPr lang="vi-VN" sz="1200" b="0" i="0" kern="1200" dirty="0" smtClean="0">
                <a:solidFill>
                  <a:schemeClr val="tx1"/>
                </a:solidFill>
                <a:effectLst/>
                <a:latin typeface="+mn-lt"/>
                <a:ea typeface="+mn-ea"/>
                <a:cs typeface="+mn-cs"/>
              </a:rPr>
              <a:t> tăng lên, </a:t>
            </a:r>
            <a:r>
              <a:rPr lang="vi-VN" sz="1200" b="0" i="0" kern="1200" dirty="0" err="1" smtClean="0">
                <a:solidFill>
                  <a:schemeClr val="tx1"/>
                </a:solidFill>
                <a:effectLst/>
                <a:latin typeface="+mn-lt"/>
                <a:ea typeface="+mn-ea"/>
                <a:cs typeface="+mn-cs"/>
              </a:rPr>
              <a:t>để</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thể</a:t>
            </a:r>
            <a:r>
              <a:rPr lang="vi-VN" sz="1200" b="0" i="0" kern="1200" dirty="0" smtClean="0">
                <a:solidFill>
                  <a:schemeClr val="tx1"/>
                </a:solidFill>
                <a:effectLst/>
                <a:latin typeface="+mn-lt"/>
                <a:ea typeface="+mn-ea"/>
                <a:cs typeface="+mn-cs"/>
              </a:rPr>
              <a:t> khai </a:t>
            </a:r>
            <a:r>
              <a:rPr lang="vi-VN" sz="1200" b="0" i="0" kern="1200" dirty="0" err="1" smtClean="0">
                <a:solidFill>
                  <a:schemeClr val="tx1"/>
                </a:solidFill>
                <a:effectLst/>
                <a:latin typeface="+mn-lt"/>
                <a:ea typeface="+mn-ea"/>
                <a:cs typeface="+mn-cs"/>
              </a:rPr>
              <a:t>thác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cần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phải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dùng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đến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các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bộ</a:t>
            </a:r>
            <a:r>
              <a:rPr lang="vi-VN" sz="1200" b="0" i="0" kern="1200" dirty="0" smtClean="0">
                <a:solidFill>
                  <a:schemeClr val="tx1"/>
                </a:solidFill>
                <a:effectLst/>
                <a:latin typeface="+mn-lt"/>
                <a:ea typeface="+mn-ea"/>
                <a:cs typeface="+mn-cs"/>
              </a:rPr>
              <a:t> vi </a:t>
            </a:r>
            <a:r>
              <a:rPr lang="vi-VN" sz="1200" b="0" i="0" kern="1200" dirty="0" err="1" smtClean="0">
                <a:solidFill>
                  <a:schemeClr val="tx1"/>
                </a:solidFill>
                <a:effectLst/>
                <a:latin typeface="+mn-lt"/>
                <a:ea typeface="+mn-ea"/>
                <a:cs typeface="+mn-cs"/>
              </a:rPr>
              <a:t>xử</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lý</a:t>
            </a:r>
            <a:r>
              <a:rPr lang="vi-VN" sz="1200" b="0" i="0" kern="1200" dirty="0" smtClean="0">
                <a:solidFill>
                  <a:schemeClr val="tx1"/>
                </a:solidFill>
                <a:effectLst/>
                <a:latin typeface="+mn-lt"/>
                <a:ea typeface="+mn-ea"/>
                <a:cs typeface="+mn-cs"/>
              </a:rPr>
              <a:t> chuyên </a:t>
            </a:r>
            <a:r>
              <a:rPr lang="vi-VN" sz="1200" b="0" i="0" kern="1200" dirty="0" err="1" smtClean="0">
                <a:solidFill>
                  <a:schemeClr val="tx1"/>
                </a:solidFill>
                <a:effectLst/>
                <a:latin typeface="+mn-lt"/>
                <a:ea typeface="+mn-ea"/>
                <a:cs typeface="+mn-cs"/>
              </a:rPr>
              <a:t>biệt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được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gọi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các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chips</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tích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hợp</a:t>
            </a:r>
            <a:r>
              <a:rPr lang="vi-VN" sz="1200" b="0" i="0" kern="1200" dirty="0" smtClean="0">
                <a:solidFill>
                  <a:schemeClr val="tx1"/>
                </a:solidFill>
                <a:effectLst/>
                <a:latin typeface="+mn-lt"/>
                <a:ea typeface="+mn-ea"/>
                <a:cs typeface="+mn-cs"/>
              </a:rPr>
              <a:t> (ASIC). </a:t>
            </a:r>
            <a:r>
              <a:rPr lang="vi-VN" sz="1200" b="0" i="0" kern="1200" dirty="0" err="1" smtClean="0">
                <a:solidFill>
                  <a:schemeClr val="tx1"/>
                </a:solidFill>
                <a:effectLst/>
                <a:latin typeface="+mn-lt"/>
                <a:ea typeface="+mn-ea"/>
                <a:cs typeface="+mn-cs"/>
              </a:rPr>
              <a:t>Việc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sử</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dụng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bộ</a:t>
            </a:r>
            <a:r>
              <a:rPr lang="vi-VN" sz="1200" b="0" i="0" kern="1200" dirty="0" smtClean="0">
                <a:solidFill>
                  <a:schemeClr val="tx1"/>
                </a:solidFill>
                <a:effectLst/>
                <a:latin typeface="+mn-lt"/>
                <a:ea typeface="+mn-ea"/>
                <a:cs typeface="+mn-cs"/>
              </a:rPr>
              <a:t> vi </a:t>
            </a:r>
            <a:r>
              <a:rPr lang="vi-VN" sz="1200" b="0" i="0" kern="1200" dirty="0" err="1" smtClean="0">
                <a:solidFill>
                  <a:schemeClr val="tx1"/>
                </a:solidFill>
                <a:effectLst/>
                <a:latin typeface="+mn-lt"/>
                <a:ea typeface="+mn-ea"/>
                <a:cs typeface="+mn-cs"/>
              </a:rPr>
              <a:t>xử</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lý</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mạnh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mẽ</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này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cùng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sự</a:t>
            </a:r>
            <a:r>
              <a:rPr lang="vi-VN" sz="1200" b="0" i="0" kern="1200" dirty="0" smtClean="0">
                <a:solidFill>
                  <a:schemeClr val="tx1"/>
                </a:solidFill>
                <a:effectLst/>
                <a:latin typeface="+mn-lt"/>
                <a:ea typeface="+mn-ea"/>
                <a:cs typeface="+mn-cs"/>
              </a:rPr>
              <a:t> gia tăng </a:t>
            </a:r>
            <a:r>
              <a:rPr lang="vi-VN" sz="1200" b="0" i="0" kern="1200" dirty="0" err="1" smtClean="0">
                <a:solidFill>
                  <a:schemeClr val="tx1"/>
                </a:solidFill>
                <a:effectLst/>
                <a:latin typeface="+mn-lt"/>
                <a:ea typeface="+mn-ea"/>
                <a:cs typeface="+mn-cs"/>
              </a:rPr>
              <a:t>độ</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khó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của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coin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tạo</a:t>
            </a:r>
            <a:r>
              <a:rPr lang="vi-VN" sz="1200" b="0" i="0" kern="1200" dirty="0" smtClean="0">
                <a:solidFill>
                  <a:schemeClr val="tx1"/>
                </a:solidFill>
                <a:effectLst/>
                <a:latin typeface="+mn-lt"/>
                <a:ea typeface="+mn-ea"/>
                <a:cs typeface="+mn-cs"/>
              </a:rPr>
              <a:t> ra </a:t>
            </a:r>
            <a:r>
              <a:rPr lang="vi-VN" sz="1200" b="0" i="0" kern="1200" dirty="0" err="1" smtClean="0">
                <a:solidFill>
                  <a:schemeClr val="tx1"/>
                </a:solidFill>
                <a:effectLst/>
                <a:latin typeface="+mn-lt"/>
                <a:ea typeface="+mn-ea"/>
                <a:cs typeface="+mn-cs"/>
              </a:rPr>
              <a:t>một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cuộc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chạy</a:t>
            </a:r>
            <a:r>
              <a:rPr lang="vi-VN" sz="1200" b="0" i="0" kern="1200" dirty="0" smtClean="0">
                <a:solidFill>
                  <a:schemeClr val="tx1"/>
                </a:solidFill>
                <a:effectLst/>
                <a:latin typeface="+mn-lt"/>
                <a:ea typeface="+mn-ea"/>
                <a:cs typeface="+mn-cs"/>
              </a:rPr>
              <a:t> đua </a:t>
            </a:r>
            <a:r>
              <a:rPr lang="vi-VN" sz="1200" b="0" i="0" kern="1200" dirty="0" err="1" smtClean="0">
                <a:solidFill>
                  <a:schemeClr val="tx1"/>
                </a:solidFill>
                <a:effectLst/>
                <a:latin typeface="+mn-lt"/>
                <a:ea typeface="+mn-ea"/>
                <a:cs typeface="+mn-cs"/>
              </a:rPr>
              <a:t>về</a:t>
            </a:r>
            <a:r>
              <a:rPr lang="vi-VN" sz="1200" b="0" i="0" kern="1200" dirty="0" smtClean="0">
                <a:solidFill>
                  <a:schemeClr val="tx1"/>
                </a:solidFill>
                <a:effectLst/>
                <a:latin typeface="+mn-lt"/>
                <a:ea typeface="+mn-ea"/>
                <a:cs typeface="+mn-cs"/>
              </a:rPr>
              <a:t> công </a:t>
            </a:r>
            <a:r>
              <a:rPr lang="vi-VN" sz="1200" b="0" i="0" kern="1200" dirty="0" err="1" smtClean="0">
                <a:solidFill>
                  <a:schemeClr val="tx1"/>
                </a:solidFill>
                <a:effectLst/>
                <a:latin typeface="+mn-lt"/>
                <a:ea typeface="+mn-ea"/>
                <a:cs typeface="+mn-cs"/>
              </a:rPr>
              <a:t>nghệ</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thậm</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chí</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các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chip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được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thiết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kế</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gần</a:t>
            </a:r>
            <a:r>
              <a:rPr lang="vi-VN" sz="1200" b="0" i="0" kern="1200" dirty="0" smtClean="0">
                <a:solidFill>
                  <a:schemeClr val="tx1"/>
                </a:solidFill>
                <a:effectLst/>
                <a:latin typeface="+mn-lt"/>
                <a:ea typeface="+mn-ea"/>
                <a:cs typeface="+mn-cs"/>
              </a:rPr>
              <a:t> đây </a:t>
            </a:r>
            <a:r>
              <a:rPr lang="vi-VN" sz="1200" b="0" i="0" kern="1200" dirty="0" err="1" smtClean="0">
                <a:solidFill>
                  <a:schemeClr val="tx1"/>
                </a:solidFill>
                <a:effectLst/>
                <a:latin typeface="+mn-lt"/>
                <a:ea typeface="+mn-ea"/>
                <a:cs typeface="+mn-cs"/>
              </a:rPr>
              <a:t>cũng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thể</a:t>
            </a:r>
            <a:r>
              <a:rPr lang="vi-VN" sz="1200" b="0" i="0" kern="1200" dirty="0" smtClean="0">
                <a:solidFill>
                  <a:schemeClr val="tx1"/>
                </a:solidFill>
                <a:effectLst/>
                <a:latin typeface="+mn-lt"/>
                <a:ea typeface="+mn-ea"/>
                <a:cs typeface="+mn-cs"/>
              </a:rPr>
              <a:t> nhanh </a:t>
            </a:r>
            <a:r>
              <a:rPr lang="vi-VN" sz="1200" b="0" i="0" kern="1200" dirty="0" err="1" smtClean="0">
                <a:solidFill>
                  <a:schemeClr val="tx1"/>
                </a:solidFill>
                <a:effectLst/>
                <a:latin typeface="+mn-lt"/>
                <a:ea typeface="+mn-ea"/>
                <a:cs typeface="+mn-cs"/>
              </a:rPr>
              <a:t>chóng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trở</a:t>
            </a:r>
            <a:r>
              <a:rPr lang="vi-VN" sz="1200" b="0" i="0" kern="1200" dirty="0" smtClean="0">
                <a:solidFill>
                  <a:schemeClr val="tx1"/>
                </a:solidFill>
                <a:effectLst/>
                <a:latin typeface="+mn-lt"/>
                <a:ea typeface="+mn-ea"/>
                <a:cs typeface="+mn-cs"/>
              </a:rPr>
              <a:t> nên </a:t>
            </a:r>
            <a:r>
              <a:rPr lang="vi-VN" sz="1200" b="0" i="0" kern="1200" dirty="0" err="1" smtClean="0">
                <a:solidFill>
                  <a:schemeClr val="tx1"/>
                </a:solidFill>
                <a:effectLst/>
                <a:latin typeface="+mn-lt"/>
                <a:ea typeface="+mn-ea"/>
                <a:cs typeface="+mn-cs"/>
              </a:rPr>
              <a:t>lỗi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thời</a:t>
            </a:r>
            <a:r>
              <a:rPr lang="vi-VN" sz="1200" b="0" i="0" kern="1200" dirty="0" smtClean="0">
                <a:solidFill>
                  <a:schemeClr val="tx1"/>
                </a:solidFill>
                <a:effectLst/>
                <a:latin typeface="+mn-lt"/>
                <a:ea typeface="+mn-ea"/>
                <a:cs typeface="+mn-cs"/>
              </a:rPr>
              <a:t>.</a:t>
            </a:r>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26</a:t>
            </a:fld>
            <a:endParaRPr lang="en-US" dirty="0"/>
          </a:p>
        </p:txBody>
      </p:sp>
    </p:spTree>
    <p:extLst>
      <p:ext uri="{BB962C8B-B14F-4D97-AF65-F5344CB8AC3E}">
        <p14:creationId xmlns:p14="http://schemas.microsoft.com/office/powerpoint/2010/main" val="3303297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dirty="0" smtClean="0">
                <a:solidFill>
                  <a:schemeClr val="tx1"/>
                </a:solidFill>
                <a:effectLst/>
                <a:latin typeface="+mn-lt"/>
                <a:ea typeface="+mn-ea"/>
                <a:cs typeface="+mn-cs"/>
              </a:rPr>
              <a:t>Scrypt tạo ra một loạt các số giả ngẫu nhiên cần được lưu trữ ở một vị trí trong bộ nhớ RAM. Sau khi thuật toán truy cập các số này một vài lần thì sẽ trả về một kết quả. Việc tạo ra các con số đòi hỏi nhiều tính toán và vì chúng được truy cập vài lần nên sử dụng bộ nhớ RAM kết hợp với sức mạnh băm hơn là tạo ra chúng bằng cách làm tắt (gộp 2 bước thành 1) </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việc mà sẽ dẫn đến giảm thời gian và lãng phí bộ nhớ về tốc độ tối ưu hóa.</a:t>
            </a:r>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Lợi ích chính của thuật toán Scrypt là nó làm giảm lợi thế của các thợ mỏ ASIC Bitcoin trong mạng. Điều này có nghĩa là cần có thêm nhiều thợ mỏ tham gia vào mạng lưới và đóng góp đủ để làm cho nó đáng giá với công sức của họ. Một ưu thế khác là nó chiếm ít năng lượng vì tổng công suất mạng ít hơn. Thuật toán Scrypt sẽ ưu tiên nhiều RAM hơn và khả năng xử lý song song, đó là lý do tại sao các loại máy đào GPU vẫn còn có thể hoạt động khi độ khó của coin tăng lên.</a:t>
            </a:r>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t>31</a:t>
            </a:fld>
            <a:endParaRPr lang="en-US" dirty="0"/>
          </a:p>
        </p:txBody>
      </p:sp>
    </p:spTree>
    <p:extLst>
      <p:ext uri="{BB962C8B-B14F-4D97-AF65-F5344CB8AC3E}">
        <p14:creationId xmlns:p14="http://schemas.microsoft.com/office/powerpoint/2010/main" val="1448484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smtClean="0"/>
              <a:t>ASIC</a:t>
            </a:r>
            <a:r>
              <a:rPr lang="en-US" baseline="0" dirty="0" smtClean="0"/>
              <a:t> -</a:t>
            </a:r>
            <a:r>
              <a:rPr lang="en-US" sz="1200" b="0" i="0" u="none" strike="noStrike" kern="1200" dirty="0" smtClean="0">
                <a:solidFill>
                  <a:schemeClr val="tx1"/>
                </a:solidFill>
                <a:effectLst/>
                <a:latin typeface="+mn-lt"/>
                <a:ea typeface="+mn-ea"/>
                <a:cs typeface="+mn-cs"/>
              </a:rPr>
              <a:t>vi </a:t>
            </a:r>
            <a:r>
              <a:rPr lang="en-US" sz="1200" b="0" i="0" u="none" strike="noStrike" kern="1200" dirty="0" err="1" smtClean="0">
                <a:solidFill>
                  <a:schemeClr val="tx1"/>
                </a:solidFill>
                <a:effectLst/>
                <a:latin typeface="+mn-lt"/>
                <a:ea typeface="+mn-ea"/>
                <a:cs typeface="+mn-cs"/>
              </a:rPr>
              <a:t>mạch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tích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hợp</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chuyên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điện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tử</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học</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Nó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đào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chuyên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tiền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ảo</a:t>
            </a:r>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36</a:t>
            </a:fld>
            <a:endParaRPr lang="en-US" dirty="0"/>
          </a:p>
        </p:txBody>
      </p:sp>
    </p:spTree>
    <p:extLst>
      <p:ext uri="{BB962C8B-B14F-4D97-AF65-F5344CB8AC3E}">
        <p14:creationId xmlns:p14="http://schemas.microsoft.com/office/powerpoint/2010/main" val="1244278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err="1" smtClean="0">
                <a:latin typeface="Times New Roman" panose="02020603050405020304" pitchFamily="18" charset="0"/>
                <a:cs typeface="Times New Roman" panose="02020603050405020304" pitchFamily="18" charset="0"/>
              </a:rPr>
              <a:t>Nhắm</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mục</a:t>
            </a:r>
            <a:r>
              <a:rPr lang="vi-VN" dirty="0" smtClean="0">
                <a:latin typeface="Times New Roman" panose="02020603050405020304" pitchFamily="18" charset="0"/>
                <a:cs typeface="Times New Roman" panose="02020603050405020304" pitchFamily="18" charset="0"/>
              </a:rPr>
              <a:t> tiêu </a:t>
            </a:r>
            <a:r>
              <a:rPr lang="vi-VN" dirty="0" err="1" smtClean="0">
                <a:latin typeface="Times New Roman" panose="02020603050405020304" pitchFamily="18" charset="0"/>
                <a:cs typeface="Times New Roman" panose="02020603050405020304" pitchFamily="18" charset="0"/>
              </a:rPr>
              <a:t>vào</a:t>
            </a:r>
            <a:r>
              <a:rPr lang="vi-VN" dirty="0" smtClean="0">
                <a:latin typeface="Times New Roman" panose="02020603050405020304" pitchFamily="18" charset="0"/>
                <a:cs typeface="Times New Roman" panose="02020603050405020304" pitchFamily="18" charset="0"/>
              </a:rPr>
              <a:t> CPU </a:t>
            </a:r>
            <a:r>
              <a:rPr lang="vi-VN" dirty="0" err="1" smtClean="0">
                <a:latin typeface="Times New Roman" panose="02020603050405020304" pitchFamily="18" charset="0"/>
                <a:cs typeface="Times New Roman" panose="02020603050405020304" pitchFamily="18" charset="0"/>
              </a:rPr>
              <a:t>hầu</a:t>
            </a:r>
            <a:r>
              <a:rPr lang="vi-VN" dirty="0" smtClean="0">
                <a:latin typeface="Times New Roman" panose="02020603050405020304" pitchFamily="18" charset="0"/>
                <a:cs typeface="Times New Roman" panose="02020603050405020304" pitchFamily="18" charset="0"/>
              </a:rPr>
              <a:t> như không </a:t>
            </a:r>
            <a:r>
              <a:rPr lang="vi-VN" dirty="0" err="1" smtClean="0">
                <a:latin typeface="Times New Roman" panose="02020603050405020304" pitchFamily="18" charset="0"/>
                <a:cs typeface="Times New Roman" panose="02020603050405020304" pitchFamily="18" charset="0"/>
              </a:rPr>
              <a:t>thể</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thực</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hiện</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được</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vì</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lợi</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ích</a:t>
            </a:r>
            <a:r>
              <a:rPr lang="vi-VN" dirty="0" smtClean="0">
                <a:latin typeface="Times New Roman" panose="02020603050405020304" pitchFamily="18" charset="0"/>
                <a:cs typeface="Times New Roman" panose="02020603050405020304" pitchFamily="18" charset="0"/>
              </a:rPr>
              <a:t> chuyên môn </a:t>
            </a:r>
            <a:r>
              <a:rPr lang="vi-VN" dirty="0" err="1" smtClean="0">
                <a:latin typeface="Times New Roman" panose="02020603050405020304" pitchFamily="18" charset="0"/>
                <a:cs typeface="Times New Roman" panose="02020603050405020304" pitchFamily="18" charset="0"/>
              </a:rPr>
              <a:t>hóa</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quá</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lớn</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và</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có</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những</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chỉ</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trích</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về</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các</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thuật</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toán</a:t>
            </a:r>
            <a:r>
              <a:rPr lang="vi-VN" dirty="0" smtClean="0">
                <a:latin typeface="Times New Roman" panose="02020603050405020304" pitchFamily="18" charset="0"/>
                <a:cs typeface="Times New Roman" panose="02020603050405020304" pitchFamily="18" charset="0"/>
              </a:rPr>
              <a:t> thân </a:t>
            </a:r>
            <a:r>
              <a:rPr lang="vi-VN" dirty="0" err="1" smtClean="0">
                <a:latin typeface="Times New Roman" panose="02020603050405020304" pitchFamily="18" charset="0"/>
                <a:cs typeface="Times New Roman" panose="02020603050405020304" pitchFamily="18" charset="0"/>
              </a:rPr>
              <a:t>thiện</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với</a:t>
            </a:r>
            <a:r>
              <a:rPr lang="vi-VN" dirty="0" smtClean="0">
                <a:latin typeface="Times New Roman" panose="02020603050405020304" pitchFamily="18" charset="0"/>
                <a:cs typeface="Times New Roman" panose="02020603050405020304" pitchFamily="18" charset="0"/>
              </a:rPr>
              <a:t> CPU </a:t>
            </a:r>
            <a:r>
              <a:rPr lang="vi-VN" dirty="0" err="1" smtClean="0">
                <a:latin typeface="Times New Roman" panose="02020603050405020304" pitchFamily="18" charset="0"/>
                <a:cs typeface="Times New Roman" panose="02020603050405020304" pitchFamily="18" charset="0"/>
              </a:rPr>
              <a:t>vì</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chúng</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dễ</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bị</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tấn</a:t>
            </a:r>
            <a:r>
              <a:rPr lang="vi-VN" dirty="0" smtClean="0">
                <a:latin typeface="Times New Roman" panose="02020603050405020304" pitchFamily="18" charset="0"/>
                <a:cs typeface="Times New Roman" panose="02020603050405020304" pitchFamily="18" charset="0"/>
              </a:rPr>
              <a:t> công </a:t>
            </a:r>
            <a:r>
              <a:rPr lang="vi-VN" dirty="0" err="1" smtClean="0">
                <a:latin typeface="Times New Roman" panose="02020603050405020304" pitchFamily="18" charset="0"/>
                <a:cs typeface="Times New Roman" panose="02020603050405020304" pitchFamily="18" charset="0"/>
              </a:rPr>
              <a:t>bởi</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các</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các</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mạng</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máy</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tính</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được</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tạo</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lập</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từ</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các</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máy</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tính</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mà</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hacker</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có</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thể</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điều</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khiển</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từ</a:t>
            </a:r>
            <a:r>
              <a:rPr lang="vi-VN" dirty="0" smtClean="0">
                <a:latin typeface="Times New Roman" panose="02020603050405020304" pitchFamily="18" charset="0"/>
                <a:cs typeface="Times New Roman" panose="02020603050405020304" pitchFamily="18" charset="0"/>
              </a:rPr>
              <a:t> xa (</a:t>
            </a:r>
            <a:r>
              <a:rPr lang="vi-VN" dirty="0" err="1" smtClean="0">
                <a:latin typeface="Times New Roman" panose="02020603050405020304" pitchFamily="18" charset="0"/>
                <a:cs typeface="Times New Roman" panose="02020603050405020304" pitchFamily="18" charset="0"/>
              </a:rPr>
              <a:t>botnet</a:t>
            </a:r>
            <a:r>
              <a:rPr lang="vi-VN" dirty="0" smtClean="0">
                <a:latin typeface="Times New Roman" panose="02020603050405020304" pitchFamily="18" charset="0"/>
                <a:cs typeface="Times New Roman" panose="02020603050405020304" pitchFamily="18" charset="0"/>
              </a:rPr>
              <a:t>), nên </a:t>
            </a:r>
            <a:r>
              <a:rPr lang="vi-VN" dirty="0" err="1" smtClean="0">
                <a:latin typeface="Times New Roman" panose="02020603050405020304" pitchFamily="18" charset="0"/>
                <a:cs typeface="Times New Roman" panose="02020603050405020304" pitchFamily="18" charset="0"/>
              </a:rPr>
              <a:t>nhắm</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mục</a:t>
            </a:r>
            <a:r>
              <a:rPr lang="vi-VN" dirty="0" smtClean="0">
                <a:latin typeface="Times New Roman" panose="02020603050405020304" pitchFamily="18" charset="0"/>
                <a:cs typeface="Times New Roman" panose="02020603050405020304" pitchFamily="18" charset="0"/>
              </a:rPr>
              <a:t> tiêu </a:t>
            </a:r>
            <a:r>
              <a:rPr lang="vi-VN" dirty="0" err="1" smtClean="0">
                <a:latin typeface="Times New Roman" panose="02020603050405020304" pitchFamily="18" charset="0"/>
                <a:cs typeface="Times New Roman" panose="02020603050405020304" pitchFamily="18" charset="0"/>
              </a:rPr>
              <a:t>vào</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các</a:t>
            </a:r>
            <a:r>
              <a:rPr lang="vi-VN" dirty="0" smtClean="0">
                <a:latin typeface="Times New Roman" panose="02020603050405020304" pitchFamily="18" charset="0"/>
                <a:cs typeface="Times New Roman" panose="02020603050405020304" pitchFamily="18" charset="0"/>
              </a:rPr>
              <a:t> GPU như </a:t>
            </a:r>
            <a:r>
              <a:rPr lang="vi-VN" dirty="0" err="1" smtClean="0">
                <a:latin typeface="Times New Roman" panose="02020603050405020304" pitchFamily="18" charset="0"/>
                <a:cs typeface="Times New Roman" panose="02020603050405020304" pitchFamily="18" charset="0"/>
              </a:rPr>
              <a:t>một</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sự</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thỏa</a:t>
            </a:r>
            <a:r>
              <a:rPr lang="vi-VN" dirty="0" smtClean="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hiệp</a:t>
            </a:r>
            <a:r>
              <a:rPr lang="vi-VN" dirty="0" smtClean="0"/>
              <a:t>.</a:t>
            </a: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39</a:t>
            </a:fld>
            <a:endParaRPr lang="en-US" dirty="0"/>
          </a:p>
        </p:txBody>
      </p:sp>
    </p:spTree>
    <p:extLst>
      <p:ext uri="{BB962C8B-B14F-4D97-AF65-F5344CB8AC3E}">
        <p14:creationId xmlns:p14="http://schemas.microsoft.com/office/powerpoint/2010/main" val="222312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sz="1200" b="0" i="0" kern="1200" dirty="0" smtClean="0">
                <a:solidFill>
                  <a:schemeClr val="tx1"/>
                </a:solidFill>
                <a:effectLst/>
                <a:latin typeface="+mn-lt"/>
                <a:ea typeface="+mn-ea"/>
                <a:cs typeface="+mn-cs"/>
              </a:rPr>
              <a:t>Như </a:t>
            </a:r>
            <a:r>
              <a:rPr lang="vi-VN" sz="1200" b="0" i="0" kern="1200" dirty="0" err="1" smtClean="0">
                <a:solidFill>
                  <a:schemeClr val="tx1"/>
                </a:solidFill>
                <a:effectLst/>
                <a:latin typeface="+mn-lt"/>
                <a:ea typeface="+mn-ea"/>
                <a:cs typeface="+mn-cs"/>
              </a:rPr>
              <a:t>các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biết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người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dùng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tiền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tệ</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hóa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chắc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chắn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sẽ</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muốn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gửi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token</a:t>
            </a:r>
            <a:r>
              <a:rPr lang="vi-VN" sz="1200" b="0" i="0" kern="1200" dirty="0" smtClean="0">
                <a:solidFill>
                  <a:schemeClr val="tx1"/>
                </a:solidFill>
                <a:effectLst/>
                <a:latin typeface="+mn-lt"/>
                <a:ea typeface="+mn-ea"/>
                <a:cs typeface="+mn-cs"/>
              </a:rPr>
              <a:t> cho nhau. </a:t>
            </a:r>
            <a:r>
              <a:rPr lang="vi-VN" sz="1200" b="0" i="0" kern="1200" dirty="0" err="1" smtClean="0">
                <a:solidFill>
                  <a:schemeClr val="tx1"/>
                </a:solidFill>
                <a:effectLst/>
                <a:latin typeface="+mn-lt"/>
                <a:ea typeface="+mn-ea"/>
                <a:cs typeface="+mn-cs"/>
              </a:rPr>
              <a:t>Hệ</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thống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sẽ</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sử</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dụng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một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sổ</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cái</a:t>
            </a:r>
            <a:r>
              <a:rPr lang="vi-VN" sz="1200" b="0" i="0" kern="1200" dirty="0" smtClean="0">
                <a:solidFill>
                  <a:schemeClr val="tx1"/>
                </a:solidFill>
                <a:effectLst/>
                <a:latin typeface="+mn-lt"/>
                <a:ea typeface="+mn-ea"/>
                <a:cs typeface="+mn-cs"/>
              </a:rPr>
              <a:t> phân </a:t>
            </a:r>
            <a:r>
              <a:rPr lang="vi-VN" sz="1200" b="0" i="0" kern="1200" dirty="0" err="1" smtClean="0">
                <a:solidFill>
                  <a:schemeClr val="tx1"/>
                </a:solidFill>
                <a:effectLst/>
                <a:latin typeface="+mn-lt"/>
                <a:ea typeface="+mn-ea"/>
                <a:cs typeface="+mn-cs"/>
              </a:rPr>
              <a:t>quyền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để</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chuyển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một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lượng</a:t>
            </a:r>
            <a:r>
              <a:rPr lang="vi-VN" sz="1200" b="0" i="0" kern="1200" dirty="0" smtClean="0">
                <a:solidFill>
                  <a:schemeClr val="tx1"/>
                </a:solidFill>
                <a:effectLst/>
                <a:latin typeface="+mn-lt"/>
                <a:ea typeface="+mn-ea"/>
                <a:cs typeface="+mn-cs"/>
              </a:rPr>
              <a:t> giao </a:t>
            </a:r>
            <a:r>
              <a:rPr lang="vi-VN" sz="1200" b="0" i="0" kern="1200" dirty="0" err="1" smtClean="0">
                <a:solidFill>
                  <a:schemeClr val="tx1"/>
                </a:solidFill>
                <a:effectLst/>
                <a:latin typeface="+mn-lt"/>
                <a:ea typeface="+mn-ea"/>
                <a:cs typeface="+mn-cs"/>
              </a:rPr>
              <a:t>dịch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nhất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định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vào</a:t>
            </a:r>
            <a:r>
              <a:rPr lang="vi-VN" sz="1200" b="0" i="0" kern="1200" dirty="0" smtClean="0">
                <a:solidFill>
                  <a:schemeClr val="tx1"/>
                </a:solidFill>
                <a:effectLst/>
                <a:latin typeface="+mn-lt"/>
                <a:ea typeface="+mn-ea"/>
                <a:cs typeface="+mn-cs"/>
              </a:rPr>
              <a:t> 1 </a:t>
            </a:r>
            <a:r>
              <a:rPr lang="vi-VN" sz="1200" b="0" i="0" kern="1200" dirty="0" err="1" smtClean="0">
                <a:solidFill>
                  <a:schemeClr val="tx1"/>
                </a:solidFill>
                <a:effectLst/>
                <a:latin typeface="+mn-lt"/>
                <a:ea typeface="+mn-ea"/>
                <a:cs typeface="+mn-cs"/>
              </a:rPr>
              <a:t>khối</a:t>
            </a:r>
            <a:r>
              <a:rPr lang="vi-VN" sz="1200" b="0" i="0" kern="1200" dirty="0" smtClean="0">
                <a:solidFill>
                  <a:schemeClr val="tx1"/>
                </a:solidFill>
                <a:effectLst/>
                <a:latin typeface="+mn-lt"/>
                <a:ea typeface="+mn-ea"/>
                <a:cs typeface="+mn-cs"/>
              </a:rPr>
              <a:t>. Tuy nhiên, </a:t>
            </a:r>
            <a:r>
              <a:rPr lang="vi-VN" sz="1200" b="0" i="0" kern="1200" dirty="0" err="1" smtClean="0">
                <a:solidFill>
                  <a:schemeClr val="tx1"/>
                </a:solidFill>
                <a:effectLst/>
                <a:latin typeface="+mn-lt"/>
                <a:ea typeface="+mn-ea"/>
                <a:cs typeface="+mn-cs"/>
              </a:rPr>
              <a:t>phải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cần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đến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bàn</a:t>
            </a:r>
            <a:r>
              <a:rPr lang="vi-VN" sz="1200" b="0" i="0" kern="1200" dirty="0" smtClean="0">
                <a:solidFill>
                  <a:schemeClr val="tx1"/>
                </a:solidFill>
                <a:effectLst/>
                <a:latin typeface="+mn-lt"/>
                <a:ea typeface="+mn-ea"/>
                <a:cs typeface="+mn-cs"/>
              </a:rPr>
              <a:t> tay con </a:t>
            </a:r>
            <a:r>
              <a:rPr lang="vi-VN" sz="1200" b="0" i="0" kern="1200" dirty="0" err="1" smtClean="0">
                <a:solidFill>
                  <a:schemeClr val="tx1"/>
                </a:solidFill>
                <a:effectLst/>
                <a:latin typeface="+mn-lt"/>
                <a:ea typeface="+mn-ea"/>
                <a:cs typeface="+mn-cs"/>
              </a:rPr>
              <a:t>người</a:t>
            </a:r>
            <a:r>
              <a:rPr lang="vi-VN" sz="1200" b="0" i="0" kern="1200" dirty="0" smtClean="0">
                <a:solidFill>
                  <a:schemeClr val="tx1"/>
                </a:solidFill>
                <a:effectLst/>
                <a:latin typeface="+mn-lt"/>
                <a:ea typeface="+mn-ea"/>
                <a:cs typeface="+mn-cs"/>
              </a:rPr>
              <a:t> tham gia </a:t>
            </a:r>
            <a:r>
              <a:rPr lang="vi-VN" sz="1200" b="0" i="0" kern="1200" dirty="0" err="1" smtClean="0">
                <a:solidFill>
                  <a:schemeClr val="tx1"/>
                </a:solidFill>
                <a:effectLst/>
                <a:latin typeface="+mn-lt"/>
                <a:ea typeface="+mn-ea"/>
                <a:cs typeface="+mn-cs"/>
              </a:rPr>
              <a:t>vào</a:t>
            </a:r>
            <a:r>
              <a:rPr lang="vi-VN" sz="1200" b="0" i="0" kern="1200" dirty="0" smtClean="0">
                <a:solidFill>
                  <a:schemeClr val="tx1"/>
                </a:solidFill>
                <a:effectLst/>
                <a:latin typeface="+mn-lt"/>
                <a:ea typeface="+mn-ea"/>
                <a:cs typeface="+mn-cs"/>
              </a:rPr>
              <a:t> công </a:t>
            </a:r>
            <a:r>
              <a:rPr lang="vi-VN" sz="1200" b="0" i="0" kern="1200" dirty="0" err="1" smtClean="0">
                <a:solidFill>
                  <a:schemeClr val="tx1"/>
                </a:solidFill>
                <a:effectLst/>
                <a:latin typeface="+mn-lt"/>
                <a:ea typeface="+mn-ea"/>
                <a:cs typeface="+mn-cs"/>
              </a:rPr>
              <a:t>đoạn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xác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nhận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các</a:t>
            </a:r>
            <a:r>
              <a:rPr lang="vi-VN" sz="1200" b="0" i="0" kern="1200" dirty="0" smtClean="0">
                <a:solidFill>
                  <a:schemeClr val="tx1"/>
                </a:solidFill>
                <a:effectLst/>
                <a:latin typeface="+mn-lt"/>
                <a:ea typeface="+mn-ea"/>
                <a:cs typeface="+mn-cs"/>
              </a:rPr>
              <a:t> giao </a:t>
            </a:r>
            <a:r>
              <a:rPr lang="vi-VN" sz="1200" b="0" i="0" kern="1200" dirty="0" err="1" smtClean="0">
                <a:solidFill>
                  <a:schemeClr val="tx1"/>
                </a:solidFill>
                <a:effectLst/>
                <a:latin typeface="+mn-lt"/>
                <a:ea typeface="+mn-ea"/>
                <a:cs typeface="+mn-cs"/>
              </a:rPr>
              <a:t>dịch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sắp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xếp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khối</a:t>
            </a:r>
            <a:r>
              <a:rPr lang="vi-VN" sz="1200" b="0" i="0" kern="1200" dirty="0" smtClean="0">
                <a:solidFill>
                  <a:schemeClr val="tx1"/>
                </a:solidFill>
                <a:effectLst/>
                <a:latin typeface="+mn-lt"/>
                <a:ea typeface="+mn-ea"/>
                <a:cs typeface="+mn-cs"/>
              </a:rPr>
              <a:t>.</a:t>
            </a:r>
          </a:p>
          <a:p>
            <a:r>
              <a:rPr lang="vi-VN" sz="1200" b="0" i="0" kern="1200" dirty="0" err="1" smtClean="0">
                <a:solidFill>
                  <a:schemeClr val="tx1"/>
                </a:solidFill>
                <a:effectLst/>
                <a:latin typeface="+mn-lt"/>
                <a:ea typeface="+mn-ea"/>
                <a:cs typeface="+mn-cs"/>
              </a:rPr>
              <a:t>Nhiệm</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vụ</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đặc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biệt</a:t>
            </a:r>
            <a:r>
              <a:rPr lang="vi-VN" sz="1200" b="0" i="0" kern="1200" dirty="0" smtClean="0">
                <a:solidFill>
                  <a:schemeClr val="tx1"/>
                </a:solidFill>
                <a:effectLst/>
                <a:latin typeface="+mn-lt"/>
                <a:ea typeface="+mn-ea"/>
                <a:cs typeface="+mn-cs"/>
              </a:rPr>
              <a:t> trên </a:t>
            </a:r>
            <a:r>
              <a:rPr lang="vi-VN" sz="1200" b="0" i="0" kern="1200" dirty="0" err="1" smtClean="0">
                <a:solidFill>
                  <a:schemeClr val="tx1"/>
                </a:solidFill>
                <a:effectLst/>
                <a:latin typeface="+mn-lt"/>
                <a:ea typeface="+mn-ea"/>
                <a:cs typeface="+mn-cs"/>
              </a:rPr>
              <a:t>thường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được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chúng</a:t>
            </a:r>
            <a:r>
              <a:rPr lang="vi-VN" sz="1200" b="0" i="0" kern="1200" dirty="0" smtClean="0">
                <a:solidFill>
                  <a:schemeClr val="tx1"/>
                </a:solidFill>
                <a:effectLst/>
                <a:latin typeface="+mn-lt"/>
                <a:ea typeface="+mn-ea"/>
                <a:cs typeface="+mn-cs"/>
              </a:rPr>
              <a:t> ta </a:t>
            </a:r>
            <a:r>
              <a:rPr lang="vi-VN" sz="1200" b="0" i="0" kern="1200" dirty="0" err="1" smtClean="0">
                <a:solidFill>
                  <a:schemeClr val="tx1"/>
                </a:solidFill>
                <a:effectLst/>
                <a:latin typeface="+mn-lt"/>
                <a:ea typeface="+mn-ea"/>
                <a:cs typeface="+mn-cs"/>
              </a:rPr>
              <a:t>biết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đến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với</a:t>
            </a:r>
            <a:r>
              <a:rPr lang="vi-VN" sz="1200" b="0" i="0" kern="1200" dirty="0" smtClean="0">
                <a:solidFill>
                  <a:schemeClr val="tx1"/>
                </a:solidFill>
                <a:effectLst/>
                <a:latin typeface="+mn-lt"/>
                <a:ea typeface="+mn-ea"/>
                <a:cs typeface="+mn-cs"/>
              </a:rPr>
              <a:t> tên </a:t>
            </a:r>
            <a:r>
              <a:rPr lang="vi-VN" sz="1200" b="0" i="0" kern="1200" dirty="0" err="1" smtClean="0">
                <a:solidFill>
                  <a:schemeClr val="tx1"/>
                </a:solidFill>
                <a:effectLst/>
                <a:latin typeface="+mn-lt"/>
                <a:ea typeface="+mn-ea"/>
                <a:cs typeface="+mn-cs"/>
              </a:rPr>
              <a:t>gọi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mining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đào</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khối</a:t>
            </a:r>
            <a:r>
              <a:rPr lang="vi-VN" sz="1200" b="0" i="0" kern="1200" dirty="0" smtClean="0">
                <a:solidFill>
                  <a:schemeClr val="tx1"/>
                </a:solidFill>
                <a:effectLst/>
                <a:latin typeface="+mn-lt"/>
                <a:ea typeface="+mn-ea"/>
                <a:cs typeface="+mn-cs"/>
              </a:rPr>
              <a:t>/</a:t>
            </a:r>
            <a:r>
              <a:rPr lang="vi-VN" sz="1200" b="0" i="0" kern="1200" dirty="0" err="1" smtClean="0">
                <a:solidFill>
                  <a:schemeClr val="tx1"/>
                </a:solidFill>
                <a:effectLst/>
                <a:latin typeface="+mn-lt"/>
                <a:ea typeface="+mn-ea"/>
                <a:cs typeface="+mn-cs"/>
              </a:rPr>
              <a:t>block</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còn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những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người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đảm</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nhiệm</a:t>
            </a:r>
            <a:r>
              <a:rPr lang="vi-VN" sz="1200" b="0" i="0" kern="1200" dirty="0" smtClean="0">
                <a:solidFill>
                  <a:schemeClr val="tx1"/>
                </a:solidFill>
                <a:effectLst/>
                <a:latin typeface="+mn-lt"/>
                <a:ea typeface="+mn-ea"/>
                <a:cs typeface="+mn-cs"/>
              </a:rPr>
              <a:t> công </a:t>
            </a:r>
            <a:r>
              <a:rPr lang="vi-VN" sz="1200" b="0" i="0" kern="1200" dirty="0" err="1" smtClean="0">
                <a:solidFill>
                  <a:schemeClr val="tx1"/>
                </a:solidFill>
                <a:effectLst/>
                <a:latin typeface="+mn-lt"/>
                <a:ea typeface="+mn-ea"/>
                <a:cs typeface="+mn-cs"/>
              </a:rPr>
              <a:t>việc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ấy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các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miner</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đào</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coin</a:t>
            </a:r>
            <a:r>
              <a:rPr lang="vi-VN" sz="1200" b="0" i="0" kern="1200" dirty="0" smtClean="0">
                <a:solidFill>
                  <a:schemeClr val="tx1"/>
                </a:solidFill>
                <a:effectLst/>
                <a:latin typeface="+mn-lt"/>
                <a:ea typeface="+mn-ea"/>
                <a:cs typeface="+mn-cs"/>
              </a:rPr>
              <a:t>).</a:t>
            </a:r>
          </a:p>
          <a:p>
            <a:r>
              <a:rPr lang="vi-VN" sz="1200" b="0" i="0" kern="1200" dirty="0" smtClean="0">
                <a:solidFill>
                  <a:schemeClr val="tx1"/>
                </a:solidFill>
                <a:effectLst/>
                <a:latin typeface="+mn-lt"/>
                <a:ea typeface="+mn-ea"/>
                <a:cs typeface="+mn-cs"/>
              </a:rPr>
              <a:t>Nguyên </a:t>
            </a:r>
            <a:r>
              <a:rPr lang="vi-VN" sz="1200" b="0" i="0" kern="1200" dirty="0" err="1" smtClean="0">
                <a:solidFill>
                  <a:schemeClr val="tx1"/>
                </a:solidFill>
                <a:effectLst/>
                <a:latin typeface="+mn-lt"/>
                <a:ea typeface="+mn-ea"/>
                <a:cs typeface="+mn-cs"/>
              </a:rPr>
              <a:t>lí</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của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quá</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trình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một</a:t>
            </a:r>
            <a:r>
              <a:rPr lang="vi-VN" sz="1200" b="0" i="0" kern="1200" dirty="0" smtClean="0">
                <a:solidFill>
                  <a:schemeClr val="tx1"/>
                </a:solidFill>
                <a:effectLst/>
                <a:latin typeface="+mn-lt"/>
                <a:ea typeface="+mn-ea"/>
                <a:cs typeface="+mn-cs"/>
              </a:rPr>
              <a:t> phương </a:t>
            </a:r>
            <a:r>
              <a:rPr lang="vi-VN" sz="1200" b="0" i="0" kern="1200" dirty="0" err="1" smtClean="0">
                <a:solidFill>
                  <a:schemeClr val="tx1"/>
                </a:solidFill>
                <a:effectLst/>
                <a:latin typeface="+mn-lt"/>
                <a:ea typeface="+mn-ea"/>
                <a:cs typeface="+mn-cs"/>
              </a:rPr>
              <a:t>trình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học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phức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tạp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nhiệm</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vụ</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tìm</a:t>
            </a:r>
            <a:r>
              <a:rPr lang="vi-VN" sz="1200" b="0" i="0" kern="1200" dirty="0" smtClean="0">
                <a:solidFill>
                  <a:schemeClr val="tx1"/>
                </a:solidFill>
                <a:effectLst/>
                <a:latin typeface="+mn-lt"/>
                <a:ea typeface="+mn-ea"/>
                <a:cs typeface="+mn-cs"/>
              </a:rPr>
              <a:t> ra phương </a:t>
            </a:r>
            <a:r>
              <a:rPr lang="vi-VN" sz="1200" b="0" i="0" kern="1200" dirty="0" err="1" smtClean="0">
                <a:solidFill>
                  <a:schemeClr val="tx1"/>
                </a:solidFill>
                <a:effectLst/>
                <a:latin typeface="+mn-lt"/>
                <a:ea typeface="+mn-ea"/>
                <a:cs typeface="+mn-cs"/>
              </a:rPr>
              <a:t>thức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để</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giải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quyết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càng</a:t>
            </a:r>
            <a:r>
              <a:rPr lang="vi-VN" sz="1200" b="0" i="0" kern="1200" dirty="0" smtClean="0">
                <a:solidFill>
                  <a:schemeClr val="tx1"/>
                </a:solidFill>
                <a:effectLst/>
                <a:latin typeface="+mn-lt"/>
                <a:ea typeface="+mn-ea"/>
                <a:cs typeface="+mn-cs"/>
              </a:rPr>
              <a:t> nhanh </a:t>
            </a:r>
            <a:r>
              <a:rPr lang="vi-VN" sz="1200" b="0" i="0" kern="1200" dirty="0" err="1" smtClean="0">
                <a:solidFill>
                  <a:schemeClr val="tx1"/>
                </a:solidFill>
                <a:effectLst/>
                <a:latin typeface="+mn-lt"/>
                <a:ea typeface="+mn-ea"/>
                <a:cs typeface="+mn-cs"/>
              </a:rPr>
              <a:t>gọn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càng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tốt</a:t>
            </a:r>
            <a:r>
              <a:rPr lang="vi-VN" sz="1200" b="0" i="0" kern="1200" dirty="0" smtClean="0">
                <a:solidFill>
                  <a:schemeClr val="tx1"/>
                </a:solidFill>
                <a:effectLst/>
                <a:latin typeface="+mn-lt"/>
                <a:ea typeface="+mn-ea"/>
                <a:cs typeface="+mn-cs"/>
              </a:rPr>
              <a:t>.</a:t>
            </a:r>
          </a:p>
          <a:p>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4</a:t>
            </a:fld>
            <a:endParaRPr lang="en-US" dirty="0"/>
          </a:p>
        </p:txBody>
      </p:sp>
    </p:spTree>
    <p:extLst>
      <p:ext uri="{BB962C8B-B14F-4D97-AF65-F5344CB8AC3E}">
        <p14:creationId xmlns:p14="http://schemas.microsoft.com/office/powerpoint/2010/main" val="117507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sz="1200" b="0" i="0" kern="1200" dirty="0" smtClean="0">
                <a:solidFill>
                  <a:schemeClr val="tx1"/>
                </a:solidFill>
                <a:effectLst/>
                <a:latin typeface="+mn-lt"/>
                <a:ea typeface="+mn-ea"/>
                <a:cs typeface="+mn-cs"/>
              </a:rPr>
              <a:t>Khi </a:t>
            </a:r>
            <a:r>
              <a:rPr lang="vi-VN" sz="1200" b="0" i="0" kern="1200" dirty="0" err="1" smtClean="0">
                <a:solidFill>
                  <a:schemeClr val="tx1"/>
                </a:solidFill>
                <a:effectLst/>
                <a:latin typeface="+mn-lt"/>
                <a:ea typeface="+mn-ea"/>
                <a:cs typeface="+mn-cs"/>
              </a:rPr>
              <a:t>mạng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lưới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ngày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càng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lớn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mạnh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thì</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sẽ</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phải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đối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mặt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nhiều</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bài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cấp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độ</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khó</a:t>
            </a:r>
            <a:r>
              <a:rPr lang="vi-VN" sz="1200" b="0" i="0" kern="1200" dirty="0" smtClean="0">
                <a:solidFill>
                  <a:schemeClr val="tx1"/>
                </a:solidFill>
                <a:effectLst/>
                <a:latin typeface="+mn-lt"/>
                <a:ea typeface="+mn-ea"/>
                <a:cs typeface="+mn-cs"/>
              </a:rPr>
              <a:t> hơn. Do </a:t>
            </a:r>
            <a:r>
              <a:rPr lang="vi-VN" sz="1200" b="0" i="0" kern="1200" dirty="0" err="1" smtClean="0">
                <a:solidFill>
                  <a:schemeClr val="tx1"/>
                </a:solidFill>
                <a:effectLst/>
                <a:latin typeface="+mn-lt"/>
                <a:ea typeface="+mn-ea"/>
                <a:cs typeface="+mn-cs"/>
              </a:rPr>
              <a:t>vậy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thuật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để</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đủ</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sức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tìm</a:t>
            </a:r>
            <a:r>
              <a:rPr lang="vi-VN" sz="1200" b="0" i="0" kern="1200" dirty="0" smtClean="0">
                <a:solidFill>
                  <a:schemeClr val="tx1"/>
                </a:solidFill>
                <a:effectLst/>
                <a:latin typeface="+mn-lt"/>
                <a:ea typeface="+mn-ea"/>
                <a:cs typeface="+mn-cs"/>
              </a:rPr>
              <a:t> ra </a:t>
            </a:r>
            <a:r>
              <a:rPr lang="vi-VN" sz="1200" b="0" i="0" kern="1200" dirty="0" err="1" smtClean="0">
                <a:solidFill>
                  <a:schemeClr val="tx1"/>
                </a:solidFill>
                <a:effectLst/>
                <a:latin typeface="+mn-lt"/>
                <a:ea typeface="+mn-ea"/>
                <a:cs typeface="+mn-cs"/>
              </a:rPr>
              <a:t>đáp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số</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đào</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khối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thì</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sẽ</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càng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cần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nhiều</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nhiều</a:t>
            </a:r>
            <a:r>
              <a:rPr lang="vi-VN" sz="1200" b="0"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hash</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power</a:t>
            </a:r>
            <a:r>
              <a:rPr lang="vi-VN" sz="1200" b="0" i="0" kern="1200" dirty="0" smtClean="0">
                <a:solidFill>
                  <a:schemeClr val="tx1"/>
                </a:solidFill>
                <a:effectLst/>
                <a:latin typeface="+mn-lt"/>
                <a:ea typeface="+mn-ea"/>
                <a:cs typeface="+mn-cs"/>
              </a:rPr>
              <a:t> – năng </a:t>
            </a:r>
            <a:r>
              <a:rPr lang="vi-VN" sz="1200" b="0" i="0" kern="1200" dirty="0" err="1" smtClean="0">
                <a:solidFill>
                  <a:schemeClr val="tx1"/>
                </a:solidFill>
                <a:effectLst/>
                <a:latin typeface="+mn-lt"/>
                <a:ea typeface="+mn-ea"/>
                <a:cs typeface="+mn-cs"/>
              </a:rPr>
              <a:t>lực</a:t>
            </a:r>
            <a:r>
              <a:rPr lang="vi-VN" sz="1200" b="0" i="0" kern="1200" dirty="0" smtClean="0">
                <a:solidFill>
                  <a:schemeClr val="tx1"/>
                </a:solidFill>
                <a:effectLst/>
                <a:latin typeface="+mn-lt"/>
                <a:ea typeface="+mn-ea"/>
                <a:cs typeface="+mn-cs"/>
              </a:rPr>
              <a:t> băm hơn </a:t>
            </a:r>
            <a:r>
              <a:rPr lang="vi-VN" sz="1200" b="0" i="0" kern="1200" dirty="0" err="1" smtClean="0">
                <a:solidFill>
                  <a:schemeClr val="tx1"/>
                </a:solidFill>
                <a:effectLst/>
                <a:latin typeface="+mn-lt"/>
                <a:ea typeface="+mn-ea"/>
                <a:cs typeface="+mn-cs"/>
              </a:rPr>
              <a:t>nữa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Vì</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thế</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độ</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khó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thuật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đào</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coin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một</a:t>
            </a:r>
            <a:r>
              <a:rPr lang="vi-VN" sz="1200" b="0" i="0" kern="1200" dirty="0" smtClean="0">
                <a:solidFill>
                  <a:schemeClr val="tx1"/>
                </a:solidFill>
                <a:effectLst/>
                <a:latin typeface="+mn-lt"/>
                <a:ea typeface="+mn-ea"/>
                <a:cs typeface="+mn-cs"/>
              </a:rPr>
              <a:t> trong </a:t>
            </a:r>
            <a:r>
              <a:rPr lang="vi-VN" sz="1200" b="0" i="0" kern="1200" dirty="0" err="1" smtClean="0">
                <a:solidFill>
                  <a:schemeClr val="tx1"/>
                </a:solidFill>
                <a:effectLst/>
                <a:latin typeface="+mn-lt"/>
                <a:ea typeface="+mn-ea"/>
                <a:cs typeface="+mn-cs"/>
              </a:rPr>
              <a:t>những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vấn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đề</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nhạy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cảm</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nhất</a:t>
            </a:r>
            <a:r>
              <a:rPr lang="vi-VN" sz="1200" b="0" i="0" kern="1200" dirty="0" smtClean="0">
                <a:solidFill>
                  <a:schemeClr val="tx1"/>
                </a:solidFill>
                <a:effectLst/>
                <a:latin typeface="+mn-lt"/>
                <a:ea typeface="+mn-ea"/>
                <a:cs typeface="+mn-cs"/>
              </a:rPr>
              <a:t> trên </a:t>
            </a:r>
            <a:r>
              <a:rPr lang="vi-VN" sz="1200" b="0" i="0" kern="1200" dirty="0" err="1" smtClean="0">
                <a:solidFill>
                  <a:schemeClr val="tx1"/>
                </a:solidFill>
                <a:effectLst/>
                <a:latin typeface="+mn-lt"/>
                <a:ea typeface="+mn-ea"/>
                <a:cs typeface="+mn-cs"/>
              </a:rPr>
              <a:t>Blockchain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hiện</a:t>
            </a:r>
            <a:r>
              <a:rPr lang="vi-VN" sz="1200" b="0" i="0" kern="1200" dirty="0" smtClean="0">
                <a:solidFill>
                  <a:schemeClr val="tx1"/>
                </a:solidFill>
                <a:effectLst/>
                <a:latin typeface="+mn-lt"/>
                <a:ea typeface="+mn-ea"/>
                <a:cs typeface="+mn-cs"/>
              </a:rPr>
              <a:t> nay.</a:t>
            </a:r>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5</a:t>
            </a:fld>
            <a:endParaRPr lang="en-US" dirty="0"/>
          </a:p>
        </p:txBody>
      </p:sp>
    </p:spTree>
    <p:extLst>
      <p:ext uri="{BB962C8B-B14F-4D97-AF65-F5344CB8AC3E}">
        <p14:creationId xmlns:p14="http://schemas.microsoft.com/office/powerpoint/2010/main" val="3779065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7</a:t>
            </a:fld>
            <a:endParaRPr lang="en-US" dirty="0"/>
          </a:p>
        </p:txBody>
      </p:sp>
    </p:spTree>
    <p:extLst>
      <p:ext uri="{BB962C8B-B14F-4D97-AF65-F5344CB8AC3E}">
        <p14:creationId xmlns:p14="http://schemas.microsoft.com/office/powerpoint/2010/main" val="3086764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sz="1200" b="1" i="0" kern="1200" dirty="0" err="1" smtClean="0">
                <a:solidFill>
                  <a:schemeClr val="tx1"/>
                </a:solidFill>
                <a:effectLst/>
                <a:latin typeface="+mn-lt"/>
                <a:ea typeface="+mn-ea"/>
                <a:cs typeface="+mn-cs"/>
              </a:rPr>
              <a:t>Bảo</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vệ</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chống</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tấn</a:t>
            </a:r>
            <a:r>
              <a:rPr lang="vi-VN" sz="1200" b="1" i="0" kern="1200" dirty="0" smtClean="0">
                <a:solidFill>
                  <a:schemeClr val="tx1"/>
                </a:solidFill>
                <a:effectLst/>
                <a:latin typeface="+mn-lt"/>
                <a:ea typeface="+mn-ea"/>
                <a:cs typeface="+mn-cs"/>
              </a:rPr>
              <a:t> công </a:t>
            </a:r>
            <a:r>
              <a:rPr lang="vi-VN" sz="1200" b="1" i="0" kern="1200" dirty="0" err="1" smtClean="0">
                <a:solidFill>
                  <a:schemeClr val="tx1"/>
                </a:solidFill>
                <a:effectLst/>
                <a:latin typeface="+mn-lt"/>
                <a:ea typeface="+mn-ea"/>
                <a:cs typeface="+mn-cs"/>
              </a:rPr>
              <a:t>DoS</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Denial</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of</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Service</a:t>
            </a:r>
            <a:r>
              <a:rPr lang="vi-VN" sz="1200" b="1"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PoW</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đặt</a:t>
            </a:r>
            <a:r>
              <a:rPr lang="vi-VN" sz="1200" b="0" i="0" kern="1200" dirty="0" smtClean="0">
                <a:solidFill>
                  <a:schemeClr val="tx1"/>
                </a:solidFill>
                <a:effectLst/>
                <a:latin typeface="+mn-lt"/>
                <a:ea typeface="+mn-ea"/>
                <a:cs typeface="+mn-cs"/>
              </a:rPr>
              <a:t> ra </a:t>
            </a:r>
            <a:r>
              <a:rPr lang="vi-VN" sz="1200" b="0" i="0" kern="1200" dirty="0" err="1" smtClean="0">
                <a:solidFill>
                  <a:schemeClr val="tx1"/>
                </a:solidFill>
                <a:effectLst/>
                <a:latin typeface="+mn-lt"/>
                <a:ea typeface="+mn-ea"/>
                <a:cs typeface="+mn-cs"/>
              </a:rPr>
              <a:t>giới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hạn</a:t>
            </a:r>
            <a:r>
              <a:rPr lang="vi-VN" sz="1200" b="0" i="0" kern="1200" dirty="0" smtClean="0">
                <a:solidFill>
                  <a:schemeClr val="tx1"/>
                </a:solidFill>
                <a:effectLst/>
                <a:latin typeface="+mn-lt"/>
                <a:ea typeface="+mn-ea"/>
                <a:cs typeface="+mn-cs"/>
              </a:rPr>
              <a:t> cao lên </a:t>
            </a:r>
            <a:r>
              <a:rPr lang="vi-VN" sz="1200" b="0" i="0" kern="1200" dirty="0" err="1" smtClean="0">
                <a:solidFill>
                  <a:schemeClr val="tx1"/>
                </a:solidFill>
                <a:effectLst/>
                <a:latin typeface="+mn-lt"/>
                <a:ea typeface="+mn-ea"/>
                <a:cs typeface="+mn-cs"/>
              </a:rPr>
              <a:t>mạng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lưới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Muốn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thực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hiện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hành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động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gì</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thì</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trước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hết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phải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đáp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ứng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được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chúng</a:t>
            </a:r>
            <a:r>
              <a:rPr lang="vi-VN" sz="1200" b="0" i="0" kern="1200" dirty="0" smtClean="0">
                <a:solidFill>
                  <a:schemeClr val="tx1"/>
                </a:solidFill>
                <a:effectLst/>
                <a:latin typeface="+mn-lt"/>
                <a:ea typeface="+mn-ea"/>
                <a:cs typeface="+mn-cs"/>
              </a:rPr>
              <a:t>. Do </a:t>
            </a:r>
            <a:r>
              <a:rPr lang="vi-VN" sz="1200" b="0" i="0" kern="1200" dirty="0" err="1" smtClean="0">
                <a:solidFill>
                  <a:schemeClr val="tx1"/>
                </a:solidFill>
                <a:effectLst/>
                <a:latin typeface="+mn-lt"/>
                <a:ea typeface="+mn-ea"/>
                <a:cs typeface="+mn-cs"/>
              </a:rPr>
              <a:t>đó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để</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tấn</a:t>
            </a:r>
            <a:r>
              <a:rPr lang="vi-VN" sz="1200" b="0" i="0" kern="1200" dirty="0" smtClean="0">
                <a:solidFill>
                  <a:schemeClr val="tx1"/>
                </a:solidFill>
                <a:effectLst/>
                <a:latin typeface="+mn-lt"/>
                <a:ea typeface="+mn-ea"/>
                <a:cs typeface="+mn-cs"/>
              </a:rPr>
              <a:t> công </a:t>
            </a:r>
            <a:r>
              <a:rPr lang="vi-VN" sz="1200" b="0" i="0" kern="1200" dirty="0" err="1" smtClean="0">
                <a:solidFill>
                  <a:schemeClr val="tx1"/>
                </a:solidFill>
                <a:effectLst/>
                <a:latin typeface="+mn-lt"/>
                <a:ea typeface="+mn-ea"/>
                <a:cs typeface="+mn-cs"/>
              </a:rPr>
              <a:t>vào</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mạng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lưới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thì</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trước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hết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cần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phải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tập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hợp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lượng</a:t>
            </a:r>
            <a:r>
              <a:rPr lang="vi-VN" sz="1200" b="0" i="0" kern="1200" dirty="0" smtClean="0">
                <a:solidFill>
                  <a:schemeClr val="tx1"/>
                </a:solidFill>
                <a:effectLst/>
                <a:latin typeface="+mn-lt"/>
                <a:ea typeface="+mn-ea"/>
                <a:cs typeface="+mn-cs"/>
              </a:rPr>
              <a:t> năng </a:t>
            </a:r>
            <a:r>
              <a:rPr lang="vi-VN" sz="1200" b="0" i="0" kern="1200" dirty="0" err="1" smtClean="0">
                <a:solidFill>
                  <a:schemeClr val="tx1"/>
                </a:solidFill>
                <a:effectLst/>
                <a:latin typeface="+mn-lt"/>
                <a:ea typeface="+mn-ea"/>
                <a:cs typeface="+mn-cs"/>
              </a:rPr>
              <a:t>lực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máy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đủ</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lớn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cần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nhiều</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thời</a:t>
            </a:r>
            <a:r>
              <a:rPr lang="vi-VN" sz="1200" b="0" i="0" kern="1200" dirty="0" smtClean="0">
                <a:solidFill>
                  <a:schemeClr val="tx1"/>
                </a:solidFill>
                <a:effectLst/>
                <a:latin typeface="+mn-lt"/>
                <a:ea typeface="+mn-ea"/>
                <a:cs typeface="+mn-cs"/>
              </a:rPr>
              <a:t> gian </a:t>
            </a:r>
            <a:r>
              <a:rPr lang="vi-VN" sz="1200" b="0" i="0" kern="1200" dirty="0" err="1" smtClean="0">
                <a:solidFill>
                  <a:schemeClr val="tx1"/>
                </a:solidFill>
                <a:effectLst/>
                <a:latin typeface="+mn-lt"/>
                <a:ea typeface="+mn-ea"/>
                <a:cs typeface="+mn-cs"/>
              </a:rPr>
              <a:t>để</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Đợt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tấn</a:t>
            </a:r>
            <a:r>
              <a:rPr lang="vi-VN" sz="1200" b="0" i="0" kern="1200" dirty="0" smtClean="0">
                <a:solidFill>
                  <a:schemeClr val="tx1"/>
                </a:solidFill>
                <a:effectLst/>
                <a:latin typeface="+mn-lt"/>
                <a:ea typeface="+mn-ea"/>
                <a:cs typeface="+mn-cs"/>
              </a:rPr>
              <a:t> công </a:t>
            </a:r>
            <a:r>
              <a:rPr lang="vi-VN" sz="1200" b="0" i="0" kern="1200" dirty="0" err="1" smtClean="0">
                <a:solidFill>
                  <a:schemeClr val="tx1"/>
                </a:solidFill>
                <a:effectLst/>
                <a:latin typeface="+mn-lt"/>
                <a:ea typeface="+mn-ea"/>
                <a:cs typeface="+mn-cs"/>
              </a:rPr>
              <a:t>vẫn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thể</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triển</a:t>
            </a:r>
            <a:r>
              <a:rPr lang="vi-VN" sz="1200" b="0" i="0" kern="1200" dirty="0" smtClean="0">
                <a:solidFill>
                  <a:schemeClr val="tx1"/>
                </a:solidFill>
                <a:effectLst/>
                <a:latin typeface="+mn-lt"/>
                <a:ea typeface="+mn-ea"/>
                <a:cs typeface="+mn-cs"/>
              </a:rPr>
              <a:t> khai </a:t>
            </a:r>
            <a:r>
              <a:rPr lang="vi-VN" sz="1200" b="0" i="0" kern="1200" dirty="0" err="1" smtClean="0">
                <a:solidFill>
                  <a:schemeClr val="tx1"/>
                </a:solidFill>
                <a:effectLst/>
                <a:latin typeface="+mn-lt"/>
                <a:ea typeface="+mn-ea"/>
                <a:cs typeface="+mn-cs"/>
              </a:rPr>
              <a:t>được</a:t>
            </a:r>
            <a:r>
              <a:rPr lang="vi-VN" sz="1200" b="0" i="0" kern="1200" dirty="0" smtClean="0">
                <a:solidFill>
                  <a:schemeClr val="tx1"/>
                </a:solidFill>
                <a:effectLst/>
                <a:latin typeface="+mn-lt"/>
                <a:ea typeface="+mn-ea"/>
                <a:cs typeface="+mn-cs"/>
              </a:rPr>
              <a:t> nhưng </a:t>
            </a:r>
            <a:r>
              <a:rPr lang="vi-VN" sz="1200" b="0" i="0" kern="1200" dirty="0" err="1" smtClean="0">
                <a:solidFill>
                  <a:schemeClr val="tx1"/>
                </a:solidFill>
                <a:effectLst/>
                <a:latin typeface="+mn-lt"/>
                <a:ea typeface="+mn-ea"/>
                <a:cs typeface="+mn-cs"/>
              </a:rPr>
              <a:t>với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cái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giá</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phải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trả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chi </a:t>
            </a:r>
            <a:r>
              <a:rPr lang="vi-VN" sz="1200" b="0" i="0" kern="1200" dirty="0" err="1" smtClean="0">
                <a:solidFill>
                  <a:schemeClr val="tx1"/>
                </a:solidFill>
                <a:effectLst/>
                <a:latin typeface="+mn-lt"/>
                <a:ea typeface="+mn-ea"/>
                <a:cs typeface="+mn-cs"/>
              </a:rPr>
              <a:t>phí</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cực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kì</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lớn</a:t>
            </a:r>
            <a:r>
              <a:rPr lang="vi-VN" sz="1200" b="0" i="0" kern="1200" dirty="0" smtClean="0">
                <a:solidFill>
                  <a:schemeClr val="tx1"/>
                </a:solidFill>
                <a:effectLst/>
                <a:latin typeface="+mn-lt"/>
                <a:ea typeface="+mn-ea"/>
                <a:cs typeface="+mn-cs"/>
              </a:rPr>
              <a:t>.</a:t>
            </a:r>
          </a:p>
          <a:p>
            <a:r>
              <a:rPr lang="vi-VN" sz="1200" b="1" i="0" kern="1200" dirty="0" err="1" smtClean="0">
                <a:solidFill>
                  <a:schemeClr val="tx1"/>
                </a:solidFill>
                <a:effectLst/>
                <a:latin typeface="+mn-lt"/>
                <a:ea typeface="+mn-ea"/>
                <a:cs typeface="+mn-cs"/>
              </a:rPr>
              <a:t>Khả</a:t>
            </a:r>
            <a:r>
              <a:rPr lang="vi-VN" sz="1200" b="1" i="0" kern="1200" dirty="0" smtClean="0">
                <a:solidFill>
                  <a:schemeClr val="tx1"/>
                </a:solidFill>
                <a:effectLst/>
                <a:latin typeface="+mn-lt"/>
                <a:ea typeface="+mn-ea"/>
                <a:cs typeface="+mn-cs"/>
              </a:rPr>
              <a:t> năng </a:t>
            </a:r>
            <a:r>
              <a:rPr lang="vi-VN" sz="1200" b="1" i="0" kern="1200" dirty="0" err="1" smtClean="0">
                <a:solidFill>
                  <a:schemeClr val="tx1"/>
                </a:solidFill>
                <a:effectLst/>
                <a:latin typeface="+mn-lt"/>
                <a:ea typeface="+mn-ea"/>
                <a:cs typeface="+mn-cs"/>
              </a:rPr>
              <a:t>đào</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khối</a:t>
            </a:r>
            <a:r>
              <a:rPr lang="vi-VN" sz="1200" b="1"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Không quan </a:t>
            </a:r>
            <a:r>
              <a:rPr lang="vi-VN" sz="1200" b="0" i="0" kern="1200" dirty="0" err="1" smtClean="0">
                <a:solidFill>
                  <a:schemeClr val="tx1"/>
                </a:solidFill>
                <a:effectLst/>
                <a:latin typeface="+mn-lt"/>
                <a:ea typeface="+mn-ea"/>
                <a:cs typeface="+mn-cs"/>
              </a:rPr>
              <a:t>trọng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bao nhiêu </a:t>
            </a:r>
            <a:r>
              <a:rPr lang="vi-VN" sz="1200" b="0" i="0" kern="1200" dirty="0" err="1" smtClean="0">
                <a:solidFill>
                  <a:schemeClr val="tx1"/>
                </a:solidFill>
                <a:effectLst/>
                <a:latin typeface="+mn-lt"/>
                <a:ea typeface="+mn-ea"/>
                <a:cs typeface="+mn-cs"/>
              </a:rPr>
              <a:t>tiền</a:t>
            </a:r>
            <a:r>
              <a:rPr lang="vi-VN" sz="1200" b="0" i="0" kern="1200" dirty="0" smtClean="0">
                <a:solidFill>
                  <a:schemeClr val="tx1"/>
                </a:solidFill>
                <a:effectLst/>
                <a:latin typeface="+mn-lt"/>
                <a:ea typeface="+mn-ea"/>
                <a:cs typeface="+mn-cs"/>
              </a:rPr>
              <a:t> trong </a:t>
            </a:r>
            <a:r>
              <a:rPr lang="vi-VN" sz="1200" b="0" i="0" kern="1200" dirty="0" err="1" smtClean="0">
                <a:solidFill>
                  <a:schemeClr val="tx1"/>
                </a:solidFill>
                <a:effectLst/>
                <a:latin typeface="+mn-lt"/>
                <a:ea typeface="+mn-ea"/>
                <a:cs typeface="+mn-cs"/>
              </a:rPr>
              <a:t>ví</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Thứ</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tồn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tại</a:t>
            </a:r>
            <a:r>
              <a:rPr lang="vi-VN" sz="1200" b="0" i="0" kern="1200" dirty="0" smtClean="0">
                <a:solidFill>
                  <a:schemeClr val="tx1"/>
                </a:solidFill>
                <a:effectLst/>
                <a:latin typeface="+mn-lt"/>
                <a:ea typeface="+mn-ea"/>
                <a:cs typeface="+mn-cs"/>
              </a:rPr>
              <a:t> duy </a:t>
            </a:r>
            <a:r>
              <a:rPr lang="vi-VN" sz="1200" b="0" i="0" kern="1200" dirty="0" err="1" smtClean="0">
                <a:solidFill>
                  <a:schemeClr val="tx1"/>
                </a:solidFill>
                <a:effectLst/>
                <a:latin typeface="+mn-lt"/>
                <a:ea typeface="+mn-ea"/>
                <a:cs typeface="+mn-cs"/>
              </a:rPr>
              <a:t>nhất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liệu</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đủ</a:t>
            </a:r>
            <a:r>
              <a:rPr lang="vi-VN" sz="1200" b="0" i="0" kern="1200" dirty="0" smtClean="0">
                <a:solidFill>
                  <a:schemeClr val="tx1"/>
                </a:solidFill>
                <a:effectLst/>
                <a:latin typeface="+mn-lt"/>
                <a:ea typeface="+mn-ea"/>
                <a:cs typeface="+mn-cs"/>
              </a:rPr>
              <a:t> năng </a:t>
            </a:r>
            <a:r>
              <a:rPr lang="vi-VN" sz="1200" b="0" i="0" kern="1200" dirty="0" err="1" smtClean="0">
                <a:solidFill>
                  <a:schemeClr val="tx1"/>
                </a:solidFill>
                <a:effectLst/>
                <a:latin typeface="+mn-lt"/>
                <a:ea typeface="+mn-ea"/>
                <a:cs typeface="+mn-cs"/>
              </a:rPr>
              <a:t>lực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máy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để</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giải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đào</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khối</a:t>
            </a:r>
            <a:r>
              <a:rPr lang="vi-VN" sz="1200" b="0" i="0" kern="1200" dirty="0" smtClean="0">
                <a:solidFill>
                  <a:schemeClr val="tx1"/>
                </a:solidFill>
                <a:effectLst/>
                <a:latin typeface="+mn-lt"/>
                <a:ea typeface="+mn-ea"/>
                <a:cs typeface="+mn-cs"/>
              </a:rPr>
              <a:t> hay không </a:t>
            </a:r>
            <a:r>
              <a:rPr lang="vi-VN" sz="1200" b="0" i="0" kern="1200" dirty="0" err="1" smtClean="0">
                <a:solidFill>
                  <a:schemeClr val="tx1"/>
                </a:solidFill>
                <a:effectLst/>
                <a:latin typeface="+mn-lt"/>
                <a:ea typeface="+mn-ea"/>
                <a:cs typeface="+mn-cs"/>
              </a:rPr>
              <a:t>mà</a:t>
            </a:r>
            <a:r>
              <a:rPr lang="vi-VN" sz="1200" b="0" i="0" kern="1200" dirty="0" smtClean="0">
                <a:solidFill>
                  <a:schemeClr val="tx1"/>
                </a:solidFill>
                <a:effectLst/>
                <a:latin typeface="+mn-lt"/>
                <a:ea typeface="+mn-ea"/>
                <a:cs typeface="+mn-cs"/>
              </a:rPr>
              <a:t> thôi. Do </a:t>
            </a:r>
            <a:r>
              <a:rPr lang="vi-VN" sz="1200" b="0" i="0" kern="1200" dirty="0" err="1" smtClean="0">
                <a:solidFill>
                  <a:schemeClr val="tx1"/>
                </a:solidFill>
                <a:effectLst/>
                <a:latin typeface="+mn-lt"/>
                <a:ea typeface="+mn-ea"/>
                <a:cs typeface="+mn-cs"/>
              </a:rPr>
              <a:t>đó</a:t>
            </a:r>
            <a:r>
              <a:rPr lang="vi-VN" sz="1200" b="0" i="0" kern="1200" dirty="0" smtClean="0">
                <a:solidFill>
                  <a:schemeClr val="tx1"/>
                </a:solidFill>
                <a:effectLst/>
                <a:latin typeface="+mn-lt"/>
                <a:ea typeface="+mn-ea"/>
                <a:cs typeface="+mn-cs"/>
              </a:rPr>
              <a:t>, trên </a:t>
            </a:r>
            <a:r>
              <a:rPr lang="vi-VN" sz="1200" b="0" i="0" kern="1200" dirty="0" err="1" smtClean="0">
                <a:solidFill>
                  <a:schemeClr val="tx1"/>
                </a:solidFill>
                <a:effectLst/>
                <a:latin typeface="+mn-lt"/>
                <a:ea typeface="+mn-ea"/>
                <a:cs typeface="+mn-cs"/>
              </a:rPr>
              <a:t>mạng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lưới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Blockchain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người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tiền</a:t>
            </a:r>
            <a:r>
              <a:rPr lang="vi-VN" sz="1200" b="0" i="0" kern="1200" dirty="0" smtClean="0">
                <a:solidFill>
                  <a:schemeClr val="tx1"/>
                </a:solidFill>
                <a:effectLst/>
                <a:latin typeface="+mn-lt"/>
                <a:ea typeface="+mn-ea"/>
                <a:cs typeface="+mn-cs"/>
              </a:rPr>
              <a:t> chưa </a:t>
            </a:r>
            <a:r>
              <a:rPr lang="vi-VN" sz="1200" b="0" i="0" kern="1200" dirty="0" err="1" smtClean="0">
                <a:solidFill>
                  <a:schemeClr val="tx1"/>
                </a:solidFill>
                <a:effectLst/>
                <a:latin typeface="+mn-lt"/>
                <a:ea typeface="+mn-ea"/>
                <a:cs typeface="+mn-cs"/>
              </a:rPr>
              <a:t>chắc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quyền</a:t>
            </a:r>
            <a:r>
              <a:rPr lang="vi-VN" sz="1200" b="0" i="0" kern="1200" dirty="0" smtClean="0">
                <a:solidFill>
                  <a:schemeClr val="tx1"/>
                </a:solidFill>
                <a:effectLst/>
                <a:latin typeface="+mn-lt"/>
                <a:ea typeface="+mn-ea"/>
                <a:cs typeface="+mn-cs"/>
              </a:rPr>
              <a:t>.</a:t>
            </a:r>
          </a:p>
          <a:p>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11</a:t>
            </a:fld>
            <a:endParaRPr lang="en-US" dirty="0"/>
          </a:p>
        </p:txBody>
      </p:sp>
    </p:spTree>
    <p:extLst>
      <p:ext uri="{BB962C8B-B14F-4D97-AF65-F5344CB8AC3E}">
        <p14:creationId xmlns:p14="http://schemas.microsoft.com/office/powerpoint/2010/main" val="455935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dirty="0" smtClean="0">
                <a:solidFill>
                  <a:schemeClr val="tx1"/>
                </a:solidFill>
                <a:effectLst/>
                <a:latin typeface="+mn-lt"/>
                <a:ea typeface="+mn-ea"/>
                <a:cs typeface="+mn-cs"/>
              </a:rPr>
              <a:t>Chi </a:t>
            </a:r>
            <a:r>
              <a:rPr lang="vi-VN" sz="1200" b="1" i="0" kern="1200" dirty="0" err="1" smtClean="0">
                <a:solidFill>
                  <a:schemeClr val="tx1"/>
                </a:solidFill>
                <a:effectLst/>
                <a:latin typeface="+mn-lt"/>
                <a:ea typeface="+mn-ea"/>
                <a:cs typeface="+mn-cs"/>
              </a:rPr>
              <a:t>phí</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đắt</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đỏ</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Đào</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coin</a:t>
            </a:r>
            <a:r>
              <a:rPr lang="vi-VN" sz="1200" b="0" i="0" kern="1200" dirty="0" smtClean="0">
                <a:solidFill>
                  <a:schemeClr val="tx1"/>
                </a:solidFill>
                <a:effectLst/>
                <a:latin typeface="+mn-lt"/>
                <a:ea typeface="+mn-ea"/>
                <a:cs typeface="+mn-cs"/>
              </a:rPr>
              <a:t> yêu </a:t>
            </a:r>
            <a:r>
              <a:rPr lang="vi-VN" sz="1200" b="0" i="0" kern="1200" dirty="0" err="1" smtClean="0">
                <a:solidFill>
                  <a:schemeClr val="tx1"/>
                </a:solidFill>
                <a:effectLst/>
                <a:latin typeface="+mn-lt"/>
                <a:ea typeface="+mn-ea"/>
                <a:cs typeface="+mn-cs"/>
              </a:rPr>
              <a:t>cầu</a:t>
            </a:r>
            <a:r>
              <a:rPr lang="vi-VN" sz="1200" b="0" i="0" kern="1200" dirty="0" smtClean="0">
                <a:solidFill>
                  <a:schemeClr val="tx1"/>
                </a:solidFill>
                <a:effectLst/>
                <a:latin typeface="+mn-lt"/>
                <a:ea typeface="+mn-ea"/>
                <a:cs typeface="+mn-cs"/>
              </a:rPr>
              <a:t> trang </a:t>
            </a:r>
            <a:r>
              <a:rPr lang="vi-VN" sz="1200" b="0" i="0" kern="1200" dirty="0" err="1" smtClean="0">
                <a:solidFill>
                  <a:schemeClr val="tx1"/>
                </a:solidFill>
                <a:effectLst/>
                <a:latin typeface="+mn-lt"/>
                <a:ea typeface="+mn-ea"/>
                <a:cs typeface="+mn-cs"/>
              </a:rPr>
              <a:t>bị</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những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máy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cùng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phần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cứng</a:t>
            </a:r>
            <a:r>
              <a:rPr lang="vi-VN" sz="1200" b="0" i="0" kern="1200" dirty="0" smtClean="0">
                <a:solidFill>
                  <a:schemeClr val="tx1"/>
                </a:solidFill>
                <a:effectLst/>
                <a:latin typeface="+mn-lt"/>
                <a:ea typeface="+mn-ea"/>
                <a:cs typeface="+mn-cs"/>
              </a:rPr>
              <a:t> chuyên </a:t>
            </a:r>
            <a:r>
              <a:rPr lang="vi-VN" sz="1200" b="0" i="0" kern="1200" dirty="0" err="1" smtClean="0">
                <a:solidFill>
                  <a:schemeClr val="tx1"/>
                </a:solidFill>
                <a:effectLst/>
                <a:latin typeface="+mn-lt"/>
                <a:ea typeface="+mn-ea"/>
                <a:cs typeface="+mn-cs"/>
              </a:rPr>
              <a:t>dụng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đủ</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sức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chạy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những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thuật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hết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sức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phức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tạp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Số</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tiền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phải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bỏ</a:t>
            </a:r>
            <a:r>
              <a:rPr lang="vi-VN" sz="1200" b="0" i="0" kern="1200" dirty="0" smtClean="0">
                <a:solidFill>
                  <a:schemeClr val="tx1"/>
                </a:solidFill>
                <a:effectLst/>
                <a:latin typeface="+mn-lt"/>
                <a:ea typeface="+mn-ea"/>
                <a:cs typeface="+mn-cs"/>
              </a:rPr>
              <a:t> ra </a:t>
            </a:r>
            <a:r>
              <a:rPr lang="vi-VN" sz="1200" b="0" i="0" kern="1200" dirty="0" err="1"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rất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lớn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đối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một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cá</a:t>
            </a:r>
            <a:r>
              <a:rPr lang="vi-VN" sz="1200" b="0" i="0" kern="1200" dirty="0" smtClean="0">
                <a:solidFill>
                  <a:schemeClr val="tx1"/>
                </a:solidFill>
                <a:effectLst/>
                <a:latin typeface="+mn-lt"/>
                <a:ea typeface="+mn-ea"/>
                <a:cs typeface="+mn-cs"/>
              </a:rPr>
              <a:t> nhân riêng </a:t>
            </a:r>
            <a:r>
              <a:rPr lang="vi-VN" sz="1200" b="0" i="0" kern="1200" dirty="0" err="1" smtClean="0">
                <a:solidFill>
                  <a:schemeClr val="tx1"/>
                </a:solidFill>
                <a:effectLst/>
                <a:latin typeface="+mn-lt"/>
                <a:ea typeface="+mn-ea"/>
                <a:cs typeface="+mn-cs"/>
              </a:rPr>
              <a:t>lẻ</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vì</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vậy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hoạt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động</a:t>
            </a:r>
            <a:r>
              <a:rPr lang="vi-VN" sz="1200" b="0" i="0" kern="1200" dirty="0" smtClean="0">
                <a:solidFill>
                  <a:schemeClr val="tx1"/>
                </a:solidFill>
                <a:effectLst/>
                <a:latin typeface="+mn-lt"/>
                <a:ea typeface="+mn-ea"/>
                <a:cs typeface="+mn-cs"/>
              </a:rPr>
              <a:t> khai </a:t>
            </a:r>
            <a:r>
              <a:rPr lang="vi-VN" sz="1200" b="0" i="0" kern="1200" dirty="0" err="1" smtClean="0">
                <a:solidFill>
                  <a:schemeClr val="tx1"/>
                </a:solidFill>
                <a:effectLst/>
                <a:latin typeface="+mn-lt"/>
                <a:ea typeface="+mn-ea"/>
                <a:cs typeface="+mn-cs"/>
              </a:rPr>
              <a:t>thác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khối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hiện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giờ</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chỉ</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được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thực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hiện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chủ</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yếu</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bởi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các</a:t>
            </a:r>
            <a:r>
              <a:rPr lang="vi-VN" sz="1200" b="0" i="0" kern="1200" dirty="0" smtClean="0">
                <a:solidFill>
                  <a:schemeClr val="tx1"/>
                </a:solidFill>
                <a:effectLst/>
                <a:latin typeface="+mn-lt"/>
                <a:ea typeface="+mn-ea"/>
                <a:cs typeface="+mn-cs"/>
              </a:rPr>
              <a:t> </a:t>
            </a:r>
            <a:r>
              <a:rPr lang="vi-VN" sz="1200" b="0" i="0" u="none" strike="noStrike" kern="1200" dirty="0" err="1" smtClean="0">
                <a:solidFill>
                  <a:schemeClr val="tx1"/>
                </a:solidFill>
                <a:effectLst/>
                <a:latin typeface="+mn-lt"/>
                <a:ea typeface="+mn-ea"/>
                <a:cs typeface="+mn-cs"/>
                <a:hlinkClick r:id="rId3"/>
              </a:rPr>
              <a:t>mining</a:t>
            </a:r>
            <a:r>
              <a:rPr lang="vi-VN" sz="1200" b="0" i="0" u="none" strike="noStrike" kern="1200" dirty="0" smtClean="0">
                <a:solidFill>
                  <a:schemeClr val="tx1"/>
                </a:solidFill>
                <a:effectLst/>
                <a:latin typeface="+mn-lt"/>
                <a:ea typeface="+mn-ea"/>
                <a:cs typeface="+mn-cs"/>
                <a:hlinkClick r:id="rId3"/>
              </a:rPr>
              <a:t> </a:t>
            </a:r>
            <a:r>
              <a:rPr lang="vi-VN" sz="1200" b="0" i="0" u="none" strike="noStrike" kern="1200" dirty="0" err="1" smtClean="0">
                <a:solidFill>
                  <a:schemeClr val="tx1"/>
                </a:solidFill>
                <a:effectLst/>
                <a:latin typeface="+mn-lt"/>
                <a:ea typeface="+mn-ea"/>
                <a:cs typeface="+mn-cs"/>
                <a:hlinkClick r:id="rId3"/>
              </a:rPr>
              <a:t>pool</a:t>
            </a:r>
            <a:r>
              <a:rPr lang="vi-VN"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dirty="0" smtClean="0">
                <a:solidFill>
                  <a:schemeClr val="tx1"/>
                </a:solidFill>
                <a:effectLst/>
                <a:latin typeface="+mn-lt"/>
                <a:ea typeface="+mn-ea"/>
                <a:cs typeface="+mn-cs"/>
              </a:rPr>
              <a:t>“</a:t>
            </a:r>
            <a:r>
              <a:rPr lang="vi-VN" sz="1200" b="1" i="0" kern="1200" dirty="0" err="1" smtClean="0">
                <a:solidFill>
                  <a:schemeClr val="tx1"/>
                </a:solidFill>
                <a:effectLst/>
                <a:latin typeface="+mn-lt"/>
                <a:ea typeface="+mn-ea"/>
                <a:cs typeface="+mn-cs"/>
              </a:rPr>
              <a:t>Sự</a:t>
            </a:r>
            <a:r>
              <a:rPr lang="vi-VN" sz="1200" b="1" i="0" kern="1200" dirty="0" smtClean="0">
                <a:solidFill>
                  <a:schemeClr val="tx1"/>
                </a:solidFill>
                <a:effectLst/>
                <a:latin typeface="+mn-lt"/>
                <a:ea typeface="+mn-ea"/>
                <a:cs typeface="+mn-cs"/>
              </a:rPr>
              <a:t> vô </a:t>
            </a:r>
            <a:r>
              <a:rPr lang="vi-VN" sz="1200" b="1" i="0" kern="1200" dirty="0" err="1" smtClean="0">
                <a:solidFill>
                  <a:schemeClr val="tx1"/>
                </a:solidFill>
                <a:effectLst/>
                <a:latin typeface="+mn-lt"/>
                <a:ea typeface="+mn-ea"/>
                <a:cs typeface="+mn-cs"/>
              </a:rPr>
              <a:t>dụng</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của</a:t>
            </a:r>
            <a:r>
              <a:rPr lang="vi-VN" sz="1200" b="1" i="0" kern="1200" dirty="0" smtClean="0">
                <a:solidFill>
                  <a:schemeClr val="tx1"/>
                </a:solidFill>
                <a:effectLst/>
                <a:latin typeface="+mn-lt"/>
                <a:ea typeface="+mn-ea"/>
                <a:cs typeface="+mn-cs"/>
              </a:rPr>
              <a:t> năng </a:t>
            </a:r>
            <a:r>
              <a:rPr lang="vi-VN" sz="1200" b="1" i="0" kern="1200" dirty="0" err="1" smtClean="0">
                <a:solidFill>
                  <a:schemeClr val="tx1"/>
                </a:solidFill>
                <a:effectLst/>
                <a:latin typeface="+mn-lt"/>
                <a:ea typeface="+mn-ea"/>
                <a:cs typeface="+mn-cs"/>
              </a:rPr>
              <a:t>lực</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máy</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tính</a:t>
            </a:r>
            <a:r>
              <a:rPr lang="vi-VN" sz="1200" b="1"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đào</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đúng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thật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phải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làm</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việc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cật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lực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thể</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tạo</a:t>
            </a:r>
            <a:r>
              <a:rPr lang="vi-VN" sz="1200" b="0" i="0" kern="1200" dirty="0" smtClean="0">
                <a:solidFill>
                  <a:schemeClr val="tx1"/>
                </a:solidFill>
                <a:effectLst/>
                <a:latin typeface="+mn-lt"/>
                <a:ea typeface="+mn-ea"/>
                <a:cs typeface="+mn-cs"/>
              </a:rPr>
              <a:t> ra </a:t>
            </a:r>
            <a:r>
              <a:rPr lang="vi-VN" sz="1200" b="0" i="0" kern="1200" dirty="0" err="1" smtClean="0">
                <a:solidFill>
                  <a:schemeClr val="tx1"/>
                </a:solidFill>
                <a:effectLst/>
                <a:latin typeface="+mn-lt"/>
                <a:ea typeface="+mn-ea"/>
                <a:cs typeface="+mn-cs"/>
              </a:rPr>
              <a:t>khối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mới</a:t>
            </a:r>
            <a:r>
              <a:rPr lang="vi-VN" sz="1200" b="0" i="0" kern="1200" dirty="0" smtClean="0">
                <a:solidFill>
                  <a:schemeClr val="tx1"/>
                </a:solidFill>
                <a:effectLst/>
                <a:latin typeface="+mn-lt"/>
                <a:ea typeface="+mn-ea"/>
                <a:cs typeface="+mn-cs"/>
              </a:rPr>
              <a:t>. Tuy nhiên, công </a:t>
            </a:r>
            <a:r>
              <a:rPr lang="vi-VN" sz="1200" b="0" i="0" kern="1200" dirty="0" err="1" smtClean="0">
                <a:solidFill>
                  <a:schemeClr val="tx1"/>
                </a:solidFill>
                <a:effectLst/>
                <a:latin typeface="+mn-lt"/>
                <a:ea typeface="+mn-ea"/>
                <a:cs typeface="+mn-cs"/>
              </a:rPr>
              <a:t>việc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của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họ</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cũng</a:t>
            </a:r>
            <a:r>
              <a:rPr lang="vi-VN" sz="1200" b="0" i="0" kern="1200" dirty="0" smtClean="0">
                <a:solidFill>
                  <a:schemeClr val="tx1"/>
                </a:solidFill>
                <a:effectLst/>
                <a:latin typeface="+mn-lt"/>
                <a:ea typeface="+mn-ea"/>
                <a:cs typeface="+mn-cs"/>
              </a:rPr>
              <a:t> không </a:t>
            </a:r>
            <a:r>
              <a:rPr lang="vi-VN" sz="1200" b="0" i="0" kern="1200" dirty="0" err="1" smtClean="0">
                <a:solidFill>
                  <a:schemeClr val="tx1"/>
                </a:solidFill>
                <a:effectLst/>
                <a:latin typeface="+mn-lt"/>
                <a:ea typeface="+mn-ea"/>
                <a:cs typeface="+mn-cs"/>
              </a:rPr>
              <a:t>thể</a:t>
            </a:r>
            <a:r>
              <a:rPr lang="vi-VN" sz="1200" b="0" i="0" kern="1200" dirty="0" smtClean="0">
                <a:solidFill>
                  <a:schemeClr val="tx1"/>
                </a:solidFill>
                <a:effectLst/>
                <a:latin typeface="+mn-lt"/>
                <a:ea typeface="+mn-ea"/>
                <a:cs typeface="+mn-cs"/>
              </a:rPr>
              <a:t> mang đi </a:t>
            </a:r>
            <a:r>
              <a:rPr lang="vi-VN" sz="1200" b="0" i="0" kern="1200" dirty="0" err="1" smtClean="0">
                <a:solidFill>
                  <a:schemeClr val="tx1"/>
                </a:solidFill>
                <a:effectLst/>
                <a:latin typeface="+mn-lt"/>
                <a:ea typeface="+mn-ea"/>
                <a:cs typeface="+mn-cs"/>
              </a:rPr>
              <a:t>áp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dụng</a:t>
            </a:r>
            <a:r>
              <a:rPr lang="vi-VN" sz="1200" b="0" i="0" kern="1200" dirty="0" smtClean="0">
                <a:solidFill>
                  <a:schemeClr val="tx1"/>
                </a:solidFill>
                <a:effectLst/>
                <a:latin typeface="+mn-lt"/>
                <a:ea typeface="+mn-ea"/>
                <a:cs typeface="+mn-cs"/>
              </a:rPr>
              <a:t> ở </a:t>
            </a:r>
            <a:r>
              <a:rPr lang="vi-VN" sz="1200" b="0" i="0" kern="1200" dirty="0" err="1" smtClean="0">
                <a:solidFill>
                  <a:schemeClr val="tx1"/>
                </a:solidFill>
                <a:effectLst/>
                <a:latin typeface="+mn-lt"/>
                <a:ea typeface="+mn-ea"/>
                <a:cs typeface="+mn-cs"/>
              </a:rPr>
              <a:t>những</a:t>
            </a:r>
            <a:r>
              <a:rPr lang="vi-VN" sz="1200" b="0" i="0" kern="1200" dirty="0" smtClean="0">
                <a:solidFill>
                  <a:schemeClr val="tx1"/>
                </a:solidFill>
                <a:effectLst/>
                <a:latin typeface="+mn-lt"/>
                <a:ea typeface="+mn-ea"/>
                <a:cs typeface="+mn-cs"/>
              </a:rPr>
              <a:t> nơi </a:t>
            </a:r>
            <a:r>
              <a:rPr lang="vi-VN" sz="1200" b="0" i="0" kern="1200" dirty="0" err="1" smtClean="0">
                <a:solidFill>
                  <a:schemeClr val="tx1"/>
                </a:solidFill>
                <a:effectLst/>
                <a:latin typeface="+mn-lt"/>
                <a:ea typeface="+mn-ea"/>
                <a:cs typeface="+mn-cs"/>
              </a:rPr>
              <a:t>khác</a:t>
            </a:r>
            <a:r>
              <a:rPr lang="vi-VN"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Nguyên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nhân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dẫn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công</a:t>
            </a:r>
            <a:r>
              <a:rPr lang="en-US" sz="1200" b="0" i="0" kern="1200" baseline="0" dirty="0" smtClean="0">
                <a:solidFill>
                  <a:schemeClr val="tx1"/>
                </a:solidFill>
                <a:effectLst/>
                <a:latin typeface="+mn-lt"/>
                <a:ea typeface="+mn-ea"/>
                <a:cs typeface="+mn-cs"/>
              </a:rPr>
              <a:t> 51%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do </a:t>
            </a:r>
            <a:r>
              <a:rPr lang="vi-VN" sz="1200" b="0" i="0" kern="1200" dirty="0" err="1" smtClean="0">
                <a:solidFill>
                  <a:schemeClr val="tx1"/>
                </a:solidFill>
                <a:effectLst/>
                <a:latin typeface="+mn-lt"/>
                <a:ea typeface="+mn-ea"/>
                <a:cs typeface="+mn-cs"/>
              </a:rPr>
              <a:t>Bạn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cần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phải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một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lượng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lớn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sức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mạnh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nhiều</a:t>
            </a:r>
            <a:r>
              <a:rPr lang="vi-VN" sz="1200" b="0" i="0" kern="1200" dirty="0" smtClean="0">
                <a:solidFill>
                  <a:schemeClr val="tx1"/>
                </a:solidFill>
                <a:effectLst/>
                <a:latin typeface="+mn-lt"/>
                <a:ea typeface="+mn-ea"/>
                <a:cs typeface="+mn-cs"/>
              </a:rPr>
              <a:t> hơn </a:t>
            </a:r>
            <a:r>
              <a:rPr lang="vi-VN" sz="1200" b="0" i="0" kern="1200" dirty="0" err="1" smtClean="0">
                <a:solidFill>
                  <a:schemeClr val="tx1"/>
                </a:solidFill>
                <a:effectLst/>
                <a:latin typeface="+mn-lt"/>
                <a:ea typeface="+mn-ea"/>
                <a:cs typeface="+mn-cs"/>
              </a:rPr>
              <a:t>sức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mạnh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một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máy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phổ</a:t>
            </a:r>
            <a:r>
              <a:rPr lang="vi-VN" sz="1200" b="0" i="0" kern="1200" dirty="0" smtClean="0">
                <a:solidFill>
                  <a:schemeClr val="tx1"/>
                </a:solidFill>
                <a:effectLst/>
                <a:latin typeface="+mn-lt"/>
                <a:ea typeface="+mn-ea"/>
                <a:cs typeface="+mn-cs"/>
              </a:rPr>
              <a:t> thông </a:t>
            </a:r>
            <a:r>
              <a:rPr lang="vi-VN" sz="1200" b="0" i="0" kern="1200" dirty="0" err="1" smtClean="0">
                <a:solidFill>
                  <a:schemeClr val="tx1"/>
                </a:solidFill>
                <a:effectLst/>
                <a:latin typeface="+mn-lt"/>
                <a:ea typeface="+mn-ea"/>
                <a:cs typeface="+mn-cs"/>
              </a:rPr>
              <a:t>sở</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hữu</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Điều</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sẽ</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khiến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cộng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đồng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mỏ</a:t>
            </a:r>
            <a:r>
              <a:rPr lang="vi-VN" sz="1200" b="0" i="0" kern="1200" dirty="0" smtClean="0">
                <a:solidFill>
                  <a:schemeClr val="tx1"/>
                </a:solidFill>
                <a:effectLst/>
                <a:latin typeface="+mn-lt"/>
                <a:ea typeface="+mn-ea"/>
                <a:cs typeface="+mn-cs"/>
              </a:rPr>
              <a:t> gom </a:t>
            </a:r>
            <a:r>
              <a:rPr lang="vi-VN" sz="1200" b="0" i="0" kern="1200" dirty="0" err="1" smtClean="0">
                <a:solidFill>
                  <a:schemeClr val="tx1"/>
                </a:solidFill>
                <a:effectLst/>
                <a:latin typeface="+mn-lt"/>
                <a:ea typeface="+mn-ea"/>
                <a:cs typeface="+mn-cs"/>
              </a:rPr>
              <a:t>cụm</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lại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Những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mỏ</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nhỏ</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lẻ</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sẽ</a:t>
            </a:r>
            <a:r>
              <a:rPr lang="vi-VN" sz="1200" b="0" i="0" kern="1200" dirty="0" smtClean="0">
                <a:solidFill>
                  <a:schemeClr val="tx1"/>
                </a:solidFill>
                <a:effectLst/>
                <a:latin typeface="+mn-lt"/>
                <a:ea typeface="+mn-ea"/>
                <a:cs typeface="+mn-cs"/>
              </a:rPr>
              <a:t> không </a:t>
            </a:r>
            <a:r>
              <a:rPr lang="vi-VN" sz="1200" b="0" i="0" kern="1200" dirty="0" err="1" smtClean="0">
                <a:solidFill>
                  <a:schemeClr val="tx1"/>
                </a:solidFill>
                <a:effectLst/>
                <a:latin typeface="+mn-lt"/>
                <a:ea typeface="+mn-ea"/>
                <a:cs typeface="+mn-cs"/>
              </a:rPr>
              <a:t>cạnh</a:t>
            </a:r>
            <a:r>
              <a:rPr lang="vi-VN" sz="1200" b="0" i="0" kern="1200" dirty="0" smtClean="0">
                <a:solidFill>
                  <a:schemeClr val="tx1"/>
                </a:solidFill>
                <a:effectLst/>
                <a:latin typeface="+mn-lt"/>
                <a:ea typeface="+mn-ea"/>
                <a:cs typeface="+mn-cs"/>
              </a:rPr>
              <a:t> tranh </a:t>
            </a:r>
            <a:r>
              <a:rPr lang="vi-VN" sz="1200" b="0" i="0" kern="1200" dirty="0" err="1" smtClean="0">
                <a:solidFill>
                  <a:schemeClr val="tx1"/>
                </a:solidFill>
                <a:effectLst/>
                <a:latin typeface="+mn-lt"/>
                <a:ea typeface="+mn-ea"/>
                <a:cs typeface="+mn-cs"/>
              </a:rPr>
              <a:t>được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mỏ</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lớn</a:t>
            </a:r>
            <a:r>
              <a:rPr lang="vi-VN" sz="1200" b="0" i="0" kern="1200" dirty="0" smtClean="0">
                <a:solidFill>
                  <a:schemeClr val="tx1"/>
                </a:solidFill>
                <a:effectLst/>
                <a:latin typeface="+mn-lt"/>
                <a:ea typeface="+mn-ea"/>
                <a:cs typeface="+mn-cs"/>
              </a:rPr>
              <a:t> hơn. </a:t>
            </a:r>
            <a:r>
              <a:rPr lang="vi-VN" sz="1200" b="0" i="0" kern="1200" dirty="0" err="1" smtClean="0">
                <a:solidFill>
                  <a:schemeClr val="tx1"/>
                </a:solidFill>
                <a:effectLst/>
                <a:latin typeface="+mn-lt"/>
                <a:ea typeface="+mn-ea"/>
                <a:cs typeface="+mn-cs"/>
              </a:rPr>
              <a:t>Dẫn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đến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sự</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độc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quyền</a:t>
            </a:r>
            <a:r>
              <a:rPr lang="vi-VN" sz="1200" b="0" i="0" kern="1200" dirty="0" smtClean="0">
                <a:solidFill>
                  <a:schemeClr val="tx1"/>
                </a:solidFill>
                <a:effectLst/>
                <a:latin typeface="+mn-lt"/>
                <a:ea typeface="+mn-ea"/>
                <a:cs typeface="+mn-cs"/>
              </a:rPr>
              <a:t> khai </a:t>
            </a:r>
            <a:r>
              <a:rPr lang="vi-VN" sz="1200" b="0" i="0" kern="1200" dirty="0" err="1" smtClean="0">
                <a:solidFill>
                  <a:schemeClr val="tx1"/>
                </a:solidFill>
                <a:effectLst/>
                <a:latin typeface="+mn-lt"/>
                <a:ea typeface="+mn-ea"/>
                <a:cs typeface="+mn-cs"/>
              </a:rPr>
              <a:t>thác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mỏ</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từ</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các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mỏ</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lớn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Vì</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sức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mạnh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lớn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thì</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xác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suất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tìm</a:t>
            </a:r>
            <a:r>
              <a:rPr lang="vi-VN" sz="1200" b="0" i="0" kern="1200" dirty="0" smtClean="0">
                <a:solidFill>
                  <a:schemeClr val="tx1"/>
                </a:solidFill>
                <a:effectLst/>
                <a:latin typeface="+mn-lt"/>
                <a:ea typeface="+mn-ea"/>
                <a:cs typeface="+mn-cs"/>
              </a:rPr>
              <a:t> ra </a:t>
            </a:r>
            <a:r>
              <a:rPr lang="vi-VN" sz="1200" b="0" i="0" kern="1200" dirty="0" err="1" smtClean="0">
                <a:solidFill>
                  <a:schemeClr val="tx1"/>
                </a:solidFill>
                <a:effectLst/>
                <a:latin typeface="+mn-lt"/>
                <a:ea typeface="+mn-ea"/>
                <a:cs typeface="+mn-cs"/>
              </a:rPr>
              <a:t>đáp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án</a:t>
            </a:r>
            <a:r>
              <a:rPr lang="vi-VN" sz="1200" b="0" i="0" kern="1200" dirty="0" smtClean="0">
                <a:solidFill>
                  <a:schemeClr val="tx1"/>
                </a:solidFill>
                <a:effectLst/>
                <a:latin typeface="+mn-lt"/>
                <a:ea typeface="+mn-ea"/>
                <a:cs typeface="+mn-cs"/>
              </a:rPr>
              <a:t> nhanh </a:t>
            </a:r>
            <a:r>
              <a:rPr lang="vi-VN" sz="1200" b="0" i="0" kern="1200" dirty="0" err="1" smtClean="0">
                <a:solidFill>
                  <a:schemeClr val="tx1"/>
                </a:solidFill>
                <a:effectLst/>
                <a:latin typeface="+mn-lt"/>
                <a:ea typeface="+mn-ea"/>
                <a:cs typeface="+mn-cs"/>
              </a:rPr>
              <a:t>và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xác</a:t>
            </a:r>
            <a:r>
              <a:rPr lang="vi-VN" sz="1200" b="0" i="0" kern="1200" dirty="0" smtClean="0">
                <a:solidFill>
                  <a:schemeClr val="tx1"/>
                </a:solidFill>
                <a:effectLst/>
                <a:latin typeface="+mn-lt"/>
                <a:ea typeface="+mn-ea"/>
                <a:cs typeface="+mn-cs"/>
              </a:rPr>
              <a:t> cao hơn </a:t>
            </a:r>
            <a:r>
              <a:rPr lang="vi-VN" sz="1200" b="0" i="0" kern="1200" dirty="0" err="1" smtClean="0">
                <a:solidFill>
                  <a:schemeClr val="tx1"/>
                </a:solidFill>
                <a:effectLst/>
                <a:latin typeface="+mn-lt"/>
                <a:ea typeface="+mn-ea"/>
                <a:cs typeface="+mn-cs"/>
              </a:rPr>
              <a:t>những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mỏ</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nhỏ</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lẻ</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Điều</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này</a:t>
            </a:r>
            <a:r>
              <a:rPr lang="vi-VN" sz="1200" b="0" i="0" kern="1200" dirty="0" smtClean="0">
                <a:solidFill>
                  <a:schemeClr val="tx1"/>
                </a:solidFill>
                <a:effectLst/>
                <a:latin typeface="+mn-lt"/>
                <a:ea typeface="+mn-ea"/>
                <a:cs typeface="+mn-cs"/>
              </a:rPr>
              <a:t> đi </a:t>
            </a:r>
            <a:r>
              <a:rPr lang="vi-VN" sz="1200" b="0" i="0" kern="1200" dirty="0" err="1" smtClean="0">
                <a:solidFill>
                  <a:schemeClr val="tx1"/>
                </a:solidFill>
                <a:effectLst/>
                <a:latin typeface="+mn-lt"/>
                <a:ea typeface="+mn-ea"/>
                <a:cs typeface="+mn-cs"/>
              </a:rPr>
              <a:t>ngược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lại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lý</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tưởng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của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một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hệ</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thống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Blockchain</a:t>
            </a:r>
            <a:r>
              <a:rPr lang="vi-VN" sz="1200" b="0" i="0" kern="1200" dirty="0" smtClean="0">
                <a:solidFill>
                  <a:schemeClr val="tx1"/>
                </a:solidFill>
                <a:effectLst/>
                <a:latin typeface="+mn-lt"/>
                <a:ea typeface="+mn-ea"/>
                <a:cs typeface="+mn-cs"/>
              </a:rPr>
              <a:t> phân </a:t>
            </a:r>
            <a:r>
              <a:rPr lang="vi-VN" sz="1200" b="0" i="0" kern="1200" dirty="0" err="1" smtClean="0">
                <a:solidFill>
                  <a:schemeClr val="tx1"/>
                </a:solidFill>
                <a:effectLst/>
                <a:latin typeface="+mn-lt"/>
                <a:ea typeface="+mn-ea"/>
                <a:cs typeface="+mn-cs"/>
              </a:rPr>
              <a:t>cấp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thể</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dẫn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đến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một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cuộc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tấn</a:t>
            </a:r>
            <a:r>
              <a:rPr lang="vi-VN" sz="1200" b="0" i="0" kern="1200" dirty="0" smtClean="0">
                <a:solidFill>
                  <a:schemeClr val="tx1"/>
                </a:solidFill>
                <a:effectLst/>
                <a:latin typeface="+mn-lt"/>
                <a:ea typeface="+mn-ea"/>
                <a:cs typeface="+mn-cs"/>
              </a:rPr>
              <a:t> công 51%.</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err="1" smtClean="0">
                <a:solidFill>
                  <a:schemeClr val="tx1"/>
                </a:solidFill>
                <a:effectLst/>
                <a:latin typeface="+mn-lt"/>
                <a:ea typeface="+mn-ea"/>
                <a:cs typeface="+mn-cs"/>
              </a:rPr>
              <a:t>Một</a:t>
            </a:r>
            <a:r>
              <a:rPr lang="vi-VN" sz="1200" b="0"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Multipool</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sẽ</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một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đồng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tiền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hóa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đặc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biệt</a:t>
            </a:r>
            <a:r>
              <a:rPr lang="vi-VN" sz="1200" b="0" i="0" kern="1200" dirty="0" smtClean="0">
                <a:solidFill>
                  <a:schemeClr val="tx1"/>
                </a:solidFill>
                <a:effectLst/>
                <a:latin typeface="+mn-lt"/>
                <a:ea typeface="+mn-ea"/>
                <a:cs typeface="+mn-cs"/>
              </a:rPr>
              <a:t> – cho </a:t>
            </a:r>
            <a:r>
              <a:rPr lang="vi-VN" sz="1200" b="0" i="0" kern="1200" dirty="0" err="1" smtClean="0">
                <a:solidFill>
                  <a:schemeClr val="tx1"/>
                </a:solidFill>
                <a:effectLst/>
                <a:latin typeface="+mn-lt"/>
                <a:ea typeface="+mn-ea"/>
                <a:cs typeface="+mn-cs"/>
              </a:rPr>
              <a:t>phép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tạo</a:t>
            </a:r>
            <a:r>
              <a:rPr lang="vi-VN" sz="1200" b="0" i="0" kern="1200" dirty="0" smtClean="0">
                <a:solidFill>
                  <a:schemeClr val="tx1"/>
                </a:solidFill>
                <a:effectLst/>
                <a:latin typeface="+mn-lt"/>
                <a:ea typeface="+mn-ea"/>
                <a:cs typeface="+mn-cs"/>
              </a:rPr>
              <a:t> ra </a:t>
            </a:r>
            <a:r>
              <a:rPr lang="vi-VN" sz="1200" b="0" i="0" kern="1200" dirty="0" err="1" smtClean="0">
                <a:solidFill>
                  <a:schemeClr val="tx1"/>
                </a:solidFill>
                <a:effectLst/>
                <a:latin typeface="+mn-lt"/>
                <a:ea typeface="+mn-ea"/>
                <a:cs typeface="+mn-cs"/>
              </a:rPr>
              <a:t>tổng</a:t>
            </a:r>
            <a:r>
              <a:rPr lang="vi-VN" sz="1200" b="0"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mining</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power</a:t>
            </a:r>
            <a:r>
              <a:rPr lang="vi-VN" sz="1200" b="0" i="0" kern="1200" dirty="0" smtClean="0">
                <a:solidFill>
                  <a:schemeClr val="tx1"/>
                </a:solidFill>
                <a:effectLst/>
                <a:latin typeface="+mn-lt"/>
                <a:ea typeface="+mn-ea"/>
                <a:cs typeface="+mn-cs"/>
              </a:rPr>
              <a:t> – công </a:t>
            </a:r>
            <a:r>
              <a:rPr lang="vi-VN" sz="1200" b="0" i="0" kern="1200" dirty="0" err="1" smtClean="0">
                <a:solidFill>
                  <a:schemeClr val="tx1"/>
                </a:solidFill>
                <a:effectLst/>
                <a:latin typeface="+mn-lt"/>
                <a:ea typeface="+mn-ea"/>
                <a:cs typeface="+mn-cs"/>
              </a:rPr>
              <a:t>suất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đào</a:t>
            </a:r>
            <a:r>
              <a:rPr lang="vi-VN" sz="1200" b="0" i="0" kern="120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10GH</a:t>
            </a:r>
            <a:r>
              <a:rPr lang="vi-VN" sz="1200" b="0" i="0" kern="1200" dirty="0" smtClean="0">
                <a:solidFill>
                  <a:schemeClr val="tx1"/>
                </a:solidFill>
                <a:effectLst/>
                <a:latin typeface="+mn-lt"/>
                <a:ea typeface="+mn-ea"/>
                <a:cs typeface="+mn-cs"/>
              </a:rPr>
              <a:t>. Sau </a:t>
            </a:r>
            <a:r>
              <a:rPr lang="vi-VN" sz="1200" b="0" i="0" kern="1200" dirty="0" err="1" smtClean="0">
                <a:solidFill>
                  <a:schemeClr val="tx1"/>
                </a:solidFill>
                <a:effectLst/>
                <a:latin typeface="+mn-lt"/>
                <a:ea typeface="+mn-ea"/>
                <a:cs typeface="+mn-cs"/>
              </a:rPr>
              <a:t>đó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họ</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sẽ</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toán</a:t>
            </a:r>
            <a:r>
              <a:rPr lang="vi-VN" sz="1200" b="0"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hash</a:t>
            </a:r>
            <a:r>
              <a:rPr lang="vi-VN" sz="1200" b="1" i="0" kern="1200" dirty="0" smtClean="0">
                <a:solidFill>
                  <a:schemeClr val="tx1"/>
                </a:solidFill>
                <a:effectLst/>
                <a:latin typeface="+mn-lt"/>
                <a:ea typeface="+mn-ea"/>
                <a:cs typeface="+mn-cs"/>
              </a:rPr>
              <a:t> </a:t>
            </a:r>
            <a:r>
              <a:rPr lang="vi-VN" sz="1200" b="1" i="0" kern="1200" dirty="0" err="1" smtClean="0">
                <a:solidFill>
                  <a:schemeClr val="tx1"/>
                </a:solidFill>
                <a:effectLst/>
                <a:latin typeface="+mn-lt"/>
                <a:ea typeface="+mn-ea"/>
                <a:cs typeface="+mn-cs"/>
              </a:rPr>
              <a:t>power</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giả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định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90GH, </a:t>
            </a:r>
            <a:r>
              <a:rPr lang="vi-VN" sz="1200" b="0" i="0" kern="1200" dirty="0" err="1" smtClean="0">
                <a:solidFill>
                  <a:schemeClr val="tx1"/>
                </a:solidFill>
                <a:effectLst/>
                <a:latin typeface="+mn-lt"/>
                <a:ea typeface="+mn-ea"/>
                <a:cs typeface="+mn-cs"/>
              </a:rPr>
              <a:t>vì</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vậy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họ</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90% </a:t>
            </a:r>
            <a:r>
              <a:rPr lang="vi-VN" sz="1200" b="0" i="0" kern="1200" dirty="0" err="1" smtClean="0">
                <a:solidFill>
                  <a:schemeClr val="tx1"/>
                </a:solidFill>
                <a:effectLst/>
                <a:latin typeface="+mn-lt"/>
                <a:ea typeface="+mn-ea"/>
                <a:cs typeface="+mn-cs"/>
              </a:rPr>
              <a:t>xác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suất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đào</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khối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nếu</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chuyển</a:t>
            </a:r>
            <a:r>
              <a:rPr lang="vi-VN" sz="1200" b="0" i="0" kern="1200" dirty="0" smtClean="0">
                <a:solidFill>
                  <a:schemeClr val="tx1"/>
                </a:solidFill>
                <a:effectLst/>
                <a:latin typeface="+mn-lt"/>
                <a:ea typeface="+mn-ea"/>
                <a:cs typeface="+mn-cs"/>
              </a:rPr>
              <a:t> qua </a:t>
            </a:r>
            <a:r>
              <a:rPr lang="vi-VN" sz="1200" b="0" i="0" kern="1200" dirty="0" err="1" smtClean="0">
                <a:solidFill>
                  <a:schemeClr val="tx1"/>
                </a:solidFill>
                <a:effectLst/>
                <a:latin typeface="+mn-lt"/>
                <a:ea typeface="+mn-ea"/>
                <a:cs typeface="+mn-cs"/>
              </a:rPr>
              <a:t>tốc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độ</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hash</a:t>
            </a:r>
            <a:r>
              <a:rPr lang="vi-VN" sz="1200" b="0" i="0" kern="1200" dirty="0" smtClean="0">
                <a:solidFill>
                  <a:schemeClr val="tx1"/>
                </a:solidFill>
                <a:effectLst/>
                <a:latin typeface="+mn-lt"/>
                <a:ea typeface="+mn-ea"/>
                <a:cs typeface="+mn-cs"/>
              </a:rPr>
              <a:t> – </a:t>
            </a:r>
            <a:r>
              <a:rPr lang="vi-VN" sz="1200" b="0" i="0" u="none" strike="noStrike" kern="1200" dirty="0" err="1" smtClean="0">
                <a:solidFill>
                  <a:schemeClr val="tx1"/>
                </a:solidFill>
                <a:effectLst/>
                <a:latin typeface="+mn-lt"/>
                <a:ea typeface="+mn-ea"/>
                <a:cs typeface="+mn-cs"/>
                <a:hlinkClick r:id="rId4"/>
              </a:rPr>
              <a:t>hashrate</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của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đồng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tiền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hóa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đến</a:t>
            </a:r>
            <a:r>
              <a:rPr lang="vi-VN" sz="1200" b="0" i="0" kern="1200" dirty="0" smtClean="0">
                <a:solidFill>
                  <a:schemeClr val="tx1"/>
                </a:solidFill>
                <a:effectLst/>
                <a:latin typeface="+mn-lt"/>
                <a:ea typeface="+mn-ea"/>
                <a:cs typeface="+mn-cs"/>
              </a:rPr>
              <a:t> 100GH. Sau </a:t>
            </a:r>
            <a:r>
              <a:rPr lang="vi-VN" sz="1200" b="0" i="0" kern="1200" dirty="0" err="1" smtClean="0">
                <a:solidFill>
                  <a:schemeClr val="tx1"/>
                </a:solidFill>
                <a:effectLst/>
                <a:latin typeface="+mn-lt"/>
                <a:ea typeface="+mn-ea"/>
                <a:cs typeface="+mn-cs"/>
              </a:rPr>
              <a:t>đó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họ</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tính</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toán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rằng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các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khoản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tiền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thưởng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cụ</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thể</a:t>
            </a:r>
            <a:r>
              <a:rPr lang="vi-VN" sz="1200" b="0" i="0" kern="1200" dirty="0" smtClean="0">
                <a:solidFill>
                  <a:schemeClr val="tx1"/>
                </a:solidFill>
                <a:effectLst/>
                <a:latin typeface="+mn-lt"/>
                <a:ea typeface="+mn-ea"/>
                <a:cs typeface="+mn-cs"/>
              </a:rPr>
              <a:t> cho </a:t>
            </a:r>
            <a:r>
              <a:rPr lang="vi-VN" sz="1200" b="0" i="0" kern="1200" dirty="0" err="1" smtClean="0">
                <a:solidFill>
                  <a:schemeClr val="tx1"/>
                </a:solidFill>
                <a:effectLst/>
                <a:latin typeface="+mn-lt"/>
                <a:ea typeface="+mn-ea"/>
                <a:cs typeface="+mn-cs"/>
              </a:rPr>
              <a:t>mỗi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khối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tỷ</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lệ</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chuyển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đổi</a:t>
            </a:r>
            <a:r>
              <a:rPr lang="vi-VN" sz="1200" b="0" i="0" kern="1200" dirty="0" smtClean="0">
                <a:solidFill>
                  <a:schemeClr val="tx1"/>
                </a:solidFill>
                <a:effectLst/>
                <a:latin typeface="+mn-lt"/>
                <a:ea typeface="+mn-ea"/>
                <a:cs typeface="+mn-cs"/>
              </a:rPr>
              <a:t> sang </a:t>
            </a:r>
            <a:r>
              <a:rPr lang="vi-VN" sz="1200" b="0" i="0" kern="1200" dirty="0" err="1" smtClean="0">
                <a:solidFill>
                  <a:schemeClr val="tx1"/>
                </a:solidFill>
                <a:effectLst/>
                <a:latin typeface="+mn-lt"/>
                <a:ea typeface="+mn-ea"/>
                <a:cs typeface="+mn-cs"/>
              </a:rPr>
              <a:t>đồng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tiền</a:t>
            </a:r>
            <a:r>
              <a:rPr lang="vi-VN" sz="1200" b="0" i="0" kern="1200" dirty="0" smtClean="0">
                <a:solidFill>
                  <a:schemeClr val="tx1"/>
                </a:solidFill>
                <a:effectLst/>
                <a:latin typeface="+mn-lt"/>
                <a:ea typeface="+mn-ea"/>
                <a:cs typeface="+mn-cs"/>
              </a:rPr>
              <a:t> cơ </a:t>
            </a:r>
            <a:r>
              <a:rPr lang="vi-VN" sz="1200" b="0" i="0" kern="1200" dirty="0" err="1" smtClean="0">
                <a:solidFill>
                  <a:schemeClr val="tx1"/>
                </a:solidFill>
                <a:effectLst/>
                <a:latin typeface="+mn-lt"/>
                <a:ea typeface="+mn-ea"/>
                <a:cs typeface="+mn-cs"/>
              </a:rPr>
              <a:t>bản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mà</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họ</a:t>
            </a:r>
            <a:r>
              <a:rPr lang="vi-VN" sz="1200" b="0" i="0" kern="1200" dirty="0" smtClean="0">
                <a:solidFill>
                  <a:schemeClr val="tx1"/>
                </a:solidFill>
                <a:effectLst/>
                <a:latin typeface="+mn-lt"/>
                <a:ea typeface="+mn-ea"/>
                <a:cs typeface="+mn-cs"/>
              </a:rPr>
              <a:t> đang </a:t>
            </a:r>
            <a:r>
              <a:rPr lang="vi-VN" sz="1200" b="0" i="0" kern="1200" dirty="0" err="1" smtClean="0">
                <a:solidFill>
                  <a:schemeClr val="tx1"/>
                </a:solidFill>
                <a:effectLst/>
                <a:latin typeface="+mn-lt"/>
                <a:ea typeface="+mn-ea"/>
                <a:cs typeface="+mn-cs"/>
              </a:rPr>
              <a:t>hoạt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động</a:t>
            </a:r>
            <a:r>
              <a:rPr lang="vi-VN" sz="1200" b="0" i="0" kern="1200" dirty="0" smtClean="0">
                <a:solidFill>
                  <a:schemeClr val="tx1"/>
                </a:solidFill>
                <a:effectLst/>
                <a:latin typeface="+mn-lt"/>
                <a:ea typeface="+mn-ea"/>
                <a:cs typeface="+mn-cs"/>
              </a:rPr>
              <a:t>.</a:t>
            </a:r>
          </a:p>
          <a:p>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12</a:t>
            </a:fld>
            <a:endParaRPr lang="en-US" dirty="0"/>
          </a:p>
        </p:txBody>
      </p:sp>
    </p:spTree>
    <p:extLst>
      <p:ext uri="{BB962C8B-B14F-4D97-AF65-F5344CB8AC3E}">
        <p14:creationId xmlns:p14="http://schemas.microsoft.com/office/powerpoint/2010/main" val="210441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sz="1200" b="0" i="0" kern="1200" dirty="0" err="1" smtClean="0">
                <a:solidFill>
                  <a:schemeClr val="tx1"/>
                </a:solidFill>
                <a:effectLst/>
                <a:latin typeface="+mn-lt"/>
                <a:ea typeface="+mn-ea"/>
                <a:cs typeface="+mn-cs"/>
              </a:rPr>
              <a:t>Từ</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những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bước</a:t>
            </a:r>
            <a:r>
              <a:rPr lang="vi-VN" sz="1200" b="0" i="0" kern="1200" dirty="0" smtClean="0">
                <a:solidFill>
                  <a:schemeClr val="tx1"/>
                </a:solidFill>
                <a:effectLst/>
                <a:latin typeface="+mn-lt"/>
                <a:ea typeface="+mn-ea"/>
                <a:cs typeface="+mn-cs"/>
              </a:rPr>
              <a:t> trên, </a:t>
            </a:r>
            <a:r>
              <a:rPr lang="vi-VN" sz="1200" b="0" i="0" kern="1200" dirty="0" err="1" smtClean="0">
                <a:solidFill>
                  <a:schemeClr val="tx1"/>
                </a:solidFill>
                <a:effectLst/>
                <a:latin typeface="+mn-lt"/>
                <a:ea typeface="+mn-ea"/>
                <a:cs typeface="+mn-cs"/>
              </a:rPr>
              <a:t>kẻ</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tấn</a:t>
            </a:r>
            <a:r>
              <a:rPr lang="vi-VN" sz="1200" b="0" i="0" kern="1200" dirty="0" smtClean="0">
                <a:solidFill>
                  <a:schemeClr val="tx1"/>
                </a:solidFill>
                <a:effectLst/>
                <a:latin typeface="+mn-lt"/>
                <a:ea typeface="+mn-ea"/>
                <a:cs typeface="+mn-cs"/>
              </a:rPr>
              <a:t> công </a:t>
            </a:r>
            <a:r>
              <a:rPr lang="vi-VN" sz="1200" b="0" i="0" kern="1200" dirty="0" err="1" smtClean="0">
                <a:solidFill>
                  <a:schemeClr val="tx1"/>
                </a:solidFill>
                <a:effectLst/>
                <a:latin typeface="+mn-lt"/>
                <a:ea typeface="+mn-ea"/>
                <a:cs typeface="+mn-cs"/>
              </a:rPr>
              <a:t>có</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thể</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đảo</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ngược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lại</a:t>
            </a:r>
            <a:r>
              <a:rPr lang="vi-VN" sz="1200" b="0" i="0" kern="1200" dirty="0" smtClean="0">
                <a:solidFill>
                  <a:schemeClr val="tx1"/>
                </a:solidFill>
                <a:effectLst/>
                <a:latin typeface="+mn-lt"/>
                <a:ea typeface="+mn-ea"/>
                <a:cs typeface="+mn-cs"/>
              </a:rPr>
              <a:t> giao </a:t>
            </a:r>
            <a:r>
              <a:rPr lang="vi-VN" sz="1200" b="0" i="0" kern="1200" dirty="0" err="1" smtClean="0">
                <a:solidFill>
                  <a:schemeClr val="tx1"/>
                </a:solidFill>
                <a:effectLst/>
                <a:latin typeface="+mn-lt"/>
                <a:ea typeface="+mn-ea"/>
                <a:cs typeface="+mn-cs"/>
              </a:rPr>
              <a:t>dịch</a:t>
            </a:r>
            <a:r>
              <a:rPr lang="vi-VN"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vi-VN" sz="1200" b="0" i="0" kern="1200" dirty="0" err="1" smtClean="0">
                <a:solidFill>
                  <a:schemeClr val="tx1"/>
                </a:solidFill>
                <a:effectLst/>
                <a:latin typeface="+mn-lt"/>
                <a:ea typeface="+mn-ea"/>
                <a:cs typeface="+mn-cs"/>
              </a:rPr>
              <a:t>tấn</a:t>
            </a:r>
            <a:r>
              <a:rPr lang="vi-VN" sz="1200" b="0" i="0" kern="1200" dirty="0" smtClean="0">
                <a:solidFill>
                  <a:schemeClr val="tx1"/>
                </a:solidFill>
                <a:effectLst/>
                <a:latin typeface="+mn-lt"/>
                <a:ea typeface="+mn-ea"/>
                <a:cs typeface="+mn-cs"/>
              </a:rPr>
              <a:t> công 51% </a:t>
            </a:r>
            <a:r>
              <a:rPr lang="en-US" sz="1200" b="0" i="0" kern="120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sự</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lựa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chọn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hại</a:t>
            </a:r>
            <a:r>
              <a:rPr lang="en-US" sz="1200" b="0" i="0" kern="1200" baseline="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về</a:t>
            </a:r>
            <a:r>
              <a:rPr lang="vi-VN" sz="1200" b="0" i="0" kern="1200" dirty="0" smtClean="0">
                <a:solidFill>
                  <a:schemeClr val="tx1"/>
                </a:solidFill>
                <a:effectLst/>
                <a:latin typeface="+mn-lt"/>
                <a:ea typeface="+mn-ea"/>
                <a:cs typeface="+mn-cs"/>
              </a:rPr>
              <a:t> kinh </a:t>
            </a:r>
            <a:r>
              <a:rPr lang="vi-VN" sz="1200" b="0" i="0" kern="1200" dirty="0" err="1" smtClean="0">
                <a:solidFill>
                  <a:schemeClr val="tx1"/>
                </a:solidFill>
                <a:effectLst/>
                <a:latin typeface="+mn-lt"/>
                <a:ea typeface="+mn-ea"/>
                <a:cs typeface="+mn-cs"/>
              </a:rPr>
              <a:t>tế</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Nó</a:t>
            </a:r>
            <a:r>
              <a:rPr lang="vi-VN" sz="1200" b="0" i="0" kern="1200" dirty="0" smtClean="0">
                <a:solidFill>
                  <a:schemeClr val="tx1"/>
                </a:solidFill>
                <a:effectLst/>
                <a:latin typeface="+mn-lt"/>
                <a:ea typeface="+mn-ea"/>
                <a:cs typeface="+mn-cs"/>
              </a:rPr>
              <a:t> yêu </a:t>
            </a:r>
            <a:r>
              <a:rPr lang="vi-VN" sz="1200" b="0" i="0" kern="1200" dirty="0" err="1" smtClean="0">
                <a:solidFill>
                  <a:schemeClr val="tx1"/>
                </a:solidFill>
                <a:effectLst/>
                <a:latin typeface="+mn-lt"/>
                <a:ea typeface="+mn-ea"/>
                <a:cs typeface="+mn-cs"/>
              </a:rPr>
              <a:t>cầu</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phải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tập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hợp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một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lượng</a:t>
            </a:r>
            <a:r>
              <a:rPr lang="vi-VN" sz="1200" b="0" i="0" kern="1200" dirty="0" smtClean="0">
                <a:solidFill>
                  <a:schemeClr val="tx1"/>
                </a:solidFill>
                <a:effectLst/>
                <a:latin typeface="+mn-lt"/>
                <a:ea typeface="+mn-ea"/>
                <a:cs typeface="+mn-cs"/>
              </a:rPr>
              <a:t> năng </a:t>
            </a:r>
            <a:r>
              <a:rPr lang="vi-VN" sz="1200" b="0" i="0" kern="1200" dirty="0" err="1" smtClean="0">
                <a:solidFill>
                  <a:schemeClr val="tx1"/>
                </a:solidFill>
                <a:effectLst/>
                <a:latin typeface="+mn-lt"/>
                <a:ea typeface="+mn-ea"/>
                <a:cs typeface="+mn-cs"/>
              </a:rPr>
              <a:t>lực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đào</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áp</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đảo</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Và</a:t>
            </a:r>
            <a:r>
              <a:rPr lang="vi-VN" sz="1200" b="0" i="0" kern="1200" dirty="0" smtClean="0">
                <a:solidFill>
                  <a:schemeClr val="tx1"/>
                </a:solidFill>
                <a:effectLst/>
                <a:latin typeface="+mn-lt"/>
                <a:ea typeface="+mn-ea"/>
                <a:cs typeface="+mn-cs"/>
              </a:rPr>
              <a:t> khi tin </a:t>
            </a:r>
            <a:r>
              <a:rPr lang="vi-VN" sz="1200" b="0" i="0" kern="1200" dirty="0" err="1" smtClean="0">
                <a:solidFill>
                  <a:schemeClr val="tx1"/>
                </a:solidFill>
                <a:effectLst/>
                <a:latin typeface="+mn-lt"/>
                <a:ea typeface="+mn-ea"/>
                <a:cs typeface="+mn-cs"/>
              </a:rPr>
              <a:t>tức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về</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việc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này</a:t>
            </a:r>
            <a:r>
              <a:rPr lang="vi-VN" sz="1200" b="0" i="0" kern="1200" dirty="0" smtClean="0">
                <a:solidFill>
                  <a:schemeClr val="tx1"/>
                </a:solidFill>
                <a:effectLst/>
                <a:latin typeface="+mn-lt"/>
                <a:ea typeface="+mn-ea"/>
                <a:cs typeface="+mn-cs"/>
              </a:rPr>
              <a:t> lan </a:t>
            </a:r>
            <a:r>
              <a:rPr lang="vi-VN" sz="1200" b="0" i="0" kern="1200" dirty="0" err="1" smtClean="0">
                <a:solidFill>
                  <a:schemeClr val="tx1"/>
                </a:solidFill>
                <a:effectLst/>
                <a:latin typeface="+mn-lt"/>
                <a:ea typeface="+mn-ea"/>
                <a:cs typeface="+mn-cs"/>
              </a:rPr>
              <a:t>truyền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người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dùng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sẽ</a:t>
            </a:r>
            <a:r>
              <a:rPr lang="vi-VN" sz="1200" b="0" i="0" kern="1200" dirty="0" smtClean="0">
                <a:solidFill>
                  <a:schemeClr val="tx1"/>
                </a:solidFill>
                <a:effectLst/>
                <a:latin typeface="+mn-lt"/>
                <a:ea typeface="+mn-ea"/>
                <a:cs typeface="+mn-cs"/>
              </a:rPr>
              <a:t> cân </a:t>
            </a:r>
            <a:r>
              <a:rPr lang="vi-VN" sz="1200" b="0" i="0" kern="1200" dirty="0" err="1" smtClean="0">
                <a:solidFill>
                  <a:schemeClr val="tx1"/>
                </a:solidFill>
                <a:effectLst/>
                <a:latin typeface="+mn-lt"/>
                <a:ea typeface="+mn-ea"/>
                <a:cs typeface="+mn-cs"/>
              </a:rPr>
              <a:t>nhắc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từ</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bỏ</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mạng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lưới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vì</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họ</a:t>
            </a:r>
            <a:r>
              <a:rPr lang="vi-VN" sz="1200" b="0" i="0" kern="1200" dirty="0" smtClean="0">
                <a:solidFill>
                  <a:schemeClr val="tx1"/>
                </a:solidFill>
                <a:effectLst/>
                <a:latin typeface="+mn-lt"/>
                <a:ea typeface="+mn-ea"/>
                <a:cs typeface="+mn-cs"/>
              </a:rPr>
              <a:t> xem như </a:t>
            </a:r>
            <a:r>
              <a:rPr lang="vi-VN" sz="1200" b="0" i="0" kern="1200" dirty="0" err="1" smtClean="0">
                <a:solidFill>
                  <a:schemeClr val="tx1"/>
                </a:solidFill>
                <a:effectLst/>
                <a:latin typeface="+mn-lt"/>
                <a:ea typeface="+mn-ea"/>
                <a:cs typeface="+mn-cs"/>
              </a:rPr>
              <a:t>nó</a:t>
            </a:r>
            <a:r>
              <a:rPr lang="vi-VN" sz="1200" b="0" i="0" kern="1200" dirty="0" smtClean="0">
                <a:solidFill>
                  <a:schemeClr val="tx1"/>
                </a:solidFill>
                <a:effectLst/>
                <a:latin typeface="+mn-lt"/>
                <a:ea typeface="+mn-ea"/>
                <a:cs typeface="+mn-cs"/>
              </a:rPr>
              <a:t> không </a:t>
            </a:r>
            <a:r>
              <a:rPr lang="vi-VN" sz="1200" b="0" i="0" kern="1200" dirty="0" err="1" smtClean="0">
                <a:solidFill>
                  <a:schemeClr val="tx1"/>
                </a:solidFill>
                <a:effectLst/>
                <a:latin typeface="+mn-lt"/>
                <a:ea typeface="+mn-ea"/>
                <a:cs typeface="+mn-cs"/>
              </a:rPr>
              <a:t>còn</a:t>
            </a:r>
            <a:r>
              <a:rPr lang="vi-VN" sz="1200" b="0" i="0" kern="1200" dirty="0" smtClean="0">
                <a:solidFill>
                  <a:schemeClr val="tx1"/>
                </a:solidFill>
                <a:effectLst/>
                <a:latin typeface="+mn-lt"/>
                <a:ea typeface="+mn-ea"/>
                <a:cs typeface="+mn-cs"/>
              </a:rPr>
              <a:t> duy </a:t>
            </a:r>
            <a:r>
              <a:rPr lang="vi-VN" sz="1200" b="0" i="0" kern="1200" dirty="0" err="1" smtClean="0">
                <a:solidFill>
                  <a:schemeClr val="tx1"/>
                </a:solidFill>
                <a:effectLst/>
                <a:latin typeface="+mn-lt"/>
                <a:ea typeface="+mn-ea"/>
                <a:cs typeface="+mn-cs"/>
              </a:rPr>
              <a:t>trì</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được</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tính</a:t>
            </a:r>
            <a:r>
              <a:rPr lang="vi-VN" sz="1200" b="0" i="0" kern="1200" dirty="0" smtClean="0">
                <a:solidFill>
                  <a:schemeClr val="tx1"/>
                </a:solidFill>
                <a:effectLst/>
                <a:latin typeface="+mn-lt"/>
                <a:ea typeface="+mn-ea"/>
                <a:cs typeface="+mn-cs"/>
              </a:rPr>
              <a:t> phân </a:t>
            </a:r>
            <a:r>
              <a:rPr lang="vi-VN" sz="1200" b="0" i="0" kern="1200" dirty="0" err="1" smtClean="0">
                <a:solidFill>
                  <a:schemeClr val="tx1"/>
                </a:solidFill>
                <a:effectLst/>
                <a:latin typeface="+mn-lt"/>
                <a:ea typeface="+mn-ea"/>
                <a:cs typeface="+mn-cs"/>
              </a:rPr>
              <a:t>quyền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nữa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Giá</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của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đồng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tiền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mã</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hóa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gắn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liền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với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Blockchain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ấy</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sẽ</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sụt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giảm</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Tất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yếu</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người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dùng</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sẽ</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mất</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toàn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bộ</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tài</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sản</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của</a:t>
            </a:r>
            <a:r>
              <a:rPr lang="vi-VN" sz="1200" b="0" i="0" kern="1200" dirty="0" smtClean="0">
                <a:solidFill>
                  <a:schemeClr val="tx1"/>
                </a:solidFill>
                <a:effectLst/>
                <a:latin typeface="+mn-lt"/>
                <a:ea typeface="+mn-ea"/>
                <a:cs typeface="+mn-cs"/>
              </a:rPr>
              <a:t> </a:t>
            </a:r>
            <a:r>
              <a:rPr lang="vi-VN" sz="1200" b="0" i="0" kern="1200" dirty="0" err="1" smtClean="0">
                <a:solidFill>
                  <a:schemeClr val="tx1"/>
                </a:solidFill>
                <a:effectLst/>
                <a:latin typeface="+mn-lt"/>
                <a:ea typeface="+mn-ea"/>
                <a:cs typeface="+mn-cs"/>
              </a:rPr>
              <a:t>mình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công</a:t>
            </a:r>
            <a:r>
              <a:rPr lang="en-US" sz="1200" b="0" i="0" kern="1200" baseline="0" dirty="0" smtClean="0">
                <a:solidFill>
                  <a:schemeClr val="tx1"/>
                </a:solidFill>
                <a:effectLst/>
                <a:latin typeface="+mn-lt"/>
                <a:ea typeface="+mn-ea"/>
                <a:cs typeface="+mn-cs"/>
              </a:rPr>
              <a:t>.</a:t>
            </a:r>
          </a:p>
          <a:p>
            <a:r>
              <a:rPr lang="en-US" sz="1200" b="0" i="0" kern="1200" baseline="0" dirty="0" err="1" smtClean="0">
                <a:solidFill>
                  <a:schemeClr val="tx1"/>
                </a:solidFill>
                <a:effectLst/>
                <a:latin typeface="+mn-lt"/>
                <a:ea typeface="+mn-ea"/>
                <a:cs typeface="+mn-cs"/>
              </a:rPr>
              <a:t>Điều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này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dẫn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sự</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thuật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bằng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cổ</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endParaRPr lang="en-US" dirty="0"/>
          </a:p>
        </p:txBody>
      </p:sp>
      <p:sp>
        <p:nvSpPr>
          <p:cNvPr id="4" name="Chỗ dành sẵn cho Số hiệu Bản chiếu 3"/>
          <p:cNvSpPr>
            <a:spLocks noGrp="1"/>
          </p:cNvSpPr>
          <p:nvPr>
            <p:ph type="sldNum" sz="quarter" idx="10"/>
          </p:nvPr>
        </p:nvSpPr>
        <p:spPr/>
        <p:txBody>
          <a:bodyPr/>
          <a:lstStyle/>
          <a:p>
            <a:fld id="{F93199CD-3E1B-4AE6-990F-76F925F5EA9F}" type="slidenum">
              <a:rPr lang="en-US" smtClean="0"/>
              <a:t>16</a:t>
            </a:fld>
            <a:endParaRPr lang="en-US" dirty="0"/>
          </a:p>
        </p:txBody>
      </p:sp>
    </p:spTree>
    <p:extLst>
      <p:ext uri="{BB962C8B-B14F-4D97-AF65-F5344CB8AC3E}">
        <p14:creationId xmlns:p14="http://schemas.microsoft.com/office/powerpoint/2010/main" val="3186782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77B825-ADD0-420E-84A8-15954FE2FCF3}"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40869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Kỷ lục</a:t>
            </a:r>
            <a:r>
              <a:rPr lang="en-US" baseline="0" smtClean="0"/>
              <a:t> $4912 vào ngày 1/9/2017</a:t>
            </a:r>
            <a:endParaRPr lang="en-US" smtClean="0"/>
          </a:p>
          <a:p>
            <a:r>
              <a:rPr lang="en-US" smtClean="0"/>
              <a:t>Tính</a:t>
            </a:r>
            <a:r>
              <a:rPr lang="en-US" baseline="0" smtClean="0"/>
              <a:t> đến thứ năm, 7/9/2017 giá bitcoin: </a:t>
            </a:r>
            <a:r>
              <a:rPr lang="en-US" smtClean="0"/>
              <a:t>$4,671.94</a:t>
            </a:r>
          </a:p>
          <a:p>
            <a:r>
              <a:rPr lang="en-US" i="1" baseline="0" smtClean="0"/>
              <a:t>Gần đây giá bitcoin bị giảm do tuyên bố của ngân hang TWTQ về ICO, xong đã phục hồi đà tang</a:t>
            </a:r>
            <a:endParaRPr lang="en-US" baseline="0" smtClean="0"/>
          </a:p>
        </p:txBody>
      </p:sp>
      <p:sp>
        <p:nvSpPr>
          <p:cNvPr id="4" name="Slide Number Placeholder 3"/>
          <p:cNvSpPr>
            <a:spLocks noGrp="1"/>
          </p:cNvSpPr>
          <p:nvPr>
            <p:ph type="sldNum" sz="quarter" idx="10"/>
          </p:nvPr>
        </p:nvSpPr>
        <p:spPr/>
        <p:txBody>
          <a:bodyPr/>
          <a:lstStyle/>
          <a:p>
            <a:fld id="{4677B825-ADD0-420E-84A8-15954FE2FCF3}" type="slidenum">
              <a:rPr lang="en-US" smtClean="0"/>
              <a:t>20</a:t>
            </a:fld>
            <a:endParaRPr lang="en-US"/>
          </a:p>
        </p:txBody>
      </p:sp>
    </p:spTree>
    <p:extLst>
      <p:ext uri="{BB962C8B-B14F-4D97-AF65-F5344CB8AC3E}">
        <p14:creationId xmlns:p14="http://schemas.microsoft.com/office/powerpoint/2010/main" val="3408275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smtClean="0"/>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03/27/2018</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03/27/2018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03/27/2018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03/27/2018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smtClean="0"/>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03/27/2018</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03/27/2018</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03/27/2018</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03/27/2018</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03/27/2018</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03/27/2018</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03/27/2018</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03/27/2018</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Litecoi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9753598" cy="990600"/>
          </a:xfrm>
        </p:spPr>
        <p:txBody>
          <a:bodyPr anchor="t">
            <a:normAutofit/>
          </a:bodyPr>
          <a:lstStyle/>
          <a:p>
            <a:r>
              <a:rPr lang="en-US" sz="7200" dirty="0" err="1" smtClean="0">
                <a:latin typeface="Times New Roman" panose="02020603050405020304" pitchFamily="18" charset="0"/>
                <a:cs typeface="Times New Roman" panose="02020603050405020304" pitchFamily="18" charset="0"/>
              </a:rPr>
              <a:t>Mã</a:t>
            </a:r>
            <a:r>
              <a:rPr lang="en-US" sz="7200" dirty="0" smtClean="0">
                <a:latin typeface="Times New Roman" panose="02020603050405020304" pitchFamily="18" charset="0"/>
                <a:cs typeface="Times New Roman" panose="02020603050405020304" pitchFamily="18" charset="0"/>
              </a:rPr>
              <a:t> </a:t>
            </a:r>
            <a:r>
              <a:rPr lang="en-US" sz="7200" dirty="0" err="1" smtClean="0">
                <a:latin typeface="Times New Roman" panose="02020603050405020304" pitchFamily="18" charset="0"/>
                <a:cs typeface="Times New Roman" panose="02020603050405020304" pitchFamily="18" charset="0"/>
              </a:rPr>
              <a:t>hóa</a:t>
            </a:r>
            <a:r>
              <a:rPr lang="en-US" sz="7200" dirty="0" smtClean="0">
                <a:latin typeface="Times New Roman" panose="02020603050405020304" pitchFamily="18" charset="0"/>
                <a:cs typeface="Times New Roman" panose="02020603050405020304" pitchFamily="18" charset="0"/>
              </a:rPr>
              <a:t> </a:t>
            </a:r>
            <a:r>
              <a:rPr lang="en-US" sz="7200" dirty="0" err="1" smtClean="0">
                <a:latin typeface="Times New Roman" panose="02020603050405020304" pitchFamily="18" charset="0"/>
                <a:cs typeface="Times New Roman" panose="02020603050405020304" pitchFamily="18" charset="0"/>
              </a:rPr>
              <a:t>trong</a:t>
            </a:r>
            <a:r>
              <a:rPr lang="en-US" sz="7200" dirty="0" smtClean="0">
                <a:latin typeface="Times New Roman" panose="02020603050405020304" pitchFamily="18" charset="0"/>
                <a:cs typeface="Times New Roman" panose="02020603050405020304" pitchFamily="18" charset="0"/>
              </a:rPr>
              <a:t> </a:t>
            </a:r>
            <a:r>
              <a:rPr lang="en-US" sz="7200" dirty="0" err="1" smtClean="0">
                <a:latin typeface="Times New Roman" panose="02020603050405020304" pitchFamily="18" charset="0"/>
                <a:cs typeface="Times New Roman" panose="02020603050405020304" pitchFamily="18" charset="0"/>
              </a:rPr>
              <a:t>tiền</a:t>
            </a:r>
            <a:r>
              <a:rPr lang="en-US" sz="7200" dirty="0" smtClean="0">
                <a:latin typeface="Times New Roman" panose="02020603050405020304" pitchFamily="18" charset="0"/>
                <a:cs typeface="Times New Roman" panose="02020603050405020304" pitchFamily="18" charset="0"/>
              </a:rPr>
              <a:t> </a:t>
            </a:r>
            <a:r>
              <a:rPr lang="en-US" sz="7200" dirty="0" err="1" smtClean="0">
                <a:latin typeface="Times New Roman" panose="02020603050405020304" pitchFamily="18" charset="0"/>
                <a:cs typeface="Times New Roman" panose="02020603050405020304" pitchFamily="18" charset="0"/>
              </a:rPr>
              <a:t>ảo</a:t>
            </a:r>
            <a:endParaRPr lang="en-US" sz="7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637212" y="3048000"/>
            <a:ext cx="4648201" cy="2971800"/>
          </a:xfrm>
        </p:spPr>
        <p:txBody>
          <a:bodyPr anchor="t"/>
          <a:lstStyle/>
          <a:p>
            <a:pPr>
              <a:lnSpc>
                <a:spcPct val="100000"/>
              </a:lnSpc>
            </a:pPr>
            <a:r>
              <a:rPr lang="en-US" dirty="0" smtClean="0">
                <a:solidFill>
                  <a:schemeClr val="tx1"/>
                </a:solidFill>
                <a:latin typeface="Times New Roman" panose="02020603050405020304" pitchFamily="18" charset="0"/>
                <a:cs typeface="Times New Roman" panose="02020603050405020304" pitchFamily="18" charset="0"/>
              </a:rPr>
              <a:t>Nhóm </a:t>
            </a:r>
            <a:r>
              <a:rPr lang="en-US" dirty="0" err="1" smtClean="0">
                <a:solidFill>
                  <a:schemeClr val="tx1"/>
                </a:solidFill>
                <a:latin typeface="Times New Roman" panose="02020603050405020304" pitchFamily="18" charset="0"/>
                <a:cs typeface="Times New Roman" panose="02020603050405020304" pitchFamily="18" charset="0"/>
              </a:rPr>
              <a:t>thực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hiện</a:t>
            </a:r>
            <a:r>
              <a:rPr lang="en-US" dirty="0" smtClean="0">
                <a:solidFill>
                  <a:schemeClr val="tx1"/>
                </a:solidFill>
                <a:latin typeface="Times New Roman" panose="02020603050405020304" pitchFamily="18" charset="0"/>
                <a:cs typeface="Times New Roman" panose="02020603050405020304" pitchFamily="18" charset="0"/>
              </a:rPr>
              <a:t>:</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1. </a:t>
            </a:r>
            <a:r>
              <a:rPr lang="en-US" dirty="0" err="1" smtClean="0">
                <a:solidFill>
                  <a:schemeClr val="tx1"/>
                </a:solidFill>
                <a:latin typeface="Times New Roman" panose="02020603050405020304" pitchFamily="18" charset="0"/>
                <a:cs typeface="Times New Roman" panose="02020603050405020304" pitchFamily="18" charset="0"/>
              </a:rPr>
              <a:t>Phạm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văn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công</a:t>
            </a:r>
            <a:endParaRPr lang="en-US" dirty="0" smtClean="0">
              <a:solidFill>
                <a:schemeClr val="tx1"/>
              </a:solidFill>
              <a:latin typeface="Times New Roman" panose="02020603050405020304" pitchFamily="18" charset="0"/>
              <a:cs typeface="Times New Roman" panose="02020603050405020304" pitchFamily="18" charset="0"/>
            </a:endParaRP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2. </a:t>
            </a:r>
            <a:r>
              <a:rPr lang="en-US" dirty="0" err="1" smtClean="0">
                <a:solidFill>
                  <a:schemeClr val="tx1"/>
                </a:solidFill>
                <a:latin typeface="Times New Roman" panose="02020603050405020304" pitchFamily="18" charset="0"/>
                <a:cs typeface="Times New Roman" panose="02020603050405020304" pitchFamily="18" charset="0"/>
              </a:rPr>
              <a:t>trần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mạnh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linh</a:t>
            </a:r>
            <a:endParaRPr lang="en-US" dirty="0" smtClean="0">
              <a:solidFill>
                <a:schemeClr val="tx1"/>
              </a:solidFill>
              <a:latin typeface="Times New Roman" panose="02020603050405020304" pitchFamily="18" charset="0"/>
              <a:cs typeface="Times New Roman" panose="02020603050405020304" pitchFamily="18" charset="0"/>
            </a:endParaRP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3. </a:t>
            </a:r>
            <a:r>
              <a:rPr lang="en-US" dirty="0" err="1" smtClean="0">
                <a:solidFill>
                  <a:schemeClr val="tx1"/>
                </a:solidFill>
                <a:latin typeface="Times New Roman" panose="02020603050405020304" pitchFamily="18" charset="0"/>
                <a:cs typeface="Times New Roman" panose="02020603050405020304" pitchFamily="18" charset="0"/>
              </a:rPr>
              <a:t>Lê</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vũ</a:t>
            </a:r>
            <a:r>
              <a:rPr lang="en-US" dirty="0" smtClean="0">
                <a:solidFill>
                  <a:schemeClr val="tx1"/>
                </a:solidFill>
                <a:latin typeface="Times New Roman" panose="02020603050405020304" pitchFamily="18" charset="0"/>
                <a:cs typeface="Times New Roman" panose="02020603050405020304" pitchFamily="18" charset="0"/>
              </a:rPr>
              <a:t> minh </a:t>
            </a:r>
            <a:r>
              <a:rPr lang="en-US" dirty="0" err="1" smtClean="0">
                <a:solidFill>
                  <a:schemeClr val="tx1"/>
                </a:solidFill>
                <a:latin typeface="Times New Roman" panose="02020603050405020304" pitchFamily="18" charset="0"/>
                <a:cs typeface="Times New Roman" panose="02020603050405020304" pitchFamily="18" charset="0"/>
              </a:rPr>
              <a:t>quân</a:t>
            </a:r>
            <a:endParaRPr lang="en-US" dirty="0" smtClean="0">
              <a:solidFill>
                <a:schemeClr val="tx1"/>
              </a:solidFill>
              <a:latin typeface="Times New Roman" panose="02020603050405020304" pitchFamily="18" charset="0"/>
              <a:cs typeface="Times New Roman" panose="02020603050405020304" pitchFamily="18" charset="0"/>
            </a:endParaRP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31812" y="-23734"/>
            <a:ext cx="10363202" cy="1371600"/>
          </a:xfrm>
        </p:spPr>
        <p:txBody>
          <a:bodyPr/>
          <a:lstStyle/>
          <a:p>
            <a:r>
              <a:rPr lang="en-US" dirty="0">
                <a:solidFill>
                  <a:schemeClr val="tx1"/>
                </a:solidFill>
                <a:latin typeface="Times New Roman" panose="02020603050405020304" pitchFamily="18" charset="0"/>
                <a:cs typeface="Times New Roman" panose="02020603050405020304" pitchFamily="18" charset="0"/>
              </a:rPr>
              <a:t>Proof of work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đâu</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836612" y="1600200"/>
            <a:ext cx="9982203" cy="4114801"/>
          </a:xfrm>
        </p:spPr>
        <p:txBody>
          <a:bodyPr/>
          <a:lstStyle/>
          <a:p>
            <a:r>
              <a:rPr lang="vi-VN" dirty="0" err="1">
                <a:latin typeface="Times New Roman" panose="02020603050405020304" pitchFamily="18" charset="0"/>
                <a:cs typeface="Times New Roman" panose="02020603050405020304" pitchFamily="18" charset="0"/>
              </a:rPr>
              <a:t>Hiện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tại</a:t>
            </a:r>
            <a:r>
              <a:rPr lang="vi-VN" dirty="0">
                <a:latin typeface="Times New Roman" panose="02020603050405020304" pitchFamily="18" charset="0"/>
                <a:cs typeface="Times New Roman" panose="02020603050405020304" pitchFamily="18" charset="0"/>
              </a:rPr>
              <a:t>, giao </a:t>
            </a:r>
            <a:r>
              <a:rPr lang="vi-VN" dirty="0" err="1">
                <a:latin typeface="Times New Roman" panose="02020603050405020304" pitchFamily="18" charset="0"/>
                <a:cs typeface="Times New Roman" panose="02020603050405020304" pitchFamily="18" charset="0"/>
              </a:rPr>
              <a:t>thức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Proof</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of</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work</a:t>
            </a:r>
            <a:r>
              <a:rPr lang="vi-VN" dirty="0">
                <a:latin typeface="Times New Roman" panose="02020603050405020304" pitchFamily="18" charset="0"/>
                <a:cs typeface="Times New Roman" panose="02020603050405020304" pitchFamily="18" charset="0"/>
              </a:rPr>
              <a:t> đang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rất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nhiều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đồng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tiền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điện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mã</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hóa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sử</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dụng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a:t>
            </a:r>
            <a:r>
              <a:rPr lang="en-US" dirty="0" err="1" smtClean="0">
                <a:latin typeface="Times New Roman" panose="02020603050405020304" pitchFamily="18" charset="0"/>
                <a:cs typeface="Times New Roman" panose="02020603050405020304" pitchFamily="18" charset="0"/>
              </a:rPr>
              <a:t>hần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Proof of work.</a:t>
            </a:r>
          </a:p>
        </p:txBody>
      </p:sp>
      <p:pic>
        <p:nvPicPr>
          <p:cNvPr id="4" name="Ả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012" y="3276600"/>
            <a:ext cx="6477000" cy="3429000"/>
          </a:xfrm>
          <a:prstGeom prst="rect">
            <a:avLst/>
          </a:prstGeom>
        </p:spPr>
      </p:pic>
    </p:spTree>
    <p:extLst>
      <p:ext uri="{BB962C8B-B14F-4D97-AF65-F5344CB8AC3E}">
        <p14:creationId xmlns:p14="http://schemas.microsoft.com/office/powerpoint/2010/main" val="201172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03213" y="381000"/>
            <a:ext cx="10363202" cy="1371600"/>
          </a:xfrm>
        </p:spPr>
        <p:txBody>
          <a:bodyPr>
            <a:normAutofit fontScale="90000"/>
          </a:bodyPr>
          <a:lstStyle/>
          <a:p>
            <a:r>
              <a:rPr lang="en-US" dirty="0" err="1">
                <a:solidFill>
                  <a:schemeClr val="tx1"/>
                </a:solidFill>
                <a:latin typeface="Times New Roman" panose="02020603050405020304" pitchFamily="18" charset="0"/>
                <a:cs typeface="Times New Roman" panose="02020603050405020304" pitchFamily="18" charset="0"/>
              </a:rPr>
              <a:t>Tại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Proof of work </a:t>
            </a:r>
            <a:r>
              <a:rPr lang="en-US" dirty="0" err="1">
                <a:solidFill>
                  <a:schemeClr val="tx1"/>
                </a:solidFill>
                <a:latin typeface="Times New Roman" panose="02020603050405020304" pitchFamily="18" charset="0"/>
                <a:cs typeface="Times New Roman" panose="02020603050405020304" pitchFamily="18" charset="0"/>
              </a:rPr>
              <a:t>ngay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từ</a:t>
            </a:r>
            <a:r>
              <a:rPr lang="en-US" dirty="0">
                <a:solidFill>
                  <a:schemeClr val="tx1"/>
                </a:solidFill>
                <a:latin typeface="Times New Roman" panose="02020603050405020304" pitchFamily="18" charset="0"/>
                <a:cs typeface="Times New Roman" panose="02020603050405020304" pitchFamily="18" charset="0"/>
              </a:rPr>
              <a:t> ban </a:t>
            </a:r>
            <a:r>
              <a:rPr lang="en-US" dirty="0" err="1">
                <a:solidFill>
                  <a:schemeClr val="tx1"/>
                </a:solidFill>
                <a:latin typeface="Times New Roman" panose="02020603050405020304" pitchFamily="18" charset="0"/>
                <a:cs typeface="Times New Roman" panose="02020603050405020304" pitchFamily="18" charset="0"/>
              </a:rPr>
              <a:t>đầu</a:t>
            </a:r>
            <a:r>
              <a:rPr lang="en-US" dirty="0">
                <a:solidFill>
                  <a:schemeClr val="tx1"/>
                </a:solidFill>
                <a:latin typeface="Times New Roman" panose="02020603050405020304" pitchFamily="18" charset="0"/>
                <a:cs typeface="Times New Roman" panose="02020603050405020304" pitchFamily="18" charset="0"/>
              </a:rPr>
              <a:t>?</a:t>
            </a:r>
            <a:r>
              <a:rPr lang="en-US" b="0" dirty="0"/>
              <a:t/>
            </a:r>
            <a:br>
              <a:rPr lang="en-US" b="0" dirty="0"/>
            </a:br>
            <a:endParaRPr lang="en-US" dirty="0"/>
          </a:p>
        </p:txBody>
      </p:sp>
      <p:sp>
        <p:nvSpPr>
          <p:cNvPr id="3" name="Chỗ dành sẵn cho Nội dung 2"/>
          <p:cNvSpPr>
            <a:spLocks noGrp="1"/>
          </p:cNvSpPr>
          <p:nvPr>
            <p:ph idx="1"/>
          </p:nvPr>
        </p:nvSpPr>
        <p:spPr>
          <a:xfrm>
            <a:off x="760413" y="1904999"/>
            <a:ext cx="9896392" cy="4114801"/>
          </a:xfrm>
        </p:spPr>
        <p:txBody>
          <a:bodyPr>
            <a:normAutofit/>
          </a:bodyPr>
          <a:lstStyle/>
          <a:p>
            <a:r>
              <a:rPr lang="vi-VN" sz="3200" b="1" dirty="0" err="1">
                <a:latin typeface="Times New Roman" panose="02020603050405020304" pitchFamily="18" charset="0"/>
                <a:cs typeface="Times New Roman" panose="02020603050405020304" pitchFamily="18" charset="0"/>
              </a:rPr>
              <a:t>Bảo</a:t>
            </a:r>
            <a:r>
              <a:rPr lang="vi-VN" sz="3200" b="1" dirty="0">
                <a:latin typeface="Times New Roman" panose="02020603050405020304" pitchFamily="18" charset="0"/>
                <a:cs typeface="Times New Roman" panose="02020603050405020304" pitchFamily="18" charset="0"/>
              </a:rPr>
              <a:t> </a:t>
            </a:r>
            <a:r>
              <a:rPr lang="vi-VN" sz="3200" b="1" dirty="0" err="1">
                <a:latin typeface="Times New Roman" panose="02020603050405020304" pitchFamily="18" charset="0"/>
                <a:cs typeface="Times New Roman" panose="02020603050405020304" pitchFamily="18" charset="0"/>
              </a:rPr>
              <a:t>vệ</a:t>
            </a:r>
            <a:r>
              <a:rPr lang="vi-VN" sz="3200" b="1" dirty="0">
                <a:latin typeface="Times New Roman" panose="02020603050405020304" pitchFamily="18" charset="0"/>
                <a:cs typeface="Times New Roman" panose="02020603050405020304" pitchFamily="18" charset="0"/>
              </a:rPr>
              <a:t> </a:t>
            </a:r>
            <a:r>
              <a:rPr lang="vi-VN" sz="3200" b="1" dirty="0" err="1">
                <a:latin typeface="Times New Roman" panose="02020603050405020304" pitchFamily="18" charset="0"/>
                <a:cs typeface="Times New Roman" panose="02020603050405020304" pitchFamily="18" charset="0"/>
              </a:rPr>
              <a:t>chống</a:t>
            </a:r>
            <a:r>
              <a:rPr lang="vi-VN" sz="3200" b="1" dirty="0">
                <a:latin typeface="Times New Roman" panose="02020603050405020304" pitchFamily="18" charset="0"/>
                <a:cs typeface="Times New Roman" panose="02020603050405020304" pitchFamily="18" charset="0"/>
              </a:rPr>
              <a:t> </a:t>
            </a:r>
            <a:r>
              <a:rPr lang="vi-VN" sz="3200" b="1" dirty="0" err="1">
                <a:latin typeface="Times New Roman" panose="02020603050405020304" pitchFamily="18" charset="0"/>
                <a:cs typeface="Times New Roman" panose="02020603050405020304" pitchFamily="18" charset="0"/>
              </a:rPr>
              <a:t>tấn</a:t>
            </a:r>
            <a:r>
              <a:rPr lang="vi-VN" sz="3200" b="1" dirty="0">
                <a:latin typeface="Times New Roman" panose="02020603050405020304" pitchFamily="18" charset="0"/>
                <a:cs typeface="Times New Roman" panose="02020603050405020304" pitchFamily="18" charset="0"/>
              </a:rPr>
              <a:t> công </a:t>
            </a:r>
            <a:r>
              <a:rPr lang="vi-VN" sz="3200" b="1" dirty="0" err="1">
                <a:latin typeface="Times New Roman" panose="02020603050405020304" pitchFamily="18" charset="0"/>
                <a:cs typeface="Times New Roman" panose="02020603050405020304" pitchFamily="18" charset="0"/>
              </a:rPr>
              <a:t>DoS</a:t>
            </a:r>
            <a:r>
              <a:rPr lang="vi-VN" sz="3200" b="1" dirty="0">
                <a:latin typeface="Times New Roman" panose="02020603050405020304" pitchFamily="18" charset="0"/>
                <a:cs typeface="Times New Roman" panose="02020603050405020304" pitchFamily="18" charset="0"/>
              </a:rPr>
              <a:t> (</a:t>
            </a:r>
            <a:r>
              <a:rPr lang="vi-VN" sz="3200" b="1" dirty="0" err="1">
                <a:latin typeface="Times New Roman" panose="02020603050405020304" pitchFamily="18" charset="0"/>
                <a:cs typeface="Times New Roman" panose="02020603050405020304" pitchFamily="18" charset="0"/>
              </a:rPr>
              <a:t>Denial</a:t>
            </a:r>
            <a:r>
              <a:rPr lang="vi-VN" sz="3200" b="1" dirty="0">
                <a:latin typeface="Times New Roman" panose="02020603050405020304" pitchFamily="18" charset="0"/>
                <a:cs typeface="Times New Roman" panose="02020603050405020304" pitchFamily="18" charset="0"/>
              </a:rPr>
              <a:t> </a:t>
            </a:r>
            <a:r>
              <a:rPr lang="vi-VN" sz="3200" b="1" dirty="0" err="1">
                <a:latin typeface="Times New Roman" panose="02020603050405020304" pitchFamily="18" charset="0"/>
                <a:cs typeface="Times New Roman" panose="02020603050405020304" pitchFamily="18" charset="0"/>
              </a:rPr>
              <a:t>of</a:t>
            </a:r>
            <a:r>
              <a:rPr lang="vi-VN" sz="3200" b="1" dirty="0">
                <a:latin typeface="Times New Roman" panose="02020603050405020304" pitchFamily="18" charset="0"/>
                <a:cs typeface="Times New Roman" panose="02020603050405020304" pitchFamily="18" charset="0"/>
              </a:rPr>
              <a:t> </a:t>
            </a:r>
            <a:r>
              <a:rPr lang="vi-VN" sz="3200" b="1" dirty="0" err="1" smtClean="0">
                <a:latin typeface="Times New Roman" panose="02020603050405020304" pitchFamily="18" charset="0"/>
                <a:cs typeface="Times New Roman" panose="02020603050405020304" pitchFamily="18" charset="0"/>
              </a:rPr>
              <a:t>Service</a:t>
            </a:r>
            <a:r>
              <a:rPr lang="en-US" sz="3200" b="1" dirty="0" smtClean="0">
                <a:latin typeface="Times New Roman" panose="02020603050405020304" pitchFamily="18" charset="0"/>
                <a:cs typeface="Times New Roman" panose="02020603050405020304" pitchFamily="18" charset="0"/>
              </a:rPr>
              <a:t>) : </a:t>
            </a:r>
          </a:p>
          <a:p>
            <a:pPr marL="0" indent="0">
              <a:buNone/>
            </a:pPr>
            <a:r>
              <a:rPr lang="en-US" sz="3200" b="1" dirty="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PoW</a:t>
            </a:r>
            <a:r>
              <a:rPr lang="vi-VN" sz="3200" dirty="0" smtClean="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đặt</a:t>
            </a:r>
            <a:r>
              <a:rPr lang="vi-VN" sz="3200" dirty="0">
                <a:latin typeface="Times New Roman" panose="02020603050405020304" pitchFamily="18" charset="0"/>
                <a:cs typeface="Times New Roman" panose="02020603050405020304" pitchFamily="18" charset="0"/>
              </a:rPr>
              <a:t> ra </a:t>
            </a:r>
            <a:r>
              <a:rPr lang="vi-VN" sz="3200" dirty="0" err="1">
                <a:latin typeface="Times New Roman" panose="02020603050405020304" pitchFamily="18" charset="0"/>
                <a:cs typeface="Times New Roman" panose="02020603050405020304" pitchFamily="18" charset="0"/>
              </a:rPr>
              <a:t>giới</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hạn</a:t>
            </a:r>
            <a:r>
              <a:rPr lang="vi-VN" sz="3200" dirty="0">
                <a:latin typeface="Times New Roman" panose="02020603050405020304" pitchFamily="18" charset="0"/>
                <a:cs typeface="Times New Roman" panose="02020603050405020304" pitchFamily="18" charset="0"/>
              </a:rPr>
              <a:t> cao lên </a:t>
            </a:r>
            <a:r>
              <a:rPr lang="vi-VN" sz="3200" dirty="0" err="1">
                <a:latin typeface="Times New Roman" panose="02020603050405020304" pitchFamily="18" charset="0"/>
                <a:cs typeface="Times New Roman" panose="02020603050405020304" pitchFamily="18" charset="0"/>
              </a:rPr>
              <a:t>mạng</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lưới</a:t>
            </a:r>
            <a:endParaRPr lang="en-US" sz="3200" b="1" dirty="0" smtClean="0">
              <a:latin typeface="Times New Roman" panose="02020603050405020304" pitchFamily="18" charset="0"/>
              <a:cs typeface="Times New Roman" panose="02020603050405020304" pitchFamily="18" charset="0"/>
            </a:endParaRPr>
          </a:p>
          <a:p>
            <a:r>
              <a:rPr lang="vi-VN" sz="3200" b="1" dirty="0" err="1" smtClean="0">
                <a:latin typeface="Times New Roman" panose="02020603050405020304" pitchFamily="18" charset="0"/>
                <a:cs typeface="Times New Roman" panose="02020603050405020304" pitchFamily="18" charset="0"/>
              </a:rPr>
              <a:t>Khả</a:t>
            </a:r>
            <a:r>
              <a:rPr lang="vi-VN" sz="3200" b="1" dirty="0" smtClean="0">
                <a:latin typeface="Times New Roman" panose="02020603050405020304" pitchFamily="18" charset="0"/>
                <a:cs typeface="Times New Roman" panose="02020603050405020304" pitchFamily="18" charset="0"/>
              </a:rPr>
              <a:t> </a:t>
            </a:r>
            <a:r>
              <a:rPr lang="vi-VN" sz="3200" b="1" dirty="0">
                <a:latin typeface="Times New Roman" panose="02020603050405020304" pitchFamily="18" charset="0"/>
                <a:cs typeface="Times New Roman" panose="02020603050405020304" pitchFamily="18" charset="0"/>
              </a:rPr>
              <a:t>năng </a:t>
            </a:r>
            <a:r>
              <a:rPr lang="vi-VN" sz="3200" b="1" dirty="0" err="1">
                <a:latin typeface="Times New Roman" panose="02020603050405020304" pitchFamily="18" charset="0"/>
                <a:cs typeface="Times New Roman" panose="02020603050405020304" pitchFamily="18" charset="0"/>
              </a:rPr>
              <a:t>đào</a:t>
            </a:r>
            <a:r>
              <a:rPr lang="vi-VN" sz="3200" b="1" dirty="0">
                <a:latin typeface="Times New Roman" panose="02020603050405020304" pitchFamily="18" charset="0"/>
                <a:cs typeface="Times New Roman" panose="02020603050405020304" pitchFamily="18" charset="0"/>
              </a:rPr>
              <a:t> </a:t>
            </a:r>
            <a:r>
              <a:rPr lang="vi-VN" sz="3200" b="1" dirty="0" err="1" smtClean="0">
                <a:latin typeface="Times New Roman" panose="02020603050405020304" pitchFamily="18" charset="0"/>
                <a:cs typeface="Times New Roman" panose="02020603050405020304" pitchFamily="18" charset="0"/>
              </a:rPr>
              <a:t>khối</a:t>
            </a:r>
            <a:r>
              <a:rPr lang="en-US" sz="3200" b="1" dirty="0" smtClean="0">
                <a:latin typeface="Times New Roman" panose="02020603050405020304" pitchFamily="18" charset="0"/>
                <a:cs typeface="Times New Roman" panose="02020603050405020304" pitchFamily="18" charset="0"/>
              </a:rPr>
              <a:t>:</a:t>
            </a:r>
          </a:p>
          <a:p>
            <a:pPr marL="0" indent="0">
              <a:buNone/>
            </a:pPr>
            <a:r>
              <a:rPr lang="en-US" sz="3200" b="1"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a:t>
            </a:r>
            <a:r>
              <a:rPr lang="vi-VN" sz="3200" dirty="0" err="1" smtClean="0">
                <a:latin typeface="Times New Roman" panose="02020603050405020304" pitchFamily="18" charset="0"/>
                <a:cs typeface="Times New Roman" panose="02020603050405020304" pitchFamily="18" charset="0"/>
              </a:rPr>
              <a:t>ạn</a:t>
            </a:r>
            <a:r>
              <a:rPr lang="vi-VN" sz="3200" dirty="0" smtClean="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có</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đủ</a:t>
            </a:r>
            <a:r>
              <a:rPr lang="vi-VN" sz="3200" dirty="0">
                <a:latin typeface="Times New Roman" panose="02020603050405020304" pitchFamily="18" charset="0"/>
                <a:cs typeface="Times New Roman" panose="02020603050405020304" pitchFamily="18" charset="0"/>
              </a:rPr>
              <a:t> năng </a:t>
            </a:r>
            <a:r>
              <a:rPr lang="vi-VN" sz="3200" dirty="0" err="1">
                <a:latin typeface="Times New Roman" panose="02020603050405020304" pitchFamily="18" charset="0"/>
                <a:cs typeface="Times New Roman" panose="02020603050405020304" pitchFamily="18" charset="0"/>
              </a:rPr>
              <a:t>lực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máy</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tính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để</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giải</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toán</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đào</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khố</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34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93603" y="-152400"/>
            <a:ext cx="10363202" cy="13716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Proof of work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khiếm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khuyết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nào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không</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684213" y="1371600"/>
            <a:ext cx="9972592" cy="4419601"/>
          </a:xfrm>
        </p:spPr>
        <p:txBody>
          <a:bodyPr/>
          <a:lstStyle/>
          <a:p>
            <a:pPr algn="just"/>
            <a:r>
              <a:rPr lang="en-US" b="1" dirty="0">
                <a:latin typeface="Times New Roman" panose="02020603050405020304" pitchFamily="18" charset="0"/>
                <a:cs typeface="Times New Roman" panose="02020603050405020304" pitchFamily="18" charset="0"/>
              </a:rPr>
              <a:t>Chi </a:t>
            </a:r>
            <a:r>
              <a:rPr lang="en-US" b="1" dirty="0" err="1">
                <a:latin typeface="Times New Roman" panose="02020603050405020304" pitchFamily="18" charset="0"/>
                <a:cs typeface="Times New Roman" panose="02020603050405020304" pitchFamily="18" charset="0"/>
              </a:rPr>
              <a:t>phí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đắt</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đỏ</a:t>
            </a:r>
            <a:r>
              <a:rPr lang="en-US" b="1" dirty="0" smtClean="0">
                <a:latin typeface="Times New Roman" panose="02020603050405020304" pitchFamily="18" charset="0"/>
                <a:cs typeface="Times New Roman" panose="02020603050405020304" pitchFamily="18" charset="0"/>
              </a:rPr>
              <a:t>: </a:t>
            </a:r>
          </a:p>
          <a:p>
            <a:pPr marL="0" indent="0" algn="just">
              <a:buNone/>
            </a:pPr>
            <a:r>
              <a:rPr lang="en-US" b="1" dirty="0">
                <a:latin typeface="Times New Roman" panose="02020603050405020304" pitchFamily="18" charset="0"/>
                <a:cs typeface="Times New Roman" panose="02020603050405020304" pitchFamily="18" charset="0"/>
              </a:rPr>
              <a:t>	</a:t>
            </a:r>
            <a:r>
              <a:rPr lang="vi-VN" dirty="0" err="1" smtClean="0">
                <a:latin typeface="Times New Roman" panose="02020603050405020304" pitchFamily="18" charset="0"/>
                <a:cs typeface="Times New Roman" panose="02020603050405020304" pitchFamily="18" charset="0"/>
              </a:rPr>
              <a:t>Đào</a:t>
            </a:r>
            <a:r>
              <a:rPr lang="vi-VN" dirty="0" smtClean="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coin</a:t>
            </a:r>
            <a:r>
              <a:rPr lang="vi-VN" dirty="0">
                <a:latin typeface="Times New Roman" panose="02020603050405020304" pitchFamily="18" charset="0"/>
                <a:cs typeface="Times New Roman" panose="02020603050405020304" pitchFamily="18" charset="0"/>
              </a:rPr>
              <a:t> yêu </a:t>
            </a:r>
            <a:r>
              <a:rPr lang="vi-VN" dirty="0" err="1">
                <a:latin typeface="Times New Roman" panose="02020603050405020304" pitchFamily="18" charset="0"/>
                <a:cs typeface="Times New Roman" panose="02020603050405020304" pitchFamily="18" charset="0"/>
              </a:rPr>
              <a:t>cầu</a:t>
            </a:r>
            <a:r>
              <a:rPr lang="vi-VN" dirty="0">
                <a:latin typeface="Times New Roman" panose="02020603050405020304" pitchFamily="18" charset="0"/>
                <a:cs typeface="Times New Roman" panose="02020603050405020304" pitchFamily="18" charset="0"/>
              </a:rPr>
              <a:t> trang </a:t>
            </a:r>
            <a:r>
              <a:rPr lang="vi-VN" dirty="0" err="1">
                <a:latin typeface="Times New Roman" panose="02020603050405020304" pitchFamily="18" charset="0"/>
                <a:cs typeface="Times New Roman" panose="02020603050405020304" pitchFamily="18" charset="0"/>
              </a:rPr>
              <a:t>bị</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máy</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tính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cùng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phần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cứng</a:t>
            </a:r>
            <a:r>
              <a:rPr lang="vi-VN" dirty="0">
                <a:latin typeface="Times New Roman" panose="02020603050405020304" pitchFamily="18" charset="0"/>
                <a:cs typeface="Times New Roman" panose="02020603050405020304" pitchFamily="18" charset="0"/>
              </a:rPr>
              <a:t> chuyên </a:t>
            </a:r>
            <a:r>
              <a:rPr lang="vi-VN" dirty="0" err="1">
                <a:latin typeface="Times New Roman" panose="02020603050405020304" pitchFamily="18" charset="0"/>
                <a:cs typeface="Times New Roman" panose="02020603050405020304" pitchFamily="18" charset="0"/>
              </a:rPr>
              <a:t>dụng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đủ</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sức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chạy</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thuật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toán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hết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sức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phức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tạp</a:t>
            </a:r>
            <a:r>
              <a:rPr lang="vi-VN"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vi-VN" b="1" dirty="0">
                <a:latin typeface="Times New Roman" panose="02020603050405020304" pitchFamily="18" charset="0"/>
                <a:cs typeface="Times New Roman" panose="02020603050405020304" pitchFamily="18" charset="0"/>
              </a:rPr>
              <a:t>“</a:t>
            </a:r>
            <a:r>
              <a:rPr lang="vi-VN" b="1" dirty="0" err="1">
                <a:latin typeface="Times New Roman" panose="02020603050405020304" pitchFamily="18" charset="0"/>
                <a:cs typeface="Times New Roman" panose="02020603050405020304" pitchFamily="18" charset="0"/>
              </a:rPr>
              <a:t>Sự</a:t>
            </a:r>
            <a:r>
              <a:rPr lang="vi-VN" b="1" dirty="0">
                <a:latin typeface="Times New Roman" panose="02020603050405020304" pitchFamily="18" charset="0"/>
                <a:cs typeface="Times New Roman" panose="02020603050405020304" pitchFamily="18" charset="0"/>
              </a:rPr>
              <a:t> vô </a:t>
            </a:r>
            <a:r>
              <a:rPr lang="vi-VN" b="1" dirty="0" err="1">
                <a:latin typeface="Times New Roman" panose="02020603050405020304" pitchFamily="18" charset="0"/>
                <a:cs typeface="Times New Roman" panose="02020603050405020304" pitchFamily="18" charset="0"/>
              </a:rPr>
              <a:t>dụng</a:t>
            </a:r>
            <a:r>
              <a:rPr lang="vi-VN" b="1" dirty="0">
                <a:latin typeface="Times New Roman" panose="02020603050405020304" pitchFamily="18" charset="0"/>
                <a:cs typeface="Times New Roman" panose="02020603050405020304" pitchFamily="18" charset="0"/>
              </a:rPr>
              <a:t>” </a:t>
            </a:r>
            <a:r>
              <a:rPr lang="vi-VN" b="1" dirty="0" err="1">
                <a:latin typeface="Times New Roman" panose="02020603050405020304" pitchFamily="18" charset="0"/>
                <a:cs typeface="Times New Roman" panose="02020603050405020304" pitchFamily="18" charset="0"/>
              </a:rPr>
              <a:t>của</a:t>
            </a:r>
            <a:r>
              <a:rPr lang="vi-VN" b="1" dirty="0">
                <a:latin typeface="Times New Roman" panose="02020603050405020304" pitchFamily="18" charset="0"/>
                <a:cs typeface="Times New Roman" panose="02020603050405020304" pitchFamily="18" charset="0"/>
              </a:rPr>
              <a:t> năng </a:t>
            </a:r>
            <a:r>
              <a:rPr lang="vi-VN" b="1" dirty="0" err="1">
                <a:latin typeface="Times New Roman" panose="02020603050405020304" pitchFamily="18" charset="0"/>
                <a:cs typeface="Times New Roman" panose="02020603050405020304" pitchFamily="18" charset="0"/>
              </a:rPr>
              <a:t>lực</a:t>
            </a:r>
            <a:r>
              <a:rPr lang="vi-VN" b="1" dirty="0">
                <a:latin typeface="Times New Roman" panose="02020603050405020304" pitchFamily="18" charset="0"/>
                <a:cs typeface="Times New Roman" panose="02020603050405020304" pitchFamily="18" charset="0"/>
              </a:rPr>
              <a:t> </a:t>
            </a:r>
            <a:r>
              <a:rPr lang="vi-VN" b="1" dirty="0" err="1" smtClean="0">
                <a:latin typeface="Times New Roman" panose="02020603050405020304" pitchFamily="18" charset="0"/>
                <a:cs typeface="Times New Roman" panose="02020603050405020304" pitchFamily="18" charset="0"/>
              </a:rPr>
              <a:t>máy</a:t>
            </a:r>
            <a:r>
              <a:rPr lang="vi-VN" b="1" dirty="0" smtClean="0">
                <a:latin typeface="Times New Roman" panose="02020603050405020304" pitchFamily="18" charset="0"/>
                <a:cs typeface="Times New Roman" panose="02020603050405020304" pitchFamily="18" charset="0"/>
              </a:rPr>
              <a:t> tinh</a:t>
            </a:r>
            <a:endParaRPr lang="en-US" b="1" dirty="0" smtClean="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err="1">
                <a:latin typeface="Times New Roman" panose="02020603050405020304" pitchFamily="18" charset="0"/>
                <a:cs typeface="Times New Roman" panose="02020603050405020304" pitchFamily="18" charset="0"/>
              </a:rPr>
              <a:t>Tấn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51%</a:t>
            </a:r>
            <a:endParaRPr lang="en-US"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45304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17402" y="76200"/>
            <a:ext cx="10439402" cy="1371600"/>
          </a:xfrm>
        </p:spPr>
        <p:txBody>
          <a:bodyPr/>
          <a:lstStyle/>
          <a:p>
            <a:r>
              <a:rPr lang="fr-FR" dirty="0" err="1">
                <a:solidFill>
                  <a:schemeClr val="tx1"/>
                </a:solidFill>
                <a:latin typeface="Times New Roman" panose="02020603050405020304" pitchFamily="18" charset="0"/>
                <a:cs typeface="Times New Roman" panose="02020603050405020304" pitchFamily="18" charset="0"/>
              </a:rPr>
              <a:t>Tấn</a:t>
            </a:r>
            <a:r>
              <a:rPr lang="fr-FR" dirty="0">
                <a:solidFill>
                  <a:schemeClr val="tx1"/>
                </a:solidFill>
                <a:latin typeface="Times New Roman" panose="02020603050405020304" pitchFamily="18" charset="0"/>
                <a:cs typeface="Times New Roman" panose="02020603050405020304" pitchFamily="18" charset="0"/>
              </a:rPr>
              <a:t> </a:t>
            </a:r>
            <a:r>
              <a:rPr lang="fr-FR" dirty="0" err="1">
                <a:solidFill>
                  <a:schemeClr val="tx1"/>
                </a:solidFill>
                <a:latin typeface="Times New Roman" panose="02020603050405020304" pitchFamily="18" charset="0"/>
                <a:cs typeface="Times New Roman" panose="02020603050405020304" pitchFamily="18" charset="0"/>
              </a:rPr>
              <a:t>công</a:t>
            </a:r>
            <a:r>
              <a:rPr lang="fr-FR" dirty="0">
                <a:solidFill>
                  <a:schemeClr val="tx1"/>
                </a:solidFill>
                <a:latin typeface="Times New Roman" panose="02020603050405020304" pitchFamily="18" charset="0"/>
                <a:cs typeface="Times New Roman" panose="02020603050405020304" pitchFamily="18" charset="0"/>
              </a:rPr>
              <a:t> 51% là </a:t>
            </a:r>
            <a:r>
              <a:rPr lang="fr-FR" dirty="0" err="1">
                <a:solidFill>
                  <a:schemeClr val="tx1"/>
                </a:solidFill>
                <a:latin typeface="Times New Roman" panose="02020603050405020304" pitchFamily="18" charset="0"/>
                <a:cs typeface="Times New Roman" panose="02020603050405020304" pitchFamily="18" charset="0"/>
              </a:rPr>
              <a:t>gì</a:t>
            </a:r>
            <a:r>
              <a:rPr lang="fr-FR" dirty="0">
                <a:solidFill>
                  <a:schemeClr val="tx1"/>
                </a:solidFill>
                <a:latin typeface="Times New Roman" panose="02020603050405020304" pitchFamily="18" charset="0"/>
                <a:cs typeface="Times New Roman" panose="02020603050405020304" pitchFamily="18" charset="0"/>
              </a:rPr>
              <a:t>?</a:t>
            </a:r>
            <a:r>
              <a:rPr lang="fr-FR" b="0" dirty="0"/>
              <a:t/>
            </a:r>
            <a:br>
              <a:rPr lang="fr-FR" b="0" dirty="0"/>
            </a:br>
            <a:endParaRPr lang="en-US" dirty="0"/>
          </a:p>
        </p:txBody>
      </p:sp>
      <p:sp>
        <p:nvSpPr>
          <p:cNvPr id="3" name="Chỗ dành sẵn cho Nội dung 2"/>
          <p:cNvSpPr>
            <a:spLocks noGrp="1"/>
          </p:cNvSpPr>
          <p:nvPr>
            <p:ph idx="1"/>
          </p:nvPr>
        </p:nvSpPr>
        <p:spPr>
          <a:xfrm>
            <a:off x="412707" y="1434059"/>
            <a:ext cx="10048792" cy="4114801"/>
          </a:xfrm>
        </p:spPr>
        <p:txBody>
          <a:bodyPr/>
          <a:lstStyle/>
          <a:p>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cuộc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tấn</a:t>
            </a:r>
            <a:r>
              <a:rPr lang="vi-VN" dirty="0">
                <a:latin typeface="Times New Roman" panose="02020603050405020304" pitchFamily="18" charset="0"/>
                <a:cs typeface="Times New Roman" panose="02020603050405020304" pitchFamily="18" charset="0"/>
              </a:rPr>
              <a:t> công 51%, hay </a:t>
            </a:r>
            <a:r>
              <a:rPr lang="vi-VN" dirty="0" err="1">
                <a:latin typeface="Times New Roman" panose="02020603050405020304" pitchFamily="18" charset="0"/>
                <a:cs typeface="Times New Roman" panose="02020603050405020304" pitchFamily="18" charset="0"/>
              </a:rPr>
              <a:t>tấn</a:t>
            </a:r>
            <a:r>
              <a:rPr lang="vi-VN" dirty="0">
                <a:latin typeface="Times New Roman" panose="02020603050405020304" pitchFamily="18" charset="0"/>
                <a:cs typeface="Times New Roman" panose="02020603050405020304" pitchFamily="18" charset="0"/>
              </a:rPr>
              <a:t> công đa </a:t>
            </a:r>
            <a:r>
              <a:rPr lang="vi-VN" dirty="0" err="1">
                <a:latin typeface="Times New Roman" panose="02020603050405020304" pitchFamily="18" charset="0"/>
                <a:cs typeface="Times New Roman" panose="02020603050405020304" pitchFamily="18" charset="0"/>
              </a:rPr>
              <a:t>số</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xảy</a:t>
            </a:r>
            <a:r>
              <a:rPr lang="vi-VN" dirty="0">
                <a:latin typeface="Times New Roman" panose="02020603050405020304" pitchFamily="18" charset="0"/>
                <a:cs typeface="Times New Roman" panose="02020603050405020304" pitchFamily="18" charset="0"/>
              </a:rPr>
              <a:t> ra khi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nhóm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người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dùng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kiểm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soát</a:t>
            </a:r>
            <a:r>
              <a:rPr lang="vi-VN" dirty="0">
                <a:latin typeface="Times New Roman" panose="02020603050405020304" pitchFamily="18" charset="0"/>
                <a:cs typeface="Times New Roman" panose="02020603050405020304" pitchFamily="18" charset="0"/>
              </a:rPr>
              <a:t> đa </a:t>
            </a:r>
            <a:r>
              <a:rPr lang="vi-VN" dirty="0" err="1">
                <a:latin typeface="Times New Roman" panose="02020603050405020304" pitchFamily="18" charset="0"/>
                <a:cs typeface="Times New Roman" panose="02020603050405020304" pitchFamily="18" charset="0"/>
              </a:rPr>
              <a:t>số</a:t>
            </a:r>
            <a:r>
              <a:rPr lang="vi-VN" dirty="0">
                <a:latin typeface="Times New Roman" panose="02020603050405020304" pitchFamily="18" charset="0"/>
                <a:cs typeface="Times New Roman" panose="02020603050405020304" pitchFamily="18" charset="0"/>
              </a:rPr>
              <a:t> năng </a:t>
            </a:r>
            <a:r>
              <a:rPr lang="vi-VN" dirty="0" err="1">
                <a:latin typeface="Times New Roman" panose="02020603050405020304" pitchFamily="18" charset="0"/>
                <a:cs typeface="Times New Roman" panose="02020603050405020304" pitchFamily="18" charset="0"/>
              </a:rPr>
              <a:t>lực</a:t>
            </a:r>
            <a:r>
              <a:rPr lang="vi-VN" dirty="0">
                <a:latin typeface="Times New Roman" panose="02020603050405020304" pitchFamily="18" charset="0"/>
                <a:cs typeface="Times New Roman" panose="02020603050405020304" pitchFamily="18" charset="0"/>
              </a:rPr>
              <a:t> khai </a:t>
            </a:r>
            <a:r>
              <a:rPr lang="vi-VN" dirty="0" err="1">
                <a:latin typeface="Times New Roman" panose="02020603050405020304" pitchFamily="18" charset="0"/>
                <a:cs typeface="Times New Roman" panose="02020603050405020304" pitchFamily="18" charset="0"/>
              </a:rPr>
              <a:t>thác</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vi-VN" dirty="0"/>
              <a:t>Khi </a:t>
            </a:r>
            <a:r>
              <a:rPr lang="vi-VN" dirty="0" err="1"/>
              <a:t>ấy</a:t>
            </a:r>
            <a:r>
              <a:rPr lang="vi-VN" dirty="0"/>
              <a:t> </a:t>
            </a:r>
            <a:r>
              <a:rPr lang="vi-VN" dirty="0" err="1"/>
              <a:t>thì</a:t>
            </a:r>
            <a:r>
              <a:rPr lang="vi-VN" dirty="0"/>
              <a:t> </a:t>
            </a:r>
            <a:r>
              <a:rPr lang="vi-VN" dirty="0" err="1"/>
              <a:t>những</a:t>
            </a:r>
            <a:r>
              <a:rPr lang="vi-VN" dirty="0"/>
              <a:t> </a:t>
            </a:r>
            <a:r>
              <a:rPr lang="vi-VN" dirty="0" err="1"/>
              <a:t>kẻ</a:t>
            </a:r>
            <a:r>
              <a:rPr lang="vi-VN" dirty="0"/>
              <a:t> </a:t>
            </a:r>
            <a:r>
              <a:rPr lang="vi-VN" dirty="0" err="1"/>
              <a:t>tấn</a:t>
            </a:r>
            <a:r>
              <a:rPr lang="vi-VN" dirty="0"/>
              <a:t> công </a:t>
            </a:r>
            <a:r>
              <a:rPr lang="vi-VN" dirty="0" err="1"/>
              <a:t>sẽ</a:t>
            </a:r>
            <a:r>
              <a:rPr lang="vi-VN" dirty="0"/>
              <a:t> </a:t>
            </a:r>
            <a:r>
              <a:rPr lang="vi-VN" dirty="0" err="1"/>
              <a:t>có</a:t>
            </a:r>
            <a:r>
              <a:rPr lang="vi-VN" dirty="0"/>
              <a:t> </a:t>
            </a:r>
            <a:r>
              <a:rPr lang="vi-VN" dirty="0" err="1"/>
              <a:t>đủ</a:t>
            </a:r>
            <a:r>
              <a:rPr lang="vi-VN" dirty="0"/>
              <a:t> </a:t>
            </a:r>
            <a:r>
              <a:rPr lang="vi-VN" dirty="0" err="1"/>
              <a:t>quyền</a:t>
            </a:r>
            <a:r>
              <a:rPr lang="vi-VN" dirty="0"/>
              <a:t> </a:t>
            </a:r>
            <a:r>
              <a:rPr lang="vi-VN" dirty="0" err="1"/>
              <a:t>lực</a:t>
            </a:r>
            <a:r>
              <a:rPr lang="vi-VN" dirty="0"/>
              <a:t> </a:t>
            </a:r>
            <a:r>
              <a:rPr lang="vi-VN" dirty="0" err="1"/>
              <a:t>để</a:t>
            </a:r>
            <a:r>
              <a:rPr lang="vi-VN" dirty="0"/>
              <a:t> </a:t>
            </a:r>
            <a:r>
              <a:rPr lang="vi-VN" dirty="0" err="1"/>
              <a:t>kiểm</a:t>
            </a:r>
            <a:r>
              <a:rPr lang="vi-VN" dirty="0"/>
              <a:t> </a:t>
            </a:r>
            <a:r>
              <a:rPr lang="vi-VN" dirty="0" err="1"/>
              <a:t>soát</a:t>
            </a:r>
            <a:r>
              <a:rPr lang="vi-VN" dirty="0"/>
              <a:t> </a:t>
            </a:r>
            <a:r>
              <a:rPr lang="vi-VN" dirty="0" err="1"/>
              <a:t>và</a:t>
            </a:r>
            <a:r>
              <a:rPr lang="vi-VN" dirty="0"/>
              <a:t> </a:t>
            </a:r>
            <a:r>
              <a:rPr lang="vi-VN" dirty="0" err="1"/>
              <a:t>tác</a:t>
            </a:r>
            <a:r>
              <a:rPr lang="vi-VN" dirty="0"/>
              <a:t> </a:t>
            </a:r>
            <a:r>
              <a:rPr lang="vi-VN" dirty="0" err="1"/>
              <a:t>động</a:t>
            </a:r>
            <a:r>
              <a:rPr lang="vi-VN" dirty="0"/>
              <a:t> lên đa </a:t>
            </a:r>
            <a:r>
              <a:rPr lang="vi-VN" dirty="0" err="1"/>
              <a:t>số</a:t>
            </a:r>
            <a:r>
              <a:rPr lang="vi-VN" dirty="0"/>
              <a:t> </a:t>
            </a:r>
            <a:r>
              <a:rPr lang="vi-VN" dirty="0" err="1"/>
              <a:t>các</a:t>
            </a:r>
            <a:r>
              <a:rPr lang="vi-VN" dirty="0"/>
              <a:t> </a:t>
            </a:r>
            <a:r>
              <a:rPr lang="vi-VN" dirty="0" err="1"/>
              <a:t>sự</a:t>
            </a:r>
            <a:r>
              <a:rPr lang="vi-VN" dirty="0"/>
              <a:t> </a:t>
            </a:r>
            <a:r>
              <a:rPr lang="vi-VN" dirty="0" err="1"/>
              <a:t>kiện</a:t>
            </a:r>
            <a:r>
              <a:rPr lang="vi-VN" dirty="0"/>
              <a:t> </a:t>
            </a:r>
            <a:r>
              <a:rPr lang="vi-VN" dirty="0" err="1"/>
              <a:t>xảy</a:t>
            </a:r>
            <a:r>
              <a:rPr lang="vi-VN" dirty="0"/>
              <a:t> ra trên </a:t>
            </a:r>
            <a:r>
              <a:rPr lang="vi-VN" dirty="0" err="1"/>
              <a:t>mạng</a:t>
            </a:r>
            <a:r>
              <a:rPr lang="vi-VN" dirty="0"/>
              <a:t> </a:t>
            </a:r>
            <a:r>
              <a:rPr lang="vi-VN" dirty="0" err="1" smtClean="0"/>
              <a:t>lưới</a:t>
            </a:r>
            <a:r>
              <a:rPr lang="en-US" dirty="0" smtClean="0"/>
              <a:t>:</a:t>
            </a:r>
          </a:p>
          <a:p>
            <a:pPr>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mới</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Giành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thưởng</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dịch</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7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455612" y="228600"/>
            <a:ext cx="9144001" cy="1371600"/>
          </a:xfrm>
        </p:spPr>
        <p:txBody>
          <a:bodyPr/>
          <a:lstStyle/>
          <a:p>
            <a:r>
              <a:rPr lang="en-US" dirty="0" err="1" smtClean="0">
                <a:solidFill>
                  <a:schemeClr val="tx1"/>
                </a:solidFill>
                <a:latin typeface="Times New Roman" panose="02020603050405020304" pitchFamily="18" charset="0"/>
                <a:cs typeface="Times New Roman" panose="02020603050405020304" pitchFamily="18" charset="0"/>
              </a:rPr>
              <a:t>Ví</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dụ</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về</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tấn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công</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51%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455613" y="1904999"/>
            <a:ext cx="10201192" cy="4114801"/>
          </a:xfrm>
        </p:spPr>
        <p:txBody>
          <a:bodyPr/>
          <a:lstStyle/>
          <a:p>
            <a:pPr algn="just"/>
            <a:r>
              <a:rPr lang="en-US" dirty="0" err="1">
                <a:latin typeface="Times New Roman" panose="02020603050405020304" pitchFamily="18" charset="0"/>
                <a:cs typeface="Times New Roman" panose="02020603050405020304" pitchFamily="18" charset="0"/>
              </a:rPr>
              <a:t>H</a:t>
            </a:r>
            <a:r>
              <a:rPr lang="vi-VN" dirty="0" err="1" smtClean="0">
                <a:latin typeface="Times New Roman" panose="02020603050405020304" pitchFamily="18" charset="0"/>
                <a:cs typeface="Times New Roman" panose="02020603050405020304" pitchFamily="18" charset="0"/>
              </a:rPr>
              <a:t>ãy</a:t>
            </a:r>
            <a:r>
              <a:rPr lang="vi-VN" dirty="0" smtClean="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giả</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dụ</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Alice</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gửi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Bob</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số</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tiền</a:t>
            </a:r>
            <a:r>
              <a:rPr lang="vi-VN" dirty="0">
                <a:latin typeface="Times New Roman" panose="02020603050405020304" pitchFamily="18" charset="0"/>
                <a:cs typeface="Times New Roman" panose="02020603050405020304" pitchFamily="18" charset="0"/>
              </a:rPr>
              <a:t> thông qua </a:t>
            </a:r>
            <a:r>
              <a:rPr lang="vi-VN" dirty="0" err="1">
                <a:latin typeface="Times New Roman" panose="02020603050405020304" pitchFamily="18" charset="0"/>
                <a:cs typeface="Times New Roman" panose="02020603050405020304" pitchFamily="18" charset="0"/>
              </a:rPr>
              <a:t>Blockchain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Alice</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bị</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dính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tấn</a:t>
            </a:r>
            <a:r>
              <a:rPr lang="vi-VN" dirty="0">
                <a:latin typeface="Times New Roman" panose="02020603050405020304" pitchFamily="18" charset="0"/>
                <a:cs typeface="Times New Roman" panose="02020603050405020304" pitchFamily="18" charset="0"/>
              </a:rPr>
              <a:t> công 51%, </a:t>
            </a:r>
            <a:r>
              <a:rPr lang="vi-VN" dirty="0" err="1">
                <a:latin typeface="Times New Roman" panose="02020603050405020304" pitchFamily="18" charset="0"/>
                <a:cs typeface="Times New Roman" panose="02020603050405020304" pitchFamily="18" charset="0"/>
              </a:rPr>
              <a:t>Bob</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thì</a:t>
            </a:r>
            <a:r>
              <a:rPr lang="vi-VN" dirty="0">
                <a:latin typeface="Times New Roman" panose="02020603050405020304" pitchFamily="18" charset="0"/>
                <a:cs typeface="Times New Roman" panose="02020603050405020304" pitchFamily="18" charset="0"/>
              </a:rPr>
              <a:t> không. Giao </a:t>
            </a:r>
            <a:r>
              <a:rPr lang="vi-VN" dirty="0" err="1">
                <a:latin typeface="Times New Roman" panose="02020603050405020304" pitchFamily="18" charset="0"/>
                <a:cs typeface="Times New Roman" panose="02020603050405020304" pitchFamily="18" charset="0"/>
              </a:rPr>
              <a:t>dịch</a:t>
            </a:r>
            <a:r>
              <a:rPr lang="vi-VN" dirty="0">
                <a:latin typeface="Times New Roman" panose="02020603050405020304" pitchFamily="18" charset="0"/>
                <a:cs typeface="Times New Roman" panose="02020603050405020304" pitchFamily="18" charset="0"/>
              </a:rPr>
              <a:t> tuy </a:t>
            </a:r>
            <a:r>
              <a:rPr lang="vi-VN" dirty="0" err="1">
                <a:latin typeface="Times New Roman" panose="02020603050405020304" pitchFamily="18" charset="0"/>
                <a:cs typeface="Times New Roman" panose="02020603050405020304" pitchFamily="18" charset="0"/>
              </a:rPr>
              <a:t>đã</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chuyển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vào</a:t>
            </a:r>
            <a:r>
              <a:rPr lang="vi-VN" dirty="0">
                <a:latin typeface="Times New Roman" panose="02020603050405020304" pitchFamily="18" charset="0"/>
                <a:cs typeface="Times New Roman" panose="02020603050405020304" pitchFamily="18" charset="0"/>
              </a:rPr>
              <a:t> trong </a:t>
            </a:r>
            <a:r>
              <a:rPr lang="vi-VN" dirty="0" err="1">
                <a:latin typeface="Times New Roman" panose="02020603050405020304" pitchFamily="18" charset="0"/>
                <a:cs typeface="Times New Roman" panose="02020603050405020304" pitchFamily="18" charset="0"/>
              </a:rPr>
              <a:t>khối</a:t>
            </a:r>
            <a:r>
              <a:rPr lang="vi-VN" dirty="0">
                <a:latin typeface="Times New Roman" panose="02020603050405020304" pitchFamily="18" charset="0"/>
                <a:cs typeface="Times New Roman" panose="02020603050405020304" pitchFamily="18" charset="0"/>
              </a:rPr>
              <a:t>, nhưng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kẻ</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tấn</a:t>
            </a:r>
            <a:r>
              <a:rPr lang="vi-VN" dirty="0">
                <a:latin typeface="Times New Roman" panose="02020603050405020304" pitchFamily="18" charset="0"/>
                <a:cs typeface="Times New Roman" panose="02020603050405020304" pitchFamily="18" charset="0"/>
              </a:rPr>
              <a:t> công </a:t>
            </a:r>
            <a:r>
              <a:rPr lang="vi-VN" dirty="0" err="1">
                <a:latin typeface="Times New Roman" panose="02020603050405020304" pitchFamily="18" charset="0"/>
                <a:cs typeface="Times New Roman" panose="02020603050405020304" pitchFamily="18" charset="0"/>
              </a:rPr>
              <a:t>lại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chặn</a:t>
            </a:r>
            <a:r>
              <a:rPr lang="vi-VN" dirty="0">
                <a:latin typeface="Times New Roman" panose="02020603050405020304" pitchFamily="18" charset="0"/>
                <a:cs typeface="Times New Roman" panose="02020603050405020304" pitchFamily="18" charset="0"/>
              </a:rPr>
              <a:t> không cho </a:t>
            </a:r>
            <a:r>
              <a:rPr lang="vi-VN" dirty="0" err="1">
                <a:latin typeface="Times New Roman" panose="02020603050405020304" pitchFamily="18" charset="0"/>
                <a:cs typeface="Times New Roman" panose="02020603050405020304" pitchFamily="18" charset="0"/>
              </a:rPr>
              <a:t>chuyển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tiền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thế</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đợt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fork</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xảy</a:t>
            </a:r>
            <a:r>
              <a:rPr lang="vi-VN" dirty="0">
                <a:latin typeface="Times New Roman" panose="02020603050405020304" pitchFamily="18" charset="0"/>
                <a:cs typeface="Times New Roman" panose="02020603050405020304" pitchFamily="18" charset="0"/>
              </a:rPr>
              <a:t> ra trên </a:t>
            </a:r>
            <a:r>
              <a:rPr lang="vi-VN" dirty="0" err="1">
                <a:latin typeface="Times New Roman" panose="02020603050405020304" pitchFamily="18" charset="0"/>
                <a:cs typeface="Times New Roman" panose="02020603050405020304" pitchFamily="18" charset="0"/>
              </a:rPr>
              <a:t>Blockchain</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Ả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12" y="3352800"/>
            <a:ext cx="8681358" cy="3352800"/>
          </a:xfrm>
          <a:prstGeom prst="rect">
            <a:avLst/>
          </a:prstGeom>
        </p:spPr>
      </p:pic>
    </p:spTree>
    <p:extLst>
      <p:ext uri="{BB962C8B-B14F-4D97-AF65-F5344CB8AC3E}">
        <p14:creationId xmlns:p14="http://schemas.microsoft.com/office/powerpoint/2010/main" val="8363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455612" y="0"/>
            <a:ext cx="9144001" cy="1371600"/>
          </a:xfrm>
        </p:spPr>
        <p:txBody>
          <a:bodyPr/>
          <a:lstStyle/>
          <a:p>
            <a:r>
              <a:rPr lang="en-US" dirty="0" err="1" smtClean="0">
                <a:solidFill>
                  <a:schemeClr val="tx1"/>
                </a:solidFill>
                <a:latin typeface="Times New Roman" panose="02020603050405020304" pitchFamily="18" charset="0"/>
                <a:cs typeface="Times New Roman" panose="02020603050405020304" pitchFamily="18" charset="0"/>
              </a:rPr>
              <a:t>Ví</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dụ</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về</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tấn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công</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51%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912812" y="1524000"/>
            <a:ext cx="10201192" cy="4114801"/>
          </a:xfrm>
        </p:spPr>
        <p:txBody>
          <a:bodyPr/>
          <a:lstStyle/>
          <a:p>
            <a:pPr algn="just"/>
            <a:r>
              <a:rPr lang="vi-VN" dirty="0" err="1">
                <a:latin typeface="Times New Roman" panose="02020603050405020304" pitchFamily="18" charset="0"/>
                <a:cs typeface="Times New Roman" panose="02020603050405020304" pitchFamily="18" charset="0"/>
              </a:rPr>
              <a:t>Lúc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thì</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thợ</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đào</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phân </a:t>
            </a:r>
            <a:r>
              <a:rPr lang="vi-VN" dirty="0" err="1">
                <a:latin typeface="Times New Roman" panose="02020603050405020304" pitchFamily="18" charset="0"/>
                <a:cs typeface="Times New Roman" panose="02020603050405020304" pitchFamily="18" charset="0"/>
              </a:rPr>
              <a:t>nhánh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thành</a:t>
            </a:r>
            <a:r>
              <a:rPr lang="vi-VN" dirty="0">
                <a:latin typeface="Times New Roman" panose="02020603050405020304" pitchFamily="18" charset="0"/>
                <a:cs typeface="Times New Roman" panose="02020603050405020304" pitchFamily="18" charset="0"/>
              </a:rPr>
              <a:t> hai </a:t>
            </a:r>
            <a:r>
              <a:rPr lang="vi-VN" dirty="0" err="1">
                <a:latin typeface="Times New Roman" panose="02020603050405020304" pitchFamily="18" charset="0"/>
                <a:cs typeface="Times New Roman" panose="02020603050405020304" pitchFamily="18" charset="0"/>
              </a:rPr>
              <a:t>chuỗi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chain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nhỏ</a:t>
            </a:r>
            <a:r>
              <a:rPr lang="vi-VN" dirty="0">
                <a:latin typeface="Times New Roman" panose="02020603050405020304" pitchFamily="18" charset="0"/>
                <a:cs typeface="Times New Roman" panose="02020603050405020304" pitchFamily="18" charset="0"/>
              </a:rPr>
              <a:t> hơn.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bên </a:t>
            </a:r>
            <a:r>
              <a:rPr lang="vi-VN" dirty="0" err="1">
                <a:latin typeface="Times New Roman" panose="02020603050405020304" pitchFamily="18" charset="0"/>
                <a:cs typeface="Times New Roman" panose="02020603050405020304" pitchFamily="18" charset="0"/>
              </a:rPr>
              <a:t>chắc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chắn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51% </a:t>
            </a:r>
            <a:r>
              <a:rPr lang="vi-VN" dirty="0" err="1">
                <a:latin typeface="Times New Roman" panose="02020603050405020304" pitchFamily="18" charset="0"/>
                <a:cs typeface="Times New Roman" panose="02020603050405020304" pitchFamily="18" charset="0"/>
              </a:rPr>
              <a:t>số</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thợ</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đào</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chính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vì</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thế</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chuỗi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đào</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nhiều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khối</a:t>
            </a:r>
            <a:r>
              <a:rPr lang="vi-VN" dirty="0">
                <a:latin typeface="Times New Roman" panose="02020603050405020304" pitchFamily="18" charset="0"/>
                <a:cs typeface="Times New Roman" panose="02020603050405020304" pitchFamily="18" charset="0"/>
              </a:rPr>
              <a:t> hơn.</a:t>
            </a:r>
            <a:endParaRPr lang="en-US" dirty="0">
              <a:latin typeface="Times New Roman" panose="02020603050405020304" pitchFamily="18" charset="0"/>
              <a:cs typeface="Times New Roman" panose="02020603050405020304" pitchFamily="18" charset="0"/>
            </a:endParaRPr>
          </a:p>
        </p:txBody>
      </p:sp>
      <p:pic>
        <p:nvPicPr>
          <p:cNvPr id="5" name="Ảnh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04" y="2667000"/>
            <a:ext cx="10058400" cy="3884623"/>
          </a:xfrm>
          <a:prstGeom prst="rect">
            <a:avLst/>
          </a:prstGeom>
        </p:spPr>
      </p:pic>
    </p:spTree>
    <p:extLst>
      <p:ext uri="{BB962C8B-B14F-4D97-AF65-F5344CB8AC3E}">
        <p14:creationId xmlns:p14="http://schemas.microsoft.com/office/powerpoint/2010/main" val="339949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445281" y="-381000"/>
            <a:ext cx="9144001" cy="1371600"/>
          </a:xfrm>
        </p:spPr>
        <p:txBody>
          <a:bodyPr/>
          <a:lstStyle/>
          <a:p>
            <a:r>
              <a:rPr lang="en-US" dirty="0" err="1" smtClean="0">
                <a:solidFill>
                  <a:schemeClr val="tx1"/>
                </a:solidFill>
                <a:latin typeface="Times New Roman" panose="02020603050405020304" pitchFamily="18" charset="0"/>
                <a:cs typeface="Times New Roman" panose="02020603050405020304" pitchFamily="18" charset="0"/>
              </a:rPr>
              <a:t>Ví</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dụ</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về</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tấn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công</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51%</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608012" y="1295399"/>
            <a:ext cx="10201192" cy="4114801"/>
          </a:xfrm>
        </p:spPr>
        <p:txBody>
          <a:bodyPr/>
          <a:lstStyle/>
          <a:p>
            <a:pPr algn="just"/>
            <a:r>
              <a:rPr lang="vi-VN" dirty="0" err="1">
                <a:latin typeface="Times New Roman" panose="02020603050405020304" pitchFamily="18" charset="0"/>
                <a:cs typeface="Times New Roman" panose="02020603050405020304" pitchFamily="18" charset="0"/>
              </a:rPr>
              <a:t>Đến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cuối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cùng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chuỗi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dài</a:t>
            </a:r>
            <a:r>
              <a:rPr lang="vi-VN" dirty="0">
                <a:latin typeface="Times New Roman" panose="02020603050405020304" pitchFamily="18" charset="0"/>
                <a:cs typeface="Times New Roman" panose="02020603050405020304" pitchFamily="18" charset="0"/>
              </a:rPr>
              <a:t> hơn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tồn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tại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chuỗi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ngắn</a:t>
            </a:r>
            <a:r>
              <a:rPr lang="vi-VN" dirty="0">
                <a:latin typeface="Times New Roman" panose="02020603050405020304" pitchFamily="18" charset="0"/>
                <a:cs typeface="Times New Roman" panose="02020603050405020304" pitchFamily="18" charset="0"/>
              </a:rPr>
              <a:t> hơn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bị</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đào</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thải</a:t>
            </a:r>
            <a:r>
              <a:rPr lang="vi-VN" dirty="0">
                <a:latin typeface="Times New Roman" panose="02020603050405020304" pitchFamily="18" charset="0"/>
                <a:cs typeface="Times New Roman" panose="02020603050405020304" pitchFamily="18" charset="0"/>
              </a:rPr>
              <a:t>. Giao </a:t>
            </a:r>
            <a:r>
              <a:rPr lang="vi-VN" dirty="0" err="1">
                <a:latin typeface="Times New Roman" panose="02020603050405020304" pitchFamily="18" charset="0"/>
                <a:cs typeface="Times New Roman" panose="02020603050405020304" pitchFamily="18" charset="0"/>
              </a:rPr>
              <a:t>dịch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giữa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Bob</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Alice</a:t>
            </a:r>
            <a:r>
              <a:rPr lang="vi-VN" dirty="0">
                <a:latin typeface="Times New Roman" panose="02020603050405020304" pitchFamily="18" charset="0"/>
                <a:cs typeface="Times New Roman" panose="02020603050405020304" pitchFamily="18" charset="0"/>
              </a:rPr>
              <a:t> xem như chưa </a:t>
            </a:r>
            <a:r>
              <a:rPr lang="vi-VN" dirty="0" err="1">
                <a:latin typeface="Times New Roman" panose="02020603050405020304" pitchFamily="18" charset="0"/>
                <a:cs typeface="Times New Roman" panose="02020603050405020304" pitchFamily="18" charset="0"/>
              </a:rPr>
              <a:t>từng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xảy</a:t>
            </a:r>
            <a:r>
              <a:rPr lang="vi-VN" dirty="0">
                <a:latin typeface="Times New Roman" panose="02020603050405020304" pitchFamily="18" charset="0"/>
                <a:cs typeface="Times New Roman" panose="02020603050405020304" pitchFamily="18" charset="0"/>
              </a:rPr>
              <a:t> ra. </a:t>
            </a:r>
            <a:r>
              <a:rPr lang="vi-VN" dirty="0" err="1">
                <a:latin typeface="Times New Roman" panose="02020603050405020304" pitchFamily="18" charset="0"/>
                <a:cs typeface="Times New Roman" panose="02020603050405020304" pitchFamily="18" charset="0"/>
              </a:rPr>
              <a:t>Bob</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không </a:t>
            </a:r>
            <a:r>
              <a:rPr lang="vi-VN" dirty="0" err="1">
                <a:latin typeface="Times New Roman" panose="02020603050405020304" pitchFamily="18" charset="0"/>
                <a:cs typeface="Times New Roman" panose="02020603050405020304" pitchFamily="18" charset="0"/>
              </a:rPr>
              <a:t>nhận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tiền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mình</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Ảnh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2438400"/>
            <a:ext cx="10058400" cy="3884623"/>
          </a:xfrm>
          <a:prstGeom prst="rect">
            <a:avLst/>
          </a:prstGeom>
        </p:spPr>
      </p:pic>
    </p:spTree>
    <p:extLst>
      <p:ext uri="{BB962C8B-B14F-4D97-AF65-F5344CB8AC3E}">
        <p14:creationId xmlns:p14="http://schemas.microsoft.com/office/powerpoint/2010/main" val="213267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C000"/>
                </a:solidFill>
                <a:latin typeface="Times New Roman" panose="02020603050405020304" pitchFamily="18" charset="0"/>
                <a:cs typeface="Times New Roman" panose="02020603050405020304" pitchFamily="18" charset="0"/>
              </a:rPr>
              <a:t>Các</a:t>
            </a:r>
            <a:r>
              <a:rPr lang="en-US" b="1" dirty="0" smtClean="0">
                <a:solidFill>
                  <a:srgbClr val="FFC000"/>
                </a:solidFill>
                <a:latin typeface="Times New Roman" panose="02020603050405020304" pitchFamily="18" charset="0"/>
                <a:cs typeface="Times New Roman" panose="02020603050405020304" pitchFamily="18" charset="0"/>
              </a:rPr>
              <a:t> </a:t>
            </a:r>
            <a:r>
              <a:rPr lang="en-US" b="1" dirty="0" err="1" smtClean="0">
                <a:solidFill>
                  <a:srgbClr val="FFC000"/>
                </a:solidFill>
                <a:latin typeface="Times New Roman" panose="02020603050405020304" pitchFamily="18" charset="0"/>
                <a:cs typeface="Times New Roman" panose="02020603050405020304" pitchFamily="18" charset="0"/>
              </a:rPr>
              <a:t>hệ</a:t>
            </a:r>
            <a:r>
              <a:rPr lang="en-US" b="1" dirty="0" smtClean="0">
                <a:solidFill>
                  <a:srgbClr val="FFC000"/>
                </a:solidFill>
                <a:latin typeface="Times New Roman" panose="02020603050405020304" pitchFamily="18" charset="0"/>
                <a:cs typeface="Times New Roman" panose="02020603050405020304" pitchFamily="18" charset="0"/>
              </a:rPr>
              <a:t> </a:t>
            </a:r>
            <a:r>
              <a:rPr lang="en-US" b="1" dirty="0" err="1" smtClean="0">
                <a:solidFill>
                  <a:srgbClr val="FFC000"/>
                </a:solidFill>
                <a:latin typeface="Times New Roman" panose="02020603050405020304" pitchFamily="18" charset="0"/>
                <a:cs typeface="Times New Roman" panose="02020603050405020304" pitchFamily="18" charset="0"/>
              </a:rPr>
              <a:t>thống</a:t>
            </a:r>
            <a:r>
              <a:rPr lang="en-US" b="1" dirty="0" smtClean="0">
                <a:solidFill>
                  <a:srgbClr val="FFC000"/>
                </a:solidFill>
                <a:latin typeface="Times New Roman" panose="02020603050405020304" pitchFamily="18" charset="0"/>
                <a:cs typeface="Times New Roman" panose="02020603050405020304" pitchFamily="18" charset="0"/>
              </a:rPr>
              <a:t> </a:t>
            </a:r>
            <a:r>
              <a:rPr lang="en-US" b="1" dirty="0" err="1" smtClean="0">
                <a:solidFill>
                  <a:srgbClr val="FFC000"/>
                </a:solidFill>
                <a:latin typeface="Times New Roman" panose="02020603050405020304" pitchFamily="18" charset="0"/>
                <a:cs typeface="Times New Roman" panose="02020603050405020304" pitchFamily="18" charset="0"/>
              </a:rPr>
              <a:t>Blockchain</a:t>
            </a:r>
            <a:r>
              <a:rPr lang="en-US" b="1" dirty="0" smtClean="0">
                <a:solidFill>
                  <a:srgbClr val="FFC000"/>
                </a:solidFill>
                <a:latin typeface="Times New Roman" panose="02020603050405020304" pitchFamily="18" charset="0"/>
                <a:cs typeface="Times New Roman" panose="02020603050405020304" pitchFamily="18" charset="0"/>
              </a:rPr>
              <a:t> </a:t>
            </a:r>
            <a:r>
              <a:rPr lang="en-US" b="1" dirty="0" err="1" smtClean="0">
                <a:solidFill>
                  <a:srgbClr val="FFC000"/>
                </a:solidFill>
                <a:latin typeface="Times New Roman" panose="02020603050405020304" pitchFamily="18" charset="0"/>
                <a:cs typeface="Times New Roman" panose="02020603050405020304" pitchFamily="18" charset="0"/>
              </a:rPr>
              <a:t>trong</a:t>
            </a:r>
            <a:r>
              <a:rPr lang="en-US" b="1" dirty="0" smtClean="0">
                <a:solidFill>
                  <a:srgbClr val="FFC000"/>
                </a:solidFill>
                <a:latin typeface="Times New Roman" panose="02020603050405020304" pitchFamily="18" charset="0"/>
                <a:cs typeface="Times New Roman" panose="02020603050405020304" pitchFamily="18" charset="0"/>
              </a:rPr>
              <a:t> </a:t>
            </a:r>
            <a:r>
              <a:rPr lang="en-US" b="1" dirty="0" err="1" smtClean="0">
                <a:solidFill>
                  <a:srgbClr val="FFC000"/>
                </a:solidFill>
                <a:latin typeface="Times New Roman" panose="02020603050405020304" pitchFamily="18" charset="0"/>
                <a:cs typeface="Times New Roman" panose="02020603050405020304" pitchFamily="18" charset="0"/>
              </a:rPr>
              <a:t>thực</a:t>
            </a:r>
            <a:r>
              <a:rPr lang="en-US" b="1" dirty="0" smtClean="0">
                <a:solidFill>
                  <a:srgbClr val="FFC000"/>
                </a:solidFill>
                <a:latin typeface="Times New Roman" panose="02020603050405020304" pitchFamily="18" charset="0"/>
                <a:cs typeface="Times New Roman" panose="02020603050405020304" pitchFamily="18" charset="0"/>
              </a:rPr>
              <a:t> </a:t>
            </a:r>
            <a:r>
              <a:rPr lang="en-US" b="1" dirty="0" err="1" smtClean="0">
                <a:solidFill>
                  <a:srgbClr val="FFC000"/>
                </a:solidFill>
                <a:latin typeface="Times New Roman" panose="02020603050405020304" pitchFamily="18" charset="0"/>
                <a:cs typeface="Times New Roman" panose="02020603050405020304" pitchFamily="18" charset="0"/>
              </a:rPr>
              <a:t>tế</a:t>
            </a:r>
            <a:endParaRPr lang="en-US"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1" y="2018602"/>
            <a:ext cx="4674278" cy="4350205"/>
          </a:xfrm>
        </p:spPr>
        <p:txBody>
          <a:bodyPr/>
          <a:lstStyle/>
          <a:p>
            <a:r>
              <a:rPr lang="en-US" dirty="0" err="1" smtClean="0">
                <a:latin typeface="Times New Roman" panose="02020603050405020304" pitchFamily="18" charset="0"/>
                <a:cs typeface="Times New Roman" panose="02020603050405020304" pitchFamily="18" charset="0"/>
              </a:rPr>
              <a:t>BitCoin</a:t>
            </a:r>
            <a:r>
              <a:rPr lang="en-US" dirty="0" smtClean="0">
                <a:latin typeface="Times New Roman" panose="02020603050405020304" pitchFamily="18" charset="0"/>
                <a:cs typeface="Times New Roman" panose="02020603050405020304" pitchFamily="18" charset="0"/>
              </a:rPr>
              <a:t>(BTC)</a:t>
            </a:r>
          </a:p>
          <a:p>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(ETH)</a:t>
            </a:r>
          </a:p>
          <a:p>
            <a:r>
              <a:rPr lang="en-US" dirty="0" err="1" smtClean="0">
                <a:latin typeface="Times New Roman" panose="02020603050405020304" pitchFamily="18" charset="0"/>
                <a:cs typeface="Times New Roman" panose="02020603050405020304" pitchFamily="18" charset="0"/>
              </a:rPr>
              <a:t>LiteCoin</a:t>
            </a:r>
            <a:r>
              <a:rPr lang="en-US" dirty="0" smtClean="0">
                <a:latin typeface="Times New Roman" panose="02020603050405020304" pitchFamily="18" charset="0"/>
                <a:cs typeface="Times New Roman" panose="02020603050405020304" pitchFamily="18" charset="0"/>
              </a:rPr>
              <a:t>(LTC)</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297" y="2018602"/>
            <a:ext cx="5730567" cy="3921005"/>
          </a:xfrm>
          <a:prstGeom prst="rect">
            <a:avLst/>
          </a:prstGeom>
        </p:spPr>
      </p:pic>
    </p:spTree>
    <p:extLst>
      <p:ext uri="{BB962C8B-B14F-4D97-AF65-F5344CB8AC3E}">
        <p14:creationId xmlns:p14="http://schemas.microsoft.com/office/powerpoint/2010/main" val="397405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3" y="381000"/>
            <a:ext cx="9601202" cy="1066800"/>
          </a:xfrm>
        </p:spPr>
        <p:txBody>
          <a:bodyPr>
            <a:normAutofit/>
          </a:bodyPr>
          <a:lstStyle/>
          <a:p>
            <a:r>
              <a:rPr lang="en-US" sz="5400" b="1" dirty="0" err="1" smtClean="0">
                <a:solidFill>
                  <a:srgbClr val="FFC000"/>
                </a:solidFill>
                <a:latin typeface="Times New Roman" panose="02020603050405020304" pitchFamily="18" charset="0"/>
                <a:cs typeface="Times New Roman" panose="02020603050405020304" pitchFamily="18" charset="0"/>
              </a:rPr>
              <a:t>BitCoin</a:t>
            </a:r>
            <a:endParaRPr lang="en-US" sz="5400"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23012" y="1309451"/>
            <a:ext cx="5292815" cy="4350205"/>
          </a:xfrm>
        </p:spPr>
        <p:txBody>
          <a:bodyPr>
            <a:normAutofit/>
          </a:bodyPr>
          <a:lstStyle/>
          <a:p>
            <a:r>
              <a:rPr lang="vi-VN" sz="2399" b="1" dirty="0">
                <a:latin typeface="Times New Roman" panose="02020603050405020304" pitchFamily="18" charset="0"/>
                <a:cs typeface="Times New Roman" panose="02020603050405020304" pitchFamily="18" charset="0"/>
              </a:rPr>
              <a:t>Bitcoin (BTC)</a:t>
            </a:r>
            <a:r>
              <a:rPr lang="vi-VN" sz="2399" dirty="0">
                <a:latin typeface="Times New Roman" panose="02020603050405020304" pitchFamily="18" charset="0"/>
                <a:cs typeface="Times New Roman" panose="02020603050405020304" pitchFamily="18" charset="0"/>
              </a:rPr>
              <a:t> hay </a:t>
            </a:r>
            <a:r>
              <a:rPr lang="vi-VN" sz="2399" b="1" dirty="0">
                <a:latin typeface="Times New Roman" panose="02020603050405020304" pitchFamily="18" charset="0"/>
                <a:cs typeface="Times New Roman" panose="02020603050405020304" pitchFamily="18" charset="0"/>
              </a:rPr>
              <a:t>tiền điện tử</a:t>
            </a:r>
            <a:r>
              <a:rPr lang="vi-VN" sz="2399" dirty="0">
                <a:latin typeface="Times New Roman" panose="02020603050405020304" pitchFamily="18" charset="0"/>
                <a:cs typeface="Times New Roman" panose="02020603050405020304" pitchFamily="18" charset="0"/>
              </a:rPr>
              <a:t> là đồng tiền của internet, một loại tiền tệ kỹ thuật số phân cấp, được mã hóa và phát hành vào năm 2009. </a:t>
            </a:r>
            <a:endParaRPr lang="en-US" sz="2399" dirty="0" smtClean="0">
              <a:latin typeface="Times New Roman" panose="02020603050405020304" pitchFamily="18" charset="0"/>
              <a:cs typeface="Times New Roman" panose="02020603050405020304" pitchFamily="18" charset="0"/>
            </a:endParaRPr>
          </a:p>
          <a:p>
            <a:r>
              <a:rPr lang="vi-VN" sz="2399" dirty="0" smtClean="0">
                <a:latin typeface="Times New Roman" panose="02020603050405020304" pitchFamily="18" charset="0"/>
                <a:cs typeface="Times New Roman" panose="02020603050405020304" pitchFamily="18" charset="0"/>
              </a:rPr>
              <a:t>Bitcoin </a:t>
            </a:r>
            <a:r>
              <a:rPr lang="vi-VN" sz="2399" dirty="0">
                <a:latin typeface="Times New Roman" panose="02020603050405020304" pitchFamily="18" charset="0"/>
                <a:cs typeface="Times New Roman" panose="02020603050405020304" pitchFamily="18" charset="0"/>
              </a:rPr>
              <a:t>được trao đổi trực tiếp trên mạng internet mà không thông qua một tổ chức tài chính trung gian nào. </a:t>
            </a:r>
            <a:endParaRPr lang="en-US" sz="2399" dirty="0" smtClean="0">
              <a:latin typeface="Times New Roman" panose="02020603050405020304" pitchFamily="18" charset="0"/>
              <a:cs typeface="Times New Roman" panose="02020603050405020304" pitchFamily="18" charset="0"/>
            </a:endParaRPr>
          </a:p>
          <a:p>
            <a:r>
              <a:rPr lang="vi-VN" sz="2399" dirty="0" smtClean="0">
                <a:latin typeface="Times New Roman" panose="02020603050405020304" pitchFamily="18" charset="0"/>
                <a:cs typeface="Times New Roman" panose="02020603050405020304" pitchFamily="18" charset="0"/>
              </a:rPr>
              <a:t>Cách </a:t>
            </a:r>
            <a:r>
              <a:rPr lang="vi-VN" sz="2399" dirty="0">
                <a:latin typeface="Times New Roman" panose="02020603050405020304" pitchFamily="18" charset="0"/>
                <a:cs typeface="Times New Roman" panose="02020603050405020304" pitchFamily="18" charset="0"/>
              </a:rPr>
              <a:t>thức hoạt động của bitcoin khác hoàn toàn so với các loại tiền tệ bình thường, không có bất cứ cá nhân, tổ chức nào quản lý các giao dịch bitcoin.</a:t>
            </a:r>
            <a:endParaRPr lang="en-US" sz="2399"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6901" y="1691141"/>
            <a:ext cx="5121126" cy="3944809"/>
          </a:xfrm>
          <a:prstGeom prst="rect">
            <a:avLst/>
          </a:prstGeom>
        </p:spPr>
      </p:pic>
    </p:spTree>
    <p:extLst>
      <p:ext uri="{BB962C8B-B14F-4D97-AF65-F5344CB8AC3E}">
        <p14:creationId xmlns:p14="http://schemas.microsoft.com/office/powerpoint/2010/main" val="274272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1" y="0"/>
            <a:ext cx="9144001" cy="1371600"/>
          </a:xfrm>
        </p:spPr>
        <p:txBody>
          <a:bodyPr>
            <a:normAutofit/>
          </a:bodyPr>
          <a:lstStyle/>
          <a:p>
            <a:r>
              <a:rPr lang="en-US" sz="4400" dirty="0" err="1" smtClean="0">
                <a:solidFill>
                  <a:srgbClr val="FFC000"/>
                </a:solidFill>
                <a:latin typeface="Times New Roman" panose="02020603050405020304" pitchFamily="18" charset="0"/>
                <a:cs typeface="Times New Roman" panose="02020603050405020304" pitchFamily="18" charset="0"/>
              </a:rPr>
              <a:t>Một</a:t>
            </a:r>
            <a:r>
              <a:rPr lang="en-US" sz="4400" dirty="0" smtClean="0">
                <a:solidFill>
                  <a:srgbClr val="FFC000"/>
                </a:solidFill>
                <a:latin typeface="Times New Roman" panose="02020603050405020304" pitchFamily="18" charset="0"/>
                <a:cs typeface="Times New Roman" panose="02020603050405020304" pitchFamily="18" charset="0"/>
              </a:rPr>
              <a:t> </a:t>
            </a:r>
            <a:r>
              <a:rPr lang="en-US" sz="4400" dirty="0" err="1" smtClean="0">
                <a:solidFill>
                  <a:srgbClr val="FFC000"/>
                </a:solidFill>
                <a:latin typeface="Times New Roman" panose="02020603050405020304" pitchFamily="18" charset="0"/>
                <a:cs typeface="Times New Roman" panose="02020603050405020304" pitchFamily="18" charset="0"/>
              </a:rPr>
              <a:t>vài</a:t>
            </a:r>
            <a:r>
              <a:rPr lang="en-US" sz="4400" dirty="0" smtClean="0">
                <a:solidFill>
                  <a:srgbClr val="FFC000"/>
                </a:solidFill>
                <a:latin typeface="Times New Roman" panose="02020603050405020304" pitchFamily="18" charset="0"/>
                <a:cs typeface="Times New Roman" panose="02020603050405020304" pitchFamily="18" charset="0"/>
              </a:rPr>
              <a:t> </a:t>
            </a:r>
            <a:r>
              <a:rPr lang="en-US" sz="4400" dirty="0" err="1" smtClean="0">
                <a:solidFill>
                  <a:srgbClr val="FFC000"/>
                </a:solidFill>
                <a:latin typeface="Times New Roman" panose="02020603050405020304" pitchFamily="18" charset="0"/>
                <a:cs typeface="Times New Roman" panose="02020603050405020304" pitchFamily="18" charset="0"/>
              </a:rPr>
              <a:t>thông</a:t>
            </a:r>
            <a:r>
              <a:rPr lang="en-US" sz="4400" dirty="0" smtClean="0">
                <a:solidFill>
                  <a:srgbClr val="FFC000"/>
                </a:solidFill>
                <a:latin typeface="Times New Roman" panose="02020603050405020304" pitchFamily="18" charset="0"/>
                <a:cs typeface="Times New Roman" panose="02020603050405020304" pitchFamily="18" charset="0"/>
              </a:rPr>
              <a:t> tin </a:t>
            </a:r>
            <a:r>
              <a:rPr lang="en-US" sz="4400" dirty="0" err="1" smtClean="0">
                <a:solidFill>
                  <a:srgbClr val="FFC000"/>
                </a:solidFill>
                <a:latin typeface="Times New Roman" panose="02020603050405020304" pitchFamily="18" charset="0"/>
                <a:cs typeface="Times New Roman" panose="02020603050405020304" pitchFamily="18" charset="0"/>
              </a:rPr>
              <a:t>về</a:t>
            </a:r>
            <a:r>
              <a:rPr lang="en-US" sz="4400" dirty="0" smtClean="0">
                <a:solidFill>
                  <a:srgbClr val="FFC000"/>
                </a:solidFill>
                <a:latin typeface="Times New Roman" panose="02020603050405020304" pitchFamily="18" charset="0"/>
                <a:cs typeface="Times New Roman" panose="02020603050405020304" pitchFamily="18" charset="0"/>
              </a:rPr>
              <a:t> bitcoin</a:t>
            </a:r>
            <a:endParaRPr lang="en-US" sz="4400"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441" y="1600678"/>
            <a:ext cx="10969943" cy="5027888"/>
          </a:xfrm>
        </p:spPr>
        <p:txBody>
          <a:bodyPr>
            <a:normAutofit/>
          </a:bodyPr>
          <a:lstStyle/>
          <a:p>
            <a:r>
              <a:rPr lang="en-US" sz="2799" dirty="0">
                <a:latin typeface="Arial" panose="020B0604020202020204" pitchFamily="34" charset="0"/>
                <a:cs typeface="Arial" panose="020B0604020202020204" pitchFamily="34" charset="0"/>
              </a:rPr>
              <a:t>Đ</a:t>
            </a:r>
            <a:r>
              <a:rPr lang="vi-VN" sz="2799" dirty="0">
                <a:latin typeface="Arial" panose="020B0604020202020204" pitchFamily="34" charset="0"/>
                <a:cs typeface="Arial" panose="020B0604020202020204" pitchFamily="34" charset="0"/>
              </a:rPr>
              <a:t>ược phát hành bởi Satoshi Nakamoto dưới dạng phần mềm mã nguồn mở từ năm 2009</a:t>
            </a:r>
            <a:endParaRPr lang="en-US" sz="2799" dirty="0">
              <a:latin typeface="Arial" panose="020B0604020202020204" pitchFamily="34" charset="0"/>
              <a:cs typeface="Arial" panose="020B0604020202020204" pitchFamily="34" charset="0"/>
            </a:endParaRPr>
          </a:p>
          <a:p>
            <a:r>
              <a:rPr lang="en-US" sz="2799" dirty="0" err="1">
                <a:latin typeface="Arial" panose="020B0604020202020204" pitchFamily="34" charset="0"/>
                <a:cs typeface="Arial" panose="020B0604020202020204" pitchFamily="34" charset="0"/>
              </a:rPr>
              <a:t>Số</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lượng</a:t>
            </a:r>
            <a:r>
              <a:rPr lang="en-US" sz="2799" dirty="0">
                <a:latin typeface="Arial" panose="020B0604020202020204" pitchFamily="34" charset="0"/>
                <a:cs typeface="Arial" panose="020B0604020202020204" pitchFamily="34" charset="0"/>
              </a:rPr>
              <a:t> bitcoin </a:t>
            </a:r>
            <a:r>
              <a:rPr lang="en-US" sz="2799" dirty="0" err="1">
                <a:latin typeface="Arial" panose="020B0604020202020204" pitchFamily="34" charset="0"/>
                <a:cs typeface="Arial" panose="020B0604020202020204" pitchFamily="34" charset="0"/>
              </a:rPr>
              <a:t>đang</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lưu</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hành</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trên</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thị</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trường</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hiện</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tại</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đang</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khoảng</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hơn</a:t>
            </a:r>
            <a:r>
              <a:rPr lang="en-US" sz="2799" dirty="0">
                <a:latin typeface="Arial" panose="020B0604020202020204" pitchFamily="34" charset="0"/>
                <a:cs typeface="Arial" panose="020B0604020202020204" pitchFamily="34" charset="0"/>
              </a:rPr>
              <a:t> 16 </a:t>
            </a:r>
            <a:r>
              <a:rPr lang="en-US" sz="2799" dirty="0" err="1">
                <a:latin typeface="Arial" panose="020B0604020202020204" pitchFamily="34" charset="0"/>
                <a:cs typeface="Arial" panose="020B0604020202020204" pitchFamily="34" charset="0"/>
              </a:rPr>
              <a:t>triệu</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còn</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khoảng</a:t>
            </a:r>
            <a:r>
              <a:rPr lang="en-US" sz="2799" dirty="0">
                <a:latin typeface="Arial" panose="020B0604020202020204" pitchFamily="34" charset="0"/>
                <a:cs typeface="Arial" panose="020B0604020202020204" pitchFamily="34" charset="0"/>
              </a:rPr>
              <a:t> 5 </a:t>
            </a:r>
            <a:r>
              <a:rPr lang="en-US" sz="2799" dirty="0" err="1">
                <a:latin typeface="Arial" panose="020B0604020202020204" pitchFamily="34" charset="0"/>
                <a:cs typeface="Arial" panose="020B0604020202020204" pitchFamily="34" charset="0"/>
              </a:rPr>
              <a:t>triệu</a:t>
            </a:r>
            <a:r>
              <a:rPr lang="en-US" sz="2799" dirty="0">
                <a:latin typeface="Arial" panose="020B0604020202020204" pitchFamily="34" charset="0"/>
                <a:cs typeface="Arial" panose="020B0604020202020204" pitchFamily="34" charset="0"/>
              </a:rPr>
              <a:t> bitcoin </a:t>
            </a:r>
            <a:r>
              <a:rPr lang="en-US" sz="2799" dirty="0" err="1">
                <a:latin typeface="Arial" panose="020B0604020202020204" pitchFamily="34" charset="0"/>
                <a:cs typeface="Arial" panose="020B0604020202020204" pitchFamily="34" charset="0"/>
              </a:rPr>
              <a:t>vẫn</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chưa</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được</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khai</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thác</a:t>
            </a:r>
            <a:endParaRPr lang="en-US" sz="2799" dirty="0">
              <a:latin typeface="Arial" panose="020B0604020202020204" pitchFamily="34" charset="0"/>
              <a:cs typeface="Arial" panose="020B0604020202020204" pitchFamily="34" charset="0"/>
            </a:endParaRPr>
          </a:p>
          <a:p>
            <a:r>
              <a:rPr lang="en-US" sz="2799" dirty="0" err="1">
                <a:latin typeface="Arial" panose="020B0604020202020204" pitchFamily="34" charset="0"/>
                <a:cs typeface="Arial" panose="020B0604020202020204" pitchFamily="34" charset="0"/>
              </a:rPr>
              <a:t>Dự</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kiến</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đến</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năm</a:t>
            </a:r>
            <a:r>
              <a:rPr lang="en-US" sz="2799" dirty="0">
                <a:latin typeface="Arial" panose="020B0604020202020204" pitchFamily="34" charset="0"/>
                <a:cs typeface="Arial" panose="020B0604020202020204" pitchFamily="34" charset="0"/>
              </a:rPr>
              <a:t> 2140 </a:t>
            </a:r>
            <a:r>
              <a:rPr lang="en-US" sz="2799" dirty="0" err="1">
                <a:latin typeface="Arial" panose="020B0604020202020204" pitchFamily="34" charset="0"/>
                <a:cs typeface="Arial" panose="020B0604020202020204" pitchFamily="34" charset="0"/>
              </a:rPr>
              <a:t>sẽ</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đào</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hết</a:t>
            </a:r>
            <a:r>
              <a:rPr lang="en-US" sz="2799" dirty="0">
                <a:latin typeface="Arial" panose="020B0604020202020204" pitchFamily="34" charset="0"/>
                <a:cs typeface="Arial" panose="020B0604020202020204" pitchFamily="34" charset="0"/>
              </a:rPr>
              <a:t> 21 </a:t>
            </a:r>
            <a:r>
              <a:rPr lang="en-US" sz="2799" dirty="0" err="1">
                <a:latin typeface="Arial" panose="020B0604020202020204" pitchFamily="34" charset="0"/>
                <a:cs typeface="Arial" panose="020B0604020202020204" pitchFamily="34" charset="0"/>
              </a:rPr>
              <a:t>triệu</a:t>
            </a:r>
            <a:r>
              <a:rPr lang="en-US" sz="2799" dirty="0">
                <a:latin typeface="Arial" panose="020B0604020202020204" pitchFamily="34" charset="0"/>
                <a:cs typeface="Arial" panose="020B0604020202020204" pitchFamily="34" charset="0"/>
              </a:rPr>
              <a:t> bitcoin</a:t>
            </a:r>
          </a:p>
          <a:p>
            <a:r>
              <a:rPr lang="en-US" sz="2799" dirty="0" err="1">
                <a:latin typeface="Arial" panose="020B0604020202020204" pitchFamily="34" charset="0"/>
                <a:cs typeface="Arial" panose="020B0604020202020204" pitchFamily="34" charset="0"/>
              </a:rPr>
              <a:t>Ngày</a:t>
            </a:r>
            <a:r>
              <a:rPr lang="en-US" sz="2799" dirty="0">
                <a:latin typeface="Arial" panose="020B0604020202020204" pitchFamily="34" charset="0"/>
                <a:cs typeface="Arial" panose="020B0604020202020204" pitchFamily="34" charset="0"/>
              </a:rPr>
              <a:t> </a:t>
            </a:r>
            <a:r>
              <a:rPr lang="vi-VN" sz="2799" dirty="0">
                <a:latin typeface="Arial" panose="020B0604020202020204" pitchFamily="34" charset="0"/>
                <a:cs typeface="Arial" panose="020B0604020202020204" pitchFamily="34" charset="0"/>
              </a:rPr>
              <a:t>1/8 xảy ra quá trình tách làm đôi</a:t>
            </a:r>
            <a:r>
              <a:rPr lang="en-US" sz="2799" dirty="0">
                <a:latin typeface="Arial" panose="020B0604020202020204" pitchFamily="34" charset="0"/>
                <a:cs typeface="Arial" panose="020B0604020202020204" pitchFamily="34" charset="0"/>
              </a:rPr>
              <a:t> Bitcoin</a:t>
            </a:r>
            <a:r>
              <a:rPr lang="vi-VN" sz="2799" dirty="0">
                <a:latin typeface="Arial" panose="020B0604020202020204" pitchFamily="34" charset="0"/>
                <a:cs typeface="Arial" panose="020B0604020202020204" pitchFamily="34" charset="0"/>
              </a:rPr>
              <a:t> với</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đồng</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tiền</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mới</a:t>
            </a:r>
            <a:r>
              <a:rPr lang="vi-VN" sz="2799" dirty="0">
                <a:latin typeface="Arial" panose="020B0604020202020204" pitchFamily="34" charset="0"/>
                <a:cs typeface="Arial" panose="020B0604020202020204" pitchFamily="34" charset="0"/>
              </a:rPr>
              <a:t> Bitcoin cash (BCC) được ra đời, song hành với đồng Bitcoin cũ (BTC)</a:t>
            </a:r>
            <a:endParaRPr lang="en-US" sz="2799" dirty="0">
              <a:latin typeface="Arial" panose="020B0604020202020204" pitchFamily="34" charset="0"/>
              <a:cs typeface="Arial" panose="020B0604020202020204" pitchFamily="34" charset="0"/>
            </a:endParaRPr>
          </a:p>
          <a:p>
            <a:r>
              <a:rPr lang="en-US" sz="2799" dirty="0" err="1">
                <a:latin typeface="Arial" panose="020B0604020202020204" pitchFamily="34" charset="0"/>
                <a:cs typeface="Arial" panose="020B0604020202020204" pitchFamily="34" charset="0"/>
              </a:rPr>
              <a:t>Có</a:t>
            </a:r>
            <a:r>
              <a:rPr lang="en-US" sz="2799" dirty="0">
                <a:latin typeface="Arial" panose="020B0604020202020204" pitchFamily="34" charset="0"/>
                <a:cs typeface="Arial" panose="020B0604020202020204" pitchFamily="34" charset="0"/>
              </a:rPr>
              <a:t> 2 </a:t>
            </a:r>
            <a:r>
              <a:rPr lang="en-US" sz="2799" dirty="0" err="1">
                <a:latin typeface="Arial" panose="020B0604020202020204" pitchFamily="34" charset="0"/>
                <a:cs typeface="Arial" panose="020B0604020202020204" pitchFamily="34" charset="0"/>
              </a:rPr>
              <a:t>ví</a:t>
            </a:r>
            <a:r>
              <a:rPr lang="en-US" sz="2799" dirty="0">
                <a:latin typeface="Arial" panose="020B0604020202020204" pitchFamily="34" charset="0"/>
                <a:cs typeface="Arial" panose="020B0604020202020204" pitchFamily="34" charset="0"/>
              </a:rPr>
              <a:t> Bitcoin </a:t>
            </a:r>
            <a:r>
              <a:rPr lang="en-US" sz="2799" dirty="0" err="1">
                <a:latin typeface="Arial" panose="020B0604020202020204" pitchFamily="34" charset="0"/>
                <a:cs typeface="Arial" panose="020B0604020202020204" pitchFamily="34" charset="0"/>
              </a:rPr>
              <a:t>điển</a:t>
            </a:r>
            <a:r>
              <a:rPr lang="en-US" sz="2799" dirty="0">
                <a:latin typeface="Arial" panose="020B0604020202020204" pitchFamily="34" charset="0"/>
                <a:cs typeface="Arial" panose="020B0604020202020204" pitchFamily="34" charset="0"/>
              </a:rPr>
              <a:t> </a:t>
            </a:r>
            <a:r>
              <a:rPr lang="en-US" sz="2799" dirty="0" err="1">
                <a:latin typeface="Arial" panose="020B0604020202020204" pitchFamily="34" charset="0"/>
                <a:cs typeface="Arial" panose="020B0604020202020204" pitchFamily="34" charset="0"/>
              </a:rPr>
              <a:t>hình</a:t>
            </a:r>
            <a:r>
              <a:rPr lang="en-US" sz="2799" dirty="0">
                <a:latin typeface="Arial" panose="020B0604020202020204" pitchFamily="34" charset="0"/>
                <a:cs typeface="Arial" panose="020B0604020202020204" pitchFamily="34" charset="0"/>
              </a:rPr>
              <a:t>: </a:t>
            </a:r>
            <a:r>
              <a:rPr lang="en-US" sz="2799" i="1" dirty="0">
                <a:latin typeface="Arial" panose="020B0604020202020204" pitchFamily="34" charset="0"/>
                <a:cs typeface="Arial" panose="020B0604020202020204" pitchFamily="34" charset="0"/>
              </a:rPr>
              <a:t>Blockchain.info,</a:t>
            </a:r>
            <a:r>
              <a:rPr lang="en-US" sz="2799" dirty="0">
                <a:latin typeface="Arial" panose="020B0604020202020204" pitchFamily="34" charset="0"/>
                <a:cs typeface="Arial" panose="020B0604020202020204" pitchFamily="34" charset="0"/>
              </a:rPr>
              <a:t> </a:t>
            </a:r>
            <a:r>
              <a:rPr lang="en-US" sz="2799" i="1" dirty="0" err="1">
                <a:latin typeface="Arial" panose="020B0604020202020204" pitchFamily="34" charset="0"/>
                <a:cs typeface="Arial" panose="020B0604020202020204" pitchFamily="34" charset="0"/>
              </a:rPr>
              <a:t>Coinbase</a:t>
            </a:r>
            <a:endParaRPr lang="en-US" sz="2799" i="1" dirty="0">
              <a:latin typeface="Arial" panose="020B0604020202020204" pitchFamily="34" charset="0"/>
              <a:cs typeface="Arial" panose="020B0604020202020204" pitchFamily="34" charset="0"/>
            </a:endParaRPr>
          </a:p>
          <a:p>
            <a:pPr marL="0" indent="0">
              <a:buNone/>
            </a:pPr>
            <a:endParaRPr lang="en-US" sz="279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521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ctr">
            <a:normAutofit/>
          </a:bodyPr>
          <a:lstStyle/>
          <a:p>
            <a:r>
              <a:rPr lang="en-US" sz="6000" dirty="0" err="1" smtClean="0">
                <a:solidFill>
                  <a:srgbClr val="FFC000"/>
                </a:solidFill>
                <a:latin typeface="Times New Roman" panose="02020603050405020304" pitchFamily="18" charset="0"/>
                <a:cs typeface="Times New Roman" panose="02020603050405020304" pitchFamily="18" charset="0"/>
              </a:rPr>
              <a:t>Nội</a:t>
            </a:r>
            <a:r>
              <a:rPr lang="en-US" sz="6000" dirty="0" smtClean="0">
                <a:solidFill>
                  <a:srgbClr val="FFC000"/>
                </a:solidFill>
                <a:latin typeface="Times New Roman" panose="02020603050405020304" pitchFamily="18" charset="0"/>
                <a:cs typeface="Times New Roman" panose="02020603050405020304" pitchFamily="18" charset="0"/>
              </a:rPr>
              <a:t> dung</a:t>
            </a:r>
            <a:endParaRPr lang="en-US" sz="6000" dirty="0">
              <a:solidFill>
                <a:srgbClr val="FFC000"/>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p:txBody>
          <a:bodyPr>
            <a:normAutofit/>
          </a:bodyPr>
          <a:lstStyle/>
          <a:p>
            <a:pPr marL="688975" lvl="1" indent="-457200">
              <a:lnSpc>
                <a:spcPct val="100000"/>
              </a:lnSpc>
              <a:buAutoNum type="arabicPeriod"/>
            </a:pP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Pow</a:t>
            </a:r>
          </a:p>
          <a:p>
            <a:pPr marL="688975" lvl="1" indent="-457200">
              <a:lnSpc>
                <a:spcPct val="100000"/>
              </a:lnSpc>
              <a:buAutoNum type="arabicPeriod"/>
            </a:pPr>
            <a:r>
              <a:rPr lang="en-US" sz="2800" dirty="0" err="1" smtClean="0">
                <a:latin typeface="Times New Roman" panose="02020603050405020304" pitchFamily="18" charset="0"/>
                <a:cs typeface="Times New Roman" panose="02020603050405020304" pitchFamily="18" charset="0"/>
              </a:rPr>
              <a:t>Bitcoin</a:t>
            </a:r>
            <a:endParaRPr lang="en-US" sz="2800" dirty="0" smtClean="0">
              <a:latin typeface="Times New Roman" panose="02020603050405020304" pitchFamily="18" charset="0"/>
              <a:cs typeface="Times New Roman" panose="02020603050405020304" pitchFamily="18" charset="0"/>
            </a:endParaRPr>
          </a:p>
          <a:p>
            <a:pPr marL="688975" lvl="1" indent="-457200">
              <a:lnSpc>
                <a:spcPct val="100000"/>
              </a:lnSpc>
              <a:buAutoNum type="arabicPeriod"/>
            </a:pPr>
            <a:r>
              <a:rPr lang="en-US" sz="2800" dirty="0" err="1" smtClean="0">
                <a:latin typeface="Times New Roman" panose="02020603050405020304" pitchFamily="18" charset="0"/>
                <a:cs typeface="Times New Roman" panose="02020603050405020304" pitchFamily="18" charset="0"/>
              </a:rPr>
              <a:t>LiteCoin</a:t>
            </a:r>
            <a:endParaRPr lang="en-US" sz="2800" dirty="0" smtClean="0">
              <a:latin typeface="Times New Roman" panose="02020603050405020304" pitchFamily="18" charset="0"/>
              <a:cs typeface="Times New Roman" panose="02020603050405020304" pitchFamily="18" charset="0"/>
            </a:endParaRPr>
          </a:p>
          <a:p>
            <a:pPr marL="688975" lvl="1" indent="-457200">
              <a:lnSpc>
                <a:spcPct val="100000"/>
              </a:lnSpc>
              <a:buAutoNum type="arabicPeriod"/>
            </a:pPr>
            <a:r>
              <a:rPr lang="en-US" sz="2800" dirty="0" err="1" smtClean="0">
                <a:latin typeface="Times New Roman" panose="02020603050405020304" pitchFamily="18" charset="0"/>
                <a:cs typeface="Times New Roman" panose="02020603050405020304" pitchFamily="18" charset="0"/>
              </a:rPr>
              <a:t>Ethereum</a:t>
            </a:r>
            <a:endParaRPr lang="en-US" sz="2800" dirty="0" smtClean="0">
              <a:latin typeface="Times New Roman" panose="02020603050405020304" pitchFamily="18" charset="0"/>
              <a:cs typeface="Times New Roman" panose="02020603050405020304" pitchFamily="18" charset="0"/>
            </a:endParaRPr>
          </a:p>
          <a:p>
            <a:pPr marL="688975" lvl="1" indent="-457200">
              <a:lnSpc>
                <a:spcPct val="100000"/>
              </a:lnSpc>
              <a:buAutoNum type="arabicPeriod"/>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62695"/>
            <a:ext cx="12188825" cy="5104070"/>
          </a:xfrm>
          <a:prstGeom prst="rect">
            <a:avLst/>
          </a:prstGeom>
        </p:spPr>
      </p:pic>
      <p:sp>
        <p:nvSpPr>
          <p:cNvPr id="3" name="TextBox 2"/>
          <p:cNvSpPr txBox="1"/>
          <p:nvPr/>
        </p:nvSpPr>
        <p:spPr>
          <a:xfrm>
            <a:off x="4494629" y="5942945"/>
            <a:ext cx="4951710" cy="400006"/>
          </a:xfrm>
          <a:prstGeom prst="rect">
            <a:avLst/>
          </a:prstGeom>
          <a:noFill/>
        </p:spPr>
        <p:txBody>
          <a:bodyPr wrap="square" rtlCol="0">
            <a:spAutoFit/>
          </a:bodyPr>
          <a:lstStyle/>
          <a:p>
            <a:r>
              <a:rPr lang="en-US" sz="1999"/>
              <a:t>Biến động giá trị bitcoin theo USD </a:t>
            </a:r>
          </a:p>
        </p:txBody>
      </p:sp>
    </p:spTree>
    <p:extLst>
      <p:ext uri="{BB962C8B-B14F-4D97-AF65-F5344CB8AC3E}">
        <p14:creationId xmlns:p14="http://schemas.microsoft.com/office/powerpoint/2010/main" val="13155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4" y="635390"/>
            <a:ext cx="12175181" cy="5231375"/>
          </a:xfrm>
          <a:prstGeom prst="rect">
            <a:avLst/>
          </a:prstGeom>
        </p:spPr>
      </p:pic>
      <p:sp>
        <p:nvSpPr>
          <p:cNvPr id="5" name="TextBox 4"/>
          <p:cNvSpPr txBox="1"/>
          <p:nvPr/>
        </p:nvSpPr>
        <p:spPr>
          <a:xfrm>
            <a:off x="3351926" y="6000020"/>
            <a:ext cx="6627674" cy="707446"/>
          </a:xfrm>
          <a:prstGeom prst="rect">
            <a:avLst/>
          </a:prstGeom>
          <a:noFill/>
        </p:spPr>
        <p:txBody>
          <a:bodyPr wrap="square" rtlCol="0">
            <a:spAutoFit/>
          </a:bodyPr>
          <a:lstStyle/>
          <a:p>
            <a:r>
              <a:rPr lang="en-US" sz="1999" dirty="0" err="1"/>
              <a:t>Thống</a:t>
            </a:r>
            <a:r>
              <a:rPr lang="en-US" sz="1999" dirty="0"/>
              <a:t> </a:t>
            </a:r>
            <a:r>
              <a:rPr lang="en-US" sz="1999" dirty="0" err="1"/>
              <a:t>kê</a:t>
            </a:r>
            <a:r>
              <a:rPr lang="en-US" sz="1999" dirty="0"/>
              <a:t> </a:t>
            </a:r>
            <a:r>
              <a:rPr lang="en-US" sz="1999" dirty="0" err="1"/>
              <a:t>số</a:t>
            </a:r>
            <a:r>
              <a:rPr lang="en-US" sz="1999" dirty="0"/>
              <a:t> </a:t>
            </a:r>
            <a:r>
              <a:rPr lang="en-US" sz="1999" dirty="0" err="1"/>
              <a:t>giao</a:t>
            </a:r>
            <a:r>
              <a:rPr lang="en-US" sz="1999" dirty="0"/>
              <a:t> </a:t>
            </a:r>
            <a:r>
              <a:rPr lang="en-US" sz="1999" dirty="0" err="1"/>
              <a:t>dịch</a:t>
            </a:r>
            <a:r>
              <a:rPr lang="en-US" sz="1999" dirty="0"/>
              <a:t> bitcoin </a:t>
            </a:r>
            <a:r>
              <a:rPr lang="en-US" sz="1999" dirty="0" err="1"/>
              <a:t>trung</a:t>
            </a:r>
            <a:r>
              <a:rPr lang="en-US" sz="1999" dirty="0"/>
              <a:t> </a:t>
            </a:r>
            <a:r>
              <a:rPr lang="en-US" sz="1999" dirty="0" err="1"/>
              <a:t>bình</a:t>
            </a:r>
            <a:r>
              <a:rPr lang="en-US" sz="1999" dirty="0"/>
              <a:t> </a:t>
            </a:r>
            <a:r>
              <a:rPr lang="en-US" sz="1999" dirty="0" err="1"/>
              <a:t>trong</a:t>
            </a:r>
            <a:r>
              <a:rPr lang="en-US" sz="1999" dirty="0"/>
              <a:t> 30 </a:t>
            </a:r>
            <a:r>
              <a:rPr lang="en-US" sz="1999" dirty="0" err="1"/>
              <a:t>ngày</a:t>
            </a:r>
            <a:r>
              <a:rPr lang="en-US" sz="1999" dirty="0"/>
              <a:t> </a:t>
            </a:r>
          </a:p>
        </p:txBody>
      </p:sp>
    </p:spTree>
    <p:extLst>
      <p:ext uri="{BB962C8B-B14F-4D97-AF65-F5344CB8AC3E}">
        <p14:creationId xmlns:p14="http://schemas.microsoft.com/office/powerpoint/2010/main" val="59178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600200"/>
          </a:xfrm>
        </p:spPr>
        <p:txBody>
          <a:bodyPr>
            <a:noAutofit/>
          </a:bodyPr>
          <a:lstStyle/>
          <a:p>
            <a:r>
              <a:rPr lang="vi-VN" sz="4800" b="1" dirty="0" smtClean="0">
                <a:solidFill>
                  <a:srgbClr val="FFC000"/>
                </a:solidFill>
                <a:latin typeface="Times New Roman" panose="02020603050405020304" pitchFamily="18" charset="0"/>
                <a:cs typeface="Times New Roman" panose="02020603050405020304" pitchFamily="18" charset="0"/>
              </a:rPr>
              <a:t>Ưu </a:t>
            </a:r>
            <a:r>
              <a:rPr lang="vi-VN" sz="4800" b="1" dirty="0">
                <a:solidFill>
                  <a:srgbClr val="FFC000"/>
                </a:solidFill>
                <a:latin typeface="Times New Roman" panose="02020603050405020304" pitchFamily="18" charset="0"/>
                <a:cs typeface="Times New Roman" panose="02020603050405020304" pitchFamily="18" charset="0"/>
              </a:rPr>
              <a:t>điểm của tiền bitcoin</a:t>
            </a:r>
            <a:r>
              <a:rPr lang="vi-VN" sz="4800" dirty="0">
                <a:solidFill>
                  <a:srgbClr val="FFC000"/>
                </a:solidFill>
                <a:latin typeface="Times New Roman" panose="02020603050405020304" pitchFamily="18" charset="0"/>
                <a:cs typeface="Times New Roman" panose="02020603050405020304" pitchFamily="18" charset="0"/>
              </a:rPr>
              <a:t/>
            </a:r>
            <a:br>
              <a:rPr lang="vi-VN" sz="4800" dirty="0">
                <a:solidFill>
                  <a:srgbClr val="FFC000"/>
                </a:solidFill>
                <a:latin typeface="Times New Roman" panose="02020603050405020304" pitchFamily="18" charset="0"/>
                <a:cs typeface="Times New Roman" panose="02020603050405020304" pitchFamily="18" charset="0"/>
              </a:rPr>
            </a:br>
            <a:endParaRPr lang="en-US" sz="4800"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1" y="1594091"/>
            <a:ext cx="10512862" cy="4350205"/>
          </a:xfrm>
        </p:spPr>
        <p:txBody>
          <a:bodyPr>
            <a:normAutofit/>
          </a:bodyPr>
          <a:lstStyle/>
          <a:p>
            <a:r>
              <a:rPr lang="vi-VN" dirty="0">
                <a:latin typeface="Times New Roman" panose="02020603050405020304" pitchFamily="18" charset="0"/>
                <a:cs typeface="Times New Roman" panose="02020603050405020304" pitchFamily="18" charset="0"/>
              </a:rPr>
              <a:t>Thuận tiện trong giao </a:t>
            </a:r>
            <a:r>
              <a:rPr lang="vi-VN" dirty="0"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Bitcoin không thể làm </a:t>
            </a:r>
            <a:r>
              <a:rPr lang="vi-VN" dirty="0" smtClean="0">
                <a:latin typeface="Times New Roman" panose="02020603050405020304" pitchFamily="18" charset="0"/>
                <a:cs typeface="Times New Roman" panose="02020603050405020304" pitchFamily="18" charset="0"/>
              </a:rPr>
              <a:t>giả</a:t>
            </a:r>
            <a:r>
              <a:rPr lang="en-US" dirty="0" smtClean="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Bảo mật cao và rất an </a:t>
            </a:r>
            <a:r>
              <a:rPr lang="vi-VN" dirty="0"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Chi phí giao dịch cực </a:t>
            </a:r>
            <a:r>
              <a:rPr lang="vi-VN" dirty="0" smtClean="0">
                <a:latin typeface="Times New Roman" panose="02020603050405020304" pitchFamily="18" charset="0"/>
                <a:cs typeface="Times New Roman" panose="02020603050405020304" pitchFamily="18" charset="0"/>
              </a:rPr>
              <a:t>thấp</a:t>
            </a:r>
            <a:r>
              <a:rPr lang="en-US" dirty="0" smtClean="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Bảo vệ môi </a:t>
            </a:r>
            <a:r>
              <a:rPr lang="vi-VN" dirty="0"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Tiềm năng phát triển thương mại điện </a:t>
            </a:r>
            <a:r>
              <a:rPr lang="vi-VN" dirty="0" smtClean="0">
                <a:latin typeface="Times New Roman" panose="02020603050405020304" pitchFamily="18" charset="0"/>
                <a:cs typeface="Times New Roman" panose="02020603050405020304" pitchFamily="18" charset="0"/>
              </a:rPr>
              <a:t>tử</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25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additive="base">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solidFill>
                  <a:srgbClr val="FFC000"/>
                </a:solidFill>
              </a:rPr>
              <a:t>Nhược </a:t>
            </a:r>
            <a:r>
              <a:rPr lang="vi-VN" b="1" dirty="0">
                <a:solidFill>
                  <a:srgbClr val="FFC000"/>
                </a:solidFill>
              </a:rPr>
              <a:t>điểm của bitcoin</a:t>
            </a:r>
            <a:r>
              <a:rPr lang="vi-VN" dirty="0">
                <a:solidFill>
                  <a:srgbClr val="FFC000"/>
                </a:solidFill>
              </a:rPr>
              <a:t/>
            </a:r>
            <a:br>
              <a:rPr lang="vi-VN" dirty="0">
                <a:solidFill>
                  <a:srgbClr val="FFC000"/>
                </a:solidFill>
              </a:rPr>
            </a:br>
            <a:endParaRPr lang="en-US" dirty="0">
              <a:solidFill>
                <a:srgbClr val="FFC000"/>
              </a:solidFill>
            </a:endParaRPr>
          </a:p>
        </p:txBody>
      </p:sp>
      <p:sp>
        <p:nvSpPr>
          <p:cNvPr id="3" name="Content Placeholder 2"/>
          <p:cNvSpPr>
            <a:spLocks noGrp="1"/>
          </p:cNvSpPr>
          <p:nvPr>
            <p:ph idx="1"/>
          </p:nvPr>
        </p:nvSpPr>
        <p:spPr/>
        <p:txBody>
          <a:bodyPr>
            <a:normAutofit/>
          </a:bodyPr>
          <a:lstStyle/>
          <a:p>
            <a:r>
              <a:rPr lang="vi-VN" dirty="0">
                <a:latin typeface="Times New Roman" panose="02020603050405020304" pitchFamily="18" charset="0"/>
                <a:cs typeface="Times New Roman" panose="02020603050405020304" pitchFamily="18" charset="0"/>
              </a:rPr>
              <a:t>Số lượng người dùng chưa </a:t>
            </a:r>
            <a:r>
              <a:rPr lang="vi-VN" dirty="0"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Không dễ để sử dụng </a:t>
            </a:r>
            <a:r>
              <a:rPr lang="vi-VN" dirty="0" smtClean="0">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Giá bitcoin thường biến </a:t>
            </a:r>
            <a:r>
              <a:rPr lang="vi-VN" dirty="0"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Hacker, tội phạm rửa tiền lộng </a:t>
            </a:r>
            <a:r>
              <a:rPr lang="vi-VN" dirty="0"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77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27012" y="228600"/>
            <a:ext cx="9144001" cy="1371600"/>
          </a:xfrm>
        </p:spPr>
        <p:txBody>
          <a:bodyPr/>
          <a:lstStyle/>
          <a:p>
            <a:r>
              <a:rPr lang="en-US" dirty="0" err="1" smtClean="0">
                <a:solidFill>
                  <a:schemeClr val="tx1"/>
                </a:solidFill>
                <a:latin typeface="Times New Roman" panose="02020603050405020304" pitchFamily="18" charset="0"/>
                <a:cs typeface="Times New Roman" panose="02020603050405020304" pitchFamily="18" charset="0"/>
              </a:rPr>
              <a:t>PoW</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trong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Bitcoin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760413" y="1904999"/>
            <a:ext cx="9896392" cy="4114801"/>
          </a:xfrm>
        </p:spPr>
        <p:txBody>
          <a:bodyPr/>
          <a:lstStyle/>
          <a:p>
            <a:pPr algn="just"/>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hashcash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Proof_of_work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lõi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thác</a:t>
            </a:r>
            <a:r>
              <a:rPr lang="en-US" dirty="0" smtClean="0">
                <a:latin typeface="Times New Roman" panose="02020603050405020304" pitchFamily="18" charset="0"/>
                <a:cs typeface="Times New Roman" panose="02020603050405020304" pitchFamily="18" charset="0"/>
              </a:rPr>
              <a:t>.</a:t>
            </a:r>
          </a:p>
          <a:p>
            <a:pPr algn="just"/>
            <a:r>
              <a:rPr lang="en-US" dirty="0" err="1" smtClean="0">
                <a:latin typeface="Times New Roman" panose="02020603050405020304" pitchFamily="18" charset="0"/>
                <a:cs typeface="Times New Roman" panose="02020603050405020304" pitchFamily="18" charset="0"/>
              </a:rPr>
              <a:t>Hashcash</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t>
            </a:r>
            <a:r>
              <a:rPr lang="vi-VN" dirty="0" err="1" smtClean="0">
                <a:latin typeface="Times New Roman" panose="02020603050405020304" pitchFamily="18" charset="0"/>
                <a:cs typeface="Times New Roman" panose="02020603050405020304" pitchFamily="18" charset="0"/>
              </a:rPr>
              <a:t>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hệ</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thống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chứng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nhận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đã</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sử</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dụng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hạn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chế</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cuộc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tấn</a:t>
            </a:r>
            <a:r>
              <a:rPr lang="vi-VN" dirty="0">
                <a:latin typeface="Times New Roman" panose="02020603050405020304" pitchFamily="18" charset="0"/>
                <a:cs typeface="Times New Roman" panose="02020603050405020304" pitchFamily="18" charset="0"/>
              </a:rPr>
              <a:t> công </a:t>
            </a:r>
            <a:r>
              <a:rPr lang="vi-VN" dirty="0" err="1">
                <a:latin typeface="Times New Roman" panose="02020603050405020304" pitchFamily="18" charset="0"/>
                <a:cs typeface="Times New Roman" panose="02020603050405020304" pitchFamily="18" charset="0"/>
              </a:rPr>
              <a:t>từ</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spam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tấn</a:t>
            </a:r>
            <a:r>
              <a:rPr lang="vi-VN" dirty="0">
                <a:latin typeface="Times New Roman" panose="02020603050405020304" pitchFamily="18" charset="0"/>
                <a:cs typeface="Times New Roman" panose="02020603050405020304" pitchFamily="18" charset="0"/>
              </a:rPr>
              <a:t> công </a:t>
            </a:r>
            <a:r>
              <a:rPr lang="vi-VN" dirty="0" err="1">
                <a:latin typeface="Times New Roman" panose="02020603050405020304" pitchFamily="18" charset="0"/>
                <a:cs typeface="Times New Roman" panose="02020603050405020304" pitchFamily="18" charset="0"/>
              </a:rPr>
              <a:t>từ</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chối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dịch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vụ</a:t>
            </a:r>
            <a:r>
              <a:rPr lang="vi-VN"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proof-of-work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hash function</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37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50812" y="-8744"/>
            <a:ext cx="9144001" cy="1371600"/>
          </a:xfrm>
        </p:spPr>
        <p:txBody>
          <a:bodyPr/>
          <a:lstStyle/>
          <a:p>
            <a:r>
              <a:rPr lang="en-US" dirty="0" err="1" smtClean="0">
                <a:solidFill>
                  <a:schemeClr val="tx1"/>
                </a:solidFill>
                <a:latin typeface="Times New Roman" panose="02020603050405020304" pitchFamily="18" charset="0"/>
                <a:cs typeface="Times New Roman" panose="02020603050405020304" pitchFamily="18" charset="0"/>
              </a:rPr>
              <a:t>Hashcash</a:t>
            </a:r>
            <a:r>
              <a:rPr lang="en-US" dirty="0" smtClean="0">
                <a:solidFill>
                  <a:schemeClr val="tx1"/>
                </a:solidFill>
                <a:latin typeface="Times New Roman" panose="02020603050405020304" pitchFamily="18" charset="0"/>
                <a:cs typeface="Times New Roman" panose="02020603050405020304" pitchFamily="18" charset="0"/>
              </a:rPr>
              <a:t> SHA-256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684213" y="1904999"/>
            <a:ext cx="9972592" cy="4114801"/>
          </a:xfrm>
        </p:spPr>
        <p:txBody>
          <a:bodyPr/>
          <a:lstStyle/>
          <a:p>
            <a:r>
              <a:rPr lang="en-US" dirty="0" smtClean="0">
                <a:latin typeface="Times New Roman" panose="02020603050405020304" pitchFamily="18" charset="0"/>
                <a:cs typeface="Times New Roman" panose="02020603050405020304" pitchFamily="18" charset="0"/>
              </a:rPr>
              <a:t>SHA-256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SHA-2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Bitcoin</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SHA-256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Proof of </a:t>
            </a:r>
            <a:r>
              <a:rPr lang="en-US" dirty="0" err="1" smtClean="0">
                <a:latin typeface="Times New Roman" panose="02020603050405020304" pitchFamily="18" charset="0"/>
                <a:cs typeface="Times New Roman" panose="02020603050405020304" pitchFamily="18" charset="0"/>
              </a:rPr>
              <a:t>Wook</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SHA-256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trọng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bitcoin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thiện</a:t>
            </a:r>
            <a:r>
              <a:rPr lang="en-US" dirty="0" smtClean="0">
                <a:latin typeface="Times New Roman" panose="02020603050405020304" pitchFamily="18" charset="0"/>
                <a:cs typeface="Times New Roman" panose="02020603050405020304" pitchFamily="18" charset="0"/>
              </a:rPr>
              <a:t> an </a:t>
            </a:r>
            <a:r>
              <a:rPr lang="en-US" dirty="0" err="1" smtClean="0">
                <a:latin typeface="Times New Roman" panose="02020603050405020304" pitchFamily="18" charset="0"/>
                <a:cs typeface="Times New Roman" panose="02020603050405020304" pitchFamily="18" charset="0"/>
              </a:rPr>
              <a:t>ninh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mật</a:t>
            </a:r>
            <a:endParaRPr lang="en-US" dirty="0">
              <a:latin typeface="Times New Roman" panose="02020603050405020304" pitchFamily="18" charset="0"/>
              <a:cs typeface="Times New Roman" panose="02020603050405020304" pitchFamily="18" charset="0"/>
            </a:endParaRPr>
          </a:p>
        </p:txBody>
      </p:sp>
      <p:pic>
        <p:nvPicPr>
          <p:cNvPr id="4" name="Ả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012" y="1872520"/>
            <a:ext cx="9255240" cy="4876800"/>
          </a:xfrm>
          <a:prstGeom prst="rect">
            <a:avLst/>
          </a:prstGeom>
        </p:spPr>
      </p:pic>
    </p:spTree>
    <p:extLst>
      <p:ext uri="{BB962C8B-B14F-4D97-AF65-F5344CB8AC3E}">
        <p14:creationId xmlns:p14="http://schemas.microsoft.com/office/powerpoint/2010/main" val="371452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27012" y="381000"/>
            <a:ext cx="9144001" cy="1371600"/>
          </a:xfrm>
        </p:spPr>
        <p:txBody>
          <a:bodyPr/>
          <a:lstStyle/>
          <a:p>
            <a:r>
              <a:rPr lang="en-US" dirty="0" err="1">
                <a:solidFill>
                  <a:schemeClr val="tx1"/>
                </a:solidFill>
                <a:latin typeface="Times New Roman" panose="02020603050405020304" pitchFamily="18" charset="0"/>
                <a:cs typeface="Times New Roman" panose="02020603050405020304" pitchFamily="18" charset="0"/>
              </a:rPr>
              <a:t>Hashcash</a:t>
            </a:r>
            <a:r>
              <a:rPr lang="en-US" dirty="0">
                <a:solidFill>
                  <a:schemeClr val="tx1"/>
                </a:solidFill>
                <a:latin typeface="Times New Roman" panose="02020603050405020304" pitchFamily="18" charset="0"/>
                <a:cs typeface="Times New Roman" panose="02020603050405020304" pitchFamily="18" charset="0"/>
              </a:rPr>
              <a:t> SHA-256</a:t>
            </a:r>
            <a:r>
              <a:rPr lang="en-US" b="0" dirty="0"/>
              <a:t/>
            </a:r>
            <a:br>
              <a:rPr lang="en-US" b="0" dirty="0"/>
            </a:br>
            <a:endParaRPr lang="en-US" dirty="0"/>
          </a:p>
        </p:txBody>
      </p:sp>
      <p:sp>
        <p:nvSpPr>
          <p:cNvPr id="3" name="Chỗ dành sẵn cho Nội dung 2"/>
          <p:cNvSpPr>
            <a:spLocks noGrp="1"/>
          </p:cNvSpPr>
          <p:nvPr>
            <p:ph idx="1"/>
          </p:nvPr>
        </p:nvSpPr>
        <p:spPr>
          <a:xfrm>
            <a:off x="760413" y="1904999"/>
            <a:ext cx="9896392" cy="4114801"/>
          </a:xfrm>
        </p:spPr>
        <p:txBody>
          <a:bodyPr/>
          <a:lstStyle/>
          <a:p>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SHA-256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256 bit (32 byte) </a:t>
            </a:r>
            <a:r>
              <a:rPr lang="en-US" dirty="0" err="1" smtClean="0">
                <a:latin typeface="Times New Roman" panose="02020603050405020304" pitchFamily="18" charset="0"/>
                <a:cs typeface="Times New Roman" panose="02020603050405020304" pitchFamily="18" charset="0"/>
              </a:rPr>
              <a:t>gần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Hash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-&gt;</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khẩu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Hỗ</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0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Times New Roman" panose="02020603050405020304" pitchFamily="18" charset="0"/>
                <a:cs typeface="Times New Roman" panose="02020603050405020304" pitchFamily="18" charset="0"/>
              </a:rPr>
              <a:t>LITECOIN</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b="1" dirty="0">
                <a:latin typeface="Times New Roman" panose="02020603050405020304" pitchFamily="18" charset="0"/>
                <a:cs typeface="Times New Roman" panose="02020603050405020304" pitchFamily="18" charset="0"/>
                <a:hlinkClick r:id="rId2"/>
              </a:rPr>
              <a:t>Litecoin</a:t>
            </a:r>
            <a:r>
              <a:rPr lang="vi-VN" b="1" dirty="0">
                <a:latin typeface="Times New Roman" panose="02020603050405020304" pitchFamily="18" charset="0"/>
                <a:cs typeface="Times New Roman" panose="02020603050405020304" pitchFamily="18" charset="0"/>
              </a:rPr>
              <a:t> (LTC)</a:t>
            </a:r>
            <a:r>
              <a:rPr lang="vi-VN" dirty="0">
                <a:latin typeface="Times New Roman" panose="02020603050405020304" pitchFamily="18" charset="0"/>
                <a:cs typeface="Times New Roman" panose="02020603050405020304" pitchFamily="18" charset="0"/>
              </a:rPr>
              <a:t> là loại tiền tệ mã hóa hay tiền tệ ngang hàng của internet, nó được phân cấp tương tự như Bitcoin, dựa trên nền tảng Peer To </a:t>
            </a:r>
            <a:r>
              <a:rPr lang="vi-VN" dirty="0" smtClean="0">
                <a:latin typeface="Times New Roman" panose="02020603050405020304" pitchFamily="18" charset="0"/>
                <a:cs typeface="Times New Roman" panose="02020603050405020304" pitchFamily="18" charset="0"/>
              </a:rPr>
              <a:t>Peer.</a:t>
            </a:r>
            <a:r>
              <a:rPr lang="vi-VN"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vi-VN" i="1" dirty="0" smtClean="0">
                <a:latin typeface="Times New Roman" panose="02020603050405020304" pitchFamily="18" charset="0"/>
                <a:cs typeface="Times New Roman" panose="02020603050405020304" pitchFamily="18" charset="0"/>
              </a:rPr>
              <a:t>Litecoin</a:t>
            </a:r>
            <a:r>
              <a:rPr lang="vi-VN" dirty="0">
                <a:latin typeface="Times New Roman" panose="02020603050405020304" pitchFamily="18" charset="0"/>
                <a:cs typeface="Times New Roman" panose="02020603050405020304" pitchFamily="18" charset="0"/>
              </a:rPr>
              <a:t> đươc phát minh bởi một cựu nhân viên Google là </a:t>
            </a:r>
            <a:r>
              <a:rPr lang="vi-VN" b="1" dirty="0">
                <a:latin typeface="Times New Roman" panose="02020603050405020304" pitchFamily="18" charset="0"/>
                <a:cs typeface="Times New Roman" panose="02020603050405020304" pitchFamily="18" charset="0"/>
              </a:rPr>
              <a:t>Charles Lee</a:t>
            </a:r>
            <a:r>
              <a:rPr lang="vi-VN" dirty="0">
                <a:latin typeface="Times New Roman" panose="02020603050405020304" pitchFamily="18" charset="0"/>
                <a:cs typeface="Times New Roman" panose="02020603050405020304" pitchFamily="18" charset="0"/>
              </a:rPr>
              <a:t> vào 7/10/2011 trên mã nguồn Github, mở ra một kỷ nguyên mới cho tiền </a:t>
            </a:r>
            <a:r>
              <a:rPr lang="vi-VN" dirty="0" smtClean="0">
                <a:latin typeface="Times New Roman" panose="02020603050405020304" pitchFamily="18" charset="0"/>
                <a:cs typeface="Times New Roman" panose="02020603050405020304" pitchFamily="18" charset="0"/>
              </a:rPr>
              <a:t>ảo.</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Nếu như </a:t>
            </a:r>
            <a:r>
              <a:rPr lang="vi-VN" b="1" dirty="0">
                <a:latin typeface="Times New Roman" panose="02020603050405020304" pitchFamily="18" charset="0"/>
                <a:cs typeface="Times New Roman" panose="02020603050405020304" pitchFamily="18" charset="0"/>
              </a:rPr>
              <a:t>bitcoin</a:t>
            </a:r>
            <a:r>
              <a:rPr lang="vi-VN" dirty="0">
                <a:latin typeface="Times New Roman" panose="02020603050405020304" pitchFamily="18" charset="0"/>
                <a:cs typeface="Times New Roman" panose="02020603050405020304" pitchFamily="18" charset="0"/>
              </a:rPr>
              <a:t> sử dụng nền tảng mã hóa SHA256 thì </a:t>
            </a:r>
            <a:r>
              <a:rPr lang="vi-VN" u="sng" dirty="0">
                <a:latin typeface="Times New Roman" panose="02020603050405020304" pitchFamily="18" charset="0"/>
                <a:cs typeface="Times New Roman" panose="02020603050405020304" pitchFamily="18" charset="0"/>
              </a:rPr>
              <a:t>Litecoin</a:t>
            </a:r>
            <a:r>
              <a:rPr lang="vi-VN" dirty="0">
                <a:latin typeface="Times New Roman" panose="02020603050405020304" pitchFamily="18" charset="0"/>
                <a:cs typeface="Times New Roman" panose="02020603050405020304" pitchFamily="18" charset="0"/>
              </a:rPr>
              <a:t> đã biết cách cải tiến hơn với Scrypt, điều này cho phép người khai thác tiền ảo có thể cùng lúc đào cả Bitcoin và Litecoin, mà không sợ </a:t>
            </a:r>
            <a:r>
              <a:rPr lang="en-US" dirty="0" smtClean="0">
                <a:latin typeface="Times New Roman" panose="02020603050405020304" pitchFamily="18" charset="0"/>
                <a:cs typeface="Times New Roman" panose="02020603050405020304" pitchFamily="18" charset="0"/>
              </a:rPr>
              <a:t>x</a:t>
            </a:r>
            <a:r>
              <a:rPr lang="vi-VN" dirty="0" smtClean="0">
                <a:latin typeface="Times New Roman" panose="02020603050405020304" pitchFamily="18" charset="0"/>
                <a:cs typeface="Times New Roman" panose="02020603050405020304" pitchFamily="18" charset="0"/>
              </a:rPr>
              <a:t>ung </a:t>
            </a:r>
            <a:r>
              <a:rPr lang="vi-VN" dirty="0">
                <a:latin typeface="Times New Roman" panose="02020603050405020304" pitchFamily="18" charset="0"/>
                <a:cs typeface="Times New Roman" panose="02020603050405020304" pitchFamily="18" charset="0"/>
              </a:rPr>
              <a:t>đột hệ thống.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48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solidFill>
                  <a:srgbClr val="FFC000"/>
                </a:solidFill>
              </a:rPr>
              <a:t>Đơn vị tính của Litecoin là gì?</a:t>
            </a:r>
            <a:r>
              <a:rPr lang="vi-VN" dirty="0">
                <a:solidFill>
                  <a:srgbClr val="FFC000"/>
                </a:solidFill>
              </a:rPr>
              <a:t/>
            </a:r>
            <a:br>
              <a:rPr lang="vi-VN" dirty="0">
                <a:solidFill>
                  <a:srgbClr val="FFC000"/>
                </a:solidFill>
              </a:rPr>
            </a:br>
            <a:endParaRPr lang="en-US" dirty="0">
              <a:solidFill>
                <a:srgbClr val="FFC000"/>
              </a:solidFill>
            </a:endParaRPr>
          </a:p>
        </p:txBody>
      </p:sp>
      <p:sp>
        <p:nvSpPr>
          <p:cNvPr id="3" name="Content Placeholder 2"/>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Giống như </a:t>
            </a:r>
            <a:r>
              <a:rPr lang="vi-VN" b="1" dirty="0">
                <a:latin typeface="Times New Roman" panose="02020603050405020304" pitchFamily="18" charset="0"/>
                <a:cs typeface="Times New Roman" panose="02020603050405020304" pitchFamily="18" charset="0"/>
              </a:rPr>
              <a:t>Bitcoin</a:t>
            </a:r>
            <a:r>
              <a:rPr lang="vi-VN" dirty="0">
                <a:latin typeface="Times New Roman" panose="02020603050405020304" pitchFamily="18" charset="0"/>
                <a:cs typeface="Times New Roman" panose="02020603050405020304" pitchFamily="18" charset="0"/>
              </a:rPr>
              <a:t> thì </a:t>
            </a:r>
            <a:r>
              <a:rPr lang="vi-VN" b="1" dirty="0">
                <a:latin typeface="Times New Roman" panose="02020603050405020304" pitchFamily="18" charset="0"/>
                <a:cs typeface="Times New Roman" panose="02020603050405020304" pitchFamily="18" charset="0"/>
              </a:rPr>
              <a:t>Litecoin</a:t>
            </a:r>
            <a:r>
              <a:rPr lang="vi-VN" dirty="0">
                <a:latin typeface="Times New Roman" panose="02020603050405020304" pitchFamily="18" charset="0"/>
                <a:cs typeface="Times New Roman" panose="02020603050405020304" pitchFamily="18" charset="0"/>
              </a:rPr>
              <a:t> cũng được chia ra thành 1 triệu đơn vị</a:t>
            </a:r>
          </a:p>
          <a:p>
            <a:r>
              <a:rPr lang="vi-VN" dirty="0">
                <a:latin typeface="Times New Roman" panose="02020603050405020304" pitchFamily="18" charset="0"/>
                <a:cs typeface="Times New Roman" panose="02020603050405020304" pitchFamily="18" charset="0"/>
              </a:rPr>
              <a:t>0.001 mLTC (millicoin)</a:t>
            </a:r>
          </a:p>
          <a:p>
            <a:r>
              <a:rPr lang="vi-VN" dirty="0">
                <a:latin typeface="Times New Roman" panose="02020603050405020304" pitchFamily="18" charset="0"/>
                <a:cs typeface="Times New Roman" panose="02020603050405020304" pitchFamily="18" charset="0"/>
              </a:rPr>
              <a:t>0.000001 µLTC (microcoin)</a:t>
            </a:r>
          </a:p>
          <a:p>
            <a:r>
              <a:rPr lang="vi-VN" dirty="0">
                <a:latin typeface="Times New Roman" panose="02020603050405020304" pitchFamily="18" charset="0"/>
                <a:cs typeface="Times New Roman" panose="02020603050405020304" pitchFamily="18" charset="0"/>
              </a:rPr>
              <a:t>0.00000001 Đơn vị nhỏ nhất</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971" y="2879821"/>
            <a:ext cx="5257567" cy="2928435"/>
          </a:xfrm>
          <a:prstGeom prst="rect">
            <a:avLst/>
          </a:prstGeom>
        </p:spPr>
      </p:pic>
    </p:spTree>
    <p:extLst>
      <p:ext uri="{BB962C8B-B14F-4D97-AF65-F5344CB8AC3E}">
        <p14:creationId xmlns:p14="http://schemas.microsoft.com/office/powerpoint/2010/main" val="71520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69803" y="152400"/>
            <a:ext cx="10287002" cy="1371600"/>
          </a:xfrm>
        </p:spPr>
        <p:txBody>
          <a:bodyPr/>
          <a:lstStyle/>
          <a:p>
            <a:r>
              <a:rPr lang="en-US" dirty="0" err="1">
                <a:solidFill>
                  <a:schemeClr val="tx1"/>
                </a:solidFill>
                <a:latin typeface="Times New Roman" panose="02020603050405020304" pitchFamily="18" charset="0"/>
                <a:cs typeface="Times New Roman" panose="02020603050405020304" pitchFamily="18" charset="0"/>
              </a:rPr>
              <a:t>Điểm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biệt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giữa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bitcoin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litecoin</a:t>
            </a:r>
            <a:r>
              <a:rPr lang="en-US" b="0" dirty="0"/>
              <a:t/>
            </a:r>
            <a:br>
              <a:rPr lang="en-US" b="0" dirty="0"/>
            </a:br>
            <a:endParaRPr lang="en-US" dirty="0"/>
          </a:p>
        </p:txBody>
      </p:sp>
      <p:graphicFrame>
        <p:nvGraphicFramePr>
          <p:cNvPr id="6" name="Chỗ dành sẵn cho Nội dung 5"/>
          <p:cNvGraphicFramePr>
            <a:graphicFrameLocks noGrp="1"/>
          </p:cNvGraphicFramePr>
          <p:nvPr>
            <p:ph idx="1"/>
            <p:extLst>
              <p:ext uri="{D42A27DB-BD31-4B8C-83A1-F6EECF244321}">
                <p14:modId xmlns:p14="http://schemas.microsoft.com/office/powerpoint/2010/main" val="1323963927"/>
              </p:ext>
            </p:extLst>
          </p:nvPr>
        </p:nvGraphicFramePr>
        <p:xfrm>
          <a:off x="608013" y="1295400"/>
          <a:ext cx="11277600" cy="4766310"/>
        </p:xfrm>
        <a:graphic>
          <a:graphicData uri="http://schemas.openxmlformats.org/drawingml/2006/table">
            <a:tbl>
              <a:tblPr firstRow="1" bandRow="1">
                <a:tableStyleId>{5C22544A-7EE6-4342-B048-85BDC9FD1C3A}</a:tableStyleId>
              </a:tblPr>
              <a:tblGrid>
                <a:gridCol w="3276599"/>
                <a:gridCol w="4241801"/>
                <a:gridCol w="3759200"/>
              </a:tblGrid>
              <a:tr h="581025">
                <a:tc>
                  <a:txBody>
                    <a:bodyPr/>
                    <a:lstStyle/>
                    <a:p>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Bitcoin</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Litecoin</a:t>
                      </a:r>
                      <a:endParaRPr lang="en-US" dirty="0">
                        <a:solidFill>
                          <a:schemeClr val="bg1"/>
                        </a:solidFill>
                        <a:latin typeface="Times New Roman" panose="02020603050405020304" pitchFamily="18" charset="0"/>
                        <a:cs typeface="Times New Roman" panose="02020603050405020304" pitchFamily="18" charset="0"/>
                      </a:endParaRPr>
                    </a:p>
                  </a:txBody>
                  <a:tcPr/>
                </a:tc>
              </a:tr>
              <a:tr h="581025">
                <a:tc>
                  <a:txBody>
                    <a:bodyPr/>
                    <a:lstStyle/>
                    <a:p>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Tổng</a:t>
                      </a:r>
                      <a:r>
                        <a:rPr lang="en-US"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số</a:t>
                      </a:r>
                      <a:r>
                        <a:rPr lang="en-US" sz="1800" b="1" i="0" kern="1200" dirty="0" smtClean="0">
                          <a:solidFill>
                            <a:schemeClr val="bg1"/>
                          </a:solidFill>
                          <a:effectLst/>
                          <a:latin typeface="Times New Roman" panose="02020603050405020304" pitchFamily="18" charset="0"/>
                          <a:ea typeface="+mn-ea"/>
                          <a:cs typeface="Times New Roman" panose="02020603050405020304" pitchFamily="18" charset="0"/>
                        </a:rPr>
                        <a:t> coin</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pPr fontAlgn="base"/>
                      <a:r>
                        <a:rPr lang="en-US" dirty="0" smtClean="0">
                          <a:solidFill>
                            <a:schemeClr val="bg1"/>
                          </a:solidFill>
                          <a:effectLst/>
                          <a:latin typeface="Times New Roman" panose="02020603050405020304" pitchFamily="18" charset="0"/>
                          <a:cs typeface="Times New Roman" panose="02020603050405020304" pitchFamily="18" charset="0"/>
                        </a:rPr>
                        <a:t>21 </a:t>
                      </a:r>
                      <a:r>
                        <a:rPr lang="en-US" dirty="0">
                          <a:solidFill>
                            <a:schemeClr val="bg1"/>
                          </a:solidFill>
                          <a:effectLst/>
                          <a:latin typeface="Times New Roman" panose="02020603050405020304" pitchFamily="18" charset="0"/>
                          <a:cs typeface="Times New Roman" panose="02020603050405020304" pitchFamily="18" charset="0"/>
                        </a:rPr>
                        <a:t>Million</a:t>
                      </a:r>
                    </a:p>
                  </a:txBody>
                  <a:tcPr anchor="ctr"/>
                </a:tc>
                <a:tc>
                  <a:txBody>
                    <a:bodyPr/>
                    <a:lstStyle/>
                    <a:p>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84 Million</a:t>
                      </a:r>
                      <a:endParaRPr lang="en-US" dirty="0">
                        <a:solidFill>
                          <a:schemeClr val="bg1"/>
                        </a:solidFill>
                        <a:latin typeface="Times New Roman" panose="02020603050405020304" pitchFamily="18" charset="0"/>
                        <a:cs typeface="Times New Roman" panose="02020603050405020304" pitchFamily="18" charset="0"/>
                      </a:endParaRPr>
                    </a:p>
                  </a:txBody>
                  <a:tcPr/>
                </a:tc>
              </a:tr>
              <a:tr h="581025">
                <a:tc>
                  <a:txBody>
                    <a:bodyPr/>
                    <a:lstStyle/>
                    <a:p>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Thuật</a:t>
                      </a:r>
                      <a:r>
                        <a:rPr lang="en-US"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toán</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SHA-256</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800" b="0" i="0" kern="1200" dirty="0" err="1" smtClean="0">
                          <a:solidFill>
                            <a:schemeClr val="bg1"/>
                          </a:solidFill>
                          <a:effectLst/>
                          <a:latin typeface="Times New Roman" panose="02020603050405020304" pitchFamily="18" charset="0"/>
                          <a:ea typeface="+mn-ea"/>
                          <a:cs typeface="Times New Roman" panose="02020603050405020304" pitchFamily="18" charset="0"/>
                        </a:rPr>
                        <a:t>Scrypt</a:t>
                      </a:r>
                      <a:endParaRPr lang="en-US" dirty="0">
                        <a:solidFill>
                          <a:schemeClr val="bg1"/>
                        </a:solidFill>
                        <a:latin typeface="Times New Roman" panose="02020603050405020304" pitchFamily="18" charset="0"/>
                        <a:cs typeface="Times New Roman" panose="02020603050405020304" pitchFamily="18" charset="0"/>
                      </a:endParaRPr>
                    </a:p>
                  </a:txBody>
                  <a:tcPr/>
                </a:tc>
              </a:tr>
              <a:tr h="581025">
                <a:tc>
                  <a:txBody>
                    <a:bodyPr/>
                    <a:lstStyle/>
                    <a:p>
                      <a:pPr fontAlgn="base"/>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Thời</a:t>
                      </a:r>
                      <a:r>
                        <a:rPr lang="en-US"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gian</a:t>
                      </a:r>
                      <a:r>
                        <a:rPr lang="en-US"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trung</a:t>
                      </a:r>
                      <a:r>
                        <a:rPr lang="en-US"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bình</a:t>
                      </a:r>
                      <a:endPar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endParaRPr>
                    </a:p>
                    <a:p>
                      <a:pPr fontAlgn="base"/>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cho</a:t>
                      </a:r>
                      <a:r>
                        <a:rPr lang="en-US"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mỗi</a:t>
                      </a:r>
                      <a:r>
                        <a:rPr lang="en-US" sz="1800" b="1" i="0" kern="1200" dirty="0" smtClean="0">
                          <a:solidFill>
                            <a:schemeClr val="bg1"/>
                          </a:solidFill>
                          <a:effectLst/>
                          <a:latin typeface="Times New Roman" panose="02020603050405020304" pitchFamily="18" charset="0"/>
                          <a:ea typeface="+mn-ea"/>
                          <a:cs typeface="Times New Roman" panose="02020603050405020304" pitchFamily="18" charset="0"/>
                        </a:rPr>
                        <a:t> block</a:t>
                      </a:r>
                      <a:endPar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10 minutes</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2.5 minutes</a:t>
                      </a:r>
                      <a:endParaRPr lang="en-US" dirty="0">
                        <a:solidFill>
                          <a:schemeClr val="bg1"/>
                        </a:solidFill>
                        <a:latin typeface="Times New Roman" panose="02020603050405020304" pitchFamily="18" charset="0"/>
                        <a:cs typeface="Times New Roman" panose="02020603050405020304" pitchFamily="18" charset="0"/>
                      </a:endParaRPr>
                    </a:p>
                  </a:txBody>
                  <a:tcPr/>
                </a:tc>
              </a:tr>
              <a:tr h="581025">
                <a:tc>
                  <a:txBody>
                    <a:bodyPr/>
                    <a:lstStyle/>
                    <a:p>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Phần</a:t>
                      </a:r>
                      <a:r>
                        <a:rPr lang="en-US"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thưởng</a:t>
                      </a:r>
                      <a:r>
                        <a:rPr lang="en-US"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cho</a:t>
                      </a:r>
                      <a:r>
                        <a:rPr lang="en-US"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bg1"/>
                          </a:solidFill>
                          <a:effectLst/>
                          <a:latin typeface="Times New Roman" panose="02020603050405020304" pitchFamily="18" charset="0"/>
                          <a:ea typeface="+mn-ea"/>
                          <a:cs typeface="Times New Roman" panose="02020603050405020304" pitchFamily="18" charset="0"/>
                        </a:rPr>
                        <a:t>mỗi</a:t>
                      </a:r>
                      <a:r>
                        <a:rPr lang="en-US" sz="1800" b="1" i="0" kern="1200" dirty="0" smtClean="0">
                          <a:solidFill>
                            <a:schemeClr val="bg1"/>
                          </a:solidFill>
                          <a:effectLst/>
                          <a:latin typeface="Times New Roman" panose="02020603050405020304" pitchFamily="18" charset="0"/>
                          <a:ea typeface="+mn-ea"/>
                          <a:cs typeface="Times New Roman" panose="02020603050405020304" pitchFamily="18" charset="0"/>
                        </a:rPr>
                        <a:t> block</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800" b="0" i="0" kern="1200" dirty="0" err="1" smtClean="0">
                          <a:solidFill>
                            <a:schemeClr val="bg1"/>
                          </a:solidFill>
                          <a:effectLst/>
                          <a:latin typeface="Times New Roman" panose="02020603050405020304" pitchFamily="18" charset="0"/>
                          <a:ea typeface="+mn-ea"/>
                          <a:cs typeface="Times New Roman" panose="02020603050405020304" pitchFamily="18" charset="0"/>
                        </a:rPr>
                        <a:t>Giảm</a:t>
                      </a:r>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bg1"/>
                          </a:solidFill>
                          <a:effectLst/>
                          <a:latin typeface="Times New Roman" panose="02020603050405020304" pitchFamily="18" charset="0"/>
                          <a:ea typeface="+mn-ea"/>
                          <a:cs typeface="Times New Roman" panose="02020603050405020304" pitchFamily="18" charset="0"/>
                        </a:rPr>
                        <a:t>một</a:t>
                      </a:r>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bg1"/>
                          </a:solidFill>
                          <a:effectLst/>
                          <a:latin typeface="Times New Roman" panose="02020603050405020304" pitchFamily="18" charset="0"/>
                          <a:ea typeface="+mn-ea"/>
                          <a:cs typeface="Times New Roman" panose="02020603050405020304" pitchFamily="18" charset="0"/>
                        </a:rPr>
                        <a:t>nửa</a:t>
                      </a:r>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bg1"/>
                          </a:solidFill>
                          <a:effectLst/>
                          <a:latin typeface="Times New Roman" panose="02020603050405020304" pitchFamily="18" charset="0"/>
                          <a:ea typeface="+mn-ea"/>
                          <a:cs typeface="Times New Roman" panose="02020603050405020304" pitchFamily="18" charset="0"/>
                        </a:rPr>
                        <a:t>sau</a:t>
                      </a:r>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bg1"/>
                          </a:solidFill>
                          <a:effectLst/>
                          <a:latin typeface="Times New Roman" panose="02020603050405020304" pitchFamily="18" charset="0"/>
                          <a:ea typeface="+mn-ea"/>
                          <a:cs typeface="Times New Roman" panose="02020603050405020304" pitchFamily="18" charset="0"/>
                        </a:rPr>
                        <a:t>mỗi</a:t>
                      </a:r>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 210,000 blocks.</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800" b="0" i="0" kern="1200" dirty="0" err="1" smtClean="0">
                          <a:solidFill>
                            <a:schemeClr val="bg1"/>
                          </a:solidFill>
                          <a:effectLst/>
                          <a:latin typeface="Times New Roman" panose="02020603050405020304" pitchFamily="18" charset="0"/>
                          <a:ea typeface="+mn-ea"/>
                          <a:cs typeface="Times New Roman" panose="02020603050405020304" pitchFamily="18" charset="0"/>
                        </a:rPr>
                        <a:t>Giảm</a:t>
                      </a:r>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bg1"/>
                          </a:solidFill>
                          <a:effectLst/>
                          <a:latin typeface="Times New Roman" panose="02020603050405020304" pitchFamily="18" charset="0"/>
                          <a:ea typeface="+mn-ea"/>
                          <a:cs typeface="Times New Roman" panose="02020603050405020304" pitchFamily="18" charset="0"/>
                        </a:rPr>
                        <a:t>một</a:t>
                      </a:r>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bg1"/>
                          </a:solidFill>
                          <a:effectLst/>
                          <a:latin typeface="Times New Roman" panose="02020603050405020304" pitchFamily="18" charset="0"/>
                          <a:ea typeface="+mn-ea"/>
                          <a:cs typeface="Times New Roman" panose="02020603050405020304" pitchFamily="18" charset="0"/>
                        </a:rPr>
                        <a:t>nửa</a:t>
                      </a:r>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bg1"/>
                          </a:solidFill>
                          <a:effectLst/>
                          <a:latin typeface="Times New Roman" panose="02020603050405020304" pitchFamily="18" charset="0"/>
                          <a:ea typeface="+mn-ea"/>
                          <a:cs typeface="Times New Roman" panose="02020603050405020304" pitchFamily="18" charset="0"/>
                        </a:rPr>
                        <a:t>sau</a:t>
                      </a:r>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bg1"/>
                          </a:solidFill>
                          <a:effectLst/>
                          <a:latin typeface="Times New Roman" panose="02020603050405020304" pitchFamily="18" charset="0"/>
                          <a:ea typeface="+mn-ea"/>
                          <a:cs typeface="Times New Roman" panose="02020603050405020304" pitchFamily="18" charset="0"/>
                        </a:rPr>
                        <a:t>mỗi</a:t>
                      </a:r>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 840,000 blocks</a:t>
                      </a:r>
                      <a:endParaRPr lang="en-US" dirty="0">
                        <a:solidFill>
                          <a:schemeClr val="bg1"/>
                        </a:solidFill>
                        <a:latin typeface="Times New Roman" panose="02020603050405020304" pitchFamily="18" charset="0"/>
                        <a:cs typeface="Times New Roman" panose="02020603050405020304" pitchFamily="18" charset="0"/>
                      </a:endParaRPr>
                    </a:p>
                  </a:txBody>
                  <a:tcPr/>
                </a:tc>
              </a:tr>
              <a:tr h="581025">
                <a:tc>
                  <a:txBody>
                    <a:bodyPr/>
                    <a:lstStyle/>
                    <a:p>
                      <a:r>
                        <a:rPr lang="vi-VN" sz="1800" b="1" i="0" kern="1200" dirty="0" err="1" smtClean="0">
                          <a:solidFill>
                            <a:schemeClr val="bg1"/>
                          </a:solidFill>
                          <a:effectLst/>
                          <a:latin typeface="Times New Roman" panose="02020603050405020304" pitchFamily="18" charset="0"/>
                          <a:ea typeface="+mn-ea"/>
                          <a:cs typeface="Times New Roman" panose="02020603050405020304" pitchFamily="18" charset="0"/>
                        </a:rPr>
                        <a:t>Phần</a:t>
                      </a:r>
                      <a:r>
                        <a:rPr lang="vi-VN"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vi-VN" sz="1800" b="1" i="0" kern="1200" dirty="0" err="1" smtClean="0">
                          <a:solidFill>
                            <a:schemeClr val="bg1"/>
                          </a:solidFill>
                          <a:effectLst/>
                          <a:latin typeface="Times New Roman" panose="02020603050405020304" pitchFamily="18" charset="0"/>
                          <a:ea typeface="+mn-ea"/>
                          <a:cs typeface="Times New Roman" panose="02020603050405020304" pitchFamily="18" charset="0"/>
                        </a:rPr>
                        <a:t>thưởng</a:t>
                      </a:r>
                      <a:r>
                        <a:rPr lang="vi-VN" sz="1800" b="1" i="0" kern="1200" dirty="0" smtClean="0">
                          <a:solidFill>
                            <a:schemeClr val="bg1"/>
                          </a:solidFill>
                          <a:effectLst/>
                          <a:latin typeface="Times New Roman" panose="02020603050405020304" pitchFamily="18" charset="0"/>
                          <a:ea typeface="+mn-ea"/>
                          <a:cs typeface="Times New Roman" panose="02020603050405020304" pitchFamily="18" charset="0"/>
                        </a:rPr>
                        <a:t> ban </a:t>
                      </a:r>
                      <a:r>
                        <a:rPr lang="vi-VN" sz="1800" b="1" i="0" kern="1200" dirty="0" err="1" smtClean="0">
                          <a:solidFill>
                            <a:schemeClr val="bg1"/>
                          </a:solidFill>
                          <a:effectLst/>
                          <a:latin typeface="Times New Roman" panose="02020603050405020304" pitchFamily="18" charset="0"/>
                          <a:ea typeface="+mn-ea"/>
                          <a:cs typeface="Times New Roman" panose="02020603050405020304" pitchFamily="18" charset="0"/>
                        </a:rPr>
                        <a:t>đầu</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50 BTC</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50 BTC</a:t>
                      </a:r>
                      <a:endParaRPr lang="en-US" dirty="0">
                        <a:solidFill>
                          <a:schemeClr val="bg1"/>
                        </a:solidFill>
                        <a:latin typeface="Times New Roman" panose="02020603050405020304" pitchFamily="18" charset="0"/>
                        <a:cs typeface="Times New Roman" panose="02020603050405020304" pitchFamily="18" charset="0"/>
                      </a:endParaRPr>
                    </a:p>
                  </a:txBody>
                  <a:tcPr/>
                </a:tc>
              </a:tr>
              <a:tr h="581025">
                <a:tc>
                  <a:txBody>
                    <a:bodyPr/>
                    <a:lstStyle/>
                    <a:p>
                      <a:r>
                        <a:rPr lang="vi-VN" sz="1800" b="1" i="0" kern="1200" dirty="0" err="1" smtClean="0">
                          <a:solidFill>
                            <a:schemeClr val="bg1"/>
                          </a:solidFill>
                          <a:effectLst/>
                          <a:latin typeface="Times New Roman" panose="02020603050405020304" pitchFamily="18" charset="0"/>
                          <a:ea typeface="+mn-ea"/>
                          <a:cs typeface="Times New Roman" panose="02020603050405020304" pitchFamily="18" charset="0"/>
                        </a:rPr>
                        <a:t>Phần</a:t>
                      </a:r>
                      <a:r>
                        <a:rPr lang="vi-VN"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vi-VN" sz="1800" b="1" i="0" kern="1200" dirty="0" err="1" smtClean="0">
                          <a:solidFill>
                            <a:schemeClr val="bg1"/>
                          </a:solidFill>
                          <a:effectLst/>
                          <a:latin typeface="Times New Roman" panose="02020603050405020304" pitchFamily="18" charset="0"/>
                          <a:ea typeface="+mn-ea"/>
                          <a:cs typeface="Times New Roman" panose="02020603050405020304" pitchFamily="18" charset="0"/>
                        </a:rPr>
                        <a:t>thưởng</a:t>
                      </a:r>
                      <a:r>
                        <a:rPr lang="vi-VN" sz="1800" b="1" i="0" kern="1200" dirty="0" smtClean="0">
                          <a:solidFill>
                            <a:schemeClr val="bg1"/>
                          </a:solidFill>
                          <a:effectLst/>
                          <a:latin typeface="Times New Roman" panose="02020603050405020304" pitchFamily="18" charset="0"/>
                          <a:ea typeface="+mn-ea"/>
                          <a:cs typeface="Times New Roman" panose="02020603050405020304" pitchFamily="18" charset="0"/>
                        </a:rPr>
                        <a:t> cho </a:t>
                      </a:r>
                      <a:r>
                        <a:rPr lang="vi-VN" sz="1800" b="1" i="0" kern="1200" dirty="0" err="1" smtClean="0">
                          <a:solidFill>
                            <a:schemeClr val="bg1"/>
                          </a:solidFill>
                          <a:effectLst/>
                          <a:latin typeface="Times New Roman" panose="02020603050405020304" pitchFamily="18" charset="0"/>
                          <a:ea typeface="+mn-ea"/>
                          <a:cs typeface="Times New Roman" panose="02020603050405020304" pitchFamily="18" charset="0"/>
                        </a:rPr>
                        <a:t>mỗi</a:t>
                      </a:r>
                      <a:r>
                        <a:rPr lang="vi-VN"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vi-VN" sz="1800" b="1" i="0" kern="1200" dirty="0" err="1" smtClean="0">
                          <a:solidFill>
                            <a:schemeClr val="bg1"/>
                          </a:solidFill>
                          <a:effectLst/>
                          <a:latin typeface="Times New Roman" panose="02020603050405020304" pitchFamily="18" charset="0"/>
                          <a:ea typeface="+mn-ea"/>
                          <a:cs typeface="Times New Roman" panose="02020603050405020304" pitchFamily="18" charset="0"/>
                        </a:rPr>
                        <a:t>block</a:t>
                      </a:r>
                      <a:r>
                        <a:rPr lang="vi-VN"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vi-VN" sz="1800" b="1" i="0" kern="1200" dirty="0" err="1" smtClean="0">
                          <a:solidFill>
                            <a:schemeClr val="bg1"/>
                          </a:solidFill>
                          <a:effectLst/>
                          <a:latin typeface="Times New Roman" panose="02020603050405020304" pitchFamily="18" charset="0"/>
                          <a:ea typeface="+mn-ea"/>
                          <a:cs typeface="Times New Roman" panose="02020603050405020304" pitchFamily="18" charset="0"/>
                        </a:rPr>
                        <a:t>hiện</a:t>
                      </a:r>
                      <a:r>
                        <a:rPr lang="vi-VN" sz="1800" b="1" i="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vi-VN" sz="1800" b="1" i="0" kern="1200" dirty="0" err="1" smtClean="0">
                          <a:solidFill>
                            <a:schemeClr val="bg1"/>
                          </a:solidFill>
                          <a:effectLst/>
                          <a:latin typeface="Times New Roman" panose="02020603050405020304" pitchFamily="18" charset="0"/>
                          <a:ea typeface="+mn-ea"/>
                          <a:cs typeface="Times New Roman" panose="02020603050405020304" pitchFamily="18" charset="0"/>
                        </a:rPr>
                        <a:t>tại</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25 BTC</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50 BTC</a:t>
                      </a:r>
                      <a:endParaRPr lang="en-US" dirty="0">
                        <a:solidFill>
                          <a:schemeClr val="bg1"/>
                        </a:solidFill>
                        <a:latin typeface="Times New Roman" panose="02020603050405020304" pitchFamily="18" charset="0"/>
                        <a:cs typeface="Times New Roman" panose="02020603050405020304" pitchFamily="18" charset="0"/>
                      </a:endParaRPr>
                    </a:p>
                  </a:txBody>
                  <a:tcPr/>
                </a:tc>
              </a:tr>
              <a:tr h="581025">
                <a:tc>
                  <a:txBody>
                    <a:bodyPr/>
                    <a:lstStyle/>
                    <a:p>
                      <a:r>
                        <a:rPr lang="vi-VN" sz="1800" b="1" i="0" u="none" strike="noStrike" kern="1200" dirty="0" err="1" smtClean="0">
                          <a:solidFill>
                            <a:schemeClr val="bg1"/>
                          </a:solidFill>
                          <a:effectLst/>
                          <a:latin typeface="Times New Roman" panose="02020603050405020304" pitchFamily="18" charset="0"/>
                          <a:ea typeface="+mn-ea"/>
                          <a:cs typeface="Times New Roman" panose="02020603050405020304" pitchFamily="18" charset="0"/>
                        </a:rPr>
                        <a:t>Vốn</a:t>
                      </a:r>
                      <a:r>
                        <a:rPr lang="vi-VN" sz="1800" b="1" i="0" u="none" strike="noStrike"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vi-VN" sz="1800" b="1" i="0" u="none" strike="noStrike" kern="1200" dirty="0" err="1" smtClean="0">
                          <a:solidFill>
                            <a:schemeClr val="bg1"/>
                          </a:solidFill>
                          <a:effectLst/>
                          <a:latin typeface="Times New Roman" panose="02020603050405020304" pitchFamily="18" charset="0"/>
                          <a:ea typeface="+mn-ea"/>
                          <a:cs typeface="Times New Roman" panose="02020603050405020304" pitchFamily="18" charset="0"/>
                        </a:rPr>
                        <a:t>hóa</a:t>
                      </a:r>
                      <a:r>
                        <a:rPr lang="vi-VN" sz="1800" b="1" i="0" u="none" strike="noStrike"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vi-VN" sz="1800" b="1" i="0" u="none" strike="noStrike" kern="1200" dirty="0" err="1" smtClean="0">
                          <a:solidFill>
                            <a:schemeClr val="bg1"/>
                          </a:solidFill>
                          <a:effectLst/>
                          <a:latin typeface="Times New Roman" panose="02020603050405020304" pitchFamily="18" charset="0"/>
                          <a:ea typeface="+mn-ea"/>
                          <a:cs typeface="Times New Roman" panose="02020603050405020304" pitchFamily="18" charset="0"/>
                        </a:rPr>
                        <a:t>thị</a:t>
                      </a:r>
                      <a:r>
                        <a:rPr lang="vi-VN" sz="1800" b="1" i="0" u="none" strike="noStrike"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vi-VN" sz="1800" b="1" i="0" u="none" strike="noStrike" kern="1200" dirty="0" err="1" smtClean="0">
                          <a:solidFill>
                            <a:schemeClr val="bg1"/>
                          </a:solidFill>
                          <a:effectLst/>
                          <a:latin typeface="Times New Roman" panose="02020603050405020304" pitchFamily="18" charset="0"/>
                          <a:ea typeface="+mn-ea"/>
                          <a:cs typeface="Times New Roman" panose="02020603050405020304" pitchFamily="18" charset="0"/>
                        </a:rPr>
                        <a:t>trường</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pPr fontAlgn="base"/>
                      <a:r>
                        <a:rPr lang="en-US" dirty="0" smtClean="0">
                          <a:solidFill>
                            <a:schemeClr val="bg1"/>
                          </a:solidFill>
                          <a:effectLst/>
                          <a:latin typeface="Times New Roman" panose="02020603050405020304" pitchFamily="18" charset="0"/>
                          <a:cs typeface="Times New Roman" panose="02020603050405020304" pitchFamily="18" charset="0"/>
                        </a:rPr>
                        <a:t>$</a:t>
                      </a:r>
                      <a:r>
                        <a:rPr lang="en-US" dirty="0">
                          <a:solidFill>
                            <a:schemeClr val="bg1"/>
                          </a:solidFill>
                          <a:effectLst/>
                          <a:latin typeface="Times New Roman" panose="02020603050405020304" pitchFamily="18" charset="0"/>
                          <a:cs typeface="Times New Roman" panose="02020603050405020304" pitchFamily="18" charset="0"/>
                        </a:rPr>
                        <a:t>10,467,596,650.78</a:t>
                      </a:r>
                    </a:p>
                  </a:txBody>
                  <a:tcPr anchor="ctr"/>
                </a:tc>
                <a:tc>
                  <a:txBody>
                    <a:bodyPr/>
                    <a:lstStyle/>
                    <a:p>
                      <a:r>
                        <a:rPr lang="en-US" sz="1800" b="0" i="0" kern="1200" dirty="0" smtClean="0">
                          <a:solidFill>
                            <a:schemeClr val="bg1"/>
                          </a:solidFill>
                          <a:effectLst/>
                          <a:latin typeface="Times New Roman" panose="02020603050405020304" pitchFamily="18" charset="0"/>
                          <a:ea typeface="+mn-ea"/>
                          <a:cs typeface="Times New Roman" panose="02020603050405020304" pitchFamily="18" charset="0"/>
                        </a:rPr>
                        <a:t>$540,274,528.26</a:t>
                      </a:r>
                      <a:endParaRPr lang="en-US" dirty="0">
                        <a:solidFill>
                          <a:schemeClr val="bg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08869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512803" y="33270"/>
            <a:ext cx="9144001" cy="1371600"/>
          </a:xfrm>
        </p:spPr>
        <p:txBody>
          <a:bodyPr/>
          <a:lstStyle/>
          <a:p>
            <a:r>
              <a:rPr lang="en-US" dirty="0">
                <a:solidFill>
                  <a:schemeClr val="tx1"/>
                </a:solidFill>
              </a:rPr>
              <a:t>Proof-of-work (</a:t>
            </a:r>
            <a:r>
              <a:rPr lang="en-US" dirty="0" err="1">
                <a:solidFill>
                  <a:schemeClr val="tx1"/>
                </a:solidFill>
              </a:rPr>
              <a:t>PoW</a:t>
            </a:r>
            <a:r>
              <a:rPr lang="en-US" dirty="0" smtClean="0">
                <a:solidFill>
                  <a:schemeClr val="tx1"/>
                </a:solidFill>
              </a:rPr>
              <a:t>) </a:t>
            </a:r>
            <a:r>
              <a:rPr lang="en-US" dirty="0" err="1" smtClean="0">
                <a:solidFill>
                  <a:schemeClr val="tx1"/>
                </a:solidFill>
              </a:rPr>
              <a:t>là</a:t>
            </a:r>
            <a:r>
              <a:rPr lang="en-US" dirty="0" smtClean="0">
                <a:solidFill>
                  <a:schemeClr val="tx1"/>
                </a:solidFill>
              </a:rPr>
              <a:t> </a:t>
            </a:r>
            <a:r>
              <a:rPr lang="en-US" dirty="0" err="1" smtClean="0">
                <a:solidFill>
                  <a:schemeClr val="tx1"/>
                </a:solidFill>
              </a:rPr>
              <a:t>gì</a:t>
            </a:r>
            <a:r>
              <a:rPr lang="en-US" dirty="0" smtClean="0">
                <a:solidFill>
                  <a:schemeClr val="tx1"/>
                </a:solidFill>
              </a:rPr>
              <a:t> ?</a:t>
            </a:r>
            <a:endParaRPr lang="en-US" dirty="0">
              <a:solidFill>
                <a:schemeClr val="tx1"/>
              </a:solidFill>
            </a:endParaRPr>
          </a:p>
        </p:txBody>
      </p:sp>
      <p:sp>
        <p:nvSpPr>
          <p:cNvPr id="3" name="Chỗ dành sẵn cho Nội dung 2"/>
          <p:cNvSpPr>
            <a:spLocks noGrp="1"/>
          </p:cNvSpPr>
          <p:nvPr>
            <p:ph idx="1"/>
          </p:nvPr>
        </p:nvSpPr>
        <p:spPr>
          <a:xfrm>
            <a:off x="1522413" y="1904999"/>
            <a:ext cx="9753599" cy="4572001"/>
          </a:xfrm>
        </p:spPr>
        <p:txBody>
          <a:bodyPr>
            <a:normAutofit/>
          </a:bodyPr>
          <a:lstStyle/>
          <a:p>
            <a:pPr algn="just"/>
            <a:r>
              <a:rPr lang="vi-VN" sz="2800" b="1" dirty="0" err="1">
                <a:latin typeface="Times New Roman" panose="02020603050405020304" pitchFamily="18" charset="0"/>
                <a:cs typeface="Times New Roman" panose="02020603050405020304" pitchFamily="18" charset="0"/>
              </a:rPr>
              <a:t>Proof-of-work</a:t>
            </a:r>
            <a:r>
              <a:rPr lang="vi-VN" sz="2800" b="1" dirty="0">
                <a:latin typeface="Times New Roman" panose="02020603050405020304" pitchFamily="18" charset="0"/>
                <a:cs typeface="Times New Roman" panose="02020603050405020304" pitchFamily="18" charset="0"/>
              </a:rPr>
              <a:t> (</a:t>
            </a:r>
            <a:r>
              <a:rPr lang="vi-VN" sz="2800" b="1" dirty="0" err="1">
                <a:latin typeface="Times New Roman" panose="02020603050405020304" pitchFamily="18" charset="0"/>
                <a:cs typeface="Times New Roman" panose="02020603050405020304" pitchFamily="18" charset="0"/>
              </a:rPr>
              <a:t>PoW</a:t>
            </a:r>
            <a:r>
              <a:rPr lang="vi-VN" sz="2800" b="1"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còn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gọi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thuật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toán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bằng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chứng</a:t>
            </a:r>
            <a:r>
              <a:rPr lang="vi-VN" sz="2800" dirty="0">
                <a:latin typeface="Times New Roman" panose="02020603050405020304" pitchFamily="18" charset="0"/>
                <a:cs typeface="Times New Roman" panose="02020603050405020304" pitchFamily="18" charset="0"/>
              </a:rPr>
              <a:t> công </a:t>
            </a:r>
            <a:r>
              <a:rPr lang="vi-VN" sz="2800" dirty="0" err="1">
                <a:latin typeface="Times New Roman" panose="02020603050405020304" pitchFamily="18" charset="0"/>
                <a:cs typeface="Times New Roman" panose="02020603050405020304" pitchFamily="18" charset="0"/>
              </a:rPr>
              <a:t>việc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giúp</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các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thợ</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mỏ</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giải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quyết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những</a:t>
            </a:r>
            <a:r>
              <a:rPr lang="vi-VN" sz="2800" dirty="0">
                <a:latin typeface="Times New Roman" panose="02020603050405020304" pitchFamily="18" charset="0"/>
                <a:cs typeface="Times New Roman" panose="02020603050405020304" pitchFamily="18" charset="0"/>
              </a:rPr>
              <a:t> phương </a:t>
            </a:r>
            <a:r>
              <a:rPr lang="vi-VN" sz="2800" dirty="0" err="1" smtClean="0">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vi-VN" sz="2800" dirty="0" smtClean="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học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mà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người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thường</a:t>
            </a:r>
            <a:r>
              <a:rPr lang="vi-VN" sz="2800" dirty="0">
                <a:latin typeface="Times New Roman" panose="02020603050405020304" pitchFamily="18" charset="0"/>
                <a:cs typeface="Times New Roman" panose="02020603050405020304" pitchFamily="18" charset="0"/>
              </a:rPr>
              <a:t> hay </a:t>
            </a:r>
            <a:r>
              <a:rPr lang="vi-VN" sz="2800" dirty="0" err="1">
                <a:latin typeface="Times New Roman" panose="02020603050405020304" pitchFamily="18" charset="0"/>
                <a:cs typeface="Times New Roman" panose="02020603050405020304" pitchFamily="18" charset="0"/>
              </a:rPr>
              <a:t>gọi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đào</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coin</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just"/>
            <a:r>
              <a:rPr lang="vi-VN" sz="2800" dirty="0" err="1">
                <a:latin typeface="Times New Roman" panose="02020603050405020304" pitchFamily="18" charset="0"/>
                <a:cs typeface="Times New Roman" panose="02020603050405020304" pitchFamily="18" charset="0"/>
              </a:rPr>
              <a:t>Với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PoW</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các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thợ</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đào</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coin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cạnh</a:t>
            </a:r>
            <a:r>
              <a:rPr lang="vi-VN" sz="2800" dirty="0">
                <a:latin typeface="Times New Roman" panose="02020603050405020304" pitchFamily="18" charset="0"/>
                <a:cs typeface="Times New Roman" panose="02020603050405020304" pitchFamily="18" charset="0"/>
              </a:rPr>
              <a:t> tranh </a:t>
            </a:r>
            <a:r>
              <a:rPr lang="vi-VN" sz="2800" dirty="0" err="1">
                <a:latin typeface="Times New Roman" panose="02020603050405020304" pitchFamily="18" charset="0"/>
                <a:cs typeface="Times New Roman" panose="02020603050405020304" pitchFamily="18" charset="0"/>
              </a:rPr>
              <a:t>với</a:t>
            </a:r>
            <a:r>
              <a:rPr lang="vi-VN" sz="2800" dirty="0">
                <a:latin typeface="Times New Roman" panose="02020603050405020304" pitchFamily="18" charset="0"/>
                <a:cs typeface="Times New Roman" panose="02020603050405020304" pitchFamily="18" charset="0"/>
              </a:rPr>
              <a:t> nhau </a:t>
            </a:r>
            <a:r>
              <a:rPr lang="vi-VN" sz="2800" dirty="0" err="1">
                <a:latin typeface="Times New Roman" panose="02020603050405020304" pitchFamily="18" charset="0"/>
                <a:cs typeface="Times New Roman" panose="02020603050405020304" pitchFamily="18" charset="0"/>
              </a:rPr>
              <a:t>để</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hoàn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tất</a:t>
            </a:r>
            <a:r>
              <a:rPr lang="vi-VN" sz="2800" dirty="0">
                <a:latin typeface="Times New Roman" panose="02020603050405020304" pitchFamily="18" charset="0"/>
                <a:cs typeface="Times New Roman" panose="02020603050405020304" pitchFamily="18" charset="0"/>
              </a:rPr>
              <a:t> giao </a:t>
            </a:r>
            <a:r>
              <a:rPr lang="vi-VN" sz="2800" dirty="0" err="1">
                <a:latin typeface="Times New Roman" panose="02020603050405020304" pitchFamily="18" charset="0"/>
                <a:cs typeface="Times New Roman" panose="02020603050405020304" pitchFamily="18" charset="0"/>
              </a:rPr>
              <a:t>dịch</a:t>
            </a:r>
            <a:r>
              <a:rPr lang="vi-VN" sz="2800" dirty="0">
                <a:latin typeface="Times New Roman" panose="02020603050405020304" pitchFamily="18" charset="0"/>
                <a:cs typeface="Times New Roman" panose="02020603050405020304" pitchFamily="18" charset="0"/>
              </a:rPr>
              <a:t> trên </a:t>
            </a:r>
            <a:r>
              <a:rPr lang="vi-VN" sz="2800" dirty="0" err="1">
                <a:latin typeface="Times New Roman" panose="02020603050405020304" pitchFamily="18" charset="0"/>
                <a:cs typeface="Times New Roman" panose="02020603050405020304" pitchFamily="18" charset="0"/>
              </a:rPr>
              <a:t>mạng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lưới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và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nhận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phần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thưởng</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just"/>
            <a:r>
              <a:rPr lang="vi-VN" sz="2800" dirty="0">
                <a:latin typeface="Times New Roman" panose="02020603050405020304" pitchFamily="18" charset="0"/>
                <a:cs typeface="Times New Roman" panose="02020603050405020304" pitchFamily="18" charset="0"/>
              </a:rPr>
              <a:t>Nguyên </a:t>
            </a:r>
            <a:r>
              <a:rPr lang="vi-VN" sz="2800" dirty="0" err="1">
                <a:latin typeface="Times New Roman" panose="02020603050405020304" pitchFamily="18" charset="0"/>
                <a:cs typeface="Times New Roman" panose="02020603050405020304" pitchFamily="18" charset="0"/>
              </a:rPr>
              <a:t>lí</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chính</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của</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quá</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trình</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một</a:t>
            </a:r>
            <a:r>
              <a:rPr lang="vi-VN" sz="2800" dirty="0">
                <a:latin typeface="Times New Roman" panose="02020603050405020304" pitchFamily="18" charset="0"/>
                <a:cs typeface="Times New Roman" panose="02020603050405020304" pitchFamily="18" charset="0"/>
              </a:rPr>
              <a:t> phương </a:t>
            </a:r>
            <a:r>
              <a:rPr lang="vi-VN" sz="2800" dirty="0" err="1">
                <a:latin typeface="Times New Roman" panose="02020603050405020304" pitchFamily="18" charset="0"/>
                <a:cs typeface="Times New Roman" panose="02020603050405020304" pitchFamily="18" charset="0"/>
              </a:rPr>
              <a:t>trình</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toán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học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phức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tạp</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và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nhiệm</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vụ</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tìm</a:t>
            </a:r>
            <a:r>
              <a:rPr lang="vi-VN" sz="2800" dirty="0">
                <a:latin typeface="Times New Roman" panose="02020603050405020304" pitchFamily="18" charset="0"/>
                <a:cs typeface="Times New Roman" panose="02020603050405020304" pitchFamily="18" charset="0"/>
              </a:rPr>
              <a:t> ra phương </a:t>
            </a:r>
            <a:r>
              <a:rPr lang="vi-VN" sz="2800" dirty="0" err="1">
                <a:latin typeface="Times New Roman" panose="02020603050405020304" pitchFamily="18" charset="0"/>
                <a:cs typeface="Times New Roman" panose="02020603050405020304" pitchFamily="18" charset="0"/>
              </a:rPr>
              <a:t>thức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để</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giải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quyết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nó</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càng</a:t>
            </a:r>
            <a:r>
              <a:rPr lang="vi-VN" sz="2800" dirty="0">
                <a:latin typeface="Times New Roman" panose="02020603050405020304" pitchFamily="18" charset="0"/>
                <a:cs typeface="Times New Roman" panose="02020603050405020304" pitchFamily="18" charset="0"/>
              </a:rPr>
              <a:t> nhanh </a:t>
            </a:r>
            <a:r>
              <a:rPr lang="vi-VN" sz="2800" dirty="0" err="1">
                <a:latin typeface="Times New Roman" panose="02020603050405020304" pitchFamily="18" charset="0"/>
                <a:cs typeface="Times New Roman" panose="02020603050405020304" pitchFamily="18" charset="0"/>
              </a:rPr>
              <a:t>gọn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càng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tốt</a:t>
            </a:r>
            <a:r>
              <a:rPr lang="vi-VN" sz="2800" dirty="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11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anose="02020603050405020304" pitchFamily="18" charset="0"/>
                <a:cs typeface="Times New Roman" panose="02020603050405020304" pitchFamily="18" charset="0"/>
              </a:rPr>
              <a:t>Tỷ</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Giá</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mj-lt"/>
              </a:rPr>
              <a:t>G</a:t>
            </a:r>
            <a:r>
              <a:rPr lang="vi-VN" dirty="0" smtClean="0">
                <a:latin typeface="+mj-lt"/>
              </a:rPr>
              <a:t>iá</a:t>
            </a:r>
            <a:r>
              <a:rPr lang="vi-VN" dirty="0">
                <a:latin typeface="+mj-lt"/>
              </a:rPr>
              <a:t> </a:t>
            </a:r>
            <a:r>
              <a:rPr lang="vi-VN" b="1" dirty="0">
                <a:latin typeface="+mj-lt"/>
              </a:rPr>
              <a:t>1 LTC = $</a:t>
            </a:r>
            <a:r>
              <a:rPr lang="vi-VN" b="1" dirty="0" smtClean="0">
                <a:latin typeface="+mj-lt"/>
              </a:rPr>
              <a:t>49.39</a:t>
            </a:r>
            <a:r>
              <a:rPr lang="en-US" b="1" dirty="0" smtClean="0">
                <a:latin typeface="+mj-lt"/>
              </a:rPr>
              <a:t> </a:t>
            </a:r>
            <a:r>
              <a:rPr lang="vi-VN" dirty="0" smtClean="0">
                <a:latin typeface="+mj-lt"/>
              </a:rPr>
              <a:t>đang </a:t>
            </a:r>
            <a:r>
              <a:rPr lang="vi-VN" dirty="0">
                <a:latin typeface="+mj-lt"/>
              </a:rPr>
              <a:t>tăng 3.39% và có tổng vốn hóa thị trường là </a:t>
            </a:r>
            <a:r>
              <a:rPr lang="vi-VN" b="1" dirty="0">
                <a:latin typeface="+mj-lt"/>
              </a:rPr>
              <a:t>$2,551,138,762</a:t>
            </a:r>
            <a:r>
              <a:rPr lang="vi-VN" dirty="0">
                <a:latin typeface="+mj-lt"/>
              </a:rPr>
              <a:t> tương đương 1,021,270 BTC. Litecoin cũng là đồng tiền xếp hạng thứ 4 trên Coinmarketcap chỉ đứng sau Bitcoin, Ethereum và Ripple coin. </a:t>
            </a:r>
            <a:endParaRPr lang="en-US"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981" y="365923"/>
            <a:ext cx="10055781" cy="5484971"/>
          </a:xfrm>
          <a:prstGeom prst="rect">
            <a:avLst/>
          </a:prstGeom>
        </p:spPr>
      </p:pic>
      <p:sp>
        <p:nvSpPr>
          <p:cNvPr id="5" name="Title 4"/>
          <p:cNvSpPr txBox="1">
            <a:spLocks/>
          </p:cNvSpPr>
          <p:nvPr/>
        </p:nvSpPr>
        <p:spPr>
          <a:xfrm>
            <a:off x="837981" y="5608662"/>
            <a:ext cx="10512862" cy="789730"/>
          </a:xfrm>
          <a:prstGeom prst="rect">
            <a:avLst/>
          </a:prstGeom>
        </p:spPr>
        <p:txBody>
          <a:bodyPr vert="horz" lIns="91416" tIns="45708" rIns="91416" bIns="457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99" dirty="0">
                <a:latin typeface="Times New Roman" panose="02020603050405020304" pitchFamily="18" charset="0"/>
                <a:cs typeface="Times New Roman" panose="02020603050405020304" pitchFamily="18" charset="0"/>
              </a:rPr>
              <a:t>https://blogtienao.com/ty-gia/</a:t>
            </a:r>
          </a:p>
        </p:txBody>
      </p:sp>
    </p:spTree>
    <p:extLst>
      <p:ext uri="{BB962C8B-B14F-4D97-AF65-F5344CB8AC3E}">
        <p14:creationId xmlns:p14="http://schemas.microsoft.com/office/powerpoint/2010/main" val="356481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16" presetClass="exit" presetSubtype="21" fill="hold" grpId="1" nodeType="withEffect">
                                  <p:stCondLst>
                                    <p:cond delay="0"/>
                                  </p:stCondLst>
                                  <p:childTnLst>
                                    <p:animEffect transition="out" filter="barn(inVertic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amond(in)">
                                      <p:cBhvr>
                                        <p:cTn id="25" dur="1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380"/>
            <a:ext cx="9144001" cy="762000"/>
          </a:xfrm>
        </p:spPr>
        <p:txBody>
          <a:bodyPr>
            <a:normAutofit/>
          </a:bodyPr>
          <a:lstStyle/>
          <a:p>
            <a:pPr algn="ctr"/>
            <a:r>
              <a:rPr lang="en-US" dirty="0" err="1" smtClean="0">
                <a:solidFill>
                  <a:srgbClr val="FFC000"/>
                </a:solidFill>
              </a:rPr>
              <a:t>Thuật</a:t>
            </a:r>
            <a:r>
              <a:rPr lang="en-US" dirty="0" smtClean="0">
                <a:solidFill>
                  <a:srgbClr val="FFC000"/>
                </a:solidFill>
              </a:rPr>
              <a:t> </a:t>
            </a:r>
            <a:r>
              <a:rPr lang="en-US" dirty="0" err="1" smtClean="0">
                <a:solidFill>
                  <a:srgbClr val="FFC000"/>
                </a:solidFill>
              </a:rPr>
              <a:t>toán</a:t>
            </a:r>
            <a:r>
              <a:rPr lang="en-US" dirty="0" smtClean="0">
                <a:solidFill>
                  <a:srgbClr val="FFC000"/>
                </a:solidFill>
              </a:rPr>
              <a:t> </a:t>
            </a:r>
            <a:r>
              <a:rPr lang="en-US" dirty="0" err="1" smtClean="0">
                <a:solidFill>
                  <a:srgbClr val="FFC000"/>
                </a:solidFill>
              </a:rPr>
              <a:t>mã</a:t>
            </a:r>
            <a:r>
              <a:rPr lang="en-US" dirty="0" smtClean="0">
                <a:solidFill>
                  <a:srgbClr val="FFC000"/>
                </a:solidFill>
              </a:rPr>
              <a:t> </a:t>
            </a:r>
            <a:r>
              <a:rPr lang="en-US" dirty="0" err="1" smtClean="0">
                <a:solidFill>
                  <a:srgbClr val="FFC000"/>
                </a:solidFill>
              </a:rPr>
              <a:t>hóa</a:t>
            </a:r>
            <a:r>
              <a:rPr lang="en-US" dirty="0" smtClean="0">
                <a:solidFill>
                  <a:srgbClr val="FFC000"/>
                </a:solidFill>
              </a:rPr>
              <a:t> </a:t>
            </a:r>
            <a:r>
              <a:rPr lang="en-US" dirty="0" err="1" smtClean="0">
                <a:solidFill>
                  <a:srgbClr val="FFC000"/>
                </a:solidFill>
              </a:rPr>
              <a:t>phân</a:t>
            </a:r>
            <a:r>
              <a:rPr lang="en-US" dirty="0" smtClean="0">
                <a:solidFill>
                  <a:srgbClr val="FFC000"/>
                </a:solidFill>
              </a:rPr>
              <a:t> </a:t>
            </a:r>
            <a:r>
              <a:rPr lang="en-US" dirty="0" err="1" smtClean="0">
                <a:solidFill>
                  <a:srgbClr val="FFC000"/>
                </a:solidFill>
              </a:rPr>
              <a:t>cấp</a:t>
            </a:r>
            <a:r>
              <a:rPr lang="en-US" dirty="0" smtClean="0">
                <a:solidFill>
                  <a:srgbClr val="FFC000"/>
                </a:solidFill>
              </a:rPr>
              <a:t> </a:t>
            </a:r>
            <a:r>
              <a:rPr lang="en-US" dirty="0" err="1" smtClean="0">
                <a:solidFill>
                  <a:srgbClr val="FFC000"/>
                </a:solidFill>
              </a:rPr>
              <a:t>Scrypt</a:t>
            </a:r>
            <a:endParaRPr lang="en-US" dirty="0"/>
          </a:p>
        </p:txBody>
      </p:sp>
      <p:sp>
        <p:nvSpPr>
          <p:cNvPr id="3" name="Content Placeholder 2"/>
          <p:cNvSpPr>
            <a:spLocks noGrp="1"/>
          </p:cNvSpPr>
          <p:nvPr>
            <p:ph idx="1"/>
          </p:nvPr>
        </p:nvSpPr>
        <p:spPr>
          <a:xfrm>
            <a:off x="1217612" y="1600200"/>
            <a:ext cx="9885966" cy="5075420"/>
          </a:xfrm>
        </p:spPr>
        <p:txBody>
          <a:bodyPr>
            <a:normAutofit/>
          </a:bodyPr>
          <a:lstStyle/>
          <a:p>
            <a:pPr algn="just"/>
            <a:r>
              <a:rPr lang="vi-VN" sz="3200" b="1" dirty="0" err="1" smtClean="0">
                <a:latin typeface="Times New Roman" panose="02020603050405020304" pitchFamily="18" charset="0"/>
                <a:cs typeface="Times New Roman" panose="02020603050405020304" pitchFamily="18" charset="0"/>
              </a:rPr>
              <a:t>Scrypt</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là</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một</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hàm</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dẫn</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xuất</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khóa</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hàm</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hash</a:t>
            </a:r>
            <a:r>
              <a:rPr lang="vi-VN" sz="3200" dirty="0" smtClean="0">
                <a:latin typeface="Times New Roman" panose="02020603050405020304" pitchFamily="18" charset="0"/>
                <a:cs typeface="Times New Roman" panose="02020603050405020304" pitchFamily="18" charset="0"/>
              </a:rPr>
              <a:t>) trong </a:t>
            </a:r>
            <a:r>
              <a:rPr lang="vi-VN" sz="3200" dirty="0" err="1" smtClean="0">
                <a:latin typeface="Times New Roman" panose="02020603050405020304" pitchFamily="18" charset="0"/>
                <a:cs typeface="Times New Roman" panose="02020603050405020304" pitchFamily="18" charset="0"/>
              </a:rPr>
              <a:t>bộ</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nhớ</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cứng</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Những</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chức</a:t>
            </a:r>
            <a:r>
              <a:rPr lang="vi-VN" sz="3200" dirty="0" smtClean="0">
                <a:latin typeface="Times New Roman" panose="02020603050405020304" pitchFamily="18" charset="0"/>
                <a:cs typeface="Times New Roman" panose="02020603050405020304" pitchFamily="18" charset="0"/>
              </a:rPr>
              <a:t> năng </a:t>
            </a:r>
            <a:r>
              <a:rPr lang="vi-VN" sz="3200" dirty="0" err="1" smtClean="0">
                <a:latin typeface="Times New Roman" panose="02020603050405020304" pitchFamily="18" charset="0"/>
                <a:cs typeface="Times New Roman" panose="02020603050405020304" pitchFamily="18" charset="0"/>
              </a:rPr>
              <a:t>của</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bộ</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nhớ</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cứng</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đòi</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hỏi</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một</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số</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lượng</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lớn</a:t>
            </a:r>
            <a:r>
              <a:rPr lang="vi-VN" sz="3200" dirty="0" smtClean="0">
                <a:latin typeface="Times New Roman" panose="02020603050405020304" pitchFamily="18" charset="0"/>
                <a:cs typeface="Times New Roman" panose="02020603050405020304" pitchFamily="18" charset="0"/>
              </a:rPr>
              <a:t> RAM </a:t>
            </a:r>
            <a:r>
              <a:rPr lang="vi-VN" sz="3200" dirty="0" err="1" smtClean="0">
                <a:latin typeface="Times New Roman" panose="02020603050405020304" pitchFamily="18" charset="0"/>
                <a:cs typeface="Times New Roman" panose="02020603050405020304" pitchFamily="18" charset="0"/>
              </a:rPr>
              <a:t>để</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có</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thể</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tiến</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hành</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giải</a:t>
            </a:r>
            <a:r>
              <a:rPr lang="vi-VN" sz="3200" dirty="0" smtClean="0">
                <a:latin typeface="Times New Roman" panose="02020603050405020304" pitchFamily="18" charset="0"/>
                <a:cs typeface="Times New Roman" panose="02020603050405020304" pitchFamily="18" charset="0"/>
              </a:rPr>
              <a:t> </a:t>
            </a:r>
            <a:r>
              <a:rPr lang="vi-VN" sz="3200" dirty="0" err="1" smtClean="0">
                <a:latin typeface="Times New Roman" panose="02020603050405020304" pitchFamily="18" charset="0"/>
                <a:cs typeface="Times New Roman" panose="02020603050405020304" pitchFamily="18" charset="0"/>
              </a:rPr>
              <a:t>quyết</a:t>
            </a:r>
            <a:r>
              <a:rPr lang="en-US" sz="3200" dirty="0" smtClean="0">
                <a:latin typeface="Times New Roman" panose="02020603050405020304" pitchFamily="18" charset="0"/>
                <a:cs typeface="Times New Roman" panose="02020603050405020304" pitchFamily="18" charset="0"/>
              </a:rPr>
              <a:t>.</a:t>
            </a:r>
          </a:p>
          <a:p>
            <a:pPr algn="just"/>
            <a:r>
              <a:rPr lang="en-US" sz="3200" dirty="0" err="1">
                <a:latin typeface="Times New Roman" panose="02020603050405020304" pitchFamily="18" charset="0"/>
                <a:cs typeface="Times New Roman" panose="02020603050405020304" pitchFamily="18" charset="0"/>
              </a:rPr>
              <a:t>Litecoin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scrypt</a:t>
            </a:r>
            <a:endParaRPr lang="en-US" sz="3200" dirty="0" smtClean="0">
              <a:latin typeface="Times New Roman" panose="02020603050405020304" pitchFamily="18" charset="0"/>
              <a:cs typeface="Times New Roman" panose="02020603050405020304" pitchFamily="18" charset="0"/>
            </a:endParaRPr>
          </a:p>
          <a:p>
            <a:pPr algn="just"/>
            <a:r>
              <a:rPr lang="vi-VN" sz="3200" dirty="0" err="1" smtClean="0">
                <a:latin typeface="Times New Roman" panose="02020603050405020304" pitchFamily="18" charset="0"/>
                <a:cs typeface="Times New Roman" panose="02020603050405020304" pitchFamily="18" charset="0"/>
              </a:rPr>
              <a:t>Thuật</a:t>
            </a:r>
            <a:r>
              <a:rPr lang="vi-VN" sz="3200" dirty="0" smtClean="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toán</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này</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đã</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kết</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hợp</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các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thuật</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toán</a:t>
            </a:r>
            <a:r>
              <a:rPr lang="vi-VN" sz="3200" dirty="0">
                <a:latin typeface="Times New Roman" panose="02020603050405020304" pitchFamily="18" charset="0"/>
                <a:cs typeface="Times New Roman" panose="02020603050405020304" pitchFamily="18" charset="0"/>
              </a:rPr>
              <a:t> SHA-256, nhưng </a:t>
            </a:r>
            <a:r>
              <a:rPr lang="vi-VN" sz="3200" dirty="0" err="1">
                <a:latin typeface="Times New Roman" panose="02020603050405020304" pitchFamily="18" charset="0"/>
                <a:cs typeface="Times New Roman" panose="02020603050405020304" pitchFamily="18" charset="0"/>
              </a:rPr>
              <a:t>nhiều</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tuần</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tự</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tính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toán</a:t>
            </a:r>
            <a:r>
              <a:rPr lang="vi-VN" sz="3200" dirty="0">
                <a:latin typeface="Times New Roman" panose="02020603050405020304" pitchFamily="18" charset="0"/>
                <a:cs typeface="Times New Roman" panose="02020603050405020304" pitchFamily="18" charset="0"/>
              </a:rPr>
              <a:t> hơn so </a:t>
            </a:r>
            <a:r>
              <a:rPr lang="vi-VN" sz="3200" dirty="0" err="1">
                <a:latin typeface="Times New Roman" panose="02020603050405020304" pitchFamily="18" charset="0"/>
                <a:cs typeface="Times New Roman" panose="02020603050405020304" pitchFamily="18" charset="0"/>
              </a:rPr>
              <a:t>với</a:t>
            </a:r>
            <a:r>
              <a:rPr lang="vi-VN" sz="3200" dirty="0">
                <a:latin typeface="Times New Roman" panose="02020603050405020304" pitchFamily="18" charset="0"/>
                <a:cs typeface="Times New Roman" panose="02020603050405020304" pitchFamily="18" charset="0"/>
              </a:rPr>
              <a:t> SHA-256 trong </a:t>
            </a:r>
            <a:r>
              <a:rPr lang="vi-VN" sz="3200" dirty="0" err="1">
                <a:latin typeface="Times New Roman" panose="02020603050405020304" pitchFamily="18" charset="0"/>
                <a:cs typeface="Times New Roman" panose="02020603050405020304" pitchFamily="18" charset="0"/>
              </a:rPr>
              <a:t>Bitcoin</a:t>
            </a:r>
            <a:r>
              <a:rPr lang="vi-VN"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algn="just"/>
            <a:r>
              <a:rPr lang="vi-VN" sz="3200" dirty="0" err="1" smtClean="0">
                <a:latin typeface="Times New Roman" panose="02020603050405020304" pitchFamily="18" charset="0"/>
                <a:cs typeface="Times New Roman" panose="02020603050405020304" pitchFamily="18" charset="0"/>
              </a:rPr>
              <a:t>Scrypt</a:t>
            </a:r>
            <a:r>
              <a:rPr lang="vi-VN" sz="3200" dirty="0" smtClean="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sử</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dụng</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số</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lượng</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lớn</a:t>
            </a:r>
            <a:r>
              <a:rPr lang="vi-VN" sz="3200" dirty="0">
                <a:latin typeface="Times New Roman" panose="02020603050405020304" pitchFamily="18" charset="0"/>
                <a:cs typeface="Times New Roman" panose="02020603050405020304" pitchFamily="18" charset="0"/>
              </a:rPr>
              <a:t> RAM </a:t>
            </a:r>
            <a:r>
              <a:rPr lang="vi-VN" sz="3200" dirty="0" err="1">
                <a:latin typeface="Times New Roman" panose="02020603050405020304" pitchFamily="18" charset="0"/>
                <a:cs typeface="Times New Roman" panose="02020603050405020304" pitchFamily="18" charset="0"/>
              </a:rPr>
              <a:t>tốc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độ</a:t>
            </a:r>
            <a:r>
              <a:rPr lang="vi-VN" sz="3200" dirty="0">
                <a:latin typeface="Times New Roman" panose="02020603050405020304" pitchFamily="18" charset="0"/>
                <a:cs typeface="Times New Roman" panose="02020603050405020304" pitchFamily="18" charset="0"/>
              </a:rPr>
              <a:t> cao</a:t>
            </a:r>
            <a:endParaRPr lang="en-US" sz="32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50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 y="152400"/>
            <a:ext cx="8153401" cy="685800"/>
          </a:xfrm>
        </p:spPr>
        <p:txBody>
          <a:bodyPr/>
          <a:lstStyle/>
          <a:p>
            <a:pPr algn="ctr"/>
            <a:r>
              <a:rPr lang="en-US" dirty="0" err="1">
                <a:solidFill>
                  <a:srgbClr val="FFC000"/>
                </a:solidFill>
                <a:latin typeface="Times New Roman" panose="02020603050405020304" pitchFamily="18" charset="0"/>
                <a:cs typeface="Times New Roman" panose="02020603050405020304" pitchFamily="18" charset="0"/>
              </a:rPr>
              <a:t>Thuật</a:t>
            </a:r>
            <a:r>
              <a:rPr lang="en-US" dirty="0">
                <a:solidFill>
                  <a:srgbClr val="FFC000"/>
                </a:solidFill>
                <a:latin typeface="Times New Roman" panose="02020603050405020304" pitchFamily="18" charset="0"/>
                <a:cs typeface="Times New Roman" panose="02020603050405020304" pitchFamily="18" charset="0"/>
              </a:rPr>
              <a:t> </a:t>
            </a:r>
            <a:r>
              <a:rPr lang="en-US" dirty="0" err="1">
                <a:solidFill>
                  <a:srgbClr val="FFC000"/>
                </a:solidFill>
                <a:latin typeface="Times New Roman" panose="02020603050405020304" pitchFamily="18" charset="0"/>
                <a:cs typeface="Times New Roman" panose="02020603050405020304" pitchFamily="18" charset="0"/>
              </a:rPr>
              <a:t>toán</a:t>
            </a:r>
            <a:r>
              <a:rPr lang="en-US" dirty="0">
                <a:solidFill>
                  <a:srgbClr val="FFC000"/>
                </a:solidFill>
                <a:latin typeface="Times New Roman" panose="02020603050405020304" pitchFamily="18" charset="0"/>
                <a:cs typeface="Times New Roman" panose="02020603050405020304" pitchFamily="18" charset="0"/>
              </a:rPr>
              <a:t> </a:t>
            </a:r>
            <a:r>
              <a:rPr lang="en-US" dirty="0" err="1">
                <a:solidFill>
                  <a:srgbClr val="FFC000"/>
                </a:solidFill>
                <a:latin typeface="Times New Roman" panose="02020603050405020304" pitchFamily="18" charset="0"/>
                <a:cs typeface="Times New Roman" panose="02020603050405020304" pitchFamily="18" charset="0"/>
              </a:rPr>
              <a:t>mã</a:t>
            </a:r>
            <a:r>
              <a:rPr lang="en-US" dirty="0">
                <a:solidFill>
                  <a:srgbClr val="FFC000"/>
                </a:solidFill>
                <a:latin typeface="Times New Roman" panose="02020603050405020304" pitchFamily="18" charset="0"/>
                <a:cs typeface="Times New Roman" panose="02020603050405020304" pitchFamily="18" charset="0"/>
              </a:rPr>
              <a:t> </a:t>
            </a:r>
            <a:r>
              <a:rPr lang="en-US" dirty="0" err="1">
                <a:solidFill>
                  <a:srgbClr val="FFC000"/>
                </a:solidFill>
                <a:latin typeface="Times New Roman" panose="02020603050405020304" pitchFamily="18" charset="0"/>
                <a:cs typeface="Times New Roman" panose="02020603050405020304" pitchFamily="18" charset="0"/>
              </a:rPr>
              <a:t>hóa</a:t>
            </a:r>
            <a:r>
              <a:rPr lang="en-US" dirty="0">
                <a:solidFill>
                  <a:srgbClr val="FFC000"/>
                </a:solidFill>
                <a:latin typeface="Times New Roman" panose="02020603050405020304" pitchFamily="18" charset="0"/>
                <a:cs typeface="Times New Roman" panose="02020603050405020304" pitchFamily="18" charset="0"/>
              </a:rPr>
              <a:t> </a:t>
            </a:r>
            <a:r>
              <a:rPr lang="en-US" dirty="0" err="1">
                <a:solidFill>
                  <a:srgbClr val="FFC000"/>
                </a:solidFill>
                <a:latin typeface="Times New Roman" panose="02020603050405020304" pitchFamily="18" charset="0"/>
                <a:cs typeface="Times New Roman" panose="02020603050405020304" pitchFamily="18" charset="0"/>
              </a:rPr>
              <a:t>phân</a:t>
            </a:r>
            <a:r>
              <a:rPr lang="en-US" dirty="0">
                <a:solidFill>
                  <a:srgbClr val="FFC000"/>
                </a:solidFill>
                <a:latin typeface="Times New Roman" panose="02020603050405020304" pitchFamily="18" charset="0"/>
                <a:cs typeface="Times New Roman" panose="02020603050405020304" pitchFamily="18" charset="0"/>
              </a:rPr>
              <a:t> </a:t>
            </a:r>
            <a:r>
              <a:rPr lang="en-US" dirty="0" err="1">
                <a:solidFill>
                  <a:srgbClr val="FFC000"/>
                </a:solidFill>
                <a:latin typeface="Times New Roman" panose="02020603050405020304" pitchFamily="18" charset="0"/>
                <a:cs typeface="Times New Roman" panose="02020603050405020304" pitchFamily="18" charset="0"/>
              </a:rPr>
              <a:t>cấp</a:t>
            </a:r>
            <a:r>
              <a:rPr lang="en-US" dirty="0">
                <a:solidFill>
                  <a:srgbClr val="FFC000"/>
                </a:solidFill>
                <a:latin typeface="Times New Roman" panose="02020603050405020304" pitchFamily="18" charset="0"/>
                <a:cs typeface="Times New Roman" panose="02020603050405020304" pitchFamily="18" charset="0"/>
              </a:rPr>
              <a:t> </a:t>
            </a:r>
            <a:r>
              <a:rPr lang="en-US" dirty="0" err="1">
                <a:solidFill>
                  <a:srgbClr val="FFC000"/>
                </a:solidFill>
                <a:latin typeface="Times New Roman" panose="02020603050405020304" pitchFamily="18" charset="0"/>
                <a:cs typeface="Times New Roman" panose="02020603050405020304" pitchFamily="18" charset="0"/>
              </a:rPr>
              <a:t>Scrypt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2812" y="1447800"/>
            <a:ext cx="10744200" cy="4724400"/>
          </a:xfrm>
        </p:spPr>
        <p:txBody>
          <a:bodyPr>
            <a:normAutofit/>
          </a:bodyPr>
          <a:lstStyle/>
          <a:p>
            <a:pPr marL="0" indent="0" algn="just">
              <a:buNone/>
            </a:pPr>
            <a:r>
              <a:rPr lang="vi-VN" sz="3100" dirty="0" err="1" smtClean="0">
                <a:latin typeface="Times New Roman" panose="02020603050405020304" pitchFamily="18" charset="0"/>
                <a:cs typeface="Times New Roman" panose="02020603050405020304" pitchFamily="18" charset="0"/>
              </a:rPr>
              <a:t>Lợi</a:t>
            </a:r>
            <a:r>
              <a:rPr lang="vi-VN" sz="3100" dirty="0" smtClean="0">
                <a:latin typeface="Times New Roman" panose="02020603050405020304" pitchFamily="18" charset="0"/>
                <a:cs typeface="Times New Roman" panose="02020603050405020304" pitchFamily="18" charset="0"/>
              </a:rPr>
              <a:t> </a:t>
            </a:r>
            <a:r>
              <a:rPr lang="vi-VN" sz="3100" dirty="0">
                <a:latin typeface="Times New Roman" panose="02020603050405020304" pitchFamily="18" charset="0"/>
                <a:cs typeface="Times New Roman" panose="02020603050405020304" pitchFamily="18" charset="0"/>
              </a:rPr>
              <a:t>ích chính của thuật toán </a:t>
            </a:r>
            <a:r>
              <a:rPr lang="vi-VN" sz="3100" dirty="0" err="1">
                <a:latin typeface="Times New Roman" panose="02020603050405020304" pitchFamily="18" charset="0"/>
                <a:cs typeface="Times New Roman" panose="02020603050405020304" pitchFamily="18" charset="0"/>
              </a:rPr>
              <a:t>Scrypt</a:t>
            </a:r>
            <a:r>
              <a:rPr lang="vi-VN" sz="3100" dirty="0">
                <a:latin typeface="Times New Roman" panose="02020603050405020304" pitchFamily="18" charset="0"/>
                <a:cs typeface="Times New Roman" panose="02020603050405020304" pitchFamily="18" charset="0"/>
              </a:rPr>
              <a:t> </a:t>
            </a:r>
            <a:r>
              <a:rPr lang="vi-VN" sz="3100" dirty="0" err="1" smtClean="0">
                <a:latin typeface="Times New Roman" panose="02020603050405020304" pitchFamily="18" charset="0"/>
                <a:cs typeface="Times New Roman" panose="02020603050405020304" pitchFamily="18" charset="0"/>
              </a:rPr>
              <a:t>là</a:t>
            </a:r>
            <a:r>
              <a:rPr lang="en-US" sz="3100" dirty="0" smtClean="0">
                <a:latin typeface="Times New Roman" panose="02020603050405020304" pitchFamily="18" charset="0"/>
                <a:cs typeface="Times New Roman" panose="02020603050405020304" pitchFamily="18" charset="0"/>
              </a:rPr>
              <a:t>:</a:t>
            </a:r>
          </a:p>
          <a:p>
            <a:pPr algn="just"/>
            <a:r>
              <a:rPr lang="en-US" sz="3100" dirty="0" smtClean="0">
                <a:latin typeface="Times New Roman" panose="02020603050405020304" pitchFamily="18" charset="0"/>
                <a:cs typeface="Times New Roman" panose="02020603050405020304" pitchFamily="18" charset="0"/>
              </a:rPr>
              <a:t>L</a:t>
            </a:r>
            <a:r>
              <a:rPr lang="vi-VN" sz="3100" dirty="0" err="1" smtClean="0">
                <a:latin typeface="Times New Roman" panose="02020603050405020304" pitchFamily="18" charset="0"/>
                <a:cs typeface="Times New Roman" panose="02020603050405020304" pitchFamily="18" charset="0"/>
              </a:rPr>
              <a:t>àm</a:t>
            </a:r>
            <a:r>
              <a:rPr lang="vi-VN" sz="3100" dirty="0" smtClean="0">
                <a:latin typeface="Times New Roman" panose="02020603050405020304" pitchFamily="18" charset="0"/>
                <a:cs typeface="Times New Roman" panose="02020603050405020304" pitchFamily="18" charset="0"/>
              </a:rPr>
              <a:t> </a:t>
            </a:r>
            <a:r>
              <a:rPr lang="vi-VN" sz="3100" dirty="0">
                <a:latin typeface="Times New Roman" panose="02020603050405020304" pitchFamily="18" charset="0"/>
                <a:cs typeface="Times New Roman" panose="02020603050405020304" pitchFamily="18" charset="0"/>
              </a:rPr>
              <a:t>giảm lợi thế của các thợ mỏ ASIC Bitcoin trong mạng. </a:t>
            </a:r>
            <a:endParaRPr lang="en-US" sz="3100" dirty="0" smtClean="0">
              <a:latin typeface="Times New Roman" panose="02020603050405020304" pitchFamily="18" charset="0"/>
              <a:cs typeface="Times New Roman" panose="02020603050405020304" pitchFamily="18" charset="0"/>
            </a:endParaRPr>
          </a:p>
          <a:p>
            <a:pPr marL="0" indent="0" algn="just">
              <a:buNone/>
            </a:pPr>
            <a:r>
              <a:rPr lang="en-US" sz="3100" dirty="0" smtClean="0">
                <a:latin typeface="Times New Roman" panose="02020603050405020304" pitchFamily="18" charset="0"/>
                <a:cs typeface="Times New Roman" panose="02020603050405020304" pitchFamily="18" charset="0"/>
              </a:rPr>
              <a:t>-&gt;</a:t>
            </a:r>
            <a:r>
              <a:rPr lang="vi-VN" sz="3100" dirty="0" err="1" smtClean="0">
                <a:latin typeface="Times New Roman" panose="02020603050405020304" pitchFamily="18" charset="0"/>
                <a:cs typeface="Times New Roman" panose="02020603050405020304" pitchFamily="18" charset="0"/>
              </a:rPr>
              <a:t>Điều</a:t>
            </a:r>
            <a:r>
              <a:rPr lang="vi-VN" sz="3100" dirty="0" smtClean="0">
                <a:latin typeface="Times New Roman" panose="02020603050405020304" pitchFamily="18" charset="0"/>
                <a:cs typeface="Times New Roman" panose="02020603050405020304" pitchFamily="18" charset="0"/>
              </a:rPr>
              <a:t> </a:t>
            </a:r>
            <a:r>
              <a:rPr lang="vi-VN" sz="3100" dirty="0">
                <a:latin typeface="Times New Roman" panose="02020603050405020304" pitchFamily="18" charset="0"/>
                <a:cs typeface="Times New Roman" panose="02020603050405020304" pitchFamily="18" charset="0"/>
              </a:rPr>
              <a:t>này có nghĩa là cần có thêm nhiều thợ mỏ tham gia vào mạng lưới và đóng góp đủ để làm cho nó đáng giá với công sức của họ. </a:t>
            </a:r>
            <a:endParaRPr lang="en-US" sz="3100" dirty="0" smtClean="0">
              <a:latin typeface="Times New Roman" panose="02020603050405020304" pitchFamily="18" charset="0"/>
              <a:cs typeface="Times New Roman" panose="02020603050405020304" pitchFamily="18" charset="0"/>
            </a:endParaRPr>
          </a:p>
          <a:p>
            <a:pPr algn="just"/>
            <a:r>
              <a:rPr lang="en-US" sz="3100" dirty="0">
                <a:latin typeface="Times New Roman" panose="02020603050405020304" pitchFamily="18" charset="0"/>
                <a:cs typeface="Times New Roman" panose="02020603050405020304" pitchFamily="18" charset="0"/>
              </a:rPr>
              <a:t>C</a:t>
            </a:r>
            <a:r>
              <a:rPr lang="vi-VN" sz="3100" dirty="0" err="1" smtClean="0">
                <a:latin typeface="Times New Roman" panose="02020603050405020304" pitchFamily="18" charset="0"/>
                <a:cs typeface="Times New Roman" panose="02020603050405020304" pitchFamily="18" charset="0"/>
              </a:rPr>
              <a:t>hiếm</a:t>
            </a:r>
            <a:r>
              <a:rPr lang="vi-VN" sz="3100" dirty="0" smtClean="0">
                <a:latin typeface="Times New Roman" panose="02020603050405020304" pitchFamily="18" charset="0"/>
                <a:cs typeface="Times New Roman" panose="02020603050405020304" pitchFamily="18" charset="0"/>
              </a:rPr>
              <a:t> </a:t>
            </a:r>
            <a:r>
              <a:rPr lang="vi-VN" sz="3100" dirty="0">
                <a:latin typeface="Times New Roman" panose="02020603050405020304" pitchFamily="18" charset="0"/>
                <a:cs typeface="Times New Roman" panose="02020603050405020304" pitchFamily="18" charset="0"/>
              </a:rPr>
              <a:t>ít năng lượng vì tổng công suất mạng </a:t>
            </a:r>
            <a:r>
              <a:rPr lang="vi-VN" sz="3100" dirty="0" err="1">
                <a:latin typeface="Times New Roman" panose="02020603050405020304" pitchFamily="18" charset="0"/>
                <a:cs typeface="Times New Roman" panose="02020603050405020304" pitchFamily="18" charset="0"/>
              </a:rPr>
              <a:t>ít</a:t>
            </a:r>
            <a:r>
              <a:rPr lang="vi-VN" sz="3100" dirty="0">
                <a:latin typeface="Times New Roman" panose="02020603050405020304" pitchFamily="18" charset="0"/>
                <a:cs typeface="Times New Roman" panose="02020603050405020304" pitchFamily="18" charset="0"/>
              </a:rPr>
              <a:t> </a:t>
            </a:r>
            <a:r>
              <a:rPr lang="vi-VN" sz="3100" dirty="0" smtClean="0">
                <a:latin typeface="Times New Roman" panose="02020603050405020304" pitchFamily="18" charset="0"/>
                <a:cs typeface="Times New Roman" panose="02020603050405020304" pitchFamily="18" charset="0"/>
              </a:rPr>
              <a:t>hơn</a:t>
            </a:r>
            <a:r>
              <a:rPr lang="en-US" sz="3100" dirty="0" smtClean="0">
                <a:latin typeface="Times New Roman" panose="02020603050405020304" pitchFamily="18" charset="0"/>
                <a:cs typeface="Times New Roman" panose="02020603050405020304" pitchFamily="18" charset="0"/>
              </a:rPr>
              <a:t>: </a:t>
            </a:r>
            <a:r>
              <a:rPr lang="vi-VN" sz="3100" dirty="0" err="1" smtClean="0">
                <a:latin typeface="Times New Roman" panose="02020603050405020304" pitchFamily="18" charset="0"/>
                <a:cs typeface="Times New Roman" panose="02020603050405020304" pitchFamily="18" charset="0"/>
              </a:rPr>
              <a:t>Thuật</a:t>
            </a:r>
            <a:r>
              <a:rPr lang="vi-VN" sz="3100" dirty="0" smtClean="0">
                <a:latin typeface="Times New Roman" panose="02020603050405020304" pitchFamily="18" charset="0"/>
                <a:cs typeface="Times New Roman" panose="02020603050405020304" pitchFamily="18" charset="0"/>
              </a:rPr>
              <a:t> </a:t>
            </a:r>
            <a:r>
              <a:rPr lang="vi-VN" sz="3100" dirty="0">
                <a:latin typeface="Times New Roman" panose="02020603050405020304" pitchFamily="18" charset="0"/>
                <a:cs typeface="Times New Roman" panose="02020603050405020304" pitchFamily="18" charset="0"/>
              </a:rPr>
              <a:t>toán Scrypt sẽ ưu tiên nhiều RAM hơn và khả năng xử lý song song, đó là lý do tại sao các loại máy đào GPU vẫn còn có thể hoạt động khi độ khó của coin tăng lên.</a:t>
            </a:r>
            <a:endParaRPr lang="en-US" sz="31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6824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50812" y="36226"/>
            <a:ext cx="9144001" cy="1371600"/>
          </a:xfrm>
        </p:spPr>
        <p:txBody>
          <a:bodyPr/>
          <a:lstStyle/>
          <a:p>
            <a:r>
              <a:rPr lang="en-US" dirty="0" err="1">
                <a:solidFill>
                  <a:schemeClr val="tx1"/>
                </a:solidFill>
                <a:latin typeface="Times New Roman" panose="02020603050405020304" pitchFamily="18" charset="0"/>
                <a:cs typeface="Times New Roman" panose="02020603050405020304" pitchFamily="18" charset="0"/>
              </a:rPr>
              <a:t>Ethereum</a:t>
            </a:r>
            <a:r>
              <a:rPr lang="en-US" b="0" dirty="0"/>
              <a:t/>
            </a:r>
            <a:br>
              <a:rPr lang="en-US" b="0" dirty="0"/>
            </a:br>
            <a:endParaRPr lang="en-US" dirty="0"/>
          </a:p>
        </p:txBody>
      </p:sp>
      <p:sp>
        <p:nvSpPr>
          <p:cNvPr id="3" name="Chỗ dành sẵn cho Nội dung 2"/>
          <p:cNvSpPr>
            <a:spLocks noGrp="1"/>
          </p:cNvSpPr>
          <p:nvPr>
            <p:ph idx="1"/>
          </p:nvPr>
        </p:nvSpPr>
        <p:spPr>
          <a:xfrm>
            <a:off x="4722812" y="1407827"/>
            <a:ext cx="7162800" cy="4611974"/>
          </a:xfrm>
        </p:spPr>
        <p:txBody>
          <a:bodyPr>
            <a:normAutofit/>
          </a:bodyPr>
          <a:lstStyle/>
          <a:p>
            <a:pPr algn="just"/>
            <a:r>
              <a:rPr lang="vi-VN" b="1" dirty="0" err="1">
                <a:latin typeface="Times New Roman" panose="02020603050405020304" pitchFamily="18" charset="0"/>
                <a:cs typeface="Times New Roman" panose="02020603050405020304" pitchFamily="18" charset="0"/>
              </a:rPr>
              <a:t>Ethereum</a:t>
            </a:r>
            <a:r>
              <a:rPr lang="vi-VN" dirty="0">
                <a:latin typeface="Times New Roman" panose="02020603050405020304" pitchFamily="18" charset="0"/>
                <a:cs typeface="Times New Roman" panose="02020603050405020304" pitchFamily="18" charset="0"/>
              </a:rPr>
              <a:t> (ETH) hay </a:t>
            </a:r>
            <a:r>
              <a:rPr lang="vi-VN" dirty="0" err="1">
                <a:latin typeface="Times New Roman" panose="02020603050405020304" pitchFamily="18" charset="0"/>
                <a:cs typeface="Times New Roman" panose="02020603050405020304" pitchFamily="18" charset="0"/>
              </a:rPr>
              <a:t>còn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gọi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Bitcoin</a:t>
            </a:r>
            <a:r>
              <a:rPr lang="vi-VN" dirty="0">
                <a:latin typeface="Times New Roman" panose="02020603050405020304" pitchFamily="18" charset="0"/>
                <a:cs typeface="Times New Roman" panose="02020603050405020304" pitchFamily="18" charset="0"/>
              </a:rPr>
              <a:t> 2.0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tảng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điện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toán</a:t>
            </a:r>
            <a:r>
              <a:rPr lang="vi-VN" dirty="0">
                <a:latin typeface="Times New Roman" panose="02020603050405020304" pitchFamily="18" charset="0"/>
                <a:cs typeface="Times New Roman" panose="02020603050405020304" pitchFamily="18" charset="0"/>
              </a:rPr>
              <a:t> phân </a:t>
            </a:r>
            <a:r>
              <a:rPr lang="vi-VN" dirty="0" err="1">
                <a:latin typeface="Times New Roman" panose="02020603050405020304" pitchFamily="18" charset="0"/>
                <a:cs typeface="Times New Roman" panose="02020603050405020304" pitchFamily="18" charset="0"/>
              </a:rPr>
              <a:t>tán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khối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chuỗi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chạy</a:t>
            </a:r>
            <a:r>
              <a:rPr lang="vi-VN" dirty="0">
                <a:latin typeface="Times New Roman" panose="02020603050405020304" pitchFamily="18" charset="0"/>
                <a:cs typeface="Times New Roman" panose="02020603050405020304" pitchFamily="18" charset="0"/>
              </a:rPr>
              <a:t> trên </a:t>
            </a:r>
            <a:r>
              <a:rPr lang="vi-VN" dirty="0" err="1">
                <a:latin typeface="Times New Roman" panose="02020603050405020304" pitchFamily="18" charset="0"/>
                <a:cs typeface="Times New Roman" panose="02020603050405020304" pitchFamily="18" charset="0"/>
              </a:rPr>
              <a:t>blockchain</a:t>
            </a:r>
            <a:r>
              <a:rPr lang="vi-VN" dirty="0">
                <a:latin typeface="Times New Roman" panose="02020603050405020304" pitchFamily="18" charset="0"/>
                <a:cs typeface="Times New Roman" panose="02020603050405020304" pitchFamily="18" charset="0"/>
              </a:rPr>
              <a:t>, thông qua </a:t>
            </a:r>
            <a:r>
              <a:rPr lang="vi-VN" dirty="0" err="1">
                <a:latin typeface="Times New Roman" panose="02020603050405020304" pitchFamily="18" charset="0"/>
                <a:cs typeface="Times New Roman" panose="02020603050405020304" pitchFamily="18" charset="0"/>
              </a:rPr>
              <a:t>việc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sử</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dụng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chức</a:t>
            </a:r>
            <a:r>
              <a:rPr lang="vi-VN" dirty="0">
                <a:latin typeface="Times New Roman" panose="02020603050405020304" pitchFamily="18" charset="0"/>
                <a:cs typeface="Times New Roman" panose="02020603050405020304" pitchFamily="18" charset="0"/>
              </a:rPr>
              <a:t> năng </a:t>
            </a:r>
            <a:r>
              <a:rPr lang="vi-VN" dirty="0" err="1">
                <a:latin typeface="Times New Roman" panose="02020603050405020304" pitchFamily="18" charset="0"/>
                <a:cs typeface="Times New Roman" panose="02020603050405020304" pitchFamily="18" charset="0"/>
              </a:rPr>
              <a:t>Hợp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đồng</a:t>
            </a:r>
            <a:r>
              <a:rPr lang="vi-VN" dirty="0">
                <a:latin typeface="Times New Roman" panose="02020603050405020304" pitchFamily="18" charset="0"/>
                <a:cs typeface="Times New Roman" panose="02020603050405020304" pitchFamily="18" charset="0"/>
              </a:rPr>
              <a:t> thông minh (</a:t>
            </a:r>
            <a:r>
              <a:rPr lang="vi-VN" dirty="0" err="1">
                <a:latin typeface="Times New Roman" panose="02020603050405020304" pitchFamily="18" charset="0"/>
                <a:cs typeface="Times New Roman" panose="02020603050405020304" pitchFamily="18" charset="0"/>
              </a:rPr>
              <a:t>Smart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Contract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vi-VN" b="1" dirty="0" err="1">
                <a:latin typeface="Times New Roman" panose="02020603050405020304" pitchFamily="18" charset="0"/>
                <a:cs typeface="Times New Roman" panose="02020603050405020304" pitchFamily="18" charset="0"/>
              </a:rPr>
              <a:t>Tiền</a:t>
            </a:r>
            <a:r>
              <a:rPr lang="vi-VN" b="1" dirty="0">
                <a:latin typeface="Times New Roman" panose="02020603050405020304" pitchFamily="18" charset="0"/>
                <a:cs typeface="Times New Roman" panose="02020603050405020304" pitchFamily="18" charset="0"/>
              </a:rPr>
              <a:t> </a:t>
            </a:r>
            <a:r>
              <a:rPr lang="vi-VN" b="1" dirty="0" err="1">
                <a:latin typeface="Times New Roman" panose="02020603050405020304" pitchFamily="18" charset="0"/>
                <a:cs typeface="Times New Roman" panose="02020603050405020304" pitchFamily="18" charset="0"/>
              </a:rPr>
              <a:t>ảo</a:t>
            </a:r>
            <a:r>
              <a:rPr lang="vi-VN" b="1" dirty="0">
                <a:latin typeface="Times New Roman" panose="02020603050405020304" pitchFamily="18" charset="0"/>
                <a:cs typeface="Times New Roman" panose="02020603050405020304" pitchFamily="18" charset="0"/>
              </a:rPr>
              <a:t> </a:t>
            </a:r>
            <a:r>
              <a:rPr lang="vi-VN" b="1" dirty="0" err="1">
                <a:latin typeface="Times New Roman" panose="02020603050405020304" pitchFamily="18" charset="0"/>
                <a:cs typeface="Times New Roman" panose="02020603050405020304" pitchFamily="18" charset="0"/>
              </a:rPr>
              <a:t>Ethereum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thực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hiện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các</a:t>
            </a:r>
            <a:r>
              <a:rPr lang="vi-VN" dirty="0">
                <a:latin typeface="Times New Roman" panose="02020603050405020304" pitchFamily="18" charset="0"/>
                <a:cs typeface="Times New Roman" panose="02020603050405020304" pitchFamily="18" charset="0"/>
              </a:rPr>
              <a:t> giao </a:t>
            </a:r>
            <a:r>
              <a:rPr lang="vi-VN" dirty="0" err="1">
                <a:latin typeface="Times New Roman" panose="02020603050405020304" pitchFamily="18" charset="0"/>
                <a:cs typeface="Times New Roman" panose="02020603050405020304" pitchFamily="18" charset="0"/>
              </a:rPr>
              <a:t>dịch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hợp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đồng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mạng</a:t>
            </a:r>
            <a:r>
              <a:rPr lang="vi-VN" dirty="0">
                <a:latin typeface="Times New Roman" panose="02020603050405020304" pitchFamily="18" charset="0"/>
                <a:cs typeface="Times New Roman" panose="02020603050405020304" pitchFamily="18" charset="0"/>
              </a:rPr>
              <a:t> ngang </a:t>
            </a:r>
            <a:r>
              <a:rPr lang="vi-VN" dirty="0" err="1">
                <a:latin typeface="Times New Roman" panose="02020603050405020304" pitchFamily="18" charset="0"/>
                <a:cs typeface="Times New Roman" panose="02020603050405020304" pitchFamily="18" charset="0"/>
              </a:rPr>
              <a:t>hàng</a:t>
            </a:r>
            <a:r>
              <a:rPr lang="vi-VN" dirty="0">
                <a:latin typeface="Times New Roman" panose="02020603050405020304" pitchFamily="18" charset="0"/>
                <a:cs typeface="Times New Roman" panose="02020603050405020304" pitchFamily="18" charset="0"/>
              </a:rPr>
              <a:t> thông qua đơn </a:t>
            </a:r>
            <a:r>
              <a:rPr lang="vi-VN" dirty="0" err="1">
                <a:latin typeface="Times New Roman" panose="02020603050405020304" pitchFamily="18" charset="0"/>
                <a:cs typeface="Times New Roman" panose="02020603050405020304" pitchFamily="18" charset="0"/>
              </a:rPr>
              <a:t>vị</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tiền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ảo</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a:t>
            </a:r>
            <a:r>
              <a:rPr lang="vi-VN" b="1" dirty="0" err="1" smtClean="0">
                <a:latin typeface="Times New Roman" panose="02020603050405020304" pitchFamily="18" charset="0"/>
                <a:cs typeface="Times New Roman" panose="02020603050405020304" pitchFamily="18" charset="0"/>
              </a:rPr>
              <a:t>Ether</a:t>
            </a:r>
            <a:endParaRPr lang="en-US" b="1" dirty="0" smtClean="0">
              <a:latin typeface="Times New Roman" panose="02020603050405020304" pitchFamily="18" charset="0"/>
              <a:cs typeface="Times New Roman" panose="02020603050405020304" pitchFamily="18" charset="0"/>
            </a:endParaRPr>
          </a:p>
          <a:p>
            <a:pPr algn="just"/>
            <a:r>
              <a:rPr lang="vi-VN" dirty="0">
                <a:latin typeface="Times New Roman" panose="02020603050405020304" pitchFamily="18" charset="0"/>
                <a:cs typeface="Times New Roman" panose="02020603050405020304" pitchFamily="18" charset="0"/>
              </a:rPr>
              <a:t>Không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thế</a:t>
            </a:r>
            <a:r>
              <a:rPr lang="vi-VN" dirty="0">
                <a:latin typeface="Times New Roman" panose="02020603050405020304" pitchFamily="18" charset="0"/>
                <a:cs typeface="Times New Roman" panose="02020603050405020304" pitchFamily="18" charset="0"/>
              </a:rPr>
              <a:t> ETH </a:t>
            </a:r>
            <a:r>
              <a:rPr lang="vi-VN" dirty="0" err="1">
                <a:latin typeface="Times New Roman" panose="02020603050405020304" pitchFamily="18" charset="0"/>
                <a:cs typeface="Times New Roman" panose="02020603050405020304" pitchFamily="18" charset="0"/>
              </a:rPr>
              <a:t>còn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đánh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giá</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tảng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ứng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dụng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hữu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ích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tự</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tạo</a:t>
            </a:r>
            <a:r>
              <a:rPr lang="vi-VN" dirty="0">
                <a:latin typeface="Times New Roman" panose="02020603050405020304" pitchFamily="18" charset="0"/>
                <a:cs typeface="Times New Roman" panose="02020603050405020304" pitchFamily="18" charset="0"/>
              </a:rPr>
              <a:t> ra </a:t>
            </a:r>
            <a:r>
              <a:rPr lang="vi-VN" dirty="0" err="1">
                <a:latin typeface="Times New Roman" panose="02020603050405020304" pitchFamily="18" charset="0"/>
                <a:cs typeface="Times New Roman" panose="02020603050405020304" pitchFamily="18" charset="0"/>
              </a:rPr>
              <a:t>hệ</a:t>
            </a:r>
            <a:r>
              <a:rPr lang="vi-VN" dirty="0">
                <a:latin typeface="Times New Roman" panose="02020603050405020304" pitchFamily="18" charset="0"/>
                <a:cs typeface="Times New Roman" panose="02020603050405020304" pitchFamily="18" charset="0"/>
              </a:rPr>
              <a:t> sinh </a:t>
            </a:r>
            <a:r>
              <a:rPr lang="vi-VN" dirty="0" err="1">
                <a:latin typeface="Times New Roman" panose="02020603050405020304" pitchFamily="18" charset="0"/>
                <a:cs typeface="Times New Roman" panose="02020603050405020304" pitchFamily="18" charset="0"/>
              </a:rPr>
              <a:t>thái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tài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chính</a:t>
            </a:r>
            <a:r>
              <a:rPr lang="vi-VN" dirty="0">
                <a:latin typeface="Times New Roman" panose="02020603050405020304" pitchFamily="18" charset="0"/>
                <a:cs typeface="Times New Roman" panose="02020603050405020304" pitchFamily="18" charset="0"/>
              </a:rPr>
              <a:t> phân </a:t>
            </a:r>
            <a:r>
              <a:rPr lang="vi-VN" dirty="0" err="1">
                <a:latin typeface="Times New Roman" panose="02020603050405020304" pitchFamily="18" charset="0"/>
                <a:cs typeface="Times New Roman" panose="02020603050405020304" pitchFamily="18" charset="0"/>
              </a:rPr>
              <a:t>tán</a:t>
            </a:r>
            <a:r>
              <a:rPr lang="vi-VN" dirty="0">
                <a:latin typeface="Times New Roman" panose="02020603050405020304" pitchFamily="18" charset="0"/>
                <a:cs typeface="Times New Roman" panose="02020603050405020304" pitchFamily="18" charset="0"/>
              </a:rPr>
              <a:t> cho riêng </a:t>
            </a:r>
            <a:r>
              <a:rPr lang="vi-VN" dirty="0" err="1">
                <a:latin typeface="Times New Roman" panose="02020603050405020304" pitchFamily="18" charset="0"/>
                <a:cs typeface="Times New Roman" panose="02020603050405020304" pitchFamily="18" charset="0"/>
              </a:rPr>
              <a:t>mình</a:t>
            </a:r>
            <a:endParaRPr lang="en-US" dirty="0">
              <a:latin typeface="Times New Roman" panose="02020603050405020304" pitchFamily="18" charset="0"/>
              <a:cs typeface="Times New Roman" panose="02020603050405020304" pitchFamily="18" charset="0"/>
            </a:endParaRPr>
          </a:p>
        </p:txBody>
      </p:sp>
      <p:pic>
        <p:nvPicPr>
          <p:cNvPr id="4" name="Ả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4722812" cy="3124200"/>
          </a:xfrm>
          <a:prstGeom prst="rect">
            <a:avLst/>
          </a:prstGeom>
        </p:spPr>
      </p:pic>
    </p:spTree>
    <p:extLst>
      <p:ext uri="{BB962C8B-B14F-4D97-AF65-F5344CB8AC3E}">
        <p14:creationId xmlns:p14="http://schemas.microsoft.com/office/powerpoint/2010/main" val="58251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ộp Văn bản 8"/>
          <p:cNvSpPr txBox="1"/>
          <p:nvPr/>
        </p:nvSpPr>
        <p:spPr>
          <a:xfrm>
            <a:off x="3046412" y="1371600"/>
            <a:ext cx="7620000" cy="1446550"/>
          </a:xfrm>
          <a:prstGeom prst="rect">
            <a:avLst/>
          </a:prstGeom>
          <a:noFill/>
          <a:ln>
            <a:solidFill>
              <a:schemeClr val="bg2"/>
            </a:solidFill>
          </a:ln>
        </p:spPr>
        <p:txBody>
          <a:bodyPr wrap="square" rtlCol="0" anchor="ctr" anchorCtr="1">
            <a:spAutoFit/>
          </a:bodyPr>
          <a:lstStyle/>
          <a:p>
            <a:r>
              <a:rPr lang="en-US" sz="4400" dirty="0" err="1" smtClean="0"/>
              <a:t>Bitcoin</a:t>
            </a:r>
            <a:r>
              <a:rPr lang="en-US" sz="4400" dirty="0" smtClean="0"/>
              <a:t> </a:t>
            </a:r>
            <a:r>
              <a:rPr lang="en-US" sz="4400" dirty="0" err="1" smtClean="0"/>
              <a:t>và</a:t>
            </a:r>
            <a:r>
              <a:rPr lang="en-US" sz="4400" dirty="0" smtClean="0"/>
              <a:t> </a:t>
            </a:r>
            <a:r>
              <a:rPr lang="en-US" sz="4400" dirty="0" err="1" smtClean="0"/>
              <a:t>Ethereum</a:t>
            </a:r>
            <a:r>
              <a:rPr lang="en-US" sz="4400" dirty="0" smtClean="0"/>
              <a:t> </a:t>
            </a:r>
            <a:r>
              <a:rPr lang="en-US" sz="4400" dirty="0" err="1" smtClean="0"/>
              <a:t>khác</a:t>
            </a:r>
            <a:r>
              <a:rPr lang="en-US" sz="4400" dirty="0" smtClean="0"/>
              <a:t> </a:t>
            </a:r>
            <a:r>
              <a:rPr lang="en-US" sz="4400" dirty="0" err="1" smtClean="0"/>
              <a:t>nhau</a:t>
            </a:r>
            <a:r>
              <a:rPr lang="en-US" sz="4400" dirty="0" smtClean="0"/>
              <a:t> </a:t>
            </a:r>
            <a:r>
              <a:rPr lang="en-US" sz="4400" dirty="0" err="1" smtClean="0"/>
              <a:t>như</a:t>
            </a:r>
            <a:r>
              <a:rPr lang="en-US" sz="4400" dirty="0" smtClean="0"/>
              <a:t> </a:t>
            </a:r>
            <a:r>
              <a:rPr lang="en-US" sz="4400" dirty="0" err="1" smtClean="0"/>
              <a:t>thế</a:t>
            </a:r>
            <a:r>
              <a:rPr lang="en-US" sz="4400" dirty="0" smtClean="0"/>
              <a:t> </a:t>
            </a:r>
            <a:r>
              <a:rPr lang="en-US" sz="4400" dirty="0" err="1" smtClean="0"/>
              <a:t>nào</a:t>
            </a:r>
            <a:endParaRPr lang="en-US" sz="4400" dirty="0" smtClean="0"/>
          </a:p>
        </p:txBody>
      </p:sp>
      <p:pic>
        <p:nvPicPr>
          <p:cNvPr id="12" name="Chỗ dành sẵn cho Nội dung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1" y="1249"/>
            <a:ext cx="12172924" cy="6856751"/>
          </a:xfrm>
        </p:spPr>
      </p:pic>
    </p:spTree>
    <p:extLst>
      <p:ext uri="{BB962C8B-B14F-4D97-AF65-F5344CB8AC3E}">
        <p14:creationId xmlns:p14="http://schemas.microsoft.com/office/powerpoint/2010/main" val="133919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graphicFrame>
        <p:nvGraphicFramePr>
          <p:cNvPr id="4" name="Chỗ dành sẵn cho Nội dung 3"/>
          <p:cNvGraphicFramePr>
            <a:graphicFrameLocks noGrp="1"/>
          </p:cNvGraphicFramePr>
          <p:nvPr>
            <p:ph idx="1"/>
            <p:extLst>
              <p:ext uri="{D42A27DB-BD31-4B8C-83A1-F6EECF244321}">
                <p14:modId xmlns:p14="http://schemas.microsoft.com/office/powerpoint/2010/main" val="1505895589"/>
              </p:ext>
            </p:extLst>
          </p:nvPr>
        </p:nvGraphicFramePr>
        <p:xfrm>
          <a:off x="-2" y="0"/>
          <a:ext cx="12188826" cy="6857999"/>
        </p:xfrm>
        <a:graphic>
          <a:graphicData uri="http://schemas.openxmlformats.org/drawingml/2006/table">
            <a:tbl>
              <a:tblPr firstRow="1" bandRow="1">
                <a:tableStyleId>{93296810-A885-4BE3-A3E7-6D5BEEA58F35}</a:tableStyleId>
              </a:tblPr>
              <a:tblGrid>
                <a:gridCol w="6094413"/>
                <a:gridCol w="6094413"/>
              </a:tblGrid>
              <a:tr h="701066">
                <a:tc>
                  <a:txBody>
                    <a:bodyPr/>
                    <a:lstStyle/>
                    <a:p>
                      <a:pPr algn="ctr"/>
                      <a:r>
                        <a:rPr lang="en-US" dirty="0" err="1" smtClean="0">
                          <a:solidFill>
                            <a:srgbClr val="FF0000"/>
                          </a:solidFill>
                          <a:latin typeface="Times New Roman" panose="02020603050405020304" pitchFamily="18" charset="0"/>
                          <a:cs typeface="Times New Roman" panose="02020603050405020304" pitchFamily="18" charset="0"/>
                        </a:rPr>
                        <a:t>Bitcoin</a:t>
                      </a:r>
                      <a:endParaRPr lang="en-US"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rgbClr val="FF0000"/>
                          </a:solidFill>
                          <a:latin typeface="Times New Roman" panose="02020603050405020304" pitchFamily="18" charset="0"/>
                          <a:cs typeface="Times New Roman" panose="02020603050405020304" pitchFamily="18" charset="0"/>
                        </a:rPr>
                        <a:t>Ethereum</a:t>
                      </a:r>
                      <a:endParaRPr lang="en-US" dirty="0">
                        <a:solidFill>
                          <a:srgbClr val="FF0000"/>
                        </a:solidFill>
                        <a:latin typeface="Times New Roman" panose="02020603050405020304" pitchFamily="18" charset="0"/>
                        <a:cs typeface="Times New Roman" panose="02020603050405020304" pitchFamily="18" charset="0"/>
                      </a:endParaRPr>
                    </a:p>
                  </a:txBody>
                  <a:tcPr/>
                </a:tc>
              </a:tr>
              <a:tr h="853881">
                <a:tc>
                  <a:txBody>
                    <a:bodyPr/>
                    <a:lstStyle/>
                    <a:p>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Bitcoin</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được</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tạo</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ra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và</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có</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giá</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trị</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như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một</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loại</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tiền</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tệ</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để</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lưu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giữ</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những</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giá</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Ethereum</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lại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nghiêng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về</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việc</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tạo</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ra</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một</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nền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tảng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giao</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dịch</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dựa</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trên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smart contract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hợp</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đồng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thông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minh).</a:t>
                      </a:r>
                      <a:endParaRPr lang="en-US" dirty="0">
                        <a:latin typeface="Times New Roman" panose="02020603050405020304" pitchFamily="18" charset="0"/>
                        <a:cs typeface="Times New Roman" panose="02020603050405020304" pitchFamily="18" charset="0"/>
                      </a:endParaRPr>
                    </a:p>
                  </a:txBody>
                  <a:tcPr/>
                </a:tc>
              </a:tr>
              <a:tr h="853881">
                <a:tc>
                  <a:txBody>
                    <a:bodyPr/>
                    <a:lstStyle/>
                    <a:p>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Thời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gian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trung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bình</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mỗi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khối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của</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Bitcoin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tốn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mất</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10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phút</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Thời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gian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trung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bình</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mỗi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khối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của</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Ethereum</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chỉ</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có</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12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giây</a:t>
                      </a:r>
                      <a:endParaRPr lang="en-US" dirty="0">
                        <a:latin typeface="Times New Roman" panose="02020603050405020304" pitchFamily="18" charset="0"/>
                        <a:cs typeface="Times New Roman" panose="02020603050405020304" pitchFamily="18" charset="0"/>
                      </a:endParaRPr>
                    </a:p>
                  </a:txBody>
                  <a:tcPr/>
                </a:tc>
              </a:tr>
              <a:tr h="853881">
                <a:tc>
                  <a:txBody>
                    <a:bodyPr/>
                    <a:lstStyle/>
                    <a:p>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Bitcoin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chỉ</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có</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21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triệu</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Ethereum</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thì</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không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hề</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có</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giới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hạn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nào</a:t>
                      </a:r>
                      <a:endParaRPr lang="en-US" dirty="0">
                        <a:latin typeface="Times New Roman" panose="02020603050405020304" pitchFamily="18" charset="0"/>
                        <a:cs typeface="Times New Roman" panose="02020603050405020304" pitchFamily="18" charset="0"/>
                      </a:endParaRPr>
                    </a:p>
                  </a:txBody>
                  <a:tcPr/>
                </a:tc>
              </a:tr>
              <a:tr h="943764">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khi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đào</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được</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Bitcoin</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thợ</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đào</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nhận</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được</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phần</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thưởng</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nhưng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giá</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trị</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sẽ</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bị</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giảm</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đi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một</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nửa</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cứ</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sau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mỗi</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4 năm,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hiện</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nay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là</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12.5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bitcoin</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Ethereum</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thì</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dựa</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vào</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các</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thuật</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toán</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bằng</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chứng</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công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việc</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POW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để</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thưởng</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5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ether</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cho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mỗi</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khối</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943764">
                <a:tc>
                  <a:txBody>
                    <a:bodyPr/>
                    <a:lstStyle/>
                    <a:p>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các</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giao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dịch</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luôn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bình</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đẳng</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với</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nhau,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được</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giới</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hạn</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trong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kích</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thước</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mỗi</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khối</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Khi giao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dịch</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Ethereum</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trả</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phí</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bằng</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Gas</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có</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thể</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được</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quy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đổi</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thành</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Ether</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được</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tính</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trên dung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lượng</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băng thông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cùng</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với</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nhu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cầu</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lưu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trữ</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của</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nó</a:t>
                      </a:r>
                      <a:endParaRPr lang="en-US" dirty="0">
                        <a:latin typeface="Times New Roman" panose="02020603050405020304" pitchFamily="18" charset="0"/>
                        <a:cs typeface="Times New Roman" panose="02020603050405020304" pitchFamily="18" charset="0"/>
                      </a:endParaRPr>
                    </a:p>
                  </a:txBody>
                  <a:tcPr/>
                </a:tc>
              </a:tr>
              <a:tr h="853881">
                <a:tc>
                  <a:txBody>
                    <a:bodyPr/>
                    <a:lstStyle/>
                    <a:p>
                      <a:r>
                        <a:rPr lang="en-US" dirty="0" err="1" smtClean="0">
                          <a:latin typeface="Times New Roman" panose="02020603050405020304" pitchFamily="18" charset="0"/>
                          <a:cs typeface="Times New Roman" panose="02020603050405020304" pitchFamily="18" charset="0"/>
                        </a:rPr>
                        <a:t>Khả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năng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bị</a:t>
                      </a:r>
                      <a:r>
                        <a:rPr lang="en-US" baseline="0" dirty="0" smtClean="0">
                          <a:latin typeface="Times New Roman" panose="02020603050405020304" pitchFamily="18" charset="0"/>
                          <a:cs typeface="Times New Roman" panose="02020603050405020304" pitchFamily="18" charset="0"/>
                        </a:rPr>
                        <a:t> hacker </a:t>
                      </a:r>
                      <a:r>
                        <a:rPr lang="en-US" baseline="0" dirty="0" err="1" smtClean="0">
                          <a:latin typeface="Times New Roman" panose="02020603050405020304" pitchFamily="18" charset="0"/>
                          <a:cs typeface="Times New Roman" panose="02020603050405020304" pitchFamily="18" charset="0"/>
                        </a:rPr>
                        <a:t>thâm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nhập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thấp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hơn</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Khả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năng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bị</a:t>
                      </a:r>
                      <a:r>
                        <a:rPr lang="en-US" baseline="0" dirty="0" smtClean="0">
                          <a:latin typeface="Times New Roman" panose="02020603050405020304" pitchFamily="18" charset="0"/>
                          <a:cs typeface="Times New Roman" panose="02020603050405020304" pitchFamily="18" charset="0"/>
                        </a:rPr>
                        <a:t> hacker </a:t>
                      </a:r>
                      <a:r>
                        <a:rPr lang="en-US" baseline="0" dirty="0" err="1" smtClean="0">
                          <a:latin typeface="Times New Roman" panose="02020603050405020304" pitchFamily="18" charset="0"/>
                          <a:cs typeface="Times New Roman" panose="02020603050405020304" pitchFamily="18" charset="0"/>
                        </a:rPr>
                        <a:t>thâm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nhập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thấp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r>
              <a:tr h="853881">
                <a:tc>
                  <a:txBody>
                    <a:bodyPr/>
                    <a:lstStyle/>
                    <a:p>
                      <a:r>
                        <a:rPr lang="en-US" dirty="0" err="1" smtClean="0">
                          <a:latin typeface="Times New Roman" panose="02020603050405020304" pitchFamily="18" charset="0"/>
                          <a:cs typeface="Times New Roman" panose="02020603050405020304" pitchFamily="18" charset="0"/>
                        </a:rPr>
                        <a:t>Tập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trung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khai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bằng</a:t>
                      </a:r>
                      <a:r>
                        <a:rPr lang="en-US" baseline="0" dirty="0" smtClean="0">
                          <a:latin typeface="Times New Roman" panose="02020603050405020304" pitchFamily="18" charset="0"/>
                          <a:cs typeface="Times New Roman" panose="02020603050405020304" pitchFamily="18" charset="0"/>
                        </a:rPr>
                        <a:t> ASICs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Khích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mỏ</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khai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phân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cấp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theo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từng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nhân</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6220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50812" y="-533400"/>
            <a:ext cx="10363202" cy="1371600"/>
          </a:xfrm>
        </p:spPr>
        <p:txBody>
          <a:bodyPr/>
          <a:lstStyle/>
          <a:p>
            <a:r>
              <a:rPr lang="en-US" dirty="0" err="1" smtClean="0">
                <a:solidFill>
                  <a:schemeClr val="tx1"/>
                </a:solidFill>
                <a:latin typeface="Times New Roman" panose="02020603050405020304" pitchFamily="18" charset="0"/>
                <a:cs typeface="Times New Roman" panose="02020603050405020304" pitchFamily="18" charset="0"/>
              </a:rPr>
              <a:t>Thuật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toán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Ethash</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4875212" y="1524000"/>
            <a:ext cx="7086600" cy="4876800"/>
          </a:xfrm>
        </p:spPr>
        <p:txBody>
          <a:bodyPr>
            <a:normAutofit/>
          </a:bodyPr>
          <a:lstStyle/>
          <a:p>
            <a:pPr algn="just"/>
            <a:r>
              <a:rPr lang="vi-VN" sz="3200" dirty="0" err="1">
                <a:latin typeface="Times New Roman" panose="02020603050405020304" pitchFamily="18" charset="0"/>
                <a:cs typeface="Times New Roman" panose="02020603050405020304" pitchFamily="18" charset="0"/>
              </a:rPr>
              <a:t>Ethash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là</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thuật</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toán</a:t>
            </a:r>
            <a:r>
              <a:rPr lang="vi-VN" sz="3200" dirty="0">
                <a:latin typeface="Times New Roman" panose="02020603050405020304" pitchFamily="18" charset="0"/>
                <a:cs typeface="Times New Roman" panose="02020603050405020304" pitchFamily="18" charset="0"/>
              </a:rPr>
              <a:t> băm </a:t>
            </a:r>
            <a:r>
              <a:rPr lang="vi-VN" sz="3200" dirty="0" err="1">
                <a:latin typeface="Times New Roman" panose="02020603050405020304" pitchFamily="18" charset="0"/>
                <a:cs typeface="Times New Roman" panose="02020603050405020304" pitchFamily="18" charset="0"/>
              </a:rPr>
              <a:t>được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dùng</a:t>
            </a:r>
            <a:r>
              <a:rPr lang="vi-VN" sz="3200" dirty="0">
                <a:latin typeface="Times New Roman" panose="02020603050405020304" pitchFamily="18" charset="0"/>
                <a:cs typeface="Times New Roman" panose="02020603050405020304" pitchFamily="18" charset="0"/>
              </a:rPr>
              <a:t> cho </a:t>
            </a:r>
            <a:r>
              <a:rPr lang="vi-VN" sz="3200" dirty="0" err="1">
                <a:latin typeface="Times New Roman" panose="02020603050405020304" pitchFamily="18" charset="0"/>
                <a:cs typeface="Times New Roman" panose="02020603050405020304" pitchFamily="18" charset="0"/>
              </a:rPr>
              <a:t>proof-of-work</a:t>
            </a:r>
            <a:r>
              <a:rPr lang="vi-VN" sz="3200" dirty="0">
                <a:latin typeface="Times New Roman" panose="02020603050405020304" pitchFamily="18" charset="0"/>
                <a:cs typeface="Times New Roman" panose="02020603050405020304" pitchFamily="18" charset="0"/>
              </a:rPr>
              <a:t> trong </a:t>
            </a:r>
            <a:r>
              <a:rPr lang="vi-VN" sz="3200" dirty="0" err="1">
                <a:latin typeface="Times New Roman" panose="02020603050405020304" pitchFamily="18" charset="0"/>
                <a:cs typeface="Times New Roman" panose="02020603050405020304" pitchFamily="18" charset="0"/>
              </a:rPr>
              <a:t>các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loại</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tiền</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điện</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tử</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dựa</a:t>
            </a:r>
            <a:r>
              <a:rPr lang="vi-VN" sz="3200" dirty="0">
                <a:latin typeface="Times New Roman" panose="02020603050405020304" pitchFamily="18" charset="0"/>
                <a:cs typeface="Times New Roman" panose="02020603050405020304" pitchFamily="18" charset="0"/>
              </a:rPr>
              <a:t> trên </a:t>
            </a:r>
            <a:r>
              <a:rPr lang="vi-VN" sz="3200" dirty="0" err="1" smtClean="0">
                <a:latin typeface="Times New Roman" panose="02020603050405020304" pitchFamily="18" charset="0"/>
                <a:cs typeface="Times New Roman" panose="02020603050405020304" pitchFamily="18" charset="0"/>
              </a:rPr>
              <a:t>Ethereum</a:t>
            </a:r>
            <a:r>
              <a:rPr lang="vi-VN" sz="3200" dirty="0" smtClean="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algn="just"/>
            <a:r>
              <a:rPr lang="vi-VN" sz="3200" dirty="0" err="1" smtClean="0">
                <a:latin typeface="Times New Roman" panose="02020603050405020304" pitchFamily="18" charset="0"/>
                <a:cs typeface="Times New Roman" panose="02020603050405020304" pitchFamily="18" charset="0"/>
              </a:rPr>
              <a:t>Nó</a:t>
            </a:r>
            <a:r>
              <a:rPr lang="vi-VN" sz="3200" dirty="0" smtClean="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sử</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dụng</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các</a:t>
            </a:r>
            <a:r>
              <a:rPr lang="vi-VN" sz="3200" dirty="0">
                <a:latin typeface="Times New Roman" panose="02020603050405020304" pitchFamily="18" charset="0"/>
                <a:cs typeface="Times New Roman" panose="02020603050405020304" pitchFamily="18" charset="0"/>
              </a:rPr>
              <a:t> phiên </a:t>
            </a:r>
            <a:r>
              <a:rPr lang="vi-VN" sz="3200" dirty="0" err="1">
                <a:latin typeface="Times New Roman" panose="02020603050405020304" pitchFamily="18" charset="0"/>
                <a:cs typeface="Times New Roman" panose="02020603050405020304" pitchFamily="18" charset="0"/>
              </a:rPr>
              <a:t>bản</a:t>
            </a:r>
            <a:r>
              <a:rPr lang="vi-VN" sz="3200" dirty="0">
                <a:latin typeface="Times New Roman" panose="02020603050405020304" pitchFamily="18" charset="0"/>
                <a:cs typeface="Times New Roman" panose="02020603050405020304" pitchFamily="18" charset="0"/>
              </a:rPr>
              <a:t> thay </a:t>
            </a:r>
            <a:r>
              <a:rPr lang="vi-VN" sz="3200" dirty="0" err="1">
                <a:latin typeface="Times New Roman" panose="02020603050405020304" pitchFamily="18" charset="0"/>
                <a:cs typeface="Times New Roman" panose="02020603050405020304" pitchFamily="18" charset="0"/>
              </a:rPr>
              <a:t>thế</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của</a:t>
            </a:r>
            <a:r>
              <a:rPr lang="vi-VN" sz="3200" dirty="0">
                <a:latin typeface="Times New Roman" panose="02020603050405020304" pitchFamily="18" charset="0"/>
                <a:cs typeface="Times New Roman" panose="02020603050405020304" pitchFamily="18" charset="0"/>
              </a:rPr>
              <a:t> SHA3-256 </a:t>
            </a:r>
            <a:r>
              <a:rPr lang="vi-VN" sz="3200" dirty="0" err="1">
                <a:latin typeface="Times New Roman" panose="02020603050405020304" pitchFamily="18" charset="0"/>
                <a:cs typeface="Times New Roman" panose="02020603050405020304" pitchFamily="18" charset="0"/>
              </a:rPr>
              <a:t>và</a:t>
            </a:r>
            <a:r>
              <a:rPr lang="vi-VN" sz="3200" dirty="0">
                <a:latin typeface="Times New Roman" panose="02020603050405020304" pitchFamily="18" charset="0"/>
                <a:cs typeface="Times New Roman" panose="02020603050405020304" pitchFamily="18" charset="0"/>
              </a:rPr>
              <a:t> SHA3-512 </a:t>
            </a:r>
            <a:r>
              <a:rPr lang="vi-VN" sz="3200" dirty="0" err="1">
                <a:latin typeface="Times New Roman" panose="02020603050405020304" pitchFamily="18" charset="0"/>
                <a:cs typeface="Times New Roman" panose="02020603050405020304" pitchFamily="18" charset="0"/>
              </a:rPr>
              <a:t>thường</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được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gọi</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là</a:t>
            </a:r>
            <a:r>
              <a:rPr lang="vi-VN" sz="3200" dirty="0">
                <a:latin typeface="Times New Roman" panose="02020603050405020304" pitchFamily="18" charset="0"/>
                <a:cs typeface="Times New Roman" panose="02020603050405020304" pitchFamily="18" charset="0"/>
              </a:rPr>
              <a:t> “Keccak-256” </a:t>
            </a:r>
            <a:r>
              <a:rPr lang="vi-VN" sz="3200" dirty="0" err="1">
                <a:latin typeface="Times New Roman" panose="02020603050405020304" pitchFamily="18" charset="0"/>
                <a:cs typeface="Times New Roman" panose="02020603050405020304" pitchFamily="18" charset="0"/>
              </a:rPr>
              <a:t>và</a:t>
            </a:r>
            <a:r>
              <a:rPr lang="vi-VN" sz="3200" dirty="0">
                <a:latin typeface="Times New Roman" panose="02020603050405020304" pitchFamily="18" charset="0"/>
                <a:cs typeface="Times New Roman" panose="02020603050405020304" pitchFamily="18" charset="0"/>
              </a:rPr>
              <a:t> “Keccak-512”. </a:t>
            </a:r>
            <a:endParaRPr lang="en-US" sz="3200" dirty="0" smtClean="0">
              <a:latin typeface="Times New Roman" panose="02020603050405020304" pitchFamily="18" charset="0"/>
              <a:cs typeface="Times New Roman" panose="02020603050405020304" pitchFamily="18" charset="0"/>
            </a:endParaRPr>
          </a:p>
          <a:p>
            <a:pPr algn="just"/>
            <a:r>
              <a:rPr lang="vi-VN" sz="3200" dirty="0" err="1" smtClean="0">
                <a:latin typeface="Times New Roman" panose="02020603050405020304" pitchFamily="18" charset="0"/>
                <a:cs typeface="Times New Roman" panose="02020603050405020304" pitchFamily="18" charset="0"/>
              </a:rPr>
              <a:t>Từ</a:t>
            </a:r>
            <a:r>
              <a:rPr lang="vi-VN" sz="3200" dirty="0" smtClean="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phiên </a:t>
            </a:r>
            <a:r>
              <a:rPr lang="vi-VN" sz="3200" dirty="0" err="1">
                <a:latin typeface="Times New Roman" panose="02020603050405020304" pitchFamily="18" charset="0"/>
                <a:cs typeface="Times New Roman" panose="02020603050405020304" pitchFamily="18" charset="0"/>
              </a:rPr>
              <a:t>bản</a:t>
            </a:r>
            <a:r>
              <a:rPr lang="vi-VN" sz="3200" dirty="0">
                <a:latin typeface="Times New Roman" panose="02020603050405020304" pitchFamily="18" charset="0"/>
                <a:cs typeface="Times New Roman" panose="02020603050405020304" pitchFamily="18" charset="0"/>
              </a:rPr>
              <a:t> 1.0 </a:t>
            </a:r>
            <a:r>
              <a:rPr lang="vi-VN" sz="3200" dirty="0" err="1">
                <a:latin typeface="Times New Roman" panose="02020603050405020304" pitchFamily="18" charset="0"/>
                <a:cs typeface="Times New Roman" panose="02020603050405020304" pitchFamily="18" charset="0"/>
              </a:rPr>
              <a:t>Ethash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đã</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được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thiết</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kế</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để</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có</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khả</a:t>
            </a:r>
            <a:r>
              <a:rPr lang="vi-VN" sz="3200" dirty="0">
                <a:latin typeface="Times New Roman" panose="02020603050405020304" pitchFamily="18" charset="0"/>
                <a:cs typeface="Times New Roman" panose="02020603050405020304" pitchFamily="18" charset="0"/>
              </a:rPr>
              <a:t> năng </a:t>
            </a:r>
            <a:r>
              <a:rPr lang="vi-VN" sz="3200" dirty="0" err="1">
                <a:latin typeface="Times New Roman" panose="02020603050405020304" pitchFamily="18" charset="0"/>
                <a:cs typeface="Times New Roman" panose="02020603050405020304" pitchFamily="18" charset="0"/>
              </a:rPr>
              <a:t>chống</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lại</a:t>
            </a:r>
            <a:r>
              <a:rPr lang="vi-VN" sz="3200" dirty="0">
                <a:latin typeface="Times New Roman" panose="02020603050405020304" pitchFamily="18" charset="0"/>
                <a:cs typeface="Times New Roman" panose="02020603050405020304" pitchFamily="18" charset="0"/>
              </a:rPr>
              <a:t> ASIC </a:t>
            </a:r>
            <a:r>
              <a:rPr lang="vi-VN" sz="3200" dirty="0" err="1">
                <a:latin typeface="Times New Roman" panose="02020603050405020304" pitchFamily="18" charset="0"/>
                <a:cs typeface="Times New Roman" panose="02020603050405020304" pitchFamily="18" charset="0"/>
              </a:rPr>
              <a:t>và</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dễ</a:t>
            </a:r>
            <a:r>
              <a:rPr lang="vi-VN" sz="3200" dirty="0">
                <a:latin typeface="Times New Roman" panose="02020603050405020304" pitchFamily="18" charset="0"/>
                <a:cs typeface="Times New Roman" panose="02020603050405020304" pitchFamily="18" charset="0"/>
              </a:rPr>
              <a:t> cho </a:t>
            </a:r>
            <a:r>
              <a:rPr lang="vi-VN" sz="3200" dirty="0" err="1">
                <a:latin typeface="Times New Roman" panose="02020603050405020304" pitchFamily="18" charset="0"/>
                <a:cs typeface="Times New Roman" panose="02020603050405020304" pitchFamily="18" charset="0"/>
              </a:rPr>
              <a:t>việc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kiểm</a:t>
            </a:r>
            <a:r>
              <a:rPr lang="vi-VN" sz="3200" dirty="0">
                <a:latin typeface="Times New Roman" panose="02020603050405020304" pitchFamily="18" charset="0"/>
                <a:cs typeface="Times New Roman" panose="02020603050405020304" pitchFamily="18" charset="0"/>
              </a:rPr>
              <a:t> tra. </a:t>
            </a:r>
            <a:endParaRPr lang="en-US" sz="3200" dirty="0">
              <a:latin typeface="Times New Roman" panose="02020603050405020304" pitchFamily="18" charset="0"/>
              <a:cs typeface="Times New Roman" panose="02020603050405020304" pitchFamily="18" charset="0"/>
            </a:endParaRPr>
          </a:p>
        </p:txBody>
      </p:sp>
      <p:pic>
        <p:nvPicPr>
          <p:cNvPr id="6" name="Ảnh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12" y="1524000"/>
            <a:ext cx="3873500" cy="3873500"/>
          </a:xfrm>
          <a:prstGeom prst="rect">
            <a:avLst/>
          </a:prstGeom>
        </p:spPr>
      </p:pic>
    </p:spTree>
    <p:extLst>
      <p:ext uri="{BB962C8B-B14F-4D97-AF65-F5344CB8AC3E}">
        <p14:creationId xmlns:p14="http://schemas.microsoft.com/office/powerpoint/2010/main" val="382206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31812" y="-152400"/>
            <a:ext cx="9144001" cy="1371600"/>
          </a:xfrm>
        </p:spPr>
        <p:txBody>
          <a:bodyPr>
            <a:normAutofit/>
          </a:bodyPr>
          <a:lstStyle/>
          <a:p>
            <a:r>
              <a:rPr lang="en-US" sz="4000" dirty="0" err="1">
                <a:solidFill>
                  <a:schemeClr val="tx1"/>
                </a:solidFill>
                <a:latin typeface="Times New Roman" panose="02020603050405020304" pitchFamily="18" charset="0"/>
                <a:cs typeface="Times New Roman" panose="02020603050405020304" pitchFamily="18" charset="0"/>
              </a:rPr>
              <a:t>Thuật</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toán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Ethash</a:t>
            </a:r>
            <a:endParaRPr lang="en-US" sz="4000" dirty="0"/>
          </a:p>
        </p:txBody>
      </p:sp>
      <p:sp>
        <p:nvSpPr>
          <p:cNvPr id="3" name="Chỗ dành sẵn cho Nội dung 2"/>
          <p:cNvSpPr>
            <a:spLocks noGrp="1"/>
          </p:cNvSpPr>
          <p:nvPr>
            <p:ph idx="1"/>
          </p:nvPr>
        </p:nvSpPr>
        <p:spPr>
          <a:xfrm>
            <a:off x="531813" y="1904999"/>
            <a:ext cx="10124992" cy="4114801"/>
          </a:xfrm>
        </p:spPr>
        <p:txBody>
          <a:bodyPr/>
          <a:lstStyle/>
          <a:p>
            <a:pPr marL="0" indent="0">
              <a:buNone/>
            </a:pPr>
            <a:r>
              <a:rPr lang="en-US" sz="3200" dirty="0" err="1">
                <a:latin typeface="Times New Roman" panose="02020603050405020304" pitchFamily="18" charset="0"/>
                <a:cs typeface="Times New Roman" panose="02020603050405020304" pitchFamily="18" charset="0"/>
              </a:rPr>
              <a:t>Ethash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tiêu</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sau</a:t>
            </a:r>
            <a:r>
              <a:rPr lang="en-US" sz="3200" dirty="0" smtClean="0">
                <a:latin typeface="Times New Roman" panose="02020603050405020304" pitchFamily="18" charset="0"/>
                <a:cs typeface="Times New Roman" panose="02020603050405020304" pitchFamily="18" charset="0"/>
              </a:rPr>
              <a:t>:</a:t>
            </a:r>
          </a:p>
          <a:p>
            <a:r>
              <a:rPr lang="en-US" sz="3200" dirty="0" err="1" smtClean="0">
                <a:latin typeface="Times New Roman" panose="02020603050405020304" pitchFamily="18" charset="0"/>
                <a:cs typeface="Times New Roman" panose="02020603050405020304" pitchFamily="18" charset="0"/>
              </a:rPr>
              <a:t>Độ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bão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hòa</a:t>
            </a:r>
            <a:r>
              <a:rPr lang="en-US" sz="3200" dirty="0" smtClean="0">
                <a:latin typeface="Times New Roman" panose="02020603050405020304" pitchFamily="18" charset="0"/>
                <a:cs typeface="Times New Roman" panose="02020603050405020304" pitchFamily="18" charset="0"/>
              </a:rPr>
              <a:t> IO</a:t>
            </a:r>
          </a:p>
          <a:p>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thiện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của</a:t>
            </a:r>
            <a:r>
              <a:rPr lang="en-US" sz="3200" dirty="0" smtClean="0">
                <a:latin typeface="Times New Roman" panose="02020603050405020304" pitchFamily="18" charset="0"/>
                <a:cs typeface="Times New Roman" panose="02020603050405020304" pitchFamily="18" charset="0"/>
              </a:rPr>
              <a:t> GPU</a:t>
            </a:r>
          </a:p>
          <a:p>
            <a:r>
              <a:rPr lang="en-US" sz="3200" dirty="0" err="1" smtClean="0">
                <a:latin typeface="Times New Roman" panose="02020603050405020304" pitchFamily="18" charset="0"/>
                <a:cs typeface="Times New Roman" panose="02020603050405020304" pitchFamily="18" charset="0"/>
              </a:rPr>
              <a:t>Khả</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năng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kiểm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chứng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của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máy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khách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cấu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thấp</a:t>
            </a:r>
            <a:endParaRPr lang="en-US" sz="3200" dirty="0" smtClean="0">
              <a:latin typeface="Times New Roman" panose="02020603050405020304" pitchFamily="18" charset="0"/>
              <a:cs typeface="Times New Roman" panose="02020603050405020304" pitchFamily="18" charset="0"/>
            </a:endParaRPr>
          </a:p>
          <a:p>
            <a:r>
              <a:rPr lang="en-US" sz="3200" dirty="0" err="1" smtClean="0">
                <a:latin typeface="Times New Roman" panose="02020603050405020304" pitchFamily="18" charset="0"/>
                <a:cs typeface="Times New Roman" panose="02020603050405020304" pitchFamily="18" charset="0"/>
              </a:rPr>
              <a:t>Mức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chậm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chạp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của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máy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khách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cấu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thấp</a:t>
            </a:r>
            <a:endParaRPr lang="en-US" sz="3200" dirty="0" smtClean="0">
              <a:latin typeface="Times New Roman" panose="02020603050405020304" pitchFamily="18" charset="0"/>
              <a:cs typeface="Times New Roman" panose="02020603050405020304" pitchFamily="18" charset="0"/>
            </a:endParaRPr>
          </a:p>
          <a:p>
            <a:r>
              <a:rPr lang="en-US" sz="3200" dirty="0" err="1" smtClean="0">
                <a:latin typeface="Times New Roman" panose="02020603050405020304" pitchFamily="18" charset="0"/>
                <a:cs typeface="Times New Roman" panose="02020603050405020304" pitchFamily="18" charset="0"/>
              </a:rPr>
              <a:t>Máy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khách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cấu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thấp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khởi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nhanh</a:t>
            </a:r>
            <a:endParaRPr lang="en-US" sz="32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2116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03212" y="-304800"/>
            <a:ext cx="9144001" cy="1371600"/>
          </a:xfrm>
        </p:spPr>
        <p:txBody>
          <a:bodyPr/>
          <a:lstStyle/>
          <a:p>
            <a:r>
              <a:rPr lang="en-US" dirty="0" err="1">
                <a:solidFill>
                  <a:schemeClr val="tx1"/>
                </a:solidFill>
                <a:latin typeface="Times New Roman" panose="02020603050405020304" pitchFamily="18" charset="0"/>
                <a:cs typeface="Times New Roman" panose="02020603050405020304" pitchFamily="18" charset="0"/>
              </a:rPr>
              <a:t>Thuật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Ethash</a:t>
            </a:r>
            <a:endParaRPr lang="en-US" dirty="0"/>
          </a:p>
        </p:txBody>
      </p:sp>
      <p:sp>
        <p:nvSpPr>
          <p:cNvPr id="3" name="Chỗ dành sẵn cho Nội dung 2"/>
          <p:cNvSpPr>
            <a:spLocks noGrp="1"/>
          </p:cNvSpPr>
          <p:nvPr>
            <p:ph idx="1"/>
          </p:nvPr>
        </p:nvSpPr>
        <p:spPr>
          <a:xfrm>
            <a:off x="760413" y="1904999"/>
            <a:ext cx="9896392" cy="4114801"/>
          </a:xfrm>
        </p:spPr>
        <p:txBody>
          <a:bodyPr/>
          <a:lstStyle/>
          <a:p>
            <a:pPr marL="0" indent="0" algn="just">
              <a:buNone/>
            </a:pP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hòa</a:t>
            </a:r>
            <a:r>
              <a:rPr lang="en-US" dirty="0">
                <a:latin typeface="Times New Roman" panose="02020603050405020304" pitchFamily="18" charset="0"/>
                <a:cs typeface="Times New Roman" panose="02020603050405020304" pitchFamily="18" charset="0"/>
              </a:rPr>
              <a:t> IO</a:t>
            </a:r>
          </a:p>
          <a:p>
            <a:pPr algn="just"/>
            <a:r>
              <a:rPr lang="vi-VN" dirty="0" err="1" smtClean="0">
                <a:latin typeface="Times New Roman" panose="02020603050405020304" pitchFamily="18" charset="0"/>
                <a:cs typeface="Times New Roman" panose="02020603050405020304" pitchFamily="18" charset="0"/>
              </a:rPr>
              <a:t>Thuật</a:t>
            </a:r>
            <a:r>
              <a:rPr lang="vi-VN" dirty="0" smtClean="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toán</a:t>
            </a:r>
            <a:r>
              <a:rPr lang="vi-VN" dirty="0">
                <a:latin typeface="Times New Roman" panose="02020603050405020304" pitchFamily="18" charset="0"/>
                <a:cs typeface="Times New Roman" panose="02020603050405020304" pitchFamily="18" charset="0"/>
              </a:rPr>
              <a:t> nên tiêu </a:t>
            </a:r>
            <a:r>
              <a:rPr lang="vi-VN" dirty="0" err="1">
                <a:latin typeface="Times New Roman" panose="02020603050405020304" pitchFamily="18" charset="0"/>
                <a:cs typeface="Times New Roman" panose="02020603050405020304" pitchFamily="18" charset="0"/>
              </a:rPr>
              <a:t>tốn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gần</a:t>
            </a:r>
            <a:r>
              <a:rPr lang="vi-VN" dirty="0">
                <a:latin typeface="Times New Roman" panose="02020603050405020304" pitchFamily="18" charset="0"/>
                <a:cs typeface="Times New Roman" panose="02020603050405020304" pitchFamily="18" charset="0"/>
              </a:rPr>
              <a:t> như </a:t>
            </a:r>
            <a:r>
              <a:rPr lang="vi-VN" dirty="0" err="1">
                <a:latin typeface="Times New Roman" panose="02020603050405020304" pitchFamily="18" charset="0"/>
                <a:cs typeface="Times New Roman" panose="02020603050405020304" pitchFamily="18" charset="0"/>
              </a:rPr>
              <a:t>toàn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bộ</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khối</a:t>
            </a:r>
            <a:r>
              <a:rPr lang="vi-VN" dirty="0">
                <a:latin typeface="Times New Roman" panose="02020603050405020304" pitchFamily="18" charset="0"/>
                <a:cs typeface="Times New Roman" panose="02020603050405020304" pitchFamily="18" charset="0"/>
              </a:rPr>
              <a:t> băng thông truy </a:t>
            </a:r>
            <a:r>
              <a:rPr lang="vi-VN" dirty="0" err="1">
                <a:latin typeface="Times New Roman" panose="02020603050405020304" pitchFamily="18" charset="0"/>
                <a:cs typeface="Times New Roman" panose="02020603050405020304" pitchFamily="18" charset="0"/>
              </a:rPr>
              <a:t>cập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bộ</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nhớ</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sẵn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Đ</a:t>
            </a:r>
            <a:r>
              <a:rPr lang="vi-VN" dirty="0" smtClean="0">
                <a:latin typeface="Times New Roman" panose="02020603050405020304" pitchFamily="18" charset="0"/>
                <a:cs typeface="Times New Roman" panose="02020603050405020304" pitchFamily="18" charset="0"/>
              </a:rPr>
              <a:t>ây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chiến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hướng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tới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việc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đạt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kháng</a:t>
            </a:r>
            <a:r>
              <a:rPr lang="vi-VN" dirty="0">
                <a:latin typeface="Times New Roman" panose="02020603050405020304" pitchFamily="18" charset="0"/>
                <a:cs typeface="Times New Roman" panose="02020603050405020304" pitchFamily="18" charset="0"/>
              </a:rPr>
              <a:t> ASIC, </a:t>
            </a:r>
            <a:r>
              <a:rPr lang="vi-VN" dirty="0" err="1">
                <a:latin typeface="Times New Roman" panose="02020603050405020304" pitchFamily="18" charset="0"/>
                <a:cs typeface="Times New Roman" panose="02020603050405020304" pitchFamily="18" charset="0"/>
              </a:rPr>
              <a:t>lập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lận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hướng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tới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hàng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hóa</a:t>
            </a:r>
            <a:r>
              <a:rPr lang="vi-VN" dirty="0">
                <a:latin typeface="Times New Roman" panose="02020603050405020304" pitchFamily="18" charset="0"/>
                <a:cs typeface="Times New Roman" panose="02020603050405020304" pitchFamily="18" charset="0"/>
              </a:rPr>
              <a:t> RAM, </a:t>
            </a:r>
            <a:r>
              <a:rPr lang="vi-VN" dirty="0" err="1">
                <a:latin typeface="Times New Roman" panose="02020603050405020304" pitchFamily="18" charset="0"/>
                <a:cs typeface="Times New Roman" panose="02020603050405020304" pitchFamily="18" charset="0"/>
              </a:rPr>
              <a:t>đặc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biệt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trong GPU, </a:t>
            </a:r>
            <a:r>
              <a:rPr lang="vi-VN" dirty="0" err="1">
                <a:latin typeface="Times New Roman" panose="02020603050405020304" pitchFamily="18" charset="0"/>
                <a:cs typeface="Times New Roman" panose="02020603050405020304" pitchFamily="18" charset="0"/>
              </a:rPr>
              <a:t>nó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gần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với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lý</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thuyết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tối</a:t>
            </a:r>
            <a:r>
              <a:rPr lang="vi-VN" dirty="0">
                <a:latin typeface="Times New Roman" panose="02020603050405020304" pitchFamily="18" charset="0"/>
                <a:cs typeface="Times New Roman" panose="02020603050405020304" pitchFamily="18" charset="0"/>
              </a:rPr>
              <a:t> ưu hơn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khả</a:t>
            </a:r>
            <a:r>
              <a:rPr lang="vi-VN" dirty="0">
                <a:latin typeface="Times New Roman" panose="02020603050405020304" pitchFamily="18" charset="0"/>
                <a:cs typeface="Times New Roman" panose="02020603050405020304" pitchFamily="18" charset="0"/>
              </a:rPr>
              <a:t> năng </a:t>
            </a:r>
            <a:r>
              <a:rPr lang="vi-VN" dirty="0" err="1">
                <a:latin typeface="Times New Roman" panose="02020603050405020304" pitchFamily="18" charset="0"/>
                <a:cs typeface="Times New Roman" panose="02020603050405020304" pitchFamily="18" charset="0"/>
              </a:rPr>
              <a:t>tính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toán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hàng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hoá</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11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03212" y="-304800"/>
            <a:ext cx="9144001" cy="1371600"/>
          </a:xfrm>
        </p:spPr>
        <p:txBody>
          <a:bodyPr/>
          <a:lstStyle/>
          <a:p>
            <a:r>
              <a:rPr lang="en-US" dirty="0" err="1">
                <a:solidFill>
                  <a:schemeClr val="tx1"/>
                </a:solidFill>
                <a:latin typeface="Times New Roman" panose="02020603050405020304" pitchFamily="18" charset="0"/>
                <a:cs typeface="Times New Roman" panose="02020603050405020304" pitchFamily="18" charset="0"/>
              </a:rPr>
              <a:t>Thuật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Ethash</a:t>
            </a:r>
            <a:endParaRPr lang="en-US" dirty="0"/>
          </a:p>
        </p:txBody>
      </p:sp>
      <p:sp>
        <p:nvSpPr>
          <p:cNvPr id="3" name="Chỗ dành sẵn cho Nội dung 2"/>
          <p:cNvSpPr>
            <a:spLocks noGrp="1"/>
          </p:cNvSpPr>
          <p:nvPr>
            <p:ph idx="1"/>
          </p:nvPr>
        </p:nvSpPr>
        <p:spPr>
          <a:xfrm>
            <a:off x="760413" y="1904999"/>
            <a:ext cx="9896392" cy="4114801"/>
          </a:xfrm>
        </p:spPr>
        <p:txBody>
          <a:bodyPr/>
          <a:lstStyle/>
          <a:p>
            <a:pPr marL="0" indent="0">
              <a:buNone/>
            </a:pP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GPU</a:t>
            </a:r>
          </a:p>
          <a:p>
            <a:pPr algn="just"/>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ố </a:t>
            </a:r>
            <a:r>
              <a:rPr lang="vi-VN" dirty="0" err="1">
                <a:latin typeface="Times New Roman" panose="02020603050405020304" pitchFamily="18" charset="0"/>
                <a:cs typeface="Times New Roman" panose="02020603050405020304" pitchFamily="18" charset="0"/>
              </a:rPr>
              <a:t>gắng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khiến</a:t>
            </a:r>
            <a:r>
              <a:rPr lang="vi-VN" dirty="0">
                <a:latin typeface="Times New Roman" panose="02020603050405020304" pitchFamily="18" charset="0"/>
                <a:cs typeface="Times New Roman" panose="02020603050405020304" pitchFamily="18" charset="0"/>
              </a:rPr>
              <a:t> cho </a:t>
            </a:r>
            <a:r>
              <a:rPr lang="vi-VN" dirty="0" err="1">
                <a:latin typeface="Times New Roman" panose="02020603050405020304" pitchFamily="18" charset="0"/>
                <a:cs typeface="Times New Roman" panose="02020603050405020304" pitchFamily="18" charset="0"/>
              </a:rPr>
              <a:t>việc</a:t>
            </a:r>
            <a:r>
              <a:rPr lang="vi-VN" dirty="0">
                <a:latin typeface="Times New Roman" panose="02020603050405020304" pitchFamily="18" charset="0"/>
                <a:cs typeface="Times New Roman" panose="02020603050405020304" pitchFamily="18" charset="0"/>
              </a:rPr>
              <a:t> khai </a:t>
            </a:r>
            <a:r>
              <a:rPr lang="vi-VN" dirty="0" err="1">
                <a:latin typeface="Times New Roman" panose="02020603050405020304" pitchFamily="18" charset="0"/>
                <a:cs typeface="Times New Roman" panose="02020603050405020304" pitchFamily="18" charset="0"/>
              </a:rPr>
              <a:t>thác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trở</a:t>
            </a:r>
            <a:r>
              <a:rPr lang="vi-VN" dirty="0">
                <a:latin typeface="Times New Roman" panose="02020603050405020304" pitchFamily="18" charset="0"/>
                <a:cs typeface="Times New Roman" panose="02020603050405020304" pitchFamily="18" charset="0"/>
              </a:rPr>
              <a:t> nên </a:t>
            </a:r>
            <a:r>
              <a:rPr lang="vi-VN" dirty="0" err="1">
                <a:latin typeface="Times New Roman" panose="02020603050405020304" pitchFamily="18" charset="0"/>
                <a:cs typeface="Times New Roman" panose="02020603050405020304" pitchFamily="18" charset="0"/>
              </a:rPr>
              <a:t>dễ</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dàng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nhất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với</a:t>
            </a:r>
            <a:r>
              <a:rPr lang="vi-VN" dirty="0">
                <a:latin typeface="Times New Roman" panose="02020603050405020304" pitchFamily="18" charset="0"/>
                <a:cs typeface="Times New Roman" panose="02020603050405020304" pitchFamily="18" charset="0"/>
              </a:rPr>
              <a:t> GPU.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N</a:t>
            </a:r>
            <a:r>
              <a:rPr lang="vi-VN" dirty="0" err="1" smtClean="0">
                <a:latin typeface="Times New Roman" panose="02020603050405020304" pitchFamily="18" charset="0"/>
                <a:cs typeface="Times New Roman" panose="02020603050405020304" pitchFamily="18" charset="0"/>
              </a:rPr>
              <a:t>hắm</a:t>
            </a:r>
            <a:r>
              <a:rPr lang="vi-VN" dirty="0" smtClean="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mục</a:t>
            </a:r>
            <a:r>
              <a:rPr lang="vi-VN" dirty="0">
                <a:latin typeface="Times New Roman" panose="02020603050405020304" pitchFamily="18" charset="0"/>
                <a:cs typeface="Times New Roman" panose="02020603050405020304" pitchFamily="18" charset="0"/>
              </a:rPr>
              <a:t> tiêu </a:t>
            </a:r>
            <a:r>
              <a:rPr lang="vi-VN" dirty="0" err="1">
                <a:latin typeface="Times New Roman" panose="02020603050405020304" pitchFamily="18" charset="0"/>
                <a:cs typeface="Times New Roman" panose="02020603050405020304" pitchFamily="18" charset="0"/>
              </a:rPr>
              <a:t>vào</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các</a:t>
            </a:r>
            <a:r>
              <a:rPr lang="vi-VN" dirty="0">
                <a:latin typeface="Times New Roman" panose="02020603050405020304" pitchFamily="18" charset="0"/>
                <a:cs typeface="Times New Roman" panose="02020603050405020304" pitchFamily="18" charset="0"/>
              </a:rPr>
              <a:t> GPU như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sự</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thỏa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hiệp</a:t>
            </a:r>
            <a:r>
              <a:rPr lang="vi-VN" dirty="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48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512803" y="0"/>
            <a:ext cx="9144001" cy="1371600"/>
          </a:xfrm>
        </p:spPr>
        <p:txBody>
          <a:bodyPr/>
          <a:lstStyle/>
          <a:p>
            <a:r>
              <a:rPr lang="en-US" dirty="0" err="1" smtClean="0">
                <a:solidFill>
                  <a:schemeClr val="tx1"/>
                </a:solidFill>
                <a:latin typeface="Times New Roman" panose="02020603050405020304" pitchFamily="18" charset="0"/>
                <a:cs typeface="Times New Roman" panose="02020603050405020304" pitchFamily="18" charset="0"/>
              </a:rPr>
              <a:t>PoW</a:t>
            </a:r>
            <a:r>
              <a:rPr lang="en-US"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hỗ dành sẵn cho Nội dung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7062" y="2057401"/>
            <a:ext cx="10118949" cy="3908008"/>
          </a:xfrm>
        </p:spPr>
      </p:pic>
    </p:spTree>
    <p:extLst>
      <p:ext uri="{BB962C8B-B14F-4D97-AF65-F5344CB8AC3E}">
        <p14:creationId xmlns:p14="http://schemas.microsoft.com/office/powerpoint/2010/main" val="329208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03212" y="-304800"/>
            <a:ext cx="9144001" cy="1371600"/>
          </a:xfrm>
        </p:spPr>
        <p:txBody>
          <a:bodyPr/>
          <a:lstStyle/>
          <a:p>
            <a:r>
              <a:rPr lang="en-US" dirty="0" err="1">
                <a:solidFill>
                  <a:schemeClr val="tx1"/>
                </a:solidFill>
                <a:latin typeface="Times New Roman" panose="02020603050405020304" pitchFamily="18" charset="0"/>
                <a:cs typeface="Times New Roman" panose="02020603050405020304" pitchFamily="18" charset="0"/>
              </a:rPr>
              <a:t>Thuật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Ethash</a:t>
            </a:r>
            <a:endParaRPr lang="en-US" dirty="0"/>
          </a:p>
        </p:txBody>
      </p:sp>
      <p:sp>
        <p:nvSpPr>
          <p:cNvPr id="3" name="Chỗ dành sẵn cho Nội dung 2"/>
          <p:cNvSpPr>
            <a:spLocks noGrp="1"/>
          </p:cNvSpPr>
          <p:nvPr>
            <p:ph idx="1"/>
          </p:nvPr>
        </p:nvSpPr>
        <p:spPr>
          <a:xfrm>
            <a:off x="760413" y="1904999"/>
            <a:ext cx="9896392" cy="4114801"/>
          </a:xfrm>
        </p:spPr>
        <p:txBody>
          <a:bodyPr>
            <a:normAutofit/>
          </a:bodyPr>
          <a:lstStyle/>
          <a:p>
            <a:pPr marL="0" indent="0">
              <a:buNone/>
            </a:pP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máy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thấp</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M</a:t>
            </a:r>
            <a:r>
              <a:rPr lang="vi-VN" sz="3200" dirty="0" err="1" smtClean="0">
                <a:latin typeface="Times New Roman" panose="02020603050405020304" pitchFamily="18" charset="0"/>
                <a:cs typeface="Times New Roman" panose="02020603050405020304" pitchFamily="18" charset="0"/>
              </a:rPr>
              <a:t>áy</a:t>
            </a:r>
            <a:r>
              <a:rPr lang="vi-VN" sz="3200" dirty="0" smtClean="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khách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cấu</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hình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thấp</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có</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thể</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xác</a:t>
            </a:r>
            <a:r>
              <a:rPr lang="vi-VN" sz="3200" dirty="0">
                <a:latin typeface="Times New Roman" panose="02020603050405020304" pitchFamily="18" charset="0"/>
                <a:cs typeface="Times New Roman" panose="02020603050405020304" pitchFamily="18" charset="0"/>
              </a:rPr>
              <a:t> minh </a:t>
            </a:r>
            <a:r>
              <a:rPr lang="vi-VN" sz="3200" dirty="0" err="1">
                <a:latin typeface="Times New Roman" panose="02020603050405020304" pitchFamily="18" charset="0"/>
                <a:cs typeface="Times New Roman" panose="02020603050405020304" pitchFamily="18" charset="0"/>
              </a:rPr>
              <a:t>vòng</a:t>
            </a:r>
            <a:r>
              <a:rPr lang="vi-VN" sz="3200" dirty="0">
                <a:latin typeface="Times New Roman" panose="02020603050405020304" pitchFamily="18" charset="0"/>
                <a:cs typeface="Times New Roman" panose="02020603050405020304" pitchFamily="18" charset="0"/>
              </a:rPr>
              <a:t> khai </a:t>
            </a:r>
            <a:r>
              <a:rPr lang="vi-VN" sz="3200" dirty="0" err="1">
                <a:latin typeface="Times New Roman" panose="02020603050405020304" pitchFamily="18" charset="0"/>
                <a:cs typeface="Times New Roman" panose="02020603050405020304" pitchFamily="18" charset="0"/>
              </a:rPr>
              <a:t>thác</a:t>
            </a:r>
            <a:r>
              <a:rPr lang="vi-VN" sz="3200" dirty="0">
                <a:latin typeface="Times New Roman" panose="02020603050405020304" pitchFamily="18" charset="0"/>
                <a:cs typeface="Times New Roman" panose="02020603050405020304" pitchFamily="18" charset="0"/>
              </a:rPr>
              <a:t> trong </a:t>
            </a:r>
            <a:r>
              <a:rPr lang="vi-VN" sz="3200" dirty="0" err="1">
                <a:latin typeface="Times New Roman" panose="02020603050405020304" pitchFamily="18" charset="0"/>
                <a:cs typeface="Times New Roman" panose="02020603050405020304" pitchFamily="18" charset="0"/>
              </a:rPr>
              <a:t>khoảng</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dưới</a:t>
            </a:r>
            <a:r>
              <a:rPr lang="vi-VN" sz="3200" dirty="0">
                <a:latin typeface="Times New Roman" panose="02020603050405020304" pitchFamily="18" charset="0"/>
                <a:cs typeface="Times New Roman" panose="02020603050405020304" pitchFamily="18" charset="0"/>
              </a:rPr>
              <a:t> 0.01 giây trên </a:t>
            </a:r>
            <a:r>
              <a:rPr lang="vi-VN" sz="3200" dirty="0" err="1">
                <a:latin typeface="Times New Roman" panose="02020603050405020304" pitchFamily="18" charset="0"/>
                <a:cs typeface="Times New Roman" panose="02020603050405020304" pitchFamily="18" charset="0"/>
              </a:rPr>
              <a:t>máy</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tính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để</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bàn</a:t>
            </a:r>
            <a:r>
              <a:rPr lang="vi-VN" sz="3200" dirty="0">
                <a:latin typeface="Times New Roman" panose="02020603050405020304" pitchFamily="18" charset="0"/>
                <a:cs typeface="Times New Roman" panose="02020603050405020304" pitchFamily="18" charset="0"/>
              </a:rPr>
              <a:t> trong C </a:t>
            </a:r>
            <a:r>
              <a:rPr lang="vi-VN" sz="3200" dirty="0" err="1">
                <a:latin typeface="Times New Roman" panose="02020603050405020304" pitchFamily="18" charset="0"/>
                <a:cs typeface="Times New Roman" panose="02020603050405020304" pitchFamily="18" charset="0"/>
              </a:rPr>
              <a:t>và</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dưới</a:t>
            </a:r>
            <a:r>
              <a:rPr lang="vi-VN" sz="3200" dirty="0">
                <a:latin typeface="Times New Roman" panose="02020603050405020304" pitchFamily="18" charset="0"/>
                <a:cs typeface="Times New Roman" panose="02020603050405020304" pitchFamily="18" charset="0"/>
              </a:rPr>
              <a:t> 0.1 giây </a:t>
            </a:r>
            <a:r>
              <a:rPr lang="vi-VN" sz="3200" dirty="0" err="1">
                <a:latin typeface="Times New Roman" panose="02020603050405020304" pitchFamily="18" charset="0"/>
                <a:cs typeface="Times New Roman" panose="02020603050405020304" pitchFamily="18" charset="0"/>
              </a:rPr>
              <a:t>bằng</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Python</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hoặc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Javascript</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tối</a:t>
            </a:r>
            <a:r>
              <a:rPr lang="vi-VN" sz="3200" dirty="0">
                <a:latin typeface="Times New Roman" panose="02020603050405020304" pitchFamily="18" charset="0"/>
                <a:cs typeface="Times New Roman" panose="02020603050405020304" pitchFamily="18" charset="0"/>
              </a:rPr>
              <a:t> đa 1 MB </a:t>
            </a:r>
            <a:r>
              <a:rPr lang="vi-VN" sz="3200" dirty="0" err="1">
                <a:latin typeface="Times New Roman" panose="02020603050405020304" pitchFamily="18" charset="0"/>
                <a:cs typeface="Times New Roman" panose="02020603050405020304" pitchFamily="18" charset="0"/>
              </a:rPr>
              <a:t>bộ</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nhớ</a:t>
            </a:r>
            <a:r>
              <a:rPr lang="vi-VN" sz="3200" dirty="0">
                <a:latin typeface="Times New Roman" panose="02020603050405020304" pitchFamily="18" charset="0"/>
                <a:cs typeface="Times New Roman" panose="02020603050405020304" pitchFamily="18" charset="0"/>
              </a:rPr>
              <a:t> (nhưng tăng theo </a:t>
            </a:r>
            <a:r>
              <a:rPr lang="vi-VN" sz="3200" dirty="0" err="1">
                <a:latin typeface="Times New Roman" panose="02020603050405020304" pitchFamily="18" charset="0"/>
                <a:cs typeface="Times New Roman" panose="02020603050405020304" pitchFamily="18" charset="0"/>
              </a:rPr>
              <a:t>cấp</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số</a:t>
            </a:r>
            <a:r>
              <a:rPr lang="vi-VN" sz="3200" dirty="0">
                <a:latin typeface="Times New Roman" panose="02020603050405020304" pitchFamily="18" charset="0"/>
                <a:cs typeface="Times New Roman" panose="02020603050405020304" pitchFamily="18" charset="0"/>
              </a:rPr>
              <a:t> nhân)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09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03212" y="-304800"/>
            <a:ext cx="9144001" cy="1371600"/>
          </a:xfrm>
        </p:spPr>
        <p:txBody>
          <a:bodyPr/>
          <a:lstStyle/>
          <a:p>
            <a:r>
              <a:rPr lang="en-US" dirty="0" err="1">
                <a:solidFill>
                  <a:schemeClr val="tx1"/>
                </a:solidFill>
                <a:latin typeface="Times New Roman" panose="02020603050405020304" pitchFamily="18" charset="0"/>
                <a:cs typeface="Times New Roman" panose="02020603050405020304" pitchFamily="18" charset="0"/>
              </a:rPr>
              <a:t>Thuật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Ethash</a:t>
            </a:r>
            <a:endParaRPr lang="en-US" dirty="0"/>
          </a:p>
        </p:txBody>
      </p:sp>
      <p:sp>
        <p:nvSpPr>
          <p:cNvPr id="3" name="Chỗ dành sẵn cho Nội dung 2"/>
          <p:cNvSpPr>
            <a:spLocks noGrp="1"/>
          </p:cNvSpPr>
          <p:nvPr>
            <p:ph idx="1"/>
          </p:nvPr>
        </p:nvSpPr>
        <p:spPr>
          <a:xfrm>
            <a:off x="760413" y="1904999"/>
            <a:ext cx="9896392" cy="4114801"/>
          </a:xfrm>
        </p:spPr>
        <p:txBody>
          <a:bodyPr>
            <a:normAutofit/>
          </a:bodyPr>
          <a:lstStyle/>
          <a:p>
            <a:pPr marL="0" indent="0">
              <a:buNone/>
            </a:pPr>
            <a:r>
              <a:rPr lang="en-US" sz="3200" dirty="0" err="1">
                <a:latin typeface="Times New Roman" panose="02020603050405020304" pitchFamily="18" charset="0"/>
                <a:cs typeface="Times New Roman" panose="02020603050405020304" pitchFamily="18" charset="0"/>
              </a:rPr>
              <a:t>Mức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chậm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máy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thấp</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Q</a:t>
            </a:r>
            <a:r>
              <a:rPr lang="vi-VN" sz="3200" dirty="0" err="1" smtClean="0">
                <a:latin typeface="Times New Roman" panose="02020603050405020304" pitchFamily="18" charset="0"/>
                <a:cs typeface="Times New Roman" panose="02020603050405020304" pitchFamily="18" charset="0"/>
              </a:rPr>
              <a:t>uá</a:t>
            </a:r>
            <a:r>
              <a:rPr lang="vi-VN" sz="3200" dirty="0" smtClean="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trình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chạy</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thuật</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toán</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với</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một</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máy</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khách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cấu</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hình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thấp</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sẽ</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chậm</a:t>
            </a:r>
            <a:r>
              <a:rPr lang="vi-VN" sz="3200" dirty="0">
                <a:latin typeface="Times New Roman" panose="02020603050405020304" pitchFamily="18" charset="0"/>
                <a:cs typeface="Times New Roman" panose="02020603050405020304" pitchFamily="18" charset="0"/>
              </a:rPr>
              <a:t> hơn </a:t>
            </a:r>
            <a:r>
              <a:rPr lang="vi-VN" sz="3200" dirty="0" err="1">
                <a:latin typeface="Times New Roman" panose="02020603050405020304" pitchFamily="18" charset="0"/>
                <a:cs typeface="Times New Roman" panose="02020603050405020304" pitchFamily="18" charset="0"/>
              </a:rPr>
              <a:t>nhiều</a:t>
            </a:r>
            <a:r>
              <a:rPr lang="vi-VN" sz="3200" dirty="0">
                <a:latin typeface="Times New Roman" panose="02020603050405020304" pitchFamily="18" charset="0"/>
                <a:cs typeface="Times New Roman" panose="02020603050405020304" pitchFamily="18" charset="0"/>
              </a:rPr>
              <a:t> so </a:t>
            </a:r>
            <a:r>
              <a:rPr lang="vi-VN" sz="3200" dirty="0" err="1">
                <a:latin typeface="Times New Roman" panose="02020603050405020304" pitchFamily="18" charset="0"/>
                <a:cs typeface="Times New Roman" panose="02020603050405020304" pitchFamily="18" charset="0"/>
              </a:rPr>
              <a:t>với</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quá</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trình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được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thực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hiện</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bởi</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một</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máy</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khách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cấu</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hình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vượt</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trội</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đến</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mức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thuật</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toán</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của</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máy</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khách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cấu</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hình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thấp</a:t>
            </a:r>
            <a:r>
              <a:rPr lang="vi-VN" sz="3200" dirty="0">
                <a:latin typeface="Times New Roman" panose="02020603050405020304" pitchFamily="18" charset="0"/>
                <a:cs typeface="Times New Roman" panose="02020603050405020304" pitchFamily="18" charset="0"/>
              </a:rPr>
              <a:t> không </a:t>
            </a:r>
            <a:r>
              <a:rPr lang="vi-VN" sz="3200" dirty="0" err="1">
                <a:latin typeface="Times New Roman" panose="02020603050405020304" pitchFamily="18" charset="0"/>
                <a:cs typeface="Times New Roman" panose="02020603050405020304" pitchFamily="18" charset="0"/>
              </a:rPr>
              <a:t>phải</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là</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một</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lộ</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trình</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khả</a:t>
            </a:r>
            <a:r>
              <a:rPr lang="vi-VN" sz="3200" dirty="0">
                <a:latin typeface="Times New Roman" panose="02020603050405020304" pitchFamily="18" charset="0"/>
                <a:cs typeface="Times New Roman" panose="02020603050405020304" pitchFamily="18" charset="0"/>
              </a:rPr>
              <a:t> thi </a:t>
            </a:r>
            <a:r>
              <a:rPr lang="vi-VN" sz="3200" dirty="0" err="1">
                <a:latin typeface="Times New Roman" panose="02020603050405020304" pitchFamily="18" charset="0"/>
                <a:cs typeface="Times New Roman" panose="02020603050405020304" pitchFamily="18" charset="0"/>
              </a:rPr>
              <a:t>về</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mặt</a:t>
            </a:r>
            <a:r>
              <a:rPr lang="vi-VN" sz="3200" dirty="0">
                <a:latin typeface="Times New Roman" panose="02020603050405020304" pitchFamily="18" charset="0"/>
                <a:cs typeface="Times New Roman" panose="02020603050405020304" pitchFamily="18" charset="0"/>
              </a:rPr>
              <a:t> kinh </a:t>
            </a:r>
            <a:r>
              <a:rPr lang="vi-VN" sz="3200" dirty="0" err="1">
                <a:latin typeface="Times New Roman" panose="02020603050405020304" pitchFamily="18" charset="0"/>
                <a:cs typeface="Times New Roman" panose="02020603050405020304" pitchFamily="18" charset="0"/>
              </a:rPr>
              <a:t>tế</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để</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thực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hiện</a:t>
            </a:r>
            <a:r>
              <a:rPr lang="vi-VN" sz="3200" dirty="0">
                <a:latin typeface="Times New Roman" panose="02020603050405020304" pitchFamily="18" charset="0"/>
                <a:cs typeface="Times New Roman" panose="02020603050405020304" pitchFamily="18" charset="0"/>
              </a:rPr>
              <a:t> khai </a:t>
            </a:r>
            <a:r>
              <a:rPr lang="vi-VN" sz="3200" dirty="0" err="1">
                <a:latin typeface="Times New Roman" panose="02020603050405020304" pitchFamily="18" charset="0"/>
                <a:cs typeface="Times New Roman" panose="02020603050405020304" pitchFamily="18" charset="0"/>
              </a:rPr>
              <a:t>thác</a:t>
            </a:r>
            <a:r>
              <a:rPr lang="vi-VN" sz="3200" dirty="0">
                <a:latin typeface="Times New Roman" panose="02020603050405020304" pitchFamily="18" charset="0"/>
                <a:cs typeface="Times New Roman" panose="02020603050405020304" pitchFamily="18" charset="0"/>
              </a:rPr>
              <a:t>, bao </a:t>
            </a:r>
            <a:r>
              <a:rPr lang="vi-VN" sz="3200" dirty="0" err="1">
                <a:latin typeface="Times New Roman" panose="02020603050405020304" pitchFamily="18" charset="0"/>
                <a:cs typeface="Times New Roman" panose="02020603050405020304" pitchFamily="18" charset="0"/>
              </a:rPr>
              <a:t>gồm</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việc</a:t>
            </a:r>
            <a:r>
              <a:rPr lang="vi-VN" sz="3200" dirty="0">
                <a:latin typeface="Times New Roman" panose="02020603050405020304" pitchFamily="18" charset="0"/>
                <a:cs typeface="Times New Roman" panose="02020603050405020304" pitchFamily="18" charset="0"/>
              </a:rPr>
              <a:t> thông qua </a:t>
            </a:r>
            <a:r>
              <a:rPr lang="vi-VN" sz="3200" dirty="0" err="1">
                <a:latin typeface="Times New Roman" panose="02020603050405020304" pitchFamily="18" charset="0"/>
                <a:cs typeface="Times New Roman" panose="02020603050405020304" pitchFamily="18" charset="0"/>
              </a:rPr>
              <a:t>phần</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cứng</a:t>
            </a:r>
            <a:r>
              <a:rPr lang="vi-VN" sz="3200" dirty="0">
                <a:latin typeface="Times New Roman" panose="02020603050405020304" pitchFamily="18" charset="0"/>
                <a:cs typeface="Times New Roman" panose="02020603050405020304" pitchFamily="18" charset="0"/>
              </a:rPr>
              <a:t> chuyên </a:t>
            </a:r>
            <a:r>
              <a:rPr lang="vi-VN" sz="3200" dirty="0" err="1">
                <a:latin typeface="Times New Roman" panose="02020603050405020304" pitchFamily="18" charset="0"/>
                <a:cs typeface="Times New Roman" panose="02020603050405020304" pitchFamily="18" charset="0"/>
              </a:rPr>
              <a:t>dụng</a:t>
            </a:r>
            <a:r>
              <a:rPr lang="vi-VN" sz="32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29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03212" y="-304800"/>
            <a:ext cx="9144001" cy="1371600"/>
          </a:xfrm>
        </p:spPr>
        <p:txBody>
          <a:bodyPr/>
          <a:lstStyle/>
          <a:p>
            <a:r>
              <a:rPr lang="en-US" dirty="0" err="1">
                <a:solidFill>
                  <a:schemeClr val="tx1"/>
                </a:solidFill>
                <a:latin typeface="Times New Roman" panose="02020603050405020304" pitchFamily="18" charset="0"/>
                <a:cs typeface="Times New Roman" panose="02020603050405020304" pitchFamily="18" charset="0"/>
              </a:rPr>
              <a:t>Thuật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Ethash</a:t>
            </a:r>
            <a:endParaRPr lang="en-US" dirty="0"/>
          </a:p>
        </p:txBody>
      </p:sp>
      <p:sp>
        <p:nvSpPr>
          <p:cNvPr id="3" name="Chỗ dành sẵn cho Nội dung 2"/>
          <p:cNvSpPr>
            <a:spLocks noGrp="1"/>
          </p:cNvSpPr>
          <p:nvPr>
            <p:ph idx="1"/>
          </p:nvPr>
        </p:nvSpPr>
        <p:spPr>
          <a:xfrm>
            <a:off x="760413" y="1904999"/>
            <a:ext cx="9896392" cy="4114801"/>
          </a:xfrm>
        </p:spPr>
        <p:txBody>
          <a:bodyPr>
            <a:normAutofit/>
          </a:bodyPr>
          <a:lstStyle/>
          <a:p>
            <a:pPr marL="0" indent="0">
              <a:buNone/>
            </a:pPr>
            <a:r>
              <a:rPr lang="en-US" sz="3200" dirty="0" err="1">
                <a:latin typeface="Times New Roman" panose="02020603050405020304" pitchFamily="18" charset="0"/>
                <a:cs typeface="Times New Roman" panose="02020603050405020304" pitchFamily="18" charset="0"/>
              </a:rPr>
              <a:t>Máy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thấp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khởi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nhanh</a:t>
            </a:r>
            <a:endParaRPr lang="en-US" sz="3200" dirty="0">
              <a:latin typeface="Times New Roman" panose="02020603050405020304" pitchFamily="18" charset="0"/>
              <a:cs typeface="Times New Roman" panose="02020603050405020304" pitchFamily="18" charset="0"/>
            </a:endParaRPr>
          </a:p>
          <a:p>
            <a:pPr algn="just"/>
            <a:r>
              <a:rPr lang="en-US" sz="3200" dirty="0" err="1" smtClean="0">
                <a:latin typeface="Times New Roman" panose="02020603050405020304" pitchFamily="18" charset="0"/>
                <a:cs typeface="Times New Roman" panose="02020603050405020304" pitchFamily="18" charset="0"/>
              </a:rPr>
              <a:t>Máy</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thấp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nhạy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bén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minh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vòng</a:t>
            </a:r>
            <a:r>
              <a:rPr lang="en-US" sz="3200" dirty="0">
                <a:latin typeface="Times New Roman" panose="02020603050405020304" pitchFamily="18" charset="0"/>
                <a:cs typeface="Times New Roman" panose="02020603050405020304" pitchFamily="18" charset="0"/>
              </a:rPr>
              <a:t> 40 </a:t>
            </a:r>
            <a:r>
              <a:rPr lang="en-US" sz="3200" dirty="0" err="1">
                <a:latin typeface="Times New Roman" panose="02020603050405020304" pitchFamily="18" charset="0"/>
                <a:cs typeface="Times New Roman" panose="02020603050405020304" pitchFamily="18" charset="0"/>
              </a:rPr>
              <a:t>giây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Javascript</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755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ctrTitle"/>
          </p:nvPr>
        </p:nvSpPr>
        <p:spPr/>
        <p:txBody>
          <a:bodyPr/>
          <a:lstStyle/>
          <a:p>
            <a:r>
              <a:rPr lang="en-US" dirty="0" smtClean="0"/>
              <a:t>DEMO</a:t>
            </a:r>
            <a:endParaRPr lang="en-US" dirty="0"/>
          </a:p>
        </p:txBody>
      </p:sp>
      <p:sp>
        <p:nvSpPr>
          <p:cNvPr id="5" name="Tiêu đề phụ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68296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27013" y="381000"/>
            <a:ext cx="10439402" cy="1371600"/>
          </a:xfrm>
        </p:spPr>
        <p:txBody>
          <a:bodyPr>
            <a:normAutofit fontScale="90000"/>
          </a:bodyPr>
          <a:lstStyle/>
          <a:p>
            <a:r>
              <a:rPr lang="vi-VN" dirty="0">
                <a:solidFill>
                  <a:schemeClr val="tx1"/>
                </a:solidFill>
                <a:latin typeface="Times New Roman" panose="02020603050405020304" pitchFamily="18" charset="0"/>
                <a:cs typeface="Times New Roman" panose="02020603050405020304" pitchFamily="18" charset="0"/>
              </a:rPr>
              <a:t>“</a:t>
            </a:r>
            <a:r>
              <a:rPr lang="vi-VN" dirty="0" err="1">
                <a:solidFill>
                  <a:schemeClr val="tx1"/>
                </a:solidFill>
                <a:latin typeface="Times New Roman" panose="02020603050405020304" pitchFamily="18" charset="0"/>
                <a:cs typeface="Times New Roman" panose="02020603050405020304" pitchFamily="18" charset="0"/>
              </a:rPr>
              <a:t>Mathematical</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puzzle</a:t>
            </a:r>
            <a:r>
              <a:rPr lang="vi-VN" dirty="0">
                <a:solidFill>
                  <a:schemeClr val="tx1"/>
                </a:solidFill>
                <a:latin typeface="Times New Roman" panose="02020603050405020304" pitchFamily="18" charset="0"/>
                <a:cs typeface="Times New Roman" panose="02020603050405020304" pitchFamily="18" charset="0"/>
              </a:rPr>
              <a:t>” hay “phương </a:t>
            </a:r>
            <a:r>
              <a:rPr lang="vi-VN" dirty="0" err="1">
                <a:solidFill>
                  <a:schemeClr val="tx1"/>
                </a:solidFill>
                <a:latin typeface="Times New Roman" panose="02020603050405020304" pitchFamily="18" charset="0"/>
                <a:cs typeface="Times New Roman" panose="02020603050405020304" pitchFamily="18" charset="0"/>
              </a:rPr>
              <a:t>trình</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toán</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học</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phức</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tạp</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là</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gì</a:t>
            </a:r>
            <a:r>
              <a:rPr lang="vi-VN" dirty="0">
                <a:solidFill>
                  <a:schemeClr val="tx1"/>
                </a:solidFill>
                <a:latin typeface="Times New Roman" panose="02020603050405020304" pitchFamily="18" charset="0"/>
                <a:cs typeface="Times New Roman" panose="02020603050405020304" pitchFamily="18" charset="0"/>
              </a:rPr>
              <a:t>?</a:t>
            </a:r>
            <a:r>
              <a:rPr lang="vi-VN" b="0" dirty="0"/>
              <a:t/>
            </a:r>
            <a:br>
              <a:rPr lang="vi-VN" b="0" dirty="0"/>
            </a:br>
            <a:endParaRPr lang="en-US" dirty="0"/>
          </a:p>
        </p:txBody>
      </p:sp>
      <p:sp>
        <p:nvSpPr>
          <p:cNvPr id="3" name="Chỗ dành sẵn cho Nội dung 2"/>
          <p:cNvSpPr>
            <a:spLocks noGrp="1"/>
          </p:cNvSpPr>
          <p:nvPr>
            <p:ph idx="1"/>
          </p:nvPr>
        </p:nvSpPr>
        <p:spPr>
          <a:xfrm>
            <a:off x="379412" y="1752600"/>
            <a:ext cx="10972800" cy="4724400"/>
          </a:xfrm>
        </p:spPr>
        <p:txBody>
          <a:bodyPr>
            <a:normAutofit/>
          </a:bodyPr>
          <a:lstStyle/>
          <a:p>
            <a:r>
              <a:rPr lang="vi-VN" sz="2800" dirty="0" err="1">
                <a:latin typeface="Times New Roman" panose="02020603050405020304" pitchFamily="18" charset="0"/>
                <a:cs typeface="Times New Roman" panose="02020603050405020304" pitchFamily="18" charset="0"/>
              </a:rPr>
              <a:t>Một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số</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bài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toán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điển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hình</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là</a:t>
            </a:r>
            <a:r>
              <a:rPr lang="vi-VN" sz="28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vi-VN" sz="2400" dirty="0" err="1">
                <a:latin typeface="Times New Roman" panose="02020603050405020304" pitchFamily="18" charset="0"/>
                <a:cs typeface="Times New Roman" panose="02020603050405020304" pitchFamily="18" charset="0"/>
              </a:rPr>
              <a:t>Hash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function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hàm</a:t>
            </a:r>
            <a:r>
              <a:rPr lang="vi-VN" sz="2400" dirty="0">
                <a:latin typeface="Times New Roman" panose="02020603050405020304" pitchFamily="18" charset="0"/>
                <a:cs typeface="Times New Roman" panose="02020603050405020304" pitchFamily="18" charset="0"/>
              </a:rPr>
              <a:t> băm): </a:t>
            </a:r>
            <a:r>
              <a:rPr lang="vi-VN" sz="2400" dirty="0" err="1">
                <a:latin typeface="Times New Roman" panose="02020603050405020304" pitchFamily="18" charset="0"/>
                <a:cs typeface="Times New Roman" panose="02020603050405020304" pitchFamily="18" charset="0"/>
              </a:rPr>
              <a:t>tìm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ẩn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đầu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vào</a:t>
            </a:r>
            <a:r>
              <a:rPr lang="vi-VN" sz="2400" dirty="0">
                <a:latin typeface="Times New Roman" panose="02020603050405020304" pitchFamily="18" charset="0"/>
                <a:cs typeface="Times New Roman" panose="02020603050405020304" pitchFamily="18" charset="0"/>
              </a:rPr>
              <a:t> khi </a:t>
            </a:r>
            <a:r>
              <a:rPr lang="vi-VN" sz="2400" dirty="0" err="1">
                <a:latin typeface="Times New Roman" panose="02020603050405020304" pitchFamily="18" charset="0"/>
                <a:cs typeface="Times New Roman" panose="02020603050405020304" pitchFamily="18" charset="0"/>
              </a:rPr>
              <a:t>đã</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biết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quả</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đầu</a:t>
            </a:r>
            <a:r>
              <a:rPr lang="vi-VN" sz="2400" dirty="0">
                <a:latin typeface="Times New Roman" panose="02020603050405020304" pitchFamily="18" charset="0"/>
                <a:cs typeface="Times New Roman" panose="02020603050405020304" pitchFamily="18" charset="0"/>
              </a:rPr>
              <a:t> ra.</a:t>
            </a:r>
          </a:p>
          <a:p>
            <a:pPr lvl="1">
              <a:buFont typeface="Wingdings" panose="05000000000000000000" pitchFamily="2" charset="2"/>
              <a:buChar char="Ø"/>
            </a:pPr>
            <a:r>
              <a:rPr lang="vi-VN" sz="2400" dirty="0" err="1">
                <a:latin typeface="Times New Roman" panose="02020603050405020304" pitchFamily="18" charset="0"/>
                <a:cs typeface="Times New Roman" panose="02020603050405020304" pitchFamily="18" charset="0"/>
              </a:rPr>
              <a:t>Integer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factorization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thừa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nguyên): </a:t>
            </a:r>
            <a:r>
              <a:rPr lang="vi-VN" sz="2400" dirty="0" err="1">
                <a:latin typeface="Times New Roman" panose="02020603050405020304" pitchFamily="18" charset="0"/>
                <a:cs typeface="Times New Roman" panose="02020603050405020304" pitchFamily="18" charset="0"/>
              </a:rPr>
              <a:t>tìm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biết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tích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hai </a:t>
            </a:r>
            <a:r>
              <a:rPr lang="vi-VN"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khác</a:t>
            </a:r>
            <a:r>
              <a:rPr lang="vi-VN" sz="24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vi-VN" sz="2400" dirty="0" err="1">
                <a:latin typeface="Times New Roman" panose="02020603050405020304" pitchFamily="18" charset="0"/>
                <a:cs typeface="Times New Roman" panose="02020603050405020304" pitchFamily="18" charset="0"/>
              </a:rPr>
              <a:t>Guided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tour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puzzle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protocol</a:t>
            </a:r>
            <a:r>
              <a:rPr lang="vi-VN" sz="2400" dirty="0">
                <a:latin typeface="Times New Roman" panose="02020603050405020304" pitchFamily="18" charset="0"/>
                <a:cs typeface="Times New Roman" panose="02020603050405020304" pitchFamily="18" charset="0"/>
              </a:rPr>
              <a:t> (giao </a:t>
            </a:r>
            <a:r>
              <a:rPr lang="vi-VN" sz="2400" dirty="0" err="1">
                <a:latin typeface="Times New Roman" panose="02020603050405020304" pitchFamily="18" charset="0"/>
                <a:cs typeface="Times New Roman" panose="02020603050405020304" pitchFamily="18" charset="0"/>
              </a:rPr>
              <a:t>thức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hướng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dẫn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giải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quyết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bài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toán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nếu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server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cảm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thấy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mình</a:t>
            </a:r>
            <a:r>
              <a:rPr lang="vi-VN" sz="2400" dirty="0">
                <a:latin typeface="Times New Roman" panose="02020603050405020304" pitchFamily="18" charset="0"/>
                <a:cs typeface="Times New Roman" panose="02020603050405020304" pitchFamily="18" charset="0"/>
              </a:rPr>
              <a:t> đang </a:t>
            </a:r>
            <a:r>
              <a:rPr lang="vi-VN" sz="2400" dirty="0" err="1">
                <a:latin typeface="Times New Roman" panose="02020603050405020304" pitchFamily="18" charset="0"/>
                <a:cs typeface="Times New Roman" panose="02020603050405020304" pitchFamily="18" charset="0"/>
              </a:rPr>
              <a:t>bị</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tấn</a:t>
            </a:r>
            <a:r>
              <a:rPr lang="vi-VN" sz="2400" dirty="0">
                <a:latin typeface="Times New Roman" panose="02020603050405020304" pitchFamily="18" charset="0"/>
                <a:cs typeface="Times New Roman" panose="02020603050405020304" pitchFamily="18" charset="0"/>
              </a:rPr>
              <a:t> công </a:t>
            </a:r>
            <a:r>
              <a:rPr lang="vi-VN" sz="2400" dirty="0" err="1">
                <a:latin typeface="Times New Roman" panose="02020603050405020304" pitchFamily="18" charset="0"/>
                <a:cs typeface="Times New Roman" panose="02020603050405020304" pitchFamily="18" charset="0"/>
              </a:rPr>
              <a:t>DoS</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sẽ</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cần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phải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tính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toán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lại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hàm</a:t>
            </a:r>
            <a:r>
              <a:rPr lang="vi-VN" sz="2400" dirty="0">
                <a:latin typeface="Times New Roman" panose="02020603050405020304" pitchFamily="18" charset="0"/>
                <a:cs typeface="Times New Roman" panose="02020603050405020304" pitchFamily="18" charset="0"/>
              </a:rPr>
              <a:t> băm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node</a:t>
            </a:r>
            <a:r>
              <a:rPr lang="vi-VN" sz="2400" dirty="0">
                <a:latin typeface="Times New Roman" panose="02020603050405020304" pitchFamily="18" charset="0"/>
                <a:cs typeface="Times New Roman" panose="02020603050405020304" pitchFamily="18" charset="0"/>
              </a:rPr>
              <a:t> theo </a:t>
            </a:r>
            <a:r>
              <a:rPr lang="vi-VN" sz="2400" dirty="0" err="1">
                <a:latin typeface="Times New Roman" panose="02020603050405020304" pitchFamily="18" charset="0"/>
                <a:cs typeface="Times New Roman" panose="02020603050405020304" pitchFamily="18" charset="0"/>
              </a:rPr>
              <a:t>thứ</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tự</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nhất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định</a:t>
            </a:r>
            <a:r>
              <a:rPr lang="vi-VN" sz="2400" dirty="0">
                <a:latin typeface="Times New Roman" panose="02020603050405020304" pitchFamily="18" charset="0"/>
                <a:cs typeface="Times New Roman" panose="02020603050405020304" pitchFamily="18" charset="0"/>
              </a:rPr>
              <a:t> – trong </a:t>
            </a:r>
            <a:r>
              <a:rPr lang="vi-VN" sz="2400" dirty="0" err="1">
                <a:latin typeface="Times New Roman" panose="02020603050405020304" pitchFamily="18" charset="0"/>
                <a:cs typeface="Times New Roman" panose="02020603050405020304" pitchFamily="18" charset="0"/>
              </a:rPr>
              <a:t>trường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hợp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này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bài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toán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chúng</a:t>
            </a:r>
            <a:r>
              <a:rPr lang="vi-VN" sz="2400" dirty="0">
                <a:latin typeface="Times New Roman" panose="02020603050405020304" pitchFamily="18" charset="0"/>
                <a:cs typeface="Times New Roman" panose="02020603050405020304" pitchFamily="18" charset="0"/>
              </a:rPr>
              <a:t> ta </a:t>
            </a:r>
            <a:r>
              <a:rPr lang="vi-VN" sz="2400" dirty="0" err="1">
                <a:latin typeface="Times New Roman" panose="02020603050405020304" pitchFamily="18" charset="0"/>
                <a:cs typeface="Times New Roman" panose="02020603050405020304" pitchFamily="18" charset="0"/>
              </a:rPr>
              <a:t>sẽ</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để</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tìm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chuỗi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giá</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trị</a:t>
            </a:r>
            <a:r>
              <a:rPr lang="vi-VN" sz="2400" dirty="0">
                <a:latin typeface="Times New Roman" panose="02020603050405020304" pitchFamily="18" charset="0"/>
                <a:cs typeface="Times New Roman" panose="02020603050405020304" pitchFamily="18" charset="0"/>
              </a:rPr>
              <a:t> băm”.</a:t>
            </a:r>
          </a:p>
          <a:p>
            <a:r>
              <a:rPr lang="vi-VN" sz="2800" dirty="0">
                <a:latin typeface="Times New Roman" panose="02020603050405020304" pitchFamily="18" charset="0"/>
                <a:cs typeface="Times New Roman" panose="02020603050405020304" pitchFamily="18" charset="0"/>
              </a:rPr>
              <a:t>Câu </a:t>
            </a:r>
            <a:r>
              <a:rPr lang="vi-VN" sz="2800" dirty="0" err="1">
                <a:latin typeface="Times New Roman" panose="02020603050405020304" pitchFamily="18" charset="0"/>
                <a:cs typeface="Times New Roman" panose="02020603050405020304" pitchFamily="18" charset="0"/>
              </a:rPr>
              <a:t>trả</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lời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dành</a:t>
            </a:r>
            <a:r>
              <a:rPr lang="vi-VN" sz="2800" dirty="0">
                <a:latin typeface="Times New Roman" panose="02020603050405020304" pitchFamily="18" charset="0"/>
                <a:cs typeface="Times New Roman" panose="02020603050405020304" pitchFamily="18" charset="0"/>
              </a:rPr>
              <a:t> cho phương </a:t>
            </a:r>
            <a:r>
              <a:rPr lang="vi-VN" sz="2800" dirty="0" err="1">
                <a:latin typeface="Times New Roman" panose="02020603050405020304" pitchFamily="18" charset="0"/>
                <a:cs typeface="Times New Roman" panose="02020603050405020304" pitchFamily="18" charset="0"/>
              </a:rPr>
              <a:t>trình</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toán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học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PoW</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được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gọi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hash</a:t>
            </a:r>
            <a:r>
              <a:rPr lang="vi-VN" sz="28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28263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685800"/>
          </a:xfrm>
        </p:spPr>
        <p:txBody>
          <a:bodyPr>
            <a:noAutofit/>
          </a:bodyPr>
          <a:lstStyle/>
          <a:p>
            <a:r>
              <a:rPr lang="en-US" sz="4400" dirty="0">
                <a:solidFill>
                  <a:srgbClr val="FFC000"/>
                </a:solidFill>
              </a:rPr>
              <a:t>Proof-of-Work </a:t>
            </a:r>
            <a:r>
              <a:rPr lang="en-US" sz="4400" dirty="0" smtClean="0">
                <a:solidFill>
                  <a:srgbClr val="FFC000"/>
                </a:solidFill>
              </a:rPr>
              <a:t>Algorithm</a:t>
            </a:r>
            <a:endParaRPr lang="en-US" sz="4400" dirty="0">
              <a:solidFill>
                <a:srgbClr val="FFC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2413" y="1295401"/>
                <a:ext cx="9134391" cy="4724400"/>
              </a:xfrm>
            </p:spPr>
            <p:txBody>
              <a:bodyPr>
                <a:normAutofit fontScale="92500"/>
              </a:bodyPr>
              <a:lstStyle/>
              <a:p>
                <a:pPr>
                  <a:lnSpc>
                    <a:spcPct val="150000"/>
                  </a:lnSpc>
                </a:pPr>
                <a:r>
                  <a:rPr lang="en-US" sz="2800" i="1" dirty="0" err="1" smtClean="0">
                    <a:latin typeface="Cambria Math" panose="02040503050406030204" pitchFamily="18" charset="0"/>
                  </a:rPr>
                  <a:t>Tìm</a:t>
                </a:r>
                <a:r>
                  <a:rPr lang="en-US" sz="2800" i="1" dirty="0" smtClean="0">
                    <a:latin typeface="Cambria Math" panose="02040503050406030204" pitchFamily="18" charset="0"/>
                  </a:rPr>
                  <a:t> </a:t>
                </a:r>
                <a:r>
                  <a:rPr lang="en-US" sz="2800" b="1" i="1" dirty="0" err="1" smtClean="0">
                    <a:latin typeface="Cambria Math" panose="02040503050406030204" pitchFamily="18" charset="0"/>
                  </a:rPr>
                  <a:t>nouce</a:t>
                </a:r>
                <a:r>
                  <a:rPr lang="en-US" sz="2800" i="1" dirty="0" smtClean="0">
                    <a:latin typeface="Cambria Math" panose="02040503050406030204" pitchFamily="18" charset="0"/>
                  </a:rPr>
                  <a:t> </a:t>
                </a:r>
                <a:r>
                  <a:rPr lang="en-US" sz="2800" i="1" dirty="0" err="1" smtClean="0">
                    <a:latin typeface="Cambria Math" panose="02040503050406030204" pitchFamily="18" charset="0"/>
                  </a:rPr>
                  <a:t>để</a:t>
                </a:r>
                <a:r>
                  <a:rPr lang="en-US" sz="2800" i="1" dirty="0" smtClean="0">
                    <a:latin typeface="Cambria Math" panose="02040503050406030204" pitchFamily="18" charset="0"/>
                  </a:rPr>
                  <a:t>:</a:t>
                </a:r>
                <a:endParaRPr lang="en-US" sz="2800" b="0" i="1" dirty="0" smtClean="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𝐻𝑎𝑠h</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𝑏𝑙𝑜𝑐𝑘</m:t>
                          </m:r>
                          <m:r>
                            <a:rPr lang="en-US" sz="2800" b="0" i="1" smtClean="0">
                              <a:latin typeface="Cambria Math" panose="02040503050406030204" pitchFamily="18" charset="0"/>
                            </a:rPr>
                            <m:t>_</m:t>
                          </m:r>
                          <m:r>
                            <a:rPr lang="en-US" sz="2800" b="0" i="1" smtClean="0">
                              <a:latin typeface="Cambria Math" panose="02040503050406030204" pitchFamily="18" charset="0"/>
                            </a:rPr>
                            <m:t>h𝑒𝑎𝑑𝑒𝑟</m:t>
                          </m:r>
                          <m:r>
                            <a:rPr lang="en-US" sz="2800" b="0" i="1" smtClean="0">
                              <a:latin typeface="Cambria Math" panose="02040503050406030204" pitchFamily="18" charset="0"/>
                            </a:rPr>
                            <m:t>+</m:t>
                          </m:r>
                          <m:r>
                            <a:rPr lang="en-US" sz="2800" b="0" i="1" smtClean="0">
                              <a:latin typeface="Cambria Math" panose="02040503050406030204" pitchFamily="18" charset="0"/>
                            </a:rPr>
                            <m:t>𝑛𝑜𝑢𝑐𝑒</m:t>
                          </m:r>
                        </m:e>
                      </m:d>
                      <m:r>
                        <a:rPr lang="en-US" sz="2800" b="0" i="1" smtClean="0">
                          <a:latin typeface="Cambria Math" panose="02040503050406030204" pitchFamily="18" charset="0"/>
                        </a:rPr>
                        <m:t>&lt;</m:t>
                      </m:r>
                      <m:r>
                        <a:rPr lang="en-US" sz="2800" b="0" i="1" smtClean="0">
                          <a:latin typeface="Cambria Math" panose="02040503050406030204" pitchFamily="18" charset="0"/>
                        </a:rPr>
                        <m:t>𝑡𝑎𝑟𝑔𝑒𝑡</m:t>
                      </m:r>
                    </m:oMath>
                  </m:oMathPara>
                </a14:m>
                <a:endParaRPr lang="en-US" sz="2800" b="0" dirty="0" smtClean="0"/>
              </a:p>
              <a:p>
                <a:pPr marL="231775" lvl="1" indent="0">
                  <a:lnSpc>
                    <a:spcPct val="150000"/>
                  </a:lnSpc>
                  <a:buNone/>
                </a:pPr>
                <a:r>
                  <a:rPr lang="en-US" dirty="0" smtClean="0"/>
                  <a:t>	with	 </a:t>
                </a:r>
                <a14:m>
                  <m:oMath xmlns:m="http://schemas.openxmlformats.org/officeDocument/2006/math">
                    <m:r>
                      <a:rPr lang="en-US" sz="2400" b="0" i="1" smtClean="0">
                        <a:latin typeface="Cambria Math" panose="02040503050406030204" pitchFamily="18" charset="0"/>
                      </a:rPr>
                      <m:t>𝑡𝑎𝑟𝑔𝑒𝑡</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𝑑𝑖𝑓𝑓𝑖𝑐𝑢𝑓𝑡</m:t>
                        </m:r>
                        <m:r>
                          <a:rPr lang="en-US" sz="2400" b="0" i="1" smtClean="0">
                            <a:latin typeface="Cambria Math" panose="02040503050406030204" pitchFamily="18" charset="0"/>
                          </a:rPr>
                          <m:t>_</m:t>
                        </m:r>
                        <m:r>
                          <a:rPr lang="en-US" sz="2400" b="0" i="1" smtClean="0">
                            <a:latin typeface="Cambria Math" panose="02040503050406030204" pitchFamily="18" charset="0"/>
                          </a:rPr>
                          <m:t>𝑏𝑖𝑡</m:t>
                        </m:r>
                      </m:sup>
                    </m:sSup>
                  </m:oMath>
                </a14:m>
                <a:endParaRPr lang="en-US" dirty="0" smtClean="0"/>
              </a:p>
              <a:p>
                <a:pPr marL="231775" lvl="1" indent="0">
                  <a:lnSpc>
                    <a:spcPct val="150000"/>
                  </a:lnSpc>
                  <a:buNone/>
                </a:pPr>
                <a14:m>
                  <m:oMathPara xmlns:m="http://schemas.openxmlformats.org/officeDocument/2006/math">
                    <m:oMathParaPr>
                      <m:jc m:val="centerGroup"/>
                    </m:oMathParaPr>
                    <m:oMath xmlns:m="http://schemas.openxmlformats.org/officeDocument/2006/math">
                      <m:r>
                        <m:rPr>
                          <m:nor/>
                        </m:rPr>
                        <a:rPr lang="en-US" sz="1800"/>
                        <m:t>New</m:t>
                      </m:r>
                      <m:r>
                        <m:rPr>
                          <m:nor/>
                        </m:rPr>
                        <a:rPr lang="en-US" sz="1800"/>
                        <m:t> </m:t>
                      </m:r>
                      <m:r>
                        <m:rPr>
                          <m:nor/>
                        </m:rPr>
                        <a:rPr lang="en-US" sz="1800"/>
                        <m:t>Difficulty</m:t>
                      </m:r>
                      <m:r>
                        <m:rPr>
                          <m:nor/>
                        </m:rPr>
                        <a:rPr lang="en-US" sz="1800"/>
                        <m:t> = </m:t>
                      </m:r>
                      <m:r>
                        <m:rPr>
                          <m:nor/>
                        </m:rPr>
                        <a:rPr lang="en-US" sz="1800"/>
                        <m:t>Old</m:t>
                      </m:r>
                      <m:r>
                        <m:rPr>
                          <m:nor/>
                        </m:rPr>
                        <a:rPr lang="en-US" sz="1800"/>
                        <m:t> </m:t>
                      </m:r>
                      <m:r>
                        <m:rPr>
                          <m:nor/>
                        </m:rPr>
                        <a:rPr lang="en-US" sz="1800"/>
                        <m:t>Difficulty</m:t>
                      </m:r>
                      <m:r>
                        <m:rPr>
                          <m:nor/>
                        </m:rPr>
                        <a:rPr lang="en-US" sz="1800"/>
                        <m:t> ∗ (</m:t>
                      </m:r>
                      <m:r>
                        <m:rPr>
                          <m:nor/>
                        </m:rPr>
                        <a:rPr lang="en-US" sz="1800"/>
                        <m:t>Actual</m:t>
                      </m:r>
                      <m:r>
                        <m:rPr>
                          <m:nor/>
                        </m:rPr>
                        <a:rPr lang="en-US" sz="1800"/>
                        <m:t> </m:t>
                      </m:r>
                      <m:r>
                        <m:rPr>
                          <m:nor/>
                        </m:rPr>
                        <a:rPr lang="en-US" sz="1800"/>
                        <m:t>Time</m:t>
                      </m:r>
                      <m:r>
                        <m:rPr>
                          <m:nor/>
                        </m:rPr>
                        <a:rPr lang="en-US" sz="1800"/>
                        <m:t> </m:t>
                      </m:r>
                      <m:r>
                        <m:rPr>
                          <m:nor/>
                        </m:rPr>
                        <a:rPr lang="en-US" sz="1800"/>
                        <m:t>of</m:t>
                      </m:r>
                      <m:r>
                        <m:rPr>
                          <m:nor/>
                        </m:rPr>
                        <a:rPr lang="en-US" sz="1800"/>
                        <m:t> </m:t>
                      </m:r>
                      <m:r>
                        <m:rPr>
                          <m:nor/>
                        </m:rPr>
                        <a:rPr lang="en-US" sz="1800"/>
                        <m:t>Last</m:t>
                      </m:r>
                      <m:r>
                        <m:rPr>
                          <m:nor/>
                        </m:rPr>
                        <a:rPr lang="en-US" sz="1800"/>
                        <m:t> 2016 </m:t>
                      </m:r>
                      <m:r>
                        <m:rPr>
                          <m:nor/>
                        </m:rPr>
                        <a:rPr lang="en-US" sz="1800"/>
                        <m:t>Blocks</m:t>
                      </m:r>
                      <m:r>
                        <m:rPr>
                          <m:nor/>
                        </m:rPr>
                        <a:rPr lang="en-US" sz="1800"/>
                        <m:t> / 20160 </m:t>
                      </m:r>
                      <m:r>
                        <m:rPr>
                          <m:nor/>
                        </m:rPr>
                        <a:rPr lang="en-US" sz="1800"/>
                        <m:t>minutes</m:t>
                      </m:r>
                      <m:r>
                        <m:rPr>
                          <m:nor/>
                        </m:rPr>
                        <a:rPr lang="en-US" sz="1800"/>
                        <m:t>)</m:t>
                      </m:r>
                    </m:oMath>
                  </m:oMathPara>
                </a14:m>
                <a:endParaRPr lang="en-US" dirty="0" smtClean="0"/>
              </a:p>
              <a:p>
                <a:pPr lvl="1">
                  <a:lnSpc>
                    <a:spcPct val="150000"/>
                  </a:lnSpc>
                </a:pPr>
                <a:r>
                  <a:rPr lang="en-US" dirty="0" err="1" smtClean="0"/>
                  <a:t>Nếu</a:t>
                </a:r>
                <a:r>
                  <a:rPr lang="en-US" dirty="0" smtClean="0"/>
                  <a:t> </a:t>
                </a:r>
                <a:r>
                  <a:rPr lang="en-US" dirty="0" err="1" smtClean="0"/>
                  <a:t>Difficuft_bit</a:t>
                </a:r>
                <a:r>
                  <a:rPr lang="en-US" dirty="0" smtClean="0"/>
                  <a:t> in [0; 256] =&gt; </a:t>
                </a:r>
                <a:r>
                  <a:rPr lang="en-US" dirty="0" err="1" smtClean="0"/>
                  <a:t>để</a:t>
                </a:r>
                <a:r>
                  <a:rPr lang="en-US" dirty="0" smtClean="0"/>
                  <a:t> </a:t>
                </a:r>
                <a:r>
                  <a:rPr lang="en-US" dirty="0" err="1" smtClean="0"/>
                  <a:t>trung</a:t>
                </a:r>
                <a:r>
                  <a:rPr lang="en-US" dirty="0" smtClean="0"/>
                  <a:t> </a:t>
                </a:r>
                <a:r>
                  <a:rPr lang="en-US" dirty="0" err="1" smtClean="0"/>
                  <a:t>bình</a:t>
                </a:r>
                <a:r>
                  <a:rPr lang="en-US" dirty="0"/>
                  <a:t> </a:t>
                </a:r>
                <a:r>
                  <a:rPr lang="en-US" dirty="0" smtClean="0"/>
                  <a:t>10p </a:t>
                </a:r>
                <a:r>
                  <a:rPr lang="en-US" dirty="0" err="1" smtClean="0"/>
                  <a:t>tìm</a:t>
                </a:r>
                <a:r>
                  <a:rPr lang="en-US" dirty="0" smtClean="0"/>
                  <a:t> </a:t>
                </a:r>
                <a:r>
                  <a:rPr lang="en-US" dirty="0" err="1" smtClean="0"/>
                  <a:t>ra</a:t>
                </a:r>
                <a:r>
                  <a:rPr lang="en-US" dirty="0" smtClean="0"/>
                  <a:t> 1 block ( </a:t>
                </a:r>
                <a:r>
                  <a:rPr lang="it-IT" dirty="0" smtClean="0"/>
                  <a:t>100 Peta Hashes mỗi giây </a:t>
                </a:r>
                <a:r>
                  <a:rPr lang="en-US" dirty="0" smtClean="0"/>
                  <a:t>) </a:t>
                </a:r>
              </a:p>
              <a:p>
                <a:pPr marL="231775" lvl="1" indent="0">
                  <a:lnSpc>
                    <a:spcPct val="150000"/>
                  </a:lnSpc>
                  <a:buNone/>
                </a:pPr>
                <a:r>
                  <a:rPr lang="en-US" dirty="0" smtClean="0"/>
                  <a:t/>
                </a:r>
                <a:br>
                  <a:rPr lang="en-US" dirty="0" smtClean="0"/>
                </a:b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2413" y="1295401"/>
                <a:ext cx="9134391" cy="4724400"/>
              </a:xfrm>
              <a:blipFill rotWithShape="0">
                <a:blip r:embed="rId2"/>
                <a:stretch>
                  <a:fillRect l="-1068"/>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1212" y="4490134"/>
            <a:ext cx="4495800" cy="2337815"/>
          </a:xfrm>
          <a:prstGeom prst="rect">
            <a:avLst/>
          </a:prstGeom>
        </p:spPr>
      </p:pic>
    </p:spTree>
    <p:extLst>
      <p:ext uri="{BB962C8B-B14F-4D97-AF65-F5344CB8AC3E}">
        <p14:creationId xmlns:p14="http://schemas.microsoft.com/office/powerpoint/2010/main" val="127773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31813" y="381000"/>
            <a:ext cx="10134602" cy="1371600"/>
          </a:xfrm>
        </p:spPr>
        <p:txBody>
          <a:bodyPr/>
          <a:lstStyle/>
          <a:p>
            <a:r>
              <a:rPr lang="en-US" dirty="0" err="1">
                <a:solidFill>
                  <a:schemeClr val="tx1"/>
                </a:solidFill>
                <a:latin typeface="Times New Roman" panose="02020603050405020304" pitchFamily="18" charset="0"/>
                <a:cs typeface="Times New Roman" panose="02020603050405020304" pitchFamily="18" charset="0"/>
              </a:rPr>
              <a:t>Vì</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sao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cần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PoW</a:t>
            </a:r>
            <a:r>
              <a:rPr lang="en-US" dirty="0" smtClean="0">
                <a:solidFill>
                  <a:schemeClr val="tx1"/>
                </a:solidFill>
                <a:latin typeface="Times New Roman" panose="02020603050405020304" pitchFamily="18" charset="0"/>
                <a:cs typeface="Times New Roman" panose="02020603050405020304" pitchFamily="18" charset="0"/>
              </a:rPr>
              <a:t>?</a:t>
            </a:r>
            <a:r>
              <a:rPr lang="en-US" b="0" dirty="0"/>
              <a:t/>
            </a:r>
            <a:br>
              <a:rPr lang="en-US" b="0" dirty="0"/>
            </a:br>
            <a:endParaRPr lang="en-US" dirty="0"/>
          </a:p>
        </p:txBody>
      </p:sp>
      <p:sp>
        <p:nvSpPr>
          <p:cNvPr id="3" name="Chỗ dành sẵn cho Nội dung 2"/>
          <p:cNvSpPr>
            <a:spLocks noGrp="1"/>
          </p:cNvSpPr>
          <p:nvPr>
            <p:ph idx="1"/>
          </p:nvPr>
        </p:nvSpPr>
        <p:spPr>
          <a:xfrm>
            <a:off x="684213" y="1904999"/>
            <a:ext cx="9972592" cy="4114801"/>
          </a:xfrm>
        </p:spPr>
        <p:txBody>
          <a:bodyPr/>
          <a:lstStyle/>
          <a:p>
            <a:r>
              <a:rPr lang="en-US" b="1" dirty="0" err="1">
                <a:latin typeface="Times New Roman" panose="02020603050405020304" pitchFamily="18" charset="0"/>
                <a:cs typeface="Times New Roman" panose="02020603050405020304" pitchFamily="18" charset="0"/>
              </a:rPr>
              <a:t>Sự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tốc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Blockchain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nhiều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vào</a:t>
            </a:r>
            <a:r>
              <a:rPr lang="en-US" b="1" dirty="0">
                <a:latin typeface="Times New Roman" panose="02020603050405020304" pitchFamily="18" charset="0"/>
                <a:cs typeface="Times New Roman" panose="02020603050405020304" pitchFamily="18" charset="0"/>
              </a:rPr>
              <a:t> Proof of work</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-&gt; </a:t>
            </a:r>
            <a:r>
              <a:rPr lang="en-US" b="1" dirty="0" err="1">
                <a:latin typeface="Times New Roman" panose="02020603050405020304" pitchFamily="18" charset="0"/>
                <a:cs typeface="Times New Roman" panose="02020603050405020304" pitchFamily="18" charset="0"/>
              </a:rPr>
              <a:t>T</a:t>
            </a:r>
            <a:r>
              <a:rPr lang="en-US" b="1" dirty="0" err="1" smtClean="0">
                <a:latin typeface="Times New Roman" panose="02020603050405020304" pitchFamily="18" charset="0"/>
                <a:cs typeface="Times New Roman" panose="02020603050405020304" pitchFamily="18" charset="0"/>
              </a:rPr>
              <a:t>uy</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nhiên</a:t>
            </a:r>
            <a:r>
              <a:rPr lang="en-US" b="1"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tạp</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dirty="0" err="1">
                <a:latin typeface="Times New Roman" panose="02020603050405020304" pitchFamily="18" charset="0"/>
                <a:cs typeface="Times New Roman" panose="02020603050405020304" pitchFamily="18" charset="0"/>
              </a:rPr>
              <a:t>Nếu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bài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toán</a:t>
            </a:r>
            <a:r>
              <a:rPr lang="vi-VN" dirty="0">
                <a:latin typeface="Times New Roman" panose="02020603050405020304" pitchFamily="18" charset="0"/>
                <a:cs typeface="Times New Roman" panose="02020603050405020304" pitchFamily="18" charset="0"/>
              </a:rPr>
              <a:t> không </a:t>
            </a:r>
            <a:r>
              <a:rPr lang="vi-VN" dirty="0" err="1">
                <a:latin typeface="Times New Roman" panose="02020603050405020304" pitchFamily="18" charset="0"/>
                <a:cs typeface="Times New Roman" panose="02020603050405020304" pitchFamily="18" charset="0"/>
              </a:rPr>
              <a:t>thể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giải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quyết</a:t>
            </a:r>
            <a:r>
              <a:rPr lang="vi-VN" dirty="0">
                <a:latin typeface="Times New Roman" panose="02020603050405020304" pitchFamily="18" charset="0"/>
                <a:cs typeface="Times New Roman" panose="02020603050405020304" pitchFamily="18" charset="0"/>
              </a:rPr>
              <a:t> trong </a:t>
            </a:r>
            <a:r>
              <a:rPr lang="vi-VN" dirty="0" err="1">
                <a:latin typeface="Times New Roman" panose="02020603050405020304" pitchFamily="18" charset="0"/>
                <a:cs typeface="Times New Roman" panose="02020603050405020304" pitchFamily="18" charset="0"/>
              </a:rPr>
              <a:t>khoản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thời</a:t>
            </a:r>
            <a:r>
              <a:rPr lang="vi-VN" dirty="0">
                <a:latin typeface="Times New Roman" panose="02020603050405020304" pitchFamily="18" charset="0"/>
                <a:cs typeface="Times New Roman" panose="02020603050405020304" pitchFamily="18" charset="0"/>
              </a:rPr>
              <a:t> gian vô </a:t>
            </a:r>
            <a:r>
              <a:rPr lang="vi-VN" dirty="0" err="1">
                <a:latin typeface="Times New Roman" panose="02020603050405020304" pitchFamily="18" charset="0"/>
                <a:cs typeface="Times New Roman" panose="02020603050405020304" pitchFamily="18" charset="0"/>
              </a:rPr>
              <a:t>hạn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định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mạng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lưới</a:t>
            </a:r>
            <a:r>
              <a:rPr lang="vi-VN" dirty="0">
                <a:latin typeface="Times New Roman" panose="02020603050405020304" pitchFamily="18" charset="0"/>
                <a:cs typeface="Times New Roman" panose="02020603050405020304" pitchFamily="18" charset="0"/>
              </a:rPr>
              <a:t> xem như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sụp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đổ</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N</a:t>
            </a:r>
            <a:r>
              <a:rPr lang="vi-VN" dirty="0" err="1" smtClean="0">
                <a:latin typeface="Times New Roman" panose="02020603050405020304" pitchFamily="18" charset="0"/>
                <a:cs typeface="Times New Roman" panose="02020603050405020304" pitchFamily="18" charset="0"/>
              </a:rPr>
              <a:t>ếu</a:t>
            </a:r>
            <a:r>
              <a:rPr lang="vi-VN" dirty="0" smtClean="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bài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toán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quá</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dễ</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thì</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mạng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lưới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lại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tự</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đặt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mình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vào</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vị</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trí</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thuận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lợi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bị</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spam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tấn</a:t>
            </a:r>
            <a:r>
              <a:rPr lang="vi-VN" dirty="0">
                <a:latin typeface="Times New Roman" panose="02020603050405020304" pitchFamily="18" charset="0"/>
                <a:cs typeface="Times New Roman" panose="02020603050405020304" pitchFamily="18" charset="0"/>
              </a:rPr>
              <a:t> công </a:t>
            </a:r>
            <a:r>
              <a:rPr lang="vi-VN" dirty="0" err="1">
                <a:latin typeface="Times New Roman" panose="02020603050405020304" pitchFamily="18" charset="0"/>
                <a:cs typeface="Times New Roman" panose="02020603050405020304" pitchFamily="18" charset="0"/>
              </a:rPr>
              <a:t>DoS</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trục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trặc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khác</a:t>
            </a:r>
            <a:r>
              <a:rPr lang="vi-VN" dirty="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24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79413" y="381000"/>
            <a:ext cx="10287002" cy="1371600"/>
          </a:xfrm>
        </p:spPr>
        <p:txBody>
          <a:bodyPr>
            <a:normAutofit/>
          </a:bodyPr>
          <a:lstStyle/>
          <a:p>
            <a:r>
              <a:rPr lang="vi-VN" dirty="0" err="1">
                <a:solidFill>
                  <a:schemeClr val="tx1"/>
                </a:solidFill>
                <a:latin typeface="Times New Roman" panose="02020603050405020304" pitchFamily="18" charset="0"/>
                <a:cs typeface="Times New Roman" panose="02020603050405020304" pitchFamily="18" charset="0"/>
              </a:rPr>
              <a:t>PoW</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được</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thực</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hiện</a:t>
            </a:r>
            <a:r>
              <a:rPr lang="vi-VN" dirty="0">
                <a:solidFill>
                  <a:schemeClr val="tx1"/>
                </a:solidFill>
                <a:latin typeface="Times New Roman" panose="02020603050405020304" pitchFamily="18" charset="0"/>
                <a:cs typeface="Times New Roman" panose="02020603050405020304" pitchFamily="18" charset="0"/>
              </a:rPr>
              <a:t> như </a:t>
            </a:r>
            <a:r>
              <a:rPr lang="vi-VN" dirty="0" err="1">
                <a:solidFill>
                  <a:schemeClr val="tx1"/>
                </a:solidFill>
                <a:latin typeface="Times New Roman" panose="02020603050405020304" pitchFamily="18" charset="0"/>
                <a:cs typeface="Times New Roman" panose="02020603050405020304" pitchFamily="18" charset="0"/>
              </a:rPr>
              <a:t>thế</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nào</a:t>
            </a:r>
            <a:r>
              <a:rPr lang="vi-VN" dirty="0">
                <a:solidFill>
                  <a:schemeClr val="tx1"/>
                </a:solidFill>
                <a:latin typeface="Times New Roman" panose="02020603050405020304" pitchFamily="18" charset="0"/>
                <a:cs typeface="Times New Roman" panose="02020603050405020304" pitchFamily="18" charset="0"/>
              </a:rPr>
              <a:t> trên </a:t>
            </a:r>
            <a:r>
              <a:rPr lang="vi-VN" dirty="0" err="1">
                <a:solidFill>
                  <a:schemeClr val="tx1"/>
                </a:solidFill>
                <a:latin typeface="Times New Roman" panose="02020603050405020304" pitchFamily="18" charset="0"/>
                <a:cs typeface="Times New Roman" panose="02020603050405020304" pitchFamily="18" charset="0"/>
              </a:rPr>
              <a:t>Blockchain</a:t>
            </a:r>
            <a:r>
              <a:rPr lang="vi-VN" dirty="0">
                <a:solidFill>
                  <a:schemeClr val="tx1"/>
                </a:solidFill>
                <a:latin typeface="Times New Roman" panose="02020603050405020304" pitchFamily="18" charset="0"/>
                <a:cs typeface="Times New Roman" panose="02020603050405020304" pitchFamily="18" charset="0"/>
              </a:rPr>
              <a:t>?</a:t>
            </a:r>
            <a:r>
              <a:rPr lang="vi-VN" b="0" dirty="0"/>
              <a:t/>
            </a:r>
            <a:br>
              <a:rPr lang="vi-VN" b="0" dirty="0"/>
            </a:br>
            <a:endParaRPr lang="en-US" dirty="0"/>
          </a:p>
        </p:txBody>
      </p:sp>
      <p:sp>
        <p:nvSpPr>
          <p:cNvPr id="3" name="Chỗ dành sẵn cho Nội dung 2"/>
          <p:cNvSpPr>
            <a:spLocks noGrp="1"/>
          </p:cNvSpPr>
          <p:nvPr>
            <p:ph idx="1"/>
          </p:nvPr>
        </p:nvSpPr>
        <p:spPr>
          <a:xfrm>
            <a:off x="770022" y="1723869"/>
            <a:ext cx="10353589" cy="4114801"/>
          </a:xfrm>
        </p:spPr>
        <p:txBody>
          <a:bodyPr/>
          <a:lstStyle/>
          <a:p>
            <a:r>
              <a:rPr lang="vi-VN" dirty="0" err="1">
                <a:latin typeface="Times New Roman" panose="02020603050405020304" pitchFamily="18" charset="0"/>
                <a:cs typeface="Times New Roman" panose="02020603050405020304" pitchFamily="18" charset="0"/>
              </a:rPr>
              <a:t>Độ</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bài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toán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đào</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khối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phụ</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thuộc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vào</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số</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lượng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người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dùng</a:t>
            </a:r>
            <a:r>
              <a:rPr lang="vi-VN" dirty="0">
                <a:latin typeface="Times New Roman" panose="02020603050405020304" pitchFamily="18" charset="0"/>
                <a:cs typeface="Times New Roman" panose="02020603050405020304" pitchFamily="18" charset="0"/>
              </a:rPr>
              <a:t>, năng </a:t>
            </a:r>
            <a:r>
              <a:rPr lang="vi-VN" dirty="0" err="1">
                <a:latin typeface="Times New Roman" panose="02020603050405020304" pitchFamily="18" charset="0"/>
                <a:cs typeface="Times New Roman" panose="02020603050405020304" pitchFamily="18" charset="0"/>
              </a:rPr>
              <a:t>lực</a:t>
            </a:r>
            <a:r>
              <a:rPr lang="vi-VN" dirty="0">
                <a:latin typeface="Times New Roman" panose="02020603050405020304" pitchFamily="18" charset="0"/>
                <a:cs typeface="Times New Roman" panose="02020603050405020304" pitchFamily="18" charset="0"/>
              </a:rPr>
              <a:t> khai </a:t>
            </a:r>
            <a:r>
              <a:rPr lang="vi-VN" dirty="0" err="1">
                <a:latin typeface="Times New Roman" panose="02020603050405020304" pitchFamily="18" charset="0"/>
                <a:cs typeface="Times New Roman" panose="02020603050405020304" pitchFamily="18" charset="0"/>
              </a:rPr>
              <a:t>thác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hiện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tại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tải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trọng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mạng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lưới</a:t>
            </a:r>
            <a:r>
              <a:rPr lang="vi-VN"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vi-VN" dirty="0" err="1" smtClean="0">
                <a:latin typeface="Times New Roman" panose="02020603050405020304" pitchFamily="18" charset="0"/>
                <a:cs typeface="Times New Roman" panose="02020603050405020304" pitchFamily="18" charset="0"/>
              </a:rPr>
              <a:t>Hash</a:t>
            </a:r>
            <a:r>
              <a:rPr lang="vi-VN" dirty="0" smtClean="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mỗi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khối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chứa</a:t>
            </a:r>
            <a:r>
              <a:rPr lang="vi-VN" dirty="0">
                <a:latin typeface="Times New Roman" panose="02020603050405020304" pitchFamily="18" charset="0"/>
                <a:cs typeface="Times New Roman" panose="02020603050405020304" pitchFamily="18" charset="0"/>
              </a:rPr>
              <a:t> trong </a:t>
            </a:r>
            <a:r>
              <a:rPr lang="vi-VN" dirty="0" err="1">
                <a:latin typeface="Times New Roman" panose="02020603050405020304" pitchFamily="18" charset="0"/>
                <a:cs typeface="Times New Roman" panose="02020603050405020304" pitchFamily="18" charset="0"/>
              </a:rPr>
              <a:t>nó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hash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khối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trước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giúp</a:t>
            </a:r>
            <a:r>
              <a:rPr lang="vi-VN" dirty="0">
                <a:latin typeface="Times New Roman" panose="02020603050405020304" pitchFamily="18" charset="0"/>
                <a:cs typeface="Times New Roman" panose="02020603050405020304" pitchFamily="18" charset="0"/>
              </a:rPr>
              <a:t> gia tăng </a:t>
            </a:r>
            <a:r>
              <a:rPr lang="vi-VN" dirty="0" err="1">
                <a:latin typeface="Times New Roman" panose="02020603050405020304" pitchFamily="18" charset="0"/>
                <a:cs typeface="Times New Roman" panose="02020603050405020304" pitchFamily="18" charset="0"/>
              </a:rPr>
              <a:t>mức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độ</a:t>
            </a:r>
            <a:r>
              <a:rPr lang="vi-VN" dirty="0">
                <a:latin typeface="Times New Roman" panose="02020603050405020304" pitchFamily="18" charset="0"/>
                <a:cs typeface="Times New Roman" panose="02020603050405020304" pitchFamily="18" charset="0"/>
              </a:rPr>
              <a:t> an ninh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tránh</a:t>
            </a:r>
            <a:r>
              <a:rPr lang="vi-VN" dirty="0">
                <a:latin typeface="Times New Roman" panose="02020603050405020304" pitchFamily="18" charset="0"/>
                <a:cs typeface="Times New Roman" panose="02020603050405020304" pitchFamily="18" charset="0"/>
              </a:rPr>
              <a:t> vi </a:t>
            </a:r>
            <a:r>
              <a:rPr lang="vi-VN" dirty="0" err="1">
                <a:latin typeface="Times New Roman" panose="02020603050405020304" pitchFamily="18" charset="0"/>
                <a:cs typeface="Times New Roman" panose="02020603050405020304" pitchFamily="18" charset="0"/>
              </a:rPr>
              <a:t>phạm</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Ả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419" y="3429000"/>
            <a:ext cx="8991600" cy="3200400"/>
          </a:xfrm>
          <a:prstGeom prst="rect">
            <a:avLst/>
          </a:prstGeom>
        </p:spPr>
      </p:pic>
    </p:spTree>
    <p:extLst>
      <p:ext uri="{BB962C8B-B14F-4D97-AF65-F5344CB8AC3E}">
        <p14:creationId xmlns:p14="http://schemas.microsoft.com/office/powerpoint/2010/main" val="248250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74612" y="-152400"/>
            <a:ext cx="11277599" cy="1371600"/>
          </a:xfrm>
        </p:spPr>
        <p:txBody>
          <a:bodyPr/>
          <a:lstStyle/>
          <a:p>
            <a:r>
              <a:rPr lang="vi-VN" dirty="0" err="1">
                <a:solidFill>
                  <a:schemeClr val="tx1"/>
                </a:solidFill>
                <a:latin typeface="Times New Roman" panose="02020603050405020304" pitchFamily="18" charset="0"/>
                <a:cs typeface="Times New Roman" panose="02020603050405020304" pitchFamily="18" charset="0"/>
              </a:rPr>
              <a:t>PoW</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được</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thực</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hiện</a:t>
            </a:r>
            <a:r>
              <a:rPr lang="vi-VN" dirty="0">
                <a:solidFill>
                  <a:schemeClr val="tx1"/>
                </a:solidFill>
                <a:latin typeface="Times New Roman" panose="02020603050405020304" pitchFamily="18" charset="0"/>
                <a:cs typeface="Times New Roman" panose="02020603050405020304" pitchFamily="18" charset="0"/>
              </a:rPr>
              <a:t> như </a:t>
            </a:r>
            <a:r>
              <a:rPr lang="vi-VN" dirty="0" err="1">
                <a:solidFill>
                  <a:schemeClr val="tx1"/>
                </a:solidFill>
                <a:latin typeface="Times New Roman" panose="02020603050405020304" pitchFamily="18" charset="0"/>
                <a:cs typeface="Times New Roman" panose="02020603050405020304" pitchFamily="18" charset="0"/>
              </a:rPr>
              <a:t>thế</a:t>
            </a:r>
            <a:r>
              <a:rPr lang="vi-VN" dirty="0">
                <a:solidFill>
                  <a:schemeClr val="tx1"/>
                </a:solidFill>
                <a:latin typeface="Times New Roman" panose="02020603050405020304" pitchFamily="18" charset="0"/>
                <a:cs typeface="Times New Roman" panose="02020603050405020304" pitchFamily="18" charset="0"/>
              </a:rPr>
              <a:t> </a:t>
            </a:r>
            <a:r>
              <a:rPr lang="vi-VN" dirty="0" err="1">
                <a:solidFill>
                  <a:schemeClr val="tx1"/>
                </a:solidFill>
                <a:latin typeface="Times New Roman" panose="02020603050405020304" pitchFamily="18" charset="0"/>
                <a:cs typeface="Times New Roman" panose="02020603050405020304" pitchFamily="18" charset="0"/>
              </a:rPr>
              <a:t>nào</a:t>
            </a:r>
            <a:r>
              <a:rPr lang="vi-VN" dirty="0">
                <a:solidFill>
                  <a:schemeClr val="tx1"/>
                </a:solidFill>
                <a:latin typeface="Times New Roman" panose="02020603050405020304" pitchFamily="18" charset="0"/>
                <a:cs typeface="Times New Roman" panose="02020603050405020304" pitchFamily="18" charset="0"/>
              </a:rPr>
              <a:t> trên </a:t>
            </a:r>
            <a:r>
              <a:rPr lang="vi-VN" dirty="0" err="1">
                <a:solidFill>
                  <a:schemeClr val="tx1"/>
                </a:solidFill>
                <a:latin typeface="Times New Roman" panose="02020603050405020304" pitchFamily="18" charset="0"/>
                <a:cs typeface="Times New Roman" panose="02020603050405020304" pitchFamily="18" charset="0"/>
              </a:rPr>
              <a:t>Blockchain</a:t>
            </a:r>
            <a:r>
              <a:rPr lang="vi-VN" dirty="0">
                <a:solidFill>
                  <a:schemeClr val="tx1"/>
                </a:solidFill>
                <a:latin typeface="Times New Roman" panose="02020603050405020304" pitchFamily="18" charset="0"/>
                <a:cs typeface="Times New Roman" panose="02020603050405020304" pitchFamily="18" charset="0"/>
              </a:rPr>
              <a:t>?</a:t>
            </a:r>
            <a:endParaRPr lang="en-US" dirty="0"/>
          </a:p>
        </p:txBody>
      </p:sp>
      <p:sp>
        <p:nvSpPr>
          <p:cNvPr id="3" name="Chỗ dành sẵn cho Nội dung 2"/>
          <p:cNvSpPr>
            <a:spLocks noGrp="1"/>
          </p:cNvSpPr>
          <p:nvPr>
            <p:ph idx="1"/>
          </p:nvPr>
        </p:nvSpPr>
        <p:spPr>
          <a:xfrm>
            <a:off x="531812" y="1904999"/>
            <a:ext cx="10515599" cy="4114801"/>
          </a:xfrm>
        </p:spPr>
        <p:txBody>
          <a:bodyPr/>
          <a:lstStyle/>
          <a:p>
            <a:pPr algn="just"/>
            <a:r>
              <a:rPr lang="vi-VN" dirty="0">
                <a:latin typeface="Times New Roman" panose="02020603050405020304" pitchFamily="18" charset="0"/>
                <a:cs typeface="Times New Roman" panose="02020603050405020304" pitchFamily="18" charset="0"/>
              </a:rPr>
              <a:t>Sau khi </a:t>
            </a:r>
            <a:r>
              <a:rPr lang="vi-VN" dirty="0" err="1">
                <a:latin typeface="Times New Roman" panose="02020603050405020304" pitchFamily="18" charset="0"/>
                <a:cs typeface="Times New Roman" panose="02020603050405020304" pitchFamily="18" charset="0"/>
              </a:rPr>
              <a:t>thợ</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đào</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coin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giải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quyết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bài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toán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thì</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hệ</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thống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cho </a:t>
            </a:r>
            <a:r>
              <a:rPr lang="vi-VN" dirty="0" err="1">
                <a:latin typeface="Times New Roman" panose="02020603050405020304" pitchFamily="18" charset="0"/>
                <a:cs typeface="Times New Roman" panose="02020603050405020304" pitchFamily="18" charset="0"/>
              </a:rPr>
              <a:t>phép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tạo</a:t>
            </a:r>
            <a:r>
              <a:rPr lang="vi-VN" dirty="0">
                <a:latin typeface="Times New Roman" panose="02020603050405020304" pitchFamily="18" charset="0"/>
                <a:cs typeface="Times New Roman" panose="02020603050405020304" pitchFamily="18" charset="0"/>
              </a:rPr>
              <a:t> thêm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khối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mới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Các</a:t>
            </a:r>
            <a:r>
              <a:rPr lang="vi-VN" dirty="0">
                <a:latin typeface="Times New Roman" panose="02020603050405020304" pitchFamily="18" charset="0"/>
                <a:cs typeface="Times New Roman" panose="02020603050405020304" pitchFamily="18" charset="0"/>
              </a:rPr>
              <a:t> giao </a:t>
            </a:r>
            <a:r>
              <a:rPr lang="vi-VN" dirty="0" err="1">
                <a:latin typeface="Times New Roman" panose="02020603050405020304" pitchFamily="18" charset="0"/>
                <a:cs typeface="Times New Roman" panose="02020603050405020304" pitchFamily="18" charset="0"/>
              </a:rPr>
              <a:t>dịch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chuyển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vào</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khối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này</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xem như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đã</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xác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nhận</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Ả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3048000"/>
            <a:ext cx="9601199" cy="3579823"/>
          </a:xfrm>
          <a:prstGeom prst="rect">
            <a:avLst/>
          </a:prstGeom>
        </p:spPr>
      </p:pic>
    </p:spTree>
    <p:extLst>
      <p:ext uri="{BB962C8B-B14F-4D97-AF65-F5344CB8AC3E}">
        <p14:creationId xmlns:p14="http://schemas.microsoft.com/office/powerpoint/2010/main" val="56532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49C11C-71DC-49B6-ACD8-27E3AE088D14}">
  <ds:schemaRefs>
    <ds:schemaRef ds:uri="40262f94-9f35-4ac3-9a90-690165a166b7"/>
    <ds:schemaRef ds:uri="a4f35948-e619-41b3-aa29-22878b09cfd2"/>
    <ds:schemaRef ds:uri="http://www.w3.org/XML/1998/namespace"/>
    <ds:schemaRef ds:uri="http://purl.org/dc/term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1534</TotalTime>
  <Words>2140</Words>
  <Application>Microsoft Office PowerPoint</Application>
  <PresentationFormat>Tùy chỉnh</PresentationFormat>
  <Paragraphs>240</Paragraphs>
  <Slides>43</Slides>
  <Notes>14</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43</vt:i4>
      </vt:variant>
    </vt:vector>
  </HeadingPairs>
  <TitlesOfParts>
    <vt:vector size="51" baseType="lpstr">
      <vt:lpstr>Arial</vt:lpstr>
      <vt:lpstr>Cambria Math</vt:lpstr>
      <vt:lpstr>Century Gothic</vt:lpstr>
      <vt:lpstr>Tahoma</vt:lpstr>
      <vt:lpstr>Times New Roman</vt:lpstr>
      <vt:lpstr>Verdana</vt:lpstr>
      <vt:lpstr>Wingdings</vt:lpstr>
      <vt:lpstr>Blue atom design template</vt:lpstr>
      <vt:lpstr>Mã hóa trong tiền ảo</vt:lpstr>
      <vt:lpstr>Nội dung</vt:lpstr>
      <vt:lpstr>Proof-of-work (PoW) là gì ?</vt:lpstr>
      <vt:lpstr>PoW </vt:lpstr>
      <vt:lpstr>“Mathematical puzzle” hay “phương trình toán học phức tạp” là gì? </vt:lpstr>
      <vt:lpstr>Proof-of-Work Algorithm</vt:lpstr>
      <vt:lpstr>Vì sao cần PoW? </vt:lpstr>
      <vt:lpstr>PoW được thực hiện như thế nào trên Blockchain? </vt:lpstr>
      <vt:lpstr>PoW được thực hiện như thế nào trên Blockchain?</vt:lpstr>
      <vt:lpstr>Proof of work được áp dụng vào đâu?</vt:lpstr>
      <vt:lpstr>Tại sao phải sử dụng Proof of work ngay từ ban đầu? </vt:lpstr>
      <vt:lpstr>Proof of work có khiếm khuyết nào không?</vt:lpstr>
      <vt:lpstr>Tấn công 51% là gì? </vt:lpstr>
      <vt:lpstr>Ví dụ về tấn công 51%</vt:lpstr>
      <vt:lpstr>Ví dụ về tấn công 51%</vt:lpstr>
      <vt:lpstr>Ví dụ về tấn công 51%</vt:lpstr>
      <vt:lpstr>Các hệ thống Blockchain trong thực tế</vt:lpstr>
      <vt:lpstr>BitCoin</vt:lpstr>
      <vt:lpstr>Một vài thông tin về bitcoin</vt:lpstr>
      <vt:lpstr>Bản trình bày PowerPoint</vt:lpstr>
      <vt:lpstr>Bản trình bày PowerPoint</vt:lpstr>
      <vt:lpstr>Ưu điểm của tiền bitcoin </vt:lpstr>
      <vt:lpstr>Nhược điểm của bitcoin </vt:lpstr>
      <vt:lpstr>PoW trong Bitcoin</vt:lpstr>
      <vt:lpstr>Hashcash SHA-256</vt:lpstr>
      <vt:lpstr>Hashcash SHA-256 </vt:lpstr>
      <vt:lpstr>LITECOIN</vt:lpstr>
      <vt:lpstr>Đơn vị tính của Litecoin là gì? </vt:lpstr>
      <vt:lpstr>Điểm khác biệt giữa bitcoin và litecoin </vt:lpstr>
      <vt:lpstr>Tỷ Giá</vt:lpstr>
      <vt:lpstr>Thuật toán mã hóa phân cấp Scrypt</vt:lpstr>
      <vt:lpstr>Thuật toán mã hóa phân cấp Scrypt</vt:lpstr>
      <vt:lpstr>Ethereum </vt:lpstr>
      <vt:lpstr>Bản trình bày PowerPoint</vt:lpstr>
      <vt:lpstr>Bản trình bày PowerPoint</vt:lpstr>
      <vt:lpstr>Thuật toán Ethash</vt:lpstr>
      <vt:lpstr>Thuật toán Ethash</vt:lpstr>
      <vt:lpstr>Thuật toán Ethash</vt:lpstr>
      <vt:lpstr>Thuật toán Ethash</vt:lpstr>
      <vt:lpstr>Thuật toán Ethash</vt:lpstr>
      <vt:lpstr>Thuật toán Ethash</vt:lpstr>
      <vt:lpstr>Thuật toán Ethash</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aaa</dc:creator>
  <cp:lastModifiedBy>Tài khoản Microsoft</cp:lastModifiedBy>
  <cp:revision>83</cp:revision>
  <dcterms:created xsi:type="dcterms:W3CDTF">2017-09-03T09:37:43Z</dcterms:created>
  <dcterms:modified xsi:type="dcterms:W3CDTF">2018-03-27T05:33:39Z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