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sldIdLst>
    <p:sldId id="256" r:id="rId2"/>
    <p:sldId id="257" r:id="rId3"/>
    <p:sldId id="258" r:id="rId4"/>
    <p:sldId id="259" r:id="rId5"/>
    <p:sldId id="260" r:id="rId6"/>
    <p:sldId id="275" r:id="rId7"/>
    <p:sldId id="261" r:id="rId8"/>
    <p:sldId id="262" r:id="rId9"/>
    <p:sldId id="263" r:id="rId10"/>
    <p:sldId id="265" r:id="rId11"/>
    <p:sldId id="266" r:id="rId12"/>
    <p:sldId id="285" r:id="rId13"/>
    <p:sldId id="287" r:id="rId14"/>
    <p:sldId id="286" r:id="rId15"/>
    <p:sldId id="288" r:id="rId16"/>
    <p:sldId id="289" r:id="rId17"/>
    <p:sldId id="290" r:id="rId18"/>
    <p:sldId id="291" r:id="rId19"/>
    <p:sldId id="276" r:id="rId20"/>
    <p:sldId id="268" r:id="rId21"/>
    <p:sldId id="280" r:id="rId22"/>
    <p:sldId id="270" r:id="rId23"/>
    <p:sldId id="283" r:id="rId24"/>
    <p:sldId id="284" r:id="rId25"/>
    <p:sldId id="271" r:id="rId26"/>
    <p:sldId id="281" r:id="rId27"/>
    <p:sldId id="282" r:id="rId28"/>
    <p:sldId id="272" r:id="rId29"/>
    <p:sldId id="273" r:id="rId30"/>
    <p:sldId id="277" r:id="rId31"/>
    <p:sldId id="279" r:id="rId32"/>
    <p:sldId id="274" r:id="rId33"/>
    <p:sldId id="2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531" autoAdjust="0"/>
  </p:normalViewPr>
  <p:slideViewPr>
    <p:cSldViewPr snapToGrid="0">
      <p:cViewPr varScale="1">
        <p:scale>
          <a:sx n="50" d="100"/>
          <a:sy n="50" d="100"/>
        </p:scale>
        <p:origin x="14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D8BF8-E4DD-4133-81D2-B03B01B12600}" type="datetimeFigureOut">
              <a:rPr lang="en-US" smtClean="0"/>
              <a:t>01/06/2018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9BEEA-A7CD-4ECB-8F38-6F01138F54F6}" type="slidenum">
              <a:rPr lang="en-US" smtClean="0"/>
              <a:t>‹#›</a:t>
            </a:fld>
            <a:endParaRPr lang="en-US"/>
          </a:p>
        </p:txBody>
      </p:sp>
    </p:spTree>
    <p:extLst>
      <p:ext uri="{BB962C8B-B14F-4D97-AF65-F5344CB8AC3E}">
        <p14:creationId xmlns:p14="http://schemas.microsoft.com/office/powerpoint/2010/main" val="1129859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Cả Bitcoin và Ethereum đều sử dụng thuật toán chữ ký số ECDSA</a:t>
            </a:r>
            <a:endParaRPr lang="en-US"/>
          </a:p>
        </p:txBody>
      </p:sp>
      <p:sp>
        <p:nvSpPr>
          <p:cNvPr id="4" name="Slide Number Placeholder 3"/>
          <p:cNvSpPr>
            <a:spLocks noGrp="1"/>
          </p:cNvSpPr>
          <p:nvPr>
            <p:ph type="sldNum" sz="quarter" idx="10"/>
          </p:nvPr>
        </p:nvSpPr>
        <p:spPr/>
        <p:txBody>
          <a:bodyPr/>
          <a:lstStyle/>
          <a:p>
            <a:fld id="{2FBEA6BD-4477-4240-8E99-D73098EB89BF}" type="slidenum">
              <a:rPr lang="en-US" smtClean="0"/>
              <a:t>20</a:t>
            </a:fld>
            <a:endParaRPr lang="en-US"/>
          </a:p>
        </p:txBody>
      </p:sp>
    </p:spTree>
    <p:extLst>
      <p:ext uri="{BB962C8B-B14F-4D97-AF65-F5344CB8AC3E}">
        <p14:creationId xmlns:p14="http://schemas.microsoft.com/office/powerpoint/2010/main" val="333828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Để</a:t>
            </a:r>
            <a:r>
              <a:rPr lang="en-US" baseline="0" smtClean="0"/>
              <a:t> thực hiện giao dịch, ngoài việc xác thực bằng chữ kỹ số các bên cần biết địa chỉ</a:t>
            </a:r>
            <a:endParaRPr lang="en-US"/>
          </a:p>
        </p:txBody>
      </p:sp>
      <p:sp>
        <p:nvSpPr>
          <p:cNvPr id="4" name="Slide Number Placeholder 3"/>
          <p:cNvSpPr>
            <a:spLocks noGrp="1"/>
          </p:cNvSpPr>
          <p:nvPr>
            <p:ph type="sldNum" sz="quarter" idx="10"/>
          </p:nvPr>
        </p:nvSpPr>
        <p:spPr/>
        <p:txBody>
          <a:bodyPr/>
          <a:lstStyle/>
          <a:p>
            <a:fld id="{DF09BEEA-A7CD-4ECB-8F38-6F01138F54F6}" type="slidenum">
              <a:rPr lang="en-US" smtClean="0"/>
              <a:t>21</a:t>
            </a:fld>
            <a:endParaRPr lang="en-US"/>
          </a:p>
        </p:txBody>
      </p:sp>
    </p:spTree>
    <p:extLst>
      <p:ext uri="{BB962C8B-B14F-4D97-AF65-F5344CB8AC3E}">
        <p14:creationId xmlns:p14="http://schemas.microsoft.com/office/powerpoint/2010/main" val="633138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Với</a:t>
            </a:r>
            <a:r>
              <a:rPr lang="en-US" baseline="0" smtClean="0"/>
              <a:t> mỗi loại blockchain Address được tạo theo cơ chế khác nhau từ public key thường sử dụng một số hàm băm xác định</a:t>
            </a:r>
          </a:p>
          <a:p>
            <a:endParaRPr lang="en-US" baseline="0" smtClean="0"/>
          </a:p>
          <a:p>
            <a:r>
              <a:rPr lang="en-US" baseline="0" smtClean="0"/>
              <a:t>Khánh đã nói rõ phần tạo pub key từ pri. Nói chi tiết phần tạo address</a:t>
            </a:r>
            <a:endParaRPr lang="en-US"/>
          </a:p>
        </p:txBody>
      </p:sp>
      <p:sp>
        <p:nvSpPr>
          <p:cNvPr id="4" name="Slide Number Placeholder 3"/>
          <p:cNvSpPr>
            <a:spLocks noGrp="1"/>
          </p:cNvSpPr>
          <p:nvPr>
            <p:ph type="sldNum" sz="quarter" idx="10"/>
          </p:nvPr>
        </p:nvSpPr>
        <p:spPr/>
        <p:txBody>
          <a:bodyPr/>
          <a:lstStyle/>
          <a:p>
            <a:fld id="{2FBEA6BD-4477-4240-8E99-D73098EB89BF}" type="slidenum">
              <a:rPr lang="en-US" smtClean="0"/>
              <a:t>22</a:t>
            </a:fld>
            <a:endParaRPr lang="en-US"/>
          </a:p>
        </p:txBody>
      </p:sp>
    </p:spTree>
    <p:extLst>
      <p:ext uri="{BB962C8B-B14F-4D97-AF65-F5344CB8AC3E}">
        <p14:creationId xmlns:p14="http://schemas.microsoft.com/office/powerpoint/2010/main" val="4188091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Vì</a:t>
            </a:r>
            <a:r>
              <a:rPr lang="en-US" baseline="0" smtClean="0"/>
              <a:t> một số với mỗi dạng pub key khác nhau sẽ tạo ra địa chỉ khác nhau tùy loại vý hỗ trợ loại dc nào.</a:t>
            </a:r>
          </a:p>
          <a:p>
            <a:r>
              <a:rPr lang="en-US" baseline="0" smtClean="0"/>
              <a:t>Nếu yc địa chỉ dạng nén pri key sẽ bắt đầu bởi K hoặc L</a:t>
            </a:r>
          </a:p>
          <a:p>
            <a:r>
              <a:rPr lang="en-US" baseline="0" smtClean="0"/>
              <a:t>Nếu dạng ko nén bắt đầu = 5</a:t>
            </a:r>
            <a:endParaRPr lang="en-US"/>
          </a:p>
        </p:txBody>
      </p:sp>
      <p:sp>
        <p:nvSpPr>
          <p:cNvPr id="4" name="Slide Number Placeholder 3"/>
          <p:cNvSpPr>
            <a:spLocks noGrp="1"/>
          </p:cNvSpPr>
          <p:nvPr>
            <p:ph type="sldNum" sz="quarter" idx="10"/>
          </p:nvPr>
        </p:nvSpPr>
        <p:spPr/>
        <p:txBody>
          <a:bodyPr/>
          <a:lstStyle/>
          <a:p>
            <a:fld id="{DF09BEEA-A7CD-4ECB-8F38-6F01138F54F6}" type="slidenum">
              <a:rPr lang="en-US" smtClean="0"/>
              <a:t>23</a:t>
            </a:fld>
            <a:endParaRPr lang="en-US"/>
          </a:p>
        </p:txBody>
      </p:sp>
    </p:spTree>
    <p:extLst>
      <p:ext uri="{BB962C8B-B14F-4D97-AF65-F5344CB8AC3E}">
        <p14:creationId xmlns:p14="http://schemas.microsoft.com/office/powerpoint/2010/main" val="27102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Nói</a:t>
            </a:r>
            <a:r>
              <a:rPr lang="en-US" baseline="0" smtClean="0"/>
              <a:t> phần pubkey dạng nén và không nén.</a:t>
            </a:r>
          </a:p>
          <a:p>
            <a:r>
              <a:rPr lang="en-US" baseline="0" smtClean="0"/>
              <a:t>Từ pubkey ko nén dạng 65 byte. Băm 2 lần được một kết quả. Thêm chỉ số đánh dấu mạng được dung. Băm 2 lần SHA 256 lấy 4 byte đầu tạo checksum cho address. Thêm vào cuối tạo thành địa chỉ 25 byte (dạng byte)</a:t>
            </a:r>
          </a:p>
          <a:p>
            <a:r>
              <a:rPr lang="en-US" baseline="0" smtClean="0"/>
              <a:t>Convert sang dạng mã </a:t>
            </a:r>
            <a:r>
              <a:rPr lang="en-US" sz="1200" b="0" i="0" kern="1200" smtClean="0">
                <a:solidFill>
                  <a:schemeClr val="tx1"/>
                </a:solidFill>
                <a:effectLst/>
                <a:latin typeface="+mn-lt"/>
                <a:ea typeface="+mn-ea"/>
                <a:cs typeface="+mn-cs"/>
              </a:rPr>
              <a:t>base58 được dạng</a:t>
            </a:r>
            <a:r>
              <a:rPr lang="en-US" sz="1200" b="0" i="0" kern="1200" baseline="0" smtClean="0">
                <a:solidFill>
                  <a:schemeClr val="tx1"/>
                </a:solidFill>
                <a:effectLst/>
                <a:latin typeface="+mn-lt"/>
                <a:ea typeface="+mn-ea"/>
                <a:cs typeface="+mn-cs"/>
              </a:rPr>
              <a:t> địa chỉ bitcoin phổ biến.</a:t>
            </a:r>
          </a:p>
          <a:p>
            <a:r>
              <a:rPr lang="en-US" sz="1200" b="0" i="0" kern="1200" baseline="0" smtClean="0">
                <a:solidFill>
                  <a:schemeClr val="tx1"/>
                </a:solidFill>
                <a:effectLst/>
                <a:latin typeface="+mn-lt"/>
                <a:ea typeface="+mn-ea"/>
                <a:cs typeface="+mn-cs"/>
              </a:rPr>
              <a:t>Mỗi public key trong bit co 3 dạng: lai, nén, không nén, vì vậy có thể tạo ra 3 địa chỉ khác nhau từ một </a:t>
            </a:r>
            <a:r>
              <a:rPr lang="en-US" sz="1200" b="0" i="0" kern="1200" baseline="0" smtClean="0">
                <a:solidFill>
                  <a:schemeClr val="tx1"/>
                </a:solidFill>
                <a:effectLst/>
                <a:latin typeface="+mn-lt"/>
                <a:ea typeface="+mn-ea"/>
                <a:cs typeface="+mn-cs"/>
              </a:rPr>
              <a:t>pubkey</a:t>
            </a:r>
          </a:p>
          <a:p>
            <a:r>
              <a:rPr lang="en-US" sz="1200" b="0" i="0" kern="1200" baseline="0" smtClean="0">
                <a:solidFill>
                  <a:schemeClr val="tx1"/>
                </a:solidFill>
                <a:effectLst/>
                <a:latin typeface="+mn-lt"/>
                <a:ea typeface="+mn-ea"/>
                <a:cs typeface="+mn-cs"/>
              </a:rPr>
              <a:t>Trong các giao dịch người ta khuyến cao nên tạo một đại chỉ mới. Việc tạo các địa chỉ mới này bắt buộc phải thực hiện từ việc chon private mới</a:t>
            </a:r>
            <a:endParaRPr lang="en-US" sz="1200" b="0" i="0" kern="1200" baseline="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2FBEA6BD-4477-4240-8E99-D73098EB89BF}" type="slidenum">
              <a:rPr lang="en-US" smtClean="0"/>
              <a:t>25</a:t>
            </a:fld>
            <a:endParaRPr lang="en-US"/>
          </a:p>
        </p:txBody>
      </p:sp>
    </p:spTree>
    <p:extLst>
      <p:ext uri="{BB962C8B-B14F-4D97-AF65-F5344CB8AC3E}">
        <p14:creationId xmlns:p14="http://schemas.microsoft.com/office/powerpoint/2010/main" val="196467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EA6BD-4477-4240-8E99-D73098EB89BF}" type="slidenum">
              <a:rPr lang="en-US" smtClean="0"/>
              <a:t>28</a:t>
            </a:fld>
            <a:endParaRPr lang="en-US"/>
          </a:p>
        </p:txBody>
      </p:sp>
    </p:spTree>
    <p:extLst>
      <p:ext uri="{BB962C8B-B14F-4D97-AF65-F5344CB8AC3E}">
        <p14:creationId xmlns:p14="http://schemas.microsoft.com/office/powerpoint/2010/main" val="137588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EA6BD-4477-4240-8E99-D73098EB89BF}" type="slidenum">
              <a:rPr lang="en-US" smtClean="0"/>
              <a:t>29</a:t>
            </a:fld>
            <a:endParaRPr lang="en-US"/>
          </a:p>
        </p:txBody>
      </p:sp>
    </p:spTree>
    <p:extLst>
      <p:ext uri="{BB962C8B-B14F-4D97-AF65-F5344CB8AC3E}">
        <p14:creationId xmlns:p14="http://schemas.microsoft.com/office/powerpoint/2010/main" val="2408397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Khác</a:t>
            </a:r>
            <a:r>
              <a:rPr lang="en-US" baseline="0" smtClean="0"/>
              <a:t> với bitcoin, etherum sử dụng Keccak 256 băm 1 lần và lấy 20 byte cuối làm địa chỉ</a:t>
            </a:r>
          </a:p>
          <a:p>
            <a:r>
              <a:rPr lang="en-US" baseline="0" smtClean="0"/>
              <a:t>Keccak 256 là … sha3-256</a:t>
            </a:r>
            <a:endParaRPr lang="en-US"/>
          </a:p>
        </p:txBody>
      </p:sp>
      <p:sp>
        <p:nvSpPr>
          <p:cNvPr id="4" name="Slide Number Placeholder 3"/>
          <p:cNvSpPr>
            <a:spLocks noGrp="1"/>
          </p:cNvSpPr>
          <p:nvPr>
            <p:ph type="sldNum" sz="quarter" idx="10"/>
          </p:nvPr>
        </p:nvSpPr>
        <p:spPr/>
        <p:txBody>
          <a:bodyPr/>
          <a:lstStyle/>
          <a:p>
            <a:fld id="{2FBEA6BD-4477-4240-8E99-D73098EB89BF}" type="slidenum">
              <a:rPr lang="en-US" smtClean="0"/>
              <a:t>32</a:t>
            </a:fld>
            <a:endParaRPr lang="en-US"/>
          </a:p>
        </p:txBody>
      </p:sp>
    </p:spTree>
    <p:extLst>
      <p:ext uri="{BB962C8B-B14F-4D97-AF65-F5344CB8AC3E}">
        <p14:creationId xmlns:p14="http://schemas.microsoft.com/office/powerpoint/2010/main" val="362892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09BEEA-A7CD-4ECB-8F38-6F01138F54F6}" type="slidenum">
              <a:rPr lang="en-US" smtClean="0"/>
              <a:t>33</a:t>
            </a:fld>
            <a:endParaRPr lang="en-US"/>
          </a:p>
        </p:txBody>
      </p:sp>
    </p:spTree>
    <p:extLst>
      <p:ext uri="{BB962C8B-B14F-4D97-AF65-F5344CB8AC3E}">
        <p14:creationId xmlns:p14="http://schemas.microsoft.com/office/powerpoint/2010/main" val="2001706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F8FCEA-6FDE-476E-93A8-66E968FC8238}" type="datetimeFigureOut">
              <a:rPr lang="en-US" smtClean="0"/>
              <a:t>01/06/2018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4D27E37-AE6E-401C-A274-0C3342033D0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416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F8FCEA-6FDE-476E-93A8-66E968FC8238}" type="datetimeFigureOut">
              <a:rPr lang="en-US" smtClean="0"/>
              <a:t>01/06/2018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27E37-AE6E-401C-A274-0C3342033D05}" type="slidenum">
              <a:rPr lang="en-US" smtClean="0"/>
              <a:t>‹#›</a:t>
            </a:fld>
            <a:endParaRPr lang="en-US"/>
          </a:p>
        </p:txBody>
      </p:sp>
    </p:spTree>
    <p:extLst>
      <p:ext uri="{BB962C8B-B14F-4D97-AF65-F5344CB8AC3E}">
        <p14:creationId xmlns:p14="http://schemas.microsoft.com/office/powerpoint/2010/main" val="298848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8FCEA-6FDE-476E-93A8-66E968FC8238}" type="datetimeFigureOut">
              <a:rPr lang="en-US" smtClean="0"/>
              <a:t>01/06/2018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27E37-AE6E-401C-A274-0C3342033D0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4014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8FCEA-6FDE-476E-93A8-66E968FC8238}" type="datetimeFigureOut">
              <a:rPr lang="en-US" smtClean="0"/>
              <a:t>01/06/2018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27E37-AE6E-401C-A274-0C3342033D0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246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8FCEA-6FDE-476E-93A8-66E968FC8238}" type="datetimeFigureOut">
              <a:rPr lang="en-US" smtClean="0"/>
              <a:t>01/06/2018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27E37-AE6E-401C-A274-0C3342033D05}" type="slidenum">
              <a:rPr lang="en-US" smtClean="0"/>
              <a:t>‹#›</a:t>
            </a:fld>
            <a:endParaRPr lang="en-US"/>
          </a:p>
        </p:txBody>
      </p:sp>
    </p:spTree>
    <p:extLst>
      <p:ext uri="{BB962C8B-B14F-4D97-AF65-F5344CB8AC3E}">
        <p14:creationId xmlns:p14="http://schemas.microsoft.com/office/powerpoint/2010/main" val="3518298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8FCEA-6FDE-476E-93A8-66E968FC8238}" type="datetimeFigureOut">
              <a:rPr lang="en-US" smtClean="0"/>
              <a:t>01/06/2018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27E37-AE6E-401C-A274-0C3342033D0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2517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8FCEA-6FDE-476E-93A8-66E968FC8238}" type="datetimeFigureOut">
              <a:rPr lang="en-US" smtClean="0"/>
              <a:t>01/06/2018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27E37-AE6E-401C-A274-0C3342033D0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8012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F8FCEA-6FDE-476E-93A8-66E968FC8238}" type="datetimeFigureOut">
              <a:rPr lang="en-US" smtClean="0"/>
              <a:t>01/06/2018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27E37-AE6E-401C-A274-0C3342033D0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4200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F8FCEA-6FDE-476E-93A8-66E968FC8238}" type="datetimeFigureOut">
              <a:rPr lang="en-US" smtClean="0"/>
              <a:t>01/06/2018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27E37-AE6E-401C-A274-0C3342033D0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1006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F8FCEA-6FDE-476E-93A8-66E968FC8238}" type="datetimeFigureOut">
              <a:rPr lang="en-US" smtClean="0"/>
              <a:t>01/06/2018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27E37-AE6E-401C-A274-0C3342033D05}" type="slidenum">
              <a:rPr lang="en-US" smtClean="0"/>
              <a:t>‹#›</a:t>
            </a:fld>
            <a:endParaRPr lang="en-US"/>
          </a:p>
        </p:txBody>
      </p:sp>
    </p:spTree>
    <p:extLst>
      <p:ext uri="{BB962C8B-B14F-4D97-AF65-F5344CB8AC3E}">
        <p14:creationId xmlns:p14="http://schemas.microsoft.com/office/powerpoint/2010/main" val="377203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8FCEA-6FDE-476E-93A8-66E968FC8238}" type="datetimeFigureOut">
              <a:rPr lang="en-US" smtClean="0"/>
              <a:t>01/06/2018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27E37-AE6E-401C-A274-0C3342033D0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229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F8FCEA-6FDE-476E-93A8-66E968FC8238}" type="datetimeFigureOut">
              <a:rPr lang="en-US" smtClean="0"/>
              <a:t>01/06/2018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27E37-AE6E-401C-A274-0C3342033D05}" type="slidenum">
              <a:rPr lang="en-US" smtClean="0"/>
              <a:t>‹#›</a:t>
            </a:fld>
            <a:endParaRPr lang="en-US"/>
          </a:p>
        </p:txBody>
      </p:sp>
    </p:spTree>
    <p:extLst>
      <p:ext uri="{BB962C8B-B14F-4D97-AF65-F5344CB8AC3E}">
        <p14:creationId xmlns:p14="http://schemas.microsoft.com/office/powerpoint/2010/main" val="704263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F8FCEA-6FDE-476E-93A8-66E968FC8238}" type="datetimeFigureOut">
              <a:rPr lang="en-US" smtClean="0"/>
              <a:t>01/06/2018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D27E37-AE6E-401C-A274-0C3342033D0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2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F8FCEA-6FDE-476E-93A8-66E968FC8238}" type="datetimeFigureOut">
              <a:rPr lang="en-US" smtClean="0"/>
              <a:t>01/06/2018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D27E37-AE6E-401C-A274-0C3342033D0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454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8FCEA-6FDE-476E-93A8-66E968FC8238}" type="datetimeFigureOut">
              <a:rPr lang="en-US" smtClean="0"/>
              <a:t>01/06/2018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D27E37-AE6E-401C-A274-0C3342033D05}" type="slidenum">
              <a:rPr lang="en-US" smtClean="0"/>
              <a:t>‹#›</a:t>
            </a:fld>
            <a:endParaRPr lang="en-US"/>
          </a:p>
        </p:txBody>
      </p:sp>
    </p:spTree>
    <p:extLst>
      <p:ext uri="{BB962C8B-B14F-4D97-AF65-F5344CB8AC3E}">
        <p14:creationId xmlns:p14="http://schemas.microsoft.com/office/powerpoint/2010/main" val="532128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F8FCEA-6FDE-476E-93A8-66E968FC8238}" type="datetimeFigureOut">
              <a:rPr lang="en-US" smtClean="0"/>
              <a:t>01/06/2018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27E37-AE6E-401C-A274-0C3342033D0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36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F8FCEA-6FDE-476E-93A8-66E968FC8238}" type="datetimeFigureOut">
              <a:rPr lang="en-US" smtClean="0"/>
              <a:t>01/06/2018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27E37-AE6E-401C-A274-0C3342033D05}" type="slidenum">
              <a:rPr lang="en-US" smtClean="0"/>
              <a:t>‹#›</a:t>
            </a:fld>
            <a:endParaRPr lang="en-US"/>
          </a:p>
        </p:txBody>
      </p:sp>
    </p:spTree>
    <p:extLst>
      <p:ext uri="{BB962C8B-B14F-4D97-AF65-F5344CB8AC3E}">
        <p14:creationId xmlns:p14="http://schemas.microsoft.com/office/powerpoint/2010/main" val="411516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8FCEA-6FDE-476E-93A8-66E968FC8238}" type="datetimeFigureOut">
              <a:rPr lang="en-US" smtClean="0"/>
              <a:t>01/06/2018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D27E37-AE6E-401C-A274-0C3342033D05}" type="slidenum">
              <a:rPr lang="en-US" smtClean="0"/>
              <a:t>‹#›</a:t>
            </a:fld>
            <a:endParaRPr lang="en-US"/>
          </a:p>
        </p:txBody>
      </p:sp>
    </p:spTree>
    <p:extLst>
      <p:ext uri="{BB962C8B-B14F-4D97-AF65-F5344CB8AC3E}">
        <p14:creationId xmlns:p14="http://schemas.microsoft.com/office/powerpoint/2010/main" val="411237879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Chữ ký số trong Ethereum</a:t>
            </a:r>
            <a:endParaRPr lang="en-US"/>
          </a:p>
        </p:txBody>
      </p:sp>
      <p:sp>
        <p:nvSpPr>
          <p:cNvPr id="3" name="Subtitle 2"/>
          <p:cNvSpPr>
            <a:spLocks noGrp="1"/>
          </p:cNvSpPr>
          <p:nvPr>
            <p:ph type="subTitle" idx="1"/>
          </p:nvPr>
        </p:nvSpPr>
        <p:spPr/>
        <p:txBody>
          <a:bodyPr>
            <a:normAutofit lnSpcReduction="10000"/>
          </a:bodyPr>
          <a:lstStyle/>
          <a:p>
            <a:r>
              <a:rPr lang="en-US" smtClean="0"/>
              <a:t>Nguyễn Duy Hùng</a:t>
            </a:r>
          </a:p>
          <a:p>
            <a:r>
              <a:rPr lang="en-US" smtClean="0"/>
              <a:t>Doãn Văn Thiều</a:t>
            </a:r>
          </a:p>
          <a:p>
            <a:r>
              <a:rPr lang="en-US" smtClean="0"/>
              <a:t>Nguyễn Hữu Huy</a:t>
            </a:r>
            <a:endParaRPr lang="en-US"/>
          </a:p>
        </p:txBody>
      </p:sp>
    </p:spTree>
    <p:extLst>
      <p:ext uri="{BB962C8B-B14F-4D97-AF65-F5344CB8AC3E}">
        <p14:creationId xmlns:p14="http://schemas.microsoft.com/office/powerpoint/2010/main" val="1249962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Bitcoin vs Ethereum</a:t>
            </a:r>
            <a:endParaRPr lang="en-US"/>
          </a:p>
        </p:txBody>
      </p:sp>
      <p:sp>
        <p:nvSpPr>
          <p:cNvPr id="3" name="Content Placeholder 2"/>
          <p:cNvSpPr>
            <a:spLocks noGrp="1"/>
          </p:cNvSpPr>
          <p:nvPr>
            <p:ph idx="1"/>
          </p:nvPr>
        </p:nvSpPr>
        <p:spPr/>
        <p:txBody>
          <a:bodyPr/>
          <a:lstStyle/>
          <a:p>
            <a:r>
              <a:rPr lang="en-US" smtClean="0"/>
              <a:t>Thời gian tạo khối Ethe là 14-16 giây thay vị 10 phút với bitcoin</a:t>
            </a:r>
          </a:p>
          <a:p>
            <a:r>
              <a:rPr lang="en-US" smtClean="0"/>
              <a:t>Sử dụng giao thức Ghost giúp giao dịch ether nhanh hơn bitcoin</a:t>
            </a:r>
          </a:p>
          <a:p>
            <a:r>
              <a:rPr lang="en-US" smtClean="0"/>
              <a:t>Số lượng bitcoin giới hạn còn ether thì không</a:t>
            </a:r>
          </a:p>
          <a:p>
            <a:r>
              <a:rPr lang="en-US" smtClean="0"/>
              <a:t>Phí giao dịch của ether là gas dựa trên băng thông, khối lượng tính toán lưu trữ</a:t>
            </a:r>
          </a:p>
          <a:p>
            <a:r>
              <a:rPr lang="en-US" smtClean="0"/>
              <a:t>Phí giao dịch Bitcoin  bị cạnh tranh trực tiếp với nhau để vào được khối bitcoin</a:t>
            </a:r>
            <a:endParaRPr lang="en-US"/>
          </a:p>
        </p:txBody>
      </p:sp>
    </p:spTree>
    <p:extLst>
      <p:ext uri="{BB962C8B-B14F-4D97-AF65-F5344CB8AC3E}">
        <p14:creationId xmlns:p14="http://schemas.microsoft.com/office/powerpoint/2010/main" val="1661436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Bitcoin vs Ethereum</a:t>
            </a:r>
            <a:endParaRPr lang="en-US"/>
          </a:p>
        </p:txBody>
      </p:sp>
      <p:sp>
        <p:nvSpPr>
          <p:cNvPr id="3" name="Content Placeholder 2"/>
          <p:cNvSpPr>
            <a:spLocks noGrp="1"/>
          </p:cNvSpPr>
          <p:nvPr>
            <p:ph idx="1"/>
          </p:nvPr>
        </p:nvSpPr>
        <p:spPr/>
        <p:txBody>
          <a:bodyPr/>
          <a:lstStyle/>
          <a:p>
            <a:r>
              <a:rPr lang="en-US" smtClean="0"/>
              <a:t>13% lương ether được bán cho người đã tài trợ ban đầu. Còn những người đầu tiên đào bitcoin sẽ nắm giữ phần lớn bitcoin</a:t>
            </a:r>
          </a:p>
          <a:p>
            <a:r>
              <a:rPr lang="en-US" smtClean="0"/>
              <a:t>Người đào ether phải sử dụng card đồ họa vì hàm băm của ether yêu cầu sử dụng bộ nhớ</a:t>
            </a:r>
          </a:p>
          <a:p>
            <a:r>
              <a:rPr lang="en-US" smtClean="0"/>
              <a:t>Ether chống lại việc đào mỏ tập trung bằng cách sử dụng giao thức Ghost</a:t>
            </a:r>
            <a:endParaRPr lang="en-US"/>
          </a:p>
        </p:txBody>
      </p:sp>
    </p:spTree>
    <p:extLst>
      <p:ext uri="{BB962C8B-B14F-4D97-AF65-F5344CB8AC3E}">
        <p14:creationId xmlns:p14="http://schemas.microsoft.com/office/powerpoint/2010/main" val="1823613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UTXO và mô hình Tài khoản/Số dư</a:t>
            </a:r>
            <a:endParaRPr lang="en-US"/>
          </a:p>
        </p:txBody>
      </p:sp>
      <p:sp>
        <p:nvSpPr>
          <p:cNvPr id="3" name="Content Placeholder 2"/>
          <p:cNvSpPr>
            <a:spLocks noGrp="1"/>
          </p:cNvSpPr>
          <p:nvPr>
            <p:ph idx="1"/>
          </p:nvPr>
        </p:nvSpPr>
        <p:spPr/>
        <p:txBody>
          <a:bodyPr>
            <a:normAutofit/>
          </a:bodyPr>
          <a:lstStyle/>
          <a:p>
            <a:r>
              <a:rPr lang="en-US" sz="3600" smtClean="0"/>
              <a:t>Là hai mô hình lưu trữ phổ biến trong các mạng blockchain</a:t>
            </a:r>
          </a:p>
          <a:p>
            <a:r>
              <a:rPr lang="en-US" sz="3600" smtClean="0"/>
              <a:t>Bitcoin: UTXO</a:t>
            </a:r>
          </a:p>
          <a:p>
            <a:r>
              <a:rPr lang="en-US" sz="3600" smtClean="0"/>
              <a:t>Ethereum: Tài khỏa/Số dư</a:t>
            </a:r>
            <a:endParaRPr lang="en-US" sz="3600"/>
          </a:p>
        </p:txBody>
      </p:sp>
    </p:spTree>
    <p:extLst>
      <p:ext uri="{BB962C8B-B14F-4D97-AF65-F5344CB8AC3E}">
        <p14:creationId xmlns:p14="http://schemas.microsoft.com/office/powerpoint/2010/main" val="1286186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a:solidFill>
                  <a:prstClr val="black">
                    <a:lumMod val="85000"/>
                    <a:lumOff val="15000"/>
                  </a:prstClr>
                </a:solidFill>
              </a:rPr>
              <a:t>UTXO(Unspent Transaction Output)</a:t>
            </a:r>
            <a:endParaRPr lang="en-US" sz="4800"/>
          </a:p>
        </p:txBody>
      </p:sp>
      <p:sp>
        <p:nvSpPr>
          <p:cNvPr id="3" name="Content Placeholder 2"/>
          <p:cNvSpPr>
            <a:spLocks noGrp="1"/>
          </p:cNvSpPr>
          <p:nvPr>
            <p:ph idx="1"/>
          </p:nvPr>
        </p:nvSpPr>
        <p:spPr>
          <a:xfrm>
            <a:off x="1295401" y="2556932"/>
            <a:ext cx="9601196" cy="4301068"/>
          </a:xfrm>
        </p:spPr>
        <p:txBody>
          <a:bodyPr>
            <a:normAutofit/>
          </a:bodyPr>
          <a:lstStyle/>
          <a:p>
            <a:pPr algn="just"/>
            <a:r>
              <a:rPr lang="en-US" smtClean="0">
                <a:latin typeface="Times New Roman" panose="02020603050405020304" pitchFamily="18" charset="0"/>
                <a:cs typeface="Times New Roman" panose="02020603050405020304" pitchFamily="18" charset="0"/>
              </a:rPr>
              <a:t>Là các giao dịch chưa hoàn thành được lưu giữ trong mỗi nút được đồng bộ hoàn toàn.</a:t>
            </a:r>
          </a:p>
          <a:p>
            <a:pPr algn="just"/>
            <a:r>
              <a:rPr lang="vi-VN">
                <a:latin typeface="Times New Roman" panose="02020603050405020304" pitchFamily="18" charset="0"/>
                <a:cs typeface="Times New Roman" panose="02020603050405020304" pitchFamily="18" charset="0"/>
              </a:rPr>
              <a:t>Ví của người dùng theo dõi danh sách các giao dịch chưa thanh toán được liên kết với tất cả các địa chỉ do người dùng sở hữu </a:t>
            </a:r>
            <a:endParaRPr lang="en-US" smtClean="0">
              <a:latin typeface="Times New Roman" panose="02020603050405020304" pitchFamily="18" charset="0"/>
              <a:cs typeface="Times New Roman" panose="02020603050405020304" pitchFamily="18" charset="0"/>
            </a:endParaRPr>
          </a:p>
          <a:p>
            <a:pPr algn="just"/>
            <a:r>
              <a:rPr lang="en-US" smtClean="0">
                <a:latin typeface="Times New Roman" panose="02020603050405020304" pitchFamily="18" charset="0"/>
                <a:cs typeface="Times New Roman" panose="02020603050405020304" pitchFamily="18" charset="0"/>
              </a:rPr>
              <a:t>Số </a:t>
            </a:r>
            <a:r>
              <a:rPr lang="vi-VN" smtClean="0">
                <a:latin typeface="Times New Roman" panose="02020603050405020304" pitchFamily="18" charset="0"/>
                <a:cs typeface="Times New Roman" panose="02020603050405020304" pitchFamily="18" charset="0"/>
              </a:rPr>
              <a:t>dư </a:t>
            </a:r>
            <a:r>
              <a:rPr lang="vi-VN">
                <a:latin typeface="Times New Roman" panose="02020603050405020304" pitchFamily="18" charset="0"/>
                <a:cs typeface="Times New Roman" panose="02020603050405020304" pitchFamily="18" charset="0"/>
              </a:rPr>
              <a:t>của ví được tính như tổng của các giao dịch chưa thanh toán </a:t>
            </a:r>
            <a:r>
              <a:rPr lang="vi-VN" smtClean="0">
                <a:latin typeface="Times New Roman" panose="02020603050405020304" pitchFamily="18" charset="0"/>
                <a:cs typeface="Times New Roman" panose="02020603050405020304" pitchFamily="18" charset="0"/>
              </a:rPr>
              <a:t>đó</a:t>
            </a:r>
            <a:endParaRPr lang="en-US" smtClean="0">
              <a:latin typeface="Times New Roman" panose="02020603050405020304" pitchFamily="18" charset="0"/>
              <a:cs typeface="Times New Roman" panose="02020603050405020304" pitchFamily="18" charset="0"/>
            </a:endParaRPr>
          </a:p>
          <a:p>
            <a:pPr algn="just"/>
            <a:r>
              <a:rPr lang="en-US" smtClean="0">
                <a:latin typeface="Times New Roman" panose="02020603050405020304" pitchFamily="18" charset="0"/>
                <a:cs typeface="Times New Roman" panose="02020603050405020304" pitchFamily="18" charset="0"/>
              </a:rPr>
              <a:t>Mỗi UTXO có đầu vào là đầu ra của giao dịch trước đó và tạo ra để sử dụng trong giao dịch sau này</a:t>
            </a:r>
          </a:p>
          <a:p>
            <a:pPr algn="just"/>
            <a:r>
              <a:rPr lang="en-US" smtClean="0">
                <a:latin typeface="Times New Roman" panose="02020603050405020304" pitchFamily="18" charset="0"/>
                <a:cs typeface="Times New Roman" panose="02020603050405020304" pitchFamily="18" charset="0"/>
              </a:rPr>
              <a:t>Giao dịch đặc biệt “coinbase” chỉ có đầu ra, có được từ quá trình đào</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902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cdn-images-1.medium.com/max/800/1*eAKr5SIZfWXwC9dFBOmS3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419099"/>
            <a:ext cx="9601199" cy="598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431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a:solidFill>
                  <a:prstClr val="black">
                    <a:lumMod val="85000"/>
                    <a:lumOff val="15000"/>
                  </a:prstClr>
                </a:solidFill>
                <a:latin typeface="Times New Roman" panose="02020603050405020304" pitchFamily="18" charset="0"/>
                <a:cs typeface="Times New Roman" panose="02020603050405020304" pitchFamily="18" charset="0"/>
              </a:rPr>
              <a:t>UTXO(Unspent Transaction Output)</a:t>
            </a:r>
            <a:endParaRPr lang="en-US" sz="4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Giống </a:t>
            </a:r>
            <a:r>
              <a:rPr lang="en-US">
                <a:latin typeface="Times New Roman" panose="02020603050405020304" pitchFamily="18" charset="0"/>
                <a:cs typeface="Times New Roman" panose="02020603050405020304" pitchFamily="18" charset="0"/>
              </a:rPr>
              <a:t>với séc của một nhân viên thu </a:t>
            </a:r>
            <a:r>
              <a:rPr lang="en-US" smtClean="0">
                <a:latin typeface="Times New Roman" panose="02020603050405020304" pitchFamily="18" charset="0"/>
                <a:cs typeface="Times New Roman" panose="02020603050405020304" pitchFamily="18" charset="0"/>
              </a:rPr>
              <a:t>ngân</a:t>
            </a:r>
          </a:p>
          <a:p>
            <a:r>
              <a:rPr lang="en-US" smtClean="0">
                <a:latin typeface="Times New Roman" panose="02020603050405020304" pitchFamily="18" charset="0"/>
                <a:cs typeface="Times New Roman" panose="02020603050405020304" pitchFamily="18" charset="0"/>
              </a:rPr>
              <a:t>Không thể tiêu một phần séc(UTXO)</a:t>
            </a:r>
          </a:p>
          <a:p>
            <a:r>
              <a:rPr lang="en-US" smtClean="0">
                <a:latin typeface="Times New Roman" panose="02020603050405020304" pitchFamily="18" charset="0"/>
                <a:cs typeface="Times New Roman" panose="02020603050405020304" pitchFamily="18" charset="0"/>
              </a:rPr>
              <a:t>Để giao dịch phải quy đổi séc ban đầu thành một tấm séc cho mục tiêu và phần dư sẽ là một tấm séc mới cho mình</a:t>
            </a:r>
          </a:p>
          <a:p>
            <a:r>
              <a:rPr lang="en-US" smtClean="0">
                <a:latin typeface="Times New Roman" panose="02020603050405020304" pitchFamily="18" charset="0"/>
                <a:cs typeface="Times New Roman" panose="02020603050405020304" pitchFamily="18" charset="0"/>
              </a:rPr>
              <a:t>Sử dụng một hoặc nhiều UTXO để tạo UTXO cho các điểm đến mới</a:t>
            </a:r>
          </a:p>
          <a:p>
            <a:r>
              <a:rPr lang="vi-VN">
                <a:latin typeface="Times New Roman" panose="02020603050405020304" pitchFamily="18" charset="0"/>
                <a:cs typeface="Times New Roman" panose="02020603050405020304" pitchFamily="18" charset="0"/>
              </a:rPr>
              <a:t>Khi một UTXO được chi tiêu bởi một giao dịch, nó có thể được coi là biến mất và bị hủy</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542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smtClean="0">
                <a:latin typeface="Times New Roman" panose="02020603050405020304" pitchFamily="18" charset="0"/>
                <a:cs typeface="Times New Roman" panose="02020603050405020304" pitchFamily="18" charset="0"/>
              </a:rPr>
              <a:t>Lợi ích của UTXO</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vi-VN"/>
              <a:t>Khả năng mở rộng - Vì có thể xử lý nhiều UTXO cùng một lúc, nó cho phép các giao dịch song song và khuyến khích sự đổi mới khả năng mở rộng.</a:t>
            </a:r>
          </a:p>
          <a:p>
            <a:pPr algn="just"/>
            <a:r>
              <a:rPr lang="vi-VN"/>
              <a:t>Quyền riêng tư - Ngay cả Bitcoin không phải là một hệ thống hoàn toàn ẩn danh, nhưng UTXO cung cấp mức độ riêng tư cao hơn, miễn là người dùng sử dụng địa chỉ mới cho mỗi giao dịch. Nếu có nhu cầu tăng cường quyền riêng tư, các đề án phức tạp hơn, chẳng hạn như chữ ký vòng, có thể được xem xét.</a:t>
            </a:r>
          </a:p>
          <a:p>
            <a:endParaRPr lang="en-US"/>
          </a:p>
        </p:txBody>
      </p:sp>
    </p:spTree>
    <p:extLst>
      <p:ext uri="{BB962C8B-B14F-4D97-AF65-F5344CB8AC3E}">
        <p14:creationId xmlns:p14="http://schemas.microsoft.com/office/powerpoint/2010/main" val="3082487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smtClean="0">
                <a:solidFill>
                  <a:prstClr val="black">
                    <a:lumMod val="85000"/>
                    <a:lumOff val="15000"/>
                  </a:prstClr>
                </a:solidFill>
                <a:latin typeface="Times New Roman" panose="02020603050405020304" pitchFamily="18" charset="0"/>
                <a:cs typeface="Times New Roman" panose="02020603050405020304" pitchFamily="18" charset="0"/>
              </a:rPr>
              <a:t>Mô hình Tài khoản/Số dư</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a:latin typeface="Times New Roman" panose="02020603050405020304" pitchFamily="18" charset="0"/>
                <a:cs typeface="Times New Roman" panose="02020603050405020304" pitchFamily="18" charset="0"/>
              </a:rPr>
              <a:t>T</a:t>
            </a:r>
            <a:r>
              <a:rPr lang="vi-VN" smtClean="0">
                <a:latin typeface="Times New Roman" panose="02020603050405020304" pitchFamily="18" charset="0"/>
                <a:cs typeface="Times New Roman" panose="02020603050405020304" pitchFamily="18" charset="0"/>
              </a:rPr>
              <a:t>heo </a:t>
            </a:r>
            <a:r>
              <a:rPr lang="vi-VN">
                <a:latin typeface="Times New Roman" panose="02020603050405020304" pitchFamily="18" charset="0"/>
                <a:cs typeface="Times New Roman" panose="02020603050405020304" pitchFamily="18" charset="0"/>
              </a:rPr>
              <a:t>dõi số dư của mỗi tài khoản dưới dạng trạng thái toàn </a:t>
            </a:r>
            <a:r>
              <a:rPr lang="vi-VN" smtClean="0">
                <a:latin typeface="Times New Roman" panose="02020603050405020304" pitchFamily="18" charset="0"/>
                <a:cs typeface="Times New Roman" panose="02020603050405020304" pitchFamily="18" charset="0"/>
              </a:rPr>
              <a:t>cầu</a:t>
            </a:r>
            <a:endParaRPr lang="en-US" smtClean="0">
              <a:latin typeface="Times New Roman" panose="02020603050405020304" pitchFamily="18" charset="0"/>
              <a:cs typeface="Times New Roman" panose="02020603050405020304" pitchFamily="18" charset="0"/>
            </a:endParaRPr>
          </a:p>
          <a:p>
            <a:pPr algn="just"/>
            <a:r>
              <a:rPr lang="vi-VN">
                <a:latin typeface="Times New Roman" panose="02020603050405020304" pitchFamily="18" charset="0"/>
                <a:cs typeface="Times New Roman" panose="02020603050405020304" pitchFamily="18" charset="0"/>
              </a:rPr>
              <a:t>Số dư của tài khoản được kiểm tra để đảm bảo số dư lớn hơn hoặc bằng số tiền giao dịch chi </a:t>
            </a:r>
            <a:r>
              <a:rPr lang="vi-VN" smtClean="0">
                <a:latin typeface="Times New Roman" panose="02020603050405020304" pitchFamily="18" charset="0"/>
                <a:cs typeface="Times New Roman" panose="02020603050405020304" pitchFamily="18" charset="0"/>
              </a:rPr>
              <a:t>tiêu</a:t>
            </a:r>
            <a:endParaRPr lang="en-US" smtClean="0">
              <a:latin typeface="Times New Roman" panose="02020603050405020304" pitchFamily="18" charset="0"/>
              <a:cs typeface="Times New Roman" panose="02020603050405020304" pitchFamily="18" charset="0"/>
            </a:endParaRPr>
          </a:p>
          <a:p>
            <a:pPr algn="just"/>
            <a:r>
              <a:rPr lang="vi-VN">
                <a:latin typeface="Times New Roman" panose="02020603050405020304" pitchFamily="18" charset="0"/>
                <a:cs typeface="Times New Roman" panose="02020603050405020304" pitchFamily="18" charset="0"/>
              </a:rPr>
              <a:t>Mỗi giao dịch sẽ được ghi lại trong tài khoản tương ứng(nonce </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Mỗi giao dịch sẽ thay đổi trạng thái </a:t>
            </a:r>
            <a:r>
              <a:rPr lang="en-US" smtClean="0">
                <a:latin typeface="Times New Roman" panose="02020603050405020304" pitchFamily="18" charset="0"/>
                <a:cs typeface="Times New Roman" panose="02020603050405020304" pitchFamily="18" charset="0"/>
              </a:rPr>
              <a:t>toàn cầu</a:t>
            </a:r>
          </a:p>
          <a:p>
            <a:pPr algn="just"/>
            <a:r>
              <a:rPr lang="en-US" smtClean="0">
                <a:latin typeface="Times New Roman" panose="02020603050405020304" pitchFamily="18" charset="0"/>
                <a:cs typeface="Times New Roman" panose="02020603050405020304" pitchFamily="18" charset="0"/>
              </a:rPr>
              <a:t>Đơn giản hóa việc thực thi hợp đồng thông minh tren Ethereum</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700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solidFill>
                  <a:prstClr val="black">
                    <a:lumMod val="85000"/>
                    <a:lumOff val="15000"/>
                  </a:prstClr>
                </a:solidFill>
                <a:latin typeface="Times New Roman" panose="02020603050405020304" pitchFamily="18" charset="0"/>
                <a:cs typeface="Times New Roman" panose="02020603050405020304" pitchFamily="18" charset="0"/>
              </a:rPr>
              <a:t>Lợi ích mô hình Tài khoản/Số dư</a:t>
            </a:r>
            <a:endParaRPr lang="en-US"/>
          </a:p>
        </p:txBody>
      </p:sp>
      <p:sp>
        <p:nvSpPr>
          <p:cNvPr id="3" name="Content Placeholder 2"/>
          <p:cNvSpPr>
            <a:spLocks noGrp="1"/>
          </p:cNvSpPr>
          <p:nvPr>
            <p:ph idx="1"/>
          </p:nvPr>
        </p:nvSpPr>
        <p:spPr>
          <a:xfrm>
            <a:off x="1295401" y="2556932"/>
            <a:ext cx="9601196" cy="3691468"/>
          </a:xfrm>
        </p:spPr>
        <p:txBody>
          <a:bodyPr>
            <a:normAutofit lnSpcReduction="10000"/>
          </a:bodyPr>
          <a:lstStyle/>
          <a:p>
            <a:pPr algn="just"/>
            <a:r>
              <a:rPr lang="vi-VN"/>
              <a:t>Tính đơn giản - Ethereum đã chọn một mô hình trực quan hơn vì lợi ích của các nhà phát triển các hợp đồng thông minh phức tạp, đặc biệt là các hợp đồng yêu cầu thông tin nhà nước hoặc liên quan đến nhiều bên. Một ví dụ là một hợp đồng thông minh để theo dõi các tiểu bang thực hiện các nhiệm vụ khác nhau dựa trên chúng. Mô hình không quốc tịch của UTXO sẽ buộc các giao dịch bao gồm thông tin trạng thái và điều này không cần thiết làm phức tạp thiết kế của các hợp đồng.</a:t>
            </a:r>
          </a:p>
          <a:p>
            <a:pPr algn="just"/>
            <a:r>
              <a:rPr lang="vi-VN"/>
              <a:t>Hiệu quả - Ngoài sự đơn giản, Mô hình tài khoản / số dư hiệu quả hơn, vì mỗi giao dịch chỉ cần xác thực rằng tài khoản gửi có đủ số dư để thanh toán cho giao dịch</a:t>
            </a:r>
            <a:r>
              <a:rPr lang="vi-VN" smtClean="0"/>
              <a:t>.</a:t>
            </a:r>
            <a:endParaRPr lang="vi-VN"/>
          </a:p>
        </p:txBody>
      </p:sp>
    </p:spTree>
    <p:extLst>
      <p:ext uri="{BB962C8B-B14F-4D97-AF65-F5344CB8AC3E}">
        <p14:creationId xmlns:p14="http://schemas.microsoft.com/office/powerpoint/2010/main" val="289946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551" y="982132"/>
            <a:ext cx="10071279" cy="1303867"/>
          </a:xfrm>
        </p:spPr>
        <p:txBody>
          <a:bodyPr>
            <a:normAutofit fontScale="90000"/>
          </a:bodyPr>
          <a:lstStyle/>
          <a:p>
            <a:r>
              <a:rPr lang="en-US"/>
              <a:t>4</a:t>
            </a:r>
            <a:r>
              <a:rPr lang="en-US" smtClean="0"/>
              <a:t>. Thuật toán </a:t>
            </a:r>
            <a:r>
              <a:rPr lang="en-US"/>
              <a:t>chữ ký </a:t>
            </a:r>
            <a:r>
              <a:rPr lang="en-US" smtClean="0"/>
              <a:t>số </a:t>
            </a:r>
            <a:r>
              <a:rPr lang="en-US"/>
              <a:t>và cách thức sinh địa chỉ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225" y="2628542"/>
            <a:ext cx="3810000" cy="31242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141" y="2461117"/>
            <a:ext cx="3839441" cy="3652369"/>
          </a:xfrm>
          <a:prstGeom prst="rect">
            <a:avLst/>
          </a:prstGeom>
        </p:spPr>
      </p:pic>
    </p:spTree>
    <p:extLst>
      <p:ext uri="{BB962C8B-B14F-4D97-AF65-F5344CB8AC3E}">
        <p14:creationId xmlns:p14="http://schemas.microsoft.com/office/powerpoint/2010/main" val="1265248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a:t>
            </a:r>
            <a:endParaRPr lang="en-US"/>
          </a:p>
        </p:txBody>
      </p:sp>
      <p:sp>
        <p:nvSpPr>
          <p:cNvPr id="3" name="Content Placeholder 2"/>
          <p:cNvSpPr>
            <a:spLocks noGrp="1"/>
          </p:cNvSpPr>
          <p:nvPr>
            <p:ph idx="1"/>
          </p:nvPr>
        </p:nvSpPr>
        <p:spPr/>
        <p:txBody>
          <a:bodyPr>
            <a:normAutofit/>
          </a:bodyPr>
          <a:lstStyle/>
          <a:p>
            <a:r>
              <a:rPr lang="en-US" sz="3200" smtClean="0"/>
              <a:t>1. Tổng quan về hệ thống Blockchain</a:t>
            </a:r>
          </a:p>
          <a:p>
            <a:r>
              <a:rPr lang="en-US" sz="3200" smtClean="0"/>
              <a:t>2. Sơ lược về hệ thống Bitcoin và Ethereum</a:t>
            </a:r>
          </a:p>
          <a:p>
            <a:r>
              <a:rPr lang="en-US" sz="3200" smtClean="0"/>
              <a:t>3. UTXO và mô hình Tài khoản/Số dư</a:t>
            </a:r>
          </a:p>
          <a:p>
            <a:r>
              <a:rPr lang="en-US" sz="3200"/>
              <a:t>4</a:t>
            </a:r>
            <a:r>
              <a:rPr lang="en-US" sz="3200" smtClean="0"/>
              <a:t>. Tìm hiểu về thuật toán chữ ký số ECDSA và cách thức sinh địa chỉ </a:t>
            </a:r>
            <a:endParaRPr lang="en-US" sz="3200"/>
          </a:p>
        </p:txBody>
      </p:sp>
    </p:spTree>
    <p:extLst>
      <p:ext uri="{BB962C8B-B14F-4D97-AF65-F5344CB8AC3E}">
        <p14:creationId xmlns:p14="http://schemas.microsoft.com/office/powerpoint/2010/main" val="2042639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290" y="1863990"/>
            <a:ext cx="2947315" cy="309047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4637" y="722825"/>
            <a:ext cx="4851617" cy="2283114"/>
          </a:xfrm>
          <a:prstGeom prst="rect">
            <a:avLst/>
          </a:prstGeom>
        </p:spPr>
      </p:pic>
      <p:pic>
        <p:nvPicPr>
          <p:cNvPr id="10"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372495" y="3093027"/>
            <a:ext cx="3973713" cy="2735115"/>
          </a:xfrm>
        </p:spPr>
      </p:pic>
      <p:sp>
        <p:nvSpPr>
          <p:cNvPr id="11" name="TextBox 10"/>
          <p:cNvSpPr txBox="1"/>
          <p:nvPr/>
        </p:nvSpPr>
        <p:spPr>
          <a:xfrm>
            <a:off x="2135749" y="5828142"/>
            <a:ext cx="4442661" cy="338554"/>
          </a:xfrm>
          <a:prstGeom prst="rect">
            <a:avLst/>
          </a:prstGeom>
          <a:noFill/>
        </p:spPr>
        <p:txBody>
          <a:bodyPr wrap="square" rtlCol="0">
            <a:spAutoFit/>
          </a:bodyPr>
          <a:lstStyle/>
          <a:p>
            <a:r>
              <a:rPr lang="en-US" sz="1600"/>
              <a:t>Đường cong </a:t>
            </a:r>
            <a:r>
              <a:rPr lang="en-US" sz="1600" smtClean="0"/>
              <a:t>secp256k1 với phương trình y</a:t>
            </a:r>
            <a:r>
              <a:rPr lang="en-US" sz="1600" baseline="30000" smtClean="0"/>
              <a:t>2 =</a:t>
            </a:r>
            <a:r>
              <a:rPr lang="en-US" sz="1600" smtClean="0"/>
              <a:t> x</a:t>
            </a:r>
            <a:r>
              <a:rPr lang="en-US" sz="1600" baseline="30000" smtClean="0"/>
              <a:t>3</a:t>
            </a:r>
            <a:r>
              <a:rPr lang="en-US" sz="1600" smtClean="0"/>
              <a:t> + 7</a:t>
            </a:r>
            <a:endParaRPr lang="en-US" sz="1600"/>
          </a:p>
        </p:txBody>
      </p:sp>
    </p:spTree>
    <p:extLst>
      <p:ext uri="{BB962C8B-B14F-4D97-AF65-F5344CB8AC3E}">
        <p14:creationId xmlns:p14="http://schemas.microsoft.com/office/powerpoint/2010/main" val="3713027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4" descr="https://cdn-images-1.medium.com/max/800/1*eAKr5SIZfWXwC9dFBOmS3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2" y="552450"/>
            <a:ext cx="6470560" cy="58292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Kết quả hình ảnh cho ethereum transaction"/>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734050" y="552451"/>
            <a:ext cx="6457950" cy="5829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707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50391" y="4715921"/>
            <a:ext cx="2532190" cy="1309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Address</a:t>
            </a:r>
            <a:endParaRPr lang="en-US" sz="2400"/>
          </a:p>
        </p:txBody>
      </p:sp>
      <p:sp>
        <p:nvSpPr>
          <p:cNvPr id="6" name="Rectangle 5"/>
          <p:cNvSpPr/>
          <p:nvPr/>
        </p:nvSpPr>
        <p:spPr>
          <a:xfrm>
            <a:off x="1824675" y="3375142"/>
            <a:ext cx="2532190" cy="1309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Private Key</a:t>
            </a:r>
            <a:endParaRPr lang="en-US" sz="2400"/>
          </a:p>
        </p:txBody>
      </p:sp>
      <p:sp>
        <p:nvSpPr>
          <p:cNvPr id="7" name="Rectangle 6"/>
          <p:cNvSpPr/>
          <p:nvPr/>
        </p:nvSpPr>
        <p:spPr>
          <a:xfrm>
            <a:off x="6650391" y="2296390"/>
            <a:ext cx="2532190" cy="1309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Public Key</a:t>
            </a:r>
            <a:endParaRPr lang="en-US" sz="2400"/>
          </a:p>
        </p:txBody>
      </p:sp>
      <p:cxnSp>
        <p:nvCxnSpPr>
          <p:cNvPr id="9" name="Straight Arrow Connector 8"/>
          <p:cNvCxnSpPr>
            <a:stCxn id="6" idx="3"/>
            <a:endCxn id="7" idx="1"/>
          </p:cNvCxnSpPr>
          <p:nvPr/>
        </p:nvCxnSpPr>
        <p:spPr>
          <a:xfrm flipV="1">
            <a:off x="4356865" y="2950927"/>
            <a:ext cx="2293526" cy="107875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5" idx="0"/>
          </p:cNvCxnSpPr>
          <p:nvPr/>
        </p:nvCxnSpPr>
        <p:spPr>
          <a:xfrm>
            <a:off x="7916486" y="3605464"/>
            <a:ext cx="0" cy="111045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54389" y="3035812"/>
            <a:ext cx="2481548" cy="400110"/>
          </a:xfrm>
          <a:prstGeom prst="rect">
            <a:avLst/>
          </a:prstGeom>
          <a:noFill/>
        </p:spPr>
        <p:txBody>
          <a:bodyPr wrap="square" rtlCol="0">
            <a:spAutoFit/>
          </a:bodyPr>
          <a:lstStyle/>
          <a:p>
            <a:r>
              <a:rPr lang="en-US" sz="2000" b="1" smtClean="0"/>
              <a:t>ECDSA</a:t>
            </a:r>
            <a:endParaRPr lang="en-US" sz="2000" b="1"/>
          </a:p>
        </p:txBody>
      </p:sp>
      <p:sp>
        <p:nvSpPr>
          <p:cNvPr id="19" name="TextBox 18"/>
          <p:cNvSpPr txBox="1"/>
          <p:nvPr/>
        </p:nvSpPr>
        <p:spPr>
          <a:xfrm>
            <a:off x="6964853" y="3922109"/>
            <a:ext cx="2481548" cy="400110"/>
          </a:xfrm>
          <a:prstGeom prst="rect">
            <a:avLst/>
          </a:prstGeom>
          <a:noFill/>
        </p:spPr>
        <p:txBody>
          <a:bodyPr wrap="square" rtlCol="0">
            <a:spAutoFit/>
          </a:bodyPr>
          <a:lstStyle/>
          <a:p>
            <a:r>
              <a:rPr lang="en-US" sz="2000" b="1" smtClean="0"/>
              <a:t>HASH</a:t>
            </a:r>
            <a:endParaRPr lang="en-US" sz="2000" b="1"/>
          </a:p>
        </p:txBody>
      </p:sp>
      <p:sp>
        <p:nvSpPr>
          <p:cNvPr id="22" name="Title 10"/>
          <p:cNvSpPr>
            <a:spLocks noGrp="1"/>
          </p:cNvSpPr>
          <p:nvPr>
            <p:ph type="title"/>
          </p:nvPr>
        </p:nvSpPr>
        <p:spPr>
          <a:xfrm>
            <a:off x="2190349" y="716777"/>
            <a:ext cx="7256052" cy="1180563"/>
          </a:xfrm>
        </p:spPr>
        <p:txBody>
          <a:bodyPr>
            <a:normAutofit/>
          </a:bodyPr>
          <a:lstStyle/>
          <a:p>
            <a:r>
              <a:rPr lang="en-US" smtClean="0"/>
              <a:t>Mô hình tạo địa chỉ</a:t>
            </a:r>
            <a:endParaRPr lang="en-US"/>
          </a:p>
        </p:txBody>
      </p:sp>
    </p:spTree>
    <p:extLst>
      <p:ext uri="{BB962C8B-B14F-4D97-AF65-F5344CB8AC3E}">
        <p14:creationId xmlns:p14="http://schemas.microsoft.com/office/powerpoint/2010/main" val="7614079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Public Key</a:t>
            </a:r>
            <a:endParaRPr lang="en-US"/>
          </a:p>
        </p:txBody>
      </p:sp>
      <p:sp>
        <p:nvSpPr>
          <p:cNvPr id="3" name="Content Placeholder 2"/>
          <p:cNvSpPr>
            <a:spLocks noGrp="1"/>
          </p:cNvSpPr>
          <p:nvPr>
            <p:ph idx="1"/>
          </p:nvPr>
        </p:nvSpPr>
        <p:spPr/>
        <p:txBody>
          <a:bodyPr/>
          <a:lstStyle/>
          <a:p>
            <a:r>
              <a:rPr lang="en-US" b="1" smtClean="0"/>
              <a:t>Dạng không nén</a:t>
            </a:r>
            <a:r>
              <a:rPr lang="en-US" smtClean="0"/>
              <a:t>:</a:t>
            </a:r>
            <a:r>
              <a:rPr lang="en-US"/>
              <a:t/>
            </a:r>
            <a:br>
              <a:rPr lang="en-US"/>
            </a:br>
            <a:r>
              <a:rPr lang="en-US"/>
              <a:t>0x04 + x-coordinate + </a:t>
            </a:r>
            <a:r>
              <a:rPr lang="en-US" smtClean="0"/>
              <a:t>y-coordinate</a:t>
            </a:r>
          </a:p>
          <a:p>
            <a:r>
              <a:rPr lang="en-US" b="1" smtClean="0"/>
              <a:t>Dạng nén</a:t>
            </a:r>
            <a:r>
              <a:rPr lang="en-US" smtClean="0"/>
              <a:t>:</a:t>
            </a:r>
            <a:r>
              <a:rPr lang="en-US"/>
              <a:t/>
            </a:r>
            <a:br>
              <a:rPr lang="en-US"/>
            </a:br>
            <a:r>
              <a:rPr lang="en-US"/>
              <a:t>0x02 + x-coordinate </a:t>
            </a:r>
            <a:r>
              <a:rPr lang="en-US" smtClean="0"/>
              <a:t>nếu </a:t>
            </a:r>
            <a:r>
              <a:rPr lang="en-US"/>
              <a:t>y </a:t>
            </a:r>
            <a:r>
              <a:rPr lang="en-US" smtClean="0"/>
              <a:t>chẵn</a:t>
            </a:r>
            <a:r>
              <a:rPr lang="en-US"/>
              <a:t/>
            </a:r>
            <a:br>
              <a:rPr lang="en-US"/>
            </a:br>
            <a:r>
              <a:rPr lang="en-US"/>
              <a:t>0x03 + x-coordinate </a:t>
            </a:r>
            <a:r>
              <a:rPr lang="en-US" smtClean="0"/>
              <a:t>nếu y lẻ</a:t>
            </a:r>
          </a:p>
          <a:p>
            <a:endParaRPr lang="en-US"/>
          </a:p>
        </p:txBody>
      </p:sp>
    </p:spTree>
    <p:extLst>
      <p:ext uri="{BB962C8B-B14F-4D97-AF65-F5344CB8AC3E}">
        <p14:creationId xmlns:p14="http://schemas.microsoft.com/office/powerpoint/2010/main" val="2069445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a:xfrm>
            <a:off x="1295401" y="2556932"/>
            <a:ext cx="9601196" cy="3653368"/>
          </a:xfrm>
        </p:spPr>
        <p:txBody>
          <a:bodyPr>
            <a:normAutofit fontScale="85000" lnSpcReduction="10000"/>
          </a:bodyPr>
          <a:lstStyle/>
          <a:p>
            <a:r>
              <a:rPr lang="en-US" b="1" smtClean="0"/>
              <a:t>Điểm cơ sở G trong ECDSA</a:t>
            </a:r>
          </a:p>
          <a:p>
            <a:pPr marL="0" indent="0">
              <a:buNone/>
            </a:pPr>
            <a:r>
              <a:rPr lang="en-US"/>
              <a:t>04 </a:t>
            </a:r>
            <a:endParaRPr lang="en-US" smtClean="0"/>
          </a:p>
          <a:p>
            <a:pPr marL="0" indent="0">
              <a:buNone/>
            </a:pPr>
            <a:r>
              <a:rPr lang="en-US" smtClean="0"/>
              <a:t>79BE667E </a:t>
            </a:r>
            <a:r>
              <a:rPr lang="en-US"/>
              <a:t>F9DCBBAC 55A06295 CE870B07 029BFCDB 2DCE28D9 59F2815B </a:t>
            </a:r>
            <a:r>
              <a:rPr lang="en-US" smtClean="0"/>
              <a:t>16F81798</a:t>
            </a:r>
          </a:p>
          <a:p>
            <a:pPr marL="0" indent="0">
              <a:buNone/>
            </a:pPr>
            <a:r>
              <a:rPr lang="en-US" smtClean="0"/>
              <a:t>483ADA77 </a:t>
            </a:r>
            <a:r>
              <a:rPr lang="en-US"/>
              <a:t>26A3C465 5DA4FBFC 0E1108A8 FD17B448 A6855419 9C47D08F </a:t>
            </a:r>
            <a:r>
              <a:rPr lang="en-US" smtClean="0"/>
              <a:t>FB10D4B8</a:t>
            </a:r>
          </a:p>
          <a:p>
            <a:r>
              <a:rPr lang="en-US" b="1" smtClean="0"/>
              <a:t>Dạng nén</a:t>
            </a:r>
            <a:r>
              <a:rPr lang="en-US" smtClean="0"/>
              <a:t>: </a:t>
            </a:r>
          </a:p>
          <a:p>
            <a:pPr marL="0" indent="0">
              <a:buNone/>
            </a:pPr>
            <a:r>
              <a:rPr lang="en-US" smtClean="0"/>
              <a:t>02</a:t>
            </a:r>
            <a:endParaRPr lang="en-US"/>
          </a:p>
          <a:p>
            <a:pPr marL="0" indent="0">
              <a:buNone/>
            </a:pPr>
            <a:r>
              <a:rPr lang="en-US"/>
              <a:t>79BE667E F9DCBBAC 55A06295 CE870B07 029BFCDB 2DCE28D9 59F2815B 16F81798</a:t>
            </a:r>
          </a:p>
          <a:p>
            <a:endParaRPr lang="en-US"/>
          </a:p>
        </p:txBody>
      </p:sp>
    </p:spTree>
    <p:extLst>
      <p:ext uri="{BB962C8B-B14F-4D97-AF65-F5344CB8AC3E}">
        <p14:creationId xmlns:p14="http://schemas.microsoft.com/office/powerpoint/2010/main" val="25144619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639" y="2724997"/>
            <a:ext cx="4140851" cy="1320800"/>
          </a:xfrm>
        </p:spPr>
        <p:txBody>
          <a:bodyPr>
            <a:normAutofit fontScale="90000"/>
          </a:bodyPr>
          <a:lstStyle/>
          <a:p>
            <a:r>
              <a:rPr lang="en-US" smtClean="0"/>
              <a:t>Thuật toán tạo địa chỉ của Bitcoin</a:t>
            </a:r>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54102" y="243863"/>
            <a:ext cx="4736331" cy="7194427"/>
          </a:xfrm>
        </p:spPr>
      </p:pic>
    </p:spTree>
    <p:extLst>
      <p:ext uri="{BB962C8B-B14F-4D97-AF65-F5344CB8AC3E}">
        <p14:creationId xmlns:p14="http://schemas.microsoft.com/office/powerpoint/2010/main" val="3162300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r>
              <a:rPr lang="en-US"/>
              <a:t>Public Key</a:t>
            </a:r>
            <a:r>
              <a:rPr lang="en-US" smtClean="0"/>
              <a:t>:</a:t>
            </a:r>
          </a:p>
          <a:p>
            <a:pPr marL="457200" lvl="1" indent="0">
              <a:buNone/>
            </a:pPr>
            <a:r>
              <a:rPr lang="en-US" sz="1800" smtClean="0"/>
              <a:t>04 50863AD64A87AE8A2FE83C1AF1A8403CB53F53E486D8511DAD8A04887E5B2352 2CD470243453A299FA9E77237716103ABC11A1DF38855ED6F2EE187E9C582BA6</a:t>
            </a:r>
          </a:p>
          <a:p>
            <a:r>
              <a:rPr lang="en-US" smtClean="0"/>
              <a:t>Băm SHA-256:</a:t>
            </a:r>
          </a:p>
          <a:p>
            <a:pPr marL="457200" lvl="1" indent="0">
              <a:buNone/>
            </a:pPr>
            <a:r>
              <a:rPr lang="en-US" sz="1800" cap="all"/>
              <a:t>600ffe422b4e00731a59557a5cca46cc183944191006324a447bdb2d98d4b408</a:t>
            </a:r>
            <a:endParaRPr lang="en-US" sz="1800" cap="all" smtClean="0"/>
          </a:p>
          <a:p>
            <a:r>
              <a:rPr lang="en-US" smtClean="0"/>
              <a:t>Băm RIPEMD-160:</a:t>
            </a:r>
          </a:p>
          <a:p>
            <a:pPr marL="457200" lvl="1" indent="0">
              <a:buNone/>
            </a:pPr>
            <a:r>
              <a:rPr lang="en-US" sz="1800" cap="all">
                <a:solidFill>
                  <a:schemeClr val="tx1"/>
                </a:solidFill>
              </a:rPr>
              <a:t>010966776006953d5567439e5e39f86a0d273bee</a:t>
            </a:r>
            <a:endParaRPr lang="en-US" sz="1800" cap="all" smtClean="0">
              <a:solidFill>
                <a:schemeClr val="tx1"/>
              </a:solidFill>
            </a:endParaRPr>
          </a:p>
        </p:txBody>
      </p:sp>
    </p:spTree>
    <p:extLst>
      <p:ext uri="{BB962C8B-B14F-4D97-AF65-F5344CB8AC3E}">
        <p14:creationId xmlns:p14="http://schemas.microsoft.com/office/powerpoint/2010/main" val="2828909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dụ(cont.)</a:t>
            </a:r>
            <a:endParaRPr lang="en-US"/>
          </a:p>
        </p:txBody>
      </p:sp>
      <p:sp>
        <p:nvSpPr>
          <p:cNvPr id="3" name="Content Placeholder 2"/>
          <p:cNvSpPr>
            <a:spLocks noGrp="1"/>
          </p:cNvSpPr>
          <p:nvPr>
            <p:ph idx="1"/>
          </p:nvPr>
        </p:nvSpPr>
        <p:spPr>
          <a:xfrm>
            <a:off x="1295401" y="2556931"/>
            <a:ext cx="9834562" cy="3658131"/>
          </a:xfrm>
        </p:spPr>
        <p:txBody>
          <a:bodyPr>
            <a:normAutofit/>
          </a:bodyPr>
          <a:lstStyle/>
          <a:p>
            <a:r>
              <a:rPr lang="en-US" sz="2800" smtClean="0"/>
              <a:t>Thêm thông tin phiên bản (00 cho MainNetwork):</a:t>
            </a:r>
          </a:p>
          <a:p>
            <a:pPr marL="457200" lvl="1" indent="0">
              <a:buNone/>
            </a:pPr>
            <a:r>
              <a:rPr lang="en-US" cap="all" smtClean="0">
                <a:solidFill>
                  <a:srgbClr val="FF0000"/>
                </a:solidFill>
              </a:rPr>
              <a:t>00</a:t>
            </a:r>
            <a:r>
              <a:rPr lang="en-US" cap="all" smtClean="0">
                <a:solidFill>
                  <a:schemeClr val="tx1"/>
                </a:solidFill>
              </a:rPr>
              <a:t>010966776006953d5567439e5e39f86a0d273bee</a:t>
            </a:r>
            <a:endParaRPr lang="en-US" cap="all">
              <a:solidFill>
                <a:schemeClr val="tx1"/>
              </a:solidFill>
            </a:endParaRPr>
          </a:p>
          <a:p>
            <a:r>
              <a:rPr lang="en-US" cap="all" smtClean="0">
                <a:solidFill>
                  <a:schemeClr val="tx1"/>
                </a:solidFill>
              </a:rPr>
              <a:t>B</a:t>
            </a:r>
            <a:r>
              <a:rPr lang="en-US" smtClean="0">
                <a:solidFill>
                  <a:schemeClr val="tx1"/>
                </a:solidFill>
              </a:rPr>
              <a:t>ăm liên tiếp 2 lần SHA256:</a:t>
            </a:r>
          </a:p>
          <a:p>
            <a:pPr marL="457200" lvl="1" indent="0">
              <a:buNone/>
            </a:pPr>
            <a:r>
              <a:rPr lang="en-US" cap="all" smtClean="0">
                <a:solidFill>
                  <a:srgbClr val="FF0000"/>
                </a:solidFill>
              </a:rPr>
              <a:t>d61967f6</a:t>
            </a:r>
            <a:r>
              <a:rPr lang="en-US" cap="all" smtClean="0"/>
              <a:t>3c7dd183914a4ae452c9f6ad5d462ce3d277798075b107615c1a8a30</a:t>
            </a:r>
          </a:p>
          <a:p>
            <a:r>
              <a:rPr lang="en-US" smtClean="0">
                <a:solidFill>
                  <a:schemeClr val="tx1"/>
                </a:solidFill>
              </a:rPr>
              <a:t>Lấy 4 byte đầu làm checksum ghép vào cuối địa chỉ 21 byte tạo thành địa chỉ 25 byte</a:t>
            </a:r>
          </a:p>
          <a:p>
            <a:pPr marL="457200" lvl="1" indent="0">
              <a:buNone/>
            </a:pPr>
            <a:r>
              <a:rPr lang="en-US" sz="2400" b="1" cap="all" smtClean="0">
                <a:solidFill>
                  <a:srgbClr val="FF0000"/>
                </a:solidFill>
              </a:rPr>
              <a:t>00 01096677 6006953d 5567439e 5e39f86a 0d273bee d61967f6</a:t>
            </a:r>
            <a:endParaRPr lang="en-US" sz="2400" b="1" cap="all">
              <a:solidFill>
                <a:srgbClr val="FF0000"/>
              </a:solidFill>
            </a:endParaRPr>
          </a:p>
          <a:p>
            <a:pPr marL="457200" lvl="1" indent="0">
              <a:buNone/>
            </a:pPr>
            <a:endParaRPr lang="en-US" sz="1800" smtClean="0">
              <a:solidFill>
                <a:schemeClr val="tx1"/>
              </a:solidFill>
            </a:endParaRPr>
          </a:p>
        </p:txBody>
      </p:sp>
    </p:spTree>
    <p:extLst>
      <p:ext uri="{BB962C8B-B14F-4D97-AF65-F5344CB8AC3E}">
        <p14:creationId xmlns:p14="http://schemas.microsoft.com/office/powerpoint/2010/main" val="2503598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211" y="830921"/>
            <a:ext cx="5787978" cy="1303867"/>
          </a:xfrm>
        </p:spPr>
        <p:txBody>
          <a:bodyPr/>
          <a:lstStyle/>
          <a:p>
            <a:r>
              <a:rPr lang="en-US" smtClean="0"/>
              <a:t>Base58</a:t>
            </a:r>
            <a:endParaRPr lang="en-US"/>
          </a:p>
        </p:txBody>
      </p:sp>
      <p:sp>
        <p:nvSpPr>
          <p:cNvPr id="3" name="Content Placeholder 2"/>
          <p:cNvSpPr>
            <a:spLocks noGrp="1"/>
          </p:cNvSpPr>
          <p:nvPr>
            <p:ph idx="1"/>
          </p:nvPr>
        </p:nvSpPr>
        <p:spPr>
          <a:xfrm>
            <a:off x="1428913" y="2550016"/>
            <a:ext cx="4914574" cy="3504225"/>
          </a:xfrm>
        </p:spPr>
        <p:txBody>
          <a:bodyPr>
            <a:normAutofit lnSpcReduction="10000"/>
          </a:bodyPr>
          <a:lstStyle/>
          <a:p>
            <a:pPr algn="just"/>
            <a:r>
              <a:rPr lang="en-US" sz="2400" smtClean="0"/>
              <a:t>Là một cơ sở mã hóa nhị phân được sử dụng để mã hóa Địa chỉ Bitcoin từ dạng byte thành dạng ký tự</a:t>
            </a:r>
          </a:p>
          <a:p>
            <a:pPr algn="just"/>
            <a:r>
              <a:rPr lang="en-US" sz="2400" smtClean="0"/>
              <a:t>Nguyên tác chuyển đổi: Chia liên tiếp địa chỉ 24 byte(bỏ byte 00 ở đầu) Bitcoin với 58, lấy phần dư thay bằng ký tự trong bảng. Thêm 1 sau vào đầu sau khi đã chia hết địa chỉ.</a:t>
            </a:r>
          </a:p>
        </p:txBody>
      </p:sp>
      <p:pic>
        <p:nvPicPr>
          <p:cNvPr id="4" name="Picture 3"/>
          <p:cNvPicPr>
            <a:picLocks noChangeAspect="1"/>
          </p:cNvPicPr>
          <p:nvPr/>
        </p:nvPicPr>
        <p:blipFill>
          <a:blip r:embed="rId3"/>
          <a:stretch>
            <a:fillRect/>
          </a:stretch>
        </p:blipFill>
        <p:spPr>
          <a:xfrm>
            <a:off x="6476997" y="1072283"/>
            <a:ext cx="5001389" cy="4753475"/>
          </a:xfrm>
          <a:prstGeom prst="rect">
            <a:avLst/>
          </a:prstGeom>
        </p:spPr>
      </p:pic>
    </p:spTree>
    <p:extLst>
      <p:ext uri="{BB962C8B-B14F-4D97-AF65-F5344CB8AC3E}">
        <p14:creationId xmlns:p14="http://schemas.microsoft.com/office/powerpoint/2010/main" val="25791525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008" y="921965"/>
            <a:ext cx="9601196" cy="1303867"/>
          </a:xfrm>
        </p:spPr>
        <p:txBody>
          <a:bodyPr/>
          <a:lstStyle/>
          <a:p>
            <a:r>
              <a:rPr lang="en-US" smtClean="0"/>
              <a:t>Ví dụ</a:t>
            </a:r>
            <a:endParaRPr lang="en-US"/>
          </a:p>
        </p:txBody>
      </p:sp>
      <p:sp>
        <p:nvSpPr>
          <p:cNvPr id="3" name="Content Placeholder 2"/>
          <p:cNvSpPr>
            <a:spLocks noGrp="1"/>
          </p:cNvSpPr>
          <p:nvPr>
            <p:ph idx="1"/>
          </p:nvPr>
        </p:nvSpPr>
        <p:spPr>
          <a:xfrm>
            <a:off x="1231008" y="2579427"/>
            <a:ext cx="9728144" cy="2811439"/>
          </a:xfrm>
        </p:spPr>
        <p:txBody>
          <a:bodyPr>
            <a:normAutofit/>
          </a:bodyPr>
          <a:lstStyle/>
          <a:p>
            <a:pPr>
              <a:lnSpc>
                <a:spcPct val="114000"/>
              </a:lnSpc>
              <a:spcBef>
                <a:spcPts val="1200"/>
              </a:spcBef>
              <a:spcAft>
                <a:spcPts val="0"/>
              </a:spcAft>
            </a:pPr>
            <a:r>
              <a:rPr lang="en-US" sz="2800"/>
              <a:t>Địa chỉ Bitcoin 25 byte: </a:t>
            </a:r>
            <a:r>
              <a:rPr lang="en-US" sz="2800" smtClean="0"/>
              <a:t>00010966776006953D5567439E5E39F86A0D273BEED61967F6</a:t>
            </a:r>
          </a:p>
          <a:p>
            <a:pPr>
              <a:lnSpc>
                <a:spcPct val="114000"/>
              </a:lnSpc>
              <a:spcBef>
                <a:spcPts val="1200"/>
              </a:spcBef>
              <a:spcAft>
                <a:spcPts val="0"/>
              </a:spcAft>
            </a:pPr>
            <a:r>
              <a:rPr lang="en-US" sz="2800" smtClean="0"/>
              <a:t>Mã Base58:              16UwLL9Risc3QfPqBUvKofHmBQ7wMtjvM</a:t>
            </a:r>
            <a:endParaRPr lang="en-US" sz="2800"/>
          </a:p>
        </p:txBody>
      </p:sp>
    </p:spTree>
    <p:extLst>
      <p:ext uri="{BB962C8B-B14F-4D97-AF65-F5344CB8AC3E}">
        <p14:creationId xmlns:p14="http://schemas.microsoft.com/office/powerpoint/2010/main" val="3446993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326669" cy="859194"/>
          </a:xfrm>
        </p:spPr>
        <p:txBody>
          <a:bodyPr/>
          <a:lstStyle/>
          <a:p>
            <a:r>
              <a:rPr lang="en-US" smtClean="0"/>
              <a:t>1. Blockchain</a:t>
            </a:r>
            <a:endParaRPr lang="en-US"/>
          </a:p>
        </p:txBody>
      </p:sp>
      <p:sp>
        <p:nvSpPr>
          <p:cNvPr id="3" name="Content Placeholder 2"/>
          <p:cNvSpPr>
            <a:spLocks noGrp="1"/>
          </p:cNvSpPr>
          <p:nvPr>
            <p:ph idx="1"/>
          </p:nvPr>
        </p:nvSpPr>
        <p:spPr>
          <a:xfrm>
            <a:off x="1295402" y="2632088"/>
            <a:ext cx="9601196" cy="3318936"/>
          </a:xfrm>
        </p:spPr>
        <p:txBody>
          <a:bodyPr/>
          <a:lstStyle/>
          <a:p>
            <a:r>
              <a:rPr lang="en-US" smtClean="0"/>
              <a:t>Blockchain là một công nghệ cho phép truyền tải dữ liệu một cách an toàn dựa vào hệ thống mã hóa vô cùng phức tạp, tương tự cuốn sổ cái kế toán của một công ty , nơi mà tiền được giám sát chặt chẽ. Blockchain là một cuốn sổ cái hoạt động trong lĩnh vực kỹ thuật số.</a:t>
            </a:r>
          </a:p>
          <a:p>
            <a:r>
              <a:rPr lang="en-US" smtClean="0"/>
              <a:t>Blockchain tồn tại nhiều nút độc lập có khả năng xác thực thông tin. Thông tin thì không thể bị thay đổi và chỉ được bổ sung khi có sự đồng thuận của tất cả các nút trong hệ thống</a:t>
            </a:r>
            <a:endParaRPr lang="en-US"/>
          </a:p>
        </p:txBody>
      </p:sp>
    </p:spTree>
    <p:extLst>
      <p:ext uri="{BB962C8B-B14F-4D97-AF65-F5344CB8AC3E}">
        <p14:creationId xmlns:p14="http://schemas.microsoft.com/office/powerpoint/2010/main" val="1217106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45655"/>
            <a:ext cx="9601196" cy="1303867"/>
          </a:xfrm>
        </p:spPr>
        <p:txBody>
          <a:bodyPr/>
          <a:lstStyle/>
          <a:p>
            <a:r>
              <a:rPr lang="en-US"/>
              <a:t>Ví </a:t>
            </a:r>
            <a:r>
              <a:rPr lang="en-US" smtClean="0"/>
              <a:t>dụ(cont)</a:t>
            </a:r>
            <a:endParaRPr lang="en-US"/>
          </a:p>
        </p:txBody>
      </p:sp>
      <p:sp>
        <p:nvSpPr>
          <p:cNvPr id="3" name="Content Placeholder 2"/>
          <p:cNvSpPr>
            <a:spLocks noGrp="1"/>
          </p:cNvSpPr>
          <p:nvPr>
            <p:ph idx="1"/>
          </p:nvPr>
        </p:nvSpPr>
        <p:spPr/>
        <p:txBody>
          <a:bodyPr/>
          <a:lstStyle/>
          <a:p>
            <a:pPr>
              <a:lnSpc>
                <a:spcPct val="114000"/>
              </a:lnSpc>
              <a:spcBef>
                <a:spcPts val="1800"/>
              </a:spcBef>
            </a:pPr>
            <a:r>
              <a:rPr lang="en-US"/>
              <a:t>Địa chỉ Bitcoin 25 byte: 00010966776006953D5567439E5E39F86A0D273BEED61967F6</a:t>
            </a:r>
          </a:p>
          <a:p>
            <a:pPr>
              <a:lnSpc>
                <a:spcPct val="114000"/>
              </a:lnSpc>
              <a:spcBef>
                <a:spcPts val="1800"/>
              </a:spcBef>
            </a:pPr>
            <a:r>
              <a:rPr lang="en-US"/>
              <a:t>Đổi sang dạng Decimal: 25420294593250030202636073700053352635053786165627414518</a:t>
            </a:r>
          </a:p>
          <a:p>
            <a:pPr>
              <a:lnSpc>
                <a:spcPct val="114000"/>
              </a:lnSpc>
              <a:spcBef>
                <a:spcPts val="1800"/>
              </a:spcBef>
            </a:pPr>
            <a:r>
              <a:rPr lang="en-US"/>
              <a:t>Chia dư với 58 kết quả: 20  </a:t>
            </a:r>
            <a:r>
              <a:rPr lang="en-US">
                <a:sym typeface="Wingdings" panose="05000000000000000000" pitchFamily="2" charset="2"/>
              </a:rPr>
              <a:t></a:t>
            </a:r>
            <a:r>
              <a:rPr lang="en-US"/>
              <a:t>  M</a:t>
            </a:r>
          </a:p>
          <a:p>
            <a:endParaRPr lang="en-US"/>
          </a:p>
        </p:txBody>
      </p:sp>
    </p:spTree>
    <p:extLst>
      <p:ext uri="{BB962C8B-B14F-4D97-AF65-F5344CB8AC3E}">
        <p14:creationId xmlns:p14="http://schemas.microsoft.com/office/powerpoint/2010/main" val="16068728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nSpc>
                <a:spcPct val="114000"/>
              </a:lnSpc>
              <a:spcBef>
                <a:spcPts val="1800"/>
              </a:spcBef>
            </a:pPr>
            <a:r>
              <a:rPr lang="en-US"/>
              <a:t>Còn lại:                438280941262931555217863339656092286811272175269438181</a:t>
            </a:r>
          </a:p>
          <a:p>
            <a:pPr>
              <a:lnSpc>
                <a:spcPct val="114000"/>
              </a:lnSpc>
              <a:spcBef>
                <a:spcPts val="1800"/>
              </a:spcBef>
            </a:pPr>
            <a:r>
              <a:rPr lang="en-US"/>
              <a:t>Chia tiếp được: 53 </a:t>
            </a:r>
            <a:r>
              <a:rPr lang="en-US">
                <a:sym typeface="Wingdings" panose="05000000000000000000" pitchFamily="2" charset="2"/>
              </a:rPr>
              <a:t>  v</a:t>
            </a:r>
          </a:p>
          <a:p>
            <a:pPr>
              <a:lnSpc>
                <a:spcPct val="114000"/>
              </a:lnSpc>
              <a:spcBef>
                <a:spcPts val="1800"/>
              </a:spcBef>
            </a:pPr>
            <a:r>
              <a:rPr lang="en-US">
                <a:sym typeface="Wingdings" panose="05000000000000000000" pitchFamily="2" charset="2"/>
              </a:rPr>
              <a:t>Tiếp tục chia và thay thế ta được kết quả: 6UwLL9Risc3QfPqBUvKofHmBQ7wMtjvM</a:t>
            </a:r>
          </a:p>
          <a:p>
            <a:pPr>
              <a:lnSpc>
                <a:spcPct val="114000"/>
              </a:lnSpc>
              <a:spcBef>
                <a:spcPts val="1800"/>
              </a:spcBef>
            </a:pPr>
            <a:r>
              <a:rPr lang="en-US">
                <a:sym typeface="Wingdings" panose="05000000000000000000" pitchFamily="2" charset="2"/>
              </a:rPr>
              <a:t>Byte 00 ở đầu được mã hóa thành 1 nên kết quả cuối cùng: </a:t>
            </a:r>
            <a:r>
              <a:rPr lang="en-US" smtClean="0">
                <a:sym typeface="Wingdings" panose="05000000000000000000" pitchFamily="2" charset="2"/>
              </a:rPr>
              <a:t>16UwLL9Risc3QfPqBUvKofHmBQ7wMtjvM</a:t>
            </a:r>
            <a:endParaRPr lang="en-US">
              <a:sym typeface="Wingdings" panose="05000000000000000000" pitchFamily="2" charset="2"/>
            </a:endParaRPr>
          </a:p>
        </p:txBody>
      </p:sp>
      <p:sp>
        <p:nvSpPr>
          <p:cNvPr id="4" name="Title 1"/>
          <p:cNvSpPr>
            <a:spLocks noGrp="1"/>
          </p:cNvSpPr>
          <p:nvPr>
            <p:ph type="title"/>
          </p:nvPr>
        </p:nvSpPr>
        <p:spPr>
          <a:xfrm>
            <a:off x="1295402" y="845655"/>
            <a:ext cx="9601196" cy="1303867"/>
          </a:xfrm>
        </p:spPr>
        <p:txBody>
          <a:bodyPr/>
          <a:lstStyle/>
          <a:p>
            <a:r>
              <a:rPr lang="en-US"/>
              <a:t>Ví </a:t>
            </a:r>
            <a:r>
              <a:rPr lang="en-US" smtClean="0"/>
              <a:t>dụ(cont)</a:t>
            </a:r>
            <a:endParaRPr lang="en-US"/>
          </a:p>
        </p:txBody>
      </p:sp>
    </p:spTree>
    <p:extLst>
      <p:ext uri="{BB962C8B-B14F-4D97-AF65-F5344CB8AC3E}">
        <p14:creationId xmlns:p14="http://schemas.microsoft.com/office/powerpoint/2010/main" val="1413429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25898"/>
            <a:ext cx="9601196" cy="884367"/>
          </a:xfrm>
        </p:spPr>
        <p:txBody>
          <a:bodyPr/>
          <a:lstStyle/>
          <a:p>
            <a:r>
              <a:rPr lang="en-US" smtClean="0"/>
              <a:t>Ethereum Address</a:t>
            </a:r>
            <a:endParaRPr lang="en-US"/>
          </a:p>
        </p:txBody>
      </p:sp>
      <p:sp>
        <p:nvSpPr>
          <p:cNvPr id="3" name="Content Placeholder 2"/>
          <p:cNvSpPr>
            <a:spLocks noGrp="1"/>
          </p:cNvSpPr>
          <p:nvPr>
            <p:ph idx="1"/>
          </p:nvPr>
        </p:nvSpPr>
        <p:spPr/>
        <p:txBody>
          <a:bodyPr/>
          <a:lstStyle/>
          <a:p>
            <a:endParaRPr lang="en-US"/>
          </a:p>
        </p:txBody>
      </p:sp>
      <p:pic>
        <p:nvPicPr>
          <p:cNvPr id="3074" name="Picture 2" descr="Kết quả hình ảnh cho ethereum trans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1320112"/>
            <a:ext cx="9601196" cy="4771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620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06860" y="2557463"/>
            <a:ext cx="4978279" cy="3317875"/>
          </a:xfr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013604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Blockchain(tt)</a:t>
            </a:r>
            <a:endParaRPr lang="en-US"/>
          </a:p>
        </p:txBody>
      </p:sp>
      <p:sp>
        <p:nvSpPr>
          <p:cNvPr id="3" name="Content Placeholder 2"/>
          <p:cNvSpPr>
            <a:spLocks noGrp="1"/>
          </p:cNvSpPr>
          <p:nvPr>
            <p:ph idx="1"/>
          </p:nvPr>
        </p:nvSpPr>
        <p:spPr/>
        <p:txBody>
          <a:bodyPr/>
          <a:lstStyle/>
          <a:p>
            <a:r>
              <a:rPr lang="en-US" smtClean="0"/>
              <a:t>3 loại blockchain: public, private và permissioned</a:t>
            </a:r>
          </a:p>
          <a:p>
            <a:r>
              <a:rPr lang="en-US" smtClean="0"/>
              <a:t>Một blockchain là sự kết hợp của các công nghệ: </a:t>
            </a:r>
          </a:p>
          <a:p>
            <a:pPr marL="0" indent="0">
              <a:buNone/>
            </a:pPr>
            <a:r>
              <a:rPr lang="en-US"/>
              <a:t>	</a:t>
            </a:r>
            <a:r>
              <a:rPr lang="en-US" smtClean="0"/>
              <a:t>- Mật mã học: Public key và Hash function</a:t>
            </a:r>
          </a:p>
          <a:p>
            <a:pPr marL="0" indent="0">
              <a:buNone/>
            </a:pPr>
            <a:r>
              <a:rPr lang="en-US"/>
              <a:t>	</a:t>
            </a:r>
            <a:r>
              <a:rPr lang="en-US" smtClean="0"/>
              <a:t>- Mạng ngang hang: nút là client và cũng là server </a:t>
            </a:r>
          </a:p>
          <a:p>
            <a:pPr marL="0" indent="0">
              <a:buNone/>
            </a:pPr>
            <a:r>
              <a:rPr lang="en-US"/>
              <a:t>	</a:t>
            </a:r>
            <a:r>
              <a:rPr lang="en-US" smtClean="0"/>
              <a:t>- Lý thuyết trò chơi: các nút phải tham gia đúng luật</a:t>
            </a:r>
            <a:endParaRPr lang="en-US"/>
          </a:p>
        </p:txBody>
      </p:sp>
    </p:spTree>
    <p:extLst>
      <p:ext uri="{BB962C8B-B14F-4D97-AF65-F5344CB8AC3E}">
        <p14:creationId xmlns:p14="http://schemas.microsoft.com/office/powerpoint/2010/main" val="1308829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dministrator\Desktop\blockchain-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4268" y="839245"/>
            <a:ext cx="7891398" cy="5036094"/>
          </a:xfrm>
          <a:prstGeom prst="rect">
            <a:avLst/>
          </a:prstGeom>
          <a:noFill/>
          <a:ln>
            <a:noFill/>
          </a:ln>
        </p:spPr>
      </p:pic>
    </p:spTree>
    <p:extLst>
      <p:ext uri="{BB962C8B-B14F-4D97-AF65-F5344CB8AC3E}">
        <p14:creationId xmlns:p14="http://schemas.microsoft.com/office/powerpoint/2010/main" val="305414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2. </a:t>
            </a:r>
            <a:r>
              <a:rPr lang="en-US"/>
              <a:t>Sơ lược về hệ thống Bitcoin và </a:t>
            </a:r>
            <a:r>
              <a:rPr lang="en-US" smtClean="0"/>
              <a:t>Ethereum</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2422" y="2505947"/>
            <a:ext cx="6026851" cy="3317875"/>
          </a:xfrm>
        </p:spPr>
      </p:pic>
    </p:spTree>
    <p:extLst>
      <p:ext uri="{BB962C8B-B14F-4D97-AF65-F5344CB8AC3E}">
        <p14:creationId xmlns:p14="http://schemas.microsoft.com/office/powerpoint/2010/main" val="175717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Bitcoin </a:t>
            </a:r>
            <a:endParaRPr lang="en-US"/>
          </a:p>
        </p:txBody>
      </p:sp>
      <p:sp>
        <p:nvSpPr>
          <p:cNvPr id="3" name="Content Placeholder 2"/>
          <p:cNvSpPr>
            <a:spLocks noGrp="1"/>
          </p:cNvSpPr>
          <p:nvPr>
            <p:ph idx="1"/>
          </p:nvPr>
        </p:nvSpPr>
        <p:spPr/>
        <p:txBody>
          <a:bodyPr/>
          <a:lstStyle/>
          <a:p>
            <a:r>
              <a:rPr lang="en-US" smtClean="0"/>
              <a:t>Là một loại tiền kỹ thuật số</a:t>
            </a:r>
          </a:p>
          <a:p>
            <a:r>
              <a:rPr lang="vi-VN" b="1"/>
              <a:t>Bitcoin</a:t>
            </a:r>
            <a:r>
              <a:rPr lang="vi-VN"/>
              <a:t> hoạt động dựa vào các thuật toán chữ kí số dựa trên đường cong Elliptic và được xác nhận bởi chuỗi các quá trình xử lý các hàm băm SHA256.</a:t>
            </a:r>
            <a:endParaRPr lang="en-US" smtClean="0"/>
          </a:p>
          <a:p>
            <a:endParaRPr lang="en-US"/>
          </a:p>
        </p:txBody>
      </p:sp>
    </p:spTree>
    <p:extLst>
      <p:ext uri="{BB962C8B-B14F-4D97-AF65-F5344CB8AC3E}">
        <p14:creationId xmlns:p14="http://schemas.microsoft.com/office/powerpoint/2010/main" val="51861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ữ ký số"/>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4921" y="714375"/>
            <a:ext cx="8282158" cy="5160963"/>
          </a:xfrm>
          <a:prstGeom prst="rect">
            <a:avLst/>
          </a:prstGeom>
          <a:noFill/>
          <a:ln>
            <a:noFill/>
          </a:ln>
        </p:spPr>
      </p:pic>
    </p:spTree>
    <p:extLst>
      <p:ext uri="{BB962C8B-B14F-4D97-AF65-F5344CB8AC3E}">
        <p14:creationId xmlns:p14="http://schemas.microsoft.com/office/powerpoint/2010/main" val="3492098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Ethereum</a:t>
            </a:r>
            <a:endParaRPr lang="en-US"/>
          </a:p>
        </p:txBody>
      </p:sp>
      <p:sp>
        <p:nvSpPr>
          <p:cNvPr id="3" name="Content Placeholder 2"/>
          <p:cNvSpPr>
            <a:spLocks noGrp="1"/>
          </p:cNvSpPr>
          <p:nvPr>
            <p:ph idx="1"/>
          </p:nvPr>
        </p:nvSpPr>
        <p:spPr/>
        <p:txBody>
          <a:bodyPr/>
          <a:lstStyle/>
          <a:p>
            <a:r>
              <a:rPr lang="en-US" smtClean="0"/>
              <a:t>Ethereum là một nền tảng điện toán phân tán mã nguồn mở dựa trên công nghệ blockchain.</a:t>
            </a:r>
          </a:p>
          <a:p>
            <a:r>
              <a:rPr lang="en-US" smtClean="0"/>
              <a:t>Nó có tính năng hợp đồng thông minh, tạo thuận lợi cho các thỏa thuận hợp đồng trực tuyến </a:t>
            </a:r>
          </a:p>
          <a:p>
            <a:r>
              <a:rPr lang="en-US" smtClean="0"/>
              <a:t>Sử dụng tiền mã hóa là Ether</a:t>
            </a:r>
          </a:p>
        </p:txBody>
      </p:sp>
    </p:spTree>
    <p:extLst>
      <p:ext uri="{BB962C8B-B14F-4D97-AF65-F5344CB8AC3E}">
        <p14:creationId xmlns:p14="http://schemas.microsoft.com/office/powerpoint/2010/main" val="20932563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409</TotalTime>
  <Words>1351</Words>
  <Application>Microsoft Office PowerPoint</Application>
  <PresentationFormat>Widescreen</PresentationFormat>
  <Paragraphs>138</Paragraphs>
  <Slides>33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Garamond</vt:lpstr>
      <vt:lpstr>Times New Roman</vt:lpstr>
      <vt:lpstr>Wingdings</vt:lpstr>
      <vt:lpstr>Organic</vt:lpstr>
      <vt:lpstr>Chữ ký số trong Ethereum</vt:lpstr>
      <vt:lpstr>Nội Dung </vt:lpstr>
      <vt:lpstr>1. Blockchain</vt:lpstr>
      <vt:lpstr>Blockchain(tt)</vt:lpstr>
      <vt:lpstr>PowerPoint Presentation</vt:lpstr>
      <vt:lpstr>2. Sơ lược về hệ thống Bitcoin và Ethereum</vt:lpstr>
      <vt:lpstr>Bitcoin </vt:lpstr>
      <vt:lpstr>PowerPoint Presentation</vt:lpstr>
      <vt:lpstr>Ethereum</vt:lpstr>
      <vt:lpstr>Bitcoin vs Ethereum</vt:lpstr>
      <vt:lpstr>Bitcoin vs Ethereum</vt:lpstr>
      <vt:lpstr>3. UTXO và mô hình Tài khoản/Số dư</vt:lpstr>
      <vt:lpstr>UTXO(Unspent Transaction Output)</vt:lpstr>
      <vt:lpstr>PowerPoint Presentation</vt:lpstr>
      <vt:lpstr>UTXO(Unspent Transaction Output)</vt:lpstr>
      <vt:lpstr>Lợi ích của UTXO</vt:lpstr>
      <vt:lpstr>Mô hình Tài khoản/Số dư</vt:lpstr>
      <vt:lpstr>Lợi ích mô hình Tài khoản/Số dư</vt:lpstr>
      <vt:lpstr>4. Thuật toán chữ ký số và cách thức sinh địa chỉ </vt:lpstr>
      <vt:lpstr>PowerPoint Presentation</vt:lpstr>
      <vt:lpstr>PowerPoint Presentation</vt:lpstr>
      <vt:lpstr>Mô hình tạo địa chỉ</vt:lpstr>
      <vt:lpstr>Public Key</vt:lpstr>
      <vt:lpstr>Ví dụ</vt:lpstr>
      <vt:lpstr>Thuật toán tạo địa chỉ của Bitcoin</vt:lpstr>
      <vt:lpstr>Ví dụ</vt:lpstr>
      <vt:lpstr>Ví dụ(cont.)</vt:lpstr>
      <vt:lpstr>Base58</vt:lpstr>
      <vt:lpstr>Ví dụ</vt:lpstr>
      <vt:lpstr>Ví dụ(cont)</vt:lpstr>
      <vt:lpstr>Ví dụ(cont)</vt:lpstr>
      <vt:lpstr>Ethereum Address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Chữ ký số trong Ethereum</dc:title>
  <dc:creator>Windows User</dc:creator>
  <cp:lastModifiedBy>Windows User</cp:lastModifiedBy>
  <cp:revision>114</cp:revision>
  <dcterms:created xsi:type="dcterms:W3CDTF">2018-02-05T14:20:19Z</dcterms:created>
  <dcterms:modified xsi:type="dcterms:W3CDTF">2018-06-01T08:53:15Z</dcterms:modified>
</cp:coreProperties>
</file>