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İki Arkadaşın Buluşma Problemi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Monte Carlo Simülasyonu ve Matematiksel Çözüm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31BB-A0A3-341C-8538-3533E35B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n_sim</a:t>
            </a:r>
            <a:r>
              <a:rPr lang="en-US" dirty="0"/>
              <a:t>=100</a:t>
            </a:r>
          </a:p>
        </p:txBody>
      </p:sp>
      <p:pic>
        <p:nvPicPr>
          <p:cNvPr id="5" name="Content Placeholder 4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60596EB3-BA82-AAC5-C805-916A6A2AD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51710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7B57-0B9D-10D2-5B88-3E2CB221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n_sim</a:t>
            </a:r>
            <a:r>
              <a:rPr lang="en-US" dirty="0"/>
              <a:t>=1000</a:t>
            </a:r>
          </a:p>
        </p:txBody>
      </p:sp>
      <p:pic>
        <p:nvPicPr>
          <p:cNvPr id="5" name="Content Placeholder 4" descr="A diagram of a red and blue dotted graph&#10;&#10;AI-generated content may be incorrect.">
            <a:extLst>
              <a:ext uri="{FF2B5EF4-FFF2-40B4-BE49-F238E27FC236}">
                <a16:creationId xmlns:a16="http://schemas.microsoft.com/office/drawing/2014/main" id="{DCEB8D7F-575F-267E-E334-3BB601BEB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21872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6178-3920-BFBE-D2C3-6F93C568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n_sim</a:t>
            </a:r>
            <a:r>
              <a:rPr lang="en-US" dirty="0"/>
              <a:t>=10000</a:t>
            </a:r>
          </a:p>
        </p:txBody>
      </p:sp>
      <p:pic>
        <p:nvPicPr>
          <p:cNvPr id="5" name="Content Placeholder 4" descr="A diagram of a red and blue graph&#10;&#10;AI-generated content may be incorrect.">
            <a:extLst>
              <a:ext uri="{FF2B5EF4-FFF2-40B4-BE49-F238E27FC236}">
                <a16:creationId xmlns:a16="http://schemas.microsoft.com/office/drawing/2014/main" id="{9BF1A8B6-D9E1-5C1D-A5F4-2EBE401F4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89338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Monte Carlo Simülasyonu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Monte Carlo yöntemi, rastgele örneklemeler kullanarak problemlere yaklaşık çözümler sunan bir simülasyon tekniğidir.</a:t>
            </a:r>
          </a:p>
          <a:p>
            <a:r>
              <a:t>- Karmaşık olasılık problemlerinde teorik hesaplamalar yerine geniş veri kümeleriyle tahmin yapmaya olanak tanır.</a:t>
            </a:r>
          </a:p>
          <a:p>
            <a:r>
              <a:t>- Finans, mühendislik, fizik ve istatistik gibi birçok alanda kullanılır.</a:t>
            </a:r>
          </a:p>
          <a:p>
            <a:r>
              <a:t>- Büyük miktarda rastgele veri üretilerek sonuçların istatistiksel dağılımı analiz edilir.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Problemin Tanımı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İki arkadaş, 1 saatlik zaman dilimi içinde rastgele bir zamanda buluşma noktasına gelir.</a:t>
            </a:r>
          </a:p>
          <a:p>
            <a:r>
              <a:t>- Telefonları yok, bu yüzden haberleşemezler.</a:t>
            </a:r>
          </a:p>
          <a:p>
            <a:r>
              <a:t>- "Buluşma yerine gelen 15 dakika beklesin, diğeri gelmezse ayrılsın."</a:t>
            </a:r>
          </a:p>
          <a:p>
            <a:r>
              <a:t>- Buluşma olasılığı nedir?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Monte Carlo Simülasyonu ile Çözüm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- Her </a:t>
            </a:r>
            <a:r>
              <a:rPr dirty="0" err="1"/>
              <a:t>iki</a:t>
            </a:r>
            <a:r>
              <a:rPr dirty="0"/>
              <a:t> </a:t>
            </a:r>
            <a:r>
              <a:rPr dirty="0" err="1"/>
              <a:t>arkadaşın</a:t>
            </a:r>
            <a:r>
              <a:rPr dirty="0"/>
              <a:t> </a:t>
            </a:r>
            <a:r>
              <a:rPr dirty="0" err="1"/>
              <a:t>geliş</a:t>
            </a:r>
            <a:r>
              <a:rPr dirty="0"/>
              <a:t> </a:t>
            </a:r>
            <a:r>
              <a:rPr dirty="0" err="1"/>
              <a:t>zamanlarını</a:t>
            </a:r>
            <a:r>
              <a:rPr dirty="0"/>
              <a:t> </a:t>
            </a:r>
            <a:r>
              <a:rPr dirty="0" err="1"/>
              <a:t>rastgele</a:t>
            </a:r>
            <a:r>
              <a:rPr dirty="0"/>
              <a:t> </a:t>
            </a:r>
            <a:r>
              <a:rPr dirty="0" err="1"/>
              <a:t>seç</a:t>
            </a:r>
            <a:r>
              <a:rPr dirty="0"/>
              <a:t>.</a:t>
            </a:r>
          </a:p>
          <a:p>
            <a:r>
              <a:rPr dirty="0"/>
              <a:t>- 15 </a:t>
            </a:r>
            <a:r>
              <a:rPr dirty="0" err="1"/>
              <a:t>dakika</a:t>
            </a:r>
            <a:r>
              <a:rPr dirty="0"/>
              <a:t> </a:t>
            </a:r>
            <a:r>
              <a:rPr dirty="0" err="1"/>
              <a:t>bekleme</a:t>
            </a:r>
            <a:r>
              <a:rPr dirty="0"/>
              <a:t> </a:t>
            </a:r>
            <a:r>
              <a:rPr dirty="0" err="1"/>
              <a:t>koşulunu</a:t>
            </a:r>
            <a:r>
              <a:rPr dirty="0"/>
              <a:t> </a:t>
            </a:r>
            <a:r>
              <a:rPr dirty="0" err="1"/>
              <a:t>uygula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Büyük</a:t>
            </a:r>
            <a:r>
              <a:rPr dirty="0"/>
              <a:t> bir </a:t>
            </a:r>
            <a:r>
              <a:rPr dirty="0" err="1"/>
              <a:t>örneklem</a:t>
            </a:r>
            <a:r>
              <a:rPr dirty="0"/>
              <a:t> </a:t>
            </a:r>
            <a:r>
              <a:rPr dirty="0" err="1"/>
              <a:t>üzerinden</a:t>
            </a:r>
            <a:r>
              <a:rPr dirty="0"/>
              <a:t> </a:t>
            </a:r>
            <a:r>
              <a:rPr dirty="0" err="1"/>
              <a:t>olasılığı</a:t>
            </a:r>
            <a:r>
              <a:rPr dirty="0"/>
              <a:t> hesapla.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sz="2600" dirty="0">
                <a:latin typeface="Consolas" panose="020B0609020204030204" pitchFamily="49" charset="0"/>
              </a:rPr>
              <a:t>import numpy as np</a:t>
            </a:r>
          </a:p>
          <a:p>
            <a:pPr marL="0" indent="0">
              <a:buNone/>
            </a:pPr>
            <a:r>
              <a:rPr sz="2600" dirty="0">
                <a:latin typeface="Consolas" panose="020B0609020204030204" pitchFamily="49" charset="0"/>
              </a:rPr>
              <a:t>def </a:t>
            </a:r>
            <a:r>
              <a:rPr sz="2600" dirty="0" err="1">
                <a:latin typeface="Consolas" panose="020B0609020204030204" pitchFamily="49" charset="0"/>
              </a:rPr>
              <a:t>bulusma_olasiligi</a:t>
            </a:r>
            <a:r>
              <a:rPr sz="2600" dirty="0">
                <a:latin typeface="Consolas" panose="020B0609020204030204" pitchFamily="49" charset="0"/>
              </a:rPr>
              <a:t>(</a:t>
            </a:r>
            <a:r>
              <a:rPr sz="2600" dirty="0" err="1">
                <a:latin typeface="Consolas" panose="020B0609020204030204" pitchFamily="49" charset="0"/>
              </a:rPr>
              <a:t>n_sim</a:t>
            </a:r>
            <a:r>
              <a:rPr sz="2600" dirty="0">
                <a:latin typeface="Consolas" panose="020B0609020204030204" pitchFamily="49" charset="0"/>
              </a:rPr>
              <a:t>=10000):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sz="2600" dirty="0" err="1">
                <a:latin typeface="Consolas" panose="020B0609020204030204" pitchFamily="49" charset="0"/>
              </a:rPr>
              <a:t>arrival_A</a:t>
            </a:r>
            <a:r>
              <a:rPr sz="2600" dirty="0">
                <a:latin typeface="Consolas" panose="020B0609020204030204" pitchFamily="49" charset="0"/>
              </a:rPr>
              <a:t> = </a:t>
            </a:r>
            <a:r>
              <a:rPr sz="2600" dirty="0" err="1">
                <a:latin typeface="Consolas" panose="020B0609020204030204" pitchFamily="49" charset="0"/>
              </a:rPr>
              <a:t>np.random.uniform</a:t>
            </a:r>
            <a:r>
              <a:rPr sz="2600" dirty="0">
                <a:latin typeface="Consolas" panose="020B0609020204030204" pitchFamily="49" charset="0"/>
              </a:rPr>
              <a:t>(0, 60, </a:t>
            </a:r>
            <a:r>
              <a:rPr sz="2600" dirty="0" err="1">
                <a:latin typeface="Consolas" panose="020B0609020204030204" pitchFamily="49" charset="0"/>
              </a:rPr>
              <a:t>n_sim</a:t>
            </a:r>
            <a:r>
              <a:rPr sz="2600" dirty="0">
                <a:latin typeface="Consolas" panose="020B0609020204030204" pitchFamily="49" charset="0"/>
              </a:rPr>
              <a:t>)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sz="2600" dirty="0" err="1">
                <a:latin typeface="Consolas" panose="020B0609020204030204" pitchFamily="49" charset="0"/>
              </a:rPr>
              <a:t>arrival_B</a:t>
            </a:r>
            <a:r>
              <a:rPr sz="2600" dirty="0">
                <a:latin typeface="Consolas" panose="020B0609020204030204" pitchFamily="49" charset="0"/>
              </a:rPr>
              <a:t> = </a:t>
            </a:r>
            <a:r>
              <a:rPr sz="2600" dirty="0" err="1">
                <a:latin typeface="Consolas" panose="020B0609020204030204" pitchFamily="49" charset="0"/>
              </a:rPr>
              <a:t>np.random.uniform</a:t>
            </a:r>
            <a:r>
              <a:rPr sz="2600" dirty="0">
                <a:latin typeface="Consolas" panose="020B0609020204030204" pitchFamily="49" charset="0"/>
              </a:rPr>
              <a:t>(0, 60, </a:t>
            </a:r>
            <a:r>
              <a:rPr sz="2600" dirty="0" err="1">
                <a:latin typeface="Consolas" panose="020B0609020204030204" pitchFamily="49" charset="0"/>
              </a:rPr>
              <a:t>n_sim</a:t>
            </a:r>
            <a:r>
              <a:rPr sz="2600" dirty="0">
                <a:latin typeface="Consolas" panose="020B0609020204030204" pitchFamily="49" charset="0"/>
              </a:rPr>
              <a:t>)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sz="2600" dirty="0" err="1">
                <a:latin typeface="Consolas" panose="020B0609020204030204" pitchFamily="49" charset="0"/>
              </a:rPr>
              <a:t>bulusanlar</a:t>
            </a:r>
            <a:r>
              <a:rPr sz="2600" dirty="0">
                <a:latin typeface="Consolas" panose="020B0609020204030204" pitchFamily="49" charset="0"/>
              </a:rPr>
              <a:t> = </a:t>
            </a:r>
            <a:r>
              <a:rPr sz="2600" dirty="0" err="1">
                <a:latin typeface="Consolas" panose="020B0609020204030204" pitchFamily="49" charset="0"/>
              </a:rPr>
              <a:t>np.abs</a:t>
            </a:r>
            <a:r>
              <a:rPr sz="2600" dirty="0">
                <a:latin typeface="Consolas" panose="020B0609020204030204" pitchFamily="49" charset="0"/>
              </a:rPr>
              <a:t>(</a:t>
            </a:r>
            <a:r>
              <a:rPr sz="2600" dirty="0" err="1">
                <a:latin typeface="Consolas" panose="020B0609020204030204" pitchFamily="49" charset="0"/>
              </a:rPr>
              <a:t>arrival_A</a:t>
            </a:r>
            <a:r>
              <a:rPr sz="2600" dirty="0">
                <a:latin typeface="Consolas" panose="020B0609020204030204" pitchFamily="49" charset="0"/>
              </a:rPr>
              <a:t> - </a:t>
            </a:r>
            <a:r>
              <a:rPr sz="2600" dirty="0" err="1">
                <a:latin typeface="Consolas" panose="020B0609020204030204" pitchFamily="49" charset="0"/>
              </a:rPr>
              <a:t>arrival_B</a:t>
            </a:r>
            <a:r>
              <a:rPr sz="2600" dirty="0">
                <a:latin typeface="Consolas" panose="020B0609020204030204" pitchFamily="49" charset="0"/>
              </a:rPr>
              <a:t>) &lt;= 15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sz="2600" dirty="0">
                <a:latin typeface="Consolas" panose="020B0609020204030204" pitchFamily="49" charset="0"/>
              </a:rPr>
              <a:t>return </a:t>
            </a:r>
            <a:r>
              <a:rPr sz="2600" dirty="0" err="1">
                <a:latin typeface="Consolas" panose="020B0609020204030204" pitchFamily="49" charset="0"/>
              </a:rPr>
              <a:t>np.mean</a:t>
            </a:r>
            <a:r>
              <a:rPr sz="2600" dirty="0">
                <a:latin typeface="Consolas" panose="020B0609020204030204" pitchFamily="49" charset="0"/>
              </a:rPr>
              <a:t>(</a:t>
            </a:r>
            <a:r>
              <a:rPr sz="2600" dirty="0" err="1">
                <a:latin typeface="Consolas" panose="020B0609020204030204" pitchFamily="49" charset="0"/>
              </a:rPr>
              <a:t>bulusanlar</a:t>
            </a:r>
            <a:r>
              <a:rPr sz="2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print(</a:t>
            </a:r>
            <a:r>
              <a:rPr sz="2600" dirty="0" err="1">
                <a:latin typeface="Consolas" panose="020B0609020204030204" pitchFamily="49" charset="0"/>
              </a:rPr>
              <a:t>bulusma_olasiligi</a:t>
            </a:r>
            <a:r>
              <a:rPr sz="2600" dirty="0">
                <a:latin typeface="Consolas" panose="020B0609020204030204" pitchFamily="49" charset="0"/>
              </a:rPr>
              <a:t>()</a:t>
            </a:r>
            <a:r>
              <a:rPr lang="en-US" sz="2600" dirty="0">
                <a:latin typeface="Consolas" panose="020B0609020204030204" pitchFamily="49" charset="0"/>
              </a:rPr>
              <a:t>)</a:t>
            </a:r>
            <a:endParaRPr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Monte Carlo Sonucu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Simülasyon sonucu: **Yaklaşık 0.43 (43%)**</a:t>
            </a:r>
          </a:p>
          <a:p>
            <a:r>
              <a:t>- Gerçek değerle karşılaştırıldığında oldukça yakın.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Matematiksel Çözüm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Arkadaşların geliş zamanlarını **X, Y ~ U(0,60)** olarak düşünelim.</a:t>
            </a:r>
          </a:p>
          <a:p>
            <a:r>
              <a:t>- Buluşma koşulu: **|X - Y| ≤ 15**</a:t>
            </a:r>
          </a:p>
          <a:p>
            <a:r>
              <a:t>- Birim karede alan yaklaşımı kullanılır.</a:t>
            </a:r>
          </a:p>
          <a:p>
            <a:r>
              <a:t>- Buluşma olasılığı: **P = 45 x 45 / 60 x 60 = 0.4375**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ile Görselleştirme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7" y="1270820"/>
            <a:ext cx="9625781" cy="2136058"/>
          </a:xfrm>
        </p:spPr>
        <p:txBody>
          <a:bodyPr>
            <a:normAutofit lnSpcReduction="10000"/>
          </a:bodyPr>
          <a:lstStyle/>
          <a:p>
            <a:r>
              <a:rPr dirty="0" err="1"/>
              <a:t>Simülasyon</a:t>
            </a:r>
            <a:r>
              <a:rPr dirty="0"/>
              <a:t> </a:t>
            </a:r>
            <a:r>
              <a:rPr dirty="0" err="1"/>
              <a:t>verisini</a:t>
            </a:r>
            <a:r>
              <a:rPr dirty="0"/>
              <a:t> </a:t>
            </a:r>
            <a:r>
              <a:rPr dirty="0" err="1"/>
              <a:t>görselleştirme</a:t>
            </a:r>
            <a:r>
              <a:rPr dirty="0"/>
              <a:t> için scatter plot </a:t>
            </a:r>
            <a:r>
              <a:rPr dirty="0" err="1"/>
              <a:t>kullanalım</a:t>
            </a:r>
            <a:r>
              <a:rPr dirty="0"/>
              <a:t>.</a:t>
            </a:r>
          </a:p>
          <a:p>
            <a:r>
              <a:rPr dirty="0"/>
              <a:t>Mavi </a:t>
            </a:r>
            <a:r>
              <a:rPr dirty="0" err="1"/>
              <a:t>noktalar</a:t>
            </a:r>
            <a:r>
              <a:rPr dirty="0"/>
              <a:t> </a:t>
            </a:r>
            <a:r>
              <a:rPr dirty="0" err="1"/>
              <a:t>buluşanları</a:t>
            </a:r>
            <a:r>
              <a:rPr dirty="0"/>
              <a:t>, </a:t>
            </a:r>
            <a:r>
              <a:rPr dirty="0" err="1"/>
              <a:t>kırmızı</a:t>
            </a:r>
            <a:r>
              <a:rPr dirty="0"/>
              <a:t> </a:t>
            </a:r>
            <a:r>
              <a:rPr dirty="0" err="1"/>
              <a:t>noktalar</a:t>
            </a:r>
            <a:r>
              <a:rPr dirty="0"/>
              <a:t> </a:t>
            </a:r>
            <a:r>
              <a:rPr dirty="0" err="1"/>
              <a:t>buluşamayanları</a:t>
            </a:r>
            <a:r>
              <a:rPr dirty="0"/>
              <a:t> </a:t>
            </a:r>
            <a:r>
              <a:rPr dirty="0" err="1"/>
              <a:t>gösteriyor</a:t>
            </a:r>
            <a:r>
              <a:rPr dirty="0"/>
              <a:t>.</a:t>
            </a:r>
            <a:endParaRPr lang="en-US" dirty="0"/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3B3F1-26F9-DB5C-2C8F-4F02BBBD1C2B}"/>
              </a:ext>
            </a:extLst>
          </p:cNvPr>
          <p:cNvSpPr txBox="1"/>
          <p:nvPr/>
        </p:nvSpPr>
        <p:spPr>
          <a:xfrm>
            <a:off x="201561" y="3409445"/>
            <a:ext cx="87408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import matplotlib.pyplot as plt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n_sim</a:t>
            </a:r>
            <a:r>
              <a:rPr lang="en-US" sz="1800" dirty="0">
                <a:latin typeface="Consolas" panose="020B0609020204030204" pitchFamily="49" charset="0"/>
              </a:rPr>
              <a:t> = 10000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arrival_A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np.random.randint</a:t>
            </a:r>
            <a:r>
              <a:rPr lang="en-US" sz="1800" dirty="0">
                <a:latin typeface="Consolas" panose="020B0609020204030204" pitchFamily="49" charset="0"/>
              </a:rPr>
              <a:t>(0, 60, </a:t>
            </a:r>
            <a:r>
              <a:rPr lang="en-US" sz="1800" dirty="0" err="1">
                <a:latin typeface="Consolas" panose="020B0609020204030204" pitchFamily="49" charset="0"/>
              </a:rPr>
              <a:t>n_sim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arrival_B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np.random.randint</a:t>
            </a:r>
            <a:r>
              <a:rPr lang="en-US" sz="1800" dirty="0">
                <a:latin typeface="Consolas" panose="020B0609020204030204" pitchFamily="49" charset="0"/>
              </a:rPr>
              <a:t>(0, 60, </a:t>
            </a:r>
            <a:r>
              <a:rPr lang="en-US" sz="1800" dirty="0" err="1">
                <a:latin typeface="Consolas" panose="020B0609020204030204" pitchFamily="49" charset="0"/>
              </a:rPr>
              <a:t>n_sim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meet_condition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np.abs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arrival_A</a:t>
            </a:r>
            <a:r>
              <a:rPr lang="en-US" sz="1800" dirty="0">
                <a:latin typeface="Consolas" panose="020B0609020204030204" pitchFamily="49" charset="0"/>
              </a:rPr>
              <a:t> - </a:t>
            </a:r>
            <a:r>
              <a:rPr lang="en-US" sz="1800" dirty="0" err="1">
                <a:latin typeface="Consolas" panose="020B0609020204030204" pitchFamily="49" charset="0"/>
              </a:rPr>
              <a:t>arrival_B</a:t>
            </a:r>
            <a:r>
              <a:rPr lang="en-US" sz="1800" dirty="0">
                <a:latin typeface="Consolas" panose="020B0609020204030204" pitchFamily="49" charset="0"/>
              </a:rPr>
              <a:t>) &lt;= 15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plt.scatter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arrival_A</a:t>
            </a:r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meet_condition</a:t>
            </a:r>
            <a:r>
              <a:rPr lang="en-US" sz="1800" dirty="0">
                <a:latin typeface="Consolas" panose="020B0609020204030204" pitchFamily="49" charset="0"/>
              </a:rPr>
              <a:t>], </a:t>
            </a:r>
            <a:r>
              <a:rPr lang="en-US" sz="1800" dirty="0" err="1">
                <a:latin typeface="Consolas" panose="020B0609020204030204" pitchFamily="49" charset="0"/>
              </a:rPr>
              <a:t>arrival_B</a:t>
            </a:r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meet_condition</a:t>
            </a:r>
            <a:r>
              <a:rPr lang="en-US" sz="1800" dirty="0">
                <a:latin typeface="Consolas" panose="020B0609020204030204" pitchFamily="49" charset="0"/>
              </a:rPr>
              <a:t>], color='blue', s=5, label='</a:t>
            </a:r>
            <a:r>
              <a:rPr lang="en-US" sz="1800" dirty="0" err="1">
                <a:latin typeface="Consolas" panose="020B0609020204030204" pitchFamily="49" charset="0"/>
              </a:rPr>
              <a:t>Buluştu</a:t>
            </a:r>
            <a:r>
              <a:rPr lang="en-US" sz="1800" dirty="0"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plt.scatter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arrival_A</a:t>
            </a:r>
            <a:r>
              <a:rPr lang="en-US" sz="1800" dirty="0">
                <a:latin typeface="Consolas" panose="020B0609020204030204" pitchFamily="49" charset="0"/>
              </a:rPr>
              <a:t>[~</a:t>
            </a:r>
            <a:r>
              <a:rPr lang="en-US" sz="1800" dirty="0" err="1">
                <a:latin typeface="Consolas" panose="020B0609020204030204" pitchFamily="49" charset="0"/>
              </a:rPr>
              <a:t>meet_condition</a:t>
            </a:r>
            <a:r>
              <a:rPr lang="en-US" sz="1800" dirty="0">
                <a:latin typeface="Consolas" panose="020B0609020204030204" pitchFamily="49" charset="0"/>
              </a:rPr>
              <a:t>], </a:t>
            </a:r>
            <a:r>
              <a:rPr lang="en-US" sz="1800" dirty="0" err="1">
                <a:latin typeface="Consolas" panose="020B0609020204030204" pitchFamily="49" charset="0"/>
              </a:rPr>
              <a:t>arrival_B</a:t>
            </a:r>
            <a:r>
              <a:rPr lang="en-US" sz="1800" dirty="0">
                <a:latin typeface="Consolas" panose="020B0609020204030204" pitchFamily="49" charset="0"/>
              </a:rPr>
              <a:t>[~</a:t>
            </a:r>
            <a:r>
              <a:rPr lang="en-US" sz="1800" dirty="0" err="1">
                <a:latin typeface="Consolas" panose="020B0609020204030204" pitchFamily="49" charset="0"/>
              </a:rPr>
              <a:t>meet_condition</a:t>
            </a:r>
            <a:r>
              <a:rPr lang="en-US" sz="1800" dirty="0">
                <a:latin typeface="Consolas" panose="020B0609020204030204" pitchFamily="49" charset="0"/>
              </a:rPr>
              <a:t>], color='red', s=5, label='</a:t>
            </a:r>
            <a:r>
              <a:rPr lang="en-US" sz="1800" dirty="0" err="1">
                <a:latin typeface="Consolas" panose="020B0609020204030204" pitchFamily="49" charset="0"/>
              </a:rPr>
              <a:t>Buluşamadı</a:t>
            </a:r>
            <a:r>
              <a:rPr lang="en-US" sz="1800" dirty="0"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plt.show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uniform() vs randint()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`uniform(0, 60)`: **Sürekli dağılım (ondalıklı değerler)**</a:t>
            </a:r>
          </a:p>
          <a:p>
            <a:r>
              <a:t>- `randint(0, 60)`: **Tam sayılar üretir**</a:t>
            </a:r>
          </a:p>
          <a:p>
            <a:r>
              <a:t>- Burada `randint()` tercih edilebilir çünkü dakika bazında çalışıyoruz.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Sonuç ve Değerlendirme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Monte Carlo simülasyonu ve matematiksel çözüm benzer sonuçlar verdi.</a:t>
            </a:r>
          </a:p>
          <a:p>
            <a:r>
              <a:t>- Görselleştirme ile **geometrik yorum** netleşti.</a:t>
            </a:r>
          </a:p>
          <a:p>
            <a:r>
              <a:t>- `randint()` ve `uniform()` arasındaki fark anlaşıldı.</a:t>
            </a:r>
          </a:p>
          <a:p>
            <a:r>
              <a:t>- **Buluşma olasılığı ≈ 0.4375 veya %43.75.**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561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İki Arkadaşın Buluşma Problemi</vt:lpstr>
      <vt:lpstr>Monte Carlo Simülasyonu Nedir?</vt:lpstr>
      <vt:lpstr>Problemin Tanımı</vt:lpstr>
      <vt:lpstr>Monte Carlo Simülasyonu ile Çözüm</vt:lpstr>
      <vt:lpstr>Monte Carlo Sonucu</vt:lpstr>
      <vt:lpstr>Matematiksel Çözüm</vt:lpstr>
      <vt:lpstr>Matplotlib ile Görselleştirme</vt:lpstr>
      <vt:lpstr>uniform() vs randint()</vt:lpstr>
      <vt:lpstr>Sonuç ve Değerlendirme</vt:lpstr>
      <vt:lpstr>n_sim=100</vt:lpstr>
      <vt:lpstr>n_sim=1000</vt:lpstr>
      <vt:lpstr>n_sim=10000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Taha Koroglu</cp:lastModifiedBy>
  <cp:revision>2</cp:revision>
  <dcterms:created xsi:type="dcterms:W3CDTF">2013-01-27T09:14:16Z</dcterms:created>
  <dcterms:modified xsi:type="dcterms:W3CDTF">2025-02-13T22:52:03Z</dcterms:modified>
  <cp:category/>
</cp:coreProperties>
</file>