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85" r:id="rId4"/>
    <p:sldId id="273" r:id="rId5"/>
    <p:sldId id="258" r:id="rId6"/>
    <p:sldId id="259" r:id="rId7"/>
    <p:sldId id="274" r:id="rId8"/>
    <p:sldId id="275" r:id="rId9"/>
    <p:sldId id="276" r:id="rId10"/>
    <p:sldId id="277" r:id="rId11"/>
    <p:sldId id="278" r:id="rId12"/>
    <p:sldId id="279" r:id="rId13"/>
    <p:sldId id="280" r:id="rId14"/>
    <p:sldId id="281" r:id="rId15"/>
    <p:sldId id="283"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086"/>
    <a:srgbClr val="424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62" autoAdjust="0"/>
    <p:restoredTop sz="96327" autoAdjust="0"/>
  </p:normalViewPr>
  <p:slideViewPr>
    <p:cSldViewPr>
      <p:cViewPr>
        <p:scale>
          <a:sx n="81" d="100"/>
          <a:sy n="81" d="100"/>
        </p:scale>
        <p:origin x="-1122" y="-72"/>
      </p:cViewPr>
      <p:guideLst>
        <p:guide orient="horz" pos="2160"/>
        <p:guide pos="2880"/>
      </p:guideLst>
    </p:cSldViewPr>
  </p:slideViewPr>
  <p:outlineViewPr>
    <p:cViewPr>
      <p:scale>
        <a:sx n="33" d="100"/>
        <a:sy n="33" d="100"/>
      </p:scale>
      <p:origin x="0" y="484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BDB05F4A-1DD5-4CEE-932E-D928528554FF}" type="datetimeFigureOut">
              <a:rPr lang="en-US" smtClean="0"/>
              <a:pPr/>
              <a:t>3/13/2022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16C7439-D70C-400E-ACD4-7CC42FD4D7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DB05F4A-1DD5-4CEE-932E-D928528554FF}" type="datetimeFigureOut">
              <a:rPr lang="en-US" smtClean="0"/>
              <a:pPr/>
              <a:t>3/13/2022</a:t>
            </a:fld>
            <a:endParaRPr lang="en-US"/>
          </a:p>
        </p:txBody>
      </p:sp>
      <p:sp>
        <p:nvSpPr>
          <p:cNvPr id="27" name="Slide Number Placeholder 26"/>
          <p:cNvSpPr>
            <a:spLocks noGrp="1"/>
          </p:cNvSpPr>
          <p:nvPr>
            <p:ph type="sldNum" sz="quarter" idx="11"/>
          </p:nvPr>
        </p:nvSpPr>
        <p:spPr/>
        <p:txBody>
          <a:bodyPr rtlCol="0"/>
          <a:lstStyle/>
          <a:p>
            <a:fld id="{E16C7439-D70C-400E-ACD4-7CC42FD4D7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BDB05F4A-1DD5-4CEE-932E-D928528554FF}" type="datetimeFigureOut">
              <a:rPr lang="en-US" smtClean="0"/>
              <a:pPr/>
              <a:t>3/13/2022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16C7439-D70C-400E-ACD4-7CC42FD4D7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05F4A-1DD5-4CEE-932E-D928528554FF}" type="datetimeFigureOut">
              <a:rPr lang="en-US" smtClean="0"/>
              <a:pPr/>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DB05F4A-1DD5-4CEE-932E-D928528554FF}" type="datetimeFigureOut">
              <a:rPr lang="en-US" smtClean="0"/>
              <a:pPr/>
              <a:t>3/13/2022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16C7439-D70C-400E-ACD4-7CC42FD4D7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8915400" cy="936625"/>
          </a:xfrm>
        </p:spPr>
        <p:txBody>
          <a:bodyPr>
            <a:normAutofit/>
          </a:bodyPr>
          <a:lstStyle/>
          <a:p>
            <a:r>
              <a:rPr lang="en-US" sz="4000" b="1" i="1" dirty="0"/>
              <a:t> </a:t>
            </a:r>
            <a:r>
              <a:rPr lang="en-US" sz="4000" b="1" i="1" dirty="0" smtClean="0"/>
              <a:t> </a:t>
            </a:r>
            <a:r>
              <a:rPr lang="en-US" sz="4000" b="1" i="1" dirty="0"/>
              <a:t>Carbon monoxide Gas Detector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marL="0" lvl="0" indent="0">
              <a:buNone/>
            </a:pPr>
            <a:r>
              <a:rPr lang="en-US" sz="1000" b="1" dirty="0"/>
              <a:t/>
            </a:r>
            <a:br>
              <a:rPr lang="en-US" sz="1000" b="1" dirty="0"/>
            </a:br>
            <a:r>
              <a:rPr lang="en-US" sz="2000" b="1" dirty="0">
                <a:solidFill>
                  <a:schemeClr val="tx1"/>
                </a:solidFill>
                <a:latin typeface="Segoe UI" panose="020B0502040204020203" pitchFamily="34" charset="0"/>
                <a:cs typeface="Segoe UI" panose="020B0502040204020203" pitchFamily="34" charset="0"/>
              </a:rPr>
              <a:t>Docker</a:t>
            </a:r>
            <a:r>
              <a:rPr lang="en-US" sz="2000" dirty="0">
                <a:solidFill>
                  <a:schemeClr val="tx1"/>
                </a:solidFill>
                <a:latin typeface="Segoe UI" panose="020B0502040204020203" pitchFamily="34" charset="0"/>
                <a:cs typeface="Segoe UI" panose="020B0502040204020203" pitchFamily="34" charset="0"/>
              </a:rPr>
              <a:t> </a:t>
            </a:r>
            <a:br>
              <a:rPr lang="en-US" sz="2000"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cs typeface="Segoe UI" panose="020B0502040204020203" pitchFamily="34" charset="0"/>
              </a:rPr>
              <a:t>is a project open source that automates the process of deployment of applications in software containers.</a:t>
            </a:r>
            <a:br>
              <a:rPr lang="en-US" sz="2000" dirty="0">
                <a:solidFill>
                  <a:schemeClr val="tx1"/>
                </a:solidFill>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16992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a:solidFill>
                  <a:schemeClr val="tx1"/>
                </a:solidFill>
                <a:latin typeface="Segoe UI" panose="020B0502040204020203" pitchFamily="34" charset="0"/>
                <a:cs typeface="Segoe UI" panose="020B0502040204020203" pitchFamily="34" charset="0"/>
              </a:rPr>
              <a:t>Arduino</a:t>
            </a:r>
            <a:br>
              <a:rPr lang="en-US" sz="2400" b="1"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The Arduino Integrated </a:t>
            </a:r>
            <a:r>
              <a:rPr lang="en-US" sz="2000" dirty="0">
                <a:solidFill>
                  <a:schemeClr val="tx1"/>
                </a:solidFill>
                <a:latin typeface="Segoe UI" panose="020B0502040204020203" pitchFamily="34" charset="0"/>
                <a:cs typeface="Segoe UI" panose="020B0502040204020203" pitchFamily="34" charset="0"/>
                <a:sym typeface="Roboto Condensed"/>
              </a:rPr>
              <a:t>Development Environment is a cross-platform application that is written in functions from C and C++. It is used to write and upload programs to Arduino compatible boards such as </a:t>
            </a:r>
            <a:r>
              <a:rPr lang="en-US" sz="2000" dirty="0" err="1">
                <a:solidFill>
                  <a:schemeClr val="tx1"/>
                </a:solidFill>
                <a:latin typeface="Segoe UI" panose="020B0502040204020203" pitchFamily="34" charset="0"/>
                <a:cs typeface="Segoe UI" panose="020B0502040204020203" pitchFamily="34" charset="0"/>
                <a:sym typeface="Roboto Condensed"/>
              </a:rPr>
              <a:t>NodeMCU</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6272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r>
              <a:rPr lang="en-ZA" sz="2000" b="1" dirty="0"/>
              <a:t>IFTTT</a:t>
            </a:r>
            <a:br>
              <a:rPr lang="en-ZA" sz="2000" b="1" dirty="0"/>
            </a:br>
            <a:r>
              <a:rPr lang="en-ZA" sz="2000" dirty="0"/>
              <a:t> If This Then That is a private commercial company that runs services that allow a user to program a response to events in the world.</a:t>
            </a:r>
            <a:br>
              <a:rPr lang="en-ZA" sz="2000" dirty="0"/>
            </a:br>
            <a:r>
              <a:rPr lang="en-ZA" sz="2000" dirty="0"/>
              <a:t/>
            </a:r>
            <a:br>
              <a:rPr lang="en-ZA" sz="2000" dirty="0"/>
            </a:br>
            <a:r>
              <a:rPr lang="en-ZA" sz="2000" dirty="0"/>
              <a:t>I am receiving messages on Telegram through IFTT service.</a:t>
            </a: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42853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err="1">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Pubsubclient</a:t>
            </a:r>
            <a: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
            </a:r>
            <a:b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Is a client library for MQTT messaging, MQTT is a lightweight messaging protocol ideal for small devices. This library allows you to send and receive MQTT messages.</a:t>
            </a:r>
            <a:b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351560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a:solidFill>
                  <a:schemeClr val="tx2">
                    <a:lumMod val="10000"/>
                  </a:schemeClr>
                </a:solidFill>
                <a:latin typeface="Segoe UI" panose="020B0502040204020203" pitchFamily="34" charset="0"/>
                <a:cs typeface="Segoe UI" panose="020B0502040204020203" pitchFamily="34" charset="0"/>
              </a:rPr>
              <a:t>ESP8266</a:t>
            </a:r>
            <a:br>
              <a:rPr lang="en-US" sz="2000" b="1" dirty="0">
                <a:solidFill>
                  <a:schemeClr val="tx2">
                    <a:lumMod val="10000"/>
                  </a:schemeClr>
                </a:solidFill>
                <a:latin typeface="Segoe UI" panose="020B0502040204020203" pitchFamily="34" charset="0"/>
                <a:cs typeface="Segoe UI" panose="020B0502040204020203" pitchFamily="34" charset="0"/>
              </a:rPr>
            </a:br>
            <a:r>
              <a:rPr lang="en-US" sz="2000" dirty="0">
                <a:solidFill>
                  <a:schemeClr val="tx2">
                    <a:lumMod val="10000"/>
                  </a:schemeClr>
                </a:solidFill>
                <a:latin typeface="Segoe UI" panose="020B0502040204020203" pitchFamily="34" charset="0"/>
                <a:cs typeface="Segoe UI" panose="020B0502040204020203" pitchFamily="34" charset="0"/>
              </a:rPr>
              <a:t>is the library support for the ESP8266 chip to the Arduino environment. It lets us write sketches, using familiar Arduino functions and libraries, and run them directly on NODEMCU</a:t>
            </a:r>
            <a: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t/>
            </a:r>
            <a:b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1368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7A827-F1A9-4FDC-A0F6-3AC5A645F210}"/>
              </a:ext>
            </a:extLst>
          </p:cNvPr>
          <p:cNvSpPr>
            <a:spLocks noGrp="1"/>
          </p:cNvSpPr>
          <p:nvPr>
            <p:ph type="title"/>
          </p:nvPr>
        </p:nvSpPr>
        <p:spPr/>
        <p:txBody>
          <a:bodyPr/>
          <a:lstStyle/>
          <a:p>
            <a:r>
              <a:rPr lang="en-US" dirty="0"/>
              <a:t>Application</a:t>
            </a:r>
            <a:endParaRPr lang="x-none" dirty="0"/>
          </a:p>
        </p:txBody>
      </p:sp>
      <p:sp>
        <p:nvSpPr>
          <p:cNvPr id="3" name="Content Placeholder 2">
            <a:extLst>
              <a:ext uri="{FF2B5EF4-FFF2-40B4-BE49-F238E27FC236}">
                <a16:creationId xmlns="" xmlns:a16="http://schemas.microsoft.com/office/drawing/2014/main" id="{0B065E12-8C00-4771-A640-BCB1E8D973CB}"/>
              </a:ext>
            </a:extLst>
          </p:cNvPr>
          <p:cNvSpPr>
            <a:spLocks noGrp="1"/>
          </p:cNvSpPr>
          <p:nvPr>
            <p:ph idx="1"/>
          </p:nvPr>
        </p:nvSpPr>
        <p:spPr/>
        <p:txBody>
          <a:bodyPr>
            <a:normAutofit/>
          </a:bodyPr>
          <a:lstStyle/>
          <a:p>
            <a:r>
              <a:rPr lang="en-US" sz="2000" b="0" i="0" dirty="0">
                <a:solidFill>
                  <a:srgbClr val="111111"/>
                </a:solidFill>
                <a:effectLst/>
                <a:latin typeface="Roboto" panose="02000000000000000000" pitchFamily="2" charset="0"/>
              </a:rPr>
              <a:t>Carbon monoxide is a very important industrial compound. In the form of producer gas or water gas, it is widely used as a fuel in industrial operations. The gas is also an effective </a:t>
            </a:r>
            <a:r>
              <a:rPr lang="en-US" sz="2000" b="1" i="0" dirty="0">
                <a:solidFill>
                  <a:srgbClr val="111111"/>
                </a:solidFill>
                <a:effectLst/>
                <a:latin typeface="Roboto" panose="02000000000000000000" pitchFamily="2" charset="0"/>
              </a:rPr>
              <a:t>reducing agent</a:t>
            </a:r>
            <a:r>
              <a:rPr lang="en-US" sz="2000" b="0" i="0" dirty="0" smtClean="0">
                <a:solidFill>
                  <a:srgbClr val="111111"/>
                </a:solidFill>
                <a:effectLst/>
                <a:latin typeface="Roboto" panose="02000000000000000000" pitchFamily="2" charset="0"/>
              </a:rPr>
              <a:t>.</a:t>
            </a:r>
          </a:p>
          <a:p>
            <a:endParaRPr lang="en-US" sz="2000" b="0" i="0" dirty="0" smtClean="0">
              <a:solidFill>
                <a:srgbClr val="111111"/>
              </a:solidFill>
              <a:effectLst/>
              <a:latin typeface="Roboto" panose="02000000000000000000" pitchFamily="2" charset="0"/>
            </a:endParaRPr>
          </a:p>
          <a:p>
            <a:r>
              <a:rPr lang="en-US" sz="2000" dirty="0" smtClean="0">
                <a:solidFill>
                  <a:srgbClr val="111111"/>
                </a:solidFill>
                <a:latin typeface="Roboto" panose="02000000000000000000" pitchFamily="2" charset="0"/>
              </a:rPr>
              <a:t>So, It is very important to know the exact quantity of carbon monoxide and my project helps to quantify the amount of carbon monoxide</a:t>
            </a:r>
            <a:r>
              <a:rPr lang="en-US" sz="2000" dirty="0" smtClean="0">
                <a:solidFill>
                  <a:srgbClr val="111111"/>
                </a:solidFill>
                <a:latin typeface="Roboto" panose="02000000000000000000" pitchFamily="2" charset="0"/>
              </a:rPr>
              <a:t>.</a:t>
            </a:r>
          </a:p>
          <a:p>
            <a:endParaRPr lang="en-US" sz="2000" dirty="0">
              <a:solidFill>
                <a:srgbClr val="111111"/>
              </a:solidFill>
              <a:latin typeface="Roboto" panose="02000000000000000000" pitchFamily="2" charset="0"/>
            </a:endParaRPr>
          </a:p>
          <a:p>
            <a:r>
              <a:rPr lang="en-US" sz="2000" dirty="0" smtClean="0">
                <a:solidFill>
                  <a:srgbClr val="111111"/>
                </a:solidFill>
                <a:latin typeface="Roboto" panose="02000000000000000000" pitchFamily="2" charset="0"/>
              </a:rPr>
              <a:t>We can use this sensor in </a:t>
            </a:r>
            <a:r>
              <a:rPr lang="en-US" sz="2000" b="1" dirty="0">
                <a:solidFill>
                  <a:srgbClr val="111111"/>
                </a:solidFill>
                <a:latin typeface="Roboto" panose="02000000000000000000" pitchFamily="2" charset="0"/>
              </a:rPr>
              <a:t>F</a:t>
            </a:r>
            <a:r>
              <a:rPr lang="en-US" sz="2000" b="1" dirty="0" smtClean="0">
                <a:solidFill>
                  <a:srgbClr val="111111"/>
                </a:solidFill>
                <a:latin typeface="Roboto" panose="02000000000000000000" pitchFamily="2" charset="0"/>
              </a:rPr>
              <a:t>actories</a:t>
            </a:r>
            <a:r>
              <a:rPr lang="en-US" sz="2000" dirty="0" smtClean="0">
                <a:solidFill>
                  <a:srgbClr val="111111"/>
                </a:solidFill>
                <a:latin typeface="Roboto" panose="02000000000000000000" pitchFamily="2" charset="0"/>
              </a:rPr>
              <a:t> and in </a:t>
            </a:r>
            <a:r>
              <a:rPr lang="en-US" sz="2000" b="1" dirty="0">
                <a:solidFill>
                  <a:srgbClr val="111111"/>
                </a:solidFill>
                <a:latin typeface="Roboto" panose="02000000000000000000" pitchFamily="2" charset="0"/>
              </a:rPr>
              <a:t>I</a:t>
            </a:r>
            <a:r>
              <a:rPr lang="en-US" sz="2000" b="1" dirty="0" smtClean="0">
                <a:solidFill>
                  <a:srgbClr val="111111"/>
                </a:solidFill>
                <a:latin typeface="Roboto" panose="02000000000000000000" pitchFamily="2" charset="0"/>
              </a:rPr>
              <a:t>ndustries</a:t>
            </a:r>
            <a:r>
              <a:rPr lang="en-US" sz="2000" dirty="0" smtClean="0">
                <a:solidFill>
                  <a:srgbClr val="111111"/>
                </a:solidFill>
                <a:latin typeface="Roboto" panose="02000000000000000000" pitchFamily="2" charset="0"/>
              </a:rPr>
              <a:t> as well as in </a:t>
            </a:r>
            <a:r>
              <a:rPr lang="en-US" sz="2000" b="1" dirty="0">
                <a:solidFill>
                  <a:srgbClr val="111111"/>
                </a:solidFill>
                <a:latin typeface="Roboto" panose="02000000000000000000" pitchFamily="2" charset="0"/>
              </a:rPr>
              <a:t>H</a:t>
            </a:r>
            <a:r>
              <a:rPr lang="en-US" sz="2000" b="1" dirty="0" smtClean="0">
                <a:solidFill>
                  <a:srgbClr val="111111"/>
                </a:solidFill>
                <a:latin typeface="Roboto" panose="02000000000000000000" pitchFamily="2" charset="0"/>
              </a:rPr>
              <a:t>omes</a:t>
            </a:r>
            <a:r>
              <a:rPr lang="en-US" sz="2000" dirty="0" smtClean="0">
                <a:solidFill>
                  <a:srgbClr val="111111"/>
                </a:solidFill>
                <a:latin typeface="Roboto" panose="02000000000000000000" pitchFamily="2" charset="0"/>
              </a:rPr>
              <a:t> to detect the level of CO, so we can take precautions on proper time and save our lives and others also. </a:t>
            </a:r>
            <a:endParaRPr lang="x-none" sz="2000" dirty="0"/>
          </a:p>
        </p:txBody>
      </p:sp>
    </p:spTree>
    <p:extLst>
      <p:ext uri="{BB962C8B-B14F-4D97-AF65-F5344CB8AC3E}">
        <p14:creationId xmlns:p14="http://schemas.microsoft.com/office/powerpoint/2010/main" val="47412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99974C-2A0F-45A1-A27E-9B7A429C8A31}"/>
              </a:ext>
            </a:extLst>
          </p:cNvPr>
          <p:cNvSpPr>
            <a:spLocks noGrp="1"/>
          </p:cNvSpPr>
          <p:nvPr>
            <p:ph idx="1"/>
          </p:nvPr>
        </p:nvSpPr>
        <p:spPr/>
        <p:txBody>
          <a:bodyPr>
            <a:normAutofit/>
          </a:bodyPr>
          <a:lstStyle/>
          <a:p>
            <a:pPr marL="109728" indent="0" algn="ctr">
              <a:buNone/>
            </a:pPr>
            <a:r>
              <a:rPr lang="en-US" sz="6600" dirty="0"/>
              <a:t>Thank You</a:t>
            </a:r>
            <a:endParaRPr lang="x-none" sz="6600" dirty="0"/>
          </a:p>
        </p:txBody>
      </p:sp>
    </p:spTree>
    <p:extLst>
      <p:ext uri="{BB962C8B-B14F-4D97-AF65-F5344CB8AC3E}">
        <p14:creationId xmlns:p14="http://schemas.microsoft.com/office/powerpoint/2010/main" val="297779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5486400"/>
          </a:xfrm>
        </p:spPr>
        <p:txBody>
          <a:bodyPr>
            <a:normAutofit/>
          </a:bodyPr>
          <a:lstStyle/>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(chemical formula CO) is a colorless, odorless, tasteless, flammable gas that is slightly less dense than air.</a:t>
            </a:r>
            <a:endParaRPr lang="en-US" sz="2400" dirty="0">
              <a:latin typeface="Calibri" panose="020F0502020204030204" pitchFamily="34" charset="0"/>
              <a:cs typeface="Calibri" panose="020F0502020204030204" pitchFamily="34" charset="0"/>
            </a:endParaRPr>
          </a:p>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poisoning occurs when carbon monoxide builds up in your bloodstream. When too much carbon monoxide is in the air, your body replaces the oxygen in your red blood cells with carbon monoxide. This can lead to serious tissue damage, or even death.</a:t>
            </a:r>
            <a:endParaRPr lang="it-IT" sz="2400" dirty="0">
              <a:latin typeface="Calibri" panose="020F0502020204030204" pitchFamily="34" charset="0"/>
              <a:ea typeface="Roboto Condensed Light"/>
              <a:cs typeface="Calibri" panose="020F0502020204030204" pitchFamily="34" charset="0"/>
              <a:sym typeface="Roboto Condensed Light"/>
            </a:endParaRPr>
          </a:p>
          <a:p>
            <a:endParaRPr lang="en-US" dirty="0"/>
          </a:p>
        </p:txBody>
      </p:sp>
      <p:sp>
        <p:nvSpPr>
          <p:cNvPr id="4" name="Title 1">
            <a:extLst>
              <a:ext uri="{FF2B5EF4-FFF2-40B4-BE49-F238E27FC236}">
                <a16:creationId xmlns="" xmlns:a16="http://schemas.microsoft.com/office/drawing/2014/main" id="{72B00E29-43DF-AC4C-BCAB-085412AAF67F}"/>
              </a:ext>
            </a:extLst>
          </p:cNvPr>
          <p:cNvSpPr>
            <a:spLocks noGrp="1"/>
          </p:cNvSpPr>
          <p:nvPr>
            <p:ph type="title"/>
          </p:nvPr>
        </p:nvSpPr>
        <p:spPr>
          <a:xfrm>
            <a:off x="457200" y="894522"/>
            <a:ext cx="8229600" cy="1066800"/>
          </a:xfrm>
        </p:spPr>
        <p:txBody>
          <a:bodyPr/>
          <a:lstStyle/>
          <a:p>
            <a:pPr algn="ctr"/>
            <a:r>
              <a:rPr lang="en-US" sz="3200" b="1" i="1" dirty="0">
                <a:latin typeface="Roboto Condensed Light" charset="0"/>
                <a:ea typeface="Roboto Condensed Light" charset="0"/>
              </a:rPr>
              <a:t>Problem Area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4g Traders\Desktop\soure of C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295400"/>
            <a:ext cx="762000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0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562600"/>
          </a:xfrm>
        </p:spPr>
        <p:txBody>
          <a:bodyPr>
            <a:normAutofit/>
          </a:bodyPr>
          <a:lstStyle/>
          <a:p>
            <a:pPr lvl="0" algn="just">
              <a:buClr>
                <a:srgbClr val="434343"/>
              </a:buClr>
              <a:buSzPts val="1100"/>
            </a:pPr>
            <a:endParaRPr lang="it-IT" dirty="0">
              <a:solidFill>
                <a:srgbClr val="434343"/>
              </a:solidFill>
              <a:latin typeface="Roboto Condensed Light"/>
              <a:ea typeface="Roboto Condensed Light"/>
              <a:sym typeface="Roboto Condensed Light"/>
            </a:endParaRPr>
          </a:p>
          <a:p>
            <a:pPr marL="109728" lvl="0" indent="0" algn="just">
              <a:buClr>
                <a:srgbClr val="434343"/>
              </a:buClr>
              <a:buSzPts val="1100"/>
              <a:buNone/>
            </a:pPr>
            <a:endParaRPr lang="it-IT" sz="5100" dirty="0">
              <a:solidFill>
                <a:srgbClr val="434343"/>
              </a:solidFill>
              <a:latin typeface="Roboto Condensed Light"/>
              <a:ea typeface="Roboto Condensed Light"/>
              <a:sym typeface="Roboto Condensed Light"/>
            </a:endParaRPr>
          </a:p>
          <a:p>
            <a:r>
              <a:rPr lang="en-US" sz="2400" dirty="0">
                <a:latin typeface="Segoe UI" panose="020B0502040204020203" pitchFamily="34" charset="0"/>
                <a:cs typeface="Segoe UI" panose="020B0502040204020203" pitchFamily="34" charset="0"/>
              </a:rPr>
              <a:t>The purpose of this project is to detect and monitor Carbon monoxide on an independent platform. By using MQ7 sensor we can check or monitor the amount of Carbon monoxide.</a:t>
            </a:r>
          </a:p>
          <a:p>
            <a:pPr lvl="0" algn="ctr">
              <a:buClr>
                <a:srgbClr val="434343"/>
              </a:buClr>
              <a:buSzPts val="1100"/>
            </a:pPr>
            <a:endParaRPr lang="it-IT" sz="5100" dirty="0">
              <a:solidFill>
                <a:srgbClr val="434343"/>
              </a:solidFill>
              <a:latin typeface="Roboto Condensed Light"/>
              <a:ea typeface="Roboto Condensed Light"/>
              <a:sym typeface="Roboto Condensed Light"/>
            </a:endParaRPr>
          </a:p>
          <a:p>
            <a:endParaRPr lang="en-US" dirty="0"/>
          </a:p>
        </p:txBody>
      </p:sp>
      <p:sp>
        <p:nvSpPr>
          <p:cNvPr id="4" name="Title 1">
            <a:extLst>
              <a:ext uri="{FF2B5EF4-FFF2-40B4-BE49-F238E27FC236}">
                <a16:creationId xmlns="" xmlns:a16="http://schemas.microsoft.com/office/drawing/2014/main" id="{9614DCB4-8271-F444-BE95-4C2B414D78A3}"/>
              </a:ext>
            </a:extLst>
          </p:cNvPr>
          <p:cNvSpPr>
            <a:spLocks noGrp="1"/>
          </p:cNvSpPr>
          <p:nvPr>
            <p:ph type="title"/>
          </p:nvPr>
        </p:nvSpPr>
        <p:spPr>
          <a:xfrm>
            <a:off x="457200" y="762000"/>
            <a:ext cx="8229600" cy="1066800"/>
          </a:xfrm>
        </p:spPr>
        <p:txBody>
          <a:bodyPr/>
          <a:lstStyle/>
          <a:p>
            <a:pPr algn="ctr"/>
            <a:r>
              <a:rPr lang="en-US" sz="3200" b="1" i="1" dirty="0">
                <a:latin typeface="Roboto Condensed Light" charset="0"/>
                <a:ea typeface="Roboto Condensed Light" charset="0"/>
              </a:rPr>
              <a:t>Goal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5D886083-0ACA-4550-AE73-A5C7B982E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05062"/>
            <a:ext cx="7924800" cy="591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3733800" cy="4267200"/>
          </a:xfrm>
        </p:spPr>
        <p:txBody>
          <a:bodyPr>
            <a:normAutofit/>
          </a:bodyPr>
          <a:lstStyle/>
          <a:p>
            <a:r>
              <a:rPr lang="en-US" sz="2400" b="1" dirty="0">
                <a:latin typeface="Segoe UI" panose="020B0502040204020203" pitchFamily="34" charset="0"/>
                <a:cs typeface="Segoe UI" panose="020B0502040204020203" pitchFamily="34" charset="0"/>
              </a:rPr>
              <a:t>MQ7 Sensor</a:t>
            </a: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This precision sensor is the best low-cost sensing solution for measuring Carbon Monoxide Gas.</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pic>
        <p:nvPicPr>
          <p:cNvPr id="5" name="Picture 4">
            <a:extLst>
              <a:ext uri="{FF2B5EF4-FFF2-40B4-BE49-F238E27FC236}">
                <a16:creationId xmlns="" xmlns:a16="http://schemas.microsoft.com/office/drawing/2014/main" id="{03E07880-44CE-48E0-8721-274C83749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686" y="1586022"/>
            <a:ext cx="3358114" cy="42316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pPr marL="0" lvl="0" indent="0">
              <a:buNone/>
            </a:pPr>
            <a:r>
              <a:rPr lang="en-US" sz="2400" b="1" dirty="0" err="1">
                <a:solidFill>
                  <a:schemeClr val="tx1"/>
                </a:solidFill>
                <a:latin typeface="Segoe UI" panose="020B0502040204020203" pitchFamily="34" charset="0"/>
                <a:cs typeface="Segoe UI" panose="020B0502040204020203" pitchFamily="34" charset="0"/>
              </a:rPr>
              <a:t>Nuclio</a:t>
            </a: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000" dirty="0" err="1">
                <a:solidFill>
                  <a:schemeClr val="tx1"/>
                </a:solidFill>
                <a:latin typeface="Segoe UI" panose="020B0502040204020203" pitchFamily="34" charset="0"/>
                <a:ea typeface="Roboto Condensed"/>
                <a:cs typeface="Segoe UI" panose="020B0502040204020203" pitchFamily="34" charset="0"/>
                <a:sym typeface="Roboto Condensed"/>
              </a:rPr>
              <a:t>Nuclio</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 is an open source and managed </a:t>
            </a:r>
            <a:r>
              <a:rPr lang="en-US" sz="2000" b="1" dirty="0">
                <a:solidFill>
                  <a:schemeClr val="tx1"/>
                </a:solidFill>
                <a:latin typeface="Segoe UI" panose="020B0502040204020203" pitchFamily="34" charset="0"/>
                <a:ea typeface="Roboto Condensed"/>
                <a:cs typeface="Segoe UI" panose="020B0502040204020203" pitchFamily="34" charset="0"/>
                <a:sym typeface="Roboto Condensed"/>
              </a:rPr>
              <a:t>serverless </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platform used to minimize development and maintenance overhead and automate the deployment of data-science based application</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06091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05800" cy="4267200"/>
          </a:xfrm>
        </p:spPr>
        <p:txBody>
          <a:bodyPr>
            <a:normAutofit/>
          </a:bodyPr>
          <a:lstStyle/>
          <a:p>
            <a:pPr marL="0" lvl="0" indent="0">
              <a:buNone/>
            </a:pP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400" b="1" dirty="0">
                <a:latin typeface="Segoe UI" panose="020B0502040204020203" pitchFamily="34" charset="0"/>
                <a:cs typeface="Segoe UI" panose="020B0502040204020203" pitchFamily="34" charset="0"/>
              </a:rPr>
              <a:t>RabbitMQ</a:t>
            </a:r>
            <a:br>
              <a:rPr lang="en-US" sz="2400" b="1" dirty="0">
                <a:latin typeface="Segoe UI" panose="020B0502040204020203" pitchFamily="34" charset="0"/>
                <a:cs typeface="Segoe UI" panose="020B0502040204020203" pitchFamily="34" charset="0"/>
              </a:rPr>
            </a:br>
            <a:r>
              <a:rPr lang="en-US" sz="2000" dirty="0" err="1">
                <a:latin typeface="Segoe UI" panose="020B0502040204020203" pitchFamily="34" charset="0"/>
                <a:cs typeface="Segoe UI" panose="020B0502040204020203" pitchFamily="34" charset="0"/>
              </a:rPr>
              <a:t>RabbitMQ</a:t>
            </a:r>
            <a:r>
              <a:rPr lang="en-US" sz="2000" dirty="0">
                <a:latin typeface="Segoe UI" panose="020B0502040204020203" pitchFamily="34" charset="0"/>
                <a:cs typeface="Segoe UI" panose="020B0502040204020203" pitchFamily="34" charset="0"/>
              </a:rPr>
              <a:t> is an open-source message-broker software which implements AMQP and has since been extended with a plug-in architecture to support MQTT and other protocols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84024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err="1">
                <a:latin typeface="Segoe UI" panose="020B0502040204020203" pitchFamily="34" charset="0"/>
                <a:cs typeface="Segoe UI" panose="020B0502040204020203" pitchFamily="34" charset="0"/>
              </a:rPr>
              <a:t>NodeMcu</a:t>
            </a:r>
            <a:r>
              <a:rPr lang="en-US" sz="2400" b="1" dirty="0">
                <a:latin typeface="Segoe UI" panose="020B0502040204020203" pitchFamily="34" charset="0"/>
                <a:cs typeface="Segoe UI" panose="020B0502040204020203" pitchFamily="34" charset="0"/>
              </a:rPr>
              <a:t/>
            </a:r>
            <a:br>
              <a:rPr lang="en-US" sz="24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is a low-cost open source IoT device that includes firmware, which runs on the ESP8266 Wi-Fi microchip, and hardware based on the ESP-12 module. </a:t>
            </a:r>
            <a:r>
              <a:rPr lang="en-US" sz="2000" dirty="0" err="1">
                <a:latin typeface="Segoe UI" panose="020B0502040204020203" pitchFamily="34" charset="0"/>
                <a:cs typeface="Segoe UI" panose="020B0502040204020203" pitchFamily="34" charset="0"/>
              </a:rPr>
              <a:t>NodeMCU</a:t>
            </a:r>
            <a:r>
              <a:rPr lang="en-US" sz="2000" dirty="0">
                <a:latin typeface="Segoe UI" panose="020B0502040204020203" pitchFamily="34" charset="0"/>
                <a:cs typeface="Segoe UI" panose="020B0502040204020203" pitchFamily="34" charset="0"/>
              </a:rPr>
              <a:t> has 128 KB RAM and 4MB of Flash memory to store data and programs. This device consists of 13 GPIO pins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 xmlns:a16="http://schemas.microsoft.com/office/drawing/2014/main"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340914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1588</TotalTime>
  <Words>206</Words>
  <Application>Microsoft Office PowerPoint</Application>
  <PresentationFormat>On-screen Show (4:3)</PresentationFormat>
  <Paragraphs>33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  Carbon monoxide Gas Detector</vt:lpstr>
      <vt:lpstr>Problem Area</vt:lpstr>
      <vt:lpstr>PowerPoint Presentation</vt:lpstr>
      <vt:lpstr>Goal</vt:lpstr>
      <vt:lpstr>PowerPoint Presentation</vt:lpstr>
      <vt:lpstr>MQ7 Sensor  This precision sensor is the best low-cost sensing solution for measuring Carbon Monoxide Gas. </vt:lpstr>
      <vt:lpstr>Nuclio  Nuclio is an open source and managed serverless platform used to minimize development and maintenance overhead and automate the deployment of data-science based application  </vt:lpstr>
      <vt:lpstr> RabbitMQ RabbitMQ is an open-source message-broker software which implements AMQP and has since been extended with a plug-in architecture to support MQTT and other protocols  </vt:lpstr>
      <vt:lpstr>NodeMcu is a low-cost open source IoT device that includes firmware, which runs on the ESP8266 Wi-Fi microchip, and hardware based on the ESP-12 module. NodeMCU has 128 KB RAM and 4MB of Flash memory to store data and programs. This device consists of 13 GPIO pins.   </vt:lpstr>
      <vt:lpstr> Docker  is a project open source that automates the process of deployment of applications in software containers.   </vt:lpstr>
      <vt:lpstr>Arduino The Arduino Integrated Development Environment is a cross-platform application that is written in functions from C and C++. It is used to write and upload programs to Arduino compatible boards such as NodeMCU.   </vt:lpstr>
      <vt:lpstr>IFTTT  If This Then That is a private commercial company that runs services that allow a user to program a response to events in the world.  I am receiving messages on Telegram through IFTT service.   </vt:lpstr>
      <vt:lpstr>Pubsubclient Is a client library for MQTT messaging, MQTT is a lightweight messaging protocol ideal for small devices. This library allows you to send and receive MQTT messages.    </vt:lpstr>
      <vt:lpstr>ESP8266 is the library support for the ESP8266 chip to the Arduino environment. It lets us write sketches, using familiar Arduino functions and libraries, and run them directly on NODEMCU    </vt:lpstr>
      <vt:lpstr>Application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ENCODER IN HUMAN SMILE</dc:title>
  <dc:creator>user</dc:creator>
  <cp:lastModifiedBy>Windows User</cp:lastModifiedBy>
  <cp:revision>59</cp:revision>
  <dcterms:created xsi:type="dcterms:W3CDTF">2021-02-10T21:14:52Z</dcterms:created>
  <dcterms:modified xsi:type="dcterms:W3CDTF">2022-03-13T14:13:05Z</dcterms:modified>
</cp:coreProperties>
</file>