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5"/>
  </p:notesMasterIdLst>
  <p:sldIdLst>
    <p:sldId id="256" r:id="rId2"/>
    <p:sldId id="259" r:id="rId3"/>
    <p:sldId id="35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940" r:id="rId14"/>
    <p:sldId id="272" r:id="rId15"/>
    <p:sldId id="273" r:id="rId16"/>
    <p:sldId id="277" r:id="rId17"/>
    <p:sldId id="279" r:id="rId18"/>
    <p:sldId id="281" r:id="rId19"/>
    <p:sldId id="282" r:id="rId20"/>
    <p:sldId id="283" r:id="rId21"/>
    <p:sldId id="285" r:id="rId22"/>
    <p:sldId id="287" r:id="rId23"/>
    <p:sldId id="289" r:id="rId24"/>
    <p:sldId id="290" r:id="rId25"/>
    <p:sldId id="292" r:id="rId26"/>
    <p:sldId id="299" r:id="rId27"/>
    <p:sldId id="300" r:id="rId28"/>
    <p:sldId id="301" r:id="rId29"/>
    <p:sldId id="304" r:id="rId30"/>
    <p:sldId id="305" r:id="rId31"/>
    <p:sldId id="307" r:id="rId32"/>
    <p:sldId id="308" r:id="rId33"/>
    <p:sldId id="311" r:id="rId34"/>
    <p:sldId id="313" r:id="rId35"/>
    <p:sldId id="314" r:id="rId36"/>
    <p:sldId id="315" r:id="rId37"/>
    <p:sldId id="317" r:id="rId38"/>
    <p:sldId id="319" r:id="rId39"/>
    <p:sldId id="345" r:id="rId40"/>
    <p:sldId id="320" r:id="rId41"/>
    <p:sldId id="322" r:id="rId42"/>
    <p:sldId id="346" r:id="rId43"/>
    <p:sldId id="323" r:id="rId44"/>
    <p:sldId id="347" r:id="rId45"/>
    <p:sldId id="324" r:id="rId46"/>
    <p:sldId id="326" r:id="rId47"/>
    <p:sldId id="328" r:id="rId48"/>
    <p:sldId id="330" r:id="rId49"/>
    <p:sldId id="333" r:id="rId50"/>
    <p:sldId id="335" r:id="rId51"/>
    <p:sldId id="336" r:id="rId52"/>
    <p:sldId id="337" r:id="rId53"/>
    <p:sldId id="338" r:id="rId54"/>
    <p:sldId id="339" r:id="rId55"/>
    <p:sldId id="340" r:id="rId56"/>
    <p:sldId id="348" r:id="rId57"/>
    <p:sldId id="341" r:id="rId58"/>
    <p:sldId id="349" r:id="rId59"/>
    <p:sldId id="342" r:id="rId60"/>
    <p:sldId id="350" r:id="rId61"/>
    <p:sldId id="343" r:id="rId62"/>
    <p:sldId id="344" r:id="rId63"/>
    <p:sldId id="334" r:id="rId64"/>
  </p:sldIdLst>
  <p:sldSz cx="9512300" cy="6934200"/>
  <p:notesSz cx="9512300" cy="69342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B57F76-A9D7-4187-836B-E9E125C73B8C}" v="378" dt="2024-03-10T08:28:46.91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7" autoAdjust="0"/>
    <p:restoredTop sz="81225" autoAdjust="0"/>
  </p:normalViewPr>
  <p:slideViewPr>
    <p:cSldViewPr>
      <p:cViewPr varScale="1">
        <p:scale>
          <a:sx n="127" d="100"/>
          <a:sy n="127" d="100"/>
        </p:scale>
        <p:origin x="2692" y="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승원" userId="1fa5d48e-b463-4492-82cf-3df5f60c0745" providerId="ADAL" clId="{13B57F76-A9D7-4187-836B-E9E125C73B8C}"/>
    <pc:docChg chg="undo custSel addSld delSld modSld">
      <pc:chgData name="김승원" userId="1fa5d48e-b463-4492-82cf-3df5f60c0745" providerId="ADAL" clId="{13B57F76-A9D7-4187-836B-E9E125C73B8C}" dt="2024-03-10T08:29:16.166" v="4534" actId="1076"/>
      <pc:docMkLst>
        <pc:docMk/>
      </pc:docMkLst>
      <pc:sldChg chg="addSp delSp modSp mod">
        <pc:chgData name="김승원" userId="1fa5d48e-b463-4492-82cf-3df5f60c0745" providerId="ADAL" clId="{13B57F76-A9D7-4187-836B-E9E125C73B8C}" dt="2024-03-08T07:46:22.274" v="941" actId="20577"/>
        <pc:sldMkLst>
          <pc:docMk/>
          <pc:sldMk cId="0" sldId="259"/>
        </pc:sldMkLst>
        <pc:spChg chg="mod">
          <ac:chgData name="김승원" userId="1fa5d48e-b463-4492-82cf-3df5f60c0745" providerId="ADAL" clId="{13B57F76-A9D7-4187-836B-E9E125C73B8C}" dt="2024-03-08T07:46:22.274" v="941" actId="20577"/>
          <ac:spMkLst>
            <pc:docMk/>
            <pc:sldMk cId="0" sldId="259"/>
            <ac:spMk id="9" creationId="{4B2F9D66-CBD0-43D7-B926-43AECDA4851C}"/>
          </ac:spMkLst>
        </pc:spChg>
        <pc:spChg chg="add del">
          <ac:chgData name="김승원" userId="1fa5d48e-b463-4492-82cf-3df5f60c0745" providerId="ADAL" clId="{13B57F76-A9D7-4187-836B-E9E125C73B8C}" dt="2024-03-08T07:07:09.801" v="11" actId="478"/>
          <ac:spMkLst>
            <pc:docMk/>
            <pc:sldMk cId="0" sldId="259"/>
            <ac:spMk id="13" creationId="{922E8DC1-E174-423B-AA71-16380961630A}"/>
          </ac:spMkLst>
        </pc:spChg>
        <pc:spChg chg="del">
          <ac:chgData name="김승원" userId="1fa5d48e-b463-4492-82cf-3df5f60c0745" providerId="ADAL" clId="{13B57F76-A9D7-4187-836B-E9E125C73B8C}" dt="2024-03-08T07:07:42.874" v="16" actId="478"/>
          <ac:spMkLst>
            <pc:docMk/>
            <pc:sldMk cId="0" sldId="259"/>
            <ac:spMk id="15" creationId="{C6010EE1-94BD-4DA2-B038-B09B1088F9BD}"/>
          </ac:spMkLst>
        </pc:spChg>
        <pc:spChg chg="mod">
          <ac:chgData name="김승원" userId="1fa5d48e-b463-4492-82cf-3df5f60c0745" providerId="ADAL" clId="{13B57F76-A9D7-4187-836B-E9E125C73B8C}" dt="2024-03-08T07:46:16.465" v="935" actId="20577"/>
          <ac:spMkLst>
            <pc:docMk/>
            <pc:sldMk cId="0" sldId="259"/>
            <ac:spMk id="25" creationId="{09DEC365-9D36-1C77-01E4-03B9E3FFC824}"/>
          </ac:spMkLst>
        </pc:spChg>
        <pc:grpChg chg="mod">
          <ac:chgData name="김승원" userId="1fa5d48e-b463-4492-82cf-3df5f60c0745" providerId="ADAL" clId="{13B57F76-A9D7-4187-836B-E9E125C73B8C}" dt="2024-03-08T07:45:01.914" v="893" actId="14100"/>
          <ac:grpSpMkLst>
            <pc:docMk/>
            <pc:sldMk cId="0" sldId="259"/>
            <ac:grpSpMk id="7" creationId="{B3624210-F16F-475B-B2C5-F33AFE358A37}"/>
          </ac:grpSpMkLst>
        </pc:grpChg>
        <pc:grpChg chg="del">
          <ac:chgData name="김승원" userId="1fa5d48e-b463-4492-82cf-3df5f60c0745" providerId="ADAL" clId="{13B57F76-A9D7-4187-836B-E9E125C73B8C}" dt="2024-03-08T07:07:15.062" v="12" actId="478"/>
          <ac:grpSpMkLst>
            <pc:docMk/>
            <pc:sldMk cId="0" sldId="259"/>
            <ac:grpSpMk id="10" creationId="{D7E7F287-1BA9-46CA-B573-EF34E820CAD4}"/>
          </ac:grpSpMkLst>
        </pc:grpChg>
        <pc:grpChg chg="del mod">
          <ac:chgData name="김승원" userId="1fa5d48e-b463-4492-82cf-3df5f60c0745" providerId="ADAL" clId="{13B57F76-A9D7-4187-836B-E9E125C73B8C}" dt="2024-03-08T07:07:44.327" v="17" actId="478"/>
          <ac:grpSpMkLst>
            <pc:docMk/>
            <pc:sldMk cId="0" sldId="259"/>
            <ac:grpSpMk id="16" creationId="{7A5DDC1A-4E58-4425-85A9-9969D44545B1}"/>
          </ac:grpSpMkLst>
        </pc:grpChg>
        <pc:grpChg chg="add mod">
          <ac:chgData name="김승원" userId="1fa5d48e-b463-4492-82cf-3df5f60c0745" providerId="ADAL" clId="{13B57F76-A9D7-4187-836B-E9E125C73B8C}" dt="2024-03-08T07:46:01.682" v="914" actId="14100"/>
          <ac:grpSpMkLst>
            <pc:docMk/>
            <pc:sldMk cId="0" sldId="259"/>
            <ac:grpSpMk id="23" creationId="{2C6229FB-3976-38B2-B173-0687221ED861}"/>
          </ac:grpSpMkLst>
        </pc:grpChg>
        <pc:picChg chg="add mod">
          <ac:chgData name="김승원" userId="1fa5d48e-b463-4492-82cf-3df5f60c0745" providerId="ADAL" clId="{13B57F76-A9D7-4187-836B-E9E125C73B8C}" dt="2024-03-08T07:07:52.759" v="20" actId="1076"/>
          <ac:picMkLst>
            <pc:docMk/>
            <pc:sldMk cId="0" sldId="259"/>
            <ac:picMk id="21" creationId="{401587DF-640D-5AAC-F6A3-BFE034E04978}"/>
          </ac:picMkLst>
        </pc:picChg>
        <pc:picChg chg="add mod">
          <ac:chgData name="김승원" userId="1fa5d48e-b463-4492-82cf-3df5f60c0745" providerId="ADAL" clId="{13B57F76-A9D7-4187-836B-E9E125C73B8C}" dt="2024-03-08T07:06:43.915" v="7"/>
          <ac:picMkLst>
            <pc:docMk/>
            <pc:sldMk cId="0" sldId="259"/>
            <ac:picMk id="22" creationId="{12E8BC5C-F7BB-B8E2-2460-9BDC9DA475A4}"/>
          </ac:picMkLst>
        </pc:picChg>
        <pc:picChg chg="mod">
          <ac:chgData name="김승원" userId="1fa5d48e-b463-4492-82cf-3df5f60c0745" providerId="ADAL" clId="{13B57F76-A9D7-4187-836B-E9E125C73B8C}" dt="2024-03-08T07:07:57.978" v="21"/>
          <ac:picMkLst>
            <pc:docMk/>
            <pc:sldMk cId="0" sldId="259"/>
            <ac:picMk id="24" creationId="{44FAAE46-E3E2-CFFD-32BD-5CB7B914AABE}"/>
          </ac:picMkLst>
        </pc:picChg>
      </pc:sldChg>
      <pc:sldChg chg="modSp mod">
        <pc:chgData name="김승원" userId="1fa5d48e-b463-4492-82cf-3df5f60c0745" providerId="ADAL" clId="{13B57F76-A9D7-4187-836B-E9E125C73B8C}" dt="2024-03-08T07:19:16.791" v="450"/>
        <pc:sldMkLst>
          <pc:docMk/>
          <pc:sldMk cId="0" sldId="266"/>
        </pc:sldMkLst>
        <pc:spChg chg="mod">
          <ac:chgData name="김승원" userId="1fa5d48e-b463-4492-82cf-3df5f60c0745" providerId="ADAL" clId="{13B57F76-A9D7-4187-836B-E9E125C73B8C}" dt="2024-03-08T07:19:16.791" v="450"/>
          <ac:spMkLst>
            <pc:docMk/>
            <pc:sldMk cId="0" sldId="266"/>
            <ac:spMk id="9" creationId="{00000000-0000-0000-0000-000000000000}"/>
          </ac:spMkLst>
        </pc:spChg>
        <pc:grpChg chg="mod">
          <ac:chgData name="김승원" userId="1fa5d48e-b463-4492-82cf-3df5f60c0745" providerId="ADAL" clId="{13B57F76-A9D7-4187-836B-E9E125C73B8C}" dt="2024-03-08T07:19:11.358" v="443" actId="1076"/>
          <ac:grpSpMkLst>
            <pc:docMk/>
            <pc:sldMk cId="0" sldId="266"/>
            <ac:grpSpMk id="11" creationId="{72AFD8F7-C46C-4481-8128-918594FB6D36}"/>
          </ac:grpSpMkLst>
        </pc:grpChg>
      </pc:sldChg>
      <pc:sldChg chg="addSp modSp mod">
        <pc:chgData name="김승원" userId="1fa5d48e-b463-4492-82cf-3df5f60c0745" providerId="ADAL" clId="{13B57F76-A9D7-4187-836B-E9E125C73B8C}" dt="2024-03-08T07:25:42.823" v="657" actId="1076"/>
        <pc:sldMkLst>
          <pc:docMk/>
          <pc:sldMk cId="0" sldId="267"/>
        </pc:sldMkLst>
        <pc:spChg chg="add mod">
          <ac:chgData name="김승원" userId="1fa5d48e-b463-4492-82cf-3df5f60c0745" providerId="ADAL" clId="{13B57F76-A9D7-4187-836B-E9E125C73B8C}" dt="2024-03-08T07:25:42.823" v="657" actId="1076"/>
          <ac:spMkLst>
            <pc:docMk/>
            <pc:sldMk cId="0" sldId="267"/>
            <ac:spMk id="12" creationId="{9067EE15-20CE-8998-7903-1367DEBD781B}"/>
          </ac:spMkLst>
        </pc:spChg>
      </pc:sldChg>
      <pc:sldChg chg="addSp delSp modSp mod">
        <pc:chgData name="김승원" userId="1fa5d48e-b463-4492-82cf-3df5f60c0745" providerId="ADAL" clId="{13B57F76-A9D7-4187-836B-E9E125C73B8C}" dt="2024-03-08T07:30:22.374" v="890" actId="20577"/>
        <pc:sldMkLst>
          <pc:docMk/>
          <pc:sldMk cId="0" sldId="268"/>
        </pc:sldMkLst>
        <pc:spChg chg="mod">
          <ac:chgData name="김승원" userId="1fa5d48e-b463-4492-82cf-3df5f60c0745" providerId="ADAL" clId="{13B57F76-A9D7-4187-836B-E9E125C73B8C}" dt="2024-03-08T07:23:52.647" v="465" actId="1035"/>
          <ac:spMkLst>
            <pc:docMk/>
            <pc:sldMk cId="0" sldId="268"/>
            <ac:spMk id="2" creationId="{00000000-0000-0000-0000-000000000000}"/>
          </ac:spMkLst>
        </pc:spChg>
        <pc:spChg chg="del mod topLvl">
          <ac:chgData name="김승원" userId="1fa5d48e-b463-4492-82cf-3df5f60c0745" providerId="ADAL" clId="{13B57F76-A9D7-4187-836B-E9E125C73B8C}" dt="2024-03-08T07:25:34.682" v="655" actId="21"/>
          <ac:spMkLst>
            <pc:docMk/>
            <pc:sldMk cId="0" sldId="268"/>
            <ac:spMk id="12" creationId="{9067EE15-20CE-8998-7903-1367DEBD781B}"/>
          </ac:spMkLst>
        </pc:spChg>
        <pc:spChg chg="add mod">
          <ac:chgData name="김승원" userId="1fa5d48e-b463-4492-82cf-3df5f60c0745" providerId="ADAL" clId="{13B57F76-A9D7-4187-836B-E9E125C73B8C}" dt="2024-03-08T07:30:22.374" v="890" actId="20577"/>
          <ac:spMkLst>
            <pc:docMk/>
            <pc:sldMk cId="0" sldId="268"/>
            <ac:spMk id="13" creationId="{D0C6A0F6-7BF4-DEDB-E365-33A9A941AC6D}"/>
          </ac:spMkLst>
        </pc:spChg>
        <pc:grpChg chg="mod">
          <ac:chgData name="김승원" userId="1fa5d48e-b463-4492-82cf-3df5f60c0745" providerId="ADAL" clId="{13B57F76-A9D7-4187-836B-E9E125C73B8C}" dt="2024-03-08T07:23:52.647" v="465" actId="1035"/>
          <ac:grpSpMkLst>
            <pc:docMk/>
            <pc:sldMk cId="0" sldId="268"/>
            <ac:grpSpMk id="8" creationId="{FDE1C0B9-99D5-407B-887C-7F2BF4297A2B}"/>
          </ac:grpSpMkLst>
        </pc:grpChg>
        <pc:grpChg chg="add del mod">
          <ac:chgData name="김승원" userId="1fa5d48e-b463-4492-82cf-3df5f60c0745" providerId="ADAL" clId="{13B57F76-A9D7-4187-836B-E9E125C73B8C}" dt="2024-03-08T07:25:34.682" v="655" actId="21"/>
          <ac:grpSpMkLst>
            <pc:docMk/>
            <pc:sldMk cId="0" sldId="268"/>
            <ac:grpSpMk id="10" creationId="{8DDC4961-854E-56EA-67A1-376C3C116402}"/>
          </ac:grpSpMkLst>
        </pc:grpChg>
        <pc:picChg chg="mod">
          <ac:chgData name="김승원" userId="1fa5d48e-b463-4492-82cf-3df5f60c0745" providerId="ADAL" clId="{13B57F76-A9D7-4187-836B-E9E125C73B8C}" dt="2024-03-08T07:23:52.647" v="465" actId="1035"/>
          <ac:picMkLst>
            <pc:docMk/>
            <pc:sldMk cId="0" sldId="268"/>
            <ac:picMk id="3" creationId="{00000000-0000-0000-0000-000000000000}"/>
          </ac:picMkLst>
        </pc:picChg>
        <pc:picChg chg="del mod topLvl">
          <ac:chgData name="김승원" userId="1fa5d48e-b463-4492-82cf-3df5f60c0745" providerId="ADAL" clId="{13B57F76-A9D7-4187-836B-E9E125C73B8C}" dt="2024-03-08T07:26:17.958" v="660" actId="478"/>
          <ac:picMkLst>
            <pc:docMk/>
            <pc:sldMk cId="0" sldId="268"/>
            <ac:picMk id="11" creationId="{5DD47B1C-BE8A-D3DF-7005-4767FDE20447}"/>
          </ac:picMkLst>
        </pc:picChg>
      </pc:sldChg>
      <pc:sldChg chg="modSp mod">
        <pc:chgData name="김승원" userId="1fa5d48e-b463-4492-82cf-3df5f60c0745" providerId="ADAL" clId="{13B57F76-A9D7-4187-836B-E9E125C73B8C}" dt="2024-03-10T06:20:36.942" v="1690"/>
        <pc:sldMkLst>
          <pc:docMk/>
          <pc:sldMk cId="0" sldId="269"/>
        </pc:sldMkLst>
        <pc:spChg chg="mod">
          <ac:chgData name="김승원" userId="1fa5d48e-b463-4492-82cf-3df5f60c0745" providerId="ADAL" clId="{13B57F76-A9D7-4187-836B-E9E125C73B8C}" dt="2024-03-10T06:20:36.942" v="1690"/>
          <ac:spMkLst>
            <pc:docMk/>
            <pc:sldMk cId="0" sldId="269"/>
            <ac:spMk id="5" creationId="{00000000-0000-0000-0000-000000000000}"/>
          </ac:spMkLst>
        </pc:spChg>
      </pc:sldChg>
      <pc:sldChg chg="modSp mod">
        <pc:chgData name="김승원" userId="1fa5d48e-b463-4492-82cf-3df5f60c0745" providerId="ADAL" clId="{13B57F76-A9D7-4187-836B-E9E125C73B8C}" dt="2024-03-08T07:57:04.280" v="1086" actId="1076"/>
        <pc:sldMkLst>
          <pc:docMk/>
          <pc:sldMk cId="0" sldId="271"/>
        </pc:sldMkLst>
        <pc:spChg chg="mod">
          <ac:chgData name="김승원" userId="1fa5d48e-b463-4492-82cf-3df5f60c0745" providerId="ADAL" clId="{13B57F76-A9D7-4187-836B-E9E125C73B8C}" dt="2024-03-08T07:57:04.280" v="1086" actId="1076"/>
          <ac:spMkLst>
            <pc:docMk/>
            <pc:sldMk cId="0" sldId="271"/>
            <ac:spMk id="4" creationId="{00000000-0000-0000-0000-000000000000}"/>
          </ac:spMkLst>
        </pc:spChg>
      </pc:sldChg>
      <pc:sldChg chg="modSp mod">
        <pc:chgData name="김승원" userId="1fa5d48e-b463-4492-82cf-3df5f60c0745" providerId="ADAL" clId="{13B57F76-A9D7-4187-836B-E9E125C73B8C}" dt="2024-03-08T08:35:31.508" v="1661" actId="20577"/>
        <pc:sldMkLst>
          <pc:docMk/>
          <pc:sldMk cId="0" sldId="272"/>
        </pc:sldMkLst>
        <pc:spChg chg="mod">
          <ac:chgData name="김승원" userId="1fa5d48e-b463-4492-82cf-3df5f60c0745" providerId="ADAL" clId="{13B57F76-A9D7-4187-836B-E9E125C73B8C}" dt="2024-03-08T08:35:31.508" v="1661" actId="20577"/>
          <ac:spMkLst>
            <pc:docMk/>
            <pc:sldMk cId="0" sldId="272"/>
            <ac:spMk id="3" creationId="{00000000-0000-0000-0000-000000000000}"/>
          </ac:spMkLst>
        </pc:spChg>
      </pc:sldChg>
      <pc:sldChg chg="modSp mod">
        <pc:chgData name="김승원" userId="1fa5d48e-b463-4492-82cf-3df5f60c0745" providerId="ADAL" clId="{13B57F76-A9D7-4187-836B-E9E125C73B8C}" dt="2024-03-10T06:27:50.926" v="1708" actId="20577"/>
        <pc:sldMkLst>
          <pc:docMk/>
          <pc:sldMk cId="0" sldId="273"/>
        </pc:sldMkLst>
        <pc:spChg chg="mod">
          <ac:chgData name="김승원" userId="1fa5d48e-b463-4492-82cf-3df5f60c0745" providerId="ADAL" clId="{13B57F76-A9D7-4187-836B-E9E125C73B8C}" dt="2024-03-10T06:27:50.926" v="1708" actId="20577"/>
          <ac:spMkLst>
            <pc:docMk/>
            <pc:sldMk cId="0" sldId="273"/>
            <ac:spMk id="14" creationId="{54ACF9A7-7693-46DD-B927-8CB97AF8712D}"/>
          </ac:spMkLst>
        </pc:spChg>
      </pc:sldChg>
      <pc:sldChg chg="modSp mod">
        <pc:chgData name="김승원" userId="1fa5d48e-b463-4492-82cf-3df5f60c0745" providerId="ADAL" clId="{13B57F76-A9D7-4187-836B-E9E125C73B8C}" dt="2024-03-10T06:28:34.797" v="1735" actId="20577"/>
        <pc:sldMkLst>
          <pc:docMk/>
          <pc:sldMk cId="0" sldId="277"/>
        </pc:sldMkLst>
        <pc:spChg chg="mod">
          <ac:chgData name="김승원" userId="1fa5d48e-b463-4492-82cf-3df5f60c0745" providerId="ADAL" clId="{13B57F76-A9D7-4187-836B-E9E125C73B8C}" dt="2024-03-10T06:28:34.797" v="1735" actId="20577"/>
          <ac:spMkLst>
            <pc:docMk/>
            <pc:sldMk cId="0" sldId="277"/>
            <ac:spMk id="4" creationId="{00000000-0000-0000-0000-000000000000}"/>
          </ac:spMkLst>
        </pc:spChg>
      </pc:sldChg>
      <pc:sldChg chg="addSp modSp mod modNotesTx">
        <pc:chgData name="김승원" userId="1fa5d48e-b463-4492-82cf-3df5f60c0745" providerId="ADAL" clId="{13B57F76-A9D7-4187-836B-E9E125C73B8C}" dt="2024-03-10T06:48:12.428" v="2395" actId="20577"/>
        <pc:sldMkLst>
          <pc:docMk/>
          <pc:sldMk cId="0" sldId="279"/>
        </pc:sldMkLst>
        <pc:spChg chg="mod">
          <ac:chgData name="김승원" userId="1fa5d48e-b463-4492-82cf-3df5f60c0745" providerId="ADAL" clId="{13B57F76-A9D7-4187-836B-E9E125C73B8C}" dt="2024-03-08T08:27:23.375" v="1471" actId="20577"/>
          <ac:spMkLst>
            <pc:docMk/>
            <pc:sldMk cId="0" sldId="279"/>
            <ac:spMk id="2" creationId="{00000000-0000-0000-0000-000000000000}"/>
          </ac:spMkLst>
        </pc:spChg>
        <pc:spChg chg="mod">
          <ac:chgData name="김승원" userId="1fa5d48e-b463-4492-82cf-3df5f60c0745" providerId="ADAL" clId="{13B57F76-A9D7-4187-836B-E9E125C73B8C}" dt="2024-03-10T06:47:05.171" v="2301" actId="1035"/>
          <ac:spMkLst>
            <pc:docMk/>
            <pc:sldMk cId="0" sldId="279"/>
            <ac:spMk id="3" creationId="{97998F82-5001-4031-A3D3-DF62E90F71AF}"/>
          </ac:spMkLst>
        </pc:spChg>
        <pc:spChg chg="mod">
          <ac:chgData name="김승원" userId="1fa5d48e-b463-4492-82cf-3df5f60c0745" providerId="ADAL" clId="{13B57F76-A9D7-4187-836B-E9E125C73B8C}" dt="2024-03-08T08:30:24.288" v="1625" actId="1076"/>
          <ac:spMkLst>
            <pc:docMk/>
            <pc:sldMk cId="0" sldId="279"/>
            <ac:spMk id="10" creationId="{FB847163-2B01-42C2-BBAF-A1C333152F69}"/>
          </ac:spMkLst>
        </pc:spChg>
        <pc:spChg chg="add mod">
          <ac:chgData name="김승원" userId="1fa5d48e-b463-4492-82cf-3df5f60c0745" providerId="ADAL" clId="{13B57F76-A9D7-4187-836B-E9E125C73B8C}" dt="2024-03-10T06:48:12.428" v="2395" actId="20577"/>
          <ac:spMkLst>
            <pc:docMk/>
            <pc:sldMk cId="0" sldId="279"/>
            <ac:spMk id="12" creationId="{936EDE02-F703-B1FD-3E84-D9A1B1BC8704}"/>
          </ac:spMkLst>
        </pc:spChg>
        <pc:spChg chg="add mod">
          <ac:chgData name="김승원" userId="1fa5d48e-b463-4492-82cf-3df5f60c0745" providerId="ADAL" clId="{13B57F76-A9D7-4187-836B-E9E125C73B8C}" dt="2024-03-10T06:47:05.171" v="2301" actId="1035"/>
          <ac:spMkLst>
            <pc:docMk/>
            <pc:sldMk cId="0" sldId="279"/>
            <ac:spMk id="14" creationId="{87F3BF30-AD46-377B-E6E9-A7A3C1069F2C}"/>
          </ac:spMkLst>
        </pc:spChg>
        <pc:grpChg chg="mod">
          <ac:chgData name="김승원" userId="1fa5d48e-b463-4492-82cf-3df5f60c0745" providerId="ADAL" clId="{13B57F76-A9D7-4187-836B-E9E125C73B8C}" dt="2024-03-08T08:30:39.215" v="1627" actId="14100"/>
          <ac:grpSpMkLst>
            <pc:docMk/>
            <pc:sldMk cId="0" sldId="279"/>
            <ac:grpSpMk id="4" creationId="{B74CF56E-42DC-4D3F-A4FF-DCD60BE2C1B8}"/>
          </ac:grpSpMkLst>
        </pc:grpChg>
      </pc:sldChg>
      <pc:sldChg chg="addSp modSp mod modNotesTx">
        <pc:chgData name="김승원" userId="1fa5d48e-b463-4492-82cf-3df5f60c0745" providerId="ADAL" clId="{13B57F76-A9D7-4187-836B-E9E125C73B8C}" dt="2024-03-10T06:44:32.683" v="2123" actId="1036"/>
        <pc:sldMkLst>
          <pc:docMk/>
          <pc:sldMk cId="0" sldId="281"/>
        </pc:sldMkLst>
        <pc:spChg chg="add mod">
          <ac:chgData name="김승원" userId="1fa5d48e-b463-4492-82cf-3df5f60c0745" providerId="ADAL" clId="{13B57F76-A9D7-4187-836B-E9E125C73B8C}" dt="2024-03-10T06:44:32.683" v="2123" actId="1036"/>
          <ac:spMkLst>
            <pc:docMk/>
            <pc:sldMk cId="0" sldId="281"/>
            <ac:spMk id="6" creationId="{00DDCB5D-3E81-1022-6752-10BBC21E1466}"/>
          </ac:spMkLst>
        </pc:spChg>
      </pc:sldChg>
      <pc:sldChg chg="addSp modSp mod modNotesTx">
        <pc:chgData name="김승원" userId="1fa5d48e-b463-4492-82cf-3df5f60c0745" providerId="ADAL" clId="{13B57F76-A9D7-4187-836B-E9E125C73B8C}" dt="2024-03-10T06:46:30.524" v="2290" actId="20577"/>
        <pc:sldMkLst>
          <pc:docMk/>
          <pc:sldMk cId="0" sldId="282"/>
        </pc:sldMkLst>
        <pc:spChg chg="add mod">
          <ac:chgData name="김승원" userId="1fa5d48e-b463-4492-82cf-3df5f60c0745" providerId="ADAL" clId="{13B57F76-A9D7-4187-836B-E9E125C73B8C}" dt="2024-03-10T06:45:36.796" v="2212" actId="14100"/>
          <ac:spMkLst>
            <pc:docMk/>
            <pc:sldMk cId="0" sldId="282"/>
            <ac:spMk id="6" creationId="{47F6F3AF-5F6C-1B16-986E-E5F4CD59335F}"/>
          </ac:spMkLst>
        </pc:spChg>
      </pc:sldChg>
      <pc:sldChg chg="modSp mod modNotesTx">
        <pc:chgData name="김승원" userId="1fa5d48e-b463-4492-82cf-3df5f60c0745" providerId="ADAL" clId="{13B57F76-A9D7-4187-836B-E9E125C73B8C}" dt="2024-03-10T06:54:45.563" v="2710" actId="20577"/>
        <pc:sldMkLst>
          <pc:docMk/>
          <pc:sldMk cId="0" sldId="285"/>
        </pc:sldMkLst>
        <pc:spChg chg="mod">
          <ac:chgData name="김승원" userId="1fa5d48e-b463-4492-82cf-3df5f60c0745" providerId="ADAL" clId="{13B57F76-A9D7-4187-836B-E9E125C73B8C}" dt="2024-03-08T08:31:34.063" v="1656" actId="20577"/>
          <ac:spMkLst>
            <pc:docMk/>
            <pc:sldMk cId="0" sldId="285"/>
            <ac:spMk id="3" creationId="{00000000-0000-0000-0000-000000000000}"/>
          </ac:spMkLst>
        </pc:spChg>
        <pc:spChg chg="mod">
          <ac:chgData name="김승원" userId="1fa5d48e-b463-4492-82cf-3df5f60c0745" providerId="ADAL" clId="{13B57F76-A9D7-4187-836B-E9E125C73B8C}" dt="2024-03-10T06:54:45.563" v="2710" actId="20577"/>
          <ac:spMkLst>
            <pc:docMk/>
            <pc:sldMk cId="0" sldId="285"/>
            <ac:spMk id="12" creationId="{C284869A-422E-4B10-8B15-A81188956A18}"/>
          </ac:spMkLst>
        </pc:spChg>
        <pc:grpChg chg="mod">
          <ac:chgData name="김승원" userId="1fa5d48e-b463-4492-82cf-3df5f60c0745" providerId="ADAL" clId="{13B57F76-A9D7-4187-836B-E9E125C73B8C}" dt="2024-03-10T06:51:10.107" v="2518" actId="14100"/>
          <ac:grpSpMkLst>
            <pc:docMk/>
            <pc:sldMk cId="0" sldId="285"/>
            <ac:grpSpMk id="6" creationId="{29BA91D0-EDAC-48E3-95AD-C2632B77E382}"/>
          </ac:grpSpMkLst>
        </pc:grpChg>
      </pc:sldChg>
      <pc:sldChg chg="modSp mod">
        <pc:chgData name="김승원" userId="1fa5d48e-b463-4492-82cf-3df5f60c0745" providerId="ADAL" clId="{13B57F76-A9D7-4187-836B-E9E125C73B8C}" dt="2024-03-10T06:53:26.603" v="2587" actId="20577"/>
        <pc:sldMkLst>
          <pc:docMk/>
          <pc:sldMk cId="0" sldId="287"/>
        </pc:sldMkLst>
        <pc:spChg chg="mod">
          <ac:chgData name="김승원" userId="1fa5d48e-b463-4492-82cf-3df5f60c0745" providerId="ADAL" clId="{13B57F76-A9D7-4187-836B-E9E125C73B8C}" dt="2024-03-10T06:53:26.603" v="2587" actId="20577"/>
          <ac:spMkLst>
            <pc:docMk/>
            <pc:sldMk cId="0" sldId="287"/>
            <ac:spMk id="9" creationId="{AF929B46-3286-4AC0-9500-4A95B498E747}"/>
          </ac:spMkLst>
        </pc:spChg>
      </pc:sldChg>
      <pc:sldChg chg="modSp mod">
        <pc:chgData name="김승원" userId="1fa5d48e-b463-4492-82cf-3df5f60c0745" providerId="ADAL" clId="{13B57F76-A9D7-4187-836B-E9E125C73B8C}" dt="2024-03-10T06:54:08.724" v="2688"/>
        <pc:sldMkLst>
          <pc:docMk/>
          <pc:sldMk cId="0" sldId="289"/>
        </pc:sldMkLst>
        <pc:spChg chg="mod">
          <ac:chgData name="김승원" userId="1fa5d48e-b463-4492-82cf-3df5f60c0745" providerId="ADAL" clId="{13B57F76-A9D7-4187-836B-E9E125C73B8C}" dt="2024-03-10T06:54:08.724" v="2688"/>
          <ac:spMkLst>
            <pc:docMk/>
            <pc:sldMk cId="0" sldId="289"/>
            <ac:spMk id="4" creationId="{00000000-0000-0000-0000-000000000000}"/>
          </ac:spMkLst>
        </pc:spChg>
      </pc:sldChg>
      <pc:sldChg chg="modSp mod">
        <pc:chgData name="김승원" userId="1fa5d48e-b463-4492-82cf-3df5f60c0745" providerId="ADAL" clId="{13B57F76-A9D7-4187-836B-E9E125C73B8C}" dt="2024-03-10T06:53:35.315" v="2588" actId="207"/>
        <pc:sldMkLst>
          <pc:docMk/>
          <pc:sldMk cId="0" sldId="290"/>
        </pc:sldMkLst>
        <pc:spChg chg="mod">
          <ac:chgData name="김승원" userId="1fa5d48e-b463-4492-82cf-3df5f60c0745" providerId="ADAL" clId="{13B57F76-A9D7-4187-836B-E9E125C73B8C}" dt="2024-03-10T06:53:35.315" v="2588" actId="207"/>
          <ac:spMkLst>
            <pc:docMk/>
            <pc:sldMk cId="0" sldId="290"/>
            <ac:spMk id="9" creationId="{00000000-0000-0000-0000-000000000000}"/>
          </ac:spMkLst>
        </pc:spChg>
      </pc:sldChg>
      <pc:sldChg chg="addSp modSp mod">
        <pc:chgData name="김승원" userId="1fa5d48e-b463-4492-82cf-3df5f60c0745" providerId="ADAL" clId="{13B57F76-A9D7-4187-836B-E9E125C73B8C}" dt="2024-03-10T06:59:17.515" v="2846" actId="1076"/>
        <pc:sldMkLst>
          <pc:docMk/>
          <pc:sldMk cId="0" sldId="299"/>
        </pc:sldMkLst>
        <pc:spChg chg="add mod">
          <ac:chgData name="김승원" userId="1fa5d48e-b463-4492-82cf-3df5f60c0745" providerId="ADAL" clId="{13B57F76-A9D7-4187-836B-E9E125C73B8C}" dt="2024-03-10T06:59:17.515" v="2846" actId="1076"/>
          <ac:spMkLst>
            <pc:docMk/>
            <pc:sldMk cId="0" sldId="299"/>
            <ac:spMk id="12" creationId="{E6D113FB-82FE-CA84-22E4-394558730290}"/>
          </ac:spMkLst>
        </pc:spChg>
      </pc:sldChg>
      <pc:sldChg chg="addSp delSp modSp mod modNotesTx">
        <pc:chgData name="김승원" userId="1fa5d48e-b463-4492-82cf-3df5f60c0745" providerId="ADAL" clId="{13B57F76-A9D7-4187-836B-E9E125C73B8C}" dt="2024-03-10T07:01:09.869" v="2848" actId="207"/>
        <pc:sldMkLst>
          <pc:docMk/>
          <pc:sldMk cId="0" sldId="300"/>
        </pc:sldMkLst>
        <pc:spChg chg="mod">
          <ac:chgData name="김승원" userId="1fa5d48e-b463-4492-82cf-3df5f60c0745" providerId="ADAL" clId="{13B57F76-A9D7-4187-836B-E9E125C73B8C}" dt="2024-03-10T07:01:09.869" v="2848" actId="207"/>
          <ac:spMkLst>
            <pc:docMk/>
            <pc:sldMk cId="0" sldId="300"/>
            <ac:spMk id="4" creationId="{00000000-0000-0000-0000-000000000000}"/>
          </ac:spMkLst>
        </pc:spChg>
        <pc:spChg chg="add del mod">
          <ac:chgData name="김승원" userId="1fa5d48e-b463-4492-82cf-3df5f60c0745" providerId="ADAL" clId="{13B57F76-A9D7-4187-836B-E9E125C73B8C}" dt="2024-03-10T06:59:12.901" v="2844" actId="21"/>
          <ac:spMkLst>
            <pc:docMk/>
            <pc:sldMk cId="0" sldId="300"/>
            <ac:spMk id="6" creationId="{E6D113FB-82FE-CA84-22E4-394558730290}"/>
          </ac:spMkLst>
        </pc:spChg>
      </pc:sldChg>
      <pc:sldChg chg="addSp modSp mod modNotesTx">
        <pc:chgData name="김승원" userId="1fa5d48e-b463-4492-82cf-3df5f60c0745" providerId="ADAL" clId="{13B57F76-A9D7-4187-836B-E9E125C73B8C}" dt="2024-03-10T07:04:16.345" v="3076" actId="1076"/>
        <pc:sldMkLst>
          <pc:docMk/>
          <pc:sldMk cId="0" sldId="301"/>
        </pc:sldMkLst>
        <pc:spChg chg="add mod">
          <ac:chgData name="김승원" userId="1fa5d48e-b463-4492-82cf-3df5f60c0745" providerId="ADAL" clId="{13B57F76-A9D7-4187-836B-E9E125C73B8C}" dt="2024-03-10T07:04:16.345" v="3076" actId="1076"/>
          <ac:spMkLst>
            <pc:docMk/>
            <pc:sldMk cId="0" sldId="301"/>
            <ac:spMk id="9" creationId="{F54AA9F7-2B40-462C-E807-089E9783F1C3}"/>
          </ac:spMkLst>
        </pc:spChg>
      </pc:sldChg>
      <pc:sldChg chg="modSp mod">
        <pc:chgData name="김승원" userId="1fa5d48e-b463-4492-82cf-3df5f60c0745" providerId="ADAL" clId="{13B57F76-A9D7-4187-836B-E9E125C73B8C}" dt="2024-03-10T07:06:56.474" v="3199" actId="207"/>
        <pc:sldMkLst>
          <pc:docMk/>
          <pc:sldMk cId="0" sldId="304"/>
        </pc:sldMkLst>
        <pc:spChg chg="mod">
          <ac:chgData name="김승원" userId="1fa5d48e-b463-4492-82cf-3df5f60c0745" providerId="ADAL" clId="{13B57F76-A9D7-4187-836B-E9E125C73B8C}" dt="2024-03-10T07:06:56.474" v="3199" actId="207"/>
          <ac:spMkLst>
            <pc:docMk/>
            <pc:sldMk cId="0" sldId="304"/>
            <ac:spMk id="9" creationId="{00000000-0000-0000-0000-000000000000}"/>
          </ac:spMkLst>
        </pc:spChg>
      </pc:sldChg>
      <pc:sldChg chg="modSp mod">
        <pc:chgData name="김승원" userId="1fa5d48e-b463-4492-82cf-3df5f60c0745" providerId="ADAL" clId="{13B57F76-A9D7-4187-836B-E9E125C73B8C}" dt="2024-03-10T07:06:18.578" v="3196"/>
        <pc:sldMkLst>
          <pc:docMk/>
          <pc:sldMk cId="0" sldId="305"/>
        </pc:sldMkLst>
        <pc:spChg chg="mod">
          <ac:chgData name="김승원" userId="1fa5d48e-b463-4492-82cf-3df5f60c0745" providerId="ADAL" clId="{13B57F76-A9D7-4187-836B-E9E125C73B8C}" dt="2024-03-10T07:06:18.578" v="3196"/>
          <ac:spMkLst>
            <pc:docMk/>
            <pc:sldMk cId="0" sldId="305"/>
            <ac:spMk id="3" creationId="{00000000-0000-0000-0000-000000000000}"/>
          </ac:spMkLst>
        </pc:spChg>
        <pc:picChg chg="mod">
          <ac:chgData name="김승원" userId="1fa5d48e-b463-4492-82cf-3df5f60c0745" providerId="ADAL" clId="{13B57F76-A9D7-4187-836B-E9E125C73B8C}" dt="2024-03-10T07:05:46.569" v="3077" actId="1076"/>
          <ac:picMkLst>
            <pc:docMk/>
            <pc:sldMk cId="0" sldId="305"/>
            <ac:picMk id="4" creationId="{00000000-0000-0000-0000-000000000000}"/>
          </ac:picMkLst>
        </pc:picChg>
      </pc:sldChg>
      <pc:sldChg chg="addSp modSp mod">
        <pc:chgData name="김승원" userId="1fa5d48e-b463-4492-82cf-3df5f60c0745" providerId="ADAL" clId="{13B57F76-A9D7-4187-836B-E9E125C73B8C}" dt="2024-03-10T07:09:10.241" v="3208" actId="1076"/>
        <pc:sldMkLst>
          <pc:docMk/>
          <pc:sldMk cId="0" sldId="308"/>
        </pc:sldMkLst>
        <pc:picChg chg="add mod">
          <ac:chgData name="김승원" userId="1fa5d48e-b463-4492-82cf-3df5f60c0745" providerId="ADAL" clId="{13B57F76-A9D7-4187-836B-E9E125C73B8C}" dt="2024-03-10T07:09:10.241" v="3208" actId="1076"/>
          <ac:picMkLst>
            <pc:docMk/>
            <pc:sldMk cId="0" sldId="308"/>
            <ac:picMk id="8" creationId="{00000000-0000-0000-0000-000000000000}"/>
          </ac:picMkLst>
        </pc:picChg>
      </pc:sldChg>
      <pc:sldChg chg="delSp del mod">
        <pc:chgData name="김승원" userId="1fa5d48e-b463-4492-82cf-3df5f60c0745" providerId="ADAL" clId="{13B57F76-A9D7-4187-836B-E9E125C73B8C}" dt="2024-03-10T07:08:44.839" v="3207" actId="47"/>
        <pc:sldMkLst>
          <pc:docMk/>
          <pc:sldMk cId="0" sldId="310"/>
        </pc:sldMkLst>
        <pc:picChg chg="del">
          <ac:chgData name="김승원" userId="1fa5d48e-b463-4492-82cf-3df5f60c0745" providerId="ADAL" clId="{13B57F76-A9D7-4187-836B-E9E125C73B8C}" dt="2024-03-10T07:08:29.692" v="3200" actId="21"/>
          <ac:picMkLst>
            <pc:docMk/>
            <pc:sldMk cId="0" sldId="310"/>
            <ac:picMk id="2" creationId="{00000000-0000-0000-0000-000000000000}"/>
          </ac:picMkLst>
        </pc:picChg>
      </pc:sldChg>
      <pc:sldChg chg="addSp modSp mod modNotesTx">
        <pc:chgData name="김승원" userId="1fa5d48e-b463-4492-82cf-3df5f60c0745" providerId="ADAL" clId="{13B57F76-A9D7-4187-836B-E9E125C73B8C}" dt="2024-03-10T07:17:58.833" v="3374" actId="1076"/>
        <pc:sldMkLst>
          <pc:docMk/>
          <pc:sldMk cId="0" sldId="313"/>
        </pc:sldMkLst>
        <pc:spChg chg="mod">
          <ac:chgData name="김승원" userId="1fa5d48e-b463-4492-82cf-3df5f60c0745" providerId="ADAL" clId="{13B57F76-A9D7-4187-836B-E9E125C73B8C}" dt="2024-03-10T07:16:46.055" v="3246" actId="1037"/>
          <ac:spMkLst>
            <pc:docMk/>
            <pc:sldMk cId="0" sldId="313"/>
            <ac:spMk id="4" creationId="{00000000-0000-0000-0000-000000000000}"/>
          </ac:spMkLst>
        </pc:spChg>
        <pc:spChg chg="mod">
          <ac:chgData name="김승원" userId="1fa5d48e-b463-4492-82cf-3df5f60c0745" providerId="ADAL" clId="{13B57F76-A9D7-4187-836B-E9E125C73B8C}" dt="2024-03-10T07:16:29.593" v="3234" actId="20577"/>
          <ac:spMkLst>
            <pc:docMk/>
            <pc:sldMk cId="0" sldId="313"/>
            <ac:spMk id="8" creationId="{1EAD37F3-0EAE-4134-BAE4-DF79E2C29878}"/>
          </ac:spMkLst>
        </pc:spChg>
        <pc:spChg chg="add mod">
          <ac:chgData name="김승원" userId="1fa5d48e-b463-4492-82cf-3df5f60c0745" providerId="ADAL" clId="{13B57F76-A9D7-4187-836B-E9E125C73B8C}" dt="2024-03-10T07:17:58.833" v="3374" actId="1076"/>
          <ac:spMkLst>
            <pc:docMk/>
            <pc:sldMk cId="0" sldId="313"/>
            <ac:spMk id="12" creationId="{D335BC50-AA9C-24D2-B03B-654380ADB29A}"/>
          </ac:spMkLst>
        </pc:spChg>
        <pc:picChg chg="mod">
          <ac:chgData name="김승원" userId="1fa5d48e-b463-4492-82cf-3df5f60c0745" providerId="ADAL" clId="{13B57F76-A9D7-4187-836B-E9E125C73B8C}" dt="2024-03-10T07:16:46.055" v="3246" actId="1037"/>
          <ac:picMkLst>
            <pc:docMk/>
            <pc:sldMk cId="0" sldId="313"/>
            <ac:picMk id="2" creationId="{00000000-0000-0000-0000-000000000000}"/>
          </ac:picMkLst>
        </pc:picChg>
        <pc:picChg chg="mod">
          <ac:chgData name="김승원" userId="1fa5d48e-b463-4492-82cf-3df5f60c0745" providerId="ADAL" clId="{13B57F76-A9D7-4187-836B-E9E125C73B8C}" dt="2024-03-10T07:16:46.055" v="3246" actId="1037"/>
          <ac:picMkLst>
            <pc:docMk/>
            <pc:sldMk cId="0" sldId="313"/>
            <ac:picMk id="3" creationId="{00000000-0000-0000-0000-000000000000}"/>
          </ac:picMkLst>
        </pc:picChg>
        <pc:picChg chg="mod">
          <ac:chgData name="김승원" userId="1fa5d48e-b463-4492-82cf-3df5f60c0745" providerId="ADAL" clId="{13B57F76-A9D7-4187-836B-E9E125C73B8C}" dt="2024-03-10T07:16:46.055" v="3246" actId="1037"/>
          <ac:picMkLst>
            <pc:docMk/>
            <pc:sldMk cId="0" sldId="313"/>
            <ac:picMk id="5" creationId="{00000000-0000-0000-0000-000000000000}"/>
          </ac:picMkLst>
        </pc:picChg>
        <pc:picChg chg="add mod">
          <ac:chgData name="김승원" userId="1fa5d48e-b463-4492-82cf-3df5f60c0745" providerId="ADAL" clId="{13B57F76-A9D7-4187-836B-E9E125C73B8C}" dt="2024-03-10T07:15:29.249" v="3229" actId="1076"/>
          <ac:picMkLst>
            <pc:docMk/>
            <pc:sldMk cId="0" sldId="313"/>
            <ac:picMk id="10" creationId="{4A785A68-7A7F-9B73-15C9-5E360A5E4252}"/>
          </ac:picMkLst>
        </pc:picChg>
      </pc:sldChg>
      <pc:sldChg chg="addSp modSp mod modNotesTx">
        <pc:chgData name="김승원" userId="1fa5d48e-b463-4492-82cf-3df5f60c0745" providerId="ADAL" clId="{13B57F76-A9D7-4187-836B-E9E125C73B8C}" dt="2024-03-10T07:24:37.177" v="3664" actId="207"/>
        <pc:sldMkLst>
          <pc:docMk/>
          <pc:sldMk cId="0" sldId="314"/>
        </pc:sldMkLst>
        <pc:spChg chg="add mod">
          <ac:chgData name="김승원" userId="1fa5d48e-b463-4492-82cf-3df5f60c0745" providerId="ADAL" clId="{13B57F76-A9D7-4187-836B-E9E125C73B8C}" dt="2024-03-10T07:23:20.170" v="3618" actId="1076"/>
          <ac:spMkLst>
            <pc:docMk/>
            <pc:sldMk cId="0" sldId="314"/>
            <ac:spMk id="4" creationId="{4C6E2E6A-8779-B109-ADF3-FC1BF620C9F0}"/>
          </ac:spMkLst>
        </pc:spChg>
        <pc:spChg chg="mod">
          <ac:chgData name="김승원" userId="1fa5d48e-b463-4492-82cf-3df5f60c0745" providerId="ADAL" clId="{13B57F76-A9D7-4187-836B-E9E125C73B8C}" dt="2024-03-10T07:24:37.177" v="3664" actId="207"/>
          <ac:spMkLst>
            <pc:docMk/>
            <pc:sldMk cId="0" sldId="314"/>
            <ac:spMk id="7" creationId="{00000000-0000-0000-0000-000000000000}"/>
          </ac:spMkLst>
        </pc:spChg>
        <pc:picChg chg="mod">
          <ac:chgData name="김승원" userId="1fa5d48e-b463-4492-82cf-3df5f60c0745" providerId="ADAL" clId="{13B57F76-A9D7-4187-836B-E9E125C73B8C}" dt="2024-03-10T07:24:27.816" v="3663" actId="1076"/>
          <ac:picMkLst>
            <pc:docMk/>
            <pc:sldMk cId="0" sldId="314"/>
            <ac:picMk id="9" creationId="{00000000-0000-0000-0000-000000000000}"/>
          </ac:picMkLst>
        </pc:picChg>
      </pc:sldChg>
      <pc:sldChg chg="modSp mod">
        <pc:chgData name="김승원" userId="1fa5d48e-b463-4492-82cf-3df5f60c0745" providerId="ADAL" clId="{13B57F76-A9D7-4187-836B-E9E125C73B8C}" dt="2024-03-10T08:02:44.672" v="3672"/>
        <pc:sldMkLst>
          <pc:docMk/>
          <pc:sldMk cId="0" sldId="317"/>
        </pc:sldMkLst>
        <pc:spChg chg="mod">
          <ac:chgData name="김승원" userId="1fa5d48e-b463-4492-82cf-3df5f60c0745" providerId="ADAL" clId="{13B57F76-A9D7-4187-836B-E9E125C73B8C}" dt="2024-03-10T08:02:44.672" v="3672"/>
          <ac:spMkLst>
            <pc:docMk/>
            <pc:sldMk cId="0" sldId="317"/>
            <ac:spMk id="5" creationId="{00000000-0000-0000-0000-000000000000}"/>
          </ac:spMkLst>
        </pc:spChg>
      </pc:sldChg>
      <pc:sldChg chg="modSp mod modNotesTx">
        <pc:chgData name="김승원" userId="1fa5d48e-b463-4492-82cf-3df5f60c0745" providerId="ADAL" clId="{13B57F76-A9D7-4187-836B-E9E125C73B8C}" dt="2024-03-10T08:15:54.641" v="3964" actId="108"/>
        <pc:sldMkLst>
          <pc:docMk/>
          <pc:sldMk cId="0" sldId="322"/>
        </pc:sldMkLst>
        <pc:spChg chg="mod">
          <ac:chgData name="김승원" userId="1fa5d48e-b463-4492-82cf-3df5f60c0745" providerId="ADAL" clId="{13B57F76-A9D7-4187-836B-E9E125C73B8C}" dt="2024-03-10T08:15:54.641" v="3964" actId="108"/>
          <ac:spMkLst>
            <pc:docMk/>
            <pc:sldMk cId="0" sldId="322"/>
            <ac:spMk id="3" creationId="{00000000-0000-0000-0000-000000000000}"/>
          </ac:spMkLst>
        </pc:spChg>
      </pc:sldChg>
      <pc:sldChg chg="addSp modSp mod modNotesTx">
        <pc:chgData name="김승원" userId="1fa5d48e-b463-4492-82cf-3df5f60c0745" providerId="ADAL" clId="{13B57F76-A9D7-4187-836B-E9E125C73B8C}" dt="2024-03-10T08:29:16.166" v="4534" actId="1076"/>
        <pc:sldMkLst>
          <pc:docMk/>
          <pc:sldMk cId="0" sldId="326"/>
        </pc:sldMkLst>
        <pc:spChg chg="add mod">
          <ac:chgData name="김승원" userId="1fa5d48e-b463-4492-82cf-3df5f60c0745" providerId="ADAL" clId="{13B57F76-A9D7-4187-836B-E9E125C73B8C}" dt="2024-03-10T08:29:16.166" v="4534" actId="1076"/>
          <ac:spMkLst>
            <pc:docMk/>
            <pc:sldMk cId="0" sldId="326"/>
            <ac:spMk id="5" creationId="{605FFFD6-6445-9501-F89A-CB668BFBAA3B}"/>
          </ac:spMkLst>
        </pc:spChg>
      </pc:sldChg>
      <pc:sldChg chg="addSp modSp mod">
        <pc:chgData name="김승원" userId="1fa5d48e-b463-4492-82cf-3df5f60c0745" providerId="ADAL" clId="{13B57F76-A9D7-4187-836B-E9E125C73B8C}" dt="2024-03-10T08:18:32.583" v="3967" actId="1076"/>
        <pc:sldMkLst>
          <pc:docMk/>
          <pc:sldMk cId="1683178696" sldId="347"/>
        </pc:sldMkLst>
        <pc:picChg chg="add mod">
          <ac:chgData name="김승원" userId="1fa5d48e-b463-4492-82cf-3df5f60c0745" providerId="ADAL" clId="{13B57F76-A9D7-4187-836B-E9E125C73B8C}" dt="2024-03-10T08:18:32.583" v="3967" actId="1076"/>
          <ac:picMkLst>
            <pc:docMk/>
            <pc:sldMk cId="1683178696" sldId="347"/>
            <ac:picMk id="5" creationId="{2697D5EE-6615-4E56-FF43-5946751F1F89}"/>
          </ac:picMkLst>
        </pc:picChg>
      </pc:sldChg>
      <pc:sldChg chg="delSp modSp add mod">
        <pc:chgData name="김승원" userId="1fa5d48e-b463-4492-82cf-3df5f60c0745" providerId="ADAL" clId="{13B57F76-A9D7-4187-836B-E9E125C73B8C}" dt="2024-03-08T07:10:43.223" v="364" actId="478"/>
        <pc:sldMkLst>
          <pc:docMk/>
          <pc:sldMk cId="1243834839" sldId="351"/>
        </pc:sldMkLst>
        <pc:picChg chg="del mod">
          <ac:chgData name="김승원" userId="1fa5d48e-b463-4492-82cf-3df5f60c0745" providerId="ADAL" clId="{13B57F76-A9D7-4187-836B-E9E125C73B8C}" dt="2024-03-08T07:10:43.223" v="364" actId="478"/>
          <ac:picMkLst>
            <pc:docMk/>
            <pc:sldMk cId="1243834839" sldId="351"/>
            <ac:picMk id="21" creationId="{BFC37D94-142C-E46E-2406-0B90E0DF1720}"/>
          </ac:picMkLst>
        </pc:picChg>
      </pc:sldChg>
      <pc:sldChg chg="delSp modSp add mod setBg delDesignElem">
        <pc:chgData name="김승원" userId="1fa5d48e-b463-4492-82cf-3df5f60c0745" providerId="ADAL" clId="{13B57F76-A9D7-4187-836B-E9E125C73B8C}" dt="2024-03-08T07:51:45.841" v="1003" actId="1076"/>
        <pc:sldMkLst>
          <pc:docMk/>
          <pc:sldMk cId="2158583375" sldId="940"/>
        </pc:sldMkLst>
        <pc:spChg chg="mod">
          <ac:chgData name="김승원" userId="1fa5d48e-b463-4492-82cf-3df5f60c0745" providerId="ADAL" clId="{13B57F76-A9D7-4187-836B-E9E125C73B8C}" dt="2024-03-08T07:51:45.841" v="1003" actId="1076"/>
          <ac:spMkLst>
            <pc:docMk/>
            <pc:sldMk cId="2158583375" sldId="940"/>
            <ac:spMk id="2" creationId="{FC2C1537-0944-4E9D-B342-9FDCB9533E10}"/>
          </ac:spMkLst>
        </pc:spChg>
        <pc:spChg chg="del">
          <ac:chgData name="김승원" userId="1fa5d48e-b463-4492-82cf-3df5f60c0745" providerId="ADAL" clId="{13B57F76-A9D7-4187-836B-E9E125C73B8C}" dt="2024-03-08T07:50:22.734" v="946"/>
          <ac:spMkLst>
            <pc:docMk/>
            <pc:sldMk cId="2158583375" sldId="940"/>
            <ac:spMk id="1028" creationId="{3CD9DF72-87A3-404E-A828-84CBF11A8303}"/>
          </ac:spMkLst>
        </pc:spChg>
        <pc:picChg chg="mod">
          <ac:chgData name="김승원" userId="1fa5d48e-b463-4492-82cf-3df5f60c0745" providerId="ADAL" clId="{13B57F76-A9D7-4187-836B-E9E125C73B8C}" dt="2024-03-08T07:51:40.322" v="1002" actId="1076"/>
          <ac:picMkLst>
            <pc:docMk/>
            <pc:sldMk cId="2158583375" sldId="940"/>
            <ac:picMk id="1026" creationId="{7EE1FA49-A57D-411F-8C77-FA178FB4E70A}"/>
          </ac:picMkLst>
        </pc:picChg>
        <pc:cxnChg chg="del">
          <ac:chgData name="김승원" userId="1fa5d48e-b463-4492-82cf-3df5f60c0745" providerId="ADAL" clId="{13B57F76-A9D7-4187-836B-E9E125C73B8C}" dt="2024-03-08T07:50:22.734" v="946"/>
          <ac:cxnSpMkLst>
            <pc:docMk/>
            <pc:sldMk cId="2158583375" sldId="940"/>
            <ac:cxnSpMk id="1029" creationId="{20E3A342-4D61-4E3F-AF90-1AB42AEB96CC}"/>
          </ac:cxnSpMkLst>
        </pc:cxnChg>
      </pc:sldChg>
      <pc:sldChg chg="delSp modSp add del setBg delDesignElem">
        <pc:chgData name="김승원" userId="1fa5d48e-b463-4492-82cf-3df5f60c0745" providerId="ADAL" clId="{13B57F76-A9D7-4187-836B-E9E125C73B8C}" dt="2024-03-08T08:04:10.997" v="1087" actId="47"/>
        <pc:sldMkLst>
          <pc:docMk/>
          <pc:sldMk cId="4144462609" sldId="962"/>
        </pc:sldMkLst>
        <pc:spChg chg="mod">
          <ac:chgData name="김승원" userId="1fa5d48e-b463-4492-82cf-3df5f60c0745" providerId="ADAL" clId="{13B57F76-A9D7-4187-836B-E9E125C73B8C}" dt="2024-03-08T07:50:22.734" v="946"/>
          <ac:spMkLst>
            <pc:docMk/>
            <pc:sldMk cId="4144462609" sldId="962"/>
            <ac:spMk id="4" creationId="{8B0028F5-61EF-4B4E-9F22-31F6929324B3}"/>
          </ac:spMkLst>
        </pc:spChg>
        <pc:spChg chg="del">
          <ac:chgData name="김승원" userId="1fa5d48e-b463-4492-82cf-3df5f60c0745" providerId="ADAL" clId="{13B57F76-A9D7-4187-836B-E9E125C73B8C}" dt="2024-03-08T07:50:22.734" v="946"/>
          <ac:spMkLst>
            <pc:docMk/>
            <pc:sldMk cId="4144462609" sldId="962"/>
            <ac:spMk id="13" creationId="{907EF6B7-1338-4443-8C46-6A318D952DFD}"/>
          </ac:spMkLst>
        </pc:spChg>
        <pc:spChg chg="del">
          <ac:chgData name="김승원" userId="1fa5d48e-b463-4492-82cf-3df5f60c0745" providerId="ADAL" clId="{13B57F76-A9D7-4187-836B-E9E125C73B8C}" dt="2024-03-08T07:50:22.734" v="946"/>
          <ac:spMkLst>
            <pc:docMk/>
            <pc:sldMk cId="4144462609" sldId="962"/>
            <ac:spMk id="15" creationId="{DAAE4CDD-124C-4DCF-9584-B6033B545DD5}"/>
          </ac:spMkLst>
        </pc:spChg>
        <pc:spChg chg="del">
          <ac:chgData name="김승원" userId="1fa5d48e-b463-4492-82cf-3df5f60c0745" providerId="ADAL" clId="{13B57F76-A9D7-4187-836B-E9E125C73B8C}" dt="2024-03-08T07:50:22.734" v="946"/>
          <ac:spMkLst>
            <pc:docMk/>
            <pc:sldMk cId="4144462609" sldId="962"/>
            <ac:spMk id="17" creationId="{081E4A58-353D-44AE-B2FC-2A74E2E400F7}"/>
          </ac:spMkLst>
        </pc:spChg>
      </pc:sldChg>
      <pc:sldChg chg="delSp modSp add del setBg delDesignElem">
        <pc:chgData name="김승원" userId="1fa5d48e-b463-4492-82cf-3df5f60c0745" providerId="ADAL" clId="{13B57F76-A9D7-4187-836B-E9E125C73B8C}" dt="2024-03-08T08:04:11.530" v="1088" actId="47"/>
        <pc:sldMkLst>
          <pc:docMk/>
          <pc:sldMk cId="3377105987" sldId="966"/>
        </pc:sldMkLst>
        <pc:spChg chg="mod">
          <ac:chgData name="김승원" userId="1fa5d48e-b463-4492-82cf-3df5f60c0745" providerId="ADAL" clId="{13B57F76-A9D7-4187-836B-E9E125C73B8C}" dt="2024-03-08T07:50:22.734" v="946"/>
          <ac:spMkLst>
            <pc:docMk/>
            <pc:sldMk cId="3377105987" sldId="966"/>
            <ac:spMk id="4" creationId="{8B0028F5-61EF-4B4E-9F22-31F6929324B3}"/>
          </ac:spMkLst>
        </pc:spChg>
        <pc:spChg chg="del">
          <ac:chgData name="김승원" userId="1fa5d48e-b463-4492-82cf-3df5f60c0745" providerId="ADAL" clId="{13B57F76-A9D7-4187-836B-E9E125C73B8C}" dt="2024-03-08T07:50:22.734" v="946"/>
          <ac:spMkLst>
            <pc:docMk/>
            <pc:sldMk cId="3377105987" sldId="966"/>
            <ac:spMk id="13" creationId="{907EF6B7-1338-4443-8C46-6A318D952DFD}"/>
          </ac:spMkLst>
        </pc:spChg>
        <pc:spChg chg="del">
          <ac:chgData name="김승원" userId="1fa5d48e-b463-4492-82cf-3df5f60c0745" providerId="ADAL" clId="{13B57F76-A9D7-4187-836B-E9E125C73B8C}" dt="2024-03-08T07:50:22.734" v="946"/>
          <ac:spMkLst>
            <pc:docMk/>
            <pc:sldMk cId="3377105987" sldId="966"/>
            <ac:spMk id="15" creationId="{DAAE4CDD-124C-4DCF-9584-B6033B545DD5}"/>
          </ac:spMkLst>
        </pc:spChg>
        <pc:spChg chg="del">
          <ac:chgData name="김승원" userId="1fa5d48e-b463-4492-82cf-3df5f60c0745" providerId="ADAL" clId="{13B57F76-A9D7-4187-836B-E9E125C73B8C}" dt="2024-03-08T07:50:22.734" v="946"/>
          <ac:spMkLst>
            <pc:docMk/>
            <pc:sldMk cId="3377105987" sldId="966"/>
            <ac:spMk id="17" creationId="{081E4A58-353D-44AE-B2FC-2A74E2E400F7}"/>
          </ac:spMkLst>
        </pc:spChg>
      </pc:sldChg>
      <pc:sldChg chg="delSp modSp add del setBg delDesignElem">
        <pc:chgData name="김승원" userId="1fa5d48e-b463-4492-82cf-3df5f60c0745" providerId="ADAL" clId="{13B57F76-A9D7-4187-836B-E9E125C73B8C}" dt="2024-03-08T08:04:12.067" v="1089" actId="47"/>
        <pc:sldMkLst>
          <pc:docMk/>
          <pc:sldMk cId="1046541500" sldId="982"/>
        </pc:sldMkLst>
        <pc:spChg chg="mod">
          <ac:chgData name="김승원" userId="1fa5d48e-b463-4492-82cf-3df5f60c0745" providerId="ADAL" clId="{13B57F76-A9D7-4187-836B-E9E125C73B8C}" dt="2024-03-08T07:50:22.734" v="946"/>
          <ac:spMkLst>
            <pc:docMk/>
            <pc:sldMk cId="1046541500" sldId="982"/>
            <ac:spMk id="4" creationId="{8B0028F5-61EF-4B4E-9F22-31F6929324B3}"/>
          </ac:spMkLst>
        </pc:spChg>
        <pc:spChg chg="del">
          <ac:chgData name="김승원" userId="1fa5d48e-b463-4492-82cf-3df5f60c0745" providerId="ADAL" clId="{13B57F76-A9D7-4187-836B-E9E125C73B8C}" dt="2024-03-08T07:50:22.734" v="946"/>
          <ac:spMkLst>
            <pc:docMk/>
            <pc:sldMk cId="1046541500" sldId="982"/>
            <ac:spMk id="13" creationId="{907EF6B7-1338-4443-8C46-6A318D952DFD}"/>
          </ac:spMkLst>
        </pc:spChg>
        <pc:spChg chg="del">
          <ac:chgData name="김승원" userId="1fa5d48e-b463-4492-82cf-3df5f60c0745" providerId="ADAL" clId="{13B57F76-A9D7-4187-836B-E9E125C73B8C}" dt="2024-03-08T07:50:22.734" v="946"/>
          <ac:spMkLst>
            <pc:docMk/>
            <pc:sldMk cId="1046541500" sldId="982"/>
            <ac:spMk id="15" creationId="{DAAE4CDD-124C-4DCF-9584-B6033B545DD5}"/>
          </ac:spMkLst>
        </pc:spChg>
        <pc:spChg chg="del">
          <ac:chgData name="김승원" userId="1fa5d48e-b463-4492-82cf-3df5f60c0745" providerId="ADAL" clId="{13B57F76-A9D7-4187-836B-E9E125C73B8C}" dt="2024-03-08T07:50:22.734" v="946"/>
          <ac:spMkLst>
            <pc:docMk/>
            <pc:sldMk cId="1046541500" sldId="982"/>
            <ac:spMk id="17" creationId="{081E4A58-353D-44AE-B2FC-2A74E2E400F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7FAE60-AB78-4ACA-9CA7-A0C0A38315E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961D95F-CF03-4828-B3FF-5D6CBC4EB99E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This was </a:t>
          </a:r>
          <a:r>
            <a:rPr lang="en-US" b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third project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conducted by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Surenut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pty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ltd.</a:t>
          </a:r>
          <a:endParaRPr lang="en-US" dirty="0"/>
        </a:p>
      </dgm:t>
    </dgm:pt>
    <dgm:pt modelId="{29638158-1A2E-4CA9-83E0-08E7AC81E8ED}" type="parTrans" cxnId="{2A864731-15F5-4833-B772-B9AF6300EF7C}">
      <dgm:prSet/>
      <dgm:spPr/>
      <dgm:t>
        <a:bodyPr/>
        <a:lstStyle/>
        <a:p>
          <a:endParaRPr lang="en-US"/>
        </a:p>
      </dgm:t>
    </dgm:pt>
    <dgm:pt modelId="{0AD17590-9B2D-4355-A944-4C71E703DFAC}" type="sibTrans" cxnId="{2A864731-15F5-4833-B772-B9AF6300EF7C}">
      <dgm:prSet/>
      <dgm:spPr/>
      <dgm:t>
        <a:bodyPr/>
        <a:lstStyle/>
        <a:p>
          <a:endParaRPr lang="en-US"/>
        </a:p>
      </dgm:t>
    </dgm:pt>
    <dgm:pt modelId="{B83DB975-30AF-4C94-A36B-F16205887D8A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1st and 2nd machine were failed  due to low accuracy (</a:t>
          </a:r>
          <a:r>
            <a: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60 ~ 70%</a:t>
          </a:r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gm:t>
    </dgm:pt>
    <dgm:pt modelId="{7184B89C-BAC7-4943-B4E2-98A3CD258E4B}" type="parTrans" cxnId="{C1ED5AC4-5C0F-455C-8B3C-DBFBED319F22}">
      <dgm:prSet/>
      <dgm:spPr/>
      <dgm:t>
        <a:bodyPr/>
        <a:lstStyle/>
        <a:p>
          <a:endParaRPr lang="en-AU"/>
        </a:p>
      </dgm:t>
    </dgm:pt>
    <dgm:pt modelId="{E5F8B20B-2529-41BD-8DD8-9158E7E1D52A}" type="sibTrans" cxnId="{C1ED5AC4-5C0F-455C-8B3C-DBFBED319F22}">
      <dgm:prSet/>
      <dgm:spPr/>
      <dgm:t>
        <a:bodyPr/>
        <a:lstStyle/>
        <a:p>
          <a:endParaRPr lang="en-AU"/>
        </a:p>
      </dgm:t>
    </dgm:pt>
    <dgm:pt modelId="{E7BE93E5-FD5E-4B0D-8A01-7DB8BE6515C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Capturing dropping almonds</a:t>
          </a:r>
        </a:p>
      </dgm:t>
    </dgm:pt>
    <dgm:pt modelId="{6117BD38-4E61-4432-8F00-3AA9046329AC}" type="parTrans" cxnId="{436FF4A2-81C7-4F12-8877-352982DF6ADF}">
      <dgm:prSet/>
      <dgm:spPr/>
      <dgm:t>
        <a:bodyPr/>
        <a:lstStyle/>
        <a:p>
          <a:endParaRPr lang="en-AU"/>
        </a:p>
      </dgm:t>
    </dgm:pt>
    <dgm:pt modelId="{E65BD881-5C08-4C8A-AABE-1B38656826C1}" type="sibTrans" cxnId="{436FF4A2-81C7-4F12-8877-352982DF6ADF}">
      <dgm:prSet/>
      <dgm:spPr/>
      <dgm:t>
        <a:bodyPr/>
        <a:lstStyle/>
        <a:p>
          <a:endParaRPr lang="en-AU"/>
        </a:p>
      </dgm:t>
    </dgm:pt>
    <dgm:pt modelId="{55362E86-DE09-4040-8C48-89E0E30AF66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Rotation and tilting </a:t>
          </a:r>
        </a:p>
      </dgm:t>
    </dgm:pt>
    <dgm:pt modelId="{990867D8-93A9-41A4-B373-DB61C20EAA69}" type="parTrans" cxnId="{C9487EF7-3054-4AFF-9E2F-1F9A042D4E3A}">
      <dgm:prSet/>
      <dgm:spPr/>
      <dgm:t>
        <a:bodyPr/>
        <a:lstStyle/>
        <a:p>
          <a:endParaRPr lang="en-AU"/>
        </a:p>
      </dgm:t>
    </dgm:pt>
    <dgm:pt modelId="{38A10C3C-7987-48CF-A1D5-017DBBADFC43}" type="sibTrans" cxnId="{C9487EF7-3054-4AFF-9E2F-1F9A042D4E3A}">
      <dgm:prSet/>
      <dgm:spPr/>
      <dgm:t>
        <a:bodyPr/>
        <a:lstStyle/>
        <a:p>
          <a:endParaRPr lang="en-AU"/>
        </a:p>
      </dgm:t>
    </dgm:pt>
    <dgm:pt modelId="{C9D838E7-C837-4478-A0A5-0F08470BE03E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Propose the new designed machine</a:t>
          </a:r>
        </a:p>
      </dgm:t>
    </dgm:pt>
    <dgm:pt modelId="{2A5ED89C-0AE8-45CB-AA82-84AAA83C2B1D}" type="parTrans" cxnId="{88F058BC-A79D-4F86-A84F-38F7ADAF7C4F}">
      <dgm:prSet/>
      <dgm:spPr/>
      <dgm:t>
        <a:bodyPr/>
        <a:lstStyle/>
        <a:p>
          <a:endParaRPr lang="en-AU"/>
        </a:p>
      </dgm:t>
    </dgm:pt>
    <dgm:pt modelId="{FC436909-72C6-4530-A2F2-2E3F76BA47F4}" type="sibTrans" cxnId="{88F058BC-A79D-4F86-A84F-38F7ADAF7C4F}">
      <dgm:prSet/>
      <dgm:spPr/>
      <dgm:t>
        <a:bodyPr/>
        <a:lstStyle/>
        <a:p>
          <a:endParaRPr lang="en-AU"/>
        </a:p>
      </dgm:t>
    </dgm:pt>
    <dgm:pt modelId="{EE308609-4FF4-4BFD-8584-EA93B4249BED}">
      <dgm:prSet/>
      <dgm:spPr/>
      <dgm:t>
        <a:bodyPr/>
        <a:lstStyle/>
        <a:p>
          <a:r>
            <a: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Rotating glass table</a:t>
          </a:r>
        </a:p>
      </dgm:t>
    </dgm:pt>
    <dgm:pt modelId="{8757E1E5-F9CE-4C84-9C08-A2A42C97AA82}" type="parTrans" cxnId="{F8C07597-1F90-4860-8697-9D36C34B92EB}">
      <dgm:prSet/>
      <dgm:spPr/>
      <dgm:t>
        <a:bodyPr/>
        <a:lstStyle/>
        <a:p>
          <a:endParaRPr lang="en-AU"/>
        </a:p>
      </dgm:t>
    </dgm:pt>
    <dgm:pt modelId="{C85B5A20-9B98-4CE9-B495-1FE40D10CBDB}" type="sibTrans" cxnId="{F8C07597-1F90-4860-8697-9D36C34B92EB}">
      <dgm:prSet/>
      <dgm:spPr/>
      <dgm:t>
        <a:bodyPr/>
        <a:lstStyle/>
        <a:p>
          <a:endParaRPr lang="en-AU"/>
        </a:p>
      </dgm:t>
    </dgm:pt>
    <dgm:pt modelId="{B25E1DC3-2C6D-4F2A-93B5-F4E975C4905F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Two cameras</a:t>
          </a:r>
        </a:p>
      </dgm:t>
    </dgm:pt>
    <dgm:pt modelId="{6EDA4190-781B-479A-A9C7-874B6114D719}" type="parTrans" cxnId="{36FADB4A-BC1B-4093-9AFA-A6358840E8E7}">
      <dgm:prSet/>
      <dgm:spPr/>
      <dgm:t>
        <a:bodyPr/>
        <a:lstStyle/>
        <a:p>
          <a:endParaRPr lang="en-AU"/>
        </a:p>
      </dgm:t>
    </dgm:pt>
    <dgm:pt modelId="{844AA0B5-B73C-45FE-B597-0FF31C2D0F90}" type="sibTrans" cxnId="{36FADB4A-BC1B-4093-9AFA-A6358840E8E7}">
      <dgm:prSet/>
      <dgm:spPr/>
      <dgm:t>
        <a:bodyPr/>
        <a:lstStyle/>
        <a:p>
          <a:endParaRPr lang="en-AU"/>
        </a:p>
      </dgm:t>
    </dgm:pt>
    <dgm:pt modelId="{400AEAD6-5F01-491F-A0D9-827979620EE4}" type="pres">
      <dgm:prSet presAssocID="{177FAE60-AB78-4ACA-9CA7-A0C0A38315EA}" presName="linear" presStyleCnt="0">
        <dgm:presLayoutVars>
          <dgm:animLvl val="lvl"/>
          <dgm:resizeHandles val="exact"/>
        </dgm:presLayoutVars>
      </dgm:prSet>
      <dgm:spPr/>
    </dgm:pt>
    <dgm:pt modelId="{9F44E958-0BA9-4A72-8BB5-D559B557D26B}" type="pres">
      <dgm:prSet presAssocID="{8961D95F-CF03-4828-B3FF-5D6CBC4EB99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FB0D672-0DD4-42D9-A05C-76B1B18BC738}" type="pres">
      <dgm:prSet presAssocID="{8961D95F-CF03-4828-B3FF-5D6CBC4EB99E}" presName="childText" presStyleLbl="revTx" presStyleIdx="0" presStyleCnt="2">
        <dgm:presLayoutVars>
          <dgm:bulletEnabled val="1"/>
        </dgm:presLayoutVars>
      </dgm:prSet>
      <dgm:spPr/>
    </dgm:pt>
    <dgm:pt modelId="{357F33C7-F46A-40C0-88B6-562DCCE7D7F8}" type="pres">
      <dgm:prSet presAssocID="{C9D838E7-C837-4478-A0A5-0F08470BE03E}" presName="parentText" presStyleLbl="node1" presStyleIdx="1" presStyleCnt="2" custScaleY="60759">
        <dgm:presLayoutVars>
          <dgm:chMax val="0"/>
          <dgm:bulletEnabled val="1"/>
        </dgm:presLayoutVars>
      </dgm:prSet>
      <dgm:spPr/>
    </dgm:pt>
    <dgm:pt modelId="{075AB145-7E1F-4532-8780-25A02290A9F0}" type="pres">
      <dgm:prSet presAssocID="{C9D838E7-C837-4478-A0A5-0F08470BE03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DE80F15-74CC-46FA-96D8-9DB94F91E1C1}" type="presOf" srcId="{E7BE93E5-FD5E-4B0D-8A01-7DB8BE6515C1}" destId="{BFB0D672-0DD4-42D9-A05C-76B1B18BC738}" srcOrd="0" destOrd="1" presId="urn:microsoft.com/office/officeart/2005/8/layout/vList2"/>
    <dgm:cxn modelId="{66B90F24-839B-4C29-B680-061CDCECD10C}" type="presOf" srcId="{EE308609-4FF4-4BFD-8584-EA93B4249BED}" destId="{075AB145-7E1F-4532-8780-25A02290A9F0}" srcOrd="0" destOrd="0" presId="urn:microsoft.com/office/officeart/2005/8/layout/vList2"/>
    <dgm:cxn modelId="{2A864731-15F5-4833-B772-B9AF6300EF7C}" srcId="{177FAE60-AB78-4ACA-9CA7-A0C0A38315EA}" destId="{8961D95F-CF03-4828-B3FF-5D6CBC4EB99E}" srcOrd="0" destOrd="0" parTransId="{29638158-1A2E-4CA9-83E0-08E7AC81E8ED}" sibTransId="{0AD17590-9B2D-4355-A944-4C71E703DFAC}"/>
    <dgm:cxn modelId="{E89B9D3F-955A-406A-8A01-0C57FBE7734C}" type="presOf" srcId="{55362E86-DE09-4040-8C48-89E0E30AF664}" destId="{BFB0D672-0DD4-42D9-A05C-76B1B18BC738}" srcOrd="0" destOrd="2" presId="urn:microsoft.com/office/officeart/2005/8/layout/vList2"/>
    <dgm:cxn modelId="{4B2B1E62-F220-45D4-BECE-455C398E331D}" type="presOf" srcId="{8961D95F-CF03-4828-B3FF-5D6CBC4EB99E}" destId="{9F44E958-0BA9-4A72-8BB5-D559B557D26B}" srcOrd="0" destOrd="0" presId="urn:microsoft.com/office/officeart/2005/8/layout/vList2"/>
    <dgm:cxn modelId="{36FADB4A-BC1B-4093-9AFA-A6358840E8E7}" srcId="{C9D838E7-C837-4478-A0A5-0F08470BE03E}" destId="{B25E1DC3-2C6D-4F2A-93B5-F4E975C4905F}" srcOrd="1" destOrd="0" parTransId="{6EDA4190-781B-479A-A9C7-874B6114D719}" sibTransId="{844AA0B5-B73C-45FE-B597-0FF31C2D0F90}"/>
    <dgm:cxn modelId="{66C59252-AB20-4103-8665-1EDDD107A8EF}" type="presOf" srcId="{B83DB975-30AF-4C94-A36B-F16205887D8A}" destId="{BFB0D672-0DD4-42D9-A05C-76B1B18BC738}" srcOrd="0" destOrd="0" presId="urn:microsoft.com/office/officeart/2005/8/layout/vList2"/>
    <dgm:cxn modelId="{F8C07597-1F90-4860-8697-9D36C34B92EB}" srcId="{C9D838E7-C837-4478-A0A5-0F08470BE03E}" destId="{EE308609-4FF4-4BFD-8584-EA93B4249BED}" srcOrd="0" destOrd="0" parTransId="{8757E1E5-F9CE-4C84-9C08-A2A42C97AA82}" sibTransId="{C85B5A20-9B98-4CE9-B495-1FE40D10CBDB}"/>
    <dgm:cxn modelId="{7257759C-1F62-4FE6-A828-59C467719D04}" type="presOf" srcId="{C9D838E7-C837-4478-A0A5-0F08470BE03E}" destId="{357F33C7-F46A-40C0-88B6-562DCCE7D7F8}" srcOrd="0" destOrd="0" presId="urn:microsoft.com/office/officeart/2005/8/layout/vList2"/>
    <dgm:cxn modelId="{436FF4A2-81C7-4F12-8877-352982DF6ADF}" srcId="{8961D95F-CF03-4828-B3FF-5D6CBC4EB99E}" destId="{E7BE93E5-FD5E-4B0D-8A01-7DB8BE6515C1}" srcOrd="1" destOrd="0" parTransId="{6117BD38-4E61-4432-8F00-3AA9046329AC}" sibTransId="{E65BD881-5C08-4C8A-AABE-1B38656826C1}"/>
    <dgm:cxn modelId="{E7CFA1BB-4019-45A9-BF46-387E12D022BA}" type="presOf" srcId="{177FAE60-AB78-4ACA-9CA7-A0C0A38315EA}" destId="{400AEAD6-5F01-491F-A0D9-827979620EE4}" srcOrd="0" destOrd="0" presId="urn:microsoft.com/office/officeart/2005/8/layout/vList2"/>
    <dgm:cxn modelId="{88F058BC-A79D-4F86-A84F-38F7ADAF7C4F}" srcId="{177FAE60-AB78-4ACA-9CA7-A0C0A38315EA}" destId="{C9D838E7-C837-4478-A0A5-0F08470BE03E}" srcOrd="1" destOrd="0" parTransId="{2A5ED89C-0AE8-45CB-AA82-84AAA83C2B1D}" sibTransId="{FC436909-72C6-4530-A2F2-2E3F76BA47F4}"/>
    <dgm:cxn modelId="{C1ED5AC4-5C0F-455C-8B3C-DBFBED319F22}" srcId="{8961D95F-CF03-4828-B3FF-5D6CBC4EB99E}" destId="{B83DB975-30AF-4C94-A36B-F16205887D8A}" srcOrd="0" destOrd="0" parTransId="{7184B89C-BAC7-4943-B4E2-98A3CD258E4B}" sibTransId="{E5F8B20B-2529-41BD-8DD8-9158E7E1D52A}"/>
    <dgm:cxn modelId="{4DBE73CF-C159-4523-A997-D1D3DAAA8253}" type="presOf" srcId="{B25E1DC3-2C6D-4F2A-93B5-F4E975C4905F}" destId="{075AB145-7E1F-4532-8780-25A02290A9F0}" srcOrd="0" destOrd="1" presId="urn:microsoft.com/office/officeart/2005/8/layout/vList2"/>
    <dgm:cxn modelId="{C9487EF7-3054-4AFF-9E2F-1F9A042D4E3A}" srcId="{8961D95F-CF03-4828-B3FF-5D6CBC4EB99E}" destId="{55362E86-DE09-4040-8C48-89E0E30AF664}" srcOrd="2" destOrd="0" parTransId="{990867D8-93A9-41A4-B373-DB61C20EAA69}" sibTransId="{38A10C3C-7987-48CF-A1D5-017DBBADFC43}"/>
    <dgm:cxn modelId="{52DFC93C-78B0-4F4D-B542-F696B8E5CC49}" type="presParOf" srcId="{400AEAD6-5F01-491F-A0D9-827979620EE4}" destId="{9F44E958-0BA9-4A72-8BB5-D559B557D26B}" srcOrd="0" destOrd="0" presId="urn:microsoft.com/office/officeart/2005/8/layout/vList2"/>
    <dgm:cxn modelId="{28B49A8B-E2A3-4725-898F-AC7550E3965C}" type="presParOf" srcId="{400AEAD6-5F01-491F-A0D9-827979620EE4}" destId="{BFB0D672-0DD4-42D9-A05C-76B1B18BC738}" srcOrd="1" destOrd="0" presId="urn:microsoft.com/office/officeart/2005/8/layout/vList2"/>
    <dgm:cxn modelId="{128F9E65-44C6-4B43-BE27-D5DFEFA957A3}" type="presParOf" srcId="{400AEAD6-5F01-491F-A0D9-827979620EE4}" destId="{357F33C7-F46A-40C0-88B6-562DCCE7D7F8}" srcOrd="2" destOrd="0" presId="urn:microsoft.com/office/officeart/2005/8/layout/vList2"/>
    <dgm:cxn modelId="{87A6326A-D7C2-4277-9EB5-05ABDB9302BF}" type="presParOf" srcId="{400AEAD6-5F01-491F-A0D9-827979620EE4}" destId="{075AB145-7E1F-4532-8780-25A02290A9F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4E958-0BA9-4A72-8BB5-D559B557D26B}">
      <dsp:nvSpPr>
        <dsp:cNvPr id="0" name=""/>
        <dsp:cNvSpPr/>
      </dsp:nvSpPr>
      <dsp:spPr>
        <a:xfrm>
          <a:off x="0" y="23706"/>
          <a:ext cx="3786349" cy="772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was </a:t>
          </a:r>
          <a:r>
            <a:rPr lang="en-US" sz="1900" b="1" kern="12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third project </a:t>
          </a:r>
          <a:r>
            <a:rPr lang="en-US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conducted by </a:t>
          </a:r>
          <a:r>
            <a:rPr lang="en-US" sz="19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Surenut</a:t>
          </a:r>
          <a:r>
            <a:rPr lang="en-US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9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pty</a:t>
          </a:r>
          <a:r>
            <a:rPr lang="en-US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ltd.</a:t>
          </a:r>
          <a:endParaRPr lang="en-US" sz="1900" kern="1200" dirty="0"/>
        </a:p>
      </dsp:txBody>
      <dsp:txXfrm>
        <a:off x="37696" y="61402"/>
        <a:ext cx="3710957" cy="696808"/>
      </dsp:txXfrm>
    </dsp:sp>
    <dsp:sp modelId="{BFB0D672-0DD4-42D9-A05C-76B1B18BC738}">
      <dsp:nvSpPr>
        <dsp:cNvPr id="0" name=""/>
        <dsp:cNvSpPr/>
      </dsp:nvSpPr>
      <dsp:spPr>
        <a:xfrm>
          <a:off x="0" y="795906"/>
          <a:ext cx="3786349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1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1st and 2nd machine were failed  due to low accuracy (</a:t>
          </a:r>
          <a:r>
            <a:rPr lang="en-US" sz="15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60 ~ 70%</a:t>
          </a:r>
          <a:r>
            <a:rPr lang="en-US" sz="15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Capturing dropping almonds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Rotation and tilting </a:t>
          </a:r>
        </a:p>
      </dsp:txBody>
      <dsp:txXfrm>
        <a:off x="0" y="795906"/>
        <a:ext cx="3786349" cy="993600"/>
      </dsp:txXfrm>
    </dsp:sp>
    <dsp:sp modelId="{357F33C7-F46A-40C0-88B6-562DCCE7D7F8}">
      <dsp:nvSpPr>
        <dsp:cNvPr id="0" name=""/>
        <dsp:cNvSpPr/>
      </dsp:nvSpPr>
      <dsp:spPr>
        <a:xfrm>
          <a:off x="0" y="1789506"/>
          <a:ext cx="3786349" cy="46918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Propose the new designed machine</a:t>
          </a:r>
        </a:p>
      </dsp:txBody>
      <dsp:txXfrm>
        <a:off x="22903" y="1812409"/>
        <a:ext cx="3740543" cy="423374"/>
      </dsp:txXfrm>
    </dsp:sp>
    <dsp:sp modelId="{075AB145-7E1F-4532-8780-25A02290A9F0}">
      <dsp:nvSpPr>
        <dsp:cNvPr id="0" name=""/>
        <dsp:cNvSpPr/>
      </dsp:nvSpPr>
      <dsp:spPr>
        <a:xfrm>
          <a:off x="0" y="2258686"/>
          <a:ext cx="3786349" cy="527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1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Rotating glass table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Two cameras</a:t>
          </a:r>
        </a:p>
      </dsp:txBody>
      <dsp:txXfrm>
        <a:off x="0" y="2258686"/>
        <a:ext cx="3786349" cy="527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22738" cy="347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387975" y="0"/>
            <a:ext cx="4122738" cy="347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723B7-0013-4578-8D7E-2D792F27FDD4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866775"/>
            <a:ext cx="3209925" cy="2339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50913" y="3336925"/>
            <a:ext cx="7610475" cy="2730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86538"/>
            <a:ext cx="4122738" cy="347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387975" y="6586538"/>
            <a:ext cx="4122738" cy="347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1814E-1F9C-4E1D-96FA-A41AD898A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278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E2FAB-AA59-44D7-AA3F-478CA3E24927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6636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 파라미터에 규제를 가해 이 모델이 일반적이고 거시적인 패턴을 보이게 </a:t>
            </a:r>
            <a:r>
              <a:rPr lang="ko-KR" altLang="en-US" dirty="0" err="1"/>
              <a:t>하는것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1814E-1F9C-4E1D-96FA-A41AD898A17D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047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개의 모델을 평가하여 테스트 세트로 평가하고 그 중 제일 좋은 모델을 선택 </a:t>
            </a:r>
            <a:r>
              <a:rPr lang="en-US" altLang="ko-KR" dirty="0"/>
              <a:t>=&gt; </a:t>
            </a:r>
            <a:r>
              <a:rPr lang="ko-KR" altLang="en-US" dirty="0"/>
              <a:t>종종 모델을 테스트 세트에 맞춰 훈련하는 효과가 </a:t>
            </a:r>
            <a:r>
              <a:rPr lang="ko-KR" altLang="en-US" dirty="0" err="1"/>
              <a:t>나타나게됨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실전에 투입하면 테스트 세트만큼 성능이 나타나지 않음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이러한 문제 해결을 위해 훈련세트</a:t>
            </a:r>
            <a:r>
              <a:rPr lang="en-US" altLang="ko-KR" dirty="0"/>
              <a:t>, </a:t>
            </a:r>
            <a:r>
              <a:rPr lang="ko-KR" altLang="en-US" dirty="0"/>
              <a:t>검증 세트 </a:t>
            </a:r>
            <a:r>
              <a:rPr lang="en-US" altLang="ko-KR" dirty="0"/>
              <a:t>(</a:t>
            </a:r>
            <a:r>
              <a:rPr lang="ko-KR" altLang="en-US" dirty="0"/>
              <a:t>개발 세트 </a:t>
            </a:r>
            <a:r>
              <a:rPr lang="en-US" altLang="ko-KR" dirty="0"/>
              <a:t>– </a:t>
            </a:r>
            <a:r>
              <a:rPr lang="ko-KR" altLang="en-US" dirty="0" err="1"/>
              <a:t>하이퍼파라미터에</a:t>
            </a:r>
            <a:r>
              <a:rPr lang="ko-KR" altLang="en-US" dirty="0"/>
              <a:t> 변화를 주는 행위 포함</a:t>
            </a:r>
            <a:r>
              <a:rPr lang="en-US" altLang="ko-KR" dirty="0"/>
              <a:t>), </a:t>
            </a:r>
            <a:r>
              <a:rPr lang="ko-KR" altLang="en-US" dirty="0"/>
              <a:t>테스트 세트로 구분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1814E-1F9C-4E1D-96FA-A41AD898A17D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587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1814E-1F9C-4E1D-96FA-A41AD898A17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482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분류</a:t>
            </a:r>
            <a:r>
              <a:rPr lang="en-US" altLang="ko-KR" dirty="0"/>
              <a:t>: </a:t>
            </a:r>
            <a:r>
              <a:rPr lang="ko-KR" altLang="en-US" dirty="0"/>
              <a:t>몇가지 종류 중 하나를 고르는 작업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1814E-1F9C-4E1D-96FA-A41AD898A17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682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정답인 타겟을 맞추는 작업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1814E-1F9C-4E1D-96FA-A41AD898A17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481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1814E-1F9C-4E1D-96FA-A41AD898A17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389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1814E-1F9C-4E1D-96FA-A41AD898A17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388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1814E-1F9C-4E1D-96FA-A41AD898A17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648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1814E-1F9C-4E1D-96FA-A41AD898A17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157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1814E-1F9C-4E1D-96FA-A41AD898A17D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0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3898" y="2149602"/>
            <a:ext cx="8090852" cy="14561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27797" y="3883152"/>
            <a:ext cx="6663055" cy="1733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0B5E1-3780-476F-A96F-73FFC5CDB0D9}" type="datetime1">
              <a:rPr lang="en-US" altLang="ko-KR" smtClean="0"/>
              <a:t>3/10/2024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4245F-D7F9-410A-82CB-534A0C8B87CE}" type="datetime1">
              <a:rPr lang="en-US" altLang="ko-KR" smtClean="0"/>
              <a:t>3/10/2024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75932" y="1594866"/>
            <a:ext cx="4140612" cy="45765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02104" y="1594866"/>
            <a:ext cx="4140612" cy="45765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52D5F-420F-4835-B73C-35AC6B7E0F15}" type="datetime1">
              <a:rPr lang="en-US" altLang="ko-KR" smtClean="0"/>
              <a:t>3/10/2024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F24D6-C5D4-45DA-BB62-FBC36A5BAB32}" type="datetime1">
              <a:rPr lang="en-US" altLang="ko-KR" smtClean="0"/>
              <a:t>3/10/2024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77051-341C-41A3-9429-A7AA797E48C6}" type="datetime1">
              <a:rPr lang="en-US" altLang="ko-KR" smtClean="0"/>
              <a:t>3/10/2024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6500" y="3374078"/>
            <a:ext cx="6905649" cy="399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01167" y="3000734"/>
            <a:ext cx="5716314" cy="156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36341" y="6448806"/>
            <a:ext cx="3045968" cy="346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75932" y="6448806"/>
            <a:ext cx="2189289" cy="346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9EB8C-67BE-4DAC-9D58-08388605F49A}" type="datetime1">
              <a:rPr lang="en-US" altLang="ko-KR" smtClean="0"/>
              <a:t>3/10/2024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853428" y="6448806"/>
            <a:ext cx="2189289" cy="346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1.xm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0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9.png"/><Relationship Id="rId4" Type="http://schemas.openxmlformats.org/officeDocument/2006/relationships/diagramData" Target="../diagrams/data1.xml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jp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kiepark/handson-ml2/blob/master/tools_pandas.ipynb" TargetMode="External"/><Relationship Id="rId2" Type="http://schemas.openxmlformats.org/officeDocument/2006/relationships/hyperlink" Target="https://github.com/rickiepark/handson-ml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ickiepark/handson-ml2/blob/master/tools_matplotlib.ipynb" TargetMode="External"/><Relationship Id="rId4" Type="http://schemas.openxmlformats.org/officeDocument/2006/relationships/hyperlink" Target="https://github.com/rickiepark/handson-ml2/blob/master/tools_numpy.ipynb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google.com/solutions/machine-learning/mlops-continuous-delivery-and-automation-pipelines-in-machine-lear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0950" y="3314700"/>
            <a:ext cx="364807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b="1" spc="-195" dirty="0">
                <a:latin typeface="Calibri"/>
                <a:cs typeface="Calibri"/>
              </a:rPr>
              <a:t>1</a:t>
            </a:r>
            <a:r>
              <a:rPr sz="2600" b="1" spc="-95" dirty="0"/>
              <a:t>장</a:t>
            </a:r>
            <a:r>
              <a:rPr sz="2600" b="1" spc="-145" dirty="0"/>
              <a:t> </a:t>
            </a:r>
            <a:r>
              <a:rPr sz="2600" b="1" spc="-95" dirty="0"/>
              <a:t>한눈에</a:t>
            </a:r>
            <a:r>
              <a:rPr sz="2600" b="1" spc="-145" dirty="0"/>
              <a:t> </a:t>
            </a:r>
            <a:r>
              <a:rPr sz="2600" b="1" spc="-95" dirty="0"/>
              <a:t>보는</a:t>
            </a:r>
            <a:r>
              <a:rPr sz="2600" b="1" spc="-145" dirty="0"/>
              <a:t> </a:t>
            </a:r>
            <a:r>
              <a:rPr sz="2600" b="1" spc="-95" dirty="0"/>
              <a:t>머신러닝</a:t>
            </a:r>
            <a:endParaRPr sz="2600" b="1" dirty="0">
              <a:latin typeface="Calibri"/>
              <a:cs typeface="Calibri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966C2DB6-87A6-4F65-9039-367B02471B28}"/>
              </a:ext>
            </a:extLst>
          </p:cNvPr>
          <p:cNvSpPr txBox="1"/>
          <p:nvPr/>
        </p:nvSpPr>
        <p:spPr>
          <a:xfrm>
            <a:off x="824865" y="5372100"/>
            <a:ext cx="7862570" cy="85497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감사의</a:t>
            </a:r>
            <a:r>
              <a:rPr sz="1400" b="1" spc="-8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b="1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글</a:t>
            </a:r>
            <a:endParaRPr sz="1400" b="1" dirty="0"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 dirty="0"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  <a:p>
            <a:pPr marL="12700" marR="5080">
              <a:lnSpc>
                <a:spcPct val="108900"/>
              </a:lnSpc>
            </a:pP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자료를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공개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한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저자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오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렐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리앙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제롱에게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깊은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감사를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드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립니다</a:t>
            </a:r>
            <a:r>
              <a:rPr sz="1400" spc="-14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.</a:t>
            </a:r>
            <a:r>
              <a:rPr sz="1400" spc="-18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</a:t>
            </a:r>
            <a:r>
              <a:rPr lang="en-US" sz="1400" spc="-18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</a:t>
            </a:r>
            <a:r>
              <a:rPr sz="1400" spc="-5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이와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더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불어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한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빛미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디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어로부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터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4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강의준비에 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필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요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한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자료를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lang="en-US"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지원받았음을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lang="en-US"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밝</a:t>
            </a:r>
            <a:r>
              <a:rPr sz="14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히</a:t>
            </a:r>
            <a:r>
              <a:rPr sz="1400" spc="-5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며</a:t>
            </a:r>
            <a:r>
              <a:rPr sz="1400" spc="-14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,</a:t>
            </a:r>
            <a:r>
              <a:rPr sz="1400" spc="-18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이에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대해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진심어린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감사를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전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합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니다</a:t>
            </a:r>
            <a:r>
              <a:rPr sz="1400" spc="-14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.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Tahom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E339E6-2B23-45B1-864C-5724E0AF9FE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00" y="1243536"/>
            <a:ext cx="1632585" cy="302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b="1" spc="-65" dirty="0"/>
              <a:t>머신러닝의</a:t>
            </a:r>
            <a:r>
              <a:rPr sz="1800" b="1" spc="-100" dirty="0"/>
              <a:t> </a:t>
            </a:r>
            <a:r>
              <a:rPr sz="1800" b="1" spc="-65" dirty="0"/>
              <a:t>장점</a:t>
            </a:r>
            <a:endParaRPr sz="1800" b="1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5644" y="1883229"/>
            <a:ext cx="5733231" cy="30390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5644" y="5223186"/>
            <a:ext cx="66719" cy="667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36750" y="5112888"/>
            <a:ext cx="7010400" cy="802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13765">
              <a:lnSpc>
                <a:spcPct val="120600"/>
              </a:lnSpc>
              <a:spcBef>
                <a:spcPts val="100"/>
              </a:spcBef>
            </a:pPr>
            <a:r>
              <a:rPr sz="1400" spc="-50" dirty="0">
                <a:latin typeface="Gulim"/>
                <a:cs typeface="Gulim"/>
              </a:rPr>
              <a:t>전</a:t>
            </a:r>
            <a:r>
              <a:rPr sz="1400" dirty="0">
                <a:latin typeface="Gulim"/>
                <a:cs typeface="Gulim"/>
              </a:rPr>
              <a:t>통</a:t>
            </a:r>
            <a:r>
              <a:rPr sz="1400" spc="-50" dirty="0">
                <a:latin typeface="Gulim"/>
                <a:cs typeface="Gulim"/>
              </a:rPr>
              <a:t>적인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방식으로는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해</a:t>
            </a:r>
            <a:r>
              <a:rPr sz="1400" spc="-50" dirty="0">
                <a:latin typeface="Gulim"/>
                <a:cs typeface="Gulim"/>
              </a:rPr>
              <a:t>결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방법이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없는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solidFill>
                  <a:srgbClr val="FF0000"/>
                </a:solidFill>
                <a:latin typeface="Gulim"/>
                <a:cs typeface="Gulim"/>
              </a:rPr>
              <a:t>복잡</a:t>
            </a:r>
            <a:r>
              <a:rPr sz="1400" dirty="0">
                <a:solidFill>
                  <a:srgbClr val="FF0000"/>
                </a:solidFill>
                <a:latin typeface="Gulim"/>
                <a:cs typeface="Gulim"/>
              </a:rPr>
              <a:t>한</a:t>
            </a:r>
            <a:r>
              <a:rPr sz="1400" spc="-150" dirty="0">
                <a:solidFill>
                  <a:srgbClr val="FF0000"/>
                </a:solidFill>
                <a:latin typeface="Gulim"/>
                <a:cs typeface="Gulim"/>
              </a:rPr>
              <a:t> </a:t>
            </a:r>
            <a:r>
              <a:rPr sz="1400" spc="-50" dirty="0">
                <a:solidFill>
                  <a:srgbClr val="FF0000"/>
                </a:solidFill>
                <a:latin typeface="Gulim"/>
                <a:cs typeface="Gulim"/>
              </a:rPr>
              <a:t>문제</a:t>
            </a:r>
            <a:r>
              <a:rPr sz="1400" spc="-165" dirty="0">
                <a:solidFill>
                  <a:srgbClr val="FF0000"/>
                </a:solidFill>
                <a:latin typeface="Gulim"/>
                <a:cs typeface="Gulim"/>
              </a:rPr>
              <a:t> </a:t>
            </a:r>
            <a:r>
              <a:rPr sz="1400" dirty="0">
                <a:solidFill>
                  <a:srgbClr val="FF0000"/>
                </a:solidFill>
                <a:latin typeface="Gulim"/>
                <a:cs typeface="Gulim"/>
              </a:rPr>
              <a:t>해</a:t>
            </a:r>
            <a:r>
              <a:rPr sz="1400" spc="-50" dirty="0">
                <a:solidFill>
                  <a:srgbClr val="FF0000"/>
                </a:solidFill>
                <a:latin typeface="Gulim"/>
                <a:cs typeface="Gulim"/>
              </a:rPr>
              <a:t>결</a:t>
            </a:r>
            <a:r>
              <a:rPr sz="1400" spc="-165" dirty="0">
                <a:solidFill>
                  <a:srgbClr val="FF0000"/>
                </a:solidFill>
                <a:latin typeface="Gulim"/>
                <a:cs typeface="Gulim"/>
              </a:rPr>
              <a:t> </a:t>
            </a:r>
            <a:r>
              <a:rPr sz="1400" spc="-40" dirty="0" err="1">
                <a:solidFill>
                  <a:srgbClr val="FF0000"/>
                </a:solidFill>
                <a:latin typeface="Gulim"/>
                <a:cs typeface="Gulim"/>
              </a:rPr>
              <a:t>가능</a:t>
            </a:r>
            <a:r>
              <a:rPr sz="1400" spc="-40" dirty="0">
                <a:solidFill>
                  <a:srgbClr val="FF0000"/>
                </a:solidFill>
                <a:latin typeface="Gulim"/>
                <a:cs typeface="Gulim"/>
              </a:rPr>
              <a:t> </a:t>
            </a:r>
            <a:endParaRPr lang="en-US" sz="1400" spc="-40" dirty="0">
              <a:solidFill>
                <a:srgbClr val="FF0000"/>
              </a:solidFill>
              <a:latin typeface="Gulim"/>
              <a:cs typeface="Gulim"/>
            </a:endParaRPr>
          </a:p>
          <a:p>
            <a:pPr marL="12700" marR="913765">
              <a:lnSpc>
                <a:spcPct val="120600"/>
              </a:lnSpc>
              <a:spcBef>
                <a:spcPts val="100"/>
              </a:spcBef>
            </a:pPr>
            <a:r>
              <a:rPr sz="1400" spc="-40" dirty="0" err="1">
                <a:latin typeface="Gulim"/>
                <a:cs typeface="Gulim"/>
              </a:rPr>
              <a:t>머신</a:t>
            </a:r>
            <a:r>
              <a:rPr sz="1400" dirty="0" err="1">
                <a:latin typeface="Gulim"/>
                <a:cs typeface="Gulim"/>
              </a:rPr>
              <a:t>러</a:t>
            </a:r>
            <a:r>
              <a:rPr sz="1400" spc="-50" dirty="0" err="1">
                <a:latin typeface="Gulim"/>
                <a:cs typeface="Gulim"/>
              </a:rPr>
              <a:t>닝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시스</a:t>
            </a:r>
            <a:r>
              <a:rPr sz="1400" dirty="0">
                <a:latin typeface="Gulim"/>
                <a:cs typeface="Gulim"/>
              </a:rPr>
              <a:t>템</a:t>
            </a:r>
            <a:r>
              <a:rPr sz="1400" spc="-50" dirty="0">
                <a:latin typeface="Gulim"/>
                <a:cs typeface="Gulim"/>
              </a:rPr>
              <a:t>은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solidFill>
                  <a:srgbClr val="FF0000"/>
                </a:solidFill>
                <a:latin typeface="Gulim"/>
                <a:cs typeface="Gulim"/>
              </a:rPr>
              <a:t>새로운</a:t>
            </a:r>
            <a:r>
              <a:rPr sz="1400" spc="-165" dirty="0">
                <a:solidFill>
                  <a:srgbClr val="FF0000"/>
                </a:solidFill>
                <a:latin typeface="Gulim"/>
                <a:cs typeface="Gulim"/>
              </a:rPr>
              <a:t> </a:t>
            </a:r>
            <a:r>
              <a:rPr sz="1400" dirty="0">
                <a:solidFill>
                  <a:srgbClr val="FF0000"/>
                </a:solidFill>
                <a:latin typeface="Gulim"/>
                <a:cs typeface="Gulim"/>
              </a:rPr>
              <a:t>데</a:t>
            </a:r>
            <a:r>
              <a:rPr sz="1400" spc="-50" dirty="0">
                <a:solidFill>
                  <a:srgbClr val="FF0000"/>
                </a:solidFill>
                <a:latin typeface="Gulim"/>
                <a:cs typeface="Gulim"/>
              </a:rPr>
              <a:t>이</a:t>
            </a:r>
            <a:r>
              <a:rPr sz="1400" dirty="0">
                <a:solidFill>
                  <a:srgbClr val="FF0000"/>
                </a:solidFill>
                <a:latin typeface="Gulim"/>
                <a:cs typeface="Gulim"/>
              </a:rPr>
              <a:t>터</a:t>
            </a:r>
            <a:r>
              <a:rPr sz="1400" spc="-50" dirty="0">
                <a:solidFill>
                  <a:srgbClr val="FF0000"/>
                </a:solidFill>
                <a:latin typeface="Gulim"/>
                <a:cs typeface="Gulim"/>
              </a:rPr>
              <a:t>에</a:t>
            </a:r>
            <a:r>
              <a:rPr sz="1400" spc="-165" dirty="0">
                <a:solidFill>
                  <a:srgbClr val="FF0000"/>
                </a:solidFill>
                <a:latin typeface="Gulim"/>
                <a:cs typeface="Gulim"/>
              </a:rPr>
              <a:t> </a:t>
            </a:r>
            <a:r>
              <a:rPr sz="1400" spc="-50" dirty="0">
                <a:solidFill>
                  <a:srgbClr val="FF0000"/>
                </a:solidFill>
                <a:latin typeface="Gulim"/>
                <a:cs typeface="Gulim"/>
              </a:rPr>
              <a:t>쉽게</a:t>
            </a:r>
            <a:r>
              <a:rPr sz="1400" spc="-165" dirty="0">
                <a:solidFill>
                  <a:srgbClr val="FF0000"/>
                </a:solidFill>
                <a:latin typeface="Gulim"/>
                <a:cs typeface="Gulim"/>
              </a:rPr>
              <a:t> </a:t>
            </a:r>
            <a:r>
              <a:rPr sz="1400" spc="-50" dirty="0">
                <a:solidFill>
                  <a:srgbClr val="FF0000"/>
                </a:solidFill>
                <a:latin typeface="Gulim"/>
                <a:cs typeface="Gulim"/>
              </a:rPr>
              <a:t>적응</a:t>
            </a:r>
            <a:r>
              <a:rPr sz="1400" spc="-165" dirty="0">
                <a:solidFill>
                  <a:srgbClr val="FF0000"/>
                </a:solidFill>
                <a:latin typeface="Gulim"/>
                <a:cs typeface="Gulim"/>
              </a:rPr>
              <a:t> </a:t>
            </a:r>
            <a:r>
              <a:rPr sz="1400" spc="-50" dirty="0">
                <a:solidFill>
                  <a:srgbClr val="FF0000"/>
                </a:solidFill>
                <a:latin typeface="Gulim"/>
                <a:cs typeface="Gulim"/>
              </a:rPr>
              <a:t>가능</a:t>
            </a:r>
            <a:endParaRPr sz="1400" dirty="0">
              <a:solidFill>
                <a:srgbClr val="FF0000"/>
              </a:solidFill>
              <a:latin typeface="Gulim"/>
              <a:cs typeface="Gulim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400" spc="-50" dirty="0">
                <a:solidFill>
                  <a:srgbClr val="FF0000"/>
                </a:solidFill>
                <a:latin typeface="Gulim"/>
                <a:cs typeface="Gulim"/>
              </a:rPr>
              <a:t>복잡</a:t>
            </a:r>
            <a:r>
              <a:rPr sz="1400" dirty="0">
                <a:solidFill>
                  <a:srgbClr val="FF0000"/>
                </a:solidFill>
                <a:latin typeface="Gulim"/>
                <a:cs typeface="Gulim"/>
              </a:rPr>
              <a:t>한</a:t>
            </a:r>
            <a:r>
              <a:rPr sz="1400" spc="-150" dirty="0">
                <a:solidFill>
                  <a:srgbClr val="FF0000"/>
                </a:solidFill>
                <a:latin typeface="Gulim"/>
                <a:cs typeface="Gulim"/>
              </a:rPr>
              <a:t> </a:t>
            </a:r>
            <a:r>
              <a:rPr sz="1400" spc="-50" dirty="0">
                <a:solidFill>
                  <a:srgbClr val="FF0000"/>
                </a:solidFill>
                <a:latin typeface="Gulim"/>
                <a:cs typeface="Gulim"/>
              </a:rPr>
              <a:t>문제와</a:t>
            </a:r>
            <a:r>
              <a:rPr sz="1400" spc="-165" dirty="0">
                <a:solidFill>
                  <a:srgbClr val="FF0000"/>
                </a:solidFill>
                <a:latin typeface="Gulim"/>
                <a:cs typeface="Gulim"/>
              </a:rPr>
              <a:t> </a:t>
            </a:r>
            <a:r>
              <a:rPr sz="1400" dirty="0">
                <a:solidFill>
                  <a:srgbClr val="FF0000"/>
                </a:solidFill>
                <a:latin typeface="Gulim"/>
                <a:cs typeface="Gulim"/>
              </a:rPr>
              <a:t>대량</a:t>
            </a:r>
            <a:r>
              <a:rPr sz="1400" spc="-50" dirty="0">
                <a:solidFill>
                  <a:srgbClr val="FF0000"/>
                </a:solidFill>
                <a:latin typeface="Gulim"/>
                <a:cs typeface="Gulim"/>
              </a:rPr>
              <a:t>의</a:t>
            </a:r>
            <a:r>
              <a:rPr sz="1400" spc="-165" dirty="0">
                <a:solidFill>
                  <a:srgbClr val="FF0000"/>
                </a:solidFill>
                <a:latin typeface="Gulim"/>
                <a:cs typeface="Gulim"/>
              </a:rPr>
              <a:t> </a:t>
            </a:r>
            <a:r>
              <a:rPr sz="1400" dirty="0">
                <a:solidFill>
                  <a:srgbClr val="FF0000"/>
                </a:solidFill>
                <a:latin typeface="Gulim"/>
                <a:cs typeface="Gulim"/>
              </a:rPr>
              <a:t>데</a:t>
            </a:r>
            <a:r>
              <a:rPr sz="1400" spc="-50" dirty="0">
                <a:solidFill>
                  <a:srgbClr val="FF0000"/>
                </a:solidFill>
                <a:latin typeface="Gulim"/>
                <a:cs typeface="Gulim"/>
              </a:rPr>
              <a:t>이</a:t>
            </a:r>
            <a:r>
              <a:rPr sz="1400" dirty="0">
                <a:solidFill>
                  <a:srgbClr val="FF0000"/>
                </a:solidFill>
                <a:latin typeface="Gulim"/>
                <a:cs typeface="Gulim"/>
              </a:rPr>
              <a:t>터</a:t>
            </a:r>
            <a:r>
              <a:rPr sz="1400" spc="-50" dirty="0">
                <a:solidFill>
                  <a:srgbClr val="FF0000"/>
                </a:solidFill>
                <a:latin typeface="Gulim"/>
                <a:cs typeface="Gulim"/>
              </a:rPr>
              <a:t>에서</a:t>
            </a:r>
            <a:r>
              <a:rPr sz="1400" spc="-165" dirty="0">
                <a:solidFill>
                  <a:srgbClr val="FF0000"/>
                </a:solidFill>
                <a:latin typeface="Gulim"/>
                <a:cs typeface="Gulim"/>
              </a:rPr>
              <a:t> </a:t>
            </a:r>
            <a:r>
              <a:rPr sz="1400" dirty="0">
                <a:solidFill>
                  <a:srgbClr val="FF0000"/>
                </a:solidFill>
                <a:latin typeface="Gulim"/>
                <a:cs typeface="Gulim"/>
              </a:rPr>
              <a:t>통찰</a:t>
            </a:r>
            <a:r>
              <a:rPr sz="1400" spc="-150" dirty="0">
                <a:solidFill>
                  <a:srgbClr val="FF0000"/>
                </a:solidFill>
                <a:latin typeface="Gulim"/>
                <a:cs typeface="Gulim"/>
              </a:rPr>
              <a:t> </a:t>
            </a:r>
            <a:r>
              <a:rPr sz="1400" spc="-50" dirty="0">
                <a:solidFill>
                  <a:srgbClr val="FF0000"/>
                </a:solidFill>
                <a:latin typeface="Gulim"/>
                <a:cs typeface="Gulim"/>
              </a:rPr>
              <a:t>얻기</a:t>
            </a:r>
            <a:r>
              <a:rPr sz="1400" spc="-130" dirty="0">
                <a:latin typeface="Tahoma"/>
                <a:cs typeface="Tahoma"/>
              </a:rPr>
              <a:t>(</a:t>
            </a:r>
            <a:r>
              <a:rPr sz="1400" spc="-50" dirty="0">
                <a:latin typeface="Gulim"/>
                <a:cs typeface="Gulim"/>
              </a:rPr>
              <a:t>데이터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 err="1">
                <a:latin typeface="Gulim"/>
                <a:cs typeface="Gulim"/>
              </a:rPr>
              <a:t>마이닝</a:t>
            </a:r>
            <a:r>
              <a:rPr sz="1400" b="1" spc="-90" dirty="0" err="1">
                <a:latin typeface="Tahoma"/>
                <a:cs typeface="Tahoma"/>
              </a:rPr>
              <a:t>d</a:t>
            </a:r>
            <a:r>
              <a:rPr sz="1400" b="1" spc="-114" dirty="0" err="1">
                <a:latin typeface="Tahoma"/>
                <a:cs typeface="Tahoma"/>
              </a:rPr>
              <a:t>a</a:t>
            </a:r>
            <a:r>
              <a:rPr sz="1400" b="1" spc="-40" dirty="0" err="1">
                <a:latin typeface="Tahoma"/>
                <a:cs typeface="Tahoma"/>
              </a:rPr>
              <a:t>t</a:t>
            </a:r>
            <a:r>
              <a:rPr sz="1400" b="1" spc="-114" dirty="0" err="1">
                <a:latin typeface="Tahoma"/>
                <a:cs typeface="Tahoma"/>
              </a:rPr>
              <a:t>a</a:t>
            </a:r>
            <a:r>
              <a:rPr sz="1400" b="1" spc="-155" dirty="0">
                <a:latin typeface="Tahoma"/>
                <a:cs typeface="Tahoma"/>
              </a:rPr>
              <a:t> </a:t>
            </a:r>
            <a:r>
              <a:rPr sz="1400" b="1" spc="-165" dirty="0">
                <a:latin typeface="Tahoma"/>
                <a:cs typeface="Tahoma"/>
              </a:rPr>
              <a:t>m</a:t>
            </a:r>
            <a:r>
              <a:rPr sz="1400" b="1" spc="-45" dirty="0">
                <a:latin typeface="Tahoma"/>
                <a:cs typeface="Tahoma"/>
              </a:rPr>
              <a:t>i</a:t>
            </a:r>
            <a:r>
              <a:rPr sz="1400" b="1" spc="-105" dirty="0">
                <a:latin typeface="Tahoma"/>
                <a:cs typeface="Tahoma"/>
              </a:rPr>
              <a:t>n</a:t>
            </a:r>
            <a:r>
              <a:rPr sz="1400" b="1" spc="-45" dirty="0">
                <a:latin typeface="Tahoma"/>
                <a:cs typeface="Tahoma"/>
              </a:rPr>
              <a:t>i</a:t>
            </a:r>
            <a:r>
              <a:rPr sz="1400" b="1" spc="-105" dirty="0">
                <a:latin typeface="Tahoma"/>
                <a:cs typeface="Tahoma"/>
              </a:rPr>
              <a:t>n</a:t>
            </a:r>
            <a:r>
              <a:rPr sz="1400" b="1" spc="-175" dirty="0">
                <a:latin typeface="Tahoma"/>
                <a:cs typeface="Tahoma"/>
              </a:rPr>
              <a:t>g</a:t>
            </a:r>
            <a:r>
              <a:rPr lang="en-US" sz="1400" b="1" spc="-175" dirty="0">
                <a:latin typeface="Tahoma"/>
                <a:cs typeface="Tahoma"/>
              </a:rPr>
              <a:t> - </a:t>
            </a:r>
            <a:r>
              <a:rPr lang="ko-KR" altLang="en-US" sz="1400" b="1" spc="-175" dirty="0" err="1">
                <a:latin typeface="Tahoma"/>
                <a:cs typeface="Tahoma"/>
              </a:rPr>
              <a:t>송길영</a:t>
            </a:r>
            <a:r>
              <a:rPr sz="1400" spc="-125" dirty="0">
                <a:latin typeface="Tahoma"/>
                <a:cs typeface="Tahoma"/>
              </a:rPr>
              <a:t>)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5644" y="5480532"/>
            <a:ext cx="66719" cy="6671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5644" y="5737879"/>
            <a:ext cx="66719" cy="66718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6BB71F9-B17A-40DE-AA95-6083C26E699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10</a:t>
            </a:fld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00" y="3374078"/>
            <a:ext cx="1925650" cy="38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b="1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1</a:t>
            </a:r>
            <a:r>
              <a:rPr sz="2450" b="1" spc="-245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.</a:t>
            </a:r>
            <a:r>
              <a:rPr sz="2450" b="1" spc="175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3</a:t>
            </a:r>
            <a:r>
              <a:rPr sz="2450" b="1" spc="55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</a:t>
            </a:r>
            <a:r>
              <a:rPr b="1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r>
              <a:rPr b="1" spc="-12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b="1" spc="-8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사례</a:t>
            </a:r>
            <a:endParaRPr sz="2450" b="1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DC8233B-3B42-4FC7-A282-DAB772A5F56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11</a:t>
            </a:fld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00" y="1349195"/>
            <a:ext cx="2862580" cy="302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b="1" spc="-65" dirty="0"/>
              <a:t>대표적인</a:t>
            </a:r>
            <a:r>
              <a:rPr sz="1800" b="1" spc="-100" dirty="0"/>
              <a:t> </a:t>
            </a:r>
            <a:r>
              <a:rPr sz="1800" b="1" spc="-65" dirty="0"/>
              <a:t>머신러닝</a:t>
            </a:r>
            <a:r>
              <a:rPr sz="1800" b="1" spc="-100" dirty="0"/>
              <a:t> </a:t>
            </a:r>
            <a:r>
              <a:rPr sz="1800" b="1" spc="-65" dirty="0"/>
              <a:t>적용</a:t>
            </a:r>
            <a:r>
              <a:rPr sz="1800" b="1" spc="-100" dirty="0"/>
              <a:t> </a:t>
            </a:r>
            <a:r>
              <a:rPr sz="1800" b="1" spc="-65" dirty="0"/>
              <a:t>사례</a:t>
            </a:r>
            <a:endParaRPr sz="1800" b="1" dirty="0"/>
          </a:p>
        </p:txBody>
      </p:sp>
      <p:sp>
        <p:nvSpPr>
          <p:cNvPr id="4" name="object 4"/>
          <p:cNvSpPr txBox="1"/>
          <p:nvPr/>
        </p:nvSpPr>
        <p:spPr>
          <a:xfrm>
            <a:off x="641350" y="1866900"/>
            <a:ext cx="7924800" cy="3033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marR="5080" indent="-285750">
              <a:lnSpc>
                <a:spcPct val="2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1400" spc="-50" dirty="0">
                <a:latin typeface="Gulim"/>
                <a:cs typeface="Gulim"/>
              </a:rPr>
              <a:t>이미지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분류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작업</a:t>
            </a:r>
            <a:r>
              <a:rPr sz="1400" spc="-155" dirty="0">
                <a:latin typeface="Tahoma"/>
                <a:cs typeface="Tahoma"/>
              </a:rPr>
              <a:t>:</a:t>
            </a:r>
            <a:r>
              <a:rPr sz="140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Gulim"/>
                <a:cs typeface="Gulim"/>
              </a:rPr>
              <a:t>생산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라</a:t>
            </a:r>
            <a:r>
              <a:rPr sz="1400" spc="-50" dirty="0">
                <a:latin typeface="Gulim"/>
                <a:cs typeface="Gulim"/>
              </a:rPr>
              <a:t>인에서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제</a:t>
            </a:r>
            <a:r>
              <a:rPr sz="1400" dirty="0">
                <a:latin typeface="Gulim"/>
                <a:cs typeface="Gulim"/>
              </a:rPr>
              <a:t>품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이미지를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분석</a:t>
            </a:r>
            <a:r>
              <a:rPr sz="1400" dirty="0">
                <a:latin typeface="Gulim"/>
                <a:cs typeface="Gulim"/>
              </a:rPr>
              <a:t>해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자</a:t>
            </a:r>
            <a:r>
              <a:rPr sz="1400" dirty="0">
                <a:latin typeface="Gulim"/>
                <a:cs typeface="Gulim"/>
              </a:rPr>
              <a:t>동</a:t>
            </a:r>
            <a:r>
              <a:rPr sz="1400" spc="-50" dirty="0">
                <a:latin typeface="Gulim"/>
                <a:cs typeface="Gulim"/>
              </a:rPr>
              <a:t>으로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40" dirty="0" err="1">
                <a:latin typeface="Gulim"/>
                <a:cs typeface="Gulim"/>
              </a:rPr>
              <a:t>분류</a:t>
            </a:r>
            <a:r>
              <a:rPr sz="1400" spc="-40" dirty="0">
                <a:latin typeface="Gulim"/>
                <a:cs typeface="Gulim"/>
              </a:rPr>
              <a:t> </a:t>
            </a:r>
            <a:r>
              <a:rPr lang="en-US" sz="1400" spc="-40" dirty="0">
                <a:latin typeface="Gulim"/>
                <a:cs typeface="Gulim"/>
              </a:rPr>
              <a:t> </a:t>
            </a:r>
          </a:p>
          <a:p>
            <a:pPr marL="469900" marR="5080" lvl="1">
              <a:lnSpc>
                <a:spcPct val="200000"/>
              </a:lnSpc>
              <a:spcBef>
                <a:spcPts val="95"/>
              </a:spcBef>
            </a:pPr>
            <a:r>
              <a:rPr lang="en-US" sz="1400" spc="-40" dirty="0">
                <a:latin typeface="Gulim"/>
                <a:cs typeface="Gulim"/>
              </a:rPr>
              <a:t>(</a:t>
            </a:r>
            <a:r>
              <a:rPr lang="ko-KR" altLang="en-US" sz="1400" spc="-40" dirty="0">
                <a:latin typeface="Gulim"/>
                <a:cs typeface="Gulim"/>
              </a:rPr>
              <a:t>주로 </a:t>
            </a:r>
            <a:r>
              <a:rPr lang="ko-KR" altLang="en-US" sz="1400" spc="-40" dirty="0" err="1">
                <a:latin typeface="Gulim"/>
                <a:cs typeface="Gulim"/>
              </a:rPr>
              <a:t>합성곱</a:t>
            </a:r>
            <a:r>
              <a:rPr lang="ko-KR" altLang="en-US" sz="1400" spc="-40" dirty="0">
                <a:latin typeface="Gulim"/>
                <a:cs typeface="Gulim"/>
              </a:rPr>
              <a:t> 신경망 </a:t>
            </a:r>
            <a:r>
              <a:rPr lang="en-US" altLang="ko-KR" sz="1400" spc="-40" dirty="0">
                <a:latin typeface="Gulim"/>
                <a:cs typeface="Gulim"/>
              </a:rPr>
              <a:t>– </a:t>
            </a:r>
            <a:r>
              <a:rPr lang="en-US" altLang="ko-KR" sz="1400" b="0" i="0" dirty="0">
                <a:solidFill>
                  <a:srgbClr val="202124"/>
                </a:solidFill>
                <a:effectLst/>
                <a:latin typeface="Apple SD Gothic Neo"/>
              </a:rPr>
              <a:t>Convolutional neural network</a:t>
            </a:r>
            <a:r>
              <a:rPr lang="ko-KR" altLang="en-US" sz="1400" spc="-40" dirty="0">
                <a:latin typeface="Gulim"/>
                <a:cs typeface="Gulim"/>
              </a:rPr>
              <a:t> 사용</a:t>
            </a:r>
            <a:r>
              <a:rPr lang="en-US" altLang="ko-KR" sz="1400" spc="-40" dirty="0">
                <a:latin typeface="Gulim"/>
                <a:cs typeface="Gulim"/>
              </a:rPr>
              <a:t>, </a:t>
            </a:r>
            <a:r>
              <a:rPr lang="ko-KR" altLang="en-US" sz="1400" spc="-40" dirty="0">
                <a:latin typeface="Gulim"/>
                <a:cs typeface="Gulim"/>
              </a:rPr>
              <a:t>고품질 아몬드 분류 작업</a:t>
            </a:r>
            <a:r>
              <a:rPr lang="en-US" altLang="ko-KR" sz="1400" spc="-40" dirty="0">
                <a:latin typeface="Gulim"/>
                <a:cs typeface="Gulim"/>
              </a:rPr>
              <a:t>)</a:t>
            </a:r>
            <a:r>
              <a:rPr lang="ko-KR" altLang="en-US" sz="1400" spc="-40" dirty="0">
                <a:latin typeface="Gulim"/>
                <a:cs typeface="Gulim"/>
              </a:rPr>
              <a:t> </a:t>
            </a:r>
            <a:endParaRPr lang="en-US" sz="1400" spc="-40" dirty="0">
              <a:latin typeface="Gulim"/>
              <a:cs typeface="Gulim"/>
            </a:endParaRPr>
          </a:p>
          <a:p>
            <a:pPr marL="298450" marR="5080" indent="-285750">
              <a:lnSpc>
                <a:spcPct val="2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1400" spc="-40" dirty="0" err="1">
                <a:latin typeface="Gulim"/>
                <a:cs typeface="Gulim"/>
              </a:rPr>
              <a:t>시맨</a:t>
            </a:r>
            <a:r>
              <a:rPr sz="1400" dirty="0" err="1">
                <a:latin typeface="Gulim"/>
                <a:cs typeface="Gulim"/>
              </a:rPr>
              <a:t>틱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분</a:t>
            </a:r>
            <a:r>
              <a:rPr sz="1400" dirty="0">
                <a:latin typeface="Gulim"/>
                <a:cs typeface="Gulim"/>
              </a:rPr>
              <a:t>할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작업</a:t>
            </a:r>
            <a:r>
              <a:rPr sz="1400" spc="-155" dirty="0">
                <a:latin typeface="Tahoma"/>
                <a:cs typeface="Tahoma"/>
              </a:rPr>
              <a:t>:</a:t>
            </a:r>
            <a:r>
              <a:rPr sz="140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Gulim"/>
                <a:cs typeface="Gulim"/>
              </a:rPr>
              <a:t>뇌를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스</a:t>
            </a:r>
            <a:r>
              <a:rPr sz="1400" dirty="0">
                <a:latin typeface="Gulim"/>
                <a:cs typeface="Gulim"/>
              </a:rPr>
              <a:t>캔하</a:t>
            </a:r>
            <a:r>
              <a:rPr sz="1400" spc="-50" dirty="0">
                <a:latin typeface="Gulim"/>
                <a:cs typeface="Gulim"/>
              </a:rPr>
              <a:t>여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종양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진단</a:t>
            </a:r>
            <a:endParaRPr sz="1400" dirty="0">
              <a:latin typeface="Gulim"/>
              <a:cs typeface="Gulim"/>
            </a:endParaRPr>
          </a:p>
          <a:p>
            <a:pPr marL="298450" indent="-285750">
              <a:lnSpc>
                <a:spcPct val="200000"/>
              </a:lnSpc>
              <a:spcBef>
                <a:spcPts val="170"/>
              </a:spcBef>
              <a:buFont typeface="Arial" panose="020B0604020202020204" pitchFamily="34" charset="0"/>
              <a:buChar char="•"/>
            </a:pPr>
            <a:r>
              <a:rPr sz="1400" dirty="0">
                <a:latin typeface="Gulim"/>
                <a:cs typeface="Gulim"/>
              </a:rPr>
              <a:t>텍</a:t>
            </a:r>
            <a:r>
              <a:rPr sz="1400" spc="-50" dirty="0">
                <a:latin typeface="Gulim"/>
                <a:cs typeface="Gulim"/>
              </a:rPr>
              <a:t>스</a:t>
            </a:r>
            <a:r>
              <a:rPr sz="1400" dirty="0">
                <a:latin typeface="Gulim"/>
                <a:cs typeface="Gulim"/>
              </a:rPr>
              <a:t>트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분류</a:t>
            </a:r>
            <a:r>
              <a:rPr sz="1400" spc="-125" dirty="0">
                <a:latin typeface="Tahoma"/>
                <a:cs typeface="Tahoma"/>
              </a:rPr>
              <a:t>(</a:t>
            </a:r>
            <a:r>
              <a:rPr sz="1400" spc="-50" dirty="0" err="1">
                <a:latin typeface="Gulim"/>
                <a:cs typeface="Gulim"/>
              </a:rPr>
              <a:t>자연어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 err="1">
                <a:latin typeface="Gulim"/>
                <a:cs typeface="Gulim"/>
              </a:rPr>
              <a:t>처</a:t>
            </a:r>
            <a:r>
              <a:rPr sz="1400" spc="-50" dirty="0" err="1">
                <a:latin typeface="Gulim"/>
                <a:cs typeface="Gulim"/>
              </a:rPr>
              <a:t>리</a:t>
            </a:r>
            <a:r>
              <a:rPr lang="en-US" sz="1400" spc="-50" dirty="0">
                <a:latin typeface="Gulim"/>
                <a:cs typeface="Gulim"/>
              </a:rPr>
              <a:t>, NLP - </a:t>
            </a:r>
            <a:r>
              <a:rPr lang="en-US" altLang="ko-KR" sz="1400" b="0" i="0" dirty="0">
                <a:solidFill>
                  <a:srgbClr val="4D5156"/>
                </a:solidFill>
                <a:effectLst/>
                <a:latin typeface="Apple SD Gothic Neo"/>
              </a:rPr>
              <a:t>Natural Language Processing, Transformer</a:t>
            </a:r>
            <a:r>
              <a:rPr sz="1400" spc="-125" dirty="0">
                <a:latin typeface="Tahoma"/>
                <a:cs typeface="Tahoma"/>
              </a:rPr>
              <a:t>)</a:t>
            </a:r>
            <a:r>
              <a:rPr sz="1400" spc="-155" dirty="0">
                <a:latin typeface="Tahoma"/>
                <a:cs typeface="Tahoma"/>
              </a:rPr>
              <a:t>:</a:t>
            </a:r>
            <a:r>
              <a:rPr sz="140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Gulim"/>
                <a:cs typeface="Gulim"/>
              </a:rPr>
              <a:t>자</a:t>
            </a:r>
            <a:r>
              <a:rPr sz="1400" dirty="0">
                <a:latin typeface="Gulim"/>
                <a:cs typeface="Gulim"/>
              </a:rPr>
              <a:t>동</a:t>
            </a:r>
            <a:r>
              <a:rPr sz="1400" spc="-50" dirty="0">
                <a:latin typeface="Gulim"/>
                <a:cs typeface="Gulim"/>
              </a:rPr>
              <a:t>으로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뉴스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기사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분류</a:t>
            </a:r>
            <a:endParaRPr sz="1400" dirty="0">
              <a:latin typeface="Gulim"/>
              <a:cs typeface="Gulim"/>
            </a:endParaRPr>
          </a:p>
          <a:p>
            <a:pPr marL="298450" marR="59563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1400" dirty="0">
                <a:latin typeface="Gulim"/>
                <a:cs typeface="Gulim"/>
              </a:rPr>
              <a:t>텍</a:t>
            </a:r>
            <a:r>
              <a:rPr sz="1400" spc="-50" dirty="0">
                <a:latin typeface="Gulim"/>
                <a:cs typeface="Gulim"/>
              </a:rPr>
              <a:t>스</a:t>
            </a:r>
            <a:r>
              <a:rPr sz="1400" dirty="0">
                <a:latin typeface="Gulim"/>
                <a:cs typeface="Gulim"/>
              </a:rPr>
              <a:t>트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분류</a:t>
            </a:r>
            <a:r>
              <a:rPr sz="1400" spc="-155" dirty="0">
                <a:latin typeface="Tahoma"/>
                <a:cs typeface="Tahoma"/>
              </a:rPr>
              <a:t>:</a:t>
            </a:r>
            <a:r>
              <a:rPr sz="1400" spc="-185" dirty="0">
                <a:latin typeface="Tahoma"/>
                <a:cs typeface="Tahoma"/>
              </a:rPr>
              <a:t> </a:t>
            </a:r>
            <a:r>
              <a:rPr sz="1400" dirty="0">
                <a:latin typeface="Gulim"/>
                <a:cs typeface="Gulim"/>
              </a:rPr>
              <a:t>토</a:t>
            </a:r>
            <a:r>
              <a:rPr sz="1400" spc="-50" dirty="0">
                <a:latin typeface="Gulim"/>
                <a:cs typeface="Gulim"/>
              </a:rPr>
              <a:t>론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포럼</a:t>
            </a:r>
            <a:r>
              <a:rPr sz="1400" spc="-50" dirty="0">
                <a:latin typeface="Gulim"/>
                <a:cs typeface="Gulim"/>
              </a:rPr>
              <a:t>에서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부정적인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코</a:t>
            </a:r>
            <a:r>
              <a:rPr sz="1400" spc="-50" dirty="0">
                <a:latin typeface="Gulim"/>
                <a:cs typeface="Gulim"/>
              </a:rPr>
              <a:t>멘</a:t>
            </a:r>
            <a:r>
              <a:rPr sz="1400" dirty="0">
                <a:latin typeface="Gulim"/>
                <a:cs typeface="Gulim"/>
              </a:rPr>
              <a:t>트</a:t>
            </a:r>
            <a:r>
              <a:rPr sz="1400" spc="-50" dirty="0">
                <a:latin typeface="Gulim"/>
                <a:cs typeface="Gulim"/>
              </a:rPr>
              <a:t>를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자</a:t>
            </a:r>
            <a:r>
              <a:rPr sz="1400" dirty="0">
                <a:latin typeface="Gulim"/>
                <a:cs typeface="Gulim"/>
              </a:rPr>
              <a:t>동</a:t>
            </a:r>
            <a:r>
              <a:rPr sz="1400" spc="-50" dirty="0">
                <a:latin typeface="Gulim"/>
                <a:cs typeface="Gulim"/>
              </a:rPr>
              <a:t>으로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35" dirty="0" err="1">
                <a:latin typeface="Gulim"/>
                <a:cs typeface="Gulim"/>
              </a:rPr>
              <a:t>구분</a:t>
            </a:r>
            <a:r>
              <a:rPr sz="1400" spc="-35" dirty="0">
                <a:latin typeface="Gulim"/>
                <a:cs typeface="Gulim"/>
              </a:rPr>
              <a:t> </a:t>
            </a:r>
            <a:endParaRPr lang="en-US" sz="1400" spc="-35" dirty="0">
              <a:latin typeface="Gulim"/>
              <a:cs typeface="Gulim"/>
            </a:endParaRPr>
          </a:p>
          <a:p>
            <a:pPr marL="298450" marR="59563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1400" dirty="0" err="1">
                <a:latin typeface="Gulim"/>
                <a:cs typeface="Gulim"/>
              </a:rPr>
              <a:t>텍</a:t>
            </a:r>
            <a:r>
              <a:rPr sz="1400" spc="-50" dirty="0" err="1">
                <a:latin typeface="Gulim"/>
                <a:cs typeface="Gulim"/>
              </a:rPr>
              <a:t>스</a:t>
            </a:r>
            <a:r>
              <a:rPr sz="1400" dirty="0" err="1">
                <a:latin typeface="Gulim"/>
                <a:cs typeface="Gulim"/>
              </a:rPr>
              <a:t>트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요약</a:t>
            </a:r>
            <a:r>
              <a:rPr sz="1400" spc="-155" dirty="0">
                <a:latin typeface="Tahoma"/>
                <a:cs typeface="Tahoma"/>
              </a:rPr>
              <a:t>:</a:t>
            </a:r>
            <a:r>
              <a:rPr sz="140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Gulim"/>
                <a:cs typeface="Gulim"/>
              </a:rPr>
              <a:t>긴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문서를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자</a:t>
            </a:r>
            <a:r>
              <a:rPr sz="1400" dirty="0">
                <a:latin typeface="Gulim"/>
                <a:cs typeface="Gulim"/>
              </a:rPr>
              <a:t>동</a:t>
            </a:r>
            <a:r>
              <a:rPr sz="1400" spc="-50" dirty="0">
                <a:latin typeface="Gulim"/>
                <a:cs typeface="Gulim"/>
              </a:rPr>
              <a:t>으로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요약</a:t>
            </a:r>
            <a:endParaRPr sz="1400" dirty="0">
              <a:latin typeface="Gulim"/>
              <a:cs typeface="Gulim"/>
            </a:endParaRPr>
          </a:p>
          <a:p>
            <a:pPr marL="298450" indent="-285750">
              <a:lnSpc>
                <a:spcPct val="200000"/>
              </a:lnSpc>
              <a:spcBef>
                <a:spcPts val="165"/>
              </a:spcBef>
              <a:buFont typeface="Arial" panose="020B0604020202020204" pitchFamily="34" charset="0"/>
              <a:buChar char="•"/>
            </a:pPr>
            <a:r>
              <a:rPr sz="1400" spc="-50" dirty="0">
                <a:latin typeface="Gulim"/>
                <a:cs typeface="Gulim"/>
              </a:rPr>
              <a:t>자연어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이</a:t>
            </a:r>
            <a:r>
              <a:rPr sz="1400" dirty="0">
                <a:latin typeface="Gulim"/>
                <a:cs typeface="Gulim"/>
              </a:rPr>
              <a:t>해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spc="-155" dirty="0">
                <a:latin typeface="Tahoma"/>
                <a:cs typeface="Tahoma"/>
              </a:rPr>
              <a:t>:</a:t>
            </a:r>
            <a:r>
              <a:rPr sz="1400" spc="-185" dirty="0">
                <a:latin typeface="Tahoma"/>
                <a:cs typeface="Tahoma"/>
              </a:rPr>
              <a:t> </a:t>
            </a:r>
            <a:r>
              <a:rPr sz="1400" dirty="0">
                <a:latin typeface="Gulim"/>
                <a:cs typeface="Gulim"/>
              </a:rPr>
              <a:t>챗</a:t>
            </a:r>
            <a:r>
              <a:rPr sz="1400" spc="-50" dirty="0">
                <a:latin typeface="Gulim"/>
                <a:cs typeface="Gulim"/>
              </a:rPr>
              <a:t>봇</a:t>
            </a:r>
            <a:r>
              <a:rPr sz="1400" spc="-125" dirty="0">
                <a:latin typeface="Tahoma"/>
                <a:cs typeface="Tahoma"/>
              </a:rPr>
              <a:t>(</a:t>
            </a:r>
            <a:r>
              <a:rPr sz="1400" spc="10" dirty="0">
                <a:latin typeface="Tahoma"/>
                <a:cs typeface="Tahoma"/>
              </a:rPr>
              <a:t>c</a:t>
            </a:r>
            <a:r>
              <a:rPr sz="1400" dirty="0">
                <a:latin typeface="Tahoma"/>
                <a:cs typeface="Tahoma"/>
              </a:rPr>
              <a:t>h</a:t>
            </a:r>
            <a:r>
              <a:rPr sz="1400" spc="-25" dirty="0">
                <a:latin typeface="Tahoma"/>
                <a:cs typeface="Tahoma"/>
              </a:rPr>
              <a:t>a</a:t>
            </a:r>
            <a:r>
              <a:rPr sz="1400" spc="60" dirty="0">
                <a:latin typeface="Tahoma"/>
                <a:cs typeface="Tahoma"/>
              </a:rPr>
              <a:t>t</a:t>
            </a:r>
            <a:r>
              <a:rPr sz="1400" spc="15" dirty="0">
                <a:latin typeface="Tahoma"/>
                <a:cs typeface="Tahoma"/>
              </a:rPr>
              <a:t>b</a:t>
            </a:r>
            <a:r>
              <a:rPr sz="1400" spc="25" dirty="0">
                <a:latin typeface="Tahoma"/>
                <a:cs typeface="Tahoma"/>
              </a:rPr>
              <a:t>o</a:t>
            </a:r>
            <a:r>
              <a:rPr sz="1400" spc="60" dirty="0">
                <a:latin typeface="Tahoma"/>
                <a:cs typeface="Tahoma"/>
              </a:rPr>
              <a:t>t</a:t>
            </a:r>
            <a:r>
              <a:rPr sz="1400" spc="-125" dirty="0">
                <a:latin typeface="Tahoma"/>
                <a:cs typeface="Tahoma"/>
              </a:rPr>
              <a:t>)</a:t>
            </a:r>
            <a:r>
              <a:rPr sz="1400" spc="-185" dirty="0">
                <a:latin typeface="Tahoma"/>
                <a:cs typeface="Tahoma"/>
              </a:rPr>
              <a:t> </a:t>
            </a:r>
            <a:r>
              <a:rPr sz="1400" dirty="0">
                <a:latin typeface="Gulim"/>
                <a:cs typeface="Gulim"/>
              </a:rPr>
              <a:t>또</a:t>
            </a:r>
            <a:r>
              <a:rPr sz="1400" spc="-50" dirty="0">
                <a:latin typeface="Gulim"/>
                <a:cs typeface="Gulim"/>
              </a:rPr>
              <a:t>는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개인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비서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만</a:t>
            </a:r>
            <a:r>
              <a:rPr sz="1400" dirty="0">
                <a:latin typeface="Gulim"/>
                <a:cs typeface="Gulim"/>
              </a:rPr>
              <a:t>들</a:t>
            </a:r>
            <a:r>
              <a:rPr sz="1400" spc="-50" dirty="0">
                <a:latin typeface="Gulim"/>
                <a:cs typeface="Gulim"/>
              </a:rPr>
              <a:t>기</a:t>
            </a:r>
            <a:endParaRPr sz="1400" dirty="0">
              <a:latin typeface="Gulim"/>
              <a:cs typeface="Gulim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13D8E47-314B-44C4-A7EF-A381466F971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12</a:t>
            </a:fld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EE1FA49-A57D-411F-8C77-FA178FB4E7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5" b="14125"/>
          <a:stretch/>
        </p:blipFill>
        <p:spPr bwMode="auto">
          <a:xfrm>
            <a:off x="0" y="782854"/>
            <a:ext cx="9512300" cy="535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2C1537-0944-4E9D-B342-9FDCB953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01" y="0"/>
            <a:ext cx="4015270" cy="1047628"/>
          </a:xfrm>
        </p:spPr>
        <p:txBody>
          <a:bodyPr>
            <a:normAutofit fontScale="90000"/>
          </a:bodyPr>
          <a:lstStyle/>
          <a:p>
            <a:pPr algn="ctr"/>
            <a:r>
              <a:rPr lang="en-AU" sz="2809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Almond </a:t>
            </a:r>
            <a:br>
              <a:rPr lang="en-AU" sz="2809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</a:br>
            <a:r>
              <a:rPr lang="en-AU" sz="2809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Classification Project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45B38C3-9A9C-423D-9762-196DDBB1509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8880" y="3001582"/>
          <a:ext cx="3786349" cy="2810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EC24C4DE-49A0-478F-869E-32E369881089}"/>
              </a:ext>
            </a:extLst>
          </p:cNvPr>
          <p:cNvGrpSpPr/>
          <p:nvPr/>
        </p:nvGrpSpPr>
        <p:grpSpPr>
          <a:xfrm>
            <a:off x="3599839" y="773935"/>
            <a:ext cx="3675587" cy="1660666"/>
            <a:chOff x="4613945" y="-22854"/>
            <a:chExt cx="4711033" cy="212849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904E3CE-2173-414F-AF11-E1842551C71A}"/>
                </a:ext>
              </a:extLst>
            </p:cNvPr>
            <p:cNvGrpSpPr/>
            <p:nvPr/>
          </p:nvGrpSpPr>
          <p:grpSpPr>
            <a:xfrm>
              <a:off x="4613945" y="16663"/>
              <a:ext cx="4711033" cy="2088974"/>
              <a:chOff x="7206143" y="2625754"/>
              <a:chExt cx="4711033" cy="2150061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4B15872D-F873-4B67-8D3E-3B9AA38EE674}"/>
                  </a:ext>
                </a:extLst>
              </p:cNvPr>
              <p:cNvSpPr/>
              <p:nvPr/>
            </p:nvSpPr>
            <p:spPr>
              <a:xfrm>
                <a:off x="7206143" y="2625754"/>
                <a:ext cx="4711033" cy="2150061"/>
              </a:xfrm>
              <a:prstGeom prst="roundRect">
                <a:avLst>
                  <a:gd name="adj" fmla="val 9419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4" dirty="0"/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7510299-B963-450A-A932-170928076A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84354" y="2987570"/>
                <a:ext cx="980155" cy="1595155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AE221D9-F127-40C1-BC26-1559B18DBF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26309" y="2987570"/>
                <a:ext cx="912664" cy="159515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0416C7C9-6E01-4F27-8E86-FCE98FB7EE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76555" y="2975801"/>
                <a:ext cx="1144697" cy="1606924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4D04664-005B-4915-A897-F577F546CF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409728" y="2987570"/>
                <a:ext cx="1096072" cy="1606924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B9AD4F-2EF7-4CE6-8B5E-BA5E46F19D0A}"/>
                </a:ext>
              </a:extLst>
            </p:cNvPr>
            <p:cNvSpPr txBox="1"/>
            <p:nvPr/>
          </p:nvSpPr>
          <p:spPr>
            <a:xfrm>
              <a:off x="5801225" y="-22854"/>
              <a:ext cx="2052940" cy="395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AU" sz="1404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nd</a:t>
              </a:r>
              <a:r>
                <a:rPr lang="en-AU" sz="140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machine images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CF31116-8162-4C8E-B09B-EC41D1A254D5}"/>
              </a:ext>
            </a:extLst>
          </p:cNvPr>
          <p:cNvSpPr txBox="1"/>
          <p:nvPr/>
        </p:nvSpPr>
        <p:spPr>
          <a:xfrm>
            <a:off x="8313856" y="5117563"/>
            <a:ext cx="1091966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4">
                <a:solidFill>
                  <a:srgbClr val="FF0000"/>
                </a:solidFill>
              </a:rPr>
              <a:t>Laser sensor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1CD129-0669-436E-8B08-488179873130}"/>
              </a:ext>
            </a:extLst>
          </p:cNvPr>
          <p:cNvSpPr txBox="1"/>
          <p:nvPr/>
        </p:nvSpPr>
        <p:spPr>
          <a:xfrm>
            <a:off x="8254133" y="3363235"/>
            <a:ext cx="761683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4">
                <a:solidFill>
                  <a:srgbClr val="FF0000"/>
                </a:solidFill>
              </a:rPr>
              <a:t>Lighting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52E608-2719-4CB2-92B3-FA4B6FEB95E9}"/>
              </a:ext>
            </a:extLst>
          </p:cNvPr>
          <p:cNvSpPr txBox="1"/>
          <p:nvPr/>
        </p:nvSpPr>
        <p:spPr>
          <a:xfrm>
            <a:off x="8487676" y="1282394"/>
            <a:ext cx="746808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4">
                <a:solidFill>
                  <a:srgbClr val="FF0000"/>
                </a:solidFill>
              </a:rPr>
              <a:t>Camera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E59E33-0A9D-4D48-BB96-ED863984B0B4}"/>
              </a:ext>
            </a:extLst>
          </p:cNvPr>
          <p:cNvCxnSpPr>
            <a:cxnSpLocks/>
          </p:cNvCxnSpPr>
          <p:nvPr/>
        </p:nvCxnSpPr>
        <p:spPr>
          <a:xfrm flipH="1" flipV="1">
            <a:off x="7122564" y="2691462"/>
            <a:ext cx="1131568" cy="73542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5EFA15-0C5E-476A-B508-E6A50818E299}"/>
              </a:ext>
            </a:extLst>
          </p:cNvPr>
          <p:cNvCxnSpPr>
            <a:cxnSpLocks/>
          </p:cNvCxnSpPr>
          <p:nvPr/>
        </p:nvCxnSpPr>
        <p:spPr>
          <a:xfrm flipH="1">
            <a:off x="7804343" y="5261641"/>
            <a:ext cx="509513" cy="18736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4E1F16-ED0E-4A04-A4CE-74295CEE5640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672315" y="1038659"/>
            <a:ext cx="815361" cy="3979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CE98E6D-6AD6-4288-9899-97D3231ADC87}"/>
              </a:ext>
            </a:extLst>
          </p:cNvPr>
          <p:cNvSpPr txBox="1"/>
          <p:nvPr/>
        </p:nvSpPr>
        <p:spPr>
          <a:xfrm>
            <a:off x="2385834" y="4459549"/>
            <a:ext cx="1717291" cy="308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2942" indent="-222942">
              <a:buFont typeface="Arial" panose="020B0604020202020204" pitchFamily="34" charset="0"/>
              <a:buChar char="•"/>
            </a:pPr>
            <a:r>
              <a:rPr lang="en-US" sz="14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resolution</a:t>
            </a:r>
            <a:endParaRPr lang="en-AU" sz="1404" dirty="0"/>
          </a:p>
        </p:txBody>
      </p:sp>
    </p:spTree>
    <p:extLst>
      <p:ext uri="{BB962C8B-B14F-4D97-AF65-F5344CB8AC3E}">
        <p14:creationId xmlns:p14="http://schemas.microsoft.com/office/powerpoint/2010/main" val="2158583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7550" y="1562100"/>
            <a:ext cx="10363200" cy="29949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marR="1796414" indent="-285750">
              <a:lnSpc>
                <a:spcPct val="2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1400" dirty="0">
                <a:latin typeface="Gulim"/>
                <a:cs typeface="Gulim"/>
              </a:rPr>
              <a:t>회</a:t>
            </a:r>
            <a:r>
              <a:rPr sz="1400" spc="-50" dirty="0">
                <a:latin typeface="Gulim"/>
                <a:cs typeface="Gulim"/>
              </a:rPr>
              <a:t>귀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분석</a:t>
            </a:r>
            <a:r>
              <a:rPr sz="1400" spc="-155" dirty="0">
                <a:latin typeface="Tahoma"/>
                <a:cs typeface="Tahoma"/>
              </a:rPr>
              <a:t>:</a:t>
            </a:r>
            <a:r>
              <a:rPr sz="1400" spc="-185" dirty="0">
                <a:latin typeface="Tahoma"/>
                <a:cs typeface="Tahoma"/>
              </a:rPr>
              <a:t> </a:t>
            </a:r>
            <a:r>
              <a:rPr sz="1400" dirty="0">
                <a:latin typeface="Gulim"/>
                <a:cs typeface="Gulim"/>
              </a:rPr>
              <a:t>회</a:t>
            </a:r>
            <a:r>
              <a:rPr sz="1400" spc="-50" dirty="0">
                <a:latin typeface="Gulim"/>
                <a:cs typeface="Gulim"/>
              </a:rPr>
              <a:t>사의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내년</a:t>
            </a:r>
            <a:r>
              <a:rPr sz="1400" dirty="0">
                <a:latin typeface="Gulim"/>
                <a:cs typeface="Gulim"/>
              </a:rPr>
              <a:t>도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spc="-50" dirty="0" err="1">
                <a:latin typeface="Gulim"/>
                <a:cs typeface="Gulim"/>
              </a:rPr>
              <a:t>수익을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 err="1">
                <a:latin typeface="Gulim"/>
                <a:cs typeface="Gulim"/>
              </a:rPr>
              <a:t>예</a:t>
            </a:r>
            <a:r>
              <a:rPr sz="1400" dirty="0" err="1">
                <a:latin typeface="Gulim"/>
                <a:cs typeface="Gulim"/>
              </a:rPr>
              <a:t>측하</a:t>
            </a:r>
            <a:r>
              <a:rPr sz="1400" spc="-40" dirty="0" err="1">
                <a:latin typeface="Gulim"/>
                <a:cs typeface="Gulim"/>
              </a:rPr>
              <a:t>기</a:t>
            </a:r>
            <a:r>
              <a:rPr lang="en-US" sz="1400" spc="-40" dirty="0">
                <a:latin typeface="Gulim"/>
                <a:cs typeface="Gulim"/>
              </a:rPr>
              <a:t> (</a:t>
            </a:r>
            <a:r>
              <a:rPr lang="ko-KR" altLang="en-US" sz="1400" spc="-40" dirty="0">
                <a:latin typeface="Gulim"/>
                <a:cs typeface="Gulim"/>
              </a:rPr>
              <a:t>선형회귀</a:t>
            </a:r>
            <a:r>
              <a:rPr lang="en-US" altLang="ko-KR" sz="1400" spc="-40" dirty="0">
                <a:latin typeface="Gulim"/>
                <a:cs typeface="Gulim"/>
              </a:rPr>
              <a:t>, Soft Vector</a:t>
            </a:r>
            <a:r>
              <a:rPr lang="ko-KR" altLang="en-US" sz="1400" spc="-40" dirty="0">
                <a:latin typeface="Gulim"/>
                <a:cs typeface="Gulim"/>
              </a:rPr>
              <a:t> </a:t>
            </a:r>
            <a:r>
              <a:rPr lang="en-US" altLang="ko-KR" sz="1400" spc="-40" dirty="0">
                <a:latin typeface="Gulim"/>
                <a:cs typeface="Gulim"/>
              </a:rPr>
              <a:t>Machine, Random</a:t>
            </a:r>
            <a:r>
              <a:rPr lang="ko-KR" altLang="en-US" sz="1400" spc="-40" dirty="0">
                <a:latin typeface="Gulim"/>
                <a:cs typeface="Gulim"/>
              </a:rPr>
              <a:t> </a:t>
            </a:r>
            <a:r>
              <a:rPr lang="en-US" altLang="ko-KR" sz="1400" spc="-40" dirty="0">
                <a:latin typeface="Gulim"/>
                <a:cs typeface="Gulim"/>
              </a:rPr>
              <a:t>Forest)</a:t>
            </a:r>
            <a:endParaRPr lang="en-US" sz="1400" spc="-40" dirty="0">
              <a:latin typeface="Gulim"/>
              <a:cs typeface="Gulim"/>
            </a:endParaRPr>
          </a:p>
          <a:p>
            <a:pPr marL="298450" marR="1796414" indent="-285750">
              <a:lnSpc>
                <a:spcPct val="2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1400" spc="-40" dirty="0" err="1">
                <a:latin typeface="Gulim"/>
                <a:cs typeface="Gulim"/>
              </a:rPr>
              <a:t>음성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인식</a:t>
            </a:r>
            <a:r>
              <a:rPr sz="1400" spc="-155" dirty="0">
                <a:latin typeface="Tahoma"/>
                <a:cs typeface="Tahoma"/>
              </a:rPr>
              <a:t>:</a:t>
            </a:r>
            <a:r>
              <a:rPr sz="140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Gulim"/>
                <a:cs typeface="Gulim"/>
              </a:rPr>
              <a:t>음성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명</a:t>
            </a:r>
            <a:r>
              <a:rPr sz="1400" dirty="0">
                <a:latin typeface="Gulim"/>
                <a:cs typeface="Gulim"/>
              </a:rPr>
              <a:t>령</a:t>
            </a:r>
            <a:r>
              <a:rPr sz="1400" spc="-50" dirty="0">
                <a:latin typeface="Gulim"/>
                <a:cs typeface="Gulim"/>
              </a:rPr>
              <a:t>에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반응</a:t>
            </a:r>
            <a:r>
              <a:rPr sz="1400" dirty="0">
                <a:latin typeface="Gulim"/>
                <a:cs typeface="Gulim"/>
              </a:rPr>
              <a:t>하</a:t>
            </a:r>
            <a:r>
              <a:rPr sz="1400" spc="-50" dirty="0">
                <a:latin typeface="Gulim"/>
                <a:cs typeface="Gulim"/>
              </a:rPr>
              <a:t>는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40" dirty="0">
                <a:latin typeface="Gulim"/>
                <a:cs typeface="Gulim"/>
              </a:rPr>
              <a:t>앱  </a:t>
            </a:r>
            <a:r>
              <a:rPr lang="en-US" sz="1400" spc="-40" dirty="0">
                <a:latin typeface="Gulim"/>
                <a:cs typeface="Gulim"/>
              </a:rPr>
              <a:t>(</a:t>
            </a:r>
            <a:r>
              <a:rPr lang="ko-KR" altLang="en-US" sz="1400" spc="-40" dirty="0">
                <a:latin typeface="Gulim"/>
                <a:cs typeface="Gulim"/>
              </a:rPr>
              <a:t>텍스트 데이터를 포함하여 시퀀스 데이터</a:t>
            </a:r>
            <a:r>
              <a:rPr lang="en-US" altLang="ko-KR" sz="1400" spc="-40" dirty="0">
                <a:latin typeface="Gulim"/>
                <a:cs typeface="Gulim"/>
              </a:rPr>
              <a:t>, RNN,</a:t>
            </a:r>
            <a:r>
              <a:rPr lang="ko-KR" altLang="en-US" sz="1400" spc="-40" dirty="0">
                <a:latin typeface="Gulim"/>
                <a:cs typeface="Gulim"/>
              </a:rPr>
              <a:t> </a:t>
            </a:r>
            <a:r>
              <a:rPr lang="en-US" altLang="ko-KR" sz="1400" spc="-40" dirty="0">
                <a:latin typeface="Gulim"/>
                <a:cs typeface="Gulim"/>
              </a:rPr>
              <a:t>CNN,</a:t>
            </a:r>
            <a:r>
              <a:rPr lang="ko-KR" altLang="en-US" sz="1400" spc="-40" dirty="0">
                <a:latin typeface="Gulim"/>
                <a:cs typeface="Gulim"/>
              </a:rPr>
              <a:t> </a:t>
            </a:r>
            <a:r>
              <a:rPr lang="en-US" altLang="ko-KR" sz="1400" spc="-40" dirty="0">
                <a:latin typeface="Gulim"/>
                <a:cs typeface="Gulim"/>
              </a:rPr>
              <a:t>Transformer)</a:t>
            </a:r>
            <a:endParaRPr lang="en-US" sz="1400" spc="-40" dirty="0">
              <a:latin typeface="Gulim"/>
              <a:cs typeface="Gulim"/>
            </a:endParaRPr>
          </a:p>
          <a:p>
            <a:pPr marL="298450" marR="5080" indent="-285750">
              <a:lnSpc>
                <a:spcPct val="2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1400" spc="-50" dirty="0" err="1">
                <a:latin typeface="Gulim"/>
                <a:cs typeface="Gulim"/>
              </a:rPr>
              <a:t>군집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 err="1">
                <a:latin typeface="Gulim"/>
                <a:cs typeface="Gulim"/>
              </a:rPr>
              <a:t>작업</a:t>
            </a:r>
            <a:r>
              <a:rPr lang="en-US" sz="1400" spc="-50" dirty="0">
                <a:latin typeface="Gulim"/>
                <a:cs typeface="Gulim"/>
              </a:rPr>
              <a:t> (Clustering – K </a:t>
            </a:r>
            <a:r>
              <a:rPr lang="ko-KR" altLang="en-US" sz="1400" spc="-50" dirty="0">
                <a:latin typeface="Gulim"/>
                <a:cs typeface="Gulim"/>
              </a:rPr>
              <a:t>평균</a:t>
            </a:r>
            <a:r>
              <a:rPr lang="en-US" altLang="ko-KR" sz="1400" spc="-50" dirty="0">
                <a:latin typeface="Gulim"/>
                <a:cs typeface="Gulim"/>
              </a:rPr>
              <a:t> </a:t>
            </a:r>
            <a:r>
              <a:rPr lang="ko-KR" altLang="en-US" sz="1400" spc="-50" dirty="0">
                <a:latin typeface="Gulim"/>
                <a:cs typeface="Gulim"/>
              </a:rPr>
              <a:t>알고리즘</a:t>
            </a:r>
            <a:r>
              <a:rPr lang="en-US" altLang="ko-KR" sz="1400" spc="-50" dirty="0">
                <a:latin typeface="Gulim"/>
                <a:cs typeface="Gulim"/>
              </a:rPr>
              <a:t>,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Noto Sans Light"/>
              </a:rPr>
              <a:t>DBSCAN</a:t>
            </a:r>
            <a:r>
              <a:rPr lang="en-US" sz="1400" spc="-50" dirty="0">
                <a:latin typeface="Gulim"/>
                <a:cs typeface="Gulim"/>
              </a:rPr>
              <a:t>)</a:t>
            </a:r>
            <a:r>
              <a:rPr sz="1400" spc="-155" dirty="0">
                <a:latin typeface="Tahoma"/>
                <a:cs typeface="Tahoma"/>
              </a:rPr>
              <a:t>:</a:t>
            </a:r>
            <a:r>
              <a:rPr sz="140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Gulim"/>
                <a:cs typeface="Gulim"/>
              </a:rPr>
              <a:t>구매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이</a:t>
            </a:r>
            <a:r>
              <a:rPr sz="1400" dirty="0">
                <a:latin typeface="Gulim"/>
                <a:cs typeface="Gulim"/>
              </a:rPr>
              <a:t>력</a:t>
            </a:r>
            <a:r>
              <a:rPr sz="1400" spc="-50" dirty="0">
                <a:latin typeface="Gulim"/>
                <a:cs typeface="Gulim"/>
              </a:rPr>
              <a:t>을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기반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고객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분류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후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다른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마</a:t>
            </a:r>
            <a:r>
              <a:rPr sz="1400" dirty="0">
                <a:latin typeface="Gulim"/>
                <a:cs typeface="Gulim"/>
              </a:rPr>
              <a:t>케팅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spc="-50" dirty="0" err="1">
                <a:latin typeface="Gulim"/>
                <a:cs typeface="Gulim"/>
              </a:rPr>
              <a:t>전</a:t>
            </a:r>
            <a:r>
              <a:rPr sz="1400" dirty="0" err="1">
                <a:latin typeface="Gulim"/>
                <a:cs typeface="Gulim"/>
              </a:rPr>
              <a:t>략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spc="-50" dirty="0" err="1">
                <a:latin typeface="Gulim"/>
                <a:cs typeface="Gulim"/>
              </a:rPr>
              <a:t>계</a:t>
            </a:r>
            <a:r>
              <a:rPr sz="1400" dirty="0" err="1">
                <a:latin typeface="Gulim"/>
                <a:cs typeface="Gulim"/>
              </a:rPr>
              <a:t>획</a:t>
            </a:r>
            <a:endParaRPr lang="en-US" sz="1400" dirty="0">
              <a:latin typeface="Gulim"/>
              <a:cs typeface="Gulim"/>
            </a:endParaRPr>
          </a:p>
          <a:p>
            <a:pPr marL="298450" marR="5080" indent="-285750">
              <a:lnSpc>
                <a:spcPct val="2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ko-KR" altLang="en-US" sz="1400" spc="-40" dirty="0">
                <a:latin typeface="Gulim"/>
                <a:cs typeface="Gulim"/>
              </a:rPr>
              <a:t>이상</a:t>
            </a:r>
            <a:r>
              <a:rPr lang="ko-KR" altLang="en-US" sz="1400" dirty="0">
                <a:latin typeface="Gulim"/>
                <a:cs typeface="Gulim"/>
              </a:rPr>
              <a:t>치</a:t>
            </a:r>
            <a:r>
              <a:rPr lang="ko-KR" altLang="en-US" sz="1400" spc="-150" dirty="0">
                <a:latin typeface="Gulim"/>
                <a:cs typeface="Gulim"/>
              </a:rPr>
              <a:t> </a:t>
            </a:r>
            <a:r>
              <a:rPr lang="ko-KR" altLang="en-US" sz="1400" dirty="0">
                <a:latin typeface="Gulim"/>
                <a:cs typeface="Gulim"/>
              </a:rPr>
              <a:t>탐</a:t>
            </a:r>
            <a:r>
              <a:rPr lang="ko-KR" altLang="en-US" sz="1400" spc="-50" dirty="0">
                <a:latin typeface="Gulim"/>
                <a:cs typeface="Gulim"/>
              </a:rPr>
              <a:t>지</a:t>
            </a:r>
            <a:r>
              <a:rPr lang="en-US" altLang="ko-KR" sz="1400" spc="-155" dirty="0">
                <a:latin typeface="Tahoma"/>
                <a:cs typeface="Tahoma"/>
              </a:rPr>
              <a:t>:</a:t>
            </a:r>
            <a:r>
              <a:rPr lang="ko-KR" altLang="en-US" sz="1400" spc="-185">
                <a:latin typeface="Tahoma"/>
                <a:cs typeface="Tahoma"/>
              </a:rPr>
              <a:t> </a:t>
            </a:r>
            <a:r>
              <a:rPr lang="ko-KR" altLang="en-US" sz="1400" spc="-50">
                <a:latin typeface="Gulim"/>
                <a:cs typeface="Gulim"/>
              </a:rPr>
              <a:t>신용</a:t>
            </a:r>
            <a:r>
              <a:rPr lang="ko-KR" altLang="en-US" sz="1400" spc="-165">
                <a:latin typeface="Gulim"/>
                <a:cs typeface="Gulim"/>
              </a:rPr>
              <a:t> </a:t>
            </a:r>
            <a:r>
              <a:rPr lang="ko-KR" altLang="en-US" sz="1400">
                <a:latin typeface="Gulim"/>
                <a:cs typeface="Gulim"/>
              </a:rPr>
              <a:t>카드</a:t>
            </a:r>
            <a:r>
              <a:rPr lang="ko-KR" altLang="en-US" sz="1400" spc="-150">
                <a:latin typeface="Gulim"/>
                <a:cs typeface="Gulim"/>
              </a:rPr>
              <a:t> </a:t>
            </a:r>
            <a:r>
              <a:rPr lang="ko-KR" altLang="en-US" sz="1400" spc="-50">
                <a:latin typeface="Gulim"/>
                <a:cs typeface="Gulim"/>
              </a:rPr>
              <a:t>부정</a:t>
            </a:r>
            <a:r>
              <a:rPr lang="ko-KR" altLang="en-US" sz="1400" spc="-165">
                <a:latin typeface="Gulim"/>
                <a:cs typeface="Gulim"/>
              </a:rPr>
              <a:t> </a:t>
            </a:r>
            <a:r>
              <a:rPr lang="ko-KR" altLang="en-US" sz="1400" spc="-50">
                <a:latin typeface="Gulim"/>
                <a:cs typeface="Gulim"/>
              </a:rPr>
              <a:t>거</a:t>
            </a:r>
            <a:r>
              <a:rPr lang="ko-KR" altLang="en-US" sz="1400">
                <a:latin typeface="Gulim"/>
                <a:cs typeface="Gulim"/>
              </a:rPr>
              <a:t>래</a:t>
            </a:r>
            <a:r>
              <a:rPr lang="ko-KR" altLang="en-US" sz="1400" spc="-150">
                <a:latin typeface="Gulim"/>
                <a:cs typeface="Gulim"/>
              </a:rPr>
              <a:t> </a:t>
            </a:r>
            <a:r>
              <a:rPr lang="ko-KR" altLang="en-US" sz="1400" spc="-50">
                <a:latin typeface="Gulim"/>
                <a:cs typeface="Gulim"/>
              </a:rPr>
              <a:t>감지</a:t>
            </a:r>
            <a:endParaRPr lang="en-US" sz="1400" dirty="0">
              <a:latin typeface="Gulim"/>
              <a:cs typeface="Gulim"/>
            </a:endParaRPr>
          </a:p>
          <a:p>
            <a:pPr marL="298450" marR="5080" indent="-285750">
              <a:lnSpc>
                <a:spcPct val="2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1400" dirty="0" err="1">
                <a:latin typeface="Gulim"/>
                <a:cs typeface="Gulim"/>
              </a:rPr>
              <a:t>데</a:t>
            </a:r>
            <a:r>
              <a:rPr sz="1400" spc="-50" dirty="0" err="1">
                <a:latin typeface="Gulim"/>
                <a:cs typeface="Gulim"/>
              </a:rPr>
              <a:t>이</a:t>
            </a:r>
            <a:r>
              <a:rPr sz="1400" dirty="0" err="1">
                <a:latin typeface="Gulim"/>
                <a:cs typeface="Gulim"/>
              </a:rPr>
              <a:t>터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시각</a:t>
            </a:r>
            <a:r>
              <a:rPr sz="1400" dirty="0">
                <a:latin typeface="Gulim"/>
                <a:cs typeface="Gulim"/>
              </a:rPr>
              <a:t>화</a:t>
            </a:r>
            <a:r>
              <a:rPr sz="1400" spc="-155" dirty="0">
                <a:latin typeface="Tahoma"/>
                <a:cs typeface="Tahoma"/>
              </a:rPr>
              <a:t>:</a:t>
            </a:r>
            <a:r>
              <a:rPr sz="140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Gulim"/>
                <a:cs typeface="Gulim"/>
              </a:rPr>
              <a:t>고</a:t>
            </a:r>
            <a:r>
              <a:rPr sz="1400" dirty="0">
                <a:latin typeface="Gulim"/>
                <a:cs typeface="Gulim"/>
              </a:rPr>
              <a:t>차</a:t>
            </a:r>
            <a:r>
              <a:rPr sz="1400" spc="-50" dirty="0">
                <a:latin typeface="Gulim"/>
                <a:cs typeface="Gulim"/>
              </a:rPr>
              <a:t>원의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복잡</a:t>
            </a:r>
            <a:r>
              <a:rPr sz="1400" dirty="0">
                <a:latin typeface="Gulim"/>
                <a:cs typeface="Gulim"/>
              </a:rPr>
              <a:t>한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데</a:t>
            </a:r>
            <a:r>
              <a:rPr sz="1400" spc="-50" dirty="0">
                <a:latin typeface="Gulim"/>
                <a:cs typeface="Gulim"/>
              </a:rPr>
              <a:t>이</a:t>
            </a:r>
            <a:r>
              <a:rPr sz="1400" dirty="0">
                <a:latin typeface="Gulim"/>
                <a:cs typeface="Gulim"/>
              </a:rPr>
              <a:t>터</a:t>
            </a:r>
            <a:r>
              <a:rPr sz="1400" spc="-50" dirty="0">
                <a:latin typeface="Gulim"/>
                <a:cs typeface="Gulim"/>
              </a:rPr>
              <a:t>셋을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그</a:t>
            </a:r>
            <a:r>
              <a:rPr sz="1400" dirty="0">
                <a:latin typeface="Gulim"/>
                <a:cs typeface="Gulim"/>
              </a:rPr>
              <a:t>래프</a:t>
            </a:r>
            <a:r>
              <a:rPr sz="1400" spc="-50" dirty="0">
                <a:latin typeface="Gulim"/>
                <a:cs typeface="Gulim"/>
              </a:rPr>
              <a:t>로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 err="1">
                <a:latin typeface="Gulim"/>
                <a:cs typeface="Gulim"/>
              </a:rPr>
              <a:t>효</a:t>
            </a:r>
            <a:r>
              <a:rPr sz="1400" spc="-50" dirty="0" err="1">
                <a:latin typeface="Gulim"/>
                <a:cs typeface="Gulim"/>
              </a:rPr>
              <a:t>율적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 err="1">
                <a:latin typeface="Gulim"/>
                <a:cs typeface="Gulim"/>
              </a:rPr>
              <a:t>표현</a:t>
            </a:r>
            <a:endParaRPr lang="en-US" sz="1400" dirty="0">
              <a:latin typeface="Gulim"/>
              <a:cs typeface="Gulim"/>
            </a:endParaRPr>
          </a:p>
          <a:p>
            <a:pPr marL="298450" marR="5080" indent="-285750">
              <a:lnSpc>
                <a:spcPct val="2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1400" dirty="0" err="1">
                <a:latin typeface="Gulim"/>
                <a:cs typeface="Gulim"/>
              </a:rPr>
              <a:t>추천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시스</a:t>
            </a:r>
            <a:r>
              <a:rPr sz="1400" dirty="0">
                <a:latin typeface="Gulim"/>
                <a:cs typeface="Gulim"/>
              </a:rPr>
              <a:t>템</a:t>
            </a:r>
            <a:r>
              <a:rPr sz="1400" spc="-155" dirty="0">
                <a:latin typeface="Tahoma"/>
                <a:cs typeface="Tahoma"/>
              </a:rPr>
              <a:t>:</a:t>
            </a:r>
            <a:r>
              <a:rPr sz="140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Gulim"/>
                <a:cs typeface="Gulim"/>
              </a:rPr>
              <a:t>과거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구매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이</a:t>
            </a:r>
            <a:r>
              <a:rPr sz="1400" dirty="0">
                <a:latin typeface="Gulim"/>
                <a:cs typeface="Gulim"/>
              </a:rPr>
              <a:t>력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관심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상</a:t>
            </a:r>
            <a:r>
              <a:rPr sz="1400" dirty="0">
                <a:latin typeface="Gulim"/>
                <a:cs typeface="Gulim"/>
              </a:rPr>
              <a:t>품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추천</a:t>
            </a:r>
          </a:p>
          <a:p>
            <a:pPr marL="298450" indent="-285750">
              <a:lnSpc>
                <a:spcPct val="200000"/>
              </a:lnSpc>
              <a:spcBef>
                <a:spcPts val="165"/>
              </a:spcBef>
              <a:buFont typeface="Arial" panose="020B0604020202020204" pitchFamily="34" charset="0"/>
              <a:buChar char="•"/>
            </a:pPr>
            <a:r>
              <a:rPr sz="1400" spc="-50" dirty="0">
                <a:latin typeface="Gulim"/>
                <a:cs typeface="Gulim"/>
              </a:rPr>
              <a:t>강</a:t>
            </a:r>
            <a:r>
              <a:rPr sz="1400" dirty="0">
                <a:latin typeface="Gulim"/>
                <a:cs typeface="Gulim"/>
              </a:rPr>
              <a:t>화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학</a:t>
            </a:r>
            <a:r>
              <a:rPr sz="1400" spc="-50" dirty="0">
                <a:latin typeface="Gulim"/>
                <a:cs typeface="Gulim"/>
              </a:rPr>
              <a:t>습</a:t>
            </a:r>
            <a:r>
              <a:rPr sz="1400" spc="-155" dirty="0">
                <a:latin typeface="Tahoma"/>
                <a:cs typeface="Tahoma"/>
              </a:rPr>
              <a:t>:</a:t>
            </a:r>
            <a:r>
              <a:rPr sz="140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Gulim"/>
                <a:cs typeface="Gulim"/>
              </a:rPr>
              <a:t>지능</a:t>
            </a:r>
            <a:r>
              <a:rPr sz="1400" dirty="0">
                <a:latin typeface="Gulim"/>
                <a:cs typeface="Gulim"/>
              </a:rPr>
              <a:t>형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게임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봇</a:t>
            </a:r>
            <a:r>
              <a:rPr sz="1400" spc="-125" dirty="0">
                <a:latin typeface="Tahoma"/>
                <a:cs typeface="Tahoma"/>
              </a:rPr>
              <a:t>(</a:t>
            </a:r>
            <a:r>
              <a:rPr sz="1400" spc="15" dirty="0">
                <a:latin typeface="Tahoma"/>
                <a:cs typeface="Tahoma"/>
              </a:rPr>
              <a:t>b</a:t>
            </a:r>
            <a:r>
              <a:rPr sz="1400" spc="25" dirty="0">
                <a:latin typeface="Tahoma"/>
                <a:cs typeface="Tahoma"/>
              </a:rPr>
              <a:t>o</a:t>
            </a:r>
            <a:r>
              <a:rPr sz="1400" spc="60" dirty="0">
                <a:latin typeface="Tahoma"/>
                <a:cs typeface="Tahoma"/>
              </a:rPr>
              <a:t>t</a:t>
            </a:r>
            <a:r>
              <a:rPr sz="1400" spc="-125" dirty="0">
                <a:latin typeface="Tahoma"/>
                <a:cs typeface="Tahoma"/>
              </a:rPr>
              <a:t>)</a:t>
            </a:r>
            <a:r>
              <a:rPr sz="140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Gulim"/>
                <a:cs typeface="Gulim"/>
              </a:rPr>
              <a:t>만</a:t>
            </a:r>
            <a:r>
              <a:rPr sz="1400" dirty="0">
                <a:latin typeface="Gulim"/>
                <a:cs typeface="Gulim"/>
              </a:rPr>
              <a:t>들</a:t>
            </a:r>
            <a:r>
              <a:rPr sz="1400" spc="-50" dirty="0">
                <a:latin typeface="Gulim"/>
                <a:cs typeface="Gulim"/>
              </a:rPr>
              <a:t>기</a:t>
            </a:r>
            <a:endParaRPr sz="1400" dirty="0">
              <a:latin typeface="Gulim"/>
              <a:cs typeface="Gulim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84E186-B987-415B-A67E-86020780DC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14</a:t>
            </a:fld>
            <a:endParaRPr lang="ko-KR" altLang="en-US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234C625-4E37-4B6E-9CBA-E16A8BF06377}"/>
              </a:ext>
            </a:extLst>
          </p:cNvPr>
          <p:cNvSpPr txBox="1">
            <a:spLocks/>
          </p:cNvSpPr>
          <p:nvPr/>
        </p:nvSpPr>
        <p:spPr>
          <a:xfrm>
            <a:off x="717550" y="1104900"/>
            <a:ext cx="2862580" cy="302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14"/>
              </a:spcBef>
            </a:pPr>
            <a:r>
              <a:rPr lang="ko-KR" altLang="en-US" b="1" kern="0" spc="-65" dirty="0">
                <a:solidFill>
                  <a:sysClr val="windowText" lastClr="000000"/>
                </a:solidFill>
              </a:rPr>
              <a:t>대표적인</a:t>
            </a:r>
            <a:r>
              <a:rPr lang="ko-KR" altLang="en-US" b="1" kern="0" spc="-100" dirty="0">
                <a:solidFill>
                  <a:sysClr val="windowText" lastClr="000000"/>
                </a:solidFill>
              </a:rPr>
              <a:t> </a:t>
            </a:r>
            <a:r>
              <a:rPr lang="ko-KR" altLang="en-US" b="1" kern="0" spc="-65" dirty="0" err="1">
                <a:solidFill>
                  <a:sysClr val="windowText" lastClr="000000"/>
                </a:solidFill>
              </a:rPr>
              <a:t>머신러닝</a:t>
            </a:r>
            <a:r>
              <a:rPr lang="ko-KR" altLang="en-US" b="1" kern="0" spc="-100" dirty="0">
                <a:solidFill>
                  <a:sysClr val="windowText" lastClr="000000"/>
                </a:solidFill>
              </a:rPr>
              <a:t> </a:t>
            </a:r>
            <a:r>
              <a:rPr lang="ko-KR" altLang="en-US" b="1" kern="0" spc="-65" dirty="0">
                <a:solidFill>
                  <a:sysClr val="windowText" lastClr="000000"/>
                </a:solidFill>
              </a:rPr>
              <a:t>적용</a:t>
            </a:r>
            <a:r>
              <a:rPr lang="ko-KR" altLang="en-US" b="1" kern="0" spc="-100" dirty="0">
                <a:solidFill>
                  <a:sysClr val="windowText" lastClr="000000"/>
                </a:solidFill>
              </a:rPr>
              <a:t> </a:t>
            </a:r>
            <a:r>
              <a:rPr lang="ko-KR" altLang="en-US" b="1" kern="0" spc="-65" dirty="0">
                <a:solidFill>
                  <a:sysClr val="windowText" lastClr="000000"/>
                </a:solidFill>
              </a:rPr>
              <a:t>사례</a:t>
            </a:r>
            <a:endParaRPr lang="ko-KR" altLang="en-US" b="1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350" y="1104900"/>
            <a:ext cx="3338195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b="1" spc="-165" dirty="0">
                <a:latin typeface="Calibri"/>
                <a:cs typeface="Calibri"/>
              </a:rPr>
              <a:t>1</a:t>
            </a:r>
            <a:r>
              <a:rPr sz="2450" b="1" spc="-245" dirty="0">
                <a:latin typeface="Calibri"/>
                <a:cs typeface="Calibri"/>
              </a:rPr>
              <a:t>.</a:t>
            </a:r>
            <a:r>
              <a:rPr sz="2450" b="1" spc="300" dirty="0">
                <a:latin typeface="Calibri"/>
                <a:cs typeface="Calibri"/>
              </a:rPr>
              <a:t>4</a:t>
            </a:r>
            <a:r>
              <a:rPr sz="2450" b="1" spc="55" dirty="0">
                <a:latin typeface="Calibri"/>
                <a:cs typeface="Calibri"/>
              </a:rPr>
              <a:t> </a:t>
            </a:r>
            <a:r>
              <a:rPr b="1" spc="-80" dirty="0"/>
              <a:t>머신러닝</a:t>
            </a:r>
            <a:r>
              <a:rPr b="1" spc="-120" dirty="0"/>
              <a:t> </a:t>
            </a:r>
            <a:r>
              <a:rPr b="1" spc="-80" dirty="0"/>
              <a:t>시스템의</a:t>
            </a:r>
            <a:r>
              <a:rPr b="1" spc="-120" dirty="0"/>
              <a:t> </a:t>
            </a:r>
            <a:r>
              <a:rPr b="1" spc="-80" dirty="0"/>
              <a:t>종류</a:t>
            </a:r>
            <a:endParaRPr sz="2450" b="1" dirty="0">
              <a:latin typeface="Calibri"/>
              <a:cs typeface="Calibri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11DB16-5FAC-4DAB-B6E3-309B52862EC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15</a:t>
            </a:fld>
            <a:endParaRPr lang="ko-KR" altLang="en-US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FFE38EB4-FC9B-42DC-878F-7C54DB117EF2}"/>
              </a:ext>
            </a:extLst>
          </p:cNvPr>
          <p:cNvSpPr txBox="1"/>
          <p:nvPr/>
        </p:nvSpPr>
        <p:spPr>
          <a:xfrm>
            <a:off x="869950" y="1714500"/>
            <a:ext cx="2642235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b="1" spc="-65" dirty="0">
                <a:latin typeface="Gulim"/>
                <a:cs typeface="Gulim"/>
              </a:rPr>
              <a:t>머신러닝</a:t>
            </a:r>
            <a:r>
              <a:rPr sz="1800" b="1" spc="-100" dirty="0">
                <a:latin typeface="Gulim"/>
                <a:cs typeface="Gulim"/>
              </a:rPr>
              <a:t> </a:t>
            </a:r>
            <a:r>
              <a:rPr sz="1800" b="1" spc="-65" dirty="0">
                <a:latin typeface="Gulim"/>
                <a:cs typeface="Gulim"/>
              </a:rPr>
              <a:t>시스템</a:t>
            </a:r>
            <a:r>
              <a:rPr sz="1800" b="1" spc="-100" dirty="0">
                <a:latin typeface="Gulim"/>
                <a:cs typeface="Gulim"/>
              </a:rPr>
              <a:t> </a:t>
            </a:r>
            <a:r>
              <a:rPr sz="1800" b="1" spc="-65" dirty="0">
                <a:latin typeface="Gulim"/>
                <a:cs typeface="Gulim"/>
              </a:rPr>
              <a:t>분류</a:t>
            </a:r>
            <a:r>
              <a:rPr sz="1800" b="1" spc="-100" dirty="0">
                <a:latin typeface="Gulim"/>
                <a:cs typeface="Gulim"/>
              </a:rPr>
              <a:t> </a:t>
            </a:r>
            <a:r>
              <a:rPr sz="1800" b="1" spc="-65" dirty="0">
                <a:latin typeface="Gulim"/>
                <a:cs typeface="Gulim"/>
              </a:rPr>
              <a:t>기준</a:t>
            </a:r>
            <a:endParaRPr sz="1800" b="1" dirty="0">
              <a:latin typeface="Gulim"/>
              <a:cs typeface="Gulim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BE89E4A-28F1-44F6-865A-9F8D2E58E6B9}"/>
              </a:ext>
            </a:extLst>
          </p:cNvPr>
          <p:cNvGrpSpPr/>
          <p:nvPr/>
        </p:nvGrpSpPr>
        <p:grpSpPr>
          <a:xfrm>
            <a:off x="869950" y="2400300"/>
            <a:ext cx="1620850" cy="1439112"/>
            <a:chOff x="1250950" y="2857500"/>
            <a:chExt cx="1620850" cy="1439112"/>
          </a:xfrm>
        </p:grpSpPr>
        <p:pic>
          <p:nvPicPr>
            <p:cNvPr id="6" name="object 2">
              <a:extLst>
                <a:ext uri="{FF2B5EF4-FFF2-40B4-BE49-F238E27FC236}">
                  <a16:creationId xmlns:a16="http://schemas.microsoft.com/office/drawing/2014/main" id="{EB8660E1-9839-43BD-8D31-D2D5385594D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5644" y="3355039"/>
              <a:ext cx="66719" cy="66719"/>
            </a:xfrm>
            <a:prstGeom prst="rect">
              <a:avLst/>
            </a:prstGeom>
          </p:spPr>
        </p:pic>
        <p:pic>
          <p:nvPicPr>
            <p:cNvPr id="7" name="object 3">
              <a:extLst>
                <a:ext uri="{FF2B5EF4-FFF2-40B4-BE49-F238E27FC236}">
                  <a16:creationId xmlns:a16="http://schemas.microsoft.com/office/drawing/2014/main" id="{A483A211-1F5E-433B-A0A9-BE345704CF6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5644" y="3612386"/>
              <a:ext cx="66719" cy="66719"/>
            </a:xfrm>
            <a:prstGeom prst="rect">
              <a:avLst/>
            </a:prstGeom>
          </p:spPr>
        </p:pic>
        <p:pic>
          <p:nvPicPr>
            <p:cNvPr id="8" name="object 4">
              <a:extLst>
                <a:ext uri="{FF2B5EF4-FFF2-40B4-BE49-F238E27FC236}">
                  <a16:creationId xmlns:a16="http://schemas.microsoft.com/office/drawing/2014/main" id="{8BFF7AAC-45FD-4D83-9A10-60B1647F74C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5644" y="3869732"/>
              <a:ext cx="66719" cy="66719"/>
            </a:xfrm>
            <a:prstGeom prst="rect">
              <a:avLst/>
            </a:prstGeom>
          </p:spPr>
        </p:pic>
        <p:pic>
          <p:nvPicPr>
            <p:cNvPr id="9" name="object 5">
              <a:extLst>
                <a:ext uri="{FF2B5EF4-FFF2-40B4-BE49-F238E27FC236}">
                  <a16:creationId xmlns:a16="http://schemas.microsoft.com/office/drawing/2014/main" id="{CFA58B60-C8AE-4D75-9F8F-AB2DDC559BF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5644" y="4127079"/>
              <a:ext cx="66719" cy="66719"/>
            </a:xfrm>
            <a:prstGeom prst="rect">
              <a:avLst/>
            </a:prstGeom>
          </p:spPr>
        </p:pic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A3DC1E2A-2C42-4C8D-9E90-74E4D3407D75}"/>
                </a:ext>
              </a:extLst>
            </p:cNvPr>
            <p:cNvSpPr txBox="1"/>
            <p:nvPr/>
          </p:nvSpPr>
          <p:spPr>
            <a:xfrm>
              <a:off x="1250950" y="2857500"/>
              <a:ext cx="1620850" cy="1439112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1400" b="1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훈련</a:t>
              </a:r>
              <a:r>
                <a:rPr sz="1400" b="1" spc="-8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b="1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지도</a:t>
              </a:r>
              <a:r>
                <a:rPr sz="1400" b="1" spc="-8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b="1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여부</a:t>
              </a:r>
              <a:endParaRPr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endParaRPr>
            </a:p>
            <a:p>
              <a:pPr>
                <a:lnSpc>
                  <a:spcPct val="100000"/>
                </a:lnSpc>
                <a:spcBef>
                  <a:spcPts val="55"/>
                </a:spcBef>
              </a:pPr>
              <a:endParaRPr sz="10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endParaRPr>
            </a:p>
            <a:p>
              <a:pPr marL="607060" marR="5080">
                <a:lnSpc>
                  <a:spcPct val="120600"/>
                </a:lnSpc>
                <a:spcBef>
                  <a:spcPts val="5"/>
                </a:spcBef>
              </a:pP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지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도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학</a:t>
              </a:r>
              <a:r>
                <a:rPr sz="1400" spc="-4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습</a:t>
              </a:r>
              <a:r>
                <a:rPr sz="1400" spc="-4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 </a:t>
              </a:r>
              <a:endParaRPr lang="en-US" sz="1400" spc="-4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endParaRPr>
            </a:p>
            <a:p>
              <a:pPr marL="607060" marR="5080">
                <a:lnSpc>
                  <a:spcPct val="120600"/>
                </a:lnSpc>
                <a:spcBef>
                  <a:spcPts val="5"/>
                </a:spcBef>
              </a:pPr>
              <a:r>
                <a:rPr sz="1400" spc="-4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비지</a:t>
              </a:r>
              <a:r>
                <a:rPr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도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학</a:t>
              </a:r>
              <a:r>
                <a:rPr sz="1400" spc="-4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습</a:t>
              </a:r>
              <a:r>
                <a:rPr sz="1400" spc="-4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 </a:t>
              </a:r>
              <a:endParaRPr lang="en-US" sz="1400" spc="-4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endParaRPr>
            </a:p>
            <a:p>
              <a:pPr marL="607060" marR="5080">
                <a:lnSpc>
                  <a:spcPct val="120600"/>
                </a:lnSpc>
                <a:spcBef>
                  <a:spcPts val="5"/>
                </a:spcBef>
              </a:pPr>
              <a:r>
                <a:rPr sz="1400" spc="-4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준지</a:t>
              </a:r>
              <a:r>
                <a:rPr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도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학</a:t>
              </a:r>
              <a:r>
                <a:rPr sz="1400" spc="-35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습</a:t>
              </a:r>
              <a:r>
                <a:rPr sz="1400" spc="-3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endParaRPr lang="en-US" sz="1400" spc="-3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endParaRPr>
            </a:p>
            <a:p>
              <a:pPr marL="607060" marR="5080">
                <a:lnSpc>
                  <a:spcPct val="120600"/>
                </a:lnSpc>
                <a:spcBef>
                  <a:spcPts val="5"/>
                </a:spcBef>
              </a:pPr>
              <a:r>
                <a:rPr sz="1400" spc="-35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강</a:t>
              </a:r>
              <a:r>
                <a:rPr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화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학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습</a:t>
              </a:r>
              <a:endPara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358D50D-97FC-4169-8148-E0DE007DD11F}"/>
              </a:ext>
            </a:extLst>
          </p:cNvPr>
          <p:cNvGrpSpPr/>
          <p:nvPr/>
        </p:nvGrpSpPr>
        <p:grpSpPr>
          <a:xfrm>
            <a:off x="869950" y="4423683"/>
            <a:ext cx="3048000" cy="955198"/>
            <a:chOff x="1250950" y="3086100"/>
            <a:chExt cx="3048000" cy="955198"/>
          </a:xfrm>
        </p:grpSpPr>
        <p:pic>
          <p:nvPicPr>
            <p:cNvPr id="12" name="object 2">
              <a:extLst>
                <a:ext uri="{FF2B5EF4-FFF2-40B4-BE49-F238E27FC236}">
                  <a16:creationId xmlns:a16="http://schemas.microsoft.com/office/drawing/2014/main" id="{B3157326-EE8D-435D-AC5D-27364CBF57C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5644" y="3612379"/>
              <a:ext cx="66719" cy="66719"/>
            </a:xfrm>
            <a:prstGeom prst="rect">
              <a:avLst/>
            </a:prstGeom>
          </p:spPr>
        </p:pic>
        <p:pic>
          <p:nvPicPr>
            <p:cNvPr id="13" name="object 3">
              <a:extLst>
                <a:ext uri="{FF2B5EF4-FFF2-40B4-BE49-F238E27FC236}">
                  <a16:creationId xmlns:a16="http://schemas.microsoft.com/office/drawing/2014/main" id="{747BFD1C-CDF8-412E-8E74-BA7F15ABFD6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5644" y="3869726"/>
              <a:ext cx="66719" cy="66719"/>
            </a:xfrm>
            <a:prstGeom prst="rect">
              <a:avLst/>
            </a:prstGeom>
          </p:spPr>
        </p:pic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54ACF9A7-7693-46DD-B927-8CB97AF8712D}"/>
                </a:ext>
              </a:extLst>
            </p:cNvPr>
            <p:cNvSpPr txBox="1"/>
            <p:nvPr/>
          </p:nvSpPr>
          <p:spPr>
            <a:xfrm>
              <a:off x="1250950" y="3086100"/>
              <a:ext cx="3048000" cy="955198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1400" b="1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실시간</a:t>
              </a:r>
              <a:r>
                <a:rPr sz="1400" b="1" spc="-8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b="1" spc="-5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훈련</a:t>
              </a:r>
              <a:r>
                <a:rPr sz="1400" b="1" spc="-8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b="1" spc="-5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여부</a:t>
              </a:r>
              <a:r>
                <a:rPr lang="en-US" sz="1400" b="1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(</a:t>
              </a:r>
              <a:r>
                <a:rPr lang="ko-KR" altLang="en-US" sz="1400" b="1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훈련시점</a:t>
              </a:r>
              <a:r>
                <a:rPr lang="en-US" altLang="ko-KR" sz="1400" b="1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)</a:t>
              </a:r>
              <a:endParaRPr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endParaRPr>
            </a:p>
            <a:p>
              <a:pPr>
                <a:lnSpc>
                  <a:spcPct val="100000"/>
                </a:lnSpc>
                <a:spcBef>
                  <a:spcPts val="55"/>
                </a:spcBef>
              </a:pPr>
              <a:endPara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endParaRPr>
            </a:p>
            <a:p>
              <a:pPr marL="607060" marR="5080">
                <a:lnSpc>
                  <a:spcPct val="120600"/>
                </a:lnSpc>
              </a:pP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온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라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인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학</a:t>
              </a:r>
              <a:r>
                <a:rPr sz="1400" spc="-35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습</a:t>
              </a:r>
              <a:r>
                <a:rPr sz="1400" spc="-3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 </a:t>
              </a:r>
              <a:endParaRPr lang="en-US" sz="1400" spc="-3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endParaRPr>
            </a:p>
            <a:p>
              <a:pPr marL="607060" marR="5080">
                <a:lnSpc>
                  <a:spcPct val="120600"/>
                </a:lnSpc>
              </a:pPr>
              <a:r>
                <a:rPr sz="1400" spc="-35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배</a:t>
              </a:r>
              <a:r>
                <a:rPr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치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학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습</a:t>
              </a:r>
              <a:endPara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291B96B-A36A-4019-8923-B09E23F7F1D2}"/>
              </a:ext>
            </a:extLst>
          </p:cNvPr>
          <p:cNvGrpSpPr/>
          <p:nvPr/>
        </p:nvGrpSpPr>
        <p:grpSpPr>
          <a:xfrm>
            <a:off x="565150" y="1028700"/>
            <a:ext cx="4953000" cy="953274"/>
            <a:chOff x="1250950" y="3086100"/>
            <a:chExt cx="4953000" cy="953274"/>
          </a:xfrm>
        </p:grpSpPr>
        <p:pic>
          <p:nvPicPr>
            <p:cNvPr id="2" name="object 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5644" y="3612384"/>
              <a:ext cx="66719" cy="66719"/>
            </a:xfrm>
            <a:prstGeom prst="rect">
              <a:avLst/>
            </a:prstGeom>
          </p:spPr>
        </p:pic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5644" y="3869731"/>
              <a:ext cx="66719" cy="66719"/>
            </a:xfrm>
            <a:prstGeom prst="rect">
              <a:avLst/>
            </a:prstGeom>
          </p:spPr>
        </p:pic>
        <p:sp>
          <p:nvSpPr>
            <p:cNvPr id="4" name="object 4"/>
            <p:cNvSpPr txBox="1"/>
            <p:nvPr/>
          </p:nvSpPr>
          <p:spPr>
            <a:xfrm>
              <a:off x="1250950" y="3086100"/>
              <a:ext cx="4953000" cy="953274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1400" b="1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예측</a:t>
              </a:r>
              <a:r>
                <a:rPr sz="1400" b="1" spc="-8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b="1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모델</a:t>
              </a:r>
              <a:r>
                <a:rPr sz="1400" b="1" spc="-8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b="1" spc="-5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사용</a:t>
              </a:r>
              <a:r>
                <a:rPr sz="1400" b="1" spc="-8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b="1" spc="-5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여부</a:t>
              </a:r>
              <a:r>
                <a:rPr lang="en-US" sz="1400" b="1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(</a:t>
              </a:r>
              <a:r>
                <a:rPr lang="ko-KR" altLang="en-US" sz="1400" b="1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모델 생성 여부</a:t>
              </a:r>
              <a:r>
                <a:rPr lang="en-US" altLang="ko-KR" sz="1400" b="1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)</a:t>
              </a:r>
              <a:endParaRPr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endParaRPr>
            </a:p>
            <a:p>
              <a:pPr>
                <a:lnSpc>
                  <a:spcPct val="100000"/>
                </a:lnSpc>
                <a:spcBef>
                  <a:spcPts val="55"/>
                </a:spcBef>
              </a:pPr>
              <a:endPara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endParaRPr>
            </a:p>
            <a:p>
              <a:pPr marL="607060" marR="5080">
                <a:lnSpc>
                  <a:spcPct val="120600"/>
                </a:lnSpc>
                <a:spcBef>
                  <a:spcPts val="5"/>
                </a:spcBef>
              </a:pP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사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례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기반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학</a:t>
              </a:r>
              <a:r>
                <a:rPr sz="1400" spc="-35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습</a:t>
              </a:r>
              <a:r>
                <a:rPr sz="1400" spc="-3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 </a:t>
              </a:r>
              <a:endParaRPr lang="en-US" sz="1400" spc="-3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endParaRPr>
            </a:p>
            <a:p>
              <a:pPr marL="607060" marR="5080">
                <a:lnSpc>
                  <a:spcPct val="120600"/>
                </a:lnSpc>
                <a:spcBef>
                  <a:spcPts val="5"/>
                </a:spcBef>
              </a:pPr>
              <a:r>
                <a:rPr sz="1400" spc="-35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모</a:t>
              </a:r>
              <a:r>
                <a:rPr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델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기반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학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습</a:t>
              </a:r>
              <a:endPara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endParaRP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776A91-FEA9-4B21-94A1-55B46F91A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16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77FE0C0-8C46-4A9B-B334-3692311D80C2}"/>
              </a:ext>
            </a:extLst>
          </p:cNvPr>
          <p:cNvGrpSpPr/>
          <p:nvPr/>
        </p:nvGrpSpPr>
        <p:grpSpPr>
          <a:xfrm>
            <a:off x="565150" y="2498822"/>
            <a:ext cx="5638800" cy="1936556"/>
            <a:chOff x="1327150" y="2628900"/>
            <a:chExt cx="5638800" cy="1936556"/>
          </a:xfrm>
        </p:grpSpPr>
        <p:pic>
          <p:nvPicPr>
            <p:cNvPr id="8" name="object 2">
              <a:extLst>
                <a:ext uri="{FF2B5EF4-FFF2-40B4-BE49-F238E27FC236}">
                  <a16:creationId xmlns:a16="http://schemas.microsoft.com/office/drawing/2014/main" id="{9220EFC4-16E5-417F-9549-24F452F92CB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5644" y="3259725"/>
              <a:ext cx="66719" cy="66719"/>
            </a:xfrm>
            <a:prstGeom prst="rect">
              <a:avLst/>
            </a:prstGeom>
          </p:spPr>
        </p:pic>
        <p:pic>
          <p:nvPicPr>
            <p:cNvPr id="9" name="object 3">
              <a:extLst>
                <a:ext uri="{FF2B5EF4-FFF2-40B4-BE49-F238E27FC236}">
                  <a16:creationId xmlns:a16="http://schemas.microsoft.com/office/drawing/2014/main" id="{1B95789D-E5B2-42C7-8946-F03CA6322BC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5644" y="3707699"/>
              <a:ext cx="66719" cy="66719"/>
            </a:xfrm>
            <a:prstGeom prst="rect">
              <a:avLst/>
            </a:prstGeom>
          </p:spPr>
        </p:pic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A020CEB6-0F21-4D56-8C8A-6A6DF957ABEA}"/>
                </a:ext>
              </a:extLst>
            </p:cNvPr>
            <p:cNvSpPr/>
            <p:nvPr/>
          </p:nvSpPr>
          <p:spPr>
            <a:xfrm>
              <a:off x="2487685" y="4155673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66719" y="66719"/>
                  </a:moveTo>
                  <a:lnTo>
                    <a:pt x="0" y="66719"/>
                  </a:lnTo>
                  <a:lnTo>
                    <a:pt x="0" y="0"/>
                  </a:lnTo>
                  <a:lnTo>
                    <a:pt x="66719" y="0"/>
                  </a:lnTo>
                  <a:lnTo>
                    <a:pt x="66719" y="66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832765CF-7F09-461B-B309-8EC23D9ECF15}"/>
                </a:ext>
              </a:extLst>
            </p:cNvPr>
            <p:cNvSpPr/>
            <p:nvPr/>
          </p:nvSpPr>
          <p:spPr>
            <a:xfrm>
              <a:off x="2487685" y="4413020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66719" y="66719"/>
                  </a:moveTo>
                  <a:lnTo>
                    <a:pt x="0" y="66719"/>
                  </a:lnTo>
                  <a:lnTo>
                    <a:pt x="0" y="0"/>
                  </a:lnTo>
                  <a:lnTo>
                    <a:pt x="66719" y="0"/>
                  </a:lnTo>
                  <a:lnTo>
                    <a:pt x="66719" y="66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8E8C7D14-4383-4FAC-ADF3-BA1F588B7613}"/>
                </a:ext>
              </a:extLst>
            </p:cNvPr>
            <p:cNvSpPr txBox="1"/>
            <p:nvPr/>
          </p:nvSpPr>
          <p:spPr>
            <a:xfrm>
              <a:off x="1327150" y="2628900"/>
              <a:ext cx="5638800" cy="1936556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1400" b="1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분류</a:t>
              </a:r>
              <a:r>
                <a:rPr sz="1400" b="1" spc="-8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b="1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기준의</a:t>
              </a:r>
              <a:r>
                <a:rPr sz="1400" b="1" spc="-8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b="1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비배타성</a:t>
              </a:r>
              <a:endParaRPr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endParaRPr>
            </a:p>
            <a:p>
              <a:pPr marL="607060" marR="2303780">
                <a:lnSpc>
                  <a:spcPct val="197700"/>
                </a:lnSpc>
                <a:spcBef>
                  <a:spcPts val="1155"/>
                </a:spcBef>
              </a:pP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분류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기준이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상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호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배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타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적이지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않음</a:t>
              </a:r>
              <a:r>
                <a:rPr sz="1400" spc="-14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. 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스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팸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필터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예제</a:t>
              </a:r>
              <a:endPara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endParaRPr>
            </a:p>
            <a:p>
              <a:pPr>
                <a:lnSpc>
                  <a:spcPct val="100000"/>
                </a:lnSpc>
                <a:spcBef>
                  <a:spcPts val="45"/>
                </a:spcBef>
              </a:pPr>
              <a:endPara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endParaRPr>
            </a:p>
            <a:p>
              <a:pPr marL="1384935" marR="5080">
                <a:lnSpc>
                  <a:spcPct val="111700"/>
                </a:lnSpc>
                <a:spcBef>
                  <a:spcPts val="5"/>
                </a:spcBef>
              </a:pP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심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층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신경망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모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델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활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용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실시간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스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팸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메일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분류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학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습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4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가능  지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도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학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습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22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+</a:t>
              </a:r>
              <a:r>
                <a:rPr sz="1400" spc="-18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온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라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인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학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습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22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+</a:t>
              </a:r>
              <a:r>
                <a:rPr sz="1400" spc="-18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모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델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기반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학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습</a:t>
              </a:r>
              <a:endPara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5150" y="1028700"/>
            <a:ext cx="5715000" cy="302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b="1" spc="-65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지도</a:t>
            </a:r>
            <a:r>
              <a:rPr sz="1800" b="1" spc="-1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800" b="1" spc="-65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학습</a:t>
            </a:r>
            <a:r>
              <a:rPr lang="en-US" sz="1800" b="1" spc="-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(</a:t>
            </a:r>
            <a:r>
              <a:rPr lang="ko-KR" altLang="en-US" sz="1800" b="1" spc="-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정답이 있음 </a:t>
            </a:r>
            <a:r>
              <a:rPr lang="en-US" altLang="ko-KR" sz="1800" b="1" spc="-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– </a:t>
            </a:r>
            <a:r>
              <a:rPr lang="en-US" altLang="ko-KR" sz="1800" b="1" spc="-65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Lable</a:t>
            </a:r>
            <a:r>
              <a:rPr lang="en-US" altLang="ko-KR" sz="1800" b="1" spc="-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lang="en-US" altLang="ko-KR" b="1" spc="-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Target</a:t>
            </a:r>
            <a:r>
              <a:rPr lang="en-US" altLang="ko-KR" sz="1800" b="1" spc="-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, </a:t>
            </a:r>
            <a:r>
              <a:rPr lang="ko-KR" altLang="en-US" sz="1800" b="1" spc="-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문제집 풀기</a:t>
            </a:r>
            <a:r>
              <a:rPr lang="en-US" altLang="ko-KR" sz="1800" b="1" spc="-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)</a:t>
            </a:r>
            <a:endParaRPr sz="1800" b="1" dirty="0"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7998F82-5001-4031-A3D3-DF62E90F71A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853428" y="5915406"/>
            <a:ext cx="2189289" cy="346710"/>
          </a:xfrm>
        </p:spPr>
        <p:txBody>
          <a:bodyPr/>
          <a:lstStyle/>
          <a:p>
            <a:fld id="{B6F15528-21DE-4FAA-801E-634DDDAF4B2B}" type="slidenum">
              <a:rPr lang="en-US" altLang="ko-KR" smtClean="0"/>
              <a:t>17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74CF56E-42DC-4D3F-A4FF-DCD60BE2C1B8}"/>
              </a:ext>
            </a:extLst>
          </p:cNvPr>
          <p:cNvGrpSpPr/>
          <p:nvPr/>
        </p:nvGrpSpPr>
        <p:grpSpPr>
          <a:xfrm>
            <a:off x="641350" y="1714500"/>
            <a:ext cx="4593693" cy="1498487"/>
            <a:chOff x="1715644" y="2800576"/>
            <a:chExt cx="4593693" cy="1498487"/>
          </a:xfrm>
        </p:grpSpPr>
        <p:pic>
          <p:nvPicPr>
            <p:cNvPr id="5" name="object 2">
              <a:extLst>
                <a:ext uri="{FF2B5EF4-FFF2-40B4-BE49-F238E27FC236}">
                  <a16:creationId xmlns:a16="http://schemas.microsoft.com/office/drawing/2014/main" id="{7645DB1F-3BEB-4E9A-9D14-919E3BCFFBC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5644" y="2926128"/>
              <a:ext cx="66719" cy="66719"/>
            </a:xfrm>
            <a:prstGeom prst="rect">
              <a:avLst/>
            </a:prstGeom>
          </p:spPr>
        </p:pic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02A4323E-24B6-463B-8460-0CCC22AF750A}"/>
                </a:ext>
              </a:extLst>
            </p:cNvPr>
            <p:cNvSpPr/>
            <p:nvPr/>
          </p:nvSpPr>
          <p:spPr>
            <a:xfrm>
              <a:off x="2487685" y="3183474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66719" y="66719"/>
                  </a:moveTo>
                  <a:lnTo>
                    <a:pt x="0" y="66719"/>
                  </a:lnTo>
                  <a:lnTo>
                    <a:pt x="0" y="0"/>
                  </a:lnTo>
                  <a:lnTo>
                    <a:pt x="66719" y="0"/>
                  </a:lnTo>
                  <a:lnTo>
                    <a:pt x="66719" y="66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4">
              <a:extLst>
                <a:ext uri="{FF2B5EF4-FFF2-40B4-BE49-F238E27FC236}">
                  <a16:creationId xmlns:a16="http://schemas.microsoft.com/office/drawing/2014/main" id="{1FB9F1D9-AB7B-41BC-90BF-75A8D9F8400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5644" y="3440821"/>
              <a:ext cx="66719" cy="66719"/>
            </a:xfrm>
            <a:prstGeom prst="rect">
              <a:avLst/>
            </a:prstGeom>
          </p:spPr>
        </p:pic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646CE3AF-F5F5-427E-B4A6-EE53171F4922}"/>
                </a:ext>
              </a:extLst>
            </p:cNvPr>
            <p:cNvSpPr/>
            <p:nvPr/>
          </p:nvSpPr>
          <p:spPr>
            <a:xfrm>
              <a:off x="2487685" y="3698168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66719" y="66719"/>
                  </a:moveTo>
                  <a:lnTo>
                    <a:pt x="0" y="66719"/>
                  </a:lnTo>
                  <a:lnTo>
                    <a:pt x="0" y="0"/>
                  </a:lnTo>
                  <a:lnTo>
                    <a:pt x="66719" y="0"/>
                  </a:lnTo>
                  <a:lnTo>
                    <a:pt x="66719" y="66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3B28BB60-D7E0-4FD8-AB2C-183BA3E228E2}"/>
                </a:ext>
              </a:extLst>
            </p:cNvPr>
            <p:cNvSpPr/>
            <p:nvPr/>
          </p:nvSpPr>
          <p:spPr>
            <a:xfrm>
              <a:off x="2487685" y="3955515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66719" y="66719"/>
                  </a:moveTo>
                  <a:lnTo>
                    <a:pt x="0" y="66719"/>
                  </a:lnTo>
                  <a:lnTo>
                    <a:pt x="0" y="0"/>
                  </a:lnTo>
                  <a:lnTo>
                    <a:pt x="66719" y="0"/>
                  </a:lnTo>
                  <a:lnTo>
                    <a:pt x="66719" y="66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FB847163-2B01-42C2-BBAF-A1C333152F69}"/>
                </a:ext>
              </a:extLst>
            </p:cNvPr>
            <p:cNvSpPr txBox="1"/>
            <p:nvPr/>
          </p:nvSpPr>
          <p:spPr>
            <a:xfrm>
              <a:off x="1901167" y="2800576"/>
              <a:ext cx="4408170" cy="1498487"/>
            </a:xfrm>
            <a:prstGeom prst="rect">
              <a:avLst/>
            </a:prstGeom>
          </p:spPr>
          <p:txBody>
            <a:bodyPr vert="horz" wrap="square" lIns="0" tIns="3365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65"/>
                </a:spcBef>
              </a:pP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훈련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데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이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터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에</a:t>
              </a:r>
              <a:r>
                <a:rPr sz="1400" spc="-17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b="1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레이블</a:t>
              </a:r>
              <a:r>
                <a:rPr sz="1400" b="1" spc="-240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(</a:t>
              </a:r>
              <a:r>
                <a:rPr sz="1400" b="1" spc="-4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l</a:t>
              </a:r>
              <a:r>
                <a:rPr sz="1400" b="1" spc="-114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a</a:t>
              </a:r>
              <a:r>
                <a:rPr sz="1400" b="1" spc="-90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be</a:t>
              </a:r>
              <a:r>
                <a:rPr sz="1400" b="1" spc="-4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l</a:t>
              </a:r>
              <a:r>
                <a:rPr sz="1400" b="1" spc="-24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)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이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라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는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답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포함</a:t>
              </a:r>
            </a:p>
            <a:p>
              <a:pPr marL="12700" marR="5080" indent="777240">
                <a:lnSpc>
                  <a:spcPts val="2030"/>
                </a:lnSpc>
                <a:spcBef>
                  <a:spcPts val="90"/>
                </a:spcBef>
              </a:pP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레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이블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대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신에</a:t>
              </a:r>
              <a:r>
                <a:rPr sz="1400" spc="-17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b="1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타깃</a:t>
              </a:r>
              <a:r>
                <a:rPr sz="1400" b="1" spc="-240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(</a:t>
              </a:r>
              <a:r>
                <a:rPr sz="1400" b="1" spc="-40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t</a:t>
              </a:r>
              <a:r>
                <a:rPr sz="1400" b="1" spc="-114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a</a:t>
              </a:r>
              <a:r>
                <a:rPr sz="1400" b="1" spc="-3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r</a:t>
              </a:r>
              <a:r>
                <a:rPr sz="1400" b="1" spc="-170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g</a:t>
              </a:r>
              <a:r>
                <a:rPr sz="1400" b="1" spc="-90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e</a:t>
              </a:r>
              <a:r>
                <a:rPr sz="1400" b="1" spc="-40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t</a:t>
              </a:r>
              <a:r>
                <a:rPr sz="1400" b="1" spc="-24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)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이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란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표현도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사용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됨</a:t>
              </a:r>
              <a:r>
                <a:rPr sz="1400" spc="-14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. 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대표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적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지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도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학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습</a:t>
              </a:r>
              <a:endPara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endParaRPr>
            </a:p>
            <a:p>
              <a:pPr marL="789940">
                <a:lnSpc>
                  <a:spcPct val="100000"/>
                </a:lnSpc>
                <a:spcBef>
                  <a:spcPts val="215"/>
                </a:spcBef>
              </a:pPr>
              <a:r>
                <a:rPr sz="1400" spc="-5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분류</a:t>
              </a:r>
              <a:r>
                <a:rPr lang="en-US"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(</a:t>
              </a:r>
              <a:r>
                <a:rPr lang="ko-KR" altLang="en-US"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몇가지 종류 중 하나를 고르는 작업</a:t>
              </a:r>
              <a:r>
                <a:rPr lang="en-US" altLang="ko-KR"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)</a:t>
              </a:r>
              <a:endPara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endParaRPr>
            </a:p>
            <a:p>
              <a:pPr marL="789940">
                <a:lnSpc>
                  <a:spcPct val="100000"/>
                </a:lnSpc>
                <a:spcBef>
                  <a:spcPts val="350"/>
                </a:spcBef>
              </a:pPr>
              <a:r>
                <a:rPr sz="1400" spc="-25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회귀</a:t>
              </a:r>
              <a:r>
                <a:rPr lang="en-US" sz="1400" spc="-2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(</a:t>
              </a:r>
              <a:r>
                <a:rPr lang="ko-KR" altLang="en-US" sz="1400" spc="-2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종류를 고르는 작업이 아닌 숫자를 선택하는 작업</a:t>
              </a:r>
              <a:r>
                <a:rPr lang="en-US" altLang="ko-KR" sz="1400" spc="-2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)</a:t>
              </a:r>
              <a:endPara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36EDE02-F703-B1FD-3E84-D9A1B1BC8704}"/>
              </a:ext>
            </a:extLst>
          </p:cNvPr>
          <p:cNvSpPr txBox="1"/>
          <p:nvPr/>
        </p:nvSpPr>
        <p:spPr>
          <a:xfrm>
            <a:off x="814242" y="3619500"/>
            <a:ext cx="683750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지도학습 </a:t>
            </a:r>
            <a:r>
              <a:rPr lang="en-US" altLang="ko-KR" dirty="0"/>
              <a:t>– </a:t>
            </a:r>
            <a:r>
              <a:rPr lang="ko-KR" altLang="en-US" dirty="0"/>
              <a:t>사람이 정답을 알려주어 어느 정도 지도하는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정답을 알려주는 방법 </a:t>
            </a:r>
            <a:r>
              <a:rPr lang="en-US" altLang="ko-KR" dirty="0"/>
              <a:t>– </a:t>
            </a:r>
            <a:r>
              <a:rPr lang="ko-KR" altLang="en-US" dirty="0"/>
              <a:t>데이터에 </a:t>
            </a:r>
            <a:r>
              <a:rPr lang="en-US" altLang="ko-KR" dirty="0"/>
              <a:t>Label </a:t>
            </a:r>
            <a:r>
              <a:rPr lang="ko-KR" altLang="en-US" dirty="0"/>
              <a:t>작업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목표 </a:t>
            </a:r>
            <a:r>
              <a:rPr lang="en-US" altLang="ko-KR" dirty="0"/>
              <a:t>– </a:t>
            </a:r>
            <a:r>
              <a:rPr lang="ko-KR" altLang="en-US" dirty="0"/>
              <a:t>정답을 잘 맞출 수 있도록 알고리즘</a:t>
            </a:r>
            <a:r>
              <a:rPr lang="en-US" altLang="ko-KR" dirty="0"/>
              <a:t>(AI </a:t>
            </a:r>
            <a:r>
              <a:rPr lang="ko-KR" altLang="en-US" dirty="0"/>
              <a:t>모델</a:t>
            </a:r>
            <a:r>
              <a:rPr lang="en-US" altLang="ko-KR" dirty="0"/>
              <a:t>)</a:t>
            </a:r>
            <a:r>
              <a:rPr lang="ko-KR" altLang="en-US" dirty="0"/>
              <a:t>을 훈련하는 것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종류 </a:t>
            </a:r>
            <a:r>
              <a:rPr lang="en-US" altLang="ko-KR" dirty="0"/>
              <a:t>– </a:t>
            </a:r>
            <a:r>
              <a:rPr lang="ko-KR" altLang="en-US" dirty="0"/>
              <a:t>분류와 회귀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정답을 맞추는 작업에 필요한 정보 </a:t>
            </a:r>
            <a:r>
              <a:rPr lang="en-US" altLang="ko-KR" dirty="0"/>
              <a:t>(</a:t>
            </a:r>
            <a:r>
              <a:rPr lang="ko-KR" altLang="en-US" dirty="0"/>
              <a:t>특성 속성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F3BF30-AD46-377B-E6E9-A7A3C1069F2C}"/>
              </a:ext>
            </a:extLst>
          </p:cNvPr>
          <p:cNvSpPr txBox="1"/>
          <p:nvPr/>
        </p:nvSpPr>
        <p:spPr>
          <a:xfrm>
            <a:off x="1536928" y="5026633"/>
            <a:ext cx="2988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정답인 타겟을 맞추는 작업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6150" y="1181100"/>
            <a:ext cx="137160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분류</a:t>
            </a:r>
            <a:endParaRPr b="1" dirty="0"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6150" y="1790700"/>
            <a:ext cx="6534739" cy="25145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675435" y="4381500"/>
            <a:ext cx="4038600" cy="167616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98450" marR="1713230" indent="-285750">
              <a:lnSpc>
                <a:spcPct val="200000"/>
              </a:lnSpc>
              <a:spcBef>
                <a:spcPts val="65"/>
              </a:spcBef>
              <a:buFont typeface="Arial" panose="020B0604020202020204" pitchFamily="34" charset="0"/>
              <a:buChar char="•"/>
            </a:pP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특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성을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사용</a:t>
            </a:r>
            <a:r>
              <a:rPr sz="14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한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데</a:t>
            </a:r>
            <a:r>
              <a:rPr sz="1400" spc="-5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이</a:t>
            </a:r>
            <a:r>
              <a:rPr sz="14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터</a:t>
            </a:r>
            <a:endParaRPr 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  <a:p>
            <a:pPr marL="298450" marR="1713230" indent="-285750">
              <a:lnSpc>
                <a:spcPct val="200000"/>
              </a:lnSpc>
              <a:spcBef>
                <a:spcPts val="65"/>
              </a:spcBef>
              <a:buFont typeface="Arial" panose="020B0604020202020204" pitchFamily="34" charset="0"/>
              <a:buChar char="•"/>
            </a:pPr>
            <a:r>
              <a:rPr sz="1400" spc="-4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분류</a:t>
            </a:r>
            <a:r>
              <a:rPr sz="1400" spc="-4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 예제</a:t>
            </a:r>
            <a:r>
              <a:rPr sz="1400" spc="-15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:</a:t>
            </a:r>
            <a:r>
              <a:rPr sz="1400" spc="-18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스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팸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필터</a:t>
            </a:r>
          </a:p>
          <a:p>
            <a:pPr marL="1075690" marR="508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특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성</a:t>
            </a:r>
            <a:r>
              <a:rPr sz="1400" spc="-15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:</a:t>
            </a:r>
            <a:r>
              <a:rPr sz="1400" spc="-18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소속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정보</a:t>
            </a:r>
            <a:r>
              <a:rPr sz="1400" spc="-14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,</a:t>
            </a:r>
            <a:r>
              <a:rPr sz="1400" spc="-18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특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정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단어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포함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여부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등</a:t>
            </a:r>
            <a:endParaRPr 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  <a:p>
            <a:pPr marL="1075690" marR="508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sz="14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레</a:t>
            </a:r>
            <a:r>
              <a:rPr sz="1400" spc="-5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이블</a:t>
            </a:r>
            <a:r>
              <a:rPr sz="1400" spc="-12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(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타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깃</a:t>
            </a:r>
            <a:r>
              <a:rPr sz="1400" spc="-12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)</a:t>
            </a:r>
            <a:r>
              <a:rPr sz="1400" spc="-15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:</a:t>
            </a:r>
            <a:r>
              <a:rPr sz="1400" spc="-18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스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팸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또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는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DFBFA0-50D7-484B-A7FA-A071AC5307F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DDCB5D-3E81-1022-6752-10BBC21E1466}"/>
              </a:ext>
            </a:extLst>
          </p:cNvPr>
          <p:cNvSpPr txBox="1"/>
          <p:nvPr/>
        </p:nvSpPr>
        <p:spPr>
          <a:xfrm>
            <a:off x="1677168" y="1192768"/>
            <a:ext cx="4755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분류</a:t>
            </a:r>
            <a:r>
              <a:rPr lang="en-US" altLang="ko-KR" dirty="0"/>
              <a:t>: </a:t>
            </a:r>
            <a:r>
              <a:rPr lang="ko-KR" altLang="en-US" dirty="0"/>
              <a:t>몇가지 종류 중 하나를 고르는 작업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6500" y="1388303"/>
            <a:ext cx="1087450" cy="2930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-50" dirty="0">
                <a:latin typeface="+mj-ea"/>
                <a:ea typeface="+mj-ea"/>
                <a:cs typeface="Gulim"/>
              </a:rPr>
              <a:t>회귀</a:t>
            </a:r>
            <a:endParaRPr b="1" dirty="0">
              <a:latin typeface="+mj-ea"/>
              <a:ea typeface="+mj-ea"/>
              <a:cs typeface="Gulim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93950" y="1900552"/>
            <a:ext cx="5097471" cy="263334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675435" y="4914900"/>
            <a:ext cx="3472239" cy="16800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marR="92710" indent="-285750">
              <a:lnSpc>
                <a:spcPct val="2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특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성을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사용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하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여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타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깃</a:t>
            </a:r>
            <a:r>
              <a:rPr sz="1400" spc="-12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(</a:t>
            </a:r>
            <a:r>
              <a:rPr sz="1400" spc="6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t</a:t>
            </a:r>
            <a:r>
              <a:rPr sz="1400" spc="-2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a</a:t>
            </a:r>
            <a:r>
              <a:rPr sz="1400" spc="7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r</a:t>
            </a:r>
            <a:r>
              <a:rPr sz="1400" spc="-6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g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e</a:t>
            </a:r>
            <a:r>
              <a:rPr sz="1400" spc="6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t</a:t>
            </a:r>
            <a:r>
              <a:rPr sz="1400" spc="-12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)</a:t>
            </a:r>
            <a:r>
              <a:rPr sz="1400" spc="-18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</a:t>
            </a:r>
            <a:r>
              <a:rPr sz="1400" spc="-5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수</a:t>
            </a:r>
            <a:r>
              <a:rPr sz="14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치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예</a:t>
            </a:r>
            <a:r>
              <a:rPr sz="14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측</a:t>
            </a:r>
            <a:endParaRPr 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  <a:p>
            <a:pPr marL="298450" marR="92710" indent="-285750">
              <a:lnSpc>
                <a:spcPct val="2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1400" spc="-5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예제</a:t>
            </a:r>
            <a:r>
              <a:rPr sz="1400" spc="-15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:</a:t>
            </a:r>
            <a:r>
              <a:rPr sz="1400" spc="-18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중고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차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가격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예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측</a:t>
            </a:r>
          </a:p>
          <a:p>
            <a:pPr marL="1075690" marR="5080" indent="-285750">
              <a:lnSpc>
                <a:spcPct val="200000"/>
              </a:lnSpc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특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성</a:t>
            </a:r>
            <a:r>
              <a:rPr sz="1400" spc="-15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:</a:t>
            </a:r>
            <a:r>
              <a:rPr sz="1400" spc="-18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주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행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거리</a:t>
            </a:r>
            <a:r>
              <a:rPr sz="1400" spc="-14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,</a:t>
            </a:r>
            <a:r>
              <a:rPr sz="1400" spc="-18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연식</a:t>
            </a:r>
            <a:r>
              <a:rPr sz="1400" spc="-14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,</a:t>
            </a:r>
            <a:r>
              <a:rPr sz="1400" spc="-18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</a:t>
            </a:r>
            <a:r>
              <a:rPr sz="1400" spc="-5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브</a:t>
            </a:r>
            <a:r>
              <a:rPr sz="14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랜드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등</a:t>
            </a:r>
            <a:endParaRPr 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  <a:p>
            <a:pPr marL="1075690" marR="5080" indent="-285750">
              <a:lnSpc>
                <a:spcPct val="200000"/>
              </a:lnSpc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sz="14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타</a:t>
            </a:r>
            <a:r>
              <a:rPr sz="1400" spc="-5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깃</a:t>
            </a:r>
            <a:r>
              <a:rPr sz="1400" spc="-15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:</a:t>
            </a:r>
            <a:r>
              <a:rPr sz="1400" spc="-18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중고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차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가격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D435EC-8870-459C-ACDA-6E2C5F8F45E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F6F3AF-5F6C-1B16-986E-E5F4CD59335F}"/>
              </a:ext>
            </a:extLst>
          </p:cNvPr>
          <p:cNvSpPr txBox="1"/>
          <p:nvPr/>
        </p:nvSpPr>
        <p:spPr>
          <a:xfrm>
            <a:off x="2098046" y="1358166"/>
            <a:ext cx="6163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회귀</a:t>
            </a:r>
            <a:r>
              <a:rPr lang="en-US" altLang="ko-KR" dirty="0"/>
              <a:t>: </a:t>
            </a:r>
            <a:r>
              <a:rPr lang="ko-KR" altLang="en-US" dirty="0"/>
              <a:t>종류를 구분하는 것이 아니라 어떤 숫자를 고르는 것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840" y="1197688"/>
            <a:ext cx="2181225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b="1" spc="-165" dirty="0">
                <a:latin typeface="Calibri"/>
                <a:cs typeface="Calibri"/>
              </a:rPr>
              <a:t>1</a:t>
            </a:r>
            <a:r>
              <a:rPr sz="2450" b="1" spc="-245" dirty="0">
                <a:latin typeface="Calibri"/>
                <a:cs typeface="Calibri"/>
              </a:rPr>
              <a:t>.</a:t>
            </a:r>
            <a:r>
              <a:rPr sz="2450" b="1" spc="-165" dirty="0">
                <a:latin typeface="Calibri"/>
                <a:cs typeface="Calibri"/>
              </a:rPr>
              <a:t>1</a:t>
            </a:r>
            <a:r>
              <a:rPr sz="2450" b="1" spc="55" dirty="0">
                <a:latin typeface="Calibri"/>
                <a:cs typeface="Calibri"/>
              </a:rPr>
              <a:t> </a:t>
            </a:r>
            <a:r>
              <a:rPr spc="-80" dirty="0"/>
              <a:t>머신러닝이란</a:t>
            </a:r>
            <a:r>
              <a:rPr sz="2450" b="1" spc="-75" dirty="0">
                <a:latin typeface="Calibri"/>
                <a:cs typeface="Calibri"/>
              </a:rPr>
              <a:t>?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BCDE352-7DBC-4DFC-8CC6-CBE5C2EED6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5556A2A-8325-425A-ACFF-6843CF415A23}"/>
              </a:ext>
            </a:extLst>
          </p:cNvPr>
          <p:cNvGrpSpPr/>
          <p:nvPr/>
        </p:nvGrpSpPr>
        <p:grpSpPr>
          <a:xfrm>
            <a:off x="624840" y="1900310"/>
            <a:ext cx="5478906" cy="227626"/>
            <a:chOff x="1715644" y="3355927"/>
            <a:chExt cx="5478906" cy="227626"/>
          </a:xfrm>
        </p:grpSpPr>
        <p:pic>
          <p:nvPicPr>
            <p:cNvPr id="5" name="object 2">
              <a:extLst>
                <a:ext uri="{FF2B5EF4-FFF2-40B4-BE49-F238E27FC236}">
                  <a16:creationId xmlns:a16="http://schemas.microsoft.com/office/drawing/2014/main" id="{20583656-AF6D-4530-AE77-8CAB837829E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5644" y="3440821"/>
              <a:ext cx="66719" cy="66719"/>
            </a:xfrm>
            <a:prstGeom prst="rect">
              <a:avLst/>
            </a:prstGeom>
          </p:spPr>
        </p:pic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7CFD6C80-DEB5-4E87-B7C5-8C9321750AAE}"/>
                </a:ext>
              </a:extLst>
            </p:cNvPr>
            <p:cNvSpPr txBox="1"/>
            <p:nvPr/>
          </p:nvSpPr>
          <p:spPr>
            <a:xfrm>
              <a:off x="1901167" y="3355927"/>
              <a:ext cx="5293383" cy="22762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모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든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데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이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터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과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학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자가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꼭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알아야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할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여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러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가지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기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초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개념과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용어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설명</a:t>
              </a:r>
              <a:endPara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3624210-F16F-475B-B2C5-F33AFE358A37}"/>
              </a:ext>
            </a:extLst>
          </p:cNvPr>
          <p:cNvGrpSpPr/>
          <p:nvPr/>
        </p:nvGrpSpPr>
        <p:grpSpPr>
          <a:xfrm>
            <a:off x="641350" y="2400300"/>
            <a:ext cx="8686799" cy="231474"/>
            <a:chOff x="1715644" y="3358443"/>
            <a:chExt cx="7559056" cy="231474"/>
          </a:xfrm>
        </p:grpSpPr>
        <p:pic>
          <p:nvPicPr>
            <p:cNvPr id="8" name="object 2">
              <a:extLst>
                <a:ext uri="{FF2B5EF4-FFF2-40B4-BE49-F238E27FC236}">
                  <a16:creationId xmlns:a16="http://schemas.microsoft.com/office/drawing/2014/main" id="{15BA1743-0D37-4F2F-A0CB-F2F2698CD11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5644" y="3440821"/>
              <a:ext cx="66719" cy="66719"/>
            </a:xfrm>
            <a:prstGeom prst="rect">
              <a:avLst/>
            </a:prstGeom>
          </p:spPr>
        </p:pic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4B2F9D66-CBD0-43D7-B926-43AECDA4851C}"/>
                </a:ext>
              </a:extLst>
            </p:cNvPr>
            <p:cNvSpPr txBox="1"/>
            <p:nvPr/>
          </p:nvSpPr>
          <p:spPr>
            <a:xfrm>
              <a:off x="1860550" y="3358443"/>
              <a:ext cx="7414150" cy="231474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머신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러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닝은</a:t>
              </a:r>
              <a:r>
                <a:rPr sz="1400" spc="-17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b="1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명시적인</a:t>
              </a:r>
              <a:r>
                <a:rPr sz="1400" b="1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b="1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프로그래밍</a:t>
              </a:r>
              <a:r>
                <a:rPr sz="1400" b="1" spc="-17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없이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컴퓨터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가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학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습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하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는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능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력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을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갖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추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게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하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는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연구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분야</a:t>
              </a:r>
              <a:r>
                <a:rPr lang="en-US"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(</a:t>
              </a:r>
              <a:r>
                <a:rPr lang="en-US" sz="1400" spc="-5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Authur</a:t>
              </a:r>
              <a:r>
                <a:rPr lang="en-US"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Samuel, 1959)</a:t>
              </a:r>
              <a:endPara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endParaRPr>
            </a:p>
          </p:txBody>
        </p:sp>
      </p:grpSp>
      <p:sp>
        <p:nvSpPr>
          <p:cNvPr id="14" name="슬라이드 번호 개체 틀 4">
            <a:extLst>
              <a:ext uri="{FF2B5EF4-FFF2-40B4-BE49-F238E27FC236}">
                <a16:creationId xmlns:a16="http://schemas.microsoft.com/office/drawing/2014/main" id="{7E67B1A9-AE93-48FF-B0D5-C6F8A6AEAE56}"/>
              </a:ext>
            </a:extLst>
          </p:cNvPr>
          <p:cNvSpPr txBox="1">
            <a:spLocks/>
          </p:cNvSpPr>
          <p:nvPr/>
        </p:nvSpPr>
        <p:spPr>
          <a:xfrm>
            <a:off x="6929628" y="8490255"/>
            <a:ext cx="2189289" cy="346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ko-KR" smtClean="0"/>
              <a:pPr/>
              <a:t>2</a:t>
            </a:fld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01587DF-640D-5AAC-F6A3-BFE034E04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" y="4000500"/>
            <a:ext cx="3517910" cy="2741321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2C6229FB-3976-38B2-B173-0687221ED861}"/>
              </a:ext>
            </a:extLst>
          </p:cNvPr>
          <p:cNvGrpSpPr/>
          <p:nvPr/>
        </p:nvGrpSpPr>
        <p:grpSpPr>
          <a:xfrm>
            <a:off x="641350" y="2854626"/>
            <a:ext cx="7924327" cy="446917"/>
            <a:chOff x="1715644" y="3358443"/>
            <a:chExt cx="8305800" cy="446917"/>
          </a:xfrm>
        </p:grpSpPr>
        <p:pic>
          <p:nvPicPr>
            <p:cNvPr id="24" name="object 2">
              <a:extLst>
                <a:ext uri="{FF2B5EF4-FFF2-40B4-BE49-F238E27FC236}">
                  <a16:creationId xmlns:a16="http://schemas.microsoft.com/office/drawing/2014/main" id="{44FAAE46-E3E2-CFFD-32BD-5CB7B914AAB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5644" y="3440821"/>
              <a:ext cx="66719" cy="66719"/>
            </a:xfrm>
            <a:prstGeom prst="rect">
              <a:avLst/>
            </a:prstGeom>
          </p:spPr>
        </p:pic>
        <p:sp>
          <p:nvSpPr>
            <p:cNvPr id="25" name="object 3">
              <a:extLst>
                <a:ext uri="{FF2B5EF4-FFF2-40B4-BE49-F238E27FC236}">
                  <a16:creationId xmlns:a16="http://schemas.microsoft.com/office/drawing/2014/main" id="{09DEC365-9D36-1C77-01E4-03B9E3FFC824}"/>
                </a:ext>
              </a:extLst>
            </p:cNvPr>
            <p:cNvSpPr txBox="1"/>
            <p:nvPr/>
          </p:nvSpPr>
          <p:spPr>
            <a:xfrm>
              <a:off x="1860550" y="3358443"/>
              <a:ext cx="8160894" cy="44691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lang="ko-KR" altLang="en-US"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어떤 작업 </a:t>
              </a:r>
              <a:r>
                <a:rPr lang="en-US" altLang="ko-KR"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T</a:t>
              </a:r>
              <a:r>
                <a:rPr lang="ko-KR" altLang="en-US"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에 대한 컴퓨터 프로그램의 성능을 </a:t>
              </a:r>
              <a:r>
                <a:rPr lang="en-US" altLang="ko-KR"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P</a:t>
              </a:r>
              <a:r>
                <a:rPr lang="ko-KR" altLang="en-US"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로 측정했을 때 경험 </a:t>
              </a:r>
              <a:r>
                <a:rPr lang="en-US" altLang="ko-KR"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E</a:t>
              </a:r>
              <a:r>
                <a:rPr lang="ko-KR" altLang="en-US"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로 인해 성능이 향상됐다면</a:t>
              </a:r>
              <a:r>
                <a:rPr lang="en-US" altLang="ko-KR"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, </a:t>
              </a:r>
              <a:r>
                <a:rPr lang="ko-KR" altLang="en-US"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이 컴퓨터 프로그램은 작업 </a:t>
              </a:r>
              <a:r>
                <a:rPr lang="en-US" altLang="ko-KR"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T</a:t>
              </a:r>
              <a:r>
                <a:rPr lang="ko-KR" altLang="en-US"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와 성능 측정 </a:t>
              </a:r>
              <a:r>
                <a:rPr lang="en-US" altLang="ko-KR"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P</a:t>
              </a:r>
              <a:r>
                <a:rPr lang="ko-KR" altLang="en-US"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에 대해 경험 </a:t>
              </a:r>
              <a:r>
                <a:rPr lang="en-US" altLang="ko-KR"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E</a:t>
              </a:r>
              <a:r>
                <a:rPr lang="ko-KR" altLang="en-US"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로 학습한 것이다</a:t>
              </a:r>
              <a:r>
                <a:rPr lang="en-US" altLang="ko-KR"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. (Tom Mitchell, 1997)</a:t>
              </a:r>
              <a:endPara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869950" y="1028700"/>
            <a:ext cx="6781800" cy="335899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200000"/>
              </a:lnSpc>
              <a:spcBef>
                <a:spcPts val="125"/>
              </a:spcBef>
            </a:pPr>
            <a:r>
              <a:rPr sz="1400" b="1" spc="-50" dirty="0">
                <a:latin typeface="Gulim"/>
                <a:cs typeface="Gulim"/>
              </a:rPr>
              <a:t>중요한</a:t>
            </a:r>
            <a:r>
              <a:rPr sz="1400" b="1" spc="-80" dirty="0">
                <a:latin typeface="Gulim"/>
                <a:cs typeface="Gulim"/>
              </a:rPr>
              <a:t> </a:t>
            </a:r>
            <a:r>
              <a:rPr sz="1400" b="1" spc="-50" dirty="0">
                <a:latin typeface="Gulim"/>
                <a:cs typeface="Gulim"/>
              </a:rPr>
              <a:t>지도학습</a:t>
            </a:r>
            <a:r>
              <a:rPr sz="1400" b="1" spc="-80" dirty="0">
                <a:latin typeface="Gulim"/>
                <a:cs typeface="Gulim"/>
              </a:rPr>
              <a:t> </a:t>
            </a:r>
            <a:r>
              <a:rPr sz="1400" b="1" spc="-50" dirty="0">
                <a:latin typeface="Gulim"/>
                <a:cs typeface="Gulim"/>
              </a:rPr>
              <a:t>알고리즘들</a:t>
            </a:r>
            <a:endParaRPr sz="1400" b="1" dirty="0">
              <a:latin typeface="Gulim"/>
              <a:cs typeface="Gulim"/>
            </a:endParaRPr>
          </a:p>
          <a:p>
            <a:pPr marL="89281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50" spc="45" dirty="0">
                <a:latin typeface="Tahoma"/>
                <a:cs typeface="Tahoma"/>
              </a:rPr>
              <a:t>k</a:t>
            </a:r>
            <a:r>
              <a:rPr sz="1550" spc="-25" dirty="0">
                <a:latin typeface="Tahoma"/>
                <a:cs typeface="Tahoma"/>
              </a:rPr>
              <a:t>-</a:t>
            </a:r>
            <a:r>
              <a:rPr sz="1350" dirty="0">
                <a:latin typeface="Gulim"/>
                <a:cs typeface="Gulim"/>
              </a:rPr>
              <a:t>최</a:t>
            </a:r>
            <a:r>
              <a:rPr sz="1400" spc="-50" dirty="0">
                <a:latin typeface="Gulim"/>
                <a:cs typeface="Gulim"/>
              </a:rPr>
              <a:t>근접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이웃</a:t>
            </a:r>
            <a:r>
              <a:rPr sz="1550" spc="-125" dirty="0">
                <a:latin typeface="Tahoma"/>
                <a:cs typeface="Tahoma"/>
              </a:rPr>
              <a:t>(</a:t>
            </a:r>
            <a:r>
              <a:rPr sz="1550" spc="45" dirty="0">
                <a:latin typeface="Tahoma"/>
                <a:cs typeface="Tahoma"/>
              </a:rPr>
              <a:t>k</a:t>
            </a:r>
            <a:r>
              <a:rPr sz="1550" spc="-25" dirty="0">
                <a:latin typeface="Tahoma"/>
                <a:cs typeface="Tahoma"/>
              </a:rPr>
              <a:t>-</a:t>
            </a:r>
            <a:r>
              <a:rPr sz="1550" spc="145" dirty="0">
                <a:latin typeface="Tahoma"/>
                <a:cs typeface="Tahoma"/>
              </a:rPr>
              <a:t>NN</a:t>
            </a:r>
            <a:r>
              <a:rPr sz="1550" spc="-15" dirty="0">
                <a:latin typeface="Tahoma"/>
                <a:cs typeface="Tahoma"/>
              </a:rPr>
              <a:t>s</a:t>
            </a:r>
            <a:r>
              <a:rPr sz="1550" spc="-125" dirty="0">
                <a:latin typeface="Tahoma"/>
                <a:cs typeface="Tahoma"/>
              </a:rPr>
              <a:t>)</a:t>
            </a:r>
            <a:endParaRPr sz="1550" dirty="0">
              <a:latin typeface="Tahoma"/>
              <a:cs typeface="Tahoma"/>
            </a:endParaRPr>
          </a:p>
          <a:p>
            <a:pPr marL="892810" indent="-285750">
              <a:lnSpc>
                <a:spcPct val="200000"/>
              </a:lnSpc>
              <a:spcBef>
                <a:spcPts val="165"/>
              </a:spcBef>
              <a:buFont typeface="Arial" panose="020B0604020202020204" pitchFamily="34" charset="0"/>
              <a:buChar char="•"/>
            </a:pPr>
            <a:r>
              <a:rPr sz="1400" spc="-50" dirty="0">
                <a:latin typeface="Gulim"/>
                <a:cs typeface="Gulim"/>
              </a:rPr>
              <a:t>선</a:t>
            </a:r>
            <a:r>
              <a:rPr sz="1350" dirty="0">
                <a:latin typeface="Gulim"/>
                <a:cs typeface="Gulim"/>
              </a:rPr>
              <a:t>형</a:t>
            </a:r>
            <a:r>
              <a:rPr sz="1350" spc="-150" dirty="0">
                <a:latin typeface="Gulim"/>
                <a:cs typeface="Gulim"/>
              </a:rPr>
              <a:t> </a:t>
            </a:r>
            <a:r>
              <a:rPr sz="1350" dirty="0">
                <a:latin typeface="Gulim"/>
                <a:cs typeface="Gulim"/>
              </a:rPr>
              <a:t>회</a:t>
            </a:r>
            <a:r>
              <a:rPr sz="1400" spc="-50" dirty="0">
                <a:latin typeface="Gulim"/>
                <a:cs typeface="Gulim"/>
              </a:rPr>
              <a:t>귀</a:t>
            </a:r>
            <a:r>
              <a:rPr sz="1550" spc="-125" dirty="0">
                <a:latin typeface="Tahoma"/>
                <a:cs typeface="Tahoma"/>
              </a:rPr>
              <a:t>(</a:t>
            </a:r>
            <a:r>
              <a:rPr sz="1550" spc="45" dirty="0">
                <a:latin typeface="Tahoma"/>
                <a:cs typeface="Tahoma"/>
              </a:rPr>
              <a:t>li</a:t>
            </a:r>
            <a:r>
              <a:rPr sz="1550" dirty="0">
                <a:latin typeface="Tahoma"/>
                <a:cs typeface="Tahoma"/>
              </a:rPr>
              <a:t>ne</a:t>
            </a:r>
            <a:r>
              <a:rPr sz="1550" spc="-25" dirty="0">
                <a:latin typeface="Tahoma"/>
                <a:cs typeface="Tahoma"/>
              </a:rPr>
              <a:t>a</a:t>
            </a:r>
            <a:r>
              <a:rPr sz="1550" spc="70" dirty="0">
                <a:latin typeface="Tahoma"/>
                <a:cs typeface="Tahoma"/>
              </a:rPr>
              <a:t>r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550" spc="70" dirty="0">
                <a:latin typeface="Tahoma"/>
                <a:cs typeface="Tahoma"/>
              </a:rPr>
              <a:t>r</a:t>
            </a:r>
            <a:r>
              <a:rPr sz="1550" dirty="0">
                <a:latin typeface="Tahoma"/>
                <a:cs typeface="Tahoma"/>
              </a:rPr>
              <a:t>e</a:t>
            </a:r>
            <a:r>
              <a:rPr sz="1550" spc="-60" dirty="0">
                <a:latin typeface="Tahoma"/>
                <a:cs typeface="Tahoma"/>
              </a:rPr>
              <a:t>g</a:t>
            </a:r>
            <a:r>
              <a:rPr sz="1550" spc="70" dirty="0">
                <a:latin typeface="Tahoma"/>
                <a:cs typeface="Tahoma"/>
              </a:rPr>
              <a:t>r</a:t>
            </a:r>
            <a:r>
              <a:rPr sz="1550" dirty="0">
                <a:latin typeface="Tahoma"/>
                <a:cs typeface="Tahoma"/>
              </a:rPr>
              <a:t>e</a:t>
            </a:r>
            <a:r>
              <a:rPr sz="1550" spc="-15" dirty="0">
                <a:latin typeface="Tahoma"/>
                <a:cs typeface="Tahoma"/>
              </a:rPr>
              <a:t>ss</a:t>
            </a:r>
            <a:r>
              <a:rPr sz="1550" spc="45" dirty="0">
                <a:latin typeface="Tahoma"/>
                <a:cs typeface="Tahoma"/>
              </a:rPr>
              <a:t>i</a:t>
            </a:r>
            <a:r>
              <a:rPr sz="1550" spc="25" dirty="0">
                <a:latin typeface="Tahoma"/>
                <a:cs typeface="Tahoma"/>
              </a:rPr>
              <a:t>o</a:t>
            </a:r>
            <a:r>
              <a:rPr sz="1550" dirty="0">
                <a:latin typeface="Tahoma"/>
                <a:cs typeface="Tahoma"/>
              </a:rPr>
              <a:t>n</a:t>
            </a:r>
            <a:r>
              <a:rPr sz="1550" spc="-125" dirty="0">
                <a:latin typeface="Tahoma"/>
                <a:cs typeface="Tahoma"/>
              </a:rPr>
              <a:t>)</a:t>
            </a:r>
            <a:endParaRPr sz="1550" dirty="0">
              <a:latin typeface="Tahoma"/>
              <a:cs typeface="Tahoma"/>
            </a:endParaRPr>
          </a:p>
          <a:p>
            <a:pPr marL="892810" indent="-285750">
              <a:lnSpc>
                <a:spcPct val="200000"/>
              </a:lnSpc>
              <a:spcBef>
                <a:spcPts val="170"/>
              </a:spcBef>
              <a:buFont typeface="Arial" panose="020B0604020202020204" pitchFamily="34" charset="0"/>
              <a:buChar char="•"/>
            </a:pPr>
            <a:r>
              <a:rPr sz="1400" spc="-50" dirty="0">
                <a:latin typeface="Gulim"/>
                <a:cs typeface="Gulim"/>
              </a:rPr>
              <a:t>로지스</a:t>
            </a:r>
            <a:r>
              <a:rPr sz="1350" dirty="0">
                <a:latin typeface="Gulim"/>
                <a:cs typeface="Gulim"/>
              </a:rPr>
              <a:t>틱</a:t>
            </a:r>
            <a:r>
              <a:rPr sz="1350" spc="-150" dirty="0">
                <a:latin typeface="Gulim"/>
                <a:cs typeface="Gulim"/>
              </a:rPr>
              <a:t> </a:t>
            </a:r>
            <a:r>
              <a:rPr sz="1350" dirty="0">
                <a:latin typeface="Gulim"/>
                <a:cs typeface="Gulim"/>
              </a:rPr>
              <a:t>회</a:t>
            </a:r>
            <a:r>
              <a:rPr sz="1400" spc="-50" dirty="0">
                <a:latin typeface="Gulim"/>
                <a:cs typeface="Gulim"/>
              </a:rPr>
              <a:t>귀</a:t>
            </a:r>
            <a:r>
              <a:rPr sz="1550" spc="-125" dirty="0">
                <a:latin typeface="Tahoma"/>
                <a:cs typeface="Tahoma"/>
              </a:rPr>
              <a:t>(</a:t>
            </a:r>
            <a:r>
              <a:rPr sz="1550" spc="45" dirty="0">
                <a:latin typeface="Tahoma"/>
                <a:cs typeface="Tahoma"/>
              </a:rPr>
              <a:t>l</a:t>
            </a:r>
            <a:r>
              <a:rPr sz="1550" spc="25" dirty="0">
                <a:latin typeface="Tahoma"/>
                <a:cs typeface="Tahoma"/>
              </a:rPr>
              <a:t>o</a:t>
            </a:r>
            <a:r>
              <a:rPr sz="1550" spc="-60" dirty="0">
                <a:latin typeface="Tahoma"/>
                <a:cs typeface="Tahoma"/>
              </a:rPr>
              <a:t>g</a:t>
            </a:r>
            <a:r>
              <a:rPr sz="1550" spc="45" dirty="0">
                <a:latin typeface="Tahoma"/>
                <a:cs typeface="Tahoma"/>
              </a:rPr>
              <a:t>i</a:t>
            </a:r>
            <a:r>
              <a:rPr sz="1550" spc="-15" dirty="0">
                <a:latin typeface="Tahoma"/>
                <a:cs typeface="Tahoma"/>
              </a:rPr>
              <a:t>s</a:t>
            </a:r>
            <a:r>
              <a:rPr sz="1550" spc="60" dirty="0">
                <a:latin typeface="Tahoma"/>
                <a:cs typeface="Tahoma"/>
              </a:rPr>
              <a:t>t</a:t>
            </a:r>
            <a:r>
              <a:rPr sz="1550" spc="45" dirty="0">
                <a:latin typeface="Tahoma"/>
                <a:cs typeface="Tahoma"/>
              </a:rPr>
              <a:t>i</a:t>
            </a:r>
            <a:r>
              <a:rPr sz="1550" spc="10" dirty="0">
                <a:latin typeface="Tahoma"/>
                <a:cs typeface="Tahoma"/>
              </a:rPr>
              <a:t>c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550" spc="70" dirty="0">
                <a:latin typeface="Tahoma"/>
                <a:cs typeface="Tahoma"/>
              </a:rPr>
              <a:t>r</a:t>
            </a:r>
            <a:r>
              <a:rPr sz="1550" dirty="0">
                <a:latin typeface="Tahoma"/>
                <a:cs typeface="Tahoma"/>
              </a:rPr>
              <a:t>e</a:t>
            </a:r>
            <a:r>
              <a:rPr sz="1550" spc="-60" dirty="0">
                <a:latin typeface="Tahoma"/>
                <a:cs typeface="Tahoma"/>
              </a:rPr>
              <a:t>g</a:t>
            </a:r>
            <a:r>
              <a:rPr sz="1550" spc="70" dirty="0">
                <a:latin typeface="Tahoma"/>
                <a:cs typeface="Tahoma"/>
              </a:rPr>
              <a:t>r</a:t>
            </a:r>
            <a:r>
              <a:rPr sz="1550" dirty="0">
                <a:latin typeface="Tahoma"/>
                <a:cs typeface="Tahoma"/>
              </a:rPr>
              <a:t>e</a:t>
            </a:r>
            <a:r>
              <a:rPr sz="1550" spc="-15" dirty="0">
                <a:latin typeface="Tahoma"/>
                <a:cs typeface="Tahoma"/>
              </a:rPr>
              <a:t>ss</a:t>
            </a:r>
            <a:r>
              <a:rPr sz="1550" spc="45" dirty="0">
                <a:latin typeface="Tahoma"/>
                <a:cs typeface="Tahoma"/>
              </a:rPr>
              <a:t>i</a:t>
            </a:r>
            <a:r>
              <a:rPr sz="1550" spc="25" dirty="0">
                <a:latin typeface="Tahoma"/>
                <a:cs typeface="Tahoma"/>
              </a:rPr>
              <a:t>o</a:t>
            </a:r>
            <a:r>
              <a:rPr sz="1550" dirty="0">
                <a:latin typeface="Tahoma"/>
                <a:cs typeface="Tahoma"/>
              </a:rPr>
              <a:t>n</a:t>
            </a:r>
            <a:r>
              <a:rPr sz="1550" spc="-125" dirty="0">
                <a:latin typeface="Tahoma"/>
                <a:cs typeface="Tahoma"/>
              </a:rPr>
              <a:t>)</a:t>
            </a:r>
            <a:endParaRPr sz="1550" dirty="0">
              <a:latin typeface="Tahoma"/>
              <a:cs typeface="Tahoma"/>
            </a:endParaRPr>
          </a:p>
          <a:p>
            <a:pPr marL="892810" indent="-285750">
              <a:lnSpc>
                <a:spcPct val="200000"/>
              </a:lnSpc>
              <a:spcBef>
                <a:spcPts val="165"/>
              </a:spcBef>
              <a:buFont typeface="Arial" panose="020B0604020202020204" pitchFamily="34" charset="0"/>
              <a:buChar char="•"/>
            </a:pPr>
            <a:r>
              <a:rPr sz="1400" spc="-50" dirty="0">
                <a:latin typeface="Gulim"/>
                <a:cs typeface="Gulim"/>
              </a:rPr>
              <a:t>서</a:t>
            </a:r>
            <a:r>
              <a:rPr sz="1350" dirty="0">
                <a:latin typeface="Gulim"/>
                <a:cs typeface="Gulim"/>
              </a:rPr>
              <a:t>포트</a:t>
            </a:r>
            <a:r>
              <a:rPr sz="1350" spc="-150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벡</a:t>
            </a:r>
            <a:r>
              <a:rPr sz="1350" dirty="0">
                <a:latin typeface="Gulim"/>
                <a:cs typeface="Gulim"/>
              </a:rPr>
              <a:t>터</a:t>
            </a:r>
            <a:r>
              <a:rPr sz="1350" spc="-150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머신</a:t>
            </a:r>
            <a:r>
              <a:rPr sz="1550" spc="-125" dirty="0">
                <a:latin typeface="Tahoma"/>
                <a:cs typeface="Tahoma"/>
              </a:rPr>
              <a:t>(</a:t>
            </a:r>
            <a:r>
              <a:rPr sz="1550" spc="-15" dirty="0">
                <a:latin typeface="Tahoma"/>
                <a:cs typeface="Tahoma"/>
              </a:rPr>
              <a:t>s</a:t>
            </a:r>
            <a:r>
              <a:rPr sz="1550" dirty="0">
                <a:latin typeface="Tahoma"/>
                <a:cs typeface="Tahoma"/>
              </a:rPr>
              <a:t>u</a:t>
            </a:r>
            <a:r>
              <a:rPr sz="1550" spc="5" dirty="0">
                <a:latin typeface="Tahoma"/>
                <a:cs typeface="Tahoma"/>
              </a:rPr>
              <a:t>pp</a:t>
            </a:r>
            <a:r>
              <a:rPr sz="1550" spc="25" dirty="0">
                <a:latin typeface="Tahoma"/>
                <a:cs typeface="Tahoma"/>
              </a:rPr>
              <a:t>o</a:t>
            </a:r>
            <a:r>
              <a:rPr sz="1550" spc="70" dirty="0">
                <a:latin typeface="Tahoma"/>
                <a:cs typeface="Tahoma"/>
              </a:rPr>
              <a:t>r</a:t>
            </a:r>
            <a:r>
              <a:rPr sz="1550" spc="60" dirty="0">
                <a:latin typeface="Tahoma"/>
                <a:cs typeface="Tahoma"/>
              </a:rPr>
              <a:t>t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ve</a:t>
            </a:r>
            <a:r>
              <a:rPr sz="1550" spc="10" dirty="0">
                <a:latin typeface="Tahoma"/>
                <a:cs typeface="Tahoma"/>
              </a:rPr>
              <a:t>c</a:t>
            </a:r>
            <a:r>
              <a:rPr sz="1550" spc="60" dirty="0">
                <a:latin typeface="Tahoma"/>
                <a:cs typeface="Tahoma"/>
              </a:rPr>
              <a:t>t</a:t>
            </a:r>
            <a:r>
              <a:rPr sz="1550" spc="25" dirty="0">
                <a:latin typeface="Tahoma"/>
                <a:cs typeface="Tahoma"/>
              </a:rPr>
              <a:t>o</a:t>
            </a:r>
            <a:r>
              <a:rPr sz="1550" spc="70" dirty="0">
                <a:latin typeface="Tahoma"/>
                <a:cs typeface="Tahoma"/>
              </a:rPr>
              <a:t>r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550" spc="-25" dirty="0">
                <a:latin typeface="Tahoma"/>
                <a:cs typeface="Tahoma"/>
              </a:rPr>
              <a:t>ma</a:t>
            </a:r>
            <a:r>
              <a:rPr sz="1550" spc="10" dirty="0">
                <a:latin typeface="Tahoma"/>
                <a:cs typeface="Tahoma"/>
              </a:rPr>
              <a:t>c</a:t>
            </a:r>
            <a:r>
              <a:rPr sz="1550" dirty="0">
                <a:latin typeface="Tahoma"/>
                <a:cs typeface="Tahoma"/>
              </a:rPr>
              <a:t>h</a:t>
            </a:r>
            <a:r>
              <a:rPr sz="1550" spc="45" dirty="0">
                <a:latin typeface="Tahoma"/>
                <a:cs typeface="Tahoma"/>
              </a:rPr>
              <a:t>i</a:t>
            </a:r>
            <a:r>
              <a:rPr sz="1550" dirty="0">
                <a:latin typeface="Tahoma"/>
                <a:cs typeface="Tahoma"/>
              </a:rPr>
              <a:t>ne</a:t>
            </a:r>
            <a:r>
              <a:rPr sz="1550" spc="-15" dirty="0">
                <a:latin typeface="Tahoma"/>
                <a:cs typeface="Tahoma"/>
              </a:rPr>
              <a:t>s</a:t>
            </a:r>
            <a:r>
              <a:rPr sz="1550" spc="-140" dirty="0">
                <a:latin typeface="Tahoma"/>
                <a:cs typeface="Tahoma"/>
              </a:rPr>
              <a:t>,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550" spc="-40" dirty="0">
                <a:latin typeface="Tahoma"/>
                <a:cs typeface="Tahoma"/>
              </a:rPr>
              <a:t>S</a:t>
            </a:r>
            <a:r>
              <a:rPr sz="1550" spc="90" dirty="0">
                <a:latin typeface="Tahoma"/>
                <a:cs typeface="Tahoma"/>
              </a:rPr>
              <a:t>V</a:t>
            </a:r>
            <a:r>
              <a:rPr sz="1550" spc="135" dirty="0">
                <a:latin typeface="Tahoma"/>
                <a:cs typeface="Tahoma"/>
              </a:rPr>
              <a:t>C</a:t>
            </a:r>
            <a:r>
              <a:rPr sz="1550" spc="-15" dirty="0">
                <a:latin typeface="Tahoma"/>
                <a:cs typeface="Tahoma"/>
              </a:rPr>
              <a:t>s</a:t>
            </a:r>
            <a:r>
              <a:rPr sz="1550" spc="-125" dirty="0">
                <a:latin typeface="Tahoma"/>
                <a:cs typeface="Tahoma"/>
              </a:rPr>
              <a:t>)</a:t>
            </a:r>
            <a:endParaRPr sz="1550" dirty="0">
              <a:latin typeface="Tahoma"/>
              <a:cs typeface="Tahoma"/>
            </a:endParaRPr>
          </a:p>
          <a:p>
            <a:pPr marL="892810" indent="-285750">
              <a:lnSpc>
                <a:spcPct val="200000"/>
              </a:lnSpc>
              <a:spcBef>
                <a:spcPts val="165"/>
              </a:spcBef>
              <a:buFont typeface="Arial" panose="020B0604020202020204" pitchFamily="34" charset="0"/>
              <a:buChar char="•"/>
            </a:pPr>
            <a:r>
              <a:rPr sz="1400" spc="-50" dirty="0">
                <a:latin typeface="Gulim"/>
                <a:cs typeface="Gulim"/>
              </a:rPr>
              <a:t>결정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350" dirty="0">
                <a:latin typeface="Gulim"/>
                <a:cs typeface="Gulim"/>
              </a:rPr>
              <a:t>트</a:t>
            </a:r>
            <a:r>
              <a:rPr sz="1400" spc="-50" dirty="0">
                <a:latin typeface="Gulim"/>
                <a:cs typeface="Gulim"/>
              </a:rPr>
              <a:t>리</a:t>
            </a:r>
            <a:r>
              <a:rPr sz="1550" spc="-125" dirty="0">
                <a:latin typeface="Tahoma"/>
                <a:cs typeface="Tahoma"/>
              </a:rPr>
              <a:t>(</a:t>
            </a:r>
            <a:r>
              <a:rPr sz="1550" spc="15" dirty="0">
                <a:latin typeface="Tahoma"/>
                <a:cs typeface="Tahoma"/>
              </a:rPr>
              <a:t>d</a:t>
            </a:r>
            <a:r>
              <a:rPr sz="1550" dirty="0">
                <a:latin typeface="Tahoma"/>
                <a:cs typeface="Tahoma"/>
              </a:rPr>
              <a:t>e</a:t>
            </a:r>
            <a:r>
              <a:rPr sz="1550" spc="10" dirty="0">
                <a:latin typeface="Tahoma"/>
                <a:cs typeface="Tahoma"/>
              </a:rPr>
              <a:t>c</a:t>
            </a:r>
            <a:r>
              <a:rPr sz="1550" spc="45" dirty="0">
                <a:latin typeface="Tahoma"/>
                <a:cs typeface="Tahoma"/>
              </a:rPr>
              <a:t>i</a:t>
            </a:r>
            <a:r>
              <a:rPr sz="1550" spc="-15" dirty="0">
                <a:latin typeface="Tahoma"/>
                <a:cs typeface="Tahoma"/>
              </a:rPr>
              <a:t>s</a:t>
            </a:r>
            <a:r>
              <a:rPr sz="1550" spc="45" dirty="0">
                <a:latin typeface="Tahoma"/>
                <a:cs typeface="Tahoma"/>
              </a:rPr>
              <a:t>i</a:t>
            </a:r>
            <a:r>
              <a:rPr sz="1550" spc="25" dirty="0">
                <a:latin typeface="Tahoma"/>
                <a:cs typeface="Tahoma"/>
              </a:rPr>
              <a:t>o</a:t>
            </a:r>
            <a:r>
              <a:rPr sz="1550" dirty="0">
                <a:latin typeface="Tahoma"/>
                <a:cs typeface="Tahoma"/>
              </a:rPr>
              <a:t>n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550" spc="60" dirty="0">
                <a:latin typeface="Tahoma"/>
                <a:cs typeface="Tahoma"/>
              </a:rPr>
              <a:t>t</a:t>
            </a:r>
            <a:r>
              <a:rPr sz="1550" spc="70" dirty="0">
                <a:latin typeface="Tahoma"/>
                <a:cs typeface="Tahoma"/>
              </a:rPr>
              <a:t>r</a:t>
            </a:r>
            <a:r>
              <a:rPr sz="1550" dirty="0">
                <a:latin typeface="Tahoma"/>
                <a:cs typeface="Tahoma"/>
              </a:rPr>
              <a:t>ee</a:t>
            </a:r>
            <a:r>
              <a:rPr sz="1550" spc="-15" dirty="0">
                <a:latin typeface="Tahoma"/>
                <a:cs typeface="Tahoma"/>
              </a:rPr>
              <a:t>s</a:t>
            </a:r>
            <a:r>
              <a:rPr sz="1550" spc="-125" dirty="0">
                <a:latin typeface="Tahoma"/>
                <a:cs typeface="Tahoma"/>
              </a:rPr>
              <a:t>)</a:t>
            </a:r>
            <a:r>
              <a:rPr sz="1400" spc="-50" dirty="0">
                <a:latin typeface="Gulim"/>
                <a:cs typeface="Gulim"/>
              </a:rPr>
              <a:t>와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350" dirty="0">
                <a:latin typeface="Gulim"/>
                <a:cs typeface="Gulim"/>
              </a:rPr>
              <a:t>랜덤</a:t>
            </a:r>
            <a:r>
              <a:rPr sz="1350" spc="-150" dirty="0">
                <a:latin typeface="Gulim"/>
                <a:cs typeface="Gulim"/>
              </a:rPr>
              <a:t> </a:t>
            </a:r>
            <a:r>
              <a:rPr sz="1350" dirty="0">
                <a:latin typeface="Gulim"/>
                <a:cs typeface="Gulim"/>
              </a:rPr>
              <a:t>포레</a:t>
            </a:r>
            <a:r>
              <a:rPr sz="1400" spc="-50" dirty="0">
                <a:latin typeface="Gulim"/>
                <a:cs typeface="Gulim"/>
              </a:rPr>
              <a:t>스</a:t>
            </a:r>
            <a:r>
              <a:rPr sz="1350" dirty="0">
                <a:latin typeface="Gulim"/>
                <a:cs typeface="Gulim"/>
              </a:rPr>
              <a:t>트</a:t>
            </a:r>
            <a:r>
              <a:rPr sz="1550" spc="-125" dirty="0">
                <a:latin typeface="Tahoma"/>
                <a:cs typeface="Tahoma"/>
              </a:rPr>
              <a:t>(</a:t>
            </a:r>
            <a:r>
              <a:rPr sz="1550" spc="40" dirty="0">
                <a:latin typeface="Tahoma"/>
                <a:cs typeface="Tahoma"/>
              </a:rPr>
              <a:t>r</a:t>
            </a:r>
            <a:r>
              <a:rPr sz="1550" spc="-25" dirty="0">
                <a:latin typeface="Tahoma"/>
                <a:cs typeface="Tahoma"/>
              </a:rPr>
              <a:t>a</a:t>
            </a:r>
            <a:r>
              <a:rPr sz="1550" dirty="0">
                <a:latin typeface="Tahoma"/>
                <a:cs typeface="Tahoma"/>
              </a:rPr>
              <a:t>n</a:t>
            </a:r>
            <a:r>
              <a:rPr sz="1550" spc="15" dirty="0">
                <a:latin typeface="Tahoma"/>
                <a:cs typeface="Tahoma"/>
              </a:rPr>
              <a:t>d</a:t>
            </a:r>
            <a:r>
              <a:rPr sz="1550" spc="25" dirty="0">
                <a:latin typeface="Tahoma"/>
                <a:cs typeface="Tahoma"/>
              </a:rPr>
              <a:t>o</a:t>
            </a:r>
            <a:r>
              <a:rPr sz="1550" spc="-25" dirty="0">
                <a:latin typeface="Tahoma"/>
                <a:cs typeface="Tahoma"/>
              </a:rPr>
              <a:t>m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550" spc="30" dirty="0">
                <a:latin typeface="Tahoma"/>
                <a:cs typeface="Tahoma"/>
              </a:rPr>
              <a:t>f</a:t>
            </a:r>
            <a:r>
              <a:rPr sz="1550" spc="25" dirty="0">
                <a:latin typeface="Tahoma"/>
                <a:cs typeface="Tahoma"/>
              </a:rPr>
              <a:t>o</a:t>
            </a:r>
            <a:r>
              <a:rPr sz="1550" spc="70" dirty="0">
                <a:latin typeface="Tahoma"/>
                <a:cs typeface="Tahoma"/>
              </a:rPr>
              <a:t>r</a:t>
            </a:r>
            <a:r>
              <a:rPr sz="1550" spc="-10" dirty="0">
                <a:latin typeface="Tahoma"/>
                <a:cs typeface="Tahoma"/>
              </a:rPr>
              <a:t>es</a:t>
            </a:r>
            <a:r>
              <a:rPr sz="1550" spc="60" dirty="0">
                <a:latin typeface="Tahoma"/>
                <a:cs typeface="Tahoma"/>
              </a:rPr>
              <a:t>t</a:t>
            </a:r>
            <a:r>
              <a:rPr sz="1550" spc="-15" dirty="0">
                <a:latin typeface="Tahoma"/>
                <a:cs typeface="Tahoma"/>
              </a:rPr>
              <a:t>s</a:t>
            </a:r>
            <a:r>
              <a:rPr sz="1550" spc="-125" dirty="0">
                <a:latin typeface="Tahoma"/>
                <a:cs typeface="Tahoma"/>
              </a:rPr>
              <a:t>)</a:t>
            </a:r>
            <a:endParaRPr sz="1550" dirty="0">
              <a:latin typeface="Tahoma"/>
              <a:cs typeface="Tahoma"/>
            </a:endParaRPr>
          </a:p>
          <a:p>
            <a:pPr marL="892810" indent="-285750">
              <a:lnSpc>
                <a:spcPct val="200000"/>
              </a:lnSpc>
              <a:spcBef>
                <a:spcPts val="170"/>
              </a:spcBef>
              <a:buFont typeface="Arial" panose="020B0604020202020204" pitchFamily="34" charset="0"/>
              <a:buChar char="•"/>
            </a:pPr>
            <a:r>
              <a:rPr sz="1400" spc="-50" dirty="0">
                <a:latin typeface="Gulim"/>
                <a:cs typeface="Gulim"/>
              </a:rPr>
              <a:t>신경망</a:t>
            </a:r>
            <a:r>
              <a:rPr sz="1550" spc="-125" dirty="0">
                <a:latin typeface="Tahoma"/>
                <a:cs typeface="Tahoma"/>
              </a:rPr>
              <a:t>(</a:t>
            </a:r>
            <a:r>
              <a:rPr sz="1550" dirty="0">
                <a:latin typeface="Tahoma"/>
                <a:cs typeface="Tahoma"/>
              </a:rPr>
              <a:t>neu</a:t>
            </a:r>
            <a:r>
              <a:rPr sz="1550" spc="40" dirty="0">
                <a:latin typeface="Tahoma"/>
                <a:cs typeface="Tahoma"/>
              </a:rPr>
              <a:t>r</a:t>
            </a:r>
            <a:r>
              <a:rPr sz="1550" spc="-25" dirty="0">
                <a:latin typeface="Tahoma"/>
                <a:cs typeface="Tahoma"/>
              </a:rPr>
              <a:t>a</a:t>
            </a:r>
            <a:r>
              <a:rPr sz="1550" spc="45" dirty="0">
                <a:latin typeface="Tahoma"/>
                <a:cs typeface="Tahoma"/>
              </a:rPr>
              <a:t>l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ne</a:t>
            </a:r>
            <a:r>
              <a:rPr sz="1550" spc="60" dirty="0">
                <a:latin typeface="Tahoma"/>
                <a:cs typeface="Tahoma"/>
              </a:rPr>
              <a:t>t</a:t>
            </a:r>
            <a:r>
              <a:rPr sz="1550" spc="45" dirty="0">
                <a:latin typeface="Tahoma"/>
                <a:cs typeface="Tahoma"/>
              </a:rPr>
              <a:t>w</a:t>
            </a:r>
            <a:r>
              <a:rPr sz="1550" spc="25" dirty="0">
                <a:latin typeface="Tahoma"/>
                <a:cs typeface="Tahoma"/>
              </a:rPr>
              <a:t>o</a:t>
            </a:r>
            <a:r>
              <a:rPr sz="1550" spc="70" dirty="0">
                <a:latin typeface="Tahoma"/>
                <a:cs typeface="Tahoma"/>
              </a:rPr>
              <a:t>r</a:t>
            </a:r>
            <a:r>
              <a:rPr sz="1550" spc="45" dirty="0">
                <a:latin typeface="Tahoma"/>
                <a:cs typeface="Tahoma"/>
              </a:rPr>
              <a:t>k</a:t>
            </a:r>
            <a:r>
              <a:rPr sz="1550" spc="-15" dirty="0">
                <a:latin typeface="Tahoma"/>
                <a:cs typeface="Tahoma"/>
              </a:rPr>
              <a:t>s</a:t>
            </a:r>
            <a:r>
              <a:rPr sz="1550" spc="-125" dirty="0">
                <a:latin typeface="Tahoma"/>
                <a:cs typeface="Tahoma"/>
              </a:rPr>
              <a:t>)</a:t>
            </a:r>
            <a:endParaRPr sz="1550" dirty="0">
              <a:latin typeface="Tahoma"/>
              <a:cs typeface="Tahoma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6A5171-28AD-47DD-92C7-BCF85B1E58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20</a:t>
            </a:fld>
            <a:endParaRPr lang="ko-KR" altLang="en-US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46932AF8-0E0F-48A0-B29F-D47A9D10FD1F}"/>
              </a:ext>
            </a:extLst>
          </p:cNvPr>
          <p:cNvSpPr txBox="1"/>
          <p:nvPr/>
        </p:nvSpPr>
        <p:spPr>
          <a:xfrm>
            <a:off x="869950" y="4862393"/>
            <a:ext cx="8440750" cy="11117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b="1" spc="-50" dirty="0">
                <a:latin typeface="Gulim"/>
                <a:cs typeface="Gulim"/>
              </a:rPr>
              <a:t>주의사항</a:t>
            </a:r>
            <a:endParaRPr sz="1400" b="1" dirty="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 dirty="0">
              <a:latin typeface="Gulim"/>
              <a:cs typeface="Gulim"/>
            </a:endParaRPr>
          </a:p>
          <a:p>
            <a:pPr marL="892810" marR="5080" indent="-285750" algn="just">
              <a:lnSpc>
                <a:spcPct val="116199"/>
              </a:lnSpc>
              <a:buFont typeface="Arial" panose="020B0604020202020204" pitchFamily="34" charset="0"/>
              <a:buChar char="•"/>
            </a:pPr>
            <a:r>
              <a:rPr sz="1400" spc="-50" dirty="0">
                <a:latin typeface="Gulim"/>
                <a:cs typeface="Gulim"/>
              </a:rPr>
              <a:t>일부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회</a:t>
            </a:r>
            <a:r>
              <a:rPr sz="1400" spc="-50" dirty="0">
                <a:latin typeface="Gulim"/>
                <a:cs typeface="Gulim"/>
              </a:rPr>
              <a:t>귀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알고리즘을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 err="1">
                <a:latin typeface="Gulim"/>
                <a:cs typeface="Gulim"/>
              </a:rPr>
              <a:t>분류에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40" dirty="0" err="1">
                <a:latin typeface="Gulim"/>
                <a:cs typeface="Gulim"/>
              </a:rPr>
              <a:t>사용</a:t>
            </a:r>
            <a:endParaRPr lang="en-US" altLang="ko-KR" sz="1400" spc="-40" dirty="0">
              <a:latin typeface="Gulim"/>
              <a:cs typeface="Gulim"/>
            </a:endParaRPr>
          </a:p>
          <a:p>
            <a:pPr marL="892810" marR="5080" indent="-285750" algn="just">
              <a:lnSpc>
                <a:spcPct val="116199"/>
              </a:lnSpc>
              <a:buFont typeface="Arial" panose="020B0604020202020204" pitchFamily="34" charset="0"/>
              <a:buChar char="•"/>
            </a:pPr>
            <a:r>
              <a:rPr sz="1400" spc="-40" dirty="0" err="1">
                <a:latin typeface="Gulim"/>
                <a:cs typeface="Gulim"/>
              </a:rPr>
              <a:t>일부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분류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알고리즘을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 err="1">
                <a:latin typeface="Gulim"/>
                <a:cs typeface="Gulim"/>
              </a:rPr>
              <a:t>회</a:t>
            </a:r>
            <a:r>
              <a:rPr sz="1400" spc="-50" dirty="0" err="1">
                <a:latin typeface="Gulim"/>
                <a:cs typeface="Gulim"/>
              </a:rPr>
              <a:t>귀에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40" dirty="0" err="1">
                <a:latin typeface="Gulim"/>
                <a:cs typeface="Gulim"/>
              </a:rPr>
              <a:t>사용</a:t>
            </a:r>
            <a:endParaRPr lang="en-US" altLang="ko-KR" sz="1400" spc="-40" dirty="0">
              <a:latin typeface="Gulim"/>
              <a:cs typeface="Gulim"/>
            </a:endParaRPr>
          </a:p>
          <a:p>
            <a:pPr marL="892810" marR="5080" indent="-285750" algn="just">
              <a:lnSpc>
                <a:spcPct val="116199"/>
              </a:lnSpc>
              <a:buFont typeface="Arial" panose="020B0604020202020204" pitchFamily="34" charset="0"/>
              <a:buChar char="•"/>
            </a:pPr>
            <a:r>
              <a:rPr sz="1400" spc="-40" dirty="0" err="1">
                <a:latin typeface="Gulim"/>
                <a:cs typeface="Gulim"/>
              </a:rPr>
              <a:t>예제</a:t>
            </a:r>
            <a:r>
              <a:rPr sz="1400" spc="-155" dirty="0">
                <a:latin typeface="Tahoma"/>
                <a:cs typeface="Tahoma"/>
              </a:rPr>
              <a:t>:</a:t>
            </a:r>
            <a:r>
              <a:rPr sz="140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Gulim"/>
                <a:cs typeface="Gulim"/>
              </a:rPr>
              <a:t>로지스</a:t>
            </a:r>
            <a:r>
              <a:rPr sz="1400" dirty="0">
                <a:latin typeface="Gulim"/>
                <a:cs typeface="Gulim"/>
              </a:rPr>
              <a:t>틱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회</a:t>
            </a:r>
            <a:r>
              <a:rPr sz="1400" spc="-50" dirty="0">
                <a:latin typeface="Gulim"/>
                <a:cs typeface="Gulim"/>
              </a:rPr>
              <a:t>귀</a:t>
            </a:r>
            <a:r>
              <a:rPr sz="1400" spc="-140" dirty="0">
                <a:latin typeface="Tahoma"/>
                <a:cs typeface="Tahoma"/>
              </a:rPr>
              <a:t>,</a:t>
            </a:r>
            <a:r>
              <a:rPr sz="1400" spc="-185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S</a:t>
            </a:r>
            <a:r>
              <a:rPr sz="1400" spc="135" dirty="0">
                <a:latin typeface="Tahoma"/>
                <a:cs typeface="Tahoma"/>
              </a:rPr>
              <a:t>V</a:t>
            </a:r>
            <a:r>
              <a:rPr sz="1400" spc="240" dirty="0">
                <a:latin typeface="Tahoma"/>
                <a:cs typeface="Tahoma"/>
              </a:rPr>
              <a:t>M</a:t>
            </a:r>
            <a:r>
              <a:rPr sz="1400" spc="-185" dirty="0">
                <a:latin typeface="Tahoma"/>
                <a:cs typeface="Tahoma"/>
              </a:rPr>
              <a:t> </a:t>
            </a:r>
            <a:r>
              <a:rPr sz="1400" dirty="0">
                <a:latin typeface="Gulim"/>
                <a:cs typeface="Gulim"/>
              </a:rPr>
              <a:t>등등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9944" y="1403284"/>
            <a:ext cx="66719" cy="667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70800" y="845393"/>
            <a:ext cx="4832350" cy="711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b="1" spc="-65" dirty="0" err="1">
                <a:latin typeface="Gulim"/>
                <a:cs typeface="Gulim"/>
              </a:rPr>
              <a:t>비지도</a:t>
            </a:r>
            <a:r>
              <a:rPr sz="1800" b="1" spc="-100" dirty="0">
                <a:latin typeface="Gulim"/>
                <a:cs typeface="Gulim"/>
              </a:rPr>
              <a:t> </a:t>
            </a:r>
            <a:r>
              <a:rPr sz="1800" b="1" spc="-65" dirty="0" err="1">
                <a:latin typeface="Gulim"/>
                <a:cs typeface="Gulim"/>
              </a:rPr>
              <a:t>학습</a:t>
            </a:r>
            <a:r>
              <a:rPr lang="en-US" sz="1800" b="1" spc="-65" dirty="0">
                <a:latin typeface="Gulim"/>
                <a:cs typeface="Gulim"/>
              </a:rPr>
              <a:t> (</a:t>
            </a:r>
            <a:r>
              <a:rPr lang="ko-KR" altLang="en-US" sz="1800" b="1" spc="-65" dirty="0">
                <a:latin typeface="Gulim"/>
                <a:cs typeface="Gulim"/>
              </a:rPr>
              <a:t>정답이 없는 작업</a:t>
            </a:r>
            <a:r>
              <a:rPr lang="en-US" altLang="ko-KR" sz="1800" b="1" spc="-65" dirty="0">
                <a:latin typeface="Gulim"/>
                <a:cs typeface="Gulim"/>
              </a:rPr>
              <a:t>)</a:t>
            </a:r>
            <a:endParaRPr sz="1800" b="1" dirty="0">
              <a:latin typeface="Gulim"/>
              <a:cs typeface="Gulim"/>
            </a:endParaRPr>
          </a:p>
          <a:p>
            <a:pPr marL="607060">
              <a:lnSpc>
                <a:spcPct val="100000"/>
              </a:lnSpc>
              <a:spcBef>
                <a:spcPts val="1540"/>
              </a:spcBef>
            </a:pPr>
            <a:r>
              <a:rPr sz="1400" b="1" spc="-50" dirty="0">
                <a:latin typeface="Gulim"/>
                <a:cs typeface="Gulim"/>
              </a:rPr>
              <a:t>레이블</a:t>
            </a:r>
            <a:r>
              <a:rPr sz="1400" b="1" spc="-165" dirty="0">
                <a:latin typeface="Gulim"/>
                <a:cs typeface="Gulim"/>
              </a:rPr>
              <a:t> </a:t>
            </a:r>
            <a:r>
              <a:rPr sz="1400" b="1" spc="-50" dirty="0">
                <a:latin typeface="Gulim"/>
                <a:cs typeface="Gulim"/>
              </a:rPr>
              <a:t>없는</a:t>
            </a:r>
            <a:r>
              <a:rPr sz="1400" b="1" spc="-165" dirty="0">
                <a:latin typeface="Gulim"/>
                <a:cs typeface="Gulim"/>
              </a:rPr>
              <a:t> </a:t>
            </a:r>
            <a:r>
              <a:rPr sz="1400" b="1" spc="-50" dirty="0">
                <a:latin typeface="Gulim"/>
                <a:cs typeface="Gulim"/>
              </a:rPr>
              <a:t>훈련</a:t>
            </a:r>
            <a:r>
              <a:rPr sz="1400" b="1" spc="-165" dirty="0">
                <a:latin typeface="Gulim"/>
                <a:cs typeface="Gulim"/>
              </a:rPr>
              <a:t> </a:t>
            </a:r>
            <a:r>
              <a:rPr sz="1400" b="1" spc="-50" dirty="0">
                <a:latin typeface="Gulim"/>
                <a:cs typeface="Gulim"/>
              </a:rPr>
              <a:t>데이</a:t>
            </a:r>
            <a:r>
              <a:rPr sz="1400" b="1" spc="-55" dirty="0">
                <a:latin typeface="Gulim"/>
                <a:cs typeface="Gulim"/>
              </a:rPr>
              <a:t>터</a:t>
            </a:r>
            <a:r>
              <a:rPr sz="1400" spc="-50" dirty="0">
                <a:latin typeface="Gulim"/>
                <a:cs typeface="Gulim"/>
              </a:rPr>
              <a:t>를</a:t>
            </a:r>
            <a:r>
              <a:rPr sz="1400" b="1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이용</a:t>
            </a:r>
            <a:r>
              <a:rPr sz="1350" dirty="0">
                <a:latin typeface="Gulim"/>
                <a:cs typeface="Gulim"/>
              </a:rPr>
              <a:t>하</a:t>
            </a:r>
            <a:r>
              <a:rPr sz="1400" spc="-50" dirty="0">
                <a:latin typeface="Gulim"/>
                <a:cs typeface="Gulim"/>
              </a:rPr>
              <a:t>여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시스</a:t>
            </a:r>
            <a:r>
              <a:rPr sz="1350" dirty="0">
                <a:latin typeface="Gulim"/>
                <a:cs typeface="Gulim"/>
              </a:rPr>
              <a:t>템</a:t>
            </a:r>
            <a:r>
              <a:rPr sz="1350" spc="-150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스스로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350" dirty="0">
                <a:latin typeface="Gulim"/>
                <a:cs typeface="Gulim"/>
              </a:rPr>
              <a:t>학</a:t>
            </a:r>
            <a:r>
              <a:rPr sz="1400" spc="-50" dirty="0">
                <a:latin typeface="Gulim"/>
                <a:cs typeface="Gulim"/>
              </a:rPr>
              <a:t>습</a:t>
            </a:r>
            <a:endParaRPr sz="1400" dirty="0">
              <a:latin typeface="Gulim"/>
              <a:cs typeface="Gulim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41550" y="1790700"/>
            <a:ext cx="4511150" cy="2141763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2FB596-C1B0-4A5C-9115-8CBC03F8FA2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21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9BA91D0-EDAC-48E3-95AD-C2632B77E382}"/>
              </a:ext>
            </a:extLst>
          </p:cNvPr>
          <p:cNvGrpSpPr/>
          <p:nvPr/>
        </p:nvGrpSpPr>
        <p:grpSpPr>
          <a:xfrm>
            <a:off x="784670" y="4779602"/>
            <a:ext cx="5266880" cy="1309205"/>
            <a:chOff x="1715644" y="2795836"/>
            <a:chExt cx="5053975" cy="1309205"/>
          </a:xfrm>
        </p:grpSpPr>
        <p:pic>
          <p:nvPicPr>
            <p:cNvPr id="7" name="object 2">
              <a:extLst>
                <a:ext uri="{FF2B5EF4-FFF2-40B4-BE49-F238E27FC236}">
                  <a16:creationId xmlns:a16="http://schemas.microsoft.com/office/drawing/2014/main" id="{A5B9285F-BBAC-4268-9483-D95B4DB3750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5644" y="2926128"/>
              <a:ext cx="66719" cy="66719"/>
            </a:xfrm>
            <a:prstGeom prst="rect">
              <a:avLst/>
            </a:prstGeom>
          </p:spPr>
        </p:pic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3A8E82EF-0D67-40B4-A6B4-3BEFF9D1D351}"/>
                </a:ext>
              </a:extLst>
            </p:cNvPr>
            <p:cNvSpPr/>
            <p:nvPr/>
          </p:nvSpPr>
          <p:spPr>
            <a:xfrm>
              <a:off x="2487685" y="3183474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66719" y="66719"/>
                  </a:moveTo>
                  <a:lnTo>
                    <a:pt x="0" y="66719"/>
                  </a:lnTo>
                  <a:lnTo>
                    <a:pt x="0" y="0"/>
                  </a:lnTo>
                  <a:lnTo>
                    <a:pt x="66719" y="0"/>
                  </a:lnTo>
                  <a:lnTo>
                    <a:pt x="66719" y="66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859721F1-C25F-4569-8A15-2DDAE2636914}"/>
                </a:ext>
              </a:extLst>
            </p:cNvPr>
            <p:cNvSpPr/>
            <p:nvPr/>
          </p:nvSpPr>
          <p:spPr>
            <a:xfrm>
              <a:off x="2487685" y="3440821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66719" y="66719"/>
                  </a:moveTo>
                  <a:lnTo>
                    <a:pt x="0" y="66719"/>
                  </a:lnTo>
                  <a:lnTo>
                    <a:pt x="0" y="0"/>
                  </a:lnTo>
                  <a:lnTo>
                    <a:pt x="66719" y="0"/>
                  </a:lnTo>
                  <a:lnTo>
                    <a:pt x="66719" y="66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ACA89798-BFCF-4235-9238-C0C9CEE5EC04}"/>
                </a:ext>
              </a:extLst>
            </p:cNvPr>
            <p:cNvSpPr/>
            <p:nvPr/>
          </p:nvSpPr>
          <p:spPr>
            <a:xfrm>
              <a:off x="2487685" y="3698168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66719" y="66719"/>
                  </a:moveTo>
                  <a:lnTo>
                    <a:pt x="0" y="66719"/>
                  </a:lnTo>
                  <a:lnTo>
                    <a:pt x="0" y="0"/>
                  </a:lnTo>
                  <a:lnTo>
                    <a:pt x="66719" y="0"/>
                  </a:lnTo>
                  <a:lnTo>
                    <a:pt x="66719" y="66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30A2D5D1-EF64-46BF-960C-30077B073839}"/>
                </a:ext>
              </a:extLst>
            </p:cNvPr>
            <p:cNvSpPr/>
            <p:nvPr/>
          </p:nvSpPr>
          <p:spPr>
            <a:xfrm>
              <a:off x="2487685" y="3955515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66719" y="66719"/>
                  </a:moveTo>
                  <a:lnTo>
                    <a:pt x="0" y="66719"/>
                  </a:lnTo>
                  <a:lnTo>
                    <a:pt x="0" y="0"/>
                  </a:lnTo>
                  <a:lnTo>
                    <a:pt x="66719" y="0"/>
                  </a:lnTo>
                  <a:lnTo>
                    <a:pt x="66719" y="66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C284869A-422E-4B10-8B15-A81188956A18}"/>
                </a:ext>
              </a:extLst>
            </p:cNvPr>
            <p:cNvSpPr txBox="1"/>
            <p:nvPr/>
          </p:nvSpPr>
          <p:spPr>
            <a:xfrm>
              <a:off x="1901166" y="2795836"/>
              <a:ext cx="4868453" cy="1309205"/>
            </a:xfrm>
            <a:prstGeom prst="rect">
              <a:avLst/>
            </a:prstGeom>
          </p:spPr>
          <p:txBody>
            <a:bodyPr vert="horz" wrap="square" lIns="0" tIns="5715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450"/>
                </a:spcBef>
              </a:pPr>
              <a:r>
                <a:rPr sz="1400" dirty="0">
                  <a:latin typeface="Gulim"/>
                  <a:cs typeface="Gulim"/>
                </a:rPr>
                <a:t>대표</a:t>
              </a:r>
              <a:r>
                <a:rPr sz="1400" spc="-50" dirty="0">
                  <a:latin typeface="Gulim"/>
                  <a:cs typeface="Gulim"/>
                </a:rPr>
                <a:t>적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비지</a:t>
              </a:r>
              <a:r>
                <a:rPr sz="1400" dirty="0">
                  <a:latin typeface="Gulim"/>
                  <a:cs typeface="Gulim"/>
                </a:rPr>
                <a:t>도</a:t>
              </a:r>
              <a:r>
                <a:rPr sz="1400" spc="-150" dirty="0">
                  <a:latin typeface="Gulim"/>
                  <a:cs typeface="Gulim"/>
                </a:rPr>
                <a:t> </a:t>
              </a:r>
              <a:r>
                <a:rPr sz="1400" dirty="0">
                  <a:latin typeface="Gulim"/>
                  <a:cs typeface="Gulim"/>
                </a:rPr>
                <a:t>학</a:t>
              </a:r>
              <a:r>
                <a:rPr sz="1400" spc="-50" dirty="0">
                  <a:latin typeface="Gulim"/>
                  <a:cs typeface="Gulim"/>
                </a:rPr>
                <a:t>습</a:t>
              </a:r>
              <a:endParaRPr sz="1400" dirty="0">
                <a:latin typeface="Gulim"/>
                <a:cs typeface="Gulim"/>
              </a:endParaRPr>
            </a:p>
            <a:p>
              <a:pPr marL="789940" marR="386080">
                <a:lnSpc>
                  <a:spcPct val="120600"/>
                </a:lnSpc>
              </a:pPr>
              <a:r>
                <a:rPr sz="1400" spc="-50" dirty="0" err="1">
                  <a:latin typeface="Gulim"/>
                  <a:cs typeface="Gulim"/>
                </a:rPr>
                <a:t>군집</a:t>
              </a:r>
              <a:r>
                <a:rPr lang="en-US" sz="1400" spc="-50" dirty="0">
                  <a:latin typeface="Gulim"/>
                  <a:cs typeface="Gulim"/>
                </a:rPr>
                <a:t>  (</a:t>
              </a:r>
              <a:r>
                <a:rPr lang="ko-KR" altLang="en-US" sz="1050" dirty="0"/>
                <a:t>데이터들의 특성</a:t>
              </a:r>
              <a:r>
                <a:rPr lang="en-US" altLang="ko-KR" sz="1050" dirty="0"/>
                <a:t>/</a:t>
              </a:r>
              <a:r>
                <a:rPr lang="ko-KR" altLang="en-US" sz="1050" dirty="0"/>
                <a:t>속성을 보고 집단으로 나누는 활동</a:t>
              </a:r>
              <a:r>
                <a:rPr lang="en-US" altLang="ko-KR" sz="1050" dirty="0"/>
                <a:t>)</a:t>
              </a:r>
              <a:r>
                <a:rPr sz="1400" spc="-50" dirty="0">
                  <a:latin typeface="Gulim"/>
                  <a:cs typeface="Gulim"/>
                </a:rPr>
                <a:t> </a:t>
              </a:r>
              <a:r>
                <a:rPr sz="1400" spc="-45" dirty="0">
                  <a:latin typeface="Gulim"/>
                  <a:cs typeface="Gulim"/>
                </a:rPr>
                <a:t> </a:t>
              </a:r>
              <a:endParaRPr lang="en-US" sz="1400" spc="-45" dirty="0">
                <a:latin typeface="Gulim"/>
                <a:cs typeface="Gulim"/>
              </a:endParaRPr>
            </a:p>
            <a:p>
              <a:pPr marL="789940" marR="386080">
                <a:lnSpc>
                  <a:spcPct val="120600"/>
                </a:lnSpc>
              </a:pPr>
              <a:r>
                <a:rPr sz="1400" spc="-35" dirty="0" err="1">
                  <a:latin typeface="Gulim"/>
                  <a:cs typeface="Gulim"/>
                </a:rPr>
                <a:t>시각화</a:t>
              </a:r>
              <a:r>
                <a:rPr sz="1400" spc="-35" dirty="0">
                  <a:latin typeface="Gulim"/>
                  <a:cs typeface="Gulim"/>
                </a:rPr>
                <a:t> </a:t>
              </a:r>
              <a:r>
                <a:rPr sz="1400" spc="-30" dirty="0">
                  <a:latin typeface="Gulim"/>
                  <a:cs typeface="Gulim"/>
                </a:rPr>
                <a:t> </a:t>
              </a:r>
              <a:endParaRPr lang="en-US" sz="1400" spc="-30" dirty="0">
                <a:latin typeface="Gulim"/>
                <a:cs typeface="Gulim"/>
              </a:endParaRPr>
            </a:p>
            <a:p>
              <a:pPr marL="789940" marR="386080">
                <a:lnSpc>
                  <a:spcPct val="120600"/>
                </a:lnSpc>
              </a:pPr>
              <a:r>
                <a:rPr sz="1400" dirty="0" err="1">
                  <a:latin typeface="Gulim"/>
                  <a:cs typeface="Gulim"/>
                </a:rPr>
                <a:t>차</a:t>
              </a:r>
              <a:r>
                <a:rPr sz="1400" spc="-50" dirty="0" err="1">
                  <a:latin typeface="Gulim"/>
                  <a:cs typeface="Gulim"/>
                </a:rPr>
                <a:t>원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dirty="0">
                  <a:latin typeface="Gulim"/>
                  <a:cs typeface="Gulim"/>
                </a:rPr>
                <a:t>축</a:t>
              </a:r>
              <a:r>
                <a:rPr sz="1400" spc="-50" dirty="0">
                  <a:latin typeface="Gulim"/>
                  <a:cs typeface="Gulim"/>
                </a:rPr>
                <a:t>소</a:t>
              </a:r>
              <a:endParaRPr sz="1400" dirty="0">
                <a:latin typeface="Gulim"/>
                <a:cs typeface="Gulim"/>
              </a:endParaRPr>
            </a:p>
            <a:p>
              <a:pPr marL="789940">
                <a:lnSpc>
                  <a:spcPct val="100000"/>
                </a:lnSpc>
                <a:spcBef>
                  <a:spcPts val="345"/>
                </a:spcBef>
              </a:pPr>
              <a:r>
                <a:rPr sz="1400" spc="-50" dirty="0">
                  <a:latin typeface="Gulim"/>
                  <a:cs typeface="Gulim"/>
                </a:rPr>
                <a:t>연관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 err="1">
                  <a:latin typeface="Gulim"/>
                  <a:cs typeface="Gulim"/>
                </a:rPr>
                <a:t>규</a:t>
              </a:r>
              <a:r>
                <a:rPr sz="1400" dirty="0" err="1">
                  <a:latin typeface="Gulim"/>
                  <a:cs typeface="Gulim"/>
                </a:rPr>
                <a:t>칙</a:t>
              </a:r>
              <a:r>
                <a:rPr sz="1400" spc="-150" dirty="0">
                  <a:latin typeface="Gulim"/>
                  <a:cs typeface="Gulim"/>
                </a:rPr>
                <a:t> </a:t>
              </a:r>
              <a:r>
                <a:rPr sz="1400" dirty="0" err="1">
                  <a:latin typeface="Gulim"/>
                  <a:cs typeface="Gulim"/>
                </a:rPr>
                <a:t>학</a:t>
              </a:r>
              <a:r>
                <a:rPr sz="1400" spc="-50" dirty="0" err="1">
                  <a:latin typeface="Gulim"/>
                  <a:cs typeface="Gulim"/>
                </a:rPr>
                <a:t>습</a:t>
              </a:r>
              <a:r>
                <a:rPr lang="en-US" sz="1400" spc="-50" dirty="0">
                  <a:latin typeface="Gulim"/>
                  <a:cs typeface="Gulim"/>
                </a:rPr>
                <a:t> (</a:t>
              </a:r>
              <a:r>
                <a:rPr lang="ko-KR" altLang="en-US" sz="1400" spc="-50" dirty="0">
                  <a:latin typeface="Gulim"/>
                  <a:cs typeface="Gulim"/>
                </a:rPr>
                <a:t>이상치 탐색</a:t>
              </a:r>
              <a:r>
                <a:rPr lang="en-US" altLang="ko-KR" sz="1400" spc="-50" dirty="0">
                  <a:latin typeface="Gulim"/>
                  <a:cs typeface="Gulim"/>
                </a:rPr>
                <a:t>)</a:t>
              </a:r>
              <a:endParaRPr sz="1400" dirty="0">
                <a:latin typeface="Gulim"/>
                <a:cs typeface="Gulim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3883" y="753415"/>
            <a:ext cx="1316050" cy="2930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-50" dirty="0">
                <a:latin typeface="Gulim"/>
                <a:cs typeface="Gulim"/>
              </a:rPr>
              <a:t>군집</a:t>
            </a:r>
            <a:endParaRPr b="1" dirty="0">
              <a:latin typeface="Gulim"/>
              <a:cs typeface="Guli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3465" y="1231255"/>
            <a:ext cx="4559968" cy="233155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3027" y="4130792"/>
            <a:ext cx="66719" cy="667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3027" y="4388139"/>
            <a:ext cx="66719" cy="6671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685068" y="4645486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98550" y="4000500"/>
            <a:ext cx="6512583" cy="802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046605">
              <a:lnSpc>
                <a:spcPct val="120600"/>
              </a:lnSpc>
              <a:spcBef>
                <a:spcPts val="105"/>
              </a:spcBef>
            </a:pP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데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이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터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를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비슷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한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특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징을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가진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몇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개의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그룹으로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나누는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3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것 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예제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  <a:p>
            <a:pPr marL="789940">
              <a:lnSpc>
                <a:spcPct val="100000"/>
              </a:lnSpc>
              <a:spcBef>
                <a:spcPts val="195"/>
              </a:spcBef>
            </a:pP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블로그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방문자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들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을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그룹으로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묶기</a:t>
            </a:r>
            <a:r>
              <a:rPr sz="1400" spc="-15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:</a:t>
            </a:r>
            <a:r>
              <a:rPr sz="1400" spc="-18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남성</a:t>
            </a:r>
            <a:r>
              <a:rPr sz="1400" spc="-14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,</a:t>
            </a:r>
            <a:r>
              <a:rPr sz="1400" spc="-18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여성</a:t>
            </a:r>
            <a:r>
              <a:rPr sz="1400" spc="-14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,</a:t>
            </a:r>
            <a:r>
              <a:rPr sz="1400" spc="-18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주말</a:t>
            </a:r>
            <a:r>
              <a:rPr sz="1400" spc="-14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,</a:t>
            </a:r>
            <a:r>
              <a:rPr sz="1400" spc="-18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주중</a:t>
            </a:r>
            <a:r>
              <a:rPr sz="1400" spc="-14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,</a:t>
            </a:r>
            <a:r>
              <a:rPr sz="1400" spc="-18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만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화책</a:t>
            </a:r>
            <a:r>
              <a:rPr sz="1400" spc="-14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,</a:t>
            </a:r>
            <a:r>
              <a:rPr sz="1400" spc="-18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</a:t>
            </a:r>
            <a:r>
              <a:rPr sz="1400" spc="-4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S</a:t>
            </a:r>
            <a:r>
              <a:rPr sz="1400" spc="-7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F</a:t>
            </a:r>
            <a:r>
              <a:rPr sz="1400" spc="-14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,</a:t>
            </a:r>
            <a:r>
              <a:rPr sz="1400" spc="-18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등등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9827CEDD-AED1-454C-8BD5-C46E79FEE71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22</a:t>
            </a:fld>
            <a:endParaRPr lang="ko-KR" altLang="en-US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AF929B46-3286-4AC0-9500-4A95B498E747}"/>
              </a:ext>
            </a:extLst>
          </p:cNvPr>
          <p:cNvSpPr txBox="1"/>
          <p:nvPr/>
        </p:nvSpPr>
        <p:spPr>
          <a:xfrm>
            <a:off x="459518" y="5099844"/>
            <a:ext cx="3687032" cy="117840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345"/>
              </a:spcBef>
            </a:pPr>
            <a:r>
              <a:rPr b="1" spc="-50" dirty="0">
                <a:latin typeface="Gulim"/>
                <a:cs typeface="Gulim"/>
              </a:rPr>
              <a:t>군집</a:t>
            </a:r>
            <a:r>
              <a:rPr b="1" spc="-80" dirty="0">
                <a:latin typeface="Gulim"/>
                <a:cs typeface="Gulim"/>
              </a:rPr>
              <a:t> </a:t>
            </a:r>
            <a:r>
              <a:rPr b="1" spc="-50" dirty="0">
                <a:latin typeface="Gulim"/>
                <a:cs typeface="Gulim"/>
              </a:rPr>
              <a:t>알고리즘</a:t>
            </a:r>
            <a:endParaRPr b="1" dirty="0">
              <a:latin typeface="Gulim"/>
              <a:cs typeface="Gulim"/>
            </a:endParaRPr>
          </a:p>
          <a:p>
            <a:pPr marL="360680" indent="-285750">
              <a:lnSpc>
                <a:spcPct val="150000"/>
              </a:lnSpc>
              <a:spcBef>
                <a:spcPts val="195"/>
              </a:spcBef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sz="1600" spc="-15" dirty="0">
                <a:latin typeface="+mj-ea"/>
                <a:ea typeface="+mj-ea"/>
                <a:cs typeface="Courier New"/>
              </a:rPr>
              <a:t>k-</a:t>
            </a:r>
            <a:r>
              <a:rPr sz="1400" spc="-15" dirty="0">
                <a:latin typeface="+mj-ea"/>
                <a:ea typeface="+mj-ea"/>
                <a:cs typeface="Gulim"/>
              </a:rPr>
              <a:t>평균</a:t>
            </a:r>
            <a:endParaRPr sz="1400" dirty="0">
              <a:latin typeface="+mj-ea"/>
              <a:ea typeface="+mj-ea"/>
              <a:cs typeface="Gulim"/>
            </a:endParaRPr>
          </a:p>
          <a:p>
            <a:pPr marL="36068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sz="1600" spc="-5" dirty="0">
                <a:latin typeface="+mj-ea"/>
                <a:ea typeface="+mj-ea"/>
                <a:cs typeface="Courier New"/>
              </a:rPr>
              <a:t>DBSCAN</a:t>
            </a:r>
            <a:endParaRPr sz="1600" dirty="0">
              <a:latin typeface="+mj-ea"/>
              <a:ea typeface="+mj-ea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5644" y="1057981"/>
            <a:ext cx="66719" cy="6671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5644" y="1505955"/>
            <a:ext cx="66719" cy="667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0950" y="489316"/>
            <a:ext cx="7391400" cy="170258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-50" dirty="0">
                <a:latin typeface="Gulim"/>
                <a:cs typeface="Gulim"/>
              </a:rPr>
              <a:t>시각화</a:t>
            </a:r>
            <a:endParaRPr sz="1400" b="1" dirty="0">
              <a:latin typeface="Gulim"/>
              <a:cs typeface="Gulim"/>
            </a:endParaRPr>
          </a:p>
          <a:p>
            <a:pPr marL="607060" marR="5080">
              <a:lnSpc>
                <a:spcPct val="189600"/>
              </a:lnSpc>
              <a:spcBef>
                <a:spcPts val="1230"/>
              </a:spcBef>
            </a:pPr>
            <a:r>
              <a:rPr sz="1400" spc="-50" dirty="0">
                <a:latin typeface="Gulim"/>
                <a:cs typeface="Gulim"/>
              </a:rPr>
              <a:t>다</a:t>
            </a:r>
            <a:r>
              <a:rPr sz="1400" dirty="0">
                <a:latin typeface="Gulim"/>
                <a:cs typeface="Gulim"/>
              </a:rPr>
              <a:t>차</a:t>
            </a:r>
            <a:r>
              <a:rPr sz="1400" spc="-50" dirty="0">
                <a:latin typeface="Gulim"/>
                <a:cs typeface="Gulim"/>
              </a:rPr>
              <a:t>원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특</a:t>
            </a:r>
            <a:r>
              <a:rPr sz="1400" spc="-50" dirty="0">
                <a:latin typeface="Gulim"/>
                <a:cs typeface="Gulim"/>
              </a:rPr>
              <a:t>성을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가진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데</a:t>
            </a:r>
            <a:r>
              <a:rPr sz="1400" spc="-50" dirty="0">
                <a:latin typeface="Gulim"/>
                <a:cs typeface="Gulim"/>
              </a:rPr>
              <a:t>이</a:t>
            </a:r>
            <a:r>
              <a:rPr sz="1400" dirty="0">
                <a:latin typeface="Gulim"/>
                <a:cs typeface="Gulim"/>
              </a:rPr>
              <a:t>터</a:t>
            </a:r>
            <a:r>
              <a:rPr sz="1400" spc="-50" dirty="0">
                <a:latin typeface="Gulim"/>
                <a:cs typeface="Gulim"/>
              </a:rPr>
              <a:t>셋을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55" dirty="0">
                <a:latin typeface="Tahoma"/>
                <a:cs typeface="Tahoma"/>
              </a:rPr>
              <a:t>2</a:t>
            </a:r>
            <a:r>
              <a:rPr sz="1400" spc="120" dirty="0">
                <a:latin typeface="Tahoma"/>
                <a:cs typeface="Tahoma"/>
              </a:rPr>
              <a:t>D</a:t>
            </a:r>
            <a:r>
              <a:rPr sz="1400" spc="-185" dirty="0">
                <a:latin typeface="Tahoma"/>
                <a:cs typeface="Tahoma"/>
              </a:rPr>
              <a:t> </a:t>
            </a:r>
            <a:r>
              <a:rPr sz="1400" dirty="0">
                <a:latin typeface="Gulim"/>
                <a:cs typeface="Gulim"/>
              </a:rPr>
              <a:t>또</a:t>
            </a:r>
            <a:r>
              <a:rPr sz="1400" spc="-50" dirty="0">
                <a:latin typeface="Gulim"/>
                <a:cs typeface="Gulim"/>
              </a:rPr>
              <a:t>는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55" dirty="0">
                <a:latin typeface="Tahoma"/>
                <a:cs typeface="Tahoma"/>
              </a:rPr>
              <a:t>3</a:t>
            </a:r>
            <a:r>
              <a:rPr sz="1400" spc="120" dirty="0">
                <a:latin typeface="Tahoma"/>
                <a:cs typeface="Tahoma"/>
              </a:rPr>
              <a:t>D</a:t>
            </a:r>
            <a:r>
              <a:rPr sz="1400" spc="-50" dirty="0">
                <a:latin typeface="Gulim"/>
                <a:cs typeface="Gulim"/>
              </a:rPr>
              <a:t>로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 err="1">
                <a:latin typeface="Gulim"/>
                <a:cs typeface="Gulim"/>
              </a:rPr>
              <a:t>표현하</a:t>
            </a:r>
            <a:r>
              <a:rPr sz="1400" spc="-40" dirty="0" err="1">
                <a:latin typeface="Gulim"/>
                <a:cs typeface="Gulim"/>
              </a:rPr>
              <a:t>기</a:t>
            </a:r>
            <a:r>
              <a:rPr sz="1400" spc="-40" dirty="0">
                <a:latin typeface="Gulim"/>
                <a:cs typeface="Gulim"/>
              </a:rPr>
              <a:t>  </a:t>
            </a:r>
            <a:endParaRPr lang="en-US" sz="1400" spc="-40" dirty="0">
              <a:latin typeface="Gulim"/>
              <a:cs typeface="Gulim"/>
            </a:endParaRPr>
          </a:p>
          <a:p>
            <a:pPr marL="607060" marR="5080">
              <a:lnSpc>
                <a:spcPct val="189600"/>
              </a:lnSpc>
              <a:spcBef>
                <a:spcPts val="1230"/>
              </a:spcBef>
            </a:pPr>
            <a:r>
              <a:rPr sz="1400" spc="-40" dirty="0" err="1">
                <a:latin typeface="Gulim"/>
                <a:cs typeface="Gulim"/>
              </a:rPr>
              <a:t>시각</a:t>
            </a:r>
            <a:r>
              <a:rPr sz="1400" dirty="0" err="1">
                <a:latin typeface="Gulim"/>
                <a:cs typeface="Gulim"/>
              </a:rPr>
              <a:t>화</a:t>
            </a:r>
            <a:r>
              <a:rPr sz="1400" spc="-50" dirty="0" err="1">
                <a:latin typeface="Gulim"/>
                <a:cs typeface="Gulim"/>
              </a:rPr>
              <a:t>를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하</a:t>
            </a:r>
            <a:r>
              <a:rPr sz="1400" spc="-50" dirty="0">
                <a:latin typeface="Gulim"/>
                <a:cs typeface="Gulim"/>
              </a:rPr>
              <a:t>기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위</a:t>
            </a:r>
            <a:r>
              <a:rPr sz="1400" dirty="0">
                <a:latin typeface="Gulim"/>
                <a:cs typeface="Gulim"/>
              </a:rPr>
              <a:t>해</a:t>
            </a:r>
            <a:r>
              <a:rPr sz="1400" spc="-50" dirty="0">
                <a:latin typeface="Gulim"/>
                <a:cs typeface="Gulim"/>
              </a:rPr>
              <a:t>서는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데</a:t>
            </a:r>
            <a:r>
              <a:rPr sz="1400" spc="-50" dirty="0">
                <a:latin typeface="Gulim"/>
                <a:cs typeface="Gulim"/>
              </a:rPr>
              <a:t>이</a:t>
            </a:r>
            <a:r>
              <a:rPr sz="1400" dirty="0">
                <a:latin typeface="Gulim"/>
                <a:cs typeface="Gulim"/>
              </a:rPr>
              <a:t>터</a:t>
            </a:r>
            <a:r>
              <a:rPr sz="1400" spc="-50" dirty="0">
                <a:latin typeface="Gulim"/>
                <a:cs typeface="Gulim"/>
              </a:rPr>
              <a:t>의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특</a:t>
            </a:r>
            <a:r>
              <a:rPr sz="1400" spc="-50" dirty="0">
                <a:latin typeface="Gulim"/>
                <a:cs typeface="Gulim"/>
              </a:rPr>
              <a:t>성을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55" dirty="0">
                <a:latin typeface="Tahoma"/>
                <a:cs typeface="Tahoma"/>
              </a:rPr>
              <a:t>2</a:t>
            </a:r>
            <a:r>
              <a:rPr sz="1400" spc="-50" dirty="0">
                <a:latin typeface="Gulim"/>
                <a:cs typeface="Gulim"/>
              </a:rPr>
              <a:t>가지로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 err="1">
                <a:latin typeface="Gulim"/>
                <a:cs typeface="Gulim"/>
              </a:rPr>
              <a:t>줄여야</a:t>
            </a:r>
            <a:r>
              <a:rPr sz="1400" dirty="0" err="1">
                <a:latin typeface="Gulim"/>
                <a:cs typeface="Gulim"/>
              </a:rPr>
              <a:t>함</a:t>
            </a:r>
            <a:r>
              <a:rPr lang="en-US" sz="1400" dirty="0">
                <a:latin typeface="Gulim"/>
                <a:cs typeface="Gulim"/>
              </a:rPr>
              <a:t> (</a:t>
            </a:r>
            <a:r>
              <a:rPr lang="ko-KR" altLang="en-US" sz="1400" dirty="0">
                <a:latin typeface="Gulim"/>
                <a:cs typeface="Gulim"/>
              </a:rPr>
              <a:t>차원 축소 </a:t>
            </a:r>
            <a:r>
              <a:rPr lang="en-US" altLang="ko-KR" sz="1400" dirty="0">
                <a:latin typeface="Gulim"/>
                <a:cs typeface="Gulim"/>
              </a:rPr>
              <a:t>– 2</a:t>
            </a:r>
            <a:r>
              <a:rPr lang="ko-KR" altLang="en-US" sz="1400" dirty="0">
                <a:latin typeface="Gulim"/>
                <a:cs typeface="Gulim"/>
              </a:rPr>
              <a:t>차원에서 표현하기 위해</a:t>
            </a:r>
            <a:r>
              <a:rPr lang="en-US" altLang="ko-KR" sz="1400" dirty="0">
                <a:latin typeface="Gulim"/>
                <a:cs typeface="Gulim"/>
              </a:rPr>
              <a:t>) </a:t>
            </a:r>
            <a:r>
              <a:rPr lang="ko-KR" altLang="en-US" sz="1400" dirty="0">
                <a:latin typeface="Gulim"/>
                <a:cs typeface="Gulim"/>
              </a:rPr>
              <a:t>최근 </a:t>
            </a:r>
            <a:r>
              <a:rPr lang="ko-KR" altLang="en-US" sz="1400" dirty="0" err="1">
                <a:latin typeface="Gulim"/>
                <a:cs typeface="Gulim"/>
              </a:rPr>
              <a:t>신뢰성있는</a:t>
            </a:r>
            <a:r>
              <a:rPr lang="ko-KR" altLang="en-US" sz="1400" dirty="0">
                <a:latin typeface="Gulim"/>
                <a:cs typeface="Gulim"/>
              </a:rPr>
              <a:t> </a:t>
            </a:r>
            <a:r>
              <a:rPr lang="en-US" altLang="ko-KR" sz="1400" dirty="0">
                <a:latin typeface="Gulim"/>
                <a:cs typeface="Gulim"/>
              </a:rPr>
              <a:t>AI </a:t>
            </a:r>
            <a:r>
              <a:rPr lang="ko-KR" altLang="en-US" sz="1400" dirty="0">
                <a:latin typeface="Gulim"/>
                <a:cs typeface="Gulim"/>
              </a:rPr>
              <a:t>개발에 주목받고 있음</a:t>
            </a:r>
            <a:endParaRPr lang="en-US" altLang="ko-KR" sz="1400" dirty="0">
              <a:latin typeface="Gulim"/>
              <a:cs typeface="Gulim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3750" y="2221708"/>
            <a:ext cx="7453752" cy="4369592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0B9705-5C71-4D08-BFAD-86ADE6B50A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23</a:t>
            </a:fld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8633F57-69A7-49D7-A315-878D224EEC72}"/>
              </a:ext>
            </a:extLst>
          </p:cNvPr>
          <p:cNvGrpSpPr/>
          <p:nvPr/>
        </p:nvGrpSpPr>
        <p:grpSpPr>
          <a:xfrm>
            <a:off x="336550" y="876300"/>
            <a:ext cx="8021650" cy="2460625"/>
            <a:chOff x="1306500" y="2334287"/>
            <a:chExt cx="8021650" cy="2460625"/>
          </a:xfrm>
        </p:grpSpPr>
        <p:pic>
          <p:nvPicPr>
            <p:cNvPr id="2" name="object 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5644" y="2840345"/>
              <a:ext cx="66719" cy="66719"/>
            </a:xfrm>
            <a:prstGeom prst="rect">
              <a:avLst/>
            </a:prstGeom>
          </p:spPr>
        </p:pic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5644" y="3097692"/>
              <a:ext cx="66719" cy="6671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487685" y="3355039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66719" y="66719"/>
                  </a:moveTo>
                  <a:lnTo>
                    <a:pt x="0" y="66719"/>
                  </a:lnTo>
                  <a:lnTo>
                    <a:pt x="0" y="0"/>
                  </a:lnTo>
                  <a:lnTo>
                    <a:pt x="66719" y="0"/>
                  </a:lnTo>
                  <a:lnTo>
                    <a:pt x="66719" y="66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87685" y="3612386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66719" y="66719"/>
                  </a:moveTo>
                  <a:lnTo>
                    <a:pt x="0" y="66719"/>
                  </a:lnTo>
                  <a:lnTo>
                    <a:pt x="0" y="0"/>
                  </a:lnTo>
                  <a:lnTo>
                    <a:pt x="66719" y="0"/>
                  </a:lnTo>
                  <a:lnTo>
                    <a:pt x="66719" y="66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5644" y="4127079"/>
              <a:ext cx="66719" cy="6671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487685" y="4384426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66719" y="66719"/>
                  </a:moveTo>
                  <a:lnTo>
                    <a:pt x="0" y="66719"/>
                  </a:lnTo>
                  <a:lnTo>
                    <a:pt x="0" y="0"/>
                  </a:lnTo>
                  <a:lnTo>
                    <a:pt x="66719" y="0"/>
                  </a:lnTo>
                  <a:lnTo>
                    <a:pt x="66719" y="66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87685" y="4641773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66719" y="66719"/>
                  </a:moveTo>
                  <a:lnTo>
                    <a:pt x="0" y="66719"/>
                  </a:lnTo>
                  <a:lnTo>
                    <a:pt x="0" y="0"/>
                  </a:lnTo>
                  <a:lnTo>
                    <a:pt x="66719" y="0"/>
                  </a:lnTo>
                  <a:lnTo>
                    <a:pt x="66719" y="66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1306500" y="2334287"/>
              <a:ext cx="8021650" cy="246062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400" b="1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차원</a:t>
              </a:r>
              <a:r>
                <a:rPr sz="1400" b="1" spc="-8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b="1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축소</a:t>
              </a:r>
              <a:endParaRPr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endParaRPr>
            </a:p>
            <a:p>
              <a:pPr>
                <a:lnSpc>
                  <a:spcPct val="100000"/>
                </a:lnSpc>
                <a:spcBef>
                  <a:spcPts val="60"/>
                </a:spcBef>
              </a:pPr>
              <a:endPara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endParaRPr>
            </a:p>
            <a:p>
              <a:pPr marL="607060" marR="5432425">
                <a:lnSpc>
                  <a:spcPct val="120600"/>
                </a:lnSpc>
              </a:pP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데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이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터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의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특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성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수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4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줄이</a:t>
              </a:r>
              <a:r>
                <a:rPr lang="ko-KR" altLang="en-US" sz="1400" spc="-4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기  </a:t>
              </a:r>
              <a:r>
                <a:rPr sz="1400" spc="-5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예제</a:t>
              </a:r>
              <a:endPara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endParaRPr>
            </a:p>
            <a:p>
              <a:pPr marL="1384935">
                <a:lnSpc>
                  <a:spcPct val="100000"/>
                </a:lnSpc>
                <a:spcBef>
                  <a:spcPts val="195"/>
                </a:spcBef>
              </a:pP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특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성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추출</a:t>
              </a:r>
              <a:r>
                <a:rPr sz="1400" spc="-15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:</a:t>
              </a:r>
              <a:r>
                <a:rPr sz="1400" spc="-18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상관관계가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있는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여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러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특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성을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하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나로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합치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기</a:t>
              </a:r>
              <a:endPara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endParaRPr>
            </a:p>
            <a:p>
              <a:pPr marL="1384935" marR="5080">
                <a:lnSpc>
                  <a:spcPct val="108900"/>
                </a:lnSpc>
              </a:pP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자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동차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의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주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행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거리와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연식은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상관관계가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높음</a:t>
              </a:r>
              <a:r>
                <a:rPr sz="1400" spc="-140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.</a:t>
              </a:r>
              <a:r>
                <a:rPr sz="1400" spc="-18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따라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서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차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의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30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'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마모정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도</a:t>
              </a:r>
              <a:r>
                <a:rPr sz="1400" spc="30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'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라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는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하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나의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특</a:t>
              </a:r>
              <a:r>
                <a:rPr sz="1400" spc="-3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성 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으로</a:t>
              </a:r>
              <a:r>
                <a:rPr sz="1400" spc="-17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합칠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수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8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있음</a:t>
              </a:r>
              <a:r>
                <a:rPr sz="1400" spc="-80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.</a:t>
              </a:r>
              <a:endPara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endParaRPr>
            </a:p>
            <a:p>
              <a:pPr marL="1384935" marR="3552825" indent="-777875">
                <a:lnSpc>
                  <a:spcPts val="2030"/>
                </a:lnSpc>
                <a:spcBef>
                  <a:spcPts val="95"/>
                </a:spcBef>
              </a:pP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차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원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축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소의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장점</a:t>
              </a:r>
              <a:r>
                <a:rPr sz="1400" spc="-15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:</a:t>
              </a:r>
              <a:r>
                <a:rPr sz="1400" spc="-18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머신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러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닝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알고리즘의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성능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향</a:t>
              </a:r>
              <a:r>
                <a:rPr sz="1400" spc="-3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상  </a:t>
              </a:r>
              <a:r>
                <a:rPr sz="14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훈련</a:t>
              </a:r>
              <a:r>
                <a:rPr sz="1400" spc="-15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실</a:t>
              </a:r>
              <a:r>
                <a:rPr sz="14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행</a:t>
              </a:r>
              <a:r>
                <a:rPr sz="1400" spc="-15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속</a:t>
              </a:r>
              <a:r>
                <a:rPr sz="14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도</a:t>
              </a:r>
              <a:r>
                <a:rPr sz="1400" spc="-15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빨</a:t>
              </a:r>
              <a:r>
                <a:rPr sz="14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라</a:t>
              </a:r>
              <a:r>
                <a:rPr sz="1400" spc="-5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짐</a:t>
              </a:r>
              <a:endParaRPr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endParaRPr>
            </a:p>
            <a:p>
              <a:pPr marL="1384935">
                <a:lnSpc>
                  <a:spcPct val="100000"/>
                </a:lnSpc>
                <a:spcBef>
                  <a:spcPts val="215"/>
                </a:spcBef>
              </a:pPr>
              <a:r>
                <a:rPr sz="1400" spc="-5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메모리</a:t>
              </a:r>
              <a:r>
                <a:rPr sz="1400" spc="-165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사용</a:t>
              </a:r>
              <a:r>
                <a:rPr sz="1400" spc="-165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공간</a:t>
              </a:r>
              <a:r>
                <a:rPr sz="1400" spc="-165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줄어</a:t>
              </a:r>
              <a:r>
                <a:rPr sz="14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듬</a:t>
              </a:r>
            </a:p>
          </p:txBody>
        </p:sp>
      </p:grp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949EC974-053A-4421-9E7F-42D197539E9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24</a:t>
            </a:fld>
            <a:endParaRPr lang="ko-KR" altLang="en-US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6913B3A2-D3B4-4ACB-916A-15E423C6BDC3}"/>
              </a:ext>
            </a:extLst>
          </p:cNvPr>
          <p:cNvSpPr txBox="1"/>
          <p:nvPr/>
        </p:nvSpPr>
        <p:spPr>
          <a:xfrm>
            <a:off x="336550" y="3884485"/>
            <a:ext cx="3276600" cy="1622047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260"/>
              </a:spcBef>
            </a:pPr>
            <a:r>
              <a:rPr sz="1400" b="1" spc="-50" dirty="0">
                <a:latin typeface="+mn-ea"/>
                <a:cs typeface="Gulim"/>
              </a:rPr>
              <a:t>시각화와</a:t>
            </a:r>
            <a:r>
              <a:rPr sz="1400" b="1" spc="-80" dirty="0">
                <a:latin typeface="+mn-ea"/>
                <a:cs typeface="Gulim"/>
              </a:rPr>
              <a:t> </a:t>
            </a:r>
            <a:r>
              <a:rPr sz="1400" b="1" spc="-50" dirty="0">
                <a:latin typeface="+mn-ea"/>
                <a:cs typeface="Gulim"/>
              </a:rPr>
              <a:t>차원축소</a:t>
            </a:r>
            <a:r>
              <a:rPr sz="1400" b="1" spc="-80" dirty="0">
                <a:latin typeface="+mn-ea"/>
                <a:cs typeface="Gulim"/>
              </a:rPr>
              <a:t> </a:t>
            </a:r>
            <a:r>
              <a:rPr sz="1400" b="1" spc="-50" dirty="0">
                <a:latin typeface="+mn-ea"/>
                <a:cs typeface="Gulim"/>
              </a:rPr>
              <a:t>알고리즘</a:t>
            </a:r>
            <a:endParaRPr sz="1400" b="1" dirty="0">
              <a:latin typeface="+mn-ea"/>
              <a:cs typeface="Gulim"/>
            </a:endParaRPr>
          </a:p>
          <a:p>
            <a:pPr marL="360680" indent="-285750">
              <a:lnSpc>
                <a:spcPct val="150000"/>
              </a:lnSpc>
              <a:spcBef>
                <a:spcPts val="120"/>
              </a:spcBef>
              <a:buSzPct val="113636"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sz="1400" spc="-20" dirty="0">
                <a:latin typeface="+mn-ea"/>
                <a:cs typeface="Gulim"/>
              </a:rPr>
              <a:t>주성분</a:t>
            </a:r>
            <a:r>
              <a:rPr sz="1400" spc="330" dirty="0">
                <a:latin typeface="+mn-ea"/>
                <a:cs typeface="Gulim"/>
              </a:rPr>
              <a:t> </a:t>
            </a:r>
            <a:r>
              <a:rPr sz="1400" spc="-10" dirty="0">
                <a:latin typeface="+mn-ea"/>
                <a:cs typeface="Gulim"/>
              </a:rPr>
              <a:t>분석</a:t>
            </a:r>
            <a:r>
              <a:rPr sz="1400" spc="-10" dirty="0">
                <a:latin typeface="+mn-ea"/>
                <a:cs typeface="Courier New"/>
              </a:rPr>
              <a:t>(PCA)</a:t>
            </a:r>
            <a:endParaRPr sz="1400" dirty="0">
              <a:latin typeface="+mn-ea"/>
              <a:cs typeface="Courier New"/>
            </a:endParaRPr>
          </a:p>
          <a:p>
            <a:pPr marL="360680" indent="-285750">
              <a:lnSpc>
                <a:spcPct val="150000"/>
              </a:lnSpc>
              <a:buSzPct val="113636"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sz="1400" spc="5" dirty="0">
                <a:latin typeface="+mn-ea"/>
                <a:cs typeface="Gulim"/>
              </a:rPr>
              <a:t>커널</a:t>
            </a:r>
            <a:r>
              <a:rPr sz="1400" spc="340" dirty="0">
                <a:latin typeface="+mn-ea"/>
                <a:cs typeface="Gulim"/>
              </a:rPr>
              <a:t> </a:t>
            </a:r>
            <a:r>
              <a:rPr sz="1400" spc="-5" dirty="0">
                <a:latin typeface="+mn-ea"/>
                <a:cs typeface="Courier New"/>
              </a:rPr>
              <a:t>PCA</a:t>
            </a:r>
            <a:endParaRPr sz="1400" dirty="0">
              <a:latin typeface="+mn-ea"/>
              <a:cs typeface="Courier New"/>
            </a:endParaRPr>
          </a:p>
          <a:p>
            <a:pPr marL="360680" indent="-285750">
              <a:lnSpc>
                <a:spcPct val="150000"/>
              </a:lnSpc>
              <a:buSzPct val="113636"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sz="1400" spc="-20" dirty="0">
                <a:latin typeface="+mn-ea"/>
                <a:cs typeface="Gulim"/>
              </a:rPr>
              <a:t>지역적</a:t>
            </a:r>
            <a:r>
              <a:rPr sz="1400" spc="340" dirty="0">
                <a:latin typeface="+mn-ea"/>
                <a:cs typeface="Gulim"/>
              </a:rPr>
              <a:t> </a:t>
            </a:r>
            <a:r>
              <a:rPr sz="1400" spc="-20" dirty="0">
                <a:latin typeface="+mn-ea"/>
                <a:cs typeface="Gulim"/>
              </a:rPr>
              <a:t>선형</a:t>
            </a:r>
            <a:r>
              <a:rPr sz="1400" spc="340" dirty="0">
                <a:latin typeface="+mn-ea"/>
                <a:cs typeface="Gulim"/>
              </a:rPr>
              <a:t> </a:t>
            </a:r>
            <a:r>
              <a:rPr sz="1400" spc="-20" dirty="0">
                <a:latin typeface="+mn-ea"/>
                <a:cs typeface="Gulim"/>
              </a:rPr>
              <a:t>임베딩</a:t>
            </a:r>
            <a:endParaRPr sz="1400" dirty="0">
              <a:latin typeface="+mn-ea"/>
              <a:cs typeface="Gulim"/>
            </a:endParaRPr>
          </a:p>
          <a:p>
            <a:pPr marL="36068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sz="1400" spc="-5" dirty="0">
                <a:latin typeface="+mn-ea"/>
                <a:cs typeface="Courier New"/>
              </a:rPr>
              <a:t>t-SNE</a:t>
            </a:r>
            <a:endParaRPr sz="1400" dirty="0">
              <a:latin typeface="+mn-ea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6500" y="1275940"/>
            <a:ext cx="2687650" cy="25263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b="1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비정상</a:t>
            </a:r>
            <a:r>
              <a:rPr sz="1400" b="1" spc="-8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b="1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탐지</a:t>
            </a:r>
            <a:r>
              <a:rPr sz="1550" b="1" spc="-25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(</a:t>
            </a:r>
            <a:r>
              <a:rPr sz="1550" b="1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a</a:t>
            </a:r>
            <a:r>
              <a:rPr sz="1550" b="1" spc="-8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n</a:t>
            </a:r>
            <a:r>
              <a:rPr sz="1550" b="1" spc="-85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o</a:t>
            </a:r>
            <a:r>
              <a:rPr sz="1550" b="1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ma</a:t>
            </a:r>
            <a:r>
              <a:rPr sz="1550" b="1" spc="-4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l</a:t>
            </a:r>
            <a:r>
              <a:rPr sz="1550" b="1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y</a:t>
            </a:r>
            <a:r>
              <a:rPr sz="1550" b="1" spc="35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</a:t>
            </a:r>
            <a:r>
              <a:rPr sz="1550" b="1" spc="-75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d</a:t>
            </a:r>
            <a:r>
              <a:rPr sz="1550" b="1" spc="-8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e</a:t>
            </a:r>
            <a:r>
              <a:rPr sz="1550" b="1" spc="-7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te</a:t>
            </a:r>
            <a:r>
              <a:rPr sz="1550" b="1" spc="65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c</a:t>
            </a:r>
            <a:r>
              <a:rPr sz="1550" b="1" spc="-7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t</a:t>
            </a:r>
            <a:r>
              <a:rPr sz="1550" b="1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i</a:t>
            </a:r>
            <a:r>
              <a:rPr sz="1550" b="1" spc="-85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o</a:t>
            </a:r>
            <a:r>
              <a:rPr sz="1550" b="1" spc="-11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n</a:t>
            </a:r>
            <a:r>
              <a:rPr sz="1550" b="1" spc="-25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)</a:t>
            </a:r>
            <a:endParaRPr sz="1550" b="1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1870" y="1780579"/>
            <a:ext cx="4534172" cy="230415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5644" y="4651304"/>
            <a:ext cx="66719" cy="667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5644" y="4908651"/>
            <a:ext cx="66719" cy="6671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487685" y="5165998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87685" y="5423344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7685" y="5680691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60550" y="4522745"/>
            <a:ext cx="4455183" cy="1286506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155"/>
              </a:spcBef>
            </a:pPr>
            <a:r>
              <a:rPr sz="1400" spc="-50" dirty="0">
                <a:latin typeface="Gulim"/>
                <a:cs typeface="Gulim"/>
              </a:rPr>
              <a:t>정상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샘</a:t>
            </a:r>
            <a:r>
              <a:rPr sz="1400" dirty="0">
                <a:latin typeface="Gulim"/>
                <a:cs typeface="Gulim"/>
              </a:rPr>
              <a:t>플</a:t>
            </a:r>
            <a:r>
              <a:rPr sz="1400" spc="-50" dirty="0">
                <a:latin typeface="Gulim"/>
                <a:cs typeface="Gulim"/>
              </a:rPr>
              <a:t>을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이용</a:t>
            </a:r>
            <a:r>
              <a:rPr sz="1400" dirty="0">
                <a:latin typeface="Gulim"/>
                <a:cs typeface="Gulim"/>
              </a:rPr>
              <a:t>하</a:t>
            </a:r>
            <a:r>
              <a:rPr sz="1400" spc="-50" dirty="0">
                <a:latin typeface="Gulim"/>
                <a:cs typeface="Gulim"/>
              </a:rPr>
              <a:t>여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훈련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후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입</a:t>
            </a:r>
            <a:r>
              <a:rPr sz="1400" dirty="0">
                <a:latin typeface="Gulim"/>
                <a:cs typeface="Gulim"/>
              </a:rPr>
              <a:t>력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샘</a:t>
            </a:r>
            <a:r>
              <a:rPr sz="1400" dirty="0">
                <a:latin typeface="Gulim"/>
                <a:cs typeface="Gulim"/>
              </a:rPr>
              <a:t>플</a:t>
            </a:r>
            <a:r>
              <a:rPr sz="1400" spc="-50" dirty="0">
                <a:latin typeface="Gulim"/>
                <a:cs typeface="Gulim"/>
              </a:rPr>
              <a:t>의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정상여부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판</a:t>
            </a:r>
            <a:r>
              <a:rPr sz="1400" spc="-50" dirty="0">
                <a:latin typeface="Gulim"/>
                <a:cs typeface="Gulim"/>
              </a:rPr>
              <a:t>단</a:t>
            </a:r>
            <a:r>
              <a:rPr sz="1400" spc="-145" dirty="0">
                <a:latin typeface="Tahoma"/>
                <a:cs typeface="Tahoma"/>
              </a:rPr>
              <a:t>.  </a:t>
            </a:r>
            <a:r>
              <a:rPr sz="1400" spc="-50" dirty="0">
                <a:latin typeface="Gulim"/>
                <a:cs typeface="Gulim"/>
              </a:rPr>
              <a:t>예제</a:t>
            </a:r>
            <a:endParaRPr sz="1400" dirty="0">
              <a:latin typeface="Gulim"/>
              <a:cs typeface="Gulim"/>
            </a:endParaRPr>
          </a:p>
          <a:p>
            <a:pPr marL="789940" marR="2070735">
              <a:lnSpc>
                <a:spcPct val="120600"/>
              </a:lnSpc>
            </a:pPr>
            <a:r>
              <a:rPr sz="1400" spc="-50" dirty="0">
                <a:latin typeface="Gulim"/>
                <a:cs typeface="Gulim"/>
              </a:rPr>
              <a:t>부정거</a:t>
            </a:r>
            <a:r>
              <a:rPr sz="1400" dirty="0">
                <a:latin typeface="Gulim"/>
                <a:cs typeface="Gulim"/>
              </a:rPr>
              <a:t>래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사용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40" dirty="0">
                <a:latin typeface="Gulim"/>
                <a:cs typeface="Gulim"/>
              </a:rPr>
              <a:t>감지  제조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결</a:t>
            </a:r>
            <a:r>
              <a:rPr sz="1400" dirty="0">
                <a:latin typeface="Gulim"/>
                <a:cs typeface="Gulim"/>
              </a:rPr>
              <a:t>함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잡아내기</a:t>
            </a:r>
            <a:endParaRPr sz="1400" dirty="0">
              <a:latin typeface="Gulim"/>
              <a:cs typeface="Gulim"/>
            </a:endParaRPr>
          </a:p>
          <a:p>
            <a:pPr marL="789940">
              <a:lnSpc>
                <a:spcPct val="100000"/>
              </a:lnSpc>
              <a:spcBef>
                <a:spcPts val="200"/>
              </a:spcBef>
            </a:pPr>
            <a:r>
              <a:rPr sz="1400" spc="-50" dirty="0">
                <a:latin typeface="Gulim"/>
                <a:cs typeface="Gulim"/>
              </a:rPr>
              <a:t>이상</a:t>
            </a:r>
            <a:r>
              <a:rPr sz="1400" dirty="0">
                <a:latin typeface="Gulim"/>
                <a:cs typeface="Gulim"/>
              </a:rPr>
              <a:t>치</a:t>
            </a:r>
            <a:r>
              <a:rPr sz="1400" spc="-125" dirty="0">
                <a:latin typeface="Tahoma"/>
                <a:cs typeface="Tahoma"/>
              </a:rPr>
              <a:t>(</a:t>
            </a:r>
            <a:r>
              <a:rPr sz="1400" spc="25" dirty="0">
                <a:latin typeface="Tahoma"/>
                <a:cs typeface="Tahoma"/>
              </a:rPr>
              <a:t>o</a:t>
            </a:r>
            <a:r>
              <a:rPr sz="1400" dirty="0">
                <a:latin typeface="Tahoma"/>
                <a:cs typeface="Tahoma"/>
              </a:rPr>
              <a:t>u</a:t>
            </a:r>
            <a:r>
              <a:rPr sz="1400" spc="60" dirty="0">
                <a:latin typeface="Tahoma"/>
                <a:cs typeface="Tahoma"/>
              </a:rPr>
              <a:t>t</a:t>
            </a:r>
            <a:r>
              <a:rPr sz="1400" spc="45" dirty="0">
                <a:latin typeface="Tahoma"/>
                <a:cs typeface="Tahoma"/>
              </a:rPr>
              <a:t>li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70" dirty="0">
                <a:latin typeface="Tahoma"/>
                <a:cs typeface="Tahoma"/>
              </a:rPr>
              <a:t>r</a:t>
            </a:r>
            <a:r>
              <a:rPr sz="1400" spc="-15" dirty="0">
                <a:latin typeface="Tahoma"/>
                <a:cs typeface="Tahoma"/>
              </a:rPr>
              <a:t>s</a:t>
            </a:r>
            <a:r>
              <a:rPr sz="1400" spc="-125" dirty="0">
                <a:latin typeface="Tahoma"/>
                <a:cs typeface="Tahoma"/>
              </a:rPr>
              <a:t>)</a:t>
            </a:r>
            <a:r>
              <a:rPr sz="140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Gulim"/>
                <a:cs typeface="Gulim"/>
              </a:rPr>
              <a:t>자</a:t>
            </a:r>
            <a:r>
              <a:rPr sz="1400" dirty="0">
                <a:latin typeface="Gulim"/>
                <a:cs typeface="Gulim"/>
              </a:rPr>
              <a:t>동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제거</a:t>
            </a:r>
            <a:endParaRPr sz="1400" dirty="0">
              <a:latin typeface="Gulim"/>
              <a:cs typeface="Gulim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8664306-16F5-46FA-828A-AA0245CFDE5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25</a:t>
            </a:fld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3750" y="2697579"/>
            <a:ext cx="132524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b="1" spc="-50" dirty="0">
                <a:latin typeface="Gulim"/>
                <a:cs typeface="Gulim"/>
              </a:rPr>
              <a:t>준지도</a:t>
            </a:r>
            <a:r>
              <a:rPr sz="1400" b="1" spc="-80" dirty="0">
                <a:latin typeface="Gulim"/>
                <a:cs typeface="Gulim"/>
              </a:rPr>
              <a:t> </a:t>
            </a:r>
            <a:r>
              <a:rPr sz="1400" b="1" spc="-50" dirty="0">
                <a:latin typeface="Gulim"/>
                <a:cs typeface="Gulim"/>
              </a:rPr>
              <a:t>학습</a:t>
            </a:r>
            <a:r>
              <a:rPr sz="1400" b="1" spc="-80" dirty="0">
                <a:latin typeface="Gulim"/>
                <a:cs typeface="Gulim"/>
              </a:rPr>
              <a:t> </a:t>
            </a:r>
            <a:r>
              <a:rPr sz="1400" b="1" spc="-50" dirty="0">
                <a:latin typeface="Gulim"/>
                <a:cs typeface="Gulim"/>
              </a:rPr>
              <a:t>예제</a:t>
            </a:r>
            <a:endParaRPr sz="1400" b="1" dirty="0">
              <a:latin typeface="Gulim"/>
              <a:cs typeface="Guli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4760" y="3145138"/>
            <a:ext cx="4577110" cy="230468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2894" y="6006453"/>
            <a:ext cx="66719" cy="667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88417" y="5880901"/>
            <a:ext cx="6893583" cy="4817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900"/>
              </a:lnSpc>
              <a:spcBef>
                <a:spcPts val="95"/>
              </a:spcBef>
            </a:pPr>
            <a:r>
              <a:rPr sz="1400" spc="-50" dirty="0">
                <a:latin typeface="Gulim"/>
                <a:cs typeface="Gulim"/>
              </a:rPr>
              <a:t>구글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포토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호</a:t>
            </a:r>
            <a:r>
              <a:rPr sz="1400" spc="-50" dirty="0">
                <a:latin typeface="Gulim"/>
                <a:cs typeface="Gulim"/>
              </a:rPr>
              <a:t>스</a:t>
            </a:r>
            <a:r>
              <a:rPr sz="1400" dirty="0">
                <a:latin typeface="Gulim"/>
                <a:cs typeface="Gulim"/>
              </a:rPr>
              <a:t>팅</a:t>
            </a:r>
            <a:r>
              <a:rPr sz="1400" spc="-155" dirty="0">
                <a:latin typeface="Tahoma"/>
                <a:cs typeface="Tahoma"/>
              </a:rPr>
              <a:t>:</a:t>
            </a:r>
            <a:r>
              <a:rPr sz="140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Gulim"/>
                <a:cs typeface="Gulim"/>
              </a:rPr>
              <a:t>가족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사진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몇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장에만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레</a:t>
            </a:r>
            <a:r>
              <a:rPr sz="1400" spc="-50" dirty="0">
                <a:latin typeface="Gulim"/>
                <a:cs typeface="Gulim"/>
              </a:rPr>
              <a:t>이블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적용</a:t>
            </a:r>
            <a:r>
              <a:rPr sz="1400" spc="-140" dirty="0">
                <a:latin typeface="Tahoma"/>
                <a:cs typeface="Tahoma"/>
              </a:rPr>
              <a:t>.</a:t>
            </a:r>
            <a:r>
              <a:rPr sz="140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Gulim"/>
                <a:cs typeface="Gulim"/>
              </a:rPr>
              <a:t>이</a:t>
            </a:r>
            <a:r>
              <a:rPr sz="1400" dirty="0">
                <a:latin typeface="Gulim"/>
                <a:cs typeface="Gulim"/>
              </a:rPr>
              <a:t>후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모</a:t>
            </a:r>
            <a:r>
              <a:rPr sz="1400" dirty="0">
                <a:latin typeface="Gulim"/>
                <a:cs typeface="Gulim"/>
              </a:rPr>
              <a:t>든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사진에서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가족사진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확</a:t>
            </a:r>
            <a:r>
              <a:rPr sz="1400" spc="-50" dirty="0">
                <a:latin typeface="Gulim"/>
                <a:cs typeface="Gulim"/>
              </a:rPr>
              <a:t>인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가능</a:t>
            </a:r>
            <a:r>
              <a:rPr sz="1400" spc="-145" dirty="0">
                <a:latin typeface="Tahoma"/>
                <a:cs typeface="Tahoma"/>
              </a:rPr>
              <a:t>.  </a:t>
            </a:r>
            <a:r>
              <a:rPr sz="140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Gulim"/>
                <a:cs typeface="Gulim"/>
              </a:rPr>
              <a:t>새로운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사</a:t>
            </a:r>
            <a:r>
              <a:rPr sz="1400" dirty="0">
                <a:latin typeface="Gulim"/>
                <a:cs typeface="Gulim"/>
              </a:rPr>
              <a:t>례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dirty="0">
                <a:latin typeface="Courier New"/>
                <a:cs typeface="Courier New"/>
              </a:rPr>
              <a:t>X</a:t>
            </a:r>
            <a:r>
              <a:rPr sz="1400" spc="-50" dirty="0">
                <a:latin typeface="Gulim"/>
                <a:cs typeface="Gulim"/>
              </a:rPr>
              <a:t>를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세모에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더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가깝다고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판</a:t>
            </a:r>
            <a:r>
              <a:rPr sz="1400" spc="-50" dirty="0">
                <a:latin typeface="Gulim"/>
                <a:cs typeface="Gulim"/>
              </a:rPr>
              <a:t>단</a:t>
            </a:r>
            <a:r>
              <a:rPr sz="1400" dirty="0">
                <a:latin typeface="Gulim"/>
                <a:cs typeface="Gulim"/>
              </a:rPr>
              <a:t>함</a:t>
            </a:r>
            <a:r>
              <a:rPr sz="1400" spc="-140" dirty="0">
                <a:latin typeface="Tahoma"/>
                <a:cs typeface="Tahoma"/>
              </a:rPr>
              <a:t>.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2894" y="6263799"/>
            <a:ext cx="66719" cy="66719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D3EE01-FF76-4BA6-8DBE-D4F47A4824B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26</a:t>
            </a:fld>
            <a:endParaRPr lang="ko-KR" altLang="en-US"/>
          </a:p>
        </p:txBody>
      </p:sp>
      <p:pic>
        <p:nvPicPr>
          <p:cNvPr id="8" name="object 2">
            <a:extLst>
              <a:ext uri="{FF2B5EF4-FFF2-40B4-BE49-F238E27FC236}">
                <a16:creationId xmlns:a16="http://schemas.microsoft.com/office/drawing/2014/main" id="{0CD45CC3-A85B-442F-A402-729A0FDDB17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0494" y="1424726"/>
            <a:ext cx="66719" cy="66719"/>
          </a:xfrm>
          <a:prstGeom prst="rect">
            <a:avLst/>
          </a:prstGeom>
        </p:spPr>
      </p:pic>
      <p:pic>
        <p:nvPicPr>
          <p:cNvPr id="9" name="object 3">
            <a:extLst>
              <a:ext uri="{FF2B5EF4-FFF2-40B4-BE49-F238E27FC236}">
                <a16:creationId xmlns:a16="http://schemas.microsoft.com/office/drawing/2014/main" id="{75AC6A6F-03AB-4B88-A194-42B04720539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0494" y="1682073"/>
            <a:ext cx="66719" cy="66719"/>
          </a:xfrm>
          <a:prstGeom prst="rect">
            <a:avLst/>
          </a:prstGeom>
        </p:spPr>
      </p:pic>
      <p:pic>
        <p:nvPicPr>
          <p:cNvPr id="10" name="object 4">
            <a:extLst>
              <a:ext uri="{FF2B5EF4-FFF2-40B4-BE49-F238E27FC236}">
                <a16:creationId xmlns:a16="http://schemas.microsoft.com/office/drawing/2014/main" id="{B5EE7713-E704-4A29-9C29-55C215766FF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0494" y="1939419"/>
            <a:ext cx="66719" cy="66719"/>
          </a:xfrm>
          <a:prstGeom prst="rect">
            <a:avLst/>
          </a:prstGeom>
        </p:spPr>
      </p:pic>
      <p:sp>
        <p:nvSpPr>
          <p:cNvPr id="11" name="object 5">
            <a:extLst>
              <a:ext uri="{FF2B5EF4-FFF2-40B4-BE49-F238E27FC236}">
                <a16:creationId xmlns:a16="http://schemas.microsoft.com/office/drawing/2014/main" id="{657E230D-312F-49CF-84B2-7D0C7393E36D}"/>
              </a:ext>
            </a:extLst>
          </p:cNvPr>
          <p:cNvSpPr txBox="1"/>
          <p:nvPr/>
        </p:nvSpPr>
        <p:spPr>
          <a:xfrm>
            <a:off x="641350" y="876366"/>
            <a:ext cx="6116650" cy="12160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b="1" spc="-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준지도</a:t>
            </a:r>
            <a:r>
              <a:rPr sz="1800" b="1" spc="-1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800" b="1" spc="-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학습</a:t>
            </a:r>
            <a:endParaRPr sz="1800" b="1" dirty="0"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  <a:p>
            <a:pPr marL="607060">
              <a:lnSpc>
                <a:spcPct val="100000"/>
              </a:lnSpc>
              <a:spcBef>
                <a:spcPts val="1465"/>
              </a:spcBef>
            </a:pP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적은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수의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샘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플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에만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레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이블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적용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  <a:p>
            <a:pPr marL="607060" marR="5080">
              <a:lnSpc>
                <a:spcPct val="120600"/>
              </a:lnSpc>
            </a:pP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비지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도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학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습을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통해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군집을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분류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한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후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샘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플들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을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활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용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해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지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도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학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습을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시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킴  대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부분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지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도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학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습과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비지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도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학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습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혼합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사용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113FB-82FE-CA84-22E4-394558730290}"/>
              </a:ext>
            </a:extLst>
          </p:cNvPr>
          <p:cNvSpPr txBox="1"/>
          <p:nvPr/>
        </p:nvSpPr>
        <p:spPr>
          <a:xfrm>
            <a:off x="940878" y="2210319"/>
            <a:ext cx="7788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정답이 일부만 있는 경우 </a:t>
            </a:r>
            <a:r>
              <a:rPr lang="en-US" altLang="ko-KR" dirty="0"/>
              <a:t>(</a:t>
            </a:r>
            <a:r>
              <a:rPr lang="ko-KR" altLang="en-US" dirty="0"/>
              <a:t>지도학습과 비지도학습을 혼합해서 사용함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7444" y="1964651"/>
            <a:ext cx="66719" cy="667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8950" y="1485900"/>
            <a:ext cx="7854950" cy="1090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-50" dirty="0">
                <a:latin typeface="Gulim"/>
                <a:cs typeface="Gulim"/>
              </a:rPr>
              <a:t>준지도</a:t>
            </a:r>
            <a:r>
              <a:rPr sz="1400" b="1" spc="-80" dirty="0">
                <a:latin typeface="Gulim"/>
                <a:cs typeface="Gulim"/>
              </a:rPr>
              <a:t> </a:t>
            </a:r>
            <a:r>
              <a:rPr sz="1400" b="1" spc="-50" dirty="0">
                <a:latin typeface="Gulim"/>
                <a:cs typeface="Gulim"/>
              </a:rPr>
              <a:t>학습</a:t>
            </a:r>
            <a:r>
              <a:rPr sz="1400" b="1" spc="-80" dirty="0">
                <a:latin typeface="Gulim"/>
                <a:cs typeface="Gulim"/>
              </a:rPr>
              <a:t> </a:t>
            </a:r>
            <a:r>
              <a:rPr sz="1400" b="1" spc="-50" dirty="0">
                <a:latin typeface="Gulim"/>
                <a:cs typeface="Gulim"/>
              </a:rPr>
              <a:t>알고리즘</a:t>
            </a:r>
            <a:endParaRPr sz="1400" b="1" dirty="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 b="1" dirty="0">
              <a:latin typeface="Gulim"/>
              <a:cs typeface="Gulim"/>
            </a:endParaRPr>
          </a:p>
          <a:p>
            <a:pPr marL="607060">
              <a:lnSpc>
                <a:spcPct val="100000"/>
              </a:lnSpc>
            </a:pP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심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층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신뢰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신경망</a:t>
            </a:r>
            <a:r>
              <a:rPr sz="1400" spc="-12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(</a:t>
            </a:r>
            <a:r>
              <a:rPr sz="1400" spc="1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d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ee</a:t>
            </a:r>
            <a:r>
              <a:rPr sz="1400" spc="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p</a:t>
            </a:r>
            <a:r>
              <a:rPr sz="1400" spc="-18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</a:t>
            </a:r>
            <a:r>
              <a:rPr sz="1400" spc="1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b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e</a:t>
            </a:r>
            <a:r>
              <a:rPr sz="1400" spc="4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li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e</a:t>
            </a:r>
            <a:r>
              <a:rPr sz="1400" spc="3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f</a:t>
            </a:r>
            <a:r>
              <a:rPr sz="1400" spc="-18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n</a:t>
            </a:r>
            <a:r>
              <a:rPr sz="1400" spc="3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et</a:t>
            </a:r>
            <a:r>
              <a:rPr sz="1400" spc="4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w</a:t>
            </a:r>
            <a:r>
              <a:rPr sz="1400" spc="2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o</a:t>
            </a:r>
            <a:r>
              <a:rPr sz="1400" spc="7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r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k,</a:t>
            </a:r>
            <a:r>
              <a:rPr sz="1400" spc="-18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</a:t>
            </a:r>
            <a:r>
              <a:rPr sz="1400" spc="12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D</a:t>
            </a:r>
            <a:r>
              <a:rPr sz="1400" spc="9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B</a:t>
            </a:r>
            <a:r>
              <a:rPr sz="1400" spc="14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N</a:t>
            </a:r>
            <a:r>
              <a:rPr sz="1400" spc="-12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)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Tahoma"/>
            </a:endParaRPr>
          </a:p>
          <a:p>
            <a:pPr marL="1670685" marR="5080" indent="-285750">
              <a:lnSpc>
                <a:spcPct val="108900"/>
              </a:lnSpc>
              <a:buFont typeface="Wingdings" panose="05000000000000000000" pitchFamily="2" charset="2"/>
              <a:buChar char="§"/>
            </a:pPr>
            <a:r>
              <a:rPr sz="1400" spc="-2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제한된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3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볼츠만</a:t>
            </a:r>
            <a:r>
              <a:rPr sz="1400" spc="-16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기계</a:t>
            </a:r>
            <a:r>
              <a:rPr sz="1400" spc="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(restricted</a:t>
            </a:r>
            <a:r>
              <a:rPr sz="1400" spc="-18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</a:t>
            </a:r>
            <a:r>
              <a:rPr sz="1400" spc="2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Boltzmann</a:t>
            </a:r>
            <a:r>
              <a:rPr sz="1400" spc="-18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</a:t>
            </a:r>
            <a:r>
              <a:rPr sz="1400" spc="-2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mahcine)</a:t>
            </a:r>
            <a:r>
              <a:rPr sz="1400" spc="-2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이라는</a:t>
            </a:r>
            <a:r>
              <a:rPr sz="1400" spc="-16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3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비지도</a:t>
            </a:r>
            <a:r>
              <a:rPr sz="1400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2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학습</a:t>
            </a:r>
            <a:r>
              <a:rPr sz="1400" spc="-16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2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활용</a:t>
            </a:r>
            <a:r>
              <a:rPr sz="1400" spc="-16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7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후</a:t>
            </a:r>
            <a:r>
              <a:rPr sz="1400" spc="-7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,</a:t>
            </a:r>
            <a:r>
              <a:rPr sz="1400" spc="-18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</a:t>
            </a:r>
            <a:endParaRPr lang="en-US" sz="1400" spc="-180" dirty="0">
              <a:latin typeface="맑은 고딕" panose="020B0503020000020004" pitchFamily="50" charset="-127"/>
              <a:ea typeface="맑은 고딕" panose="020B0503020000020004" pitchFamily="50" charset="-127"/>
              <a:cs typeface="Tahoma"/>
            </a:endParaRPr>
          </a:p>
          <a:p>
            <a:pPr marL="1384935" marR="5080">
              <a:lnSpc>
                <a:spcPct val="108900"/>
              </a:lnSpc>
            </a:pPr>
            <a:r>
              <a:rPr lang="en-US"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    </a:t>
            </a:r>
            <a:r>
              <a:rPr sz="1400" spc="-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전</a:t>
            </a:r>
            <a:r>
              <a:rPr sz="1400" spc="-4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체</a:t>
            </a:r>
            <a:r>
              <a:rPr sz="1400" spc="-15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4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시스템을</a:t>
            </a:r>
            <a:r>
              <a:rPr sz="1400" spc="-16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4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지도학습시킴</a:t>
            </a:r>
            <a:r>
              <a:rPr sz="1400" spc="-4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.</a:t>
            </a:r>
            <a:endParaRPr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0CE9638-16E5-4B00-8CF2-F41798B43A2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27</a:t>
            </a:fld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6550" y="598143"/>
            <a:ext cx="7869250" cy="92666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b="1" spc="-65" dirty="0">
                <a:latin typeface="Gulim"/>
                <a:cs typeface="Gulim"/>
              </a:rPr>
              <a:t>강화</a:t>
            </a:r>
            <a:r>
              <a:rPr sz="1800" b="1" spc="-100" dirty="0">
                <a:latin typeface="Gulim"/>
                <a:cs typeface="Gulim"/>
              </a:rPr>
              <a:t> </a:t>
            </a:r>
            <a:r>
              <a:rPr sz="1800" b="1" spc="-65" dirty="0">
                <a:latin typeface="Gulim"/>
                <a:cs typeface="Gulim"/>
              </a:rPr>
              <a:t>학습</a:t>
            </a:r>
            <a:endParaRPr sz="1800" b="1" dirty="0">
              <a:latin typeface="Gulim"/>
              <a:cs typeface="Gulim"/>
            </a:endParaRPr>
          </a:p>
          <a:p>
            <a:pPr marL="607060" marR="5080">
              <a:lnSpc>
                <a:spcPct val="117000"/>
              </a:lnSpc>
              <a:spcBef>
                <a:spcPts val="1000"/>
              </a:spcBef>
            </a:pPr>
            <a:r>
              <a:rPr sz="1400" spc="-50" dirty="0">
                <a:latin typeface="Gulim"/>
                <a:cs typeface="Gulim"/>
              </a:rPr>
              <a:t>에이전</a:t>
            </a:r>
            <a:r>
              <a:rPr sz="1400" dirty="0">
                <a:latin typeface="Gulim"/>
                <a:cs typeface="Gulim"/>
              </a:rPr>
              <a:t>트</a:t>
            </a:r>
            <a:r>
              <a:rPr sz="1400" spc="-125" dirty="0">
                <a:latin typeface="Tahoma"/>
                <a:cs typeface="Tahoma"/>
              </a:rPr>
              <a:t>(</a:t>
            </a:r>
            <a:r>
              <a:rPr sz="1400" dirty="0">
                <a:latin typeface="Gulim"/>
                <a:cs typeface="Gulim"/>
              </a:rPr>
              <a:t>학</a:t>
            </a:r>
            <a:r>
              <a:rPr sz="1400" spc="-50" dirty="0">
                <a:latin typeface="Gulim"/>
                <a:cs typeface="Gulim"/>
              </a:rPr>
              <a:t>습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시스</a:t>
            </a:r>
            <a:r>
              <a:rPr sz="1400" dirty="0">
                <a:latin typeface="Gulim"/>
                <a:cs typeface="Gulim"/>
              </a:rPr>
              <a:t>템</a:t>
            </a:r>
            <a:r>
              <a:rPr sz="1400" spc="-125" dirty="0">
                <a:latin typeface="Tahoma"/>
                <a:cs typeface="Tahoma"/>
              </a:rPr>
              <a:t>)</a:t>
            </a:r>
            <a:r>
              <a:rPr sz="1400" spc="-50" dirty="0">
                <a:latin typeface="Gulim"/>
                <a:cs typeface="Gulim"/>
              </a:rPr>
              <a:t>가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취한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행동</a:t>
            </a:r>
            <a:r>
              <a:rPr sz="1400" spc="-50" dirty="0">
                <a:latin typeface="Gulim"/>
                <a:cs typeface="Gulim"/>
              </a:rPr>
              <a:t>에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대해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보상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또</a:t>
            </a:r>
            <a:r>
              <a:rPr sz="1400" spc="-50" dirty="0">
                <a:latin typeface="Gulim"/>
                <a:cs typeface="Gulim"/>
              </a:rPr>
              <a:t>는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벌점을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주어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가장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큰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보상을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받는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방</a:t>
            </a:r>
            <a:r>
              <a:rPr sz="1400" dirty="0">
                <a:latin typeface="Gulim"/>
                <a:cs typeface="Gulim"/>
              </a:rPr>
              <a:t>향</a:t>
            </a:r>
            <a:r>
              <a:rPr sz="1400" spc="-35" dirty="0">
                <a:latin typeface="Gulim"/>
                <a:cs typeface="Gulim"/>
              </a:rPr>
              <a:t>으로  </a:t>
            </a:r>
            <a:r>
              <a:rPr sz="1400" spc="-25" dirty="0">
                <a:latin typeface="Gulim"/>
                <a:cs typeface="Gulim"/>
              </a:rPr>
              <a:t>유도하기</a:t>
            </a:r>
            <a:endParaRPr sz="1400" dirty="0">
              <a:latin typeface="Gulim"/>
              <a:cs typeface="Gulim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75150" y="1779026"/>
            <a:ext cx="4457158" cy="4465117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B64BA-ACD1-459A-A1A1-7817D51E31A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28</a:t>
            </a:fld>
            <a:endParaRPr lang="ko-KR" altLang="en-US"/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7D8F3D45-79DC-4114-A382-9A200314ED5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5694" y="2451538"/>
            <a:ext cx="66719" cy="66719"/>
          </a:xfrm>
          <a:prstGeom prst="rect">
            <a:avLst/>
          </a:prstGeom>
        </p:spPr>
      </p:pic>
      <p:pic>
        <p:nvPicPr>
          <p:cNvPr id="7" name="object 3">
            <a:extLst>
              <a:ext uri="{FF2B5EF4-FFF2-40B4-BE49-F238E27FC236}">
                <a16:creationId xmlns:a16="http://schemas.microsoft.com/office/drawing/2014/main" id="{5BE06DF4-9823-4386-A129-AF02E6F243E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5694" y="2708884"/>
            <a:ext cx="66719" cy="66719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A6ED7DBE-D4D1-4A8E-9204-E24D902DE7E9}"/>
              </a:ext>
            </a:extLst>
          </p:cNvPr>
          <p:cNvSpPr txBox="1"/>
          <p:nvPr/>
        </p:nvSpPr>
        <p:spPr>
          <a:xfrm>
            <a:off x="336550" y="1943100"/>
            <a:ext cx="3950335" cy="8803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-50" dirty="0">
                <a:latin typeface="Gulim"/>
                <a:cs typeface="Gulim"/>
              </a:rPr>
              <a:t>강화</a:t>
            </a:r>
            <a:r>
              <a:rPr sz="1400" b="1" spc="-80" dirty="0">
                <a:latin typeface="Gulim"/>
                <a:cs typeface="Gulim"/>
              </a:rPr>
              <a:t> </a:t>
            </a:r>
            <a:r>
              <a:rPr sz="1400" b="1" spc="-50" dirty="0">
                <a:latin typeface="Gulim"/>
                <a:cs typeface="Gulim"/>
              </a:rPr>
              <a:t>학습</a:t>
            </a:r>
            <a:r>
              <a:rPr sz="1400" b="1" spc="-80" dirty="0">
                <a:latin typeface="Gulim"/>
                <a:cs typeface="Gulim"/>
              </a:rPr>
              <a:t> </a:t>
            </a:r>
            <a:r>
              <a:rPr sz="1400" b="1" spc="-50" dirty="0">
                <a:latin typeface="Gulim"/>
                <a:cs typeface="Gulim"/>
              </a:rPr>
              <a:t>예제</a:t>
            </a:r>
            <a:endParaRPr sz="1400" b="1" dirty="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 dirty="0">
              <a:latin typeface="Gulim"/>
              <a:cs typeface="Gulim"/>
            </a:endParaRPr>
          </a:p>
          <a:p>
            <a:pPr marL="607060">
              <a:lnSpc>
                <a:spcPct val="100000"/>
              </a:lnSpc>
            </a:pP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보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행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로봇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  <a:p>
            <a:pPr marL="607060">
              <a:lnSpc>
                <a:spcPct val="100000"/>
              </a:lnSpc>
              <a:spcBef>
                <a:spcPts val="195"/>
              </a:spcBef>
            </a:pP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딥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마인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드</a:t>
            </a:r>
            <a:r>
              <a:rPr sz="1400" spc="-12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(</a:t>
            </a:r>
            <a:r>
              <a:rPr sz="1400" spc="12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D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ee</a:t>
            </a:r>
            <a:r>
              <a:rPr sz="1400" spc="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p</a:t>
            </a:r>
            <a:r>
              <a:rPr sz="1400" spc="24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M</a:t>
            </a:r>
            <a:r>
              <a:rPr sz="1400" spc="4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i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n</a:t>
            </a:r>
            <a:r>
              <a:rPr sz="1400" spc="1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d</a:t>
            </a:r>
            <a:r>
              <a:rPr sz="1400" spc="-12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)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의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알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파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고</a:t>
            </a:r>
            <a:r>
              <a:rPr sz="1400" spc="-12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(</a:t>
            </a:r>
            <a:r>
              <a:rPr sz="1400" spc="13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A</a:t>
            </a:r>
            <a:r>
              <a:rPr sz="1400" spc="4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l</a:t>
            </a:r>
            <a:r>
              <a:rPr sz="1400" spc="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p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h</a:t>
            </a:r>
            <a:r>
              <a:rPr sz="1400" spc="-2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a</a:t>
            </a:r>
            <a:r>
              <a:rPr sz="1400" spc="11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G</a:t>
            </a:r>
            <a:r>
              <a:rPr sz="1400" spc="2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o</a:t>
            </a:r>
            <a:r>
              <a:rPr sz="1400" spc="-12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)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Tahom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4AA9F7-2B40-462C-E807-089E9783F1C3}"/>
              </a:ext>
            </a:extLst>
          </p:cNvPr>
          <p:cNvSpPr txBox="1"/>
          <p:nvPr/>
        </p:nvSpPr>
        <p:spPr>
          <a:xfrm>
            <a:off x="412750" y="4011584"/>
            <a:ext cx="3733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환경을 정의하고 알고리즘이 환경안에서 행동을 관찰하고 보상을 제공하고 에이전트는 보상이 최대화 대도록 추후 행동을 </a:t>
            </a:r>
            <a:r>
              <a:rPr lang="ko-KR" altLang="en-US" dirty="0" err="1"/>
              <a:t>결정하는것</a:t>
            </a:r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9844" y="2837731"/>
            <a:ext cx="66719" cy="6671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9844" y="3095078"/>
            <a:ext cx="66719" cy="667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9844" y="3352425"/>
            <a:ext cx="66719" cy="6671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801885" y="3609771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01885" y="3867118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5150" y="2324100"/>
            <a:ext cx="7869250" cy="219008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b="1" spc="-50" dirty="0">
                <a:latin typeface="Gulim"/>
                <a:cs typeface="Gulim"/>
              </a:rPr>
              <a:t>배치</a:t>
            </a:r>
            <a:r>
              <a:rPr sz="1400" b="1" spc="-80" dirty="0">
                <a:latin typeface="Gulim"/>
                <a:cs typeface="Gulim"/>
              </a:rPr>
              <a:t> </a:t>
            </a:r>
            <a:r>
              <a:rPr sz="1400" b="1" spc="-50" dirty="0">
                <a:latin typeface="Gulim"/>
                <a:cs typeface="Gulim"/>
              </a:rPr>
              <a:t>학습</a:t>
            </a:r>
            <a:r>
              <a:rPr sz="1550" b="1" spc="-25" dirty="0">
                <a:latin typeface="Calibri"/>
                <a:cs typeface="Calibri"/>
              </a:rPr>
              <a:t>(</a:t>
            </a:r>
            <a:r>
              <a:rPr sz="1550" b="1" spc="-70" dirty="0">
                <a:latin typeface="Calibri"/>
                <a:cs typeface="Calibri"/>
              </a:rPr>
              <a:t>b</a:t>
            </a:r>
            <a:r>
              <a:rPr sz="1550" b="1" spc="-50" dirty="0">
                <a:latin typeface="Calibri"/>
                <a:cs typeface="Calibri"/>
              </a:rPr>
              <a:t>a</a:t>
            </a:r>
            <a:r>
              <a:rPr sz="1550" b="1" spc="-70" dirty="0">
                <a:latin typeface="Calibri"/>
                <a:cs typeface="Calibri"/>
              </a:rPr>
              <a:t>t</a:t>
            </a:r>
            <a:r>
              <a:rPr sz="1550" b="1" spc="65" dirty="0">
                <a:latin typeface="Calibri"/>
                <a:cs typeface="Calibri"/>
              </a:rPr>
              <a:t>c</a:t>
            </a:r>
            <a:r>
              <a:rPr sz="1550" b="1" spc="-75" dirty="0">
                <a:latin typeface="Calibri"/>
                <a:cs typeface="Calibri"/>
              </a:rPr>
              <a:t>h</a:t>
            </a:r>
            <a:r>
              <a:rPr sz="1550" b="1" spc="35" dirty="0">
                <a:latin typeface="Calibri"/>
                <a:cs typeface="Calibri"/>
              </a:rPr>
              <a:t> </a:t>
            </a:r>
            <a:r>
              <a:rPr sz="1550" b="1" spc="-40" dirty="0">
                <a:latin typeface="Calibri"/>
                <a:cs typeface="Calibri"/>
              </a:rPr>
              <a:t>l</a:t>
            </a:r>
            <a:r>
              <a:rPr sz="1550" b="1" spc="-70" dirty="0">
                <a:latin typeface="Calibri"/>
                <a:cs typeface="Calibri"/>
              </a:rPr>
              <a:t>e</a:t>
            </a:r>
            <a:r>
              <a:rPr sz="1550" b="1" spc="-50" dirty="0">
                <a:latin typeface="Calibri"/>
                <a:cs typeface="Calibri"/>
              </a:rPr>
              <a:t>a</a:t>
            </a:r>
            <a:r>
              <a:rPr sz="1550" b="1" spc="-55" dirty="0">
                <a:latin typeface="Calibri"/>
                <a:cs typeface="Calibri"/>
              </a:rPr>
              <a:t>r</a:t>
            </a:r>
            <a:r>
              <a:rPr sz="1550" b="1" spc="-80" dirty="0">
                <a:latin typeface="Calibri"/>
                <a:cs typeface="Calibri"/>
              </a:rPr>
              <a:t>n</a:t>
            </a:r>
            <a:r>
              <a:rPr sz="1550" b="1" spc="-50" dirty="0">
                <a:latin typeface="Calibri"/>
                <a:cs typeface="Calibri"/>
              </a:rPr>
              <a:t>i</a:t>
            </a:r>
            <a:r>
              <a:rPr sz="1550" b="1" spc="-80" dirty="0">
                <a:latin typeface="Calibri"/>
                <a:cs typeface="Calibri"/>
              </a:rPr>
              <a:t>n</a:t>
            </a:r>
            <a:r>
              <a:rPr sz="1550" b="1" spc="30" dirty="0">
                <a:latin typeface="Calibri"/>
                <a:cs typeface="Calibri"/>
              </a:rPr>
              <a:t>g</a:t>
            </a:r>
            <a:r>
              <a:rPr sz="1550" b="1" spc="-25" dirty="0">
                <a:latin typeface="Calibri"/>
                <a:cs typeface="Calibri"/>
              </a:rPr>
              <a:t>)</a:t>
            </a:r>
            <a:endParaRPr sz="1550" b="1" dirty="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  <a:spcBef>
                <a:spcPts val="1590"/>
              </a:spcBef>
            </a:pP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주어진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훈련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세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트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전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체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를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사용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해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오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프라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인에서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훈련</a:t>
            </a:r>
          </a:p>
          <a:p>
            <a:pPr marL="607060" marR="2128520">
              <a:lnSpc>
                <a:spcPct val="120600"/>
              </a:lnSpc>
            </a:pPr>
            <a:r>
              <a:rPr sz="1400" spc="-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먼저</a:t>
            </a:r>
            <a:r>
              <a:rPr sz="1400" spc="-16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시스</a:t>
            </a:r>
            <a:r>
              <a:rPr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템</a:t>
            </a:r>
            <a:r>
              <a:rPr sz="1400" spc="-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을</a:t>
            </a:r>
            <a:r>
              <a:rPr sz="1400" spc="-16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훈련</a:t>
            </a:r>
            <a:r>
              <a:rPr sz="1400" spc="-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시</a:t>
            </a:r>
            <a:r>
              <a:rPr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킨</a:t>
            </a:r>
            <a:r>
              <a:rPr sz="1400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후</a:t>
            </a:r>
            <a:r>
              <a:rPr sz="1400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더</a:t>
            </a:r>
            <a:r>
              <a:rPr sz="1400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이상의</a:t>
            </a:r>
            <a:r>
              <a:rPr sz="1400" spc="-16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학</a:t>
            </a:r>
            <a:r>
              <a:rPr sz="1400" spc="-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습</a:t>
            </a:r>
            <a:r>
              <a:rPr sz="1400" spc="-16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없이</a:t>
            </a:r>
            <a:r>
              <a:rPr sz="1400" spc="-16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제</a:t>
            </a:r>
            <a:r>
              <a:rPr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품</a:t>
            </a:r>
            <a:r>
              <a:rPr sz="1400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시스</a:t>
            </a:r>
            <a:r>
              <a:rPr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템</a:t>
            </a:r>
            <a:r>
              <a:rPr sz="1400" spc="-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에</a:t>
            </a:r>
            <a:r>
              <a:rPr sz="1400" spc="-16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3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적용 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단점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  <a:p>
            <a:pPr marL="1384935" marR="854075">
              <a:lnSpc>
                <a:spcPct val="108900"/>
              </a:lnSpc>
              <a:spcBef>
                <a:spcPts val="35"/>
              </a:spcBef>
            </a:pP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컴퓨팅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자원</a:t>
            </a:r>
            <a:r>
              <a:rPr sz="1400" spc="-12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(</a:t>
            </a:r>
            <a:r>
              <a:rPr sz="1400" spc="1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c</a:t>
            </a:r>
            <a:r>
              <a:rPr sz="1400" spc="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p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u</a:t>
            </a:r>
            <a:r>
              <a:rPr sz="1400" spc="-14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,</a:t>
            </a:r>
            <a:r>
              <a:rPr sz="1400" spc="-18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</a:t>
            </a:r>
            <a:r>
              <a:rPr sz="1400" spc="-6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g</a:t>
            </a:r>
            <a:r>
              <a:rPr sz="1400" spc="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p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u</a:t>
            </a:r>
            <a:r>
              <a:rPr sz="1400" spc="-14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,</a:t>
            </a:r>
            <a:r>
              <a:rPr sz="1400" spc="-18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메모리</a:t>
            </a:r>
            <a:r>
              <a:rPr sz="1400" spc="-14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,</a:t>
            </a:r>
            <a:r>
              <a:rPr sz="1400" spc="-18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저장장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치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등</a:t>
            </a:r>
            <a:r>
              <a:rPr sz="1400" spc="-12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)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이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충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분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한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경우에만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사용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3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가능 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새로운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데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이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터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가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들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어오면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처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음부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터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새롭게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학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습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해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야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함</a:t>
            </a:r>
            <a:r>
              <a:rPr sz="1400" spc="-14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.</a:t>
            </a:r>
            <a:r>
              <a:rPr sz="1400" spc="-18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하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지만</a:t>
            </a:r>
            <a:r>
              <a:rPr sz="1400" spc="-17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24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M</a:t>
            </a:r>
            <a:r>
              <a:rPr sz="1400" spc="-3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L</a:t>
            </a:r>
            <a:r>
              <a:rPr sz="1400" spc="14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O</a:t>
            </a:r>
            <a:r>
              <a:rPr sz="1400" spc="5" dirty="0">
                <a:solidFill>
                  <a:srgbClr val="00008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p</a:t>
            </a:r>
            <a:r>
              <a:rPr sz="1400" spc="-15" dirty="0">
                <a:solidFill>
                  <a:srgbClr val="00008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s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Tahoma"/>
            </a:endParaRPr>
          </a:p>
          <a:p>
            <a:pPr marL="1384935" marR="5080">
              <a:lnSpc>
                <a:spcPts val="2030"/>
              </a:lnSpc>
              <a:spcBef>
                <a:spcPts val="55"/>
              </a:spcBef>
            </a:pPr>
            <a:r>
              <a:rPr sz="1400" spc="-125" dirty="0">
                <a:solidFill>
                  <a:srgbClr val="00008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(</a:t>
            </a:r>
            <a:r>
              <a:rPr sz="140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h</a:t>
            </a:r>
            <a:r>
              <a:rPr sz="1400" spc="6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tt</a:t>
            </a:r>
            <a:r>
              <a:rPr sz="1400" spc="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p</a:t>
            </a:r>
            <a:r>
              <a:rPr sz="1400" spc="-1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s</a:t>
            </a:r>
            <a:r>
              <a:rPr sz="1400" spc="-15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:</a:t>
            </a:r>
            <a:r>
              <a:rPr sz="1400" spc="-1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/</a:t>
            </a:r>
            <a:r>
              <a:rPr sz="1400" spc="-10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</a:t>
            </a:r>
            <a:r>
              <a:rPr sz="1400" spc="1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c</a:t>
            </a:r>
            <a:r>
              <a:rPr sz="1400" spc="4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l</a:t>
            </a:r>
            <a:r>
              <a:rPr sz="1400" spc="2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o</a:t>
            </a:r>
            <a:r>
              <a:rPr sz="140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u</a:t>
            </a:r>
            <a:r>
              <a:rPr sz="1400" spc="1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d</a:t>
            </a:r>
            <a:r>
              <a:rPr sz="1400" spc="-14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.</a:t>
            </a:r>
            <a:r>
              <a:rPr sz="1400" spc="-6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g</a:t>
            </a:r>
            <a:r>
              <a:rPr sz="1400" spc="2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oo</a:t>
            </a:r>
            <a:r>
              <a:rPr sz="1400" spc="-6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g</a:t>
            </a:r>
            <a:r>
              <a:rPr sz="1400" spc="4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l</a:t>
            </a:r>
            <a:r>
              <a:rPr sz="140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e</a:t>
            </a:r>
            <a:r>
              <a:rPr sz="1400" spc="-14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.</a:t>
            </a:r>
            <a:r>
              <a:rPr sz="1400" spc="1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c</a:t>
            </a:r>
            <a:r>
              <a:rPr sz="1400" spc="2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o</a:t>
            </a:r>
            <a:r>
              <a:rPr sz="1400" spc="-2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m</a:t>
            </a:r>
            <a:r>
              <a:rPr sz="1400" spc="-10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/</a:t>
            </a:r>
            <a:r>
              <a:rPr sz="1400" spc="-1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s</a:t>
            </a:r>
            <a:r>
              <a:rPr sz="1400" spc="2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o</a:t>
            </a:r>
            <a:r>
              <a:rPr sz="1400" spc="4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l</a:t>
            </a:r>
            <a:r>
              <a:rPr sz="140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u</a:t>
            </a:r>
            <a:r>
              <a:rPr sz="1400" spc="6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t</a:t>
            </a:r>
            <a:r>
              <a:rPr sz="1400" spc="4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i</a:t>
            </a:r>
            <a:r>
              <a:rPr sz="1400" spc="2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o</a:t>
            </a:r>
            <a:r>
              <a:rPr sz="140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n</a:t>
            </a:r>
            <a:r>
              <a:rPr sz="1400" spc="-1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s</a:t>
            </a:r>
            <a:r>
              <a:rPr sz="1400" spc="-8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/</a:t>
            </a:r>
            <a:r>
              <a:rPr sz="1400" spc="-2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ma</a:t>
            </a:r>
            <a:r>
              <a:rPr sz="1400" spc="1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c</a:t>
            </a:r>
            <a:r>
              <a:rPr sz="140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h</a:t>
            </a:r>
            <a:r>
              <a:rPr sz="1400" spc="4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i</a:t>
            </a:r>
            <a:r>
              <a:rPr sz="140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ne</a:t>
            </a:r>
            <a:r>
              <a:rPr sz="1400" spc="-2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-</a:t>
            </a:r>
            <a:r>
              <a:rPr sz="1400" spc="4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l</a:t>
            </a:r>
            <a:r>
              <a:rPr sz="1400" spc="-1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ea</a:t>
            </a:r>
            <a:r>
              <a:rPr sz="1400" spc="7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r</a:t>
            </a:r>
            <a:r>
              <a:rPr sz="140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n</a:t>
            </a:r>
            <a:r>
              <a:rPr sz="1400" spc="4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i</a:t>
            </a:r>
            <a:r>
              <a:rPr sz="140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n</a:t>
            </a:r>
            <a:r>
              <a:rPr sz="1400" spc="-6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g</a:t>
            </a:r>
            <a:r>
              <a:rPr sz="1400" spc="-8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/</a:t>
            </a:r>
            <a:r>
              <a:rPr sz="1400" spc="-2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m</a:t>
            </a:r>
            <a:r>
              <a:rPr sz="1400" spc="4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l</a:t>
            </a:r>
            <a:r>
              <a:rPr sz="1400" spc="2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o</a:t>
            </a:r>
            <a:r>
              <a:rPr sz="1400" spc="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p</a:t>
            </a:r>
            <a:r>
              <a:rPr sz="1400" spc="-1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s</a:t>
            </a:r>
            <a:r>
              <a:rPr sz="1400" spc="-2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-</a:t>
            </a:r>
            <a:r>
              <a:rPr sz="1400" spc="1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c</a:t>
            </a:r>
            <a:r>
              <a:rPr sz="1400" spc="2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o</a:t>
            </a:r>
            <a:r>
              <a:rPr sz="140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n</a:t>
            </a:r>
            <a:r>
              <a:rPr sz="1400" spc="6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t</a:t>
            </a:r>
            <a:r>
              <a:rPr sz="1400" spc="4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i</a:t>
            </a:r>
            <a:r>
              <a:rPr sz="140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nu</a:t>
            </a:r>
            <a:r>
              <a:rPr sz="1400" spc="2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o</a:t>
            </a:r>
            <a:r>
              <a:rPr sz="140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u</a:t>
            </a:r>
            <a:r>
              <a:rPr sz="1400" spc="-1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s</a:t>
            </a:r>
            <a:r>
              <a:rPr sz="1400" spc="-2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- </a:t>
            </a:r>
            <a:r>
              <a:rPr sz="1400" spc="-20" dirty="0">
                <a:solidFill>
                  <a:srgbClr val="00008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</a:t>
            </a:r>
            <a:r>
              <a:rPr sz="1400" spc="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deliver</a:t>
            </a:r>
            <a:r>
              <a:rPr sz="1400" spc="5" dirty="0">
                <a:solidFill>
                  <a:srgbClr val="00008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y</a:t>
            </a:r>
            <a:r>
              <a:rPr sz="1400" spc="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-and-automation-pipelines-in-machine-learning)</a:t>
            </a:r>
            <a:r>
              <a:rPr sz="1400" spc="-165" dirty="0">
                <a:solidFill>
                  <a:srgbClr val="00008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</a:t>
            </a:r>
            <a:r>
              <a:rPr sz="1400" spc="-2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등을</a:t>
            </a:r>
            <a:r>
              <a:rPr sz="1400" spc="-14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3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이용한</a:t>
            </a:r>
            <a:r>
              <a:rPr sz="1400" spc="-12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2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자동화 </a:t>
            </a:r>
            <a:r>
              <a:rPr sz="1400" spc="-434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가능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BFCD1D-2167-43E5-A347-2D8E039D88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29</a:t>
            </a:fld>
            <a:endParaRPr lang="ko-KR" altLang="en-US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0503908E-60AD-439D-9510-94CF90E61D1D}"/>
              </a:ext>
            </a:extLst>
          </p:cNvPr>
          <p:cNvSpPr txBox="1">
            <a:spLocks/>
          </p:cNvSpPr>
          <p:nvPr/>
        </p:nvSpPr>
        <p:spPr>
          <a:xfrm>
            <a:off x="565150" y="868270"/>
            <a:ext cx="25304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ko-KR" altLang="en-US" b="1" kern="0" spc="-65">
                <a:solidFill>
                  <a:sysClr val="windowText" lastClr="000000"/>
                </a:solidFill>
              </a:rPr>
              <a:t>배치</a:t>
            </a:r>
            <a:r>
              <a:rPr lang="ko-KR" altLang="en-US" b="1" kern="0" spc="-100">
                <a:solidFill>
                  <a:sysClr val="windowText" lastClr="000000"/>
                </a:solidFill>
              </a:rPr>
              <a:t> </a:t>
            </a:r>
            <a:r>
              <a:rPr lang="ko-KR" altLang="en-US" b="1" kern="0" spc="-65">
                <a:solidFill>
                  <a:sysClr val="windowText" lastClr="000000"/>
                </a:solidFill>
              </a:rPr>
              <a:t>학습</a:t>
            </a:r>
            <a:r>
              <a:rPr lang="ko-KR" altLang="en-US" b="1" kern="0" spc="-100">
                <a:solidFill>
                  <a:sysClr val="windowText" lastClr="000000"/>
                </a:solidFill>
              </a:rPr>
              <a:t> </a:t>
            </a:r>
            <a:r>
              <a:rPr lang="en-US" altLang="ko-KR" sz="2000" b="1" kern="0" spc="-65">
                <a:solidFill>
                  <a:sysClr val="windowText" lastClr="000000"/>
                </a:solidFill>
                <a:latin typeface="Calibri"/>
                <a:cs typeface="Calibri"/>
              </a:rPr>
              <a:t>v</a:t>
            </a:r>
            <a:r>
              <a:rPr lang="en-US" altLang="ko-KR" sz="2000" b="1" kern="0" spc="70">
                <a:solidFill>
                  <a:sysClr val="windowText" lastClr="000000"/>
                </a:solidFill>
                <a:latin typeface="Calibri"/>
                <a:cs typeface="Calibri"/>
              </a:rPr>
              <a:t>s</a:t>
            </a:r>
            <a:r>
              <a:rPr lang="en-US" altLang="ko-KR" sz="2000" b="1" kern="0" spc="-200">
                <a:solidFill>
                  <a:sysClr val="windowText" lastClr="000000"/>
                </a:solidFill>
                <a:latin typeface="Calibri"/>
                <a:cs typeface="Calibri"/>
              </a:rPr>
              <a:t>.</a:t>
            </a:r>
            <a:r>
              <a:rPr lang="ko-KR" altLang="en-US" sz="2000" b="1" kern="0" spc="45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lang="ko-KR" altLang="en-US" b="1" kern="0" spc="-65">
                <a:solidFill>
                  <a:sysClr val="windowText" lastClr="000000"/>
                </a:solidFill>
              </a:rPr>
              <a:t>온라인</a:t>
            </a:r>
            <a:r>
              <a:rPr lang="ko-KR" altLang="en-US" b="1" kern="0" spc="-100">
                <a:solidFill>
                  <a:sysClr val="windowText" lastClr="000000"/>
                </a:solidFill>
              </a:rPr>
              <a:t> </a:t>
            </a:r>
            <a:r>
              <a:rPr lang="ko-KR" altLang="en-US" b="1" kern="0" spc="-65">
                <a:solidFill>
                  <a:sysClr val="windowText" lastClr="000000"/>
                </a:solidFill>
              </a:rPr>
              <a:t>학습</a:t>
            </a:r>
            <a:endParaRPr lang="ko-KR" altLang="en-US" b="1" kern="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pic>
        <p:nvPicPr>
          <p:cNvPr id="11" name="object 3">
            <a:extLst>
              <a:ext uri="{FF2B5EF4-FFF2-40B4-BE49-F238E27FC236}">
                <a16:creationId xmlns:a16="http://schemas.microsoft.com/office/drawing/2014/main" id="{5442F81F-8193-4586-B82B-B87E7575334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294" y="1440843"/>
            <a:ext cx="66719" cy="66719"/>
          </a:xfrm>
          <a:prstGeom prst="rect">
            <a:avLst/>
          </a:prstGeom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80D0A7DC-2EF8-4375-BADB-2A9FFBA16482}"/>
              </a:ext>
            </a:extLst>
          </p:cNvPr>
          <p:cNvSpPr txBox="1"/>
          <p:nvPr/>
        </p:nvSpPr>
        <p:spPr>
          <a:xfrm>
            <a:off x="1159816" y="1355948"/>
            <a:ext cx="4836183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0" dirty="0">
                <a:latin typeface="Gulim"/>
                <a:cs typeface="Gulim"/>
              </a:rPr>
              <a:t>점진적으로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입</a:t>
            </a:r>
            <a:r>
              <a:rPr sz="1400" dirty="0">
                <a:latin typeface="Gulim"/>
                <a:cs typeface="Gulim"/>
              </a:rPr>
              <a:t>력되</a:t>
            </a:r>
            <a:r>
              <a:rPr sz="1400" spc="-50" dirty="0">
                <a:latin typeface="Gulim"/>
                <a:cs typeface="Gulim"/>
              </a:rPr>
              <a:t>는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데</a:t>
            </a:r>
            <a:r>
              <a:rPr sz="1400" spc="-50" dirty="0">
                <a:latin typeface="Gulim"/>
                <a:cs typeface="Gulim"/>
              </a:rPr>
              <a:t>이</a:t>
            </a:r>
            <a:r>
              <a:rPr sz="1400" dirty="0">
                <a:latin typeface="Gulim"/>
                <a:cs typeface="Gulim"/>
              </a:rPr>
              <a:t>터</a:t>
            </a:r>
            <a:r>
              <a:rPr sz="1400" spc="-50" dirty="0">
                <a:latin typeface="Gulim"/>
                <a:cs typeface="Gulim"/>
              </a:rPr>
              <a:t>로부</a:t>
            </a:r>
            <a:r>
              <a:rPr sz="1400" dirty="0">
                <a:latin typeface="Gulim"/>
                <a:cs typeface="Gulim"/>
              </a:rPr>
              <a:t>터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학</a:t>
            </a:r>
            <a:r>
              <a:rPr sz="1400" spc="-50" dirty="0">
                <a:latin typeface="Gulim"/>
                <a:cs typeface="Gulim"/>
              </a:rPr>
              <a:t>습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가능여부에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따라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구분</a:t>
            </a:r>
            <a:endParaRPr sz="1400" dirty="0">
              <a:latin typeface="Gulim"/>
              <a:cs typeface="Guli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AB797-CA24-1C6D-191E-8C0B772FA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C453680-FFC0-5318-000F-E6F7F757C6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4840" y="1197688"/>
            <a:ext cx="2181225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b="1" spc="-165" dirty="0">
                <a:latin typeface="Calibri"/>
                <a:cs typeface="Calibri"/>
              </a:rPr>
              <a:t>1</a:t>
            </a:r>
            <a:r>
              <a:rPr sz="2450" b="1" spc="-245" dirty="0">
                <a:latin typeface="Calibri"/>
                <a:cs typeface="Calibri"/>
              </a:rPr>
              <a:t>.</a:t>
            </a:r>
            <a:r>
              <a:rPr sz="2450" b="1" spc="-165" dirty="0">
                <a:latin typeface="Calibri"/>
                <a:cs typeface="Calibri"/>
              </a:rPr>
              <a:t>1</a:t>
            </a:r>
            <a:r>
              <a:rPr sz="2450" b="1" spc="55" dirty="0">
                <a:latin typeface="Calibri"/>
                <a:cs typeface="Calibri"/>
              </a:rPr>
              <a:t> </a:t>
            </a:r>
            <a:r>
              <a:rPr spc="-80" dirty="0"/>
              <a:t>머신러닝이란</a:t>
            </a:r>
            <a:r>
              <a:rPr sz="2450" b="1" spc="-75" dirty="0">
                <a:latin typeface="Calibri"/>
                <a:cs typeface="Calibri"/>
              </a:rPr>
              <a:t>?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91FB96A-1D91-D63D-C220-D99EE662A9C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3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77E155E-FBC8-F785-CB15-6B1D2B6C0954}"/>
              </a:ext>
            </a:extLst>
          </p:cNvPr>
          <p:cNvGrpSpPr/>
          <p:nvPr/>
        </p:nvGrpSpPr>
        <p:grpSpPr>
          <a:xfrm>
            <a:off x="624840" y="1900310"/>
            <a:ext cx="5478906" cy="227626"/>
            <a:chOff x="1715644" y="3355927"/>
            <a:chExt cx="5478906" cy="227626"/>
          </a:xfrm>
        </p:grpSpPr>
        <p:pic>
          <p:nvPicPr>
            <p:cNvPr id="5" name="object 2">
              <a:extLst>
                <a:ext uri="{FF2B5EF4-FFF2-40B4-BE49-F238E27FC236}">
                  <a16:creationId xmlns:a16="http://schemas.microsoft.com/office/drawing/2014/main" id="{58CA65C5-0CA1-B52F-6EE3-4BB9CBD6932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5644" y="3440821"/>
              <a:ext cx="66719" cy="66719"/>
            </a:xfrm>
            <a:prstGeom prst="rect">
              <a:avLst/>
            </a:prstGeom>
          </p:spPr>
        </p:pic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9BE3A5CB-FD21-60C4-D460-19D8BC0B73EF}"/>
                </a:ext>
              </a:extLst>
            </p:cNvPr>
            <p:cNvSpPr txBox="1"/>
            <p:nvPr/>
          </p:nvSpPr>
          <p:spPr>
            <a:xfrm>
              <a:off x="1901167" y="3355927"/>
              <a:ext cx="5293383" cy="22762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모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든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데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이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터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과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학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자가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꼭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알아야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할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여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러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가지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기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초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개념과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용어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설명</a:t>
              </a:r>
              <a:endPara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3C57ACC-32F3-2CD8-5ABD-B0AEE855FDDD}"/>
              </a:ext>
            </a:extLst>
          </p:cNvPr>
          <p:cNvGrpSpPr/>
          <p:nvPr/>
        </p:nvGrpSpPr>
        <p:grpSpPr>
          <a:xfrm>
            <a:off x="641350" y="2400300"/>
            <a:ext cx="6962289" cy="231474"/>
            <a:chOff x="1715644" y="3358443"/>
            <a:chExt cx="6962289" cy="231474"/>
          </a:xfrm>
        </p:grpSpPr>
        <p:pic>
          <p:nvPicPr>
            <p:cNvPr id="8" name="object 2">
              <a:extLst>
                <a:ext uri="{FF2B5EF4-FFF2-40B4-BE49-F238E27FC236}">
                  <a16:creationId xmlns:a16="http://schemas.microsoft.com/office/drawing/2014/main" id="{DDE2DA27-C2E6-F0BE-670F-7655BA7D521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5644" y="3440821"/>
              <a:ext cx="66719" cy="66719"/>
            </a:xfrm>
            <a:prstGeom prst="rect">
              <a:avLst/>
            </a:prstGeom>
          </p:spPr>
        </p:pic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999A8D49-ED61-4A6B-F99F-C21BAFA1EC10}"/>
                </a:ext>
              </a:extLst>
            </p:cNvPr>
            <p:cNvSpPr txBox="1"/>
            <p:nvPr/>
          </p:nvSpPr>
          <p:spPr>
            <a:xfrm>
              <a:off x="1860550" y="3358443"/>
              <a:ext cx="6817383" cy="231474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머신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러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닝은</a:t>
              </a:r>
              <a:r>
                <a:rPr sz="1400" spc="-17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b="1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명시적인</a:t>
              </a:r>
              <a:r>
                <a:rPr sz="1400" b="1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b="1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프로그래밍</a:t>
              </a:r>
              <a:r>
                <a:rPr sz="1400" b="1" spc="-17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없이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컴퓨터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가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학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습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하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는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능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력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을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갖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추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게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하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는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연구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분야</a:t>
              </a:r>
              <a:endPara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982FF2-D7F3-CBB6-B3EC-18BEE2433756}"/>
              </a:ext>
            </a:extLst>
          </p:cNvPr>
          <p:cNvGrpSpPr/>
          <p:nvPr/>
        </p:nvGrpSpPr>
        <p:grpSpPr>
          <a:xfrm>
            <a:off x="641350" y="3070149"/>
            <a:ext cx="6626859" cy="974725"/>
            <a:chOff x="1306500" y="3080795"/>
            <a:chExt cx="6626859" cy="974725"/>
          </a:xfrm>
        </p:grpSpPr>
        <p:pic>
          <p:nvPicPr>
            <p:cNvPr id="11" name="object 2">
              <a:extLst>
                <a:ext uri="{FF2B5EF4-FFF2-40B4-BE49-F238E27FC236}">
                  <a16:creationId xmlns:a16="http://schemas.microsoft.com/office/drawing/2014/main" id="{21B3A1C8-7AA6-D11B-9782-0885149815C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5644" y="3640980"/>
              <a:ext cx="66719" cy="66719"/>
            </a:xfrm>
            <a:prstGeom prst="rect">
              <a:avLst/>
            </a:prstGeom>
          </p:spPr>
        </p:pic>
        <p:pic>
          <p:nvPicPr>
            <p:cNvPr id="12" name="object 3">
              <a:extLst>
                <a:ext uri="{FF2B5EF4-FFF2-40B4-BE49-F238E27FC236}">
                  <a16:creationId xmlns:a16="http://schemas.microsoft.com/office/drawing/2014/main" id="{E7ED3947-6779-8C26-3C25-E51CBCF8B4F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5644" y="3898326"/>
              <a:ext cx="66719" cy="66719"/>
            </a:xfrm>
            <a:prstGeom prst="rect">
              <a:avLst/>
            </a:prstGeom>
          </p:spPr>
        </p:pic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7D450F8C-C80D-DF36-B19C-8D7CD91F7279}"/>
                </a:ext>
              </a:extLst>
            </p:cNvPr>
            <p:cNvSpPr txBox="1"/>
            <p:nvPr/>
          </p:nvSpPr>
          <p:spPr>
            <a:xfrm>
              <a:off x="1306500" y="3080795"/>
              <a:ext cx="6626859" cy="97472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1800" spc="-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머신러닝</a:t>
              </a:r>
              <a:r>
                <a:rPr sz="1800" spc="-1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800" spc="-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프로그램</a:t>
              </a:r>
              <a:r>
                <a:rPr sz="1800" spc="-1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800" spc="-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예제</a:t>
              </a:r>
              <a:endParaRPr sz="18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endParaRPr>
            </a:p>
            <a:p>
              <a:pPr marL="607060">
                <a:lnSpc>
                  <a:spcPct val="100000"/>
                </a:lnSpc>
                <a:spcBef>
                  <a:spcPts val="1540"/>
                </a:spcBef>
              </a:pP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스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팸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필터</a:t>
              </a:r>
            </a:p>
            <a:p>
              <a:pPr marL="607060">
                <a:lnSpc>
                  <a:spcPct val="100000"/>
                </a:lnSpc>
                <a:spcBef>
                  <a:spcPts val="195"/>
                </a:spcBef>
              </a:pP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스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팸</a:t>
              </a:r>
              <a:r>
                <a:rPr sz="1400" spc="-12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(</a:t>
              </a:r>
              <a:r>
                <a:rPr sz="1400" spc="-1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s</a:t>
              </a:r>
              <a:r>
                <a:rPr sz="1400" spc="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p</a:t>
              </a:r>
              <a:r>
                <a:rPr sz="1400" spc="-2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am</a:t>
              </a:r>
              <a:r>
                <a:rPr sz="1400" spc="-12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)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과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스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팸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이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아닌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메일</a:t>
              </a:r>
              <a:r>
                <a:rPr sz="1400" spc="-12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(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h</a:t>
              </a:r>
              <a:r>
                <a:rPr sz="1400" spc="-2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am</a:t>
              </a:r>
              <a:r>
                <a:rPr sz="1400" spc="-12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)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의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샘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플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을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이용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하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여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스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팸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메일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구분법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학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습</a:t>
              </a:r>
              <a:endPara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endParaRPr>
            </a:p>
          </p:txBody>
        </p:sp>
      </p:grpSp>
      <p:sp>
        <p:nvSpPr>
          <p:cNvPr id="14" name="슬라이드 번호 개체 틀 4">
            <a:extLst>
              <a:ext uri="{FF2B5EF4-FFF2-40B4-BE49-F238E27FC236}">
                <a16:creationId xmlns:a16="http://schemas.microsoft.com/office/drawing/2014/main" id="{0535C965-AE27-0B1B-CEFD-13DA29584B62}"/>
              </a:ext>
            </a:extLst>
          </p:cNvPr>
          <p:cNvSpPr txBox="1">
            <a:spLocks/>
          </p:cNvSpPr>
          <p:nvPr/>
        </p:nvSpPr>
        <p:spPr>
          <a:xfrm>
            <a:off x="6929628" y="8490255"/>
            <a:ext cx="2189289" cy="346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ko-KR" smtClean="0"/>
              <a:pPr/>
              <a:t>3</a:t>
            </a:fld>
            <a:endParaRPr lang="ko-KR" altLang="en-US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7A8D93C0-FE1D-E56B-AD46-9AFD63D9CADD}"/>
              </a:ext>
            </a:extLst>
          </p:cNvPr>
          <p:cNvSpPr txBox="1">
            <a:spLocks/>
          </p:cNvSpPr>
          <p:nvPr/>
        </p:nvSpPr>
        <p:spPr>
          <a:xfrm>
            <a:off x="641350" y="4522064"/>
            <a:ext cx="971550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35"/>
              </a:spcBef>
            </a:pPr>
            <a:r>
              <a:rPr lang="ko-KR" altLang="en-US" b="1" kern="0" spc="-65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r>
              <a:rPr lang="ko-KR" altLang="en-US" b="1" kern="0" spc="-10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kern="0" spc="-65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용어</a:t>
            </a:r>
            <a:endParaRPr lang="ko-KR" altLang="en-US" b="1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4634D82-F6D5-C600-74FA-8DC4B3B6D986}"/>
              </a:ext>
            </a:extLst>
          </p:cNvPr>
          <p:cNvGrpSpPr/>
          <p:nvPr/>
        </p:nvGrpSpPr>
        <p:grpSpPr>
          <a:xfrm>
            <a:off x="1050494" y="4975149"/>
            <a:ext cx="6713981" cy="458908"/>
            <a:chOff x="1715644" y="3533880"/>
            <a:chExt cx="6713981" cy="458908"/>
          </a:xfrm>
        </p:grpSpPr>
        <p:pic>
          <p:nvPicPr>
            <p:cNvPr id="17" name="object 3">
              <a:extLst>
                <a:ext uri="{FF2B5EF4-FFF2-40B4-BE49-F238E27FC236}">
                  <a16:creationId xmlns:a16="http://schemas.microsoft.com/office/drawing/2014/main" id="{6443BFF4-359A-E295-510E-65C243AC844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5644" y="3640980"/>
              <a:ext cx="66719" cy="66719"/>
            </a:xfrm>
            <a:prstGeom prst="rect">
              <a:avLst/>
            </a:prstGeom>
          </p:spPr>
        </p:pic>
        <p:sp>
          <p:nvSpPr>
            <p:cNvPr id="18" name="object 4">
              <a:extLst>
                <a:ext uri="{FF2B5EF4-FFF2-40B4-BE49-F238E27FC236}">
                  <a16:creationId xmlns:a16="http://schemas.microsoft.com/office/drawing/2014/main" id="{577FDC90-C3E9-17C8-32A3-446F1777ED92}"/>
                </a:ext>
              </a:extLst>
            </p:cNvPr>
            <p:cNvSpPr txBox="1"/>
            <p:nvPr/>
          </p:nvSpPr>
          <p:spPr>
            <a:xfrm>
              <a:off x="1860550" y="3533880"/>
              <a:ext cx="6569075" cy="45890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marR="5080">
                <a:lnSpc>
                  <a:spcPct val="108900"/>
                </a:lnSpc>
                <a:spcBef>
                  <a:spcPts val="95"/>
                </a:spcBef>
              </a:pP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훈련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세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트</a:t>
              </a:r>
              <a:r>
                <a:rPr sz="1400" spc="-12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(</a:t>
              </a:r>
              <a:r>
                <a:rPr sz="1400" spc="60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t</a:t>
              </a:r>
              <a:r>
                <a:rPr sz="1400" spc="40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r</a:t>
              </a:r>
              <a:r>
                <a:rPr sz="1400" spc="-2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a</a:t>
              </a:r>
              <a:r>
                <a:rPr sz="1400" spc="4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i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n</a:t>
              </a:r>
              <a:r>
                <a:rPr sz="1400" spc="4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i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n</a:t>
              </a:r>
              <a:r>
                <a:rPr sz="1400" spc="-60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g</a:t>
              </a:r>
              <a:r>
                <a:rPr sz="1400" spc="-18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 </a:t>
              </a:r>
              <a:r>
                <a:rPr sz="1400" spc="-1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s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e</a:t>
              </a:r>
              <a:r>
                <a:rPr sz="1400" spc="60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t</a:t>
              </a:r>
              <a:r>
                <a:rPr sz="1400" spc="-12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)</a:t>
              </a:r>
              <a:r>
                <a:rPr sz="1400" spc="-15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:</a:t>
              </a:r>
              <a:r>
                <a:rPr sz="1400" spc="-18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머신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러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닝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프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로그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램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이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훈련</a:t>
              </a:r>
              <a:r>
                <a:rPr sz="1400" spc="-12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(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학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습</a:t>
              </a:r>
              <a:r>
                <a:rPr sz="1400" spc="-12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)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하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는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데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사용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하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는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데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이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터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집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합  훈련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사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례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혹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은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샘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플</a:t>
              </a:r>
              <a:r>
                <a:rPr sz="1400" spc="-12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(</a:t>
              </a:r>
              <a:r>
                <a:rPr sz="1400" spc="60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t</a:t>
              </a:r>
              <a:r>
                <a:rPr sz="1400" spc="40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r</a:t>
              </a:r>
              <a:r>
                <a:rPr sz="1400" spc="-2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a</a:t>
              </a:r>
              <a:r>
                <a:rPr sz="1400" spc="4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i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n</a:t>
              </a:r>
              <a:r>
                <a:rPr sz="1400" spc="4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i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n</a:t>
              </a:r>
              <a:r>
                <a:rPr sz="1400" spc="-60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g</a:t>
              </a:r>
              <a:r>
                <a:rPr sz="1400" spc="-18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 </a:t>
              </a:r>
              <a:r>
                <a:rPr sz="1400" spc="4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i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n</a:t>
              </a:r>
              <a:r>
                <a:rPr sz="1400" spc="-1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s</a:t>
              </a:r>
              <a:r>
                <a:rPr sz="1400" spc="60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t</a:t>
              </a:r>
              <a:r>
                <a:rPr sz="1400" spc="-2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a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n</a:t>
              </a:r>
              <a:r>
                <a:rPr sz="1400" spc="10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c</a:t>
              </a:r>
              <a:r>
                <a:rPr sz="1400" spc="-2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e</a:t>
              </a:r>
              <a:r>
                <a:rPr sz="1400" spc="-12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)</a:t>
              </a:r>
              <a:r>
                <a:rPr sz="1400" spc="-15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:</a:t>
              </a:r>
              <a:r>
                <a:rPr sz="1400" spc="-18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각각의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훈련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용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데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이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터</a:t>
              </a:r>
            </a:p>
          </p:txBody>
        </p:sp>
        <p:pic>
          <p:nvPicPr>
            <p:cNvPr id="19" name="object 5">
              <a:extLst>
                <a:ext uri="{FF2B5EF4-FFF2-40B4-BE49-F238E27FC236}">
                  <a16:creationId xmlns:a16="http://schemas.microsoft.com/office/drawing/2014/main" id="{63A86D13-B828-3774-3A0C-19C9229A7B2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5644" y="3898326"/>
              <a:ext cx="66719" cy="667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3834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924" y="1403675"/>
            <a:ext cx="66719" cy="667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9780" y="887720"/>
            <a:ext cx="5715000" cy="143757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b="1" spc="-50" dirty="0">
                <a:latin typeface="Gulim"/>
                <a:cs typeface="Gulim"/>
              </a:rPr>
              <a:t>온라인</a:t>
            </a:r>
            <a:r>
              <a:rPr sz="1400" b="1" spc="-80" dirty="0">
                <a:latin typeface="Gulim"/>
                <a:cs typeface="Gulim"/>
              </a:rPr>
              <a:t> </a:t>
            </a:r>
            <a:r>
              <a:rPr sz="1400" b="1" spc="-50" dirty="0">
                <a:latin typeface="Gulim"/>
                <a:cs typeface="Gulim"/>
              </a:rPr>
              <a:t>학습</a:t>
            </a:r>
            <a:r>
              <a:rPr sz="1550" b="1" spc="-25" dirty="0">
                <a:latin typeface="Calibri"/>
                <a:cs typeface="Calibri"/>
              </a:rPr>
              <a:t>(</a:t>
            </a:r>
            <a:r>
              <a:rPr sz="1550" b="1" spc="-85" dirty="0">
                <a:latin typeface="Calibri"/>
                <a:cs typeface="Calibri"/>
              </a:rPr>
              <a:t>o</a:t>
            </a:r>
            <a:r>
              <a:rPr sz="1550" b="1" spc="-80" dirty="0">
                <a:latin typeface="Calibri"/>
                <a:cs typeface="Calibri"/>
              </a:rPr>
              <a:t>n</a:t>
            </a:r>
            <a:r>
              <a:rPr sz="1550" b="1" spc="-40" dirty="0">
                <a:latin typeface="Calibri"/>
                <a:cs typeface="Calibri"/>
              </a:rPr>
              <a:t>l</a:t>
            </a:r>
            <a:r>
              <a:rPr sz="1550" b="1" spc="-50" dirty="0">
                <a:latin typeface="Calibri"/>
                <a:cs typeface="Calibri"/>
              </a:rPr>
              <a:t>i</a:t>
            </a:r>
            <a:r>
              <a:rPr sz="1550" b="1" spc="-80" dirty="0">
                <a:latin typeface="Calibri"/>
                <a:cs typeface="Calibri"/>
              </a:rPr>
              <a:t>n</a:t>
            </a:r>
            <a:r>
              <a:rPr sz="1550" b="1" spc="-70" dirty="0">
                <a:latin typeface="Calibri"/>
                <a:cs typeface="Calibri"/>
              </a:rPr>
              <a:t>e</a:t>
            </a:r>
            <a:r>
              <a:rPr sz="1550" b="1" spc="35" dirty="0">
                <a:latin typeface="Calibri"/>
                <a:cs typeface="Calibri"/>
              </a:rPr>
              <a:t> </a:t>
            </a:r>
            <a:r>
              <a:rPr sz="1550" b="1" spc="-40" dirty="0">
                <a:latin typeface="Calibri"/>
                <a:cs typeface="Calibri"/>
              </a:rPr>
              <a:t>l</a:t>
            </a:r>
            <a:r>
              <a:rPr sz="1550" b="1" spc="-70" dirty="0">
                <a:latin typeface="Calibri"/>
                <a:cs typeface="Calibri"/>
              </a:rPr>
              <a:t>e</a:t>
            </a:r>
            <a:r>
              <a:rPr sz="1550" b="1" spc="-50" dirty="0">
                <a:latin typeface="Calibri"/>
                <a:cs typeface="Calibri"/>
              </a:rPr>
              <a:t>a</a:t>
            </a:r>
            <a:r>
              <a:rPr sz="1550" b="1" spc="-55" dirty="0">
                <a:latin typeface="Calibri"/>
                <a:cs typeface="Calibri"/>
              </a:rPr>
              <a:t>r</a:t>
            </a:r>
            <a:r>
              <a:rPr sz="1550" b="1" spc="-50" dirty="0">
                <a:latin typeface="Calibri"/>
                <a:cs typeface="Calibri"/>
              </a:rPr>
              <a:t>i</a:t>
            </a:r>
            <a:r>
              <a:rPr sz="1550" b="1" spc="-80" dirty="0">
                <a:latin typeface="Calibri"/>
                <a:cs typeface="Calibri"/>
              </a:rPr>
              <a:t>n</a:t>
            </a:r>
            <a:r>
              <a:rPr sz="1550" b="1" spc="30" dirty="0">
                <a:latin typeface="Calibri"/>
                <a:cs typeface="Calibri"/>
              </a:rPr>
              <a:t>g</a:t>
            </a:r>
            <a:r>
              <a:rPr sz="1550" b="1" spc="-25" dirty="0">
                <a:latin typeface="Calibri"/>
                <a:cs typeface="Calibri"/>
              </a:rPr>
              <a:t>)</a:t>
            </a:r>
            <a:endParaRPr sz="1550" b="1" dirty="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  <a:spcBef>
                <a:spcPts val="1365"/>
              </a:spcBef>
            </a:pP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적은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양의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데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이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터</a:t>
            </a:r>
            <a:r>
              <a:rPr sz="1400" spc="-12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(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미니배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치</a:t>
            </a:r>
            <a:r>
              <a:rPr sz="1400" spc="-14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,</a:t>
            </a:r>
            <a:r>
              <a:rPr sz="1400" spc="-18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</a:t>
            </a:r>
            <a:r>
              <a:rPr sz="1400" spc="-2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m</a:t>
            </a:r>
            <a:r>
              <a:rPr sz="1400" spc="4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i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n</a:t>
            </a:r>
            <a:r>
              <a:rPr sz="1400" spc="4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i</a:t>
            </a:r>
            <a:r>
              <a:rPr sz="1400" spc="-2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-</a:t>
            </a:r>
            <a:r>
              <a:rPr sz="1400" spc="1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b</a:t>
            </a:r>
            <a:r>
              <a:rPr sz="1400" spc="-2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a</a:t>
            </a:r>
            <a:r>
              <a:rPr sz="1400" spc="6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t</a:t>
            </a:r>
            <a:r>
              <a:rPr sz="1400" spc="1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c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h</a:t>
            </a:r>
            <a:r>
              <a:rPr sz="1400" spc="-12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)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를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사용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해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점진적으로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훈련</a:t>
            </a:r>
            <a:endParaRPr 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  <a:p>
            <a:pPr marL="607060">
              <a:lnSpc>
                <a:spcPct val="100000"/>
              </a:lnSpc>
              <a:spcBef>
                <a:spcPts val="1365"/>
              </a:spcBef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실시간성이 중요한 경우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  <a:p>
            <a:pPr marL="607060">
              <a:lnSpc>
                <a:spcPct val="100000"/>
              </a:lnSpc>
              <a:spcBef>
                <a:spcPts val="1365"/>
              </a:spcBef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시스템이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Resource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가 부족한 경우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2550" y="2363086"/>
            <a:ext cx="4480600" cy="2208027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646706-A211-4754-9E9C-DB6F1E9B28C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30</a:t>
            </a:fld>
            <a:endParaRPr lang="ko-KR" altLang="en-US"/>
          </a:p>
        </p:txBody>
      </p:sp>
      <p:pic>
        <p:nvPicPr>
          <p:cNvPr id="10" name="object 2">
            <a:extLst>
              <a:ext uri="{FF2B5EF4-FFF2-40B4-BE49-F238E27FC236}">
                <a16:creationId xmlns:a16="http://schemas.microsoft.com/office/drawing/2014/main" id="{7561AFD9-0669-41B5-B528-17311757E2F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0674" y="4791973"/>
            <a:ext cx="66719" cy="66719"/>
          </a:xfrm>
          <a:prstGeom prst="rect">
            <a:avLst/>
          </a:prstGeom>
        </p:spPr>
      </p:pic>
      <p:sp>
        <p:nvSpPr>
          <p:cNvPr id="11" name="object 3">
            <a:extLst>
              <a:ext uri="{FF2B5EF4-FFF2-40B4-BE49-F238E27FC236}">
                <a16:creationId xmlns:a16="http://schemas.microsoft.com/office/drawing/2014/main" id="{78BADEB7-B225-40BC-A7BE-0DF125BC71DA}"/>
              </a:ext>
            </a:extLst>
          </p:cNvPr>
          <p:cNvSpPr/>
          <p:nvPr/>
        </p:nvSpPr>
        <p:spPr>
          <a:xfrm>
            <a:off x="1872715" y="5049319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783FEA09-F226-44BB-A866-E3BFC9BA01FC}"/>
              </a:ext>
            </a:extLst>
          </p:cNvPr>
          <p:cNvSpPr/>
          <p:nvPr/>
        </p:nvSpPr>
        <p:spPr>
          <a:xfrm>
            <a:off x="1872715" y="5306666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76048987-5D08-45D1-BD97-4B39164AA8C7}"/>
              </a:ext>
            </a:extLst>
          </p:cNvPr>
          <p:cNvSpPr txBox="1"/>
          <p:nvPr/>
        </p:nvSpPr>
        <p:spPr>
          <a:xfrm>
            <a:off x="1286197" y="4686300"/>
            <a:ext cx="6207783" cy="77343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400" spc="-50" dirty="0">
                <a:latin typeface="Gulim"/>
                <a:cs typeface="Gulim"/>
              </a:rPr>
              <a:t>단점</a:t>
            </a:r>
            <a:endParaRPr sz="1400" dirty="0">
              <a:latin typeface="Gulim"/>
              <a:cs typeface="Gulim"/>
            </a:endParaRPr>
          </a:p>
          <a:p>
            <a:pPr marL="789940" marR="5080">
              <a:lnSpc>
                <a:spcPts val="2030"/>
              </a:lnSpc>
              <a:spcBef>
                <a:spcPts val="95"/>
              </a:spcBef>
            </a:pPr>
            <a:r>
              <a:rPr sz="1400" spc="-50" dirty="0">
                <a:latin typeface="Gulim"/>
                <a:cs typeface="Gulim"/>
              </a:rPr>
              <a:t>나쁜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데</a:t>
            </a:r>
            <a:r>
              <a:rPr sz="1400" spc="-50" dirty="0">
                <a:latin typeface="Gulim"/>
                <a:cs typeface="Gulim"/>
              </a:rPr>
              <a:t>이</a:t>
            </a:r>
            <a:r>
              <a:rPr sz="1400" dirty="0">
                <a:latin typeface="Gulim"/>
                <a:cs typeface="Gulim"/>
              </a:rPr>
              <a:t>터</a:t>
            </a:r>
            <a:r>
              <a:rPr sz="1400" spc="-50" dirty="0">
                <a:latin typeface="Gulim"/>
                <a:cs typeface="Gulim"/>
              </a:rPr>
              <a:t>가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주입</a:t>
            </a:r>
            <a:r>
              <a:rPr sz="1400" dirty="0">
                <a:latin typeface="Gulim"/>
                <a:cs typeface="Gulim"/>
              </a:rPr>
              <a:t>되</a:t>
            </a:r>
            <a:r>
              <a:rPr sz="1400" spc="-50" dirty="0">
                <a:latin typeface="Gulim"/>
                <a:cs typeface="Gulim"/>
              </a:rPr>
              <a:t>는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경우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시스</a:t>
            </a:r>
            <a:r>
              <a:rPr sz="1400" dirty="0">
                <a:latin typeface="Gulim"/>
                <a:cs typeface="Gulim"/>
              </a:rPr>
              <a:t>템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성능이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점진적으로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떨</a:t>
            </a:r>
            <a:r>
              <a:rPr sz="1400" spc="-50" dirty="0">
                <a:latin typeface="Gulim"/>
                <a:cs typeface="Gulim"/>
              </a:rPr>
              <a:t>어질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수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있음</a:t>
            </a:r>
            <a:r>
              <a:rPr sz="1400" spc="-145" dirty="0">
                <a:latin typeface="Tahoma"/>
                <a:cs typeface="Tahoma"/>
              </a:rPr>
              <a:t>.  </a:t>
            </a:r>
            <a:r>
              <a:rPr sz="1400" spc="-50" dirty="0">
                <a:latin typeface="Gulim"/>
                <a:cs typeface="Gulim"/>
              </a:rPr>
              <a:t>지속적인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시스</a:t>
            </a:r>
            <a:r>
              <a:rPr sz="1400" dirty="0">
                <a:latin typeface="Gulim"/>
                <a:cs typeface="Gulim"/>
              </a:rPr>
              <a:t>템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모니</a:t>
            </a:r>
            <a:r>
              <a:rPr sz="1400" dirty="0">
                <a:latin typeface="Gulim"/>
                <a:cs typeface="Gulim"/>
              </a:rPr>
              <a:t>터</a:t>
            </a:r>
            <a:r>
              <a:rPr sz="1400" spc="-50" dirty="0">
                <a:latin typeface="Gulim"/>
                <a:cs typeface="Gulim"/>
              </a:rPr>
              <a:t>링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필</a:t>
            </a:r>
            <a:r>
              <a:rPr sz="1400" spc="-50" dirty="0">
                <a:latin typeface="Gulim"/>
                <a:cs typeface="Gulim"/>
              </a:rPr>
              <a:t>요</a:t>
            </a:r>
            <a:endParaRPr sz="1400" dirty="0">
              <a:latin typeface="Gulim"/>
              <a:cs typeface="Gulim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5644" y="1572686"/>
            <a:ext cx="66719" cy="6671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487685" y="1830033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87685" y="2087380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87685" y="2344727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01167" y="1443062"/>
            <a:ext cx="4836183" cy="1035027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400" spc="-50" dirty="0">
                <a:latin typeface="Gulim"/>
                <a:cs typeface="Gulim"/>
              </a:rPr>
              <a:t>예제</a:t>
            </a:r>
            <a:endParaRPr sz="1400" dirty="0">
              <a:latin typeface="Gulim"/>
              <a:cs typeface="Gulim"/>
            </a:endParaRPr>
          </a:p>
          <a:p>
            <a:pPr marL="789940" marR="265430">
              <a:lnSpc>
                <a:spcPct val="120600"/>
              </a:lnSpc>
            </a:pPr>
            <a:r>
              <a:rPr sz="1400" spc="-50" dirty="0">
                <a:latin typeface="Gulim"/>
                <a:cs typeface="Gulim"/>
              </a:rPr>
              <a:t>주식가격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시스</a:t>
            </a:r>
            <a:r>
              <a:rPr sz="1400" dirty="0">
                <a:latin typeface="Gulim"/>
                <a:cs typeface="Gulim"/>
              </a:rPr>
              <a:t>템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등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실시간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반영이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중요</a:t>
            </a:r>
            <a:r>
              <a:rPr sz="1400" dirty="0">
                <a:latin typeface="Gulim"/>
                <a:cs typeface="Gulim"/>
              </a:rPr>
              <a:t>한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시스</a:t>
            </a:r>
            <a:r>
              <a:rPr sz="1400" dirty="0">
                <a:latin typeface="Gulim"/>
                <a:cs typeface="Gulim"/>
              </a:rPr>
              <a:t>템  </a:t>
            </a:r>
            <a:r>
              <a:rPr sz="1400" spc="-50" dirty="0">
                <a:latin typeface="Gulim"/>
                <a:cs typeface="Gulim"/>
              </a:rPr>
              <a:t>스마</a:t>
            </a:r>
            <a:r>
              <a:rPr sz="1400" dirty="0">
                <a:latin typeface="Gulim"/>
                <a:cs typeface="Gulim"/>
              </a:rPr>
              <a:t>트폰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등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제</a:t>
            </a:r>
            <a:r>
              <a:rPr sz="1400" dirty="0">
                <a:latin typeface="Gulim"/>
                <a:cs typeface="Gulim"/>
              </a:rPr>
              <a:t>한된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자원의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시스</a:t>
            </a:r>
            <a:r>
              <a:rPr sz="1400" dirty="0">
                <a:latin typeface="Gulim"/>
                <a:cs typeface="Gulim"/>
              </a:rPr>
              <a:t>템</a:t>
            </a:r>
          </a:p>
          <a:p>
            <a:pPr marL="789940">
              <a:lnSpc>
                <a:spcPct val="100000"/>
              </a:lnSpc>
              <a:spcBef>
                <a:spcPts val="195"/>
              </a:spcBef>
            </a:pPr>
            <a:r>
              <a:rPr sz="1400" spc="-50" dirty="0">
                <a:latin typeface="Gulim"/>
                <a:cs typeface="Gulim"/>
              </a:rPr>
              <a:t>외부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메모리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학</a:t>
            </a:r>
            <a:r>
              <a:rPr sz="1400" spc="-50" dirty="0">
                <a:latin typeface="Gulim"/>
                <a:cs typeface="Gulim"/>
              </a:rPr>
              <a:t>습</a:t>
            </a:r>
            <a:r>
              <a:rPr sz="1400" spc="-155" dirty="0">
                <a:latin typeface="Tahoma"/>
                <a:cs typeface="Tahoma"/>
              </a:rPr>
              <a:t>:</a:t>
            </a:r>
            <a:r>
              <a:rPr sz="140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Gulim"/>
                <a:cs typeface="Gulim"/>
              </a:rPr>
              <a:t>매우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큰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데</a:t>
            </a:r>
            <a:r>
              <a:rPr sz="1400" spc="-50" dirty="0">
                <a:latin typeface="Gulim"/>
                <a:cs typeface="Gulim"/>
              </a:rPr>
              <a:t>이</a:t>
            </a:r>
            <a:r>
              <a:rPr sz="1400" dirty="0">
                <a:latin typeface="Gulim"/>
                <a:cs typeface="Gulim"/>
              </a:rPr>
              <a:t>터</a:t>
            </a:r>
            <a:r>
              <a:rPr sz="1400" spc="-50" dirty="0">
                <a:latin typeface="Gulim"/>
                <a:cs typeface="Gulim"/>
              </a:rPr>
              <a:t>셋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활</a:t>
            </a:r>
            <a:r>
              <a:rPr sz="1400" spc="-50" dirty="0">
                <a:latin typeface="Gulim"/>
                <a:cs typeface="Gulim"/>
              </a:rPr>
              <a:t>용</a:t>
            </a:r>
            <a:r>
              <a:rPr sz="1400" dirty="0">
                <a:latin typeface="Gulim"/>
                <a:cs typeface="Gulim"/>
              </a:rPr>
              <a:t>하</a:t>
            </a:r>
            <a:r>
              <a:rPr sz="1400" spc="-50" dirty="0">
                <a:latin typeface="Gulim"/>
                <a:cs typeface="Gulim"/>
              </a:rPr>
              <a:t>는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시스</a:t>
            </a:r>
            <a:r>
              <a:rPr sz="1400" dirty="0">
                <a:latin typeface="Gulim"/>
                <a:cs typeface="Gulim"/>
              </a:rPr>
              <a:t>템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7849" y="2720194"/>
            <a:ext cx="4450461" cy="2453191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7B22E0B-60B8-4359-BEDE-58A6BABE11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31</a:t>
            </a:fld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483" y="1029348"/>
            <a:ext cx="33191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spc="-65" dirty="0"/>
              <a:t>사례</a:t>
            </a:r>
            <a:r>
              <a:rPr sz="1800" b="1" spc="-100" dirty="0"/>
              <a:t> </a:t>
            </a:r>
            <a:r>
              <a:rPr sz="1800" b="1" spc="-65" dirty="0"/>
              <a:t>기반</a:t>
            </a:r>
            <a:r>
              <a:rPr sz="1800" b="1" spc="-100" dirty="0"/>
              <a:t> </a:t>
            </a:r>
            <a:r>
              <a:rPr sz="1800" b="1" spc="-65" dirty="0"/>
              <a:t>학습</a:t>
            </a:r>
            <a:r>
              <a:rPr sz="1800" b="1" spc="-100" dirty="0"/>
              <a:t> </a:t>
            </a:r>
            <a:r>
              <a:rPr sz="2000" b="1" spc="-65" dirty="0">
                <a:latin typeface="Calibri"/>
                <a:cs typeface="Calibri"/>
              </a:rPr>
              <a:t>v</a:t>
            </a:r>
            <a:r>
              <a:rPr sz="2000" b="1" spc="70" dirty="0">
                <a:latin typeface="Calibri"/>
                <a:cs typeface="Calibri"/>
              </a:rPr>
              <a:t>s</a:t>
            </a:r>
            <a:r>
              <a:rPr sz="2000" b="1" spc="-200" dirty="0">
                <a:latin typeface="Calibri"/>
                <a:cs typeface="Calibri"/>
              </a:rPr>
              <a:t>.</a:t>
            </a:r>
            <a:r>
              <a:rPr sz="2000" b="1" spc="45" dirty="0">
                <a:latin typeface="Calibri"/>
                <a:cs typeface="Calibri"/>
              </a:rPr>
              <a:t> </a:t>
            </a:r>
            <a:r>
              <a:rPr sz="1800" b="1" spc="-65" dirty="0"/>
              <a:t>모델</a:t>
            </a:r>
            <a:r>
              <a:rPr sz="1800" b="1" spc="-100" dirty="0"/>
              <a:t> </a:t>
            </a:r>
            <a:r>
              <a:rPr sz="1800" b="1" spc="-65" dirty="0"/>
              <a:t>기반</a:t>
            </a:r>
            <a:r>
              <a:rPr sz="1800" b="1" spc="-100" dirty="0"/>
              <a:t> </a:t>
            </a:r>
            <a:r>
              <a:rPr sz="1800" b="1" spc="-65" dirty="0"/>
              <a:t>학습</a:t>
            </a:r>
            <a:endParaRPr sz="1800" b="1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1627" y="1611452"/>
            <a:ext cx="66719" cy="667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27150" y="1485900"/>
            <a:ext cx="4692015" cy="4589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900"/>
              </a:lnSpc>
              <a:spcBef>
                <a:spcPts val="95"/>
              </a:spcBef>
            </a:pP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머신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러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닝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시스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템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의</a:t>
            </a:r>
            <a:r>
              <a:rPr sz="1400" spc="-17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b="1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일반화</a:t>
            </a:r>
            <a:r>
              <a:rPr sz="1400" b="1" spc="-24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(</a:t>
            </a:r>
            <a:r>
              <a:rPr sz="1400" b="1" spc="-17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g</a:t>
            </a:r>
            <a:r>
              <a:rPr sz="1400" b="1" spc="-9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e</a:t>
            </a:r>
            <a:r>
              <a:rPr sz="1400" b="1" spc="-10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n</a:t>
            </a:r>
            <a:r>
              <a:rPr sz="1400" b="1" spc="-9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e</a:t>
            </a:r>
            <a:r>
              <a:rPr sz="1400" b="1" spc="-6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r</a:t>
            </a:r>
            <a:r>
              <a:rPr sz="1400" b="1" spc="-114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a</a:t>
            </a:r>
            <a:r>
              <a:rPr sz="1400" b="1" spc="-4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li</a:t>
            </a:r>
            <a:r>
              <a:rPr sz="1400" b="1" spc="-8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z</a:t>
            </a:r>
            <a:r>
              <a:rPr sz="1400" b="1" spc="-114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a</a:t>
            </a:r>
            <a:r>
              <a:rPr sz="1400" b="1" spc="-4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t</a:t>
            </a:r>
            <a:r>
              <a:rPr sz="1400" b="1" spc="-4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i</a:t>
            </a:r>
            <a:r>
              <a:rPr sz="1400" b="1" spc="-7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o</a:t>
            </a:r>
            <a:r>
              <a:rPr sz="1400" b="1" spc="-10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n</a:t>
            </a:r>
            <a:r>
              <a:rPr sz="1400" b="1" spc="-24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)</a:t>
            </a:r>
            <a:r>
              <a:rPr sz="1400" b="1" spc="-15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방식에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따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른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4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분류  일반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화</a:t>
            </a:r>
            <a:r>
              <a:rPr sz="1400" spc="-15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:</a:t>
            </a:r>
            <a:r>
              <a:rPr sz="1400" spc="-18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</a:t>
            </a:r>
            <a:r>
              <a:rPr sz="1400" spc="3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'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새로운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데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이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터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에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대한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예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측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을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잘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한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다</a:t>
            </a:r>
            <a:r>
              <a:rPr sz="1400" spc="3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'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는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의미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1627" y="1868798"/>
            <a:ext cx="66719" cy="66719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2B38B-377A-4F12-854C-296C5F70A7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32</a:t>
            </a:fld>
            <a:endParaRPr lang="ko-KR" altLang="en-US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E767562-50B4-4076-B907-D5BBFE2650C1}"/>
              </a:ext>
            </a:extLst>
          </p:cNvPr>
          <p:cNvSpPr txBox="1"/>
          <p:nvPr/>
        </p:nvSpPr>
        <p:spPr>
          <a:xfrm>
            <a:off x="732483" y="2705100"/>
            <a:ext cx="8077200" cy="181908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사례</a:t>
            </a:r>
            <a:r>
              <a:rPr sz="1400" b="1" spc="-8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b="1" spc="-5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기반</a:t>
            </a:r>
            <a:r>
              <a:rPr sz="1400" b="1" spc="-8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b="1" spc="-5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학습</a:t>
            </a:r>
            <a:endParaRPr lang="en-US" sz="1400" b="1" spc="-50" dirty="0"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sz="1400" b="1" dirty="0">
              <a:latin typeface="Gulim"/>
              <a:cs typeface="Gulim"/>
            </a:endParaRPr>
          </a:p>
          <a:p>
            <a:pPr marL="828000" marR="4134485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1400" b="1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샘플을</a:t>
            </a:r>
            <a:r>
              <a:rPr sz="1400" b="1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b="1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기</a:t>
            </a:r>
            <a:r>
              <a:rPr sz="1400" b="1" spc="-5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억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하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는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것이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훈련</a:t>
            </a:r>
            <a:r>
              <a:rPr sz="1400" spc="-5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의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4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전부</a:t>
            </a:r>
            <a:endParaRPr lang="en-US" sz="1400" spc="-40" dirty="0"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  <a:p>
            <a:pPr marL="828000" marR="4134485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1400" spc="-4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예</a:t>
            </a:r>
            <a:r>
              <a:rPr sz="14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측</a:t>
            </a:r>
            <a:r>
              <a:rPr sz="1400" spc="-5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을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위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해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기존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샘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플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과의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b="1" spc="-5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유사도</a:t>
            </a:r>
            <a:r>
              <a:rPr sz="1400" spc="-17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측</a:t>
            </a:r>
            <a:r>
              <a:rPr sz="1400" spc="-3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정</a:t>
            </a:r>
            <a:endParaRPr lang="en-US" sz="1400" spc="-30" dirty="0"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  <a:p>
            <a:pPr marL="828000" marR="4134485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1400" spc="-5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예제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  <a:p>
            <a:pPr marL="1670685" indent="-2857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sz="1400" spc="4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k</a:t>
            </a:r>
            <a:r>
              <a:rPr sz="1400" spc="-2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-</a:t>
            </a:r>
            <a:r>
              <a:rPr sz="1400" spc="14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NN</a:t>
            </a:r>
            <a:r>
              <a:rPr sz="1400" spc="-18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알고리즘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  <a:p>
            <a:pPr marL="1670685" indent="-285750">
              <a:lnSpc>
                <a:spcPct val="100000"/>
              </a:lnSpc>
              <a:spcBef>
                <a:spcPts val="165"/>
              </a:spcBef>
              <a:buFont typeface="Wingdings" panose="05000000000000000000" pitchFamily="2" charset="2"/>
              <a:buChar char="§"/>
            </a:pPr>
            <a:r>
              <a:rPr sz="1400" spc="-5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새로운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샘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플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</a:rPr>
              <a:t>X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가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기존에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세모인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샘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플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과의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유사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도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가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높기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때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문에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세모로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분</a:t>
            </a:r>
            <a:r>
              <a:rPr sz="1400" spc="-95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류</a:t>
            </a:r>
            <a:r>
              <a:rPr sz="1400" spc="-9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.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Tahoma"/>
            </a:endParaRPr>
          </a:p>
        </p:txBody>
      </p:sp>
      <p:pic>
        <p:nvPicPr>
          <p:cNvPr id="8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92685" y="4839770"/>
            <a:ext cx="3360743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6500" y="1235801"/>
            <a:ext cx="1153795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-50" dirty="0">
                <a:latin typeface="Gulim"/>
                <a:cs typeface="Gulim"/>
              </a:rPr>
              <a:t>모델</a:t>
            </a:r>
            <a:r>
              <a:rPr sz="1400" b="1" spc="-80" dirty="0">
                <a:latin typeface="Gulim"/>
                <a:cs typeface="Gulim"/>
              </a:rPr>
              <a:t> </a:t>
            </a:r>
            <a:r>
              <a:rPr sz="1400" b="1" spc="-50" dirty="0">
                <a:latin typeface="Gulim"/>
                <a:cs typeface="Gulim"/>
              </a:rPr>
              <a:t>기반</a:t>
            </a:r>
            <a:r>
              <a:rPr sz="1400" b="1" spc="-80" dirty="0">
                <a:latin typeface="Gulim"/>
                <a:cs typeface="Gulim"/>
              </a:rPr>
              <a:t> </a:t>
            </a:r>
            <a:r>
              <a:rPr sz="1400" b="1" spc="-50" dirty="0">
                <a:latin typeface="Gulim"/>
                <a:cs typeface="Gulim"/>
              </a:rPr>
              <a:t>학습</a:t>
            </a:r>
            <a:endParaRPr sz="1400" b="1" dirty="0">
              <a:latin typeface="Gulim"/>
              <a:cs typeface="Guli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0017" y="1737978"/>
            <a:ext cx="4443525" cy="23866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5644" y="4689430"/>
            <a:ext cx="66719" cy="667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5644" y="4946776"/>
            <a:ext cx="66719" cy="667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5644" y="5204123"/>
            <a:ext cx="66719" cy="6671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487685" y="5461470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7685" y="5718816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01167" y="4559636"/>
            <a:ext cx="6283983" cy="12959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42415">
              <a:lnSpc>
                <a:spcPct val="120600"/>
              </a:lnSpc>
              <a:spcBef>
                <a:spcPts val="100"/>
              </a:spcBef>
            </a:pP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모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델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을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미리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지정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한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후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훈련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세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트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를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사용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해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서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모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델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을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훈련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시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킴  훈련된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모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델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을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사용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해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새로운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데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이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터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에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대한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예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측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실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행</a:t>
            </a: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예제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  <a:p>
            <a:pPr marL="789940">
              <a:lnSpc>
                <a:spcPct val="100000"/>
              </a:lnSpc>
              <a:spcBef>
                <a:spcPts val="350"/>
              </a:spcBef>
            </a:pP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이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책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의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다루는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대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부분의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알고리즘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  <a:p>
            <a:pPr marL="789940">
              <a:lnSpc>
                <a:spcPct val="100000"/>
              </a:lnSpc>
              <a:spcBef>
                <a:spcPts val="195"/>
              </a:spcBef>
            </a:pP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위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그림</a:t>
            </a:r>
            <a:r>
              <a:rPr sz="1400" spc="-15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:</a:t>
            </a:r>
            <a:r>
              <a:rPr sz="1400" spc="-18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학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습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된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모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델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을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이용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하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여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새로운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데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이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터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</a:rPr>
              <a:t>X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를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세모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클래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스로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분류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7B66CFC4-AEF1-4205-925E-479EF2C458E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33</a:t>
            </a:fld>
            <a:endParaRPr lang="ko-KR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9010" y="1795652"/>
            <a:ext cx="4529086" cy="26326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9950" y="4778532"/>
            <a:ext cx="66719" cy="667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55473" y="4652981"/>
            <a:ext cx="5592623" cy="49051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400" spc="5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1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인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당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11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G</a:t>
            </a:r>
            <a:r>
              <a:rPr sz="1400" spc="12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D</a:t>
            </a:r>
            <a:r>
              <a:rPr sz="1400" spc="9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P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가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증가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할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수록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삶의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만족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도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가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선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형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으로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증가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하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는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것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처럼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보임</a:t>
            </a:r>
            <a:r>
              <a:rPr sz="1400" spc="-14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.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데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이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터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를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대표하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는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하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나의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직선</a:t>
            </a:r>
            <a:r>
              <a:rPr sz="1400" spc="-12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(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선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형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모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델</a:t>
            </a:r>
            <a:r>
              <a:rPr sz="1400" spc="-12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)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을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찾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기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9950" y="5035879"/>
            <a:ext cx="66719" cy="66719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E88BB-9264-4DC5-A5EC-5852797FAA2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34</a:t>
            </a:fld>
            <a:endParaRPr lang="ko-KR" altLang="en-US"/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13860812-7D31-4684-9382-0DD55692F61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0474" y="1373423"/>
            <a:ext cx="66719" cy="66719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1EAD37F3-0EAE-4134-BAE4-DF79E2C29878}"/>
              </a:ext>
            </a:extLst>
          </p:cNvPr>
          <p:cNvSpPr txBox="1"/>
          <p:nvPr/>
        </p:nvSpPr>
        <p:spPr>
          <a:xfrm>
            <a:off x="511330" y="876300"/>
            <a:ext cx="7006590" cy="6194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b="1" spc="-50" dirty="0">
                <a:latin typeface="Gulim"/>
                <a:cs typeface="Gulim"/>
              </a:rPr>
              <a:t>선형</a:t>
            </a:r>
            <a:r>
              <a:rPr sz="1400" b="1" spc="-80" dirty="0">
                <a:latin typeface="Gulim"/>
                <a:cs typeface="Gulim"/>
              </a:rPr>
              <a:t> </a:t>
            </a:r>
            <a:r>
              <a:rPr sz="1400" b="1" spc="-50" dirty="0">
                <a:latin typeface="Gulim"/>
                <a:cs typeface="Gulim"/>
              </a:rPr>
              <a:t>모델</a:t>
            </a:r>
            <a:r>
              <a:rPr sz="1400" b="1" spc="-80" dirty="0">
                <a:latin typeface="Gulim"/>
                <a:cs typeface="Gulim"/>
              </a:rPr>
              <a:t> </a:t>
            </a:r>
            <a:r>
              <a:rPr sz="1400" b="1" spc="-50" dirty="0" err="1">
                <a:latin typeface="Gulim"/>
                <a:cs typeface="Gulim"/>
              </a:rPr>
              <a:t>학습</a:t>
            </a:r>
            <a:r>
              <a:rPr sz="1400" b="1" spc="-80" dirty="0">
                <a:latin typeface="Gulim"/>
                <a:cs typeface="Gulim"/>
              </a:rPr>
              <a:t> </a:t>
            </a:r>
            <a:r>
              <a:rPr sz="1400" b="1" spc="-50" dirty="0" err="1">
                <a:latin typeface="Gulim"/>
                <a:cs typeface="Gulim"/>
              </a:rPr>
              <a:t>예제</a:t>
            </a:r>
            <a:r>
              <a:rPr lang="en-US" sz="1400" b="1" spc="-50" dirty="0">
                <a:latin typeface="Gulim"/>
                <a:cs typeface="Gulim"/>
              </a:rPr>
              <a:t> </a:t>
            </a:r>
            <a:endParaRPr sz="1400" b="1" dirty="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 dirty="0">
              <a:latin typeface="Gulim"/>
              <a:cs typeface="Gulim"/>
            </a:endParaRPr>
          </a:p>
          <a:p>
            <a:pPr marL="607060">
              <a:lnSpc>
                <a:spcPct val="100000"/>
              </a:lnSpc>
            </a:pP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목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표</a:t>
            </a:r>
            <a:r>
              <a:rPr sz="1400" spc="-15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:</a:t>
            </a:r>
            <a:r>
              <a:rPr sz="1400" spc="-18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</a:t>
            </a:r>
            <a:r>
              <a:rPr sz="1400" spc="14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O</a:t>
            </a:r>
            <a:r>
              <a:rPr sz="1400" spc="3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E</a:t>
            </a:r>
            <a:r>
              <a:rPr sz="1400" spc="13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C</a:t>
            </a:r>
            <a:r>
              <a:rPr sz="1400" spc="12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D</a:t>
            </a:r>
            <a:r>
              <a:rPr sz="1400" spc="-18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국가의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5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1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인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당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11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G</a:t>
            </a:r>
            <a:r>
              <a:rPr sz="1400" spc="12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D</a:t>
            </a:r>
            <a:r>
              <a:rPr sz="1400" spc="9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P</a:t>
            </a:r>
            <a:r>
              <a:rPr sz="1400" spc="-12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(</a:t>
            </a:r>
            <a:r>
              <a:rPr sz="1400" spc="5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1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인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당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국가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총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생산</a:t>
            </a:r>
            <a:r>
              <a:rPr sz="1400" spc="-12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)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와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삶의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만족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도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사이의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관계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파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악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A785A68-7A7F-9B73-15C9-5E360A5E4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334128"/>
            <a:ext cx="9512300" cy="18393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35BC50-AA9C-24D2-B03B-654380ADB29A}"/>
              </a:ext>
            </a:extLst>
          </p:cNvPr>
          <p:cNvSpPr txBox="1"/>
          <p:nvPr/>
        </p:nvSpPr>
        <p:spPr>
          <a:xfrm>
            <a:off x="6845300" y="2543770"/>
            <a:ext cx="2667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점들이 직선의 형태를 띔 </a:t>
            </a:r>
            <a:r>
              <a:rPr lang="en-US" altLang="ko-KR" dirty="0"/>
              <a:t>– </a:t>
            </a:r>
            <a:r>
              <a:rPr lang="ko-KR" altLang="en-US" dirty="0"/>
              <a:t>직선의 방정식을 </a:t>
            </a:r>
            <a:r>
              <a:rPr lang="ko-KR" altLang="en-US" dirty="0" err="1"/>
              <a:t>찾는것이</a:t>
            </a:r>
            <a:r>
              <a:rPr lang="ko-KR" altLang="en-US" dirty="0"/>
              <a:t> 결국 모델 학습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88950" y="723900"/>
            <a:ext cx="6477000" cy="217751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23850" indent="-285750">
              <a:lnSpc>
                <a:spcPct val="100000"/>
              </a:lnSpc>
              <a:spcBef>
                <a:spcPts val="340"/>
              </a:spcBef>
              <a:buFont typeface="Arial" panose="020B0604020202020204" pitchFamily="34" charset="0"/>
              <a:buChar char="•"/>
            </a:pPr>
            <a:r>
              <a:rPr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선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형</a:t>
            </a:r>
            <a:r>
              <a:rPr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pc="-5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모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델</a:t>
            </a:r>
            <a:r>
              <a:rPr spc="-15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:</a:t>
            </a:r>
            <a:r>
              <a:rPr lang="en-US" spc="-15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(</a:t>
            </a:r>
            <a:r>
              <a:rPr lang="ko-KR" altLang="en-US" spc="-15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선형 방정식을 사용한 모델</a:t>
            </a:r>
            <a:r>
              <a:rPr lang="en-US" altLang="ko-KR" spc="-15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)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  <a:cs typeface="Tahoma"/>
            </a:endParaRPr>
          </a:p>
          <a:p>
            <a:pPr marL="1101090" indent="-285750">
              <a:lnSpc>
                <a:spcPct val="100000"/>
              </a:lnSpc>
              <a:spcBef>
                <a:spcPts val="240"/>
              </a:spcBef>
              <a:buFont typeface="Wingdings" panose="05000000000000000000" pitchFamily="2" charset="2"/>
              <a:buChar char="§"/>
            </a:pPr>
            <a:r>
              <a:rPr sz="2400" spc="-75" baseline="3968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삶의만족</a:t>
            </a:r>
            <a:r>
              <a:rPr sz="2400" baseline="411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도</a:t>
            </a:r>
            <a:r>
              <a:rPr sz="2400" spc="-225" baseline="411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2400" spc="-337" baseline="3584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=</a:t>
            </a:r>
            <a:r>
              <a:rPr sz="2400" spc="-277" baseline="3584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</a:t>
            </a:r>
            <a:r>
              <a:rPr sz="2400" spc="335" dirty="0">
                <a:latin typeface="맑은 고딕" panose="020B0503020000020004" pitchFamily="50" charset="-127"/>
                <a:ea typeface="맑은 고딕" panose="020B0503020000020004" pitchFamily="50" charset="-127"/>
                <a:cs typeface="Cambria"/>
              </a:rPr>
              <a:t>𝜃</a:t>
            </a:r>
            <a:r>
              <a:rPr sz="2400" spc="277" baseline="-18518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0</a:t>
            </a:r>
            <a:r>
              <a:rPr sz="2400" baseline="-18518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 </a:t>
            </a:r>
            <a:r>
              <a:rPr sz="2400" spc="-82" baseline="-18518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</a:t>
            </a:r>
            <a:r>
              <a:rPr sz="2400" spc="509" baseline="4444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+</a:t>
            </a:r>
            <a:r>
              <a:rPr sz="2400" spc="82" baseline="4444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</a:t>
            </a:r>
            <a:r>
              <a:rPr sz="2400" spc="335" dirty="0">
                <a:latin typeface="맑은 고딕" panose="020B0503020000020004" pitchFamily="50" charset="-127"/>
                <a:ea typeface="맑은 고딕" panose="020B0503020000020004" pitchFamily="50" charset="-127"/>
                <a:cs typeface="Cambria"/>
              </a:rPr>
              <a:t>𝜃</a:t>
            </a:r>
            <a:r>
              <a:rPr sz="2400" spc="277" baseline="-18518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1</a:t>
            </a:r>
            <a:r>
              <a:rPr sz="2400" spc="-150" baseline="-18518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</a:t>
            </a:r>
            <a:r>
              <a:rPr sz="2400" spc="382" baseline="4444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×</a:t>
            </a:r>
            <a:r>
              <a:rPr sz="2400" spc="-165" baseline="4444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</a:t>
            </a:r>
            <a:r>
              <a:rPr sz="2400" spc="82" baseline="3584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1</a:t>
            </a:r>
            <a:r>
              <a:rPr sz="2400" spc="-75" baseline="3968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인</a:t>
            </a:r>
            <a:r>
              <a:rPr sz="2400" baseline="411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당</a:t>
            </a:r>
            <a:r>
              <a:rPr sz="2400" spc="165" baseline="3584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G</a:t>
            </a:r>
            <a:r>
              <a:rPr sz="2400" spc="179" baseline="3584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D</a:t>
            </a:r>
            <a:r>
              <a:rPr sz="2400" spc="142" baseline="3584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P</a:t>
            </a:r>
            <a:endParaRPr sz="2400" baseline="3584" dirty="0">
              <a:latin typeface="맑은 고딕" panose="020B0503020000020004" pitchFamily="50" charset="-127"/>
              <a:ea typeface="맑은 고딕" panose="020B0503020000020004" pitchFamily="50" charset="-127"/>
              <a:cs typeface="Tahoma"/>
            </a:endParaRPr>
          </a:p>
          <a:p>
            <a:pPr marL="1593215">
              <a:lnSpc>
                <a:spcPct val="100000"/>
              </a:lnSpc>
              <a:spcBef>
                <a:spcPts val="165"/>
              </a:spcBef>
            </a:pPr>
            <a:r>
              <a:rPr sz="2400" spc="335" dirty="0">
                <a:latin typeface="맑은 고딕" panose="020B0503020000020004" pitchFamily="50" charset="-127"/>
                <a:ea typeface="맑은 고딕" panose="020B0503020000020004" pitchFamily="50" charset="-127"/>
                <a:cs typeface="Cambria"/>
              </a:rPr>
              <a:t>𝜃</a:t>
            </a:r>
            <a:r>
              <a:rPr sz="2400" spc="277" baseline="-18518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0</a:t>
            </a:r>
            <a:r>
              <a:rPr sz="2400" spc="-150" baseline="-18518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</a:t>
            </a:r>
            <a:r>
              <a:rPr sz="2400" spc="112" baseline="4444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,</a:t>
            </a:r>
            <a:r>
              <a:rPr sz="2400" spc="-30" baseline="4444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</a:t>
            </a:r>
            <a:r>
              <a:rPr sz="2400" spc="335" dirty="0">
                <a:latin typeface="맑은 고딕" panose="020B0503020000020004" pitchFamily="50" charset="-127"/>
                <a:ea typeface="맑은 고딕" panose="020B0503020000020004" pitchFamily="50" charset="-127"/>
                <a:cs typeface="Cambria"/>
              </a:rPr>
              <a:t>𝜃</a:t>
            </a:r>
            <a:r>
              <a:rPr sz="2400" spc="277" baseline="-18518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1</a:t>
            </a:r>
            <a:r>
              <a:rPr sz="2400" spc="-104" baseline="-18518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</a:t>
            </a:r>
            <a:r>
              <a:rPr sz="2400" spc="-232" baseline="3584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:</a:t>
            </a:r>
            <a:r>
              <a:rPr sz="2400" spc="-277" baseline="3584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</a:t>
            </a:r>
            <a:r>
              <a:rPr sz="2400" spc="-75" baseline="3968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모</a:t>
            </a:r>
            <a:r>
              <a:rPr sz="2400" baseline="411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델</a:t>
            </a:r>
            <a:r>
              <a:rPr sz="2400" spc="-225" baseline="411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2400" baseline="411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파라</a:t>
            </a:r>
            <a:r>
              <a:rPr sz="2400" spc="-75" baseline="3968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미</a:t>
            </a:r>
            <a:r>
              <a:rPr sz="2400" baseline="411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터</a:t>
            </a:r>
          </a:p>
          <a:p>
            <a:pPr marL="1593215">
              <a:spcBef>
                <a:spcPts val="165"/>
              </a:spcBef>
            </a:pPr>
            <a:r>
              <a:rPr sz="2400" spc="335" dirty="0">
                <a:latin typeface="맑은 고딕" panose="020B0503020000020004" pitchFamily="50" charset="-127"/>
                <a:ea typeface="맑은 고딕" panose="020B0503020000020004" pitchFamily="50" charset="-127"/>
                <a:cs typeface="Cambria"/>
              </a:rPr>
              <a:t>𝜃</a:t>
            </a:r>
            <a:r>
              <a:rPr sz="2400" spc="277" baseline="-18518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0</a:t>
            </a:r>
            <a:r>
              <a:rPr sz="2400" spc="-127" baseline="-18518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</a:t>
            </a:r>
            <a:r>
              <a:rPr sz="2400" spc="-232" baseline="3584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:</a:t>
            </a:r>
            <a:r>
              <a:rPr lang="en-US" altLang="ko-KR" sz="2400" spc="-232" baseline="3584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</a:t>
            </a:r>
            <a:r>
              <a:rPr lang="ko-KR" altLang="en-US" sz="2400" baseline="4115" dirty="0">
                <a:latin typeface="맑은 고딕" panose="020B0503020000020004" pitchFamily="50" charset="-127"/>
                <a:cs typeface="Gulim"/>
              </a:rPr>
              <a:t>편향</a:t>
            </a:r>
            <a:r>
              <a:rPr lang="en-US" altLang="ko-KR" sz="2400" spc="-187" baseline="3584" dirty="0">
                <a:latin typeface="맑은 고딕" panose="020B0503020000020004" pitchFamily="50" charset="-127"/>
                <a:cs typeface="Tahoma"/>
              </a:rPr>
              <a:t>(</a:t>
            </a:r>
            <a:r>
              <a:rPr lang="ko-KR" altLang="en-US" sz="2400" spc="-75" baseline="3968" dirty="0">
                <a:latin typeface="맑은 고딕" panose="020B0503020000020004" pitchFamily="50" charset="-127"/>
                <a:cs typeface="Gulim"/>
              </a:rPr>
              <a:t>절</a:t>
            </a:r>
            <a:r>
              <a:rPr lang="ko-KR" altLang="en-US" sz="2400" baseline="4115" dirty="0">
                <a:latin typeface="맑은 고딕" panose="020B0503020000020004" pitchFamily="50" charset="-127"/>
                <a:cs typeface="Gulim"/>
              </a:rPr>
              <a:t>편</a:t>
            </a:r>
            <a:r>
              <a:rPr lang="en-US" altLang="ko-KR" sz="2400" spc="-187" baseline="3584" dirty="0">
                <a:latin typeface="맑은 고딕" panose="020B0503020000020004" pitchFamily="50" charset="-127"/>
                <a:cs typeface="Tahoma"/>
              </a:rPr>
              <a:t>)</a:t>
            </a:r>
            <a:endParaRPr lang="ko-KR" altLang="en-US" sz="2400" baseline="3584" dirty="0">
              <a:latin typeface="맑은 고딕" panose="020B0503020000020004" pitchFamily="50" charset="-127"/>
              <a:cs typeface="Tahoma"/>
            </a:endParaRPr>
          </a:p>
          <a:p>
            <a:pPr marL="1593215">
              <a:lnSpc>
                <a:spcPct val="100000"/>
              </a:lnSpc>
              <a:spcBef>
                <a:spcPts val="170"/>
              </a:spcBef>
            </a:pPr>
            <a:r>
              <a:rPr sz="2400" spc="335" dirty="0">
                <a:latin typeface="맑은 고딕" panose="020B0503020000020004" pitchFamily="50" charset="-127"/>
                <a:ea typeface="맑은 고딕" panose="020B0503020000020004" pitchFamily="50" charset="-127"/>
                <a:cs typeface="Cambria"/>
              </a:rPr>
              <a:t>𝜃</a:t>
            </a:r>
            <a:r>
              <a:rPr sz="2400" spc="277" baseline="-18518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1</a:t>
            </a:r>
            <a:r>
              <a:rPr sz="2400" spc="-127" baseline="-18518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</a:t>
            </a:r>
            <a:r>
              <a:rPr sz="2400" spc="-232" baseline="3584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:</a:t>
            </a:r>
            <a:r>
              <a:rPr sz="2400" spc="-277" baseline="3584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</a:t>
            </a:r>
            <a:r>
              <a:rPr lang="ko-KR" altLang="en-US" sz="2400" spc="-75" baseline="3968" dirty="0">
                <a:latin typeface="맑은 고딕" panose="020B0503020000020004" pitchFamily="50" charset="-127"/>
                <a:cs typeface="Gulim"/>
              </a:rPr>
              <a:t>기울기 </a:t>
            </a:r>
            <a:r>
              <a:rPr lang="en-US" altLang="ko-KR" sz="2400" spc="-75" baseline="3968" dirty="0">
                <a:latin typeface="맑은 고딕" panose="020B0503020000020004" pitchFamily="50" charset="-127"/>
                <a:cs typeface="Gulim"/>
              </a:rPr>
              <a:t>(</a:t>
            </a:r>
            <a:r>
              <a:rPr lang="ko-KR" altLang="en-US" sz="2400" spc="-75" baseline="3968" dirty="0">
                <a:latin typeface="맑은 고딕" panose="020B0503020000020004" pitchFamily="50" charset="-127"/>
                <a:cs typeface="Gulim"/>
              </a:rPr>
              <a:t>가중치 </a:t>
            </a:r>
            <a:r>
              <a:rPr lang="en-US" altLang="ko-KR" sz="2400" spc="-75" baseline="3968" dirty="0">
                <a:latin typeface="맑은 고딕" panose="020B0503020000020004" pitchFamily="50" charset="-127"/>
                <a:cs typeface="Gulim"/>
              </a:rPr>
              <a:t>– </a:t>
            </a:r>
            <a:r>
              <a:rPr lang="ko-KR" altLang="en-US" sz="2400" spc="-75" baseline="3968" dirty="0">
                <a:latin typeface="맑은 고딕" panose="020B0503020000020004" pitchFamily="50" charset="-127"/>
                <a:cs typeface="Gulim"/>
              </a:rPr>
              <a:t>특히 다중 선형 회귀에서</a:t>
            </a:r>
            <a:r>
              <a:rPr lang="en-US" altLang="ko-KR" sz="2400" spc="-75" baseline="3968" dirty="0">
                <a:latin typeface="맑은 고딕" panose="020B0503020000020004" pitchFamily="50" charset="-127"/>
                <a:cs typeface="Gulim"/>
              </a:rPr>
              <a:t>)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  <a:cs typeface="Tahoma"/>
            </a:endParaRPr>
          </a:p>
          <a:p>
            <a:pPr marL="3238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데</a:t>
            </a:r>
            <a:r>
              <a:rPr spc="-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이</a:t>
            </a:r>
            <a:r>
              <a:rPr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터</a:t>
            </a:r>
            <a:r>
              <a:rPr spc="-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를</a:t>
            </a:r>
            <a:r>
              <a:rPr spc="-16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대표할</a:t>
            </a:r>
            <a:r>
              <a:rPr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pc="-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수</a:t>
            </a:r>
            <a:r>
              <a:rPr spc="-16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pc="-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있는</a:t>
            </a:r>
            <a:r>
              <a:rPr spc="-16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pc="-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선</a:t>
            </a:r>
            <a:r>
              <a:rPr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형</a:t>
            </a:r>
            <a:r>
              <a:rPr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pc="-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방정식을</a:t>
            </a:r>
            <a:r>
              <a:rPr spc="-16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찾</a:t>
            </a:r>
            <a:r>
              <a:rPr spc="-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아야</a:t>
            </a:r>
            <a:r>
              <a:rPr spc="-16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함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0" y="3162300"/>
            <a:ext cx="4477523" cy="261844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BADFEC6-6C42-4B96-8FB9-A35FA5A54E7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35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E2E6A-8779-B109-ADF3-FC1BF620C9F0}"/>
              </a:ext>
            </a:extLst>
          </p:cNvPr>
          <p:cNvSpPr txBox="1"/>
          <p:nvPr/>
        </p:nvSpPr>
        <p:spPr>
          <a:xfrm>
            <a:off x="6682365" y="1181100"/>
            <a:ext cx="28340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모델 파라미터 </a:t>
            </a:r>
            <a:r>
              <a:rPr lang="en-US" altLang="ko-KR" dirty="0"/>
              <a:t>– </a:t>
            </a:r>
            <a:r>
              <a:rPr lang="ko-KR" altLang="en-US" dirty="0"/>
              <a:t>모델이 스스로 배우면서 최적을 모델일 찾으며 바꿔가는 값 </a:t>
            </a:r>
            <a:r>
              <a:rPr lang="en-US" altLang="ko-KR" dirty="0"/>
              <a:t>(</a:t>
            </a:r>
            <a:r>
              <a:rPr lang="ko-KR" altLang="en-US" dirty="0"/>
              <a:t>결국 모델 파라미터가 중요함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5644" y="1458298"/>
            <a:ext cx="66719" cy="6671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487685" y="1715645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87685" y="1972991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60550" y="1383302"/>
            <a:ext cx="4988583" cy="73199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789940" marR="5080" indent="-777875">
              <a:lnSpc>
                <a:spcPct val="111700"/>
              </a:lnSpc>
              <a:spcBef>
                <a:spcPts val="65"/>
              </a:spcBef>
            </a:pPr>
            <a:r>
              <a:rPr sz="1400" dirty="0">
                <a:latin typeface="Gulim"/>
                <a:cs typeface="Gulim"/>
              </a:rPr>
              <a:t>학</a:t>
            </a:r>
            <a:r>
              <a:rPr sz="1400" spc="-50" dirty="0">
                <a:latin typeface="Gulim"/>
                <a:cs typeface="Gulim"/>
              </a:rPr>
              <a:t>습</a:t>
            </a:r>
            <a:r>
              <a:rPr sz="1400" dirty="0">
                <a:latin typeface="Gulim"/>
                <a:cs typeface="Gulim"/>
              </a:rPr>
              <a:t>되</a:t>
            </a:r>
            <a:r>
              <a:rPr sz="1400" spc="-50" dirty="0">
                <a:latin typeface="Gulim"/>
                <a:cs typeface="Gulim"/>
              </a:rPr>
              <a:t>는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모</a:t>
            </a:r>
            <a:r>
              <a:rPr sz="1400" dirty="0">
                <a:latin typeface="Gulim"/>
                <a:cs typeface="Gulim"/>
              </a:rPr>
              <a:t>델</a:t>
            </a:r>
            <a:r>
              <a:rPr sz="1400" spc="-50" dirty="0">
                <a:latin typeface="Gulim"/>
                <a:cs typeface="Gulim"/>
              </a:rPr>
              <a:t>의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성능</a:t>
            </a:r>
            <a:r>
              <a:rPr sz="1400" dirty="0">
                <a:latin typeface="Gulim"/>
                <a:cs typeface="Gulim"/>
              </a:rPr>
              <a:t>평</a:t>
            </a:r>
            <a:r>
              <a:rPr sz="1400" spc="-50" dirty="0">
                <a:latin typeface="Gulim"/>
                <a:cs typeface="Gulim"/>
              </a:rPr>
              <a:t>가기준을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측</a:t>
            </a:r>
            <a:r>
              <a:rPr sz="1400" spc="-50" dirty="0">
                <a:latin typeface="Gulim"/>
                <a:cs typeface="Gulim"/>
              </a:rPr>
              <a:t>정</a:t>
            </a:r>
            <a:r>
              <a:rPr sz="1400" dirty="0">
                <a:latin typeface="Gulim"/>
                <a:cs typeface="Gulim"/>
              </a:rPr>
              <a:t>하</a:t>
            </a:r>
            <a:r>
              <a:rPr sz="1400" spc="-50" dirty="0">
                <a:latin typeface="Gulim"/>
                <a:cs typeface="Gulim"/>
              </a:rPr>
              <a:t>여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가장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적</a:t>
            </a:r>
            <a:r>
              <a:rPr sz="1400" dirty="0">
                <a:latin typeface="Gulim"/>
                <a:cs typeface="Gulim"/>
              </a:rPr>
              <a:t>합한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모</a:t>
            </a:r>
            <a:r>
              <a:rPr sz="1400" dirty="0">
                <a:latin typeface="Gulim"/>
                <a:cs typeface="Gulim"/>
              </a:rPr>
              <a:t>델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학</a:t>
            </a:r>
            <a:r>
              <a:rPr sz="1400" spc="-30" dirty="0">
                <a:latin typeface="Gulim"/>
                <a:cs typeface="Gulim"/>
              </a:rPr>
              <a:t>습  </a:t>
            </a:r>
            <a:r>
              <a:rPr sz="1400" dirty="0">
                <a:latin typeface="Gulim"/>
                <a:cs typeface="Gulim"/>
              </a:rPr>
              <a:t>효</a:t>
            </a:r>
            <a:r>
              <a:rPr sz="1400" spc="-50" dirty="0">
                <a:latin typeface="Gulim"/>
                <a:cs typeface="Gulim"/>
              </a:rPr>
              <a:t>용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함</a:t>
            </a:r>
            <a:r>
              <a:rPr sz="1400" spc="-50" dirty="0">
                <a:latin typeface="Gulim"/>
                <a:cs typeface="Gulim"/>
              </a:rPr>
              <a:t>수</a:t>
            </a:r>
            <a:r>
              <a:rPr sz="1400" spc="-155" dirty="0">
                <a:latin typeface="Tahoma"/>
                <a:cs typeface="Tahoma"/>
              </a:rPr>
              <a:t>:</a:t>
            </a:r>
            <a:r>
              <a:rPr sz="140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Gulim"/>
                <a:cs typeface="Gulim"/>
              </a:rPr>
              <a:t>모</a:t>
            </a:r>
            <a:r>
              <a:rPr sz="1400" dirty="0">
                <a:latin typeface="Gulim"/>
                <a:cs typeface="Gulim"/>
              </a:rPr>
              <a:t>델</a:t>
            </a:r>
            <a:r>
              <a:rPr sz="1400" spc="-50" dirty="0">
                <a:latin typeface="Gulim"/>
                <a:cs typeface="Gulim"/>
              </a:rPr>
              <a:t>이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얼마나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좋은지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측</a:t>
            </a:r>
            <a:r>
              <a:rPr sz="1400" spc="-50" dirty="0">
                <a:latin typeface="Gulim"/>
                <a:cs typeface="Gulim"/>
              </a:rPr>
              <a:t>정</a:t>
            </a:r>
            <a:endParaRPr sz="1400" dirty="0">
              <a:latin typeface="Gulim"/>
              <a:cs typeface="Gulim"/>
            </a:endParaRPr>
          </a:p>
          <a:p>
            <a:pPr marL="789940">
              <a:lnSpc>
                <a:spcPct val="100000"/>
              </a:lnSpc>
              <a:spcBef>
                <a:spcPts val="165"/>
              </a:spcBef>
            </a:pPr>
            <a:r>
              <a:rPr sz="1400" spc="-50" dirty="0">
                <a:latin typeface="Gulim"/>
                <a:cs typeface="Gulim"/>
              </a:rPr>
              <a:t>비용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함</a:t>
            </a:r>
            <a:r>
              <a:rPr sz="1400" spc="-50" dirty="0">
                <a:latin typeface="Gulim"/>
                <a:cs typeface="Gulim"/>
              </a:rPr>
              <a:t>수</a:t>
            </a:r>
            <a:r>
              <a:rPr sz="1400" spc="-155" dirty="0">
                <a:latin typeface="Tahoma"/>
                <a:cs typeface="Tahoma"/>
              </a:rPr>
              <a:t>:</a:t>
            </a:r>
            <a:r>
              <a:rPr sz="140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Gulim"/>
                <a:cs typeface="Gulim"/>
              </a:rPr>
              <a:t>모</a:t>
            </a:r>
            <a:r>
              <a:rPr sz="1400" dirty="0">
                <a:latin typeface="Gulim"/>
                <a:cs typeface="Gulim"/>
              </a:rPr>
              <a:t>델</a:t>
            </a:r>
            <a:r>
              <a:rPr sz="1400" spc="-50" dirty="0">
                <a:latin typeface="Gulim"/>
                <a:cs typeface="Gulim"/>
              </a:rPr>
              <a:t>이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얼마나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나쁜지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측</a:t>
            </a:r>
            <a:r>
              <a:rPr sz="1400" spc="-50" dirty="0">
                <a:latin typeface="Gulim"/>
                <a:cs typeface="Gulim"/>
              </a:rPr>
              <a:t>정</a:t>
            </a:r>
            <a:endParaRPr sz="1400" dirty="0">
              <a:latin typeface="Gulim"/>
              <a:cs typeface="Gulim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23741" y="2709961"/>
            <a:ext cx="4450548" cy="2616524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33F15E-1BDB-472F-BD1C-FC9D2305681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36</a:t>
            </a:fld>
            <a:endParaRPr lang="ko-KR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3664" y="2034260"/>
            <a:ext cx="66719" cy="6671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3664" y="2291607"/>
            <a:ext cx="66719" cy="667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3664" y="2548953"/>
            <a:ext cx="66719" cy="667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04520" y="1485900"/>
            <a:ext cx="5354650" cy="12160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b="1" spc="-65" dirty="0">
                <a:latin typeface="Gulim"/>
                <a:cs typeface="Gulim"/>
              </a:rPr>
              <a:t>충분하지</a:t>
            </a:r>
            <a:r>
              <a:rPr sz="1800" b="1" spc="-100" dirty="0">
                <a:latin typeface="Gulim"/>
                <a:cs typeface="Gulim"/>
              </a:rPr>
              <a:t> </a:t>
            </a:r>
            <a:r>
              <a:rPr sz="1800" b="1" spc="-65" dirty="0">
                <a:latin typeface="Gulim"/>
                <a:cs typeface="Gulim"/>
              </a:rPr>
              <a:t>않은</a:t>
            </a:r>
            <a:r>
              <a:rPr sz="1800" b="1" spc="-100" dirty="0">
                <a:latin typeface="Gulim"/>
                <a:cs typeface="Gulim"/>
              </a:rPr>
              <a:t> </a:t>
            </a:r>
            <a:r>
              <a:rPr sz="1800" b="1" spc="-65" dirty="0">
                <a:latin typeface="Gulim"/>
                <a:cs typeface="Gulim"/>
              </a:rPr>
              <a:t>양의</a:t>
            </a:r>
            <a:r>
              <a:rPr sz="1800" b="1" spc="-100" dirty="0">
                <a:latin typeface="Gulim"/>
                <a:cs typeface="Gulim"/>
              </a:rPr>
              <a:t> </a:t>
            </a:r>
            <a:r>
              <a:rPr sz="1800" b="1" spc="-65" dirty="0">
                <a:latin typeface="Gulim"/>
                <a:cs typeface="Gulim"/>
              </a:rPr>
              <a:t>훈련</a:t>
            </a:r>
            <a:r>
              <a:rPr sz="1800" b="1" spc="-100" dirty="0">
                <a:latin typeface="Gulim"/>
                <a:cs typeface="Gulim"/>
              </a:rPr>
              <a:t> </a:t>
            </a:r>
            <a:r>
              <a:rPr sz="1800" b="1" spc="-65" dirty="0">
                <a:latin typeface="Gulim"/>
                <a:cs typeface="Gulim"/>
              </a:rPr>
              <a:t>데이터</a:t>
            </a:r>
            <a:endParaRPr sz="1800" b="1" dirty="0">
              <a:latin typeface="Gulim"/>
              <a:cs typeface="Gulim"/>
            </a:endParaRPr>
          </a:p>
          <a:p>
            <a:pPr marL="607060">
              <a:lnSpc>
                <a:spcPct val="100000"/>
              </a:lnSpc>
              <a:spcBef>
                <a:spcPts val="1465"/>
              </a:spcBef>
            </a:pPr>
            <a:r>
              <a:rPr sz="1400" spc="-50" dirty="0">
                <a:latin typeface="Gulim"/>
                <a:cs typeface="Gulim"/>
              </a:rPr>
              <a:t>간단</a:t>
            </a:r>
            <a:r>
              <a:rPr sz="1400" dirty="0">
                <a:latin typeface="Gulim"/>
                <a:cs typeface="Gulim"/>
              </a:rPr>
              <a:t>한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문제</a:t>
            </a:r>
            <a:r>
              <a:rPr sz="1400" dirty="0">
                <a:latin typeface="Gulim"/>
                <a:cs typeface="Gulim"/>
              </a:rPr>
              <a:t>라도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수</a:t>
            </a:r>
            <a:r>
              <a:rPr sz="1400" dirty="0">
                <a:latin typeface="Gulim"/>
                <a:cs typeface="Gulim"/>
              </a:rPr>
              <a:t>천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개의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데</a:t>
            </a:r>
            <a:r>
              <a:rPr sz="1400" spc="-50" dirty="0">
                <a:latin typeface="Gulim"/>
                <a:cs typeface="Gulim"/>
              </a:rPr>
              <a:t>이</a:t>
            </a:r>
            <a:r>
              <a:rPr sz="1400" dirty="0">
                <a:latin typeface="Gulim"/>
                <a:cs typeface="Gulim"/>
              </a:rPr>
              <a:t>터</a:t>
            </a:r>
            <a:r>
              <a:rPr sz="1400" spc="-50" dirty="0">
                <a:latin typeface="Gulim"/>
                <a:cs typeface="Gulim"/>
              </a:rPr>
              <a:t>가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필</a:t>
            </a:r>
            <a:r>
              <a:rPr sz="1400" spc="-50" dirty="0">
                <a:latin typeface="Gulim"/>
                <a:cs typeface="Gulim"/>
              </a:rPr>
              <a:t>요</a:t>
            </a:r>
            <a:endParaRPr sz="1400" dirty="0">
              <a:latin typeface="Gulim"/>
              <a:cs typeface="Gulim"/>
            </a:endParaRPr>
          </a:p>
          <a:p>
            <a:pPr marL="607060" marR="5080">
              <a:lnSpc>
                <a:spcPct val="120600"/>
              </a:lnSpc>
            </a:pPr>
            <a:r>
              <a:rPr sz="1400" spc="-50" dirty="0">
                <a:latin typeface="Gulim"/>
                <a:cs typeface="Gulim"/>
              </a:rPr>
              <a:t>이미지나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음성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인식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같은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문제는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수백만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개가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필</a:t>
            </a:r>
            <a:r>
              <a:rPr sz="1400" spc="-50" dirty="0">
                <a:latin typeface="Gulim"/>
                <a:cs typeface="Gulim"/>
              </a:rPr>
              <a:t>요</a:t>
            </a:r>
            <a:r>
              <a:rPr sz="1400" dirty="0">
                <a:latin typeface="Gulim"/>
                <a:cs typeface="Gulim"/>
              </a:rPr>
              <a:t>할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수</a:t>
            </a:r>
            <a:r>
              <a:rPr sz="1400" dirty="0">
                <a:latin typeface="Gulim"/>
                <a:cs typeface="Gulim"/>
              </a:rPr>
              <a:t>도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spc="-35" dirty="0">
                <a:latin typeface="Gulim"/>
                <a:cs typeface="Gulim"/>
              </a:rPr>
              <a:t>있음  </a:t>
            </a:r>
            <a:r>
              <a:rPr sz="1400" dirty="0">
                <a:latin typeface="Gulim"/>
                <a:cs typeface="Gulim"/>
              </a:rPr>
              <a:t>데</a:t>
            </a:r>
            <a:r>
              <a:rPr sz="1400" spc="-50" dirty="0">
                <a:latin typeface="Gulim"/>
                <a:cs typeface="Gulim"/>
              </a:rPr>
              <a:t>이</a:t>
            </a:r>
            <a:r>
              <a:rPr sz="1400" dirty="0">
                <a:latin typeface="Gulim"/>
                <a:cs typeface="Gulim"/>
              </a:rPr>
              <a:t>터</a:t>
            </a:r>
            <a:r>
              <a:rPr sz="1400" spc="-50" dirty="0">
                <a:latin typeface="Gulim"/>
                <a:cs typeface="Gulim"/>
              </a:rPr>
              <a:t>가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부족</a:t>
            </a:r>
            <a:r>
              <a:rPr sz="1400" dirty="0">
                <a:latin typeface="Gulim"/>
                <a:cs typeface="Gulim"/>
              </a:rPr>
              <a:t>하</a:t>
            </a:r>
            <a:r>
              <a:rPr sz="1400" spc="-50" dirty="0">
                <a:latin typeface="Gulim"/>
                <a:cs typeface="Gulim"/>
              </a:rPr>
              <a:t>면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알고리즘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 err="1">
                <a:latin typeface="Gulim"/>
                <a:cs typeface="Gulim"/>
              </a:rPr>
              <a:t>성능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향</a:t>
            </a:r>
            <a:r>
              <a:rPr lang="ko-KR" altLang="en-US" sz="1400" spc="-50" dirty="0">
                <a:latin typeface="Gulim"/>
                <a:cs typeface="Gulim"/>
              </a:rPr>
              <a:t>상이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어</a:t>
            </a:r>
            <a:r>
              <a:rPr sz="1400" dirty="0">
                <a:latin typeface="Gulim"/>
                <a:cs typeface="Gulim"/>
              </a:rPr>
              <a:t>려</a:t>
            </a:r>
            <a:r>
              <a:rPr sz="1400" spc="-50" dirty="0">
                <a:latin typeface="Gulim"/>
                <a:cs typeface="Gulim"/>
              </a:rPr>
              <a:t>움</a:t>
            </a:r>
            <a:endParaRPr sz="1400" dirty="0">
              <a:latin typeface="Gulim"/>
              <a:cs typeface="Gulim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D6C33-A5D9-48DF-A31F-C4BF29DA6D8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37</a:t>
            </a:fld>
            <a:endParaRPr lang="ko-KR" altLang="en-US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4E11F169-7B23-4EC1-AFFA-D3298AB6AD65}"/>
              </a:ext>
            </a:extLst>
          </p:cNvPr>
          <p:cNvSpPr txBox="1">
            <a:spLocks/>
          </p:cNvSpPr>
          <p:nvPr/>
        </p:nvSpPr>
        <p:spPr>
          <a:xfrm>
            <a:off x="641350" y="800100"/>
            <a:ext cx="3649979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altLang="ko-KR" sz="2450" b="1" kern="0" spc="-165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en-US" altLang="ko-KR" sz="2450" b="1" kern="0" spc="-245">
                <a:solidFill>
                  <a:sysClr val="windowText" lastClr="000000"/>
                </a:solidFill>
                <a:latin typeface="Calibri"/>
                <a:cs typeface="Calibri"/>
              </a:rPr>
              <a:t>.</a:t>
            </a:r>
            <a:r>
              <a:rPr lang="en-US" altLang="ko-KR" sz="2450" b="1" kern="0" spc="20">
                <a:solidFill>
                  <a:sysClr val="windowText" lastClr="000000"/>
                </a:solidFill>
                <a:latin typeface="Calibri"/>
                <a:cs typeface="Calibri"/>
              </a:rPr>
              <a:t>5</a:t>
            </a:r>
            <a:r>
              <a:rPr lang="ko-KR" altLang="en-US" sz="2450" b="1" kern="0" spc="55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lang="ko-KR" altLang="en-US" b="1" kern="0" spc="-80">
                <a:solidFill>
                  <a:sysClr val="windowText" lastClr="000000"/>
                </a:solidFill>
              </a:rPr>
              <a:t>머신러닝의</a:t>
            </a:r>
            <a:r>
              <a:rPr lang="ko-KR" altLang="en-US" b="1" kern="0" spc="-120">
                <a:solidFill>
                  <a:sysClr val="windowText" lastClr="000000"/>
                </a:solidFill>
              </a:rPr>
              <a:t> </a:t>
            </a:r>
            <a:r>
              <a:rPr lang="ko-KR" altLang="en-US" b="1" kern="0" spc="-80">
                <a:solidFill>
                  <a:sysClr val="windowText" lastClr="000000"/>
                </a:solidFill>
              </a:rPr>
              <a:t>주요</a:t>
            </a:r>
            <a:r>
              <a:rPr lang="ko-KR" altLang="en-US" b="1" kern="0" spc="-120">
                <a:solidFill>
                  <a:sysClr val="windowText" lastClr="000000"/>
                </a:solidFill>
              </a:rPr>
              <a:t> </a:t>
            </a:r>
            <a:r>
              <a:rPr lang="ko-KR" altLang="en-US" b="1" kern="0" spc="-80">
                <a:solidFill>
                  <a:sysClr val="windowText" lastClr="000000"/>
                </a:solidFill>
              </a:rPr>
              <a:t>도전</a:t>
            </a:r>
            <a:r>
              <a:rPr lang="ko-KR" altLang="en-US" b="1" kern="0" spc="-120">
                <a:solidFill>
                  <a:sysClr val="windowText" lastClr="000000"/>
                </a:solidFill>
              </a:rPr>
              <a:t> </a:t>
            </a:r>
            <a:r>
              <a:rPr lang="ko-KR" altLang="en-US" sz="2250" b="1" kern="0" spc="-130">
                <a:solidFill>
                  <a:sysClr val="windowText" lastClr="000000"/>
                </a:solidFill>
              </a:rPr>
              <a:t>과</a:t>
            </a:r>
            <a:r>
              <a:rPr lang="ko-KR" altLang="en-US" b="1" kern="0" spc="-80">
                <a:solidFill>
                  <a:sysClr val="windowText" lastClr="000000"/>
                </a:solidFill>
              </a:rPr>
              <a:t>제</a:t>
            </a:r>
            <a:endParaRPr lang="ko-KR" altLang="en-US" sz="2250" b="1" kern="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pic>
        <p:nvPicPr>
          <p:cNvPr id="8" name="object 2">
            <a:extLst>
              <a:ext uri="{FF2B5EF4-FFF2-40B4-BE49-F238E27FC236}">
                <a16:creationId xmlns:a16="http://schemas.microsoft.com/office/drawing/2014/main" id="{CD300B9D-1816-4F46-B2EA-316739DC7B0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03750" y="2857500"/>
            <a:ext cx="4076140" cy="3696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821F30-BF1D-4004-9EA9-1AED51733C1E}"/>
              </a:ext>
            </a:extLst>
          </p:cNvPr>
          <p:cNvSpPr txBox="1"/>
          <p:nvPr/>
        </p:nvSpPr>
        <p:spPr>
          <a:xfrm>
            <a:off x="336550" y="3286613"/>
            <a:ext cx="4191000" cy="1898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자연어 </a:t>
            </a:r>
            <a:r>
              <a:rPr lang="ko-KR" altLang="en-US" sz="1600" dirty="0" err="1"/>
              <a:t>중의성</a:t>
            </a:r>
            <a:r>
              <a:rPr lang="ko-KR" altLang="en-US" sz="1600" dirty="0"/>
              <a:t> 해소 문제</a:t>
            </a:r>
            <a:r>
              <a:rPr lang="en-US" altLang="ko-KR" sz="1600" dirty="0"/>
              <a:t>(to/two/too)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충분하게 데이터가 주어지면 거의 비슷하게 알고리즘들이 잘 처리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알고리즘 개발</a:t>
            </a:r>
            <a:r>
              <a:rPr lang="en-US" altLang="ko-KR" sz="1600" dirty="0"/>
              <a:t>(</a:t>
            </a:r>
            <a:r>
              <a:rPr lang="ko-KR" altLang="en-US" sz="1600" dirty="0"/>
              <a:t>개선</a:t>
            </a:r>
            <a:r>
              <a:rPr lang="en-US" altLang="ko-KR" sz="1600" dirty="0"/>
              <a:t>) vs. </a:t>
            </a:r>
            <a:r>
              <a:rPr lang="ko-KR" altLang="en-US" sz="1600" dirty="0"/>
              <a:t>더 많은 데이터 수집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7104F68-2668-4283-9521-8ECAFCEEBDAC}"/>
              </a:ext>
            </a:extLst>
          </p:cNvPr>
          <p:cNvGrpSpPr/>
          <p:nvPr/>
        </p:nvGrpSpPr>
        <p:grpSpPr>
          <a:xfrm>
            <a:off x="412750" y="485394"/>
            <a:ext cx="5202250" cy="927817"/>
            <a:chOff x="946150" y="1181100"/>
            <a:chExt cx="5202250" cy="927817"/>
          </a:xfrm>
        </p:grpSpPr>
        <p:pic>
          <p:nvPicPr>
            <p:cNvPr id="2" name="object 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294" y="1738991"/>
              <a:ext cx="66719" cy="66719"/>
            </a:xfrm>
            <a:prstGeom prst="rect">
              <a:avLst/>
            </a:prstGeom>
          </p:spPr>
        </p:pic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294" y="1996338"/>
              <a:ext cx="66719" cy="66719"/>
            </a:xfrm>
            <a:prstGeom prst="rect">
              <a:avLst/>
            </a:prstGeom>
          </p:spPr>
        </p:pic>
        <p:sp>
          <p:nvSpPr>
            <p:cNvPr id="4" name="object 4"/>
            <p:cNvSpPr txBox="1"/>
            <p:nvPr/>
          </p:nvSpPr>
          <p:spPr>
            <a:xfrm>
              <a:off x="946150" y="1181100"/>
              <a:ext cx="5202250" cy="927817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4"/>
                </a:spcBef>
              </a:pPr>
              <a:r>
                <a:rPr sz="1800" b="1" spc="-65" dirty="0">
                  <a:latin typeface="Gulim"/>
                  <a:cs typeface="Gulim"/>
                </a:rPr>
                <a:t>대표성</a:t>
              </a:r>
              <a:r>
                <a:rPr sz="1800" b="1" spc="-100" dirty="0">
                  <a:latin typeface="Gulim"/>
                  <a:cs typeface="Gulim"/>
                </a:rPr>
                <a:t> </a:t>
              </a:r>
              <a:r>
                <a:rPr sz="1800" b="1" spc="-65" dirty="0">
                  <a:latin typeface="Gulim"/>
                  <a:cs typeface="Gulim"/>
                </a:rPr>
                <a:t>없는</a:t>
              </a:r>
              <a:r>
                <a:rPr sz="1800" b="1" spc="-100" dirty="0">
                  <a:latin typeface="Gulim"/>
                  <a:cs typeface="Gulim"/>
                </a:rPr>
                <a:t> </a:t>
              </a:r>
              <a:r>
                <a:rPr sz="1800" b="1" spc="-65" dirty="0">
                  <a:latin typeface="Gulim"/>
                  <a:cs typeface="Gulim"/>
                </a:rPr>
                <a:t>훈련</a:t>
              </a:r>
              <a:r>
                <a:rPr sz="1800" b="1" spc="-100" dirty="0">
                  <a:latin typeface="Gulim"/>
                  <a:cs typeface="Gulim"/>
                </a:rPr>
                <a:t> </a:t>
              </a:r>
              <a:r>
                <a:rPr sz="1800" b="1" spc="-65" dirty="0">
                  <a:latin typeface="Gulim"/>
                  <a:cs typeface="Gulim"/>
                </a:rPr>
                <a:t>데이터</a:t>
              </a:r>
              <a:endParaRPr sz="1800" b="1" dirty="0">
                <a:latin typeface="Gulim"/>
                <a:cs typeface="Gulim"/>
              </a:endParaRPr>
            </a:p>
            <a:p>
              <a:pPr marL="607060">
                <a:lnSpc>
                  <a:spcPct val="100000"/>
                </a:lnSpc>
                <a:spcBef>
                  <a:spcPts val="1390"/>
                </a:spcBef>
              </a:pP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샘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플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링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잡음</a:t>
              </a:r>
              <a:r>
                <a:rPr sz="1400" spc="-15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:</a:t>
              </a:r>
              <a:r>
                <a:rPr sz="1400" spc="-18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우연에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의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해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대표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성이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없는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데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이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터</a:t>
              </a:r>
            </a:p>
            <a:p>
              <a:pPr marL="607060">
                <a:lnSpc>
                  <a:spcPct val="100000"/>
                </a:lnSpc>
                <a:spcBef>
                  <a:spcPts val="170"/>
                </a:spcBef>
              </a:pP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샘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플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링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편향</a:t>
              </a:r>
              <a:r>
                <a:rPr sz="1400" spc="-15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:</a:t>
              </a:r>
              <a:r>
                <a:rPr sz="1400" spc="-18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표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본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추출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방법이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잘못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된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대표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성이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없는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데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이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터</a:t>
              </a:r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0956" y="1714500"/>
            <a:ext cx="7628093" cy="3158039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B1A52-BDA7-4044-BC1F-B0AED24915F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38</a:t>
            </a:fld>
            <a:endParaRPr lang="ko-KR" altLang="en-US"/>
          </a:p>
        </p:txBody>
      </p:sp>
      <p:pic>
        <p:nvPicPr>
          <p:cNvPr id="8" name="object 2">
            <a:extLst>
              <a:ext uri="{FF2B5EF4-FFF2-40B4-BE49-F238E27FC236}">
                <a16:creationId xmlns:a16="http://schemas.microsoft.com/office/drawing/2014/main" id="{01633A78-73D5-41B0-9FA8-66AAF6AF53F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88885" y="4128129"/>
            <a:ext cx="4529086" cy="26326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3EFDE5-0BA7-4946-B3E7-EED9B1EBC071}"/>
              </a:ext>
            </a:extLst>
          </p:cNvPr>
          <p:cNvSpPr txBox="1"/>
          <p:nvPr/>
        </p:nvSpPr>
        <p:spPr>
          <a:xfrm>
            <a:off x="184150" y="4989162"/>
            <a:ext cx="4142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새로운 나라 </a:t>
            </a:r>
            <a:r>
              <a:rPr lang="ko-KR" altLang="en-US" dirty="0" err="1"/>
              <a:t>추가시</a:t>
            </a:r>
            <a:r>
              <a:rPr lang="ko-KR" altLang="en-US" dirty="0"/>
              <a:t> 추정 모델이 변경됨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점선</a:t>
            </a:r>
            <a:r>
              <a:rPr lang="en-US" altLang="ko-KR" dirty="0"/>
              <a:t>/</a:t>
            </a:r>
            <a:r>
              <a:rPr lang="ko-KR" altLang="en-US" dirty="0"/>
              <a:t>실선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D8F558F-951B-4433-A825-FA70B943433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39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62A64B-779F-4460-BADD-30618A6F67BB}"/>
              </a:ext>
            </a:extLst>
          </p:cNvPr>
          <p:cNvSpPr txBox="1"/>
          <p:nvPr/>
        </p:nvSpPr>
        <p:spPr>
          <a:xfrm>
            <a:off x="336550" y="495300"/>
            <a:ext cx="7772400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샘플링 편향 사례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ko-KR" altLang="en-US" dirty="0"/>
              <a:t>여론조사</a:t>
            </a:r>
            <a:r>
              <a:rPr lang="en-US" altLang="ko-KR" dirty="0"/>
              <a:t>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주소 수집 </a:t>
            </a:r>
            <a:r>
              <a:rPr lang="en-US" altLang="ko-KR" dirty="0"/>
              <a:t>: </a:t>
            </a:r>
            <a:r>
              <a:rPr lang="ko-KR" altLang="en-US" dirty="0"/>
              <a:t>전화번호부</a:t>
            </a:r>
            <a:r>
              <a:rPr lang="en-US" altLang="ko-KR" dirty="0"/>
              <a:t>, </a:t>
            </a:r>
            <a:r>
              <a:rPr lang="ko-KR" altLang="en-US" dirty="0"/>
              <a:t>구독자 명부</a:t>
            </a:r>
            <a:r>
              <a:rPr lang="en-US" altLang="ko-KR" dirty="0"/>
              <a:t>, </a:t>
            </a:r>
            <a:r>
              <a:rPr lang="ko-KR" altLang="en-US" dirty="0"/>
              <a:t>클럽 회원명부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</a:t>
            </a:r>
            <a:r>
              <a:rPr lang="ko-KR" altLang="en-US" dirty="0"/>
              <a:t>부유한 계층 편중 경향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우편물 수신자중 </a:t>
            </a:r>
            <a:r>
              <a:rPr lang="en-US" altLang="ko-KR" dirty="0"/>
              <a:t>25% </a:t>
            </a:r>
            <a:r>
              <a:rPr lang="ko-KR" altLang="en-US" dirty="0"/>
              <a:t>응답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</a:t>
            </a:r>
            <a:r>
              <a:rPr lang="ko-KR" altLang="en-US" dirty="0" err="1"/>
              <a:t>비응답</a:t>
            </a:r>
            <a:r>
              <a:rPr lang="ko-KR" altLang="en-US" dirty="0"/>
              <a:t> 편향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ko-KR" altLang="en-US" dirty="0"/>
              <a:t>음악데이터</a:t>
            </a:r>
            <a:r>
              <a:rPr lang="en-US" altLang="ko-KR" dirty="0"/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펑크장르를 유튜브에서 수집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유튜브 알고리즘에 의해 인기음악가들로 편중 가능성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56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00" y="3374078"/>
            <a:ext cx="3728720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b="1" spc="-165" dirty="0">
                <a:latin typeface="Calibri"/>
                <a:cs typeface="Calibri"/>
              </a:rPr>
              <a:t>1</a:t>
            </a:r>
            <a:r>
              <a:rPr sz="2450" b="1" spc="-245" dirty="0">
                <a:latin typeface="Calibri"/>
                <a:cs typeface="Calibri"/>
              </a:rPr>
              <a:t>.</a:t>
            </a:r>
            <a:r>
              <a:rPr sz="2450" b="1" spc="190" dirty="0">
                <a:latin typeface="Calibri"/>
                <a:cs typeface="Calibri"/>
              </a:rPr>
              <a:t>2</a:t>
            </a:r>
            <a:r>
              <a:rPr sz="2450" b="1" spc="55" dirty="0">
                <a:latin typeface="Calibri"/>
                <a:cs typeface="Calibri"/>
              </a:rPr>
              <a:t> </a:t>
            </a:r>
            <a:r>
              <a:rPr b="1" spc="-80" dirty="0"/>
              <a:t>왜</a:t>
            </a:r>
            <a:r>
              <a:rPr b="1" spc="-120" dirty="0"/>
              <a:t> </a:t>
            </a:r>
            <a:r>
              <a:rPr b="1" spc="-80" dirty="0"/>
              <a:t>머신러닝을</a:t>
            </a:r>
            <a:r>
              <a:rPr b="1" spc="-120" dirty="0"/>
              <a:t> </a:t>
            </a:r>
            <a:r>
              <a:rPr b="1" spc="-80" dirty="0"/>
              <a:t>사용하는</a:t>
            </a:r>
            <a:r>
              <a:rPr sz="2250" b="1" spc="-130" dirty="0"/>
              <a:t>가</a:t>
            </a:r>
            <a:r>
              <a:rPr sz="2450" b="1" spc="-75" dirty="0">
                <a:latin typeface="Calibri"/>
                <a:cs typeface="Calibri"/>
              </a:rPr>
              <a:t>?</a:t>
            </a:r>
            <a:endParaRPr sz="2450" dirty="0">
              <a:latin typeface="Calibri"/>
              <a:cs typeface="Calibri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4887601-9CF2-40F6-917A-1AD98ECCF14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CD1BBC47-59A1-4DF2-848D-15CD1747ED6A}"/>
              </a:ext>
            </a:extLst>
          </p:cNvPr>
          <p:cNvGrpSpPr/>
          <p:nvPr/>
        </p:nvGrpSpPr>
        <p:grpSpPr>
          <a:xfrm>
            <a:off x="565150" y="800100"/>
            <a:ext cx="5202250" cy="2015295"/>
            <a:chOff x="565150" y="800100"/>
            <a:chExt cx="5202250" cy="2015295"/>
          </a:xfrm>
        </p:grpSpPr>
        <p:pic>
          <p:nvPicPr>
            <p:cNvPr id="2" name="object 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4294" y="1357481"/>
              <a:ext cx="66719" cy="66719"/>
            </a:xfrm>
            <a:prstGeom prst="rect">
              <a:avLst/>
            </a:prstGeom>
          </p:spPr>
        </p:pic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4294" y="1614828"/>
              <a:ext cx="66719" cy="6671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746335" y="1872175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66719" y="66719"/>
                  </a:moveTo>
                  <a:lnTo>
                    <a:pt x="0" y="66719"/>
                  </a:lnTo>
                  <a:lnTo>
                    <a:pt x="0" y="0"/>
                  </a:lnTo>
                  <a:lnTo>
                    <a:pt x="66719" y="0"/>
                  </a:lnTo>
                  <a:lnTo>
                    <a:pt x="66719" y="66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46335" y="2129521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66719" y="66719"/>
                  </a:moveTo>
                  <a:lnTo>
                    <a:pt x="0" y="66719"/>
                  </a:lnTo>
                  <a:lnTo>
                    <a:pt x="0" y="0"/>
                  </a:lnTo>
                  <a:lnTo>
                    <a:pt x="66719" y="0"/>
                  </a:lnTo>
                  <a:lnTo>
                    <a:pt x="66719" y="66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46335" y="2386868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66719" y="66719"/>
                  </a:moveTo>
                  <a:lnTo>
                    <a:pt x="0" y="66719"/>
                  </a:lnTo>
                  <a:lnTo>
                    <a:pt x="0" y="0"/>
                  </a:lnTo>
                  <a:lnTo>
                    <a:pt x="66719" y="0"/>
                  </a:lnTo>
                  <a:lnTo>
                    <a:pt x="66719" y="66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46335" y="2644215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66719" y="66719"/>
                  </a:moveTo>
                  <a:lnTo>
                    <a:pt x="0" y="66719"/>
                  </a:lnTo>
                  <a:lnTo>
                    <a:pt x="0" y="0"/>
                  </a:lnTo>
                  <a:lnTo>
                    <a:pt x="66719" y="0"/>
                  </a:lnTo>
                  <a:lnTo>
                    <a:pt x="66719" y="66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565150" y="800100"/>
              <a:ext cx="5202250" cy="201529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1800" b="1" spc="-65" dirty="0">
                  <a:latin typeface="Gulim"/>
                  <a:cs typeface="Gulim"/>
                </a:rPr>
                <a:t>낮은</a:t>
              </a:r>
              <a:r>
                <a:rPr sz="1800" b="1" spc="-100" dirty="0">
                  <a:latin typeface="Gulim"/>
                  <a:cs typeface="Gulim"/>
                </a:rPr>
                <a:t> </a:t>
              </a:r>
              <a:r>
                <a:rPr sz="1800" b="1" spc="-65" dirty="0">
                  <a:latin typeface="Gulim"/>
                  <a:cs typeface="Gulim"/>
                </a:rPr>
                <a:t>품질의</a:t>
              </a:r>
              <a:r>
                <a:rPr sz="1800" b="1" spc="-100" dirty="0">
                  <a:latin typeface="Gulim"/>
                  <a:cs typeface="Gulim"/>
                </a:rPr>
                <a:t> </a:t>
              </a:r>
              <a:r>
                <a:rPr sz="1800" b="1" spc="-65" dirty="0">
                  <a:latin typeface="Gulim"/>
                  <a:cs typeface="Gulim"/>
                </a:rPr>
                <a:t>데이터</a:t>
              </a:r>
              <a:endParaRPr sz="1800" b="1" dirty="0">
                <a:latin typeface="Gulim"/>
                <a:cs typeface="Gulim"/>
              </a:endParaRPr>
            </a:p>
            <a:p>
              <a:pPr marL="607060" marR="2002789">
                <a:lnSpc>
                  <a:spcPct val="120600"/>
                </a:lnSpc>
                <a:spcBef>
                  <a:spcPts val="1195"/>
                </a:spcBef>
              </a:pPr>
              <a:r>
                <a:rPr sz="1400" spc="-50" dirty="0">
                  <a:latin typeface="Gulim"/>
                  <a:cs typeface="Gulim"/>
                </a:rPr>
                <a:t>이상</a:t>
              </a:r>
              <a:r>
                <a:rPr sz="1400" dirty="0">
                  <a:latin typeface="Gulim"/>
                  <a:cs typeface="Gulim"/>
                </a:rPr>
                <a:t>치</a:t>
              </a:r>
              <a:r>
                <a:rPr sz="1400" spc="-150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샘</a:t>
              </a:r>
              <a:r>
                <a:rPr sz="1400" dirty="0">
                  <a:latin typeface="Gulim"/>
                  <a:cs typeface="Gulim"/>
                </a:rPr>
                <a:t>플</a:t>
              </a:r>
              <a:r>
                <a:rPr sz="1400" spc="-50" dirty="0">
                  <a:latin typeface="Gulim"/>
                  <a:cs typeface="Gulim"/>
                </a:rPr>
                <a:t>이</a:t>
              </a:r>
              <a:r>
                <a:rPr sz="1400" dirty="0">
                  <a:latin typeface="Gulim"/>
                  <a:cs typeface="Gulim"/>
                </a:rPr>
                <a:t>라</a:t>
              </a:r>
              <a:r>
                <a:rPr sz="1400" spc="-50" dirty="0">
                  <a:latin typeface="Gulim"/>
                  <a:cs typeface="Gulim"/>
                </a:rPr>
                <a:t>면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고</a:t>
              </a:r>
              <a:r>
                <a:rPr sz="1400" dirty="0">
                  <a:latin typeface="Gulim"/>
                  <a:cs typeface="Gulim"/>
                </a:rPr>
                <a:t>치</a:t>
              </a:r>
              <a:r>
                <a:rPr sz="1400" spc="-50" dirty="0">
                  <a:latin typeface="Gulim"/>
                  <a:cs typeface="Gulim"/>
                </a:rPr>
                <a:t>거나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35" dirty="0">
                  <a:latin typeface="Gulim"/>
                  <a:cs typeface="Gulim"/>
                </a:rPr>
                <a:t>무시  </a:t>
              </a:r>
              <a:r>
                <a:rPr sz="1400" dirty="0">
                  <a:latin typeface="Gulim"/>
                  <a:cs typeface="Gulim"/>
                </a:rPr>
                <a:t>특</a:t>
              </a:r>
              <a:r>
                <a:rPr sz="1400" spc="-50" dirty="0">
                  <a:latin typeface="Gulim"/>
                  <a:cs typeface="Gulim"/>
                </a:rPr>
                <a:t>성이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누</a:t>
              </a:r>
              <a:r>
                <a:rPr sz="1400" dirty="0">
                  <a:latin typeface="Gulim"/>
                  <a:cs typeface="Gulim"/>
                </a:rPr>
                <a:t>락되</a:t>
              </a:r>
              <a:r>
                <a:rPr sz="1400" spc="-50" dirty="0">
                  <a:latin typeface="Gulim"/>
                  <a:cs typeface="Gulim"/>
                </a:rPr>
                <a:t>었다면</a:t>
              </a:r>
              <a:endParaRPr sz="1400" dirty="0">
                <a:latin typeface="Gulim"/>
                <a:cs typeface="Gulim"/>
              </a:endParaRPr>
            </a:p>
            <a:p>
              <a:pPr marL="1384935" marR="2463800" algn="just">
                <a:lnSpc>
                  <a:spcPct val="120600"/>
                </a:lnSpc>
              </a:pPr>
              <a:r>
                <a:rPr sz="1400" dirty="0">
                  <a:latin typeface="Gulim"/>
                  <a:cs typeface="Gulim"/>
                </a:rPr>
                <a:t>해당</a:t>
              </a:r>
              <a:r>
                <a:rPr sz="1400" spc="-150" dirty="0">
                  <a:latin typeface="Gulim"/>
                  <a:cs typeface="Gulim"/>
                </a:rPr>
                <a:t> </a:t>
              </a:r>
              <a:r>
                <a:rPr sz="1400" dirty="0">
                  <a:latin typeface="Gulim"/>
                  <a:cs typeface="Gulim"/>
                </a:rPr>
                <a:t>특</a:t>
              </a:r>
              <a:r>
                <a:rPr sz="1400" spc="-50" dirty="0">
                  <a:latin typeface="Gulim"/>
                  <a:cs typeface="Gulim"/>
                </a:rPr>
                <a:t>성을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35" dirty="0">
                  <a:latin typeface="Gulim"/>
                  <a:cs typeface="Gulim"/>
                </a:rPr>
                <a:t>제외  </a:t>
              </a:r>
              <a:r>
                <a:rPr sz="1400" dirty="0">
                  <a:latin typeface="Gulim"/>
                  <a:cs typeface="Gulim"/>
                </a:rPr>
                <a:t>해당</a:t>
              </a:r>
              <a:r>
                <a:rPr sz="1400" spc="-150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샘</a:t>
              </a:r>
              <a:r>
                <a:rPr sz="1400" dirty="0">
                  <a:latin typeface="Gulim"/>
                  <a:cs typeface="Gulim"/>
                </a:rPr>
                <a:t>플</a:t>
              </a:r>
              <a:r>
                <a:rPr sz="1400" spc="-50" dirty="0">
                  <a:latin typeface="Gulim"/>
                  <a:cs typeface="Gulim"/>
                </a:rPr>
                <a:t>을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40" dirty="0">
                  <a:latin typeface="Gulim"/>
                  <a:cs typeface="Gulim"/>
                </a:rPr>
                <a:t>제외  누</a:t>
              </a:r>
              <a:r>
                <a:rPr sz="1400" dirty="0">
                  <a:latin typeface="Gulim"/>
                  <a:cs typeface="Gulim"/>
                </a:rPr>
                <a:t>락된</a:t>
              </a:r>
              <a:r>
                <a:rPr sz="1400" spc="-150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값을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dirty="0">
                  <a:latin typeface="Gulim"/>
                  <a:cs typeface="Gulim"/>
                </a:rPr>
                <a:t>채</a:t>
              </a:r>
              <a:r>
                <a:rPr sz="1400" spc="-50" dirty="0">
                  <a:latin typeface="Gulim"/>
                  <a:cs typeface="Gulim"/>
                </a:rPr>
                <a:t>움</a:t>
              </a:r>
              <a:endParaRPr sz="1400" dirty="0">
                <a:latin typeface="Gulim"/>
                <a:cs typeface="Gulim"/>
              </a:endParaRPr>
            </a:p>
            <a:p>
              <a:pPr marL="1384935">
                <a:lnSpc>
                  <a:spcPct val="100000"/>
                </a:lnSpc>
                <a:spcBef>
                  <a:spcPts val="350"/>
                </a:spcBef>
              </a:pPr>
              <a:r>
                <a:rPr sz="1400" dirty="0">
                  <a:latin typeface="Gulim"/>
                  <a:cs typeface="Gulim"/>
                </a:rPr>
                <a:t>해당</a:t>
              </a:r>
              <a:r>
                <a:rPr sz="1400" spc="-150" dirty="0">
                  <a:latin typeface="Gulim"/>
                  <a:cs typeface="Gulim"/>
                </a:rPr>
                <a:t> </a:t>
              </a:r>
              <a:r>
                <a:rPr sz="1400" dirty="0">
                  <a:latin typeface="Gulim"/>
                  <a:cs typeface="Gulim"/>
                </a:rPr>
                <a:t>특</a:t>
              </a:r>
              <a:r>
                <a:rPr sz="1400" spc="-50" dirty="0">
                  <a:latin typeface="Gulim"/>
                  <a:cs typeface="Gulim"/>
                </a:rPr>
                <a:t>성을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넣은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경우와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뺀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경우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각기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모</a:t>
              </a:r>
              <a:r>
                <a:rPr sz="1400" dirty="0">
                  <a:latin typeface="Gulim"/>
                  <a:cs typeface="Gulim"/>
                </a:rPr>
                <a:t>델</a:t>
              </a:r>
              <a:r>
                <a:rPr sz="1400" spc="-50" dirty="0">
                  <a:latin typeface="Gulim"/>
                  <a:cs typeface="Gulim"/>
                </a:rPr>
                <a:t>을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dirty="0">
                  <a:latin typeface="Gulim"/>
                  <a:cs typeface="Gulim"/>
                </a:rPr>
                <a:t>훈련</a:t>
              </a:r>
            </a:p>
          </p:txBody>
        </p:sp>
      </p:grp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293C16-A487-4A54-A916-8545A677172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40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6721121-66CB-42BA-90F7-2E80187A4F10}"/>
              </a:ext>
            </a:extLst>
          </p:cNvPr>
          <p:cNvGrpSpPr/>
          <p:nvPr/>
        </p:nvGrpSpPr>
        <p:grpSpPr>
          <a:xfrm>
            <a:off x="641350" y="3238500"/>
            <a:ext cx="5867400" cy="1146083"/>
            <a:chOff x="641350" y="3238500"/>
            <a:chExt cx="5736590" cy="1146083"/>
          </a:xfrm>
        </p:grpSpPr>
        <p:sp>
          <p:nvSpPr>
            <p:cNvPr id="11" name="object 3">
              <a:extLst>
                <a:ext uri="{FF2B5EF4-FFF2-40B4-BE49-F238E27FC236}">
                  <a16:creationId xmlns:a16="http://schemas.microsoft.com/office/drawing/2014/main" id="{99A1939F-05A6-4FAE-986C-B8BC436A1992}"/>
                </a:ext>
              </a:extLst>
            </p:cNvPr>
            <p:cNvSpPr/>
            <p:nvPr/>
          </p:nvSpPr>
          <p:spPr>
            <a:xfrm>
              <a:off x="1801885" y="3993488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66719" y="66719"/>
                  </a:moveTo>
                  <a:lnTo>
                    <a:pt x="0" y="66719"/>
                  </a:lnTo>
                  <a:lnTo>
                    <a:pt x="0" y="0"/>
                  </a:lnTo>
                  <a:lnTo>
                    <a:pt x="66719" y="0"/>
                  </a:lnTo>
                  <a:lnTo>
                    <a:pt x="66719" y="66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277D62BB-D79A-483F-BF5B-60C33D2B8694}"/>
                </a:ext>
              </a:extLst>
            </p:cNvPr>
            <p:cNvSpPr/>
            <p:nvPr/>
          </p:nvSpPr>
          <p:spPr>
            <a:xfrm>
              <a:off x="1801885" y="4250834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66719" y="66719"/>
                  </a:moveTo>
                  <a:lnTo>
                    <a:pt x="0" y="66719"/>
                  </a:lnTo>
                  <a:lnTo>
                    <a:pt x="0" y="0"/>
                  </a:lnTo>
                  <a:lnTo>
                    <a:pt x="66719" y="0"/>
                  </a:lnTo>
                  <a:lnTo>
                    <a:pt x="66719" y="66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5">
              <a:extLst>
                <a:ext uri="{FF2B5EF4-FFF2-40B4-BE49-F238E27FC236}">
                  <a16:creationId xmlns:a16="http://schemas.microsoft.com/office/drawing/2014/main" id="{FD8E0056-34A2-47F7-A4FD-395F48D61662}"/>
                </a:ext>
              </a:extLst>
            </p:cNvPr>
            <p:cNvSpPr txBox="1"/>
            <p:nvPr/>
          </p:nvSpPr>
          <p:spPr>
            <a:xfrm>
              <a:off x="641350" y="3238500"/>
              <a:ext cx="5736590" cy="1146083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1800" b="1" spc="-65" dirty="0">
                  <a:latin typeface="Gulim"/>
                  <a:cs typeface="Gulim"/>
                </a:rPr>
                <a:t>관련이</a:t>
              </a:r>
              <a:r>
                <a:rPr sz="1800" b="1" spc="-100" dirty="0">
                  <a:latin typeface="Gulim"/>
                  <a:cs typeface="Gulim"/>
                </a:rPr>
                <a:t> </a:t>
              </a:r>
              <a:r>
                <a:rPr sz="1800" b="1" spc="-65" dirty="0">
                  <a:latin typeface="Gulim"/>
                  <a:cs typeface="Gulim"/>
                </a:rPr>
                <a:t>없는</a:t>
              </a:r>
              <a:r>
                <a:rPr sz="1800" b="1" spc="-100" dirty="0">
                  <a:latin typeface="Gulim"/>
                  <a:cs typeface="Gulim"/>
                </a:rPr>
                <a:t> </a:t>
              </a:r>
              <a:r>
                <a:rPr sz="1800" b="1" spc="-65" dirty="0">
                  <a:latin typeface="Gulim"/>
                  <a:cs typeface="Gulim"/>
                </a:rPr>
                <a:t>특성</a:t>
              </a:r>
              <a:endParaRPr sz="1800" b="1" dirty="0">
                <a:latin typeface="Gulim"/>
                <a:cs typeface="Gulim"/>
              </a:endParaRPr>
            </a:p>
            <a:p>
              <a:pPr marL="892810" indent="-285750">
                <a:lnSpc>
                  <a:spcPct val="100000"/>
                </a:lnSpc>
                <a:spcBef>
                  <a:spcPts val="1315"/>
                </a:spcBef>
                <a:buFont typeface="Wingdings" panose="05000000000000000000" pitchFamily="2" charset="2"/>
                <a:buChar char="l"/>
              </a:pPr>
              <a:r>
                <a:rPr sz="1400" dirty="0">
                  <a:latin typeface="Gulim"/>
                  <a:cs typeface="Gulim"/>
                </a:rPr>
                <a:t>특</a:t>
              </a:r>
              <a:r>
                <a:rPr sz="1400" spc="-50" dirty="0">
                  <a:latin typeface="Gulim"/>
                  <a:cs typeface="Gulim"/>
                </a:rPr>
                <a:t>성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공</a:t>
              </a:r>
              <a:r>
                <a:rPr sz="1400" dirty="0">
                  <a:latin typeface="Gulim"/>
                  <a:cs typeface="Gulim"/>
                </a:rPr>
                <a:t>학</a:t>
              </a:r>
              <a:r>
                <a:rPr sz="1400" spc="-155" dirty="0">
                  <a:latin typeface="Tahoma"/>
                  <a:cs typeface="Tahoma"/>
                </a:rPr>
                <a:t>:</a:t>
              </a:r>
              <a:r>
                <a:rPr sz="1400" spc="-185" dirty="0">
                  <a:latin typeface="Tahoma"/>
                  <a:cs typeface="Tahoma"/>
                </a:rPr>
                <a:t> </a:t>
              </a:r>
              <a:r>
                <a:rPr sz="1400" dirty="0">
                  <a:latin typeface="Gulim"/>
                  <a:cs typeface="Gulim"/>
                </a:rPr>
                <a:t>풀려</a:t>
              </a:r>
              <a:r>
                <a:rPr sz="1400" spc="-50" dirty="0">
                  <a:latin typeface="Gulim"/>
                  <a:cs typeface="Gulim"/>
                </a:rPr>
                <a:t>는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문제에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관</a:t>
              </a:r>
              <a:r>
                <a:rPr sz="1400" dirty="0">
                  <a:latin typeface="Gulim"/>
                  <a:cs typeface="Gulim"/>
                </a:rPr>
                <a:t>련</a:t>
              </a:r>
              <a:r>
                <a:rPr sz="1400" spc="-50" dirty="0">
                  <a:latin typeface="Gulim"/>
                  <a:cs typeface="Gulim"/>
                </a:rPr>
                <a:t>이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높은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dirty="0">
                  <a:latin typeface="Gulim"/>
                  <a:cs typeface="Gulim"/>
                </a:rPr>
                <a:t>특</a:t>
              </a:r>
              <a:r>
                <a:rPr sz="1400" spc="-50" dirty="0">
                  <a:latin typeface="Gulim"/>
                  <a:cs typeface="Gulim"/>
                </a:rPr>
                <a:t>성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dirty="0">
                  <a:latin typeface="Gulim"/>
                  <a:cs typeface="Gulim"/>
                </a:rPr>
                <a:t>찾</a:t>
              </a:r>
              <a:r>
                <a:rPr sz="1400" spc="-50" dirty="0">
                  <a:latin typeface="Gulim"/>
                  <a:cs typeface="Gulim"/>
                </a:rPr>
                <a:t>기</a:t>
              </a:r>
              <a:endParaRPr sz="1400" dirty="0">
                <a:latin typeface="Gulim"/>
                <a:cs typeface="Gulim"/>
              </a:endParaRPr>
            </a:p>
            <a:p>
              <a:pPr marL="1384935" marR="5080">
                <a:lnSpc>
                  <a:spcPct val="108900"/>
                </a:lnSpc>
              </a:pPr>
              <a:r>
                <a:rPr sz="1400" dirty="0">
                  <a:latin typeface="Gulim"/>
                  <a:cs typeface="Gulim"/>
                </a:rPr>
                <a:t>특</a:t>
              </a:r>
              <a:r>
                <a:rPr sz="1400" spc="-50" dirty="0">
                  <a:latin typeface="Gulim"/>
                  <a:cs typeface="Gulim"/>
                </a:rPr>
                <a:t>성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선</a:t>
              </a:r>
              <a:r>
                <a:rPr sz="1400" dirty="0">
                  <a:latin typeface="Gulim"/>
                  <a:cs typeface="Gulim"/>
                </a:rPr>
                <a:t>택</a:t>
              </a:r>
              <a:r>
                <a:rPr sz="1400" spc="-155" dirty="0">
                  <a:latin typeface="Tahoma"/>
                  <a:cs typeface="Tahoma"/>
                </a:rPr>
                <a:t>:</a:t>
              </a:r>
              <a:r>
                <a:rPr sz="1400" spc="-185" dirty="0">
                  <a:latin typeface="Tahoma"/>
                  <a:cs typeface="Tahoma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준비</a:t>
              </a:r>
              <a:r>
                <a:rPr sz="1400" dirty="0">
                  <a:latin typeface="Gulim"/>
                  <a:cs typeface="Gulim"/>
                </a:rPr>
                <a:t>되</a:t>
              </a:r>
              <a:r>
                <a:rPr sz="1400" spc="-50" dirty="0">
                  <a:latin typeface="Gulim"/>
                  <a:cs typeface="Gulim"/>
                </a:rPr>
                <a:t>어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있는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dirty="0">
                  <a:latin typeface="Gulim"/>
                  <a:cs typeface="Gulim"/>
                </a:rPr>
                <a:t>특</a:t>
              </a:r>
              <a:r>
                <a:rPr sz="1400" spc="-50" dirty="0">
                  <a:latin typeface="Gulim"/>
                  <a:cs typeface="Gulim"/>
                </a:rPr>
                <a:t>성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중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가장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유용</a:t>
              </a:r>
              <a:r>
                <a:rPr sz="1400" dirty="0">
                  <a:latin typeface="Gulim"/>
                  <a:cs typeface="Gulim"/>
                </a:rPr>
                <a:t>한</a:t>
              </a:r>
              <a:r>
                <a:rPr sz="1400" spc="-150" dirty="0">
                  <a:latin typeface="Gulim"/>
                  <a:cs typeface="Gulim"/>
                </a:rPr>
                <a:t> </a:t>
              </a:r>
              <a:r>
                <a:rPr sz="1400" dirty="0">
                  <a:latin typeface="Gulim"/>
                  <a:cs typeface="Gulim"/>
                </a:rPr>
                <a:t>특</a:t>
              </a:r>
              <a:r>
                <a:rPr sz="1400" spc="-50" dirty="0">
                  <a:latin typeface="Gulim"/>
                  <a:cs typeface="Gulim"/>
                </a:rPr>
                <a:t>성을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dirty="0">
                  <a:latin typeface="Gulim"/>
                  <a:cs typeface="Gulim"/>
                </a:rPr>
                <a:t>찾</a:t>
              </a:r>
              <a:r>
                <a:rPr sz="1400" spc="-30" dirty="0">
                  <a:latin typeface="Gulim"/>
                  <a:cs typeface="Gulim"/>
                </a:rPr>
                <a:t>음  </a:t>
              </a:r>
              <a:r>
                <a:rPr sz="1400" dirty="0">
                  <a:latin typeface="Gulim"/>
                  <a:cs typeface="Gulim"/>
                </a:rPr>
                <a:t>특</a:t>
              </a:r>
              <a:r>
                <a:rPr sz="1400" spc="-50" dirty="0">
                  <a:latin typeface="Gulim"/>
                  <a:cs typeface="Gulim"/>
                </a:rPr>
                <a:t>성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dirty="0">
                  <a:latin typeface="Gulim"/>
                  <a:cs typeface="Gulim"/>
                </a:rPr>
                <a:t>추출</a:t>
              </a:r>
              <a:r>
                <a:rPr sz="1400" spc="-155" dirty="0">
                  <a:latin typeface="Tahoma"/>
                  <a:cs typeface="Tahoma"/>
                </a:rPr>
                <a:t>:</a:t>
              </a:r>
              <a:r>
                <a:rPr sz="1400" spc="-185" dirty="0">
                  <a:latin typeface="Tahoma"/>
                  <a:cs typeface="Tahoma"/>
                </a:rPr>
                <a:t> </a:t>
              </a:r>
              <a:r>
                <a:rPr sz="1400" dirty="0">
                  <a:latin typeface="Gulim"/>
                  <a:cs typeface="Gulim"/>
                </a:rPr>
                <a:t>특</a:t>
              </a:r>
              <a:r>
                <a:rPr sz="1400" spc="-50" dirty="0">
                  <a:latin typeface="Gulim"/>
                  <a:cs typeface="Gulim"/>
                </a:rPr>
                <a:t>성을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조</a:t>
              </a:r>
              <a:r>
                <a:rPr sz="1400" dirty="0">
                  <a:latin typeface="Gulim"/>
                  <a:cs typeface="Gulim"/>
                </a:rPr>
                <a:t>합하</a:t>
              </a:r>
              <a:r>
                <a:rPr sz="1400" spc="-50" dirty="0">
                  <a:latin typeface="Gulim"/>
                  <a:cs typeface="Gulim"/>
                </a:rPr>
                <a:t>여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새로운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dirty="0">
                  <a:latin typeface="Gulim"/>
                  <a:cs typeface="Gulim"/>
                </a:rPr>
                <a:t>특</a:t>
              </a:r>
              <a:r>
                <a:rPr sz="1400" spc="-50" dirty="0">
                  <a:latin typeface="Gulim"/>
                  <a:cs typeface="Gulim"/>
                </a:rPr>
                <a:t>성을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만</a:t>
              </a:r>
              <a:r>
                <a:rPr sz="1400" dirty="0">
                  <a:latin typeface="Gulim"/>
                  <a:cs typeface="Gulim"/>
                </a:rPr>
                <a:t>듦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6096" y="1630537"/>
            <a:ext cx="66719" cy="667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58702" y="561806"/>
            <a:ext cx="8020367" cy="17331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b="1" spc="-65" dirty="0">
                <a:latin typeface="Gulim"/>
                <a:cs typeface="Gulim"/>
              </a:rPr>
              <a:t>과대적합</a:t>
            </a:r>
            <a:endParaRPr sz="1800" b="1" dirty="0">
              <a:latin typeface="Gulim"/>
              <a:cs typeface="Gulim"/>
            </a:endParaRPr>
          </a:p>
          <a:p>
            <a:pPr marL="607060">
              <a:lnSpc>
                <a:spcPct val="100000"/>
              </a:lnSpc>
              <a:spcBef>
                <a:spcPts val="1540"/>
              </a:spcBef>
            </a:pPr>
            <a:r>
              <a:rPr sz="1400" dirty="0">
                <a:latin typeface="Gulim"/>
                <a:cs typeface="Gulim"/>
              </a:rPr>
              <a:t>훈련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spc="-50" dirty="0" err="1">
                <a:latin typeface="Gulim"/>
                <a:cs typeface="Gulim"/>
              </a:rPr>
              <a:t>세</a:t>
            </a:r>
            <a:r>
              <a:rPr sz="1400" dirty="0" err="1">
                <a:latin typeface="Gulim"/>
                <a:cs typeface="Gulim"/>
              </a:rPr>
              <a:t>트</a:t>
            </a:r>
            <a:r>
              <a:rPr sz="1400" spc="-50" dirty="0" err="1">
                <a:latin typeface="Gulim"/>
                <a:cs typeface="Gulim"/>
              </a:rPr>
              <a:t>에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lang="ko-KR" altLang="en-US" sz="1400" spc="-165" dirty="0">
                <a:latin typeface="Gulim"/>
                <a:cs typeface="Gulim"/>
              </a:rPr>
              <a:t>너무 잘 맞아 일반화 성능이 낮은 현상</a:t>
            </a:r>
            <a:endParaRPr lang="en-US" altLang="ko-KR" sz="1400" spc="-165" dirty="0">
              <a:latin typeface="Gulim"/>
              <a:cs typeface="Gulim"/>
            </a:endParaRPr>
          </a:p>
          <a:p>
            <a:pPr marL="607060">
              <a:spcBef>
                <a:spcPts val="1540"/>
              </a:spcBef>
            </a:pPr>
            <a:r>
              <a:rPr lang="ko-KR" altLang="en-US" sz="1400" dirty="0">
                <a:latin typeface="Gulim"/>
                <a:cs typeface="Gulim"/>
              </a:rPr>
              <a:t>규제를 사용하여 </a:t>
            </a:r>
            <a:r>
              <a:rPr lang="ko-KR" altLang="en-US" sz="1400" dirty="0" err="1">
                <a:latin typeface="Gulim"/>
                <a:cs typeface="Gulim"/>
              </a:rPr>
              <a:t>과접합을</a:t>
            </a:r>
            <a:r>
              <a:rPr lang="ko-KR" altLang="en-US" sz="1400" dirty="0">
                <a:latin typeface="Gulim"/>
                <a:cs typeface="Gulim"/>
              </a:rPr>
              <a:t> 감소할 수 있음</a:t>
            </a:r>
            <a:r>
              <a:rPr lang="en-US" altLang="ko-KR" sz="1400" dirty="0">
                <a:latin typeface="Gulim"/>
                <a:cs typeface="Gulim"/>
              </a:rPr>
              <a:t>. </a:t>
            </a:r>
            <a:r>
              <a:rPr lang="ko-KR" altLang="en-US" sz="1400" dirty="0">
                <a:latin typeface="Gulim"/>
              </a:rPr>
              <a:t>모델 파라미터에 규제를 가해 이 모델이 일반적이고 거시적인 패턴을 보이게 </a:t>
            </a:r>
            <a:r>
              <a:rPr lang="ko-KR" altLang="en-US" sz="1400" dirty="0" err="1">
                <a:latin typeface="Gulim"/>
              </a:rPr>
              <a:t>하는것</a:t>
            </a:r>
            <a:endParaRPr lang="ko-KR" altLang="en-US" sz="1400" dirty="0">
              <a:latin typeface="Gulim"/>
            </a:endParaRPr>
          </a:p>
          <a:p>
            <a:pPr marL="607060">
              <a:lnSpc>
                <a:spcPct val="100000"/>
              </a:lnSpc>
              <a:spcBef>
                <a:spcPts val="1540"/>
              </a:spcBef>
            </a:pPr>
            <a:endParaRPr sz="1400" dirty="0">
              <a:latin typeface="Gulim"/>
              <a:cs typeface="Gulim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8702" y="2257441"/>
            <a:ext cx="7288756" cy="27432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5D1CA7-66F5-436B-9C69-BC6969063A9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41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CCB2C8-A2B4-4E78-8641-58B123EA2C2A}"/>
              </a:ext>
            </a:extLst>
          </p:cNvPr>
          <p:cNvSpPr txBox="1"/>
          <p:nvPr/>
        </p:nvSpPr>
        <p:spPr>
          <a:xfrm>
            <a:off x="392896" y="5000641"/>
            <a:ext cx="80203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삶의 만족도 예측 모델</a:t>
            </a:r>
            <a:endParaRPr lang="en-US" altLang="ko-KR" dirty="0"/>
          </a:p>
          <a:p>
            <a:r>
              <a:rPr lang="ko-KR" altLang="en-US" dirty="0"/>
              <a:t>고차원의 다항회귀 모델 </a:t>
            </a:r>
            <a:r>
              <a:rPr lang="en-US" altLang="ko-KR" dirty="0"/>
              <a:t>: </a:t>
            </a:r>
            <a:r>
              <a:rPr lang="ko-KR" altLang="en-US" dirty="0"/>
              <a:t>주어진 데이터에 최적화</a:t>
            </a:r>
            <a:r>
              <a:rPr lang="en-US" altLang="ko-KR" dirty="0"/>
              <a:t>, </a:t>
            </a:r>
            <a:r>
              <a:rPr lang="ko-KR" altLang="en-US" dirty="0"/>
              <a:t>미래의 데이터에 좋은 모델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이름을 데이터로 사용</a:t>
            </a:r>
            <a:r>
              <a:rPr lang="en-US" altLang="ko-KR" dirty="0"/>
              <a:t>: w</a:t>
            </a:r>
            <a:r>
              <a:rPr lang="ko-KR" altLang="en-US" dirty="0"/>
              <a:t>가 들어간 </a:t>
            </a:r>
            <a:r>
              <a:rPr lang="en-US" altLang="ko-KR" dirty="0"/>
              <a:t>New Zealand, Norway, Sweden, Switzerland </a:t>
            </a:r>
            <a:r>
              <a:rPr lang="ko-KR" altLang="en-US" dirty="0"/>
              <a:t>가 삶의 만족도가 높다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B9BA5D-E4C5-4391-94D8-58BD0AD922E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42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9ECE00-992D-4224-A3F4-D86192556A8C}"/>
              </a:ext>
            </a:extLst>
          </p:cNvPr>
          <p:cNvSpPr txBox="1"/>
          <p:nvPr/>
        </p:nvSpPr>
        <p:spPr>
          <a:xfrm>
            <a:off x="565150" y="1104900"/>
            <a:ext cx="7194598" cy="4204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과대적합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-  </a:t>
            </a:r>
            <a:r>
              <a:rPr lang="ko-KR" altLang="en-US" dirty="0"/>
              <a:t>훈련데이터에 있는 잡음의 양에 비해 모델이 너무 </a:t>
            </a:r>
            <a:r>
              <a:rPr lang="ko-KR" altLang="en-US" dirty="0" err="1"/>
              <a:t>복잡할때</a:t>
            </a:r>
            <a:r>
              <a:rPr lang="ko-KR" altLang="en-US" dirty="0"/>
              <a:t> 발생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해결방법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파라미터 수가 적은 모델 선택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고차원 다항보다 선행모델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훈련 데이터에 있는 특성 수 줄이기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모델에 제약을 가해 단순화 시키기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훈련데이터 많이 모으기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훈련데이터의 잡음 줄이기</a:t>
            </a:r>
            <a:r>
              <a:rPr lang="en-US" altLang="ko-KR" dirty="0"/>
              <a:t>(</a:t>
            </a:r>
            <a:r>
              <a:rPr lang="ko-KR" altLang="en-US" dirty="0"/>
              <a:t>오류데이터 수정과 이상치 제거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4442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5C8B5F98-1FA9-48A7-9500-A50444D4EF69}"/>
              </a:ext>
            </a:extLst>
          </p:cNvPr>
          <p:cNvGrpSpPr/>
          <p:nvPr/>
        </p:nvGrpSpPr>
        <p:grpSpPr>
          <a:xfrm>
            <a:off x="913027" y="419100"/>
            <a:ext cx="3870427" cy="227626"/>
            <a:chOff x="1217827" y="2400300"/>
            <a:chExt cx="3870427" cy="227626"/>
          </a:xfrm>
        </p:grpSpPr>
        <p:pic>
          <p:nvPicPr>
            <p:cNvPr id="2" name="object 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7827" y="2485194"/>
              <a:ext cx="66719" cy="66719"/>
            </a:xfrm>
            <a:prstGeom prst="rect">
              <a:avLst/>
            </a:prstGeom>
          </p:spPr>
        </p:pic>
        <p:sp>
          <p:nvSpPr>
            <p:cNvPr id="3" name="object 3"/>
            <p:cNvSpPr txBox="1"/>
            <p:nvPr/>
          </p:nvSpPr>
          <p:spPr>
            <a:xfrm>
              <a:off x="1403350" y="2400300"/>
              <a:ext cx="3684904" cy="22762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400" spc="-50" dirty="0">
                  <a:latin typeface="Gulim"/>
                  <a:cs typeface="Gulim"/>
                </a:rPr>
                <a:t>여</a:t>
              </a:r>
              <a:r>
                <a:rPr sz="1400" dirty="0">
                  <a:latin typeface="Gulim"/>
                  <a:cs typeface="Gulim"/>
                </a:rPr>
                <a:t>러</a:t>
              </a:r>
              <a:r>
                <a:rPr sz="1400" spc="-150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규제를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적용</a:t>
              </a:r>
              <a:r>
                <a:rPr sz="1400" dirty="0">
                  <a:latin typeface="Gulim"/>
                  <a:cs typeface="Gulim"/>
                </a:rPr>
                <a:t>해</a:t>
              </a:r>
              <a:r>
                <a:rPr sz="1400" spc="-150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과</a:t>
              </a:r>
              <a:r>
                <a:rPr sz="1400" dirty="0">
                  <a:latin typeface="Gulim"/>
                  <a:cs typeface="Gulim"/>
                </a:rPr>
                <a:t>대</a:t>
              </a:r>
              <a:r>
                <a:rPr sz="1400" spc="-50" dirty="0">
                  <a:latin typeface="Gulim"/>
                  <a:cs typeface="Gulim"/>
                </a:rPr>
                <a:t>적</a:t>
              </a:r>
              <a:r>
                <a:rPr sz="1400" dirty="0">
                  <a:latin typeface="Gulim"/>
                  <a:cs typeface="Gulim"/>
                </a:rPr>
                <a:t>합</a:t>
              </a:r>
              <a:r>
                <a:rPr sz="1400" spc="-50" dirty="0">
                  <a:latin typeface="Gulim"/>
                  <a:cs typeface="Gulim"/>
                </a:rPr>
                <a:t>을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감소시</a:t>
              </a:r>
              <a:r>
                <a:rPr sz="1400" dirty="0">
                  <a:latin typeface="Gulim"/>
                  <a:cs typeface="Gulim"/>
                </a:rPr>
                <a:t>킬</a:t>
              </a:r>
              <a:r>
                <a:rPr sz="1400" spc="-150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수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있음</a:t>
              </a:r>
              <a:endParaRPr sz="1400" dirty="0">
                <a:latin typeface="Gulim"/>
                <a:cs typeface="Gulim"/>
              </a:endParaRPr>
            </a:p>
          </p:txBody>
        </p:sp>
      </p:grp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5149" y="876300"/>
            <a:ext cx="8086681" cy="2969281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B9BA5D-E4C5-4391-94D8-58BD0AD922E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43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3262D8-DF97-47FD-97F0-3E73FA4EE249}"/>
              </a:ext>
            </a:extLst>
          </p:cNvPr>
          <p:cNvSpPr txBox="1"/>
          <p:nvPr/>
        </p:nvSpPr>
        <p:spPr>
          <a:xfrm>
            <a:off x="869950" y="4305300"/>
            <a:ext cx="5008102" cy="129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파란점선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동그라미 나라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빨간점선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모든 나라</a:t>
            </a:r>
            <a:r>
              <a:rPr lang="en-US" altLang="ko-KR" dirty="0"/>
              <a:t>(</a:t>
            </a:r>
            <a:r>
              <a:rPr lang="ko-KR" altLang="en-US" dirty="0"/>
              <a:t>동그라미</a:t>
            </a:r>
            <a:r>
              <a:rPr lang="en-US" altLang="ko-KR" dirty="0"/>
              <a:t>+</a:t>
            </a:r>
            <a:r>
              <a:rPr lang="ko-KR" altLang="en-US" dirty="0"/>
              <a:t>사각형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파란 실선</a:t>
            </a:r>
            <a:r>
              <a:rPr lang="en-US" altLang="ko-KR" dirty="0"/>
              <a:t>: </a:t>
            </a:r>
            <a:r>
              <a:rPr lang="ko-KR" altLang="en-US" dirty="0"/>
              <a:t>동그라미 나라 데이터에 규제 적용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D5FF72-4391-4819-AF0E-FBAB7FBF9D1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44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EA43A1-3687-425F-BD93-78936C63F10D}"/>
              </a:ext>
            </a:extLst>
          </p:cNvPr>
          <p:cNvSpPr txBox="1"/>
          <p:nvPr/>
        </p:nvSpPr>
        <p:spPr>
          <a:xfrm>
            <a:off x="641350" y="647700"/>
            <a:ext cx="6705600" cy="3371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하이퍼파라미터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학습하는 동안 적용할 규제의 양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학습 알고리즘의 파라미터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훈련전에 미리 지정</a:t>
            </a:r>
            <a:r>
              <a:rPr lang="en-US" altLang="ko-KR" dirty="0"/>
              <a:t>, </a:t>
            </a:r>
            <a:r>
              <a:rPr lang="ko-KR" altLang="en-US" dirty="0"/>
              <a:t>훈련동안 상수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규제하이퍼파라미터</a:t>
            </a:r>
            <a:r>
              <a:rPr lang="ko-KR" altLang="en-US" dirty="0"/>
              <a:t> </a:t>
            </a:r>
            <a:r>
              <a:rPr lang="ko-KR" altLang="en-US" dirty="0" err="1"/>
              <a:t>큰값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기울기가 </a:t>
            </a:r>
            <a:r>
              <a:rPr lang="en-US" altLang="ko-KR" dirty="0"/>
              <a:t>0</a:t>
            </a:r>
            <a:r>
              <a:rPr lang="ko-KR" altLang="en-US" dirty="0"/>
              <a:t>에 가까운 평편한 모델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과대적합은 방지 가능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모델이 너무 일반화 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97D5EE-6615-4E56-FF43-5946751F1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32" y="4191947"/>
            <a:ext cx="6102236" cy="241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786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5C3EFE7-1B83-4635-BB6E-7695B1DCD922}"/>
              </a:ext>
            </a:extLst>
          </p:cNvPr>
          <p:cNvGrpSpPr/>
          <p:nvPr/>
        </p:nvGrpSpPr>
        <p:grpSpPr>
          <a:xfrm>
            <a:off x="641350" y="571500"/>
            <a:ext cx="4821250" cy="1733550"/>
            <a:chOff x="641350" y="571500"/>
            <a:chExt cx="4821250" cy="1733550"/>
          </a:xfrm>
        </p:grpSpPr>
        <p:pic>
          <p:nvPicPr>
            <p:cNvPr id="2" name="object 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0494" y="1122154"/>
              <a:ext cx="66719" cy="66719"/>
            </a:xfrm>
            <a:prstGeom prst="rect">
              <a:avLst/>
            </a:prstGeom>
          </p:spPr>
        </p:pic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0494" y="1379500"/>
              <a:ext cx="66719" cy="6671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22535" y="1636848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66719" y="66719"/>
                  </a:moveTo>
                  <a:lnTo>
                    <a:pt x="0" y="66719"/>
                  </a:lnTo>
                  <a:lnTo>
                    <a:pt x="0" y="0"/>
                  </a:lnTo>
                  <a:lnTo>
                    <a:pt x="66719" y="0"/>
                  </a:lnTo>
                  <a:lnTo>
                    <a:pt x="66719" y="66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22535" y="1894194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66719" y="66719"/>
                  </a:moveTo>
                  <a:lnTo>
                    <a:pt x="0" y="66719"/>
                  </a:lnTo>
                  <a:lnTo>
                    <a:pt x="0" y="0"/>
                  </a:lnTo>
                  <a:lnTo>
                    <a:pt x="66719" y="0"/>
                  </a:lnTo>
                  <a:lnTo>
                    <a:pt x="66719" y="66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22535" y="2151541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66719" y="66719"/>
                  </a:moveTo>
                  <a:lnTo>
                    <a:pt x="0" y="66719"/>
                  </a:lnTo>
                  <a:lnTo>
                    <a:pt x="0" y="0"/>
                  </a:lnTo>
                  <a:lnTo>
                    <a:pt x="66719" y="0"/>
                  </a:lnTo>
                  <a:lnTo>
                    <a:pt x="66719" y="66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41350" y="571500"/>
              <a:ext cx="4821250" cy="1733550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1800" b="1" spc="-65" dirty="0">
                  <a:latin typeface="Gulim"/>
                  <a:cs typeface="Gulim"/>
                </a:rPr>
                <a:t>과소적합</a:t>
              </a:r>
              <a:endParaRPr sz="1800" b="1" dirty="0">
                <a:latin typeface="Gulim"/>
                <a:cs typeface="Gulim"/>
              </a:endParaRPr>
            </a:p>
            <a:p>
              <a:pPr marL="607060" marR="229870">
                <a:lnSpc>
                  <a:spcPct val="120600"/>
                </a:lnSpc>
                <a:spcBef>
                  <a:spcPts val="1120"/>
                </a:spcBef>
              </a:pPr>
              <a:r>
                <a:rPr sz="1400" spc="-50" dirty="0">
                  <a:latin typeface="Gulim"/>
                  <a:cs typeface="Gulim"/>
                </a:rPr>
                <a:t>모</a:t>
              </a:r>
              <a:r>
                <a:rPr sz="1400" dirty="0">
                  <a:latin typeface="Gulim"/>
                  <a:cs typeface="Gulim"/>
                </a:rPr>
                <a:t>델</a:t>
              </a:r>
              <a:r>
                <a:rPr sz="1400" spc="-50" dirty="0">
                  <a:latin typeface="Gulim"/>
                  <a:cs typeface="Gulim"/>
                </a:rPr>
                <a:t>이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너무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단순</a:t>
              </a:r>
              <a:r>
                <a:rPr sz="1400" dirty="0">
                  <a:latin typeface="Gulim"/>
                  <a:cs typeface="Gulim"/>
                </a:rPr>
                <a:t>해</a:t>
              </a:r>
              <a:r>
                <a:rPr sz="1400" spc="-50" dirty="0">
                  <a:latin typeface="Gulim"/>
                  <a:cs typeface="Gulim"/>
                </a:rPr>
                <a:t>서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dirty="0">
                  <a:latin typeface="Gulim"/>
                  <a:cs typeface="Gulim"/>
                </a:rPr>
                <a:t>훈련</a:t>
              </a:r>
              <a:r>
                <a:rPr sz="1400" spc="-150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세</a:t>
              </a:r>
              <a:r>
                <a:rPr sz="1400" dirty="0">
                  <a:latin typeface="Gulim"/>
                  <a:cs typeface="Gulim"/>
                </a:rPr>
                <a:t>트</a:t>
              </a:r>
              <a:r>
                <a:rPr sz="1400" spc="-50" dirty="0">
                  <a:latin typeface="Gulim"/>
                  <a:cs typeface="Gulim"/>
                </a:rPr>
                <a:t>를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잘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dirty="0">
                  <a:latin typeface="Gulim"/>
                  <a:cs typeface="Gulim"/>
                </a:rPr>
                <a:t>학</a:t>
              </a:r>
              <a:r>
                <a:rPr sz="1400" spc="-50" dirty="0">
                  <a:latin typeface="Gulim"/>
                  <a:cs typeface="Gulim"/>
                </a:rPr>
                <a:t>습</a:t>
              </a:r>
              <a:r>
                <a:rPr sz="1400" dirty="0">
                  <a:latin typeface="Gulim"/>
                  <a:cs typeface="Gulim"/>
                </a:rPr>
                <a:t>하</a:t>
              </a:r>
              <a:r>
                <a:rPr sz="1400" spc="-50" dirty="0">
                  <a:latin typeface="Gulim"/>
                  <a:cs typeface="Gulim"/>
                </a:rPr>
                <a:t>지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못</a:t>
              </a:r>
              <a:r>
                <a:rPr sz="1400" dirty="0">
                  <a:latin typeface="Gulim"/>
                  <a:cs typeface="Gulim"/>
                </a:rPr>
                <a:t>함  해</a:t>
              </a:r>
              <a:r>
                <a:rPr sz="1400" spc="-50" dirty="0">
                  <a:latin typeface="Gulim"/>
                  <a:cs typeface="Gulim"/>
                </a:rPr>
                <a:t>결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방법</a:t>
              </a:r>
              <a:endParaRPr sz="1400" dirty="0">
                <a:latin typeface="Gulim"/>
                <a:cs typeface="Gulim"/>
              </a:endParaRPr>
            </a:p>
            <a:p>
              <a:pPr marL="1384935" marR="5080">
                <a:lnSpc>
                  <a:spcPct val="120600"/>
                </a:lnSpc>
              </a:pPr>
              <a:r>
                <a:rPr sz="1400" spc="-50" dirty="0">
                  <a:latin typeface="Gulim"/>
                  <a:cs typeface="Gulim"/>
                </a:rPr>
                <a:t>모</a:t>
              </a:r>
              <a:r>
                <a:rPr sz="1400" dirty="0">
                  <a:latin typeface="Gulim"/>
                  <a:cs typeface="Gulim"/>
                </a:rPr>
                <a:t>델</a:t>
              </a:r>
              <a:r>
                <a:rPr sz="1400" spc="-150" dirty="0">
                  <a:latin typeface="Gulim"/>
                  <a:cs typeface="Gulim"/>
                </a:rPr>
                <a:t> </a:t>
              </a:r>
              <a:r>
                <a:rPr sz="1400" dirty="0">
                  <a:latin typeface="Gulim"/>
                  <a:cs typeface="Gulim"/>
                </a:rPr>
                <a:t>파라</a:t>
              </a:r>
              <a:r>
                <a:rPr sz="1400" spc="-50" dirty="0">
                  <a:latin typeface="Gulim"/>
                  <a:cs typeface="Gulim"/>
                </a:rPr>
                <a:t>미</a:t>
              </a:r>
              <a:r>
                <a:rPr sz="1400" dirty="0">
                  <a:latin typeface="Gulim"/>
                  <a:cs typeface="Gulim"/>
                </a:rPr>
                <a:t>터</a:t>
              </a:r>
              <a:r>
                <a:rPr sz="1400" spc="-50" dirty="0">
                  <a:latin typeface="Gulim"/>
                  <a:cs typeface="Gulim"/>
                </a:rPr>
                <a:t>가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dirty="0">
                  <a:latin typeface="Gulim"/>
                  <a:cs typeface="Gulim"/>
                </a:rPr>
                <a:t>더</a:t>
              </a:r>
              <a:r>
                <a:rPr sz="1400" spc="-150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많은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강</a:t>
              </a:r>
              <a:r>
                <a:rPr sz="1400" dirty="0">
                  <a:latin typeface="Gulim"/>
                  <a:cs typeface="Gulim"/>
                </a:rPr>
                <a:t>력한</a:t>
              </a:r>
              <a:r>
                <a:rPr sz="1400" spc="-150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모</a:t>
              </a:r>
              <a:r>
                <a:rPr sz="1400" dirty="0">
                  <a:latin typeface="Gulim"/>
                  <a:cs typeface="Gulim"/>
                </a:rPr>
                <a:t>델</a:t>
              </a:r>
              <a:r>
                <a:rPr sz="1400" spc="-50" dirty="0">
                  <a:latin typeface="Gulim"/>
                  <a:cs typeface="Gulim"/>
                </a:rPr>
                <a:t>을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35" dirty="0">
                  <a:latin typeface="Gulim"/>
                  <a:cs typeface="Gulim"/>
                </a:rPr>
                <a:t>사용  </a:t>
              </a:r>
              <a:r>
                <a:rPr sz="1400" dirty="0">
                  <a:latin typeface="Gulim"/>
                  <a:cs typeface="Gulim"/>
                </a:rPr>
                <a:t>특</a:t>
              </a:r>
              <a:r>
                <a:rPr sz="1400" spc="-50" dirty="0">
                  <a:latin typeface="Gulim"/>
                  <a:cs typeface="Gulim"/>
                </a:rPr>
                <a:t>성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공</a:t>
              </a:r>
              <a:r>
                <a:rPr sz="1400" dirty="0">
                  <a:latin typeface="Gulim"/>
                  <a:cs typeface="Gulim"/>
                </a:rPr>
                <a:t>학</a:t>
              </a:r>
              <a:r>
                <a:rPr sz="1400" spc="-50" dirty="0">
                  <a:latin typeface="Gulim"/>
                  <a:cs typeface="Gulim"/>
                </a:rPr>
                <a:t>으로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dirty="0">
                  <a:latin typeface="Gulim"/>
                  <a:cs typeface="Gulim"/>
                </a:rPr>
                <a:t>더</a:t>
              </a:r>
              <a:r>
                <a:rPr sz="1400" spc="-150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좋은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dirty="0">
                  <a:latin typeface="Gulim"/>
                  <a:cs typeface="Gulim"/>
                </a:rPr>
                <a:t>특</a:t>
              </a:r>
              <a:r>
                <a:rPr sz="1400" spc="-50" dirty="0">
                  <a:latin typeface="Gulim"/>
                  <a:cs typeface="Gulim"/>
                </a:rPr>
                <a:t>성을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dirty="0">
                  <a:latin typeface="Gulim"/>
                  <a:cs typeface="Gulim"/>
                </a:rPr>
                <a:t>찾</a:t>
              </a:r>
              <a:r>
                <a:rPr sz="1400" spc="-50" dirty="0">
                  <a:latin typeface="Gulim"/>
                  <a:cs typeface="Gulim"/>
                </a:rPr>
                <a:t>음</a:t>
              </a:r>
              <a:endParaRPr sz="1400" dirty="0">
                <a:latin typeface="Gulim"/>
                <a:cs typeface="Gulim"/>
              </a:endParaRPr>
            </a:p>
            <a:p>
              <a:pPr marL="1384935">
                <a:lnSpc>
                  <a:spcPct val="100000"/>
                </a:lnSpc>
                <a:spcBef>
                  <a:spcPts val="345"/>
                </a:spcBef>
              </a:pPr>
              <a:r>
                <a:rPr sz="1400" spc="-50" dirty="0">
                  <a:latin typeface="Gulim"/>
                  <a:cs typeface="Gulim"/>
                </a:rPr>
                <a:t>규제의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 err="1">
                  <a:latin typeface="Gulim"/>
                  <a:cs typeface="Gulim"/>
                </a:rPr>
                <a:t>강</a:t>
              </a:r>
              <a:r>
                <a:rPr sz="1400" dirty="0" err="1">
                  <a:latin typeface="Gulim"/>
                  <a:cs typeface="Gulim"/>
                </a:rPr>
                <a:t>도</a:t>
              </a:r>
              <a:r>
                <a:rPr sz="1400" spc="-50" dirty="0" err="1">
                  <a:latin typeface="Gulim"/>
                  <a:cs typeface="Gulim"/>
                </a:rPr>
                <a:t>를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 err="1">
                  <a:latin typeface="Gulim"/>
                  <a:cs typeface="Gulim"/>
                </a:rPr>
                <a:t>줄임</a:t>
              </a:r>
              <a:r>
                <a:rPr lang="en-US" altLang="ko-KR" sz="1400" spc="-50" dirty="0">
                  <a:latin typeface="Gulim"/>
                  <a:cs typeface="Gulim"/>
                </a:rPr>
                <a:t>(</a:t>
              </a:r>
              <a:r>
                <a:rPr lang="ko-KR" altLang="en-US" sz="1400" spc="-50" dirty="0">
                  <a:latin typeface="Gulim"/>
                  <a:cs typeface="Gulim"/>
                </a:rPr>
                <a:t>모델의 제약을 줄임</a:t>
              </a:r>
              <a:r>
                <a:rPr lang="en-US" altLang="ko-KR" sz="1400" spc="-50" dirty="0">
                  <a:latin typeface="Gulim"/>
                  <a:cs typeface="Gulim"/>
                </a:rPr>
                <a:t>)</a:t>
              </a:r>
              <a:endParaRPr sz="1400" dirty="0">
                <a:latin typeface="Gulim"/>
                <a:cs typeface="Gulim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5359257-5FE0-4C55-84BE-4845D6B8D08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45</a:t>
            </a:fld>
            <a:endParaRPr lang="ko-KR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250950" y="1181100"/>
            <a:ext cx="5867400" cy="377475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b="1" spc="-65" dirty="0">
                <a:latin typeface="Gulim"/>
                <a:cs typeface="Gulim"/>
              </a:rPr>
              <a:t>검증</a:t>
            </a:r>
            <a:endParaRPr sz="1800" b="1" dirty="0">
              <a:latin typeface="Gulim"/>
              <a:cs typeface="Gulim"/>
            </a:endParaRPr>
          </a:p>
          <a:p>
            <a:pPr marL="892810" indent="-285750">
              <a:lnSpc>
                <a:spcPct val="100000"/>
              </a:lnSpc>
              <a:spcBef>
                <a:spcPts val="1315"/>
              </a:spcBef>
              <a:buFont typeface="Arial" panose="020B0604020202020204" pitchFamily="34" charset="0"/>
              <a:buChar char="•"/>
            </a:pP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훈련된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모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델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의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성능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평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가</a:t>
            </a:r>
            <a:r>
              <a:rPr sz="1400" spc="-15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:</a:t>
            </a:r>
            <a:r>
              <a:rPr sz="1400" spc="-18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테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스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트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세</a:t>
            </a:r>
            <a:r>
              <a:rPr sz="14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트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활</a:t>
            </a:r>
            <a:r>
              <a:rPr sz="1400" spc="-5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용</a:t>
            </a:r>
            <a:endParaRPr lang="en-US" sz="1400" spc="-50" dirty="0"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  <a:p>
            <a:pPr marL="892810" indent="-285750">
              <a:lnSpc>
                <a:spcPct val="100000"/>
              </a:lnSpc>
              <a:spcBef>
                <a:spcPts val="1315"/>
              </a:spcBef>
              <a:buFont typeface="Arial" panose="020B0604020202020204" pitchFamily="34" charset="0"/>
              <a:buChar char="•"/>
            </a:pPr>
            <a:r>
              <a:rPr sz="1400" spc="-5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전</a:t>
            </a:r>
            <a:r>
              <a:rPr sz="14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체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데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이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터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셋을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훈련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세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트</a:t>
            </a:r>
            <a:r>
              <a:rPr sz="1400" spc="-12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(</a:t>
            </a:r>
            <a:r>
              <a:rPr sz="1400" spc="5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80</a:t>
            </a:r>
            <a:r>
              <a:rPr sz="1400" spc="-29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%</a:t>
            </a:r>
            <a:r>
              <a:rPr sz="1400" spc="-12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)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와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테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스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트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세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트</a:t>
            </a:r>
            <a:r>
              <a:rPr sz="1400" spc="-12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(</a:t>
            </a:r>
            <a:r>
              <a:rPr sz="1400" spc="5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20</a:t>
            </a:r>
            <a:r>
              <a:rPr sz="1400" spc="-29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%</a:t>
            </a:r>
            <a:r>
              <a:rPr sz="1400" spc="-12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)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로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35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구분</a:t>
            </a:r>
            <a:r>
              <a:rPr sz="1400" spc="-3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 </a:t>
            </a:r>
            <a:endParaRPr lang="en-US" sz="1400" spc="-35" dirty="0"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  <a:p>
            <a:pPr marL="892810" indent="-285750">
              <a:lnSpc>
                <a:spcPct val="100000"/>
              </a:lnSpc>
              <a:spcBef>
                <a:spcPts val="1315"/>
              </a:spcBef>
              <a:buFont typeface="Arial" panose="020B0604020202020204" pitchFamily="34" charset="0"/>
              <a:buChar char="•"/>
            </a:pPr>
            <a:endParaRPr lang="en-US" sz="1400" spc="-35" dirty="0"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  <a:p>
            <a:pPr marL="1670685" indent="-285750">
              <a:spcBef>
                <a:spcPts val="165"/>
              </a:spcBef>
              <a:buFont typeface="Wingdings" panose="05000000000000000000" pitchFamily="2" charset="2"/>
              <a:buChar char="§"/>
            </a:pPr>
            <a:r>
              <a:rPr sz="14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훈련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세트: 모델 훈련용.</a:t>
            </a:r>
          </a:p>
          <a:p>
            <a:pPr marL="1670685" indent="-285750">
              <a:lnSpc>
                <a:spcPct val="100000"/>
              </a:lnSpc>
              <a:spcBef>
                <a:spcPts val="165"/>
              </a:spcBef>
              <a:buFont typeface="Wingdings" panose="05000000000000000000" pitchFamily="2" charset="2"/>
              <a:buChar char="§"/>
            </a:pPr>
            <a:r>
              <a:rPr sz="14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테</a:t>
            </a:r>
            <a:r>
              <a:rPr sz="1400" spc="-5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스</a:t>
            </a:r>
            <a:r>
              <a:rPr sz="14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트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세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트</a:t>
            </a:r>
            <a:r>
              <a:rPr sz="1400" spc="-15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:</a:t>
            </a:r>
            <a:r>
              <a:rPr sz="1400" spc="-18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모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델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테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스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트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용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  <a:p>
            <a:pPr marL="1670685" indent="-285750">
              <a:lnSpc>
                <a:spcPct val="100000"/>
              </a:lnSpc>
              <a:spcBef>
                <a:spcPts val="170"/>
              </a:spcBef>
              <a:buFont typeface="Wingdings" panose="05000000000000000000" pitchFamily="2" charset="2"/>
              <a:buChar char="§"/>
            </a:pP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데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이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터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셋이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매우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크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면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테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스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트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세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트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비율을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낮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출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수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있음</a:t>
            </a:r>
            <a:r>
              <a:rPr sz="1400" spc="-140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.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Tahoma"/>
            </a:endParaRPr>
          </a:p>
          <a:p>
            <a:pPr marL="89281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검증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기준</a:t>
            </a:r>
            <a:r>
              <a:rPr sz="1400" spc="-15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:</a:t>
            </a:r>
            <a:r>
              <a:rPr sz="1400" spc="-18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</a:t>
            </a:r>
            <a:r>
              <a:rPr sz="1400" b="1" spc="-5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일반화</a:t>
            </a:r>
            <a:r>
              <a:rPr sz="1400" b="1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b="1" spc="-5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오차</a:t>
            </a:r>
            <a:r>
              <a:rPr lang="en-US" altLang="ko-KR" sz="1400" b="1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(</a:t>
            </a:r>
            <a:r>
              <a:rPr lang="ko-KR" altLang="en-US" sz="1400" b="1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테스트 데이터 오차</a:t>
            </a:r>
            <a:r>
              <a:rPr lang="en-US" altLang="ko-KR" sz="1400" b="1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)</a:t>
            </a:r>
            <a:endParaRPr lang="en-US" sz="1400" b="1" spc="-50" dirty="0"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  <a:p>
            <a:pPr marL="89281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1400" b="1" dirty="0"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  <a:p>
            <a:pPr marL="1581750" marR="1571625" indent="-285750"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새로운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샘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플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에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대한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오류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35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비율</a:t>
            </a:r>
            <a:endParaRPr lang="en-US" sz="1400" spc="-35" dirty="0"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  <a:p>
            <a:pPr marL="1581750" marR="1571625" indent="-285750"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sz="14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학</a:t>
            </a:r>
            <a:r>
              <a:rPr sz="1400" spc="-5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습</a:t>
            </a:r>
            <a:r>
              <a:rPr sz="14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된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모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델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의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일반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화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성능의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기준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  <a:p>
            <a:pPr marL="89281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과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대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적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합</a:t>
            </a:r>
            <a:r>
              <a:rPr sz="1400" spc="-15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:</a:t>
            </a:r>
            <a:r>
              <a:rPr sz="1400" spc="-18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rPr>
              <a:t> 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훈련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오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차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에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비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해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일반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화</a:t>
            </a:r>
            <a:r>
              <a:rPr sz="14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오</a:t>
            </a:r>
            <a:r>
              <a: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차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가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높은</a:t>
            </a:r>
            <a:r>
              <a:rPr sz="1400" spc="-165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</a:t>
            </a:r>
            <a:r>
              <a:rPr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경우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1B1E1EF-9D6C-4FE4-9764-8C76318B3F6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46</a:t>
            </a:fld>
            <a:endParaRPr lang="ko-KR" altLang="en-US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1555EE1A-A48D-4163-9B85-CD19E5DB8E69}"/>
              </a:ext>
            </a:extLst>
          </p:cNvPr>
          <p:cNvSpPr txBox="1">
            <a:spLocks/>
          </p:cNvSpPr>
          <p:nvPr/>
        </p:nvSpPr>
        <p:spPr>
          <a:xfrm>
            <a:off x="717550" y="495300"/>
            <a:ext cx="2166620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altLang="ko-KR" sz="2450" b="1" kern="0" spc="-165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en-US" altLang="ko-KR" sz="2450" b="1" kern="0" spc="-245">
                <a:solidFill>
                  <a:sysClr val="windowText" lastClr="000000"/>
                </a:solidFill>
                <a:latin typeface="Calibri"/>
                <a:cs typeface="Calibri"/>
              </a:rPr>
              <a:t>.</a:t>
            </a:r>
            <a:r>
              <a:rPr lang="en-US" altLang="ko-KR" sz="2450" b="1" kern="0" spc="17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sz="2450" b="1" kern="0" spc="55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lang="ko-KR" altLang="en-US" b="1" kern="0" spc="-80">
                <a:solidFill>
                  <a:sysClr val="windowText" lastClr="000000"/>
                </a:solidFill>
              </a:rPr>
              <a:t>테스트와</a:t>
            </a:r>
            <a:r>
              <a:rPr lang="ko-KR" altLang="en-US" b="1" kern="0" spc="-120">
                <a:solidFill>
                  <a:sysClr val="windowText" lastClr="000000"/>
                </a:solidFill>
              </a:rPr>
              <a:t> </a:t>
            </a:r>
            <a:r>
              <a:rPr lang="ko-KR" altLang="en-US" sz="2250" b="1" kern="0" spc="-130">
                <a:solidFill>
                  <a:sysClr val="windowText" lastClr="000000"/>
                </a:solidFill>
              </a:rPr>
              <a:t>검</a:t>
            </a:r>
            <a:r>
              <a:rPr lang="ko-KR" altLang="en-US" b="1" kern="0" spc="-80">
                <a:solidFill>
                  <a:sysClr val="windowText" lastClr="000000"/>
                </a:solidFill>
              </a:rPr>
              <a:t>증</a:t>
            </a:r>
            <a:endParaRPr lang="ko-KR" altLang="en-US" sz="2250" b="1" kern="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FFFD6-6445-9501-F89A-CB668BFBAA3B}"/>
              </a:ext>
            </a:extLst>
          </p:cNvPr>
          <p:cNvSpPr txBox="1"/>
          <p:nvPr/>
        </p:nvSpPr>
        <p:spPr>
          <a:xfrm>
            <a:off x="234791" y="5292234"/>
            <a:ext cx="904271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여러 개의 모델을 평가하여 테스트 세트로 평가하고 그 중 제일 좋은 모델을 선택 </a:t>
            </a:r>
            <a:r>
              <a:rPr lang="en-US" altLang="ko-KR" sz="1400" dirty="0"/>
              <a:t>=&gt; </a:t>
            </a:r>
            <a:r>
              <a:rPr lang="ko-KR" altLang="en-US" sz="1400" dirty="0"/>
              <a:t>종종 모델을 테스트 세트에 맞춰 훈련하는 효과가 </a:t>
            </a:r>
            <a:r>
              <a:rPr lang="ko-KR" altLang="en-US" sz="1400" dirty="0" err="1"/>
              <a:t>나타나게됨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실전에 투입하면 테스트 세트만큼 성능이 나타나지 않음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이러한 문제 해결을 위해 훈련세트</a:t>
            </a:r>
            <a:r>
              <a:rPr lang="en-US" altLang="ko-KR" sz="1400" dirty="0"/>
              <a:t>, </a:t>
            </a:r>
            <a:r>
              <a:rPr lang="ko-KR" altLang="en-US" sz="1400" dirty="0"/>
              <a:t>검증 세트 </a:t>
            </a:r>
            <a:r>
              <a:rPr lang="en-US" altLang="ko-KR" sz="1400" dirty="0"/>
              <a:t>(</a:t>
            </a:r>
            <a:r>
              <a:rPr lang="ko-KR" altLang="en-US" sz="1400" dirty="0"/>
              <a:t>개발 세트 </a:t>
            </a:r>
            <a:r>
              <a:rPr lang="en-US" altLang="ko-KR" sz="1400" dirty="0"/>
              <a:t>– </a:t>
            </a:r>
            <a:r>
              <a:rPr lang="ko-KR" altLang="en-US" sz="1400" dirty="0" err="1"/>
              <a:t>하이퍼파라미터에</a:t>
            </a:r>
            <a:r>
              <a:rPr lang="ko-KR" altLang="en-US" sz="1400" dirty="0"/>
              <a:t> 변화를 주는 행위 포함</a:t>
            </a:r>
            <a:r>
              <a:rPr lang="en-US" altLang="ko-KR" sz="1400" dirty="0"/>
              <a:t>), </a:t>
            </a:r>
            <a:r>
              <a:rPr lang="ko-KR" altLang="en-US" sz="1400" dirty="0"/>
              <a:t>테스트 세트로 구분</a:t>
            </a:r>
            <a:endParaRPr lang="en-US" altLang="ko-KR" sz="14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6DD5BED4-7565-40D7-B457-1CB244667B34}"/>
              </a:ext>
            </a:extLst>
          </p:cNvPr>
          <p:cNvGrpSpPr/>
          <p:nvPr/>
        </p:nvGrpSpPr>
        <p:grpSpPr>
          <a:xfrm>
            <a:off x="336550" y="1024108"/>
            <a:ext cx="5126050" cy="1181862"/>
            <a:chOff x="1306500" y="2962991"/>
            <a:chExt cx="5126050" cy="1181862"/>
          </a:xfrm>
        </p:grpSpPr>
        <p:pic>
          <p:nvPicPr>
            <p:cNvPr id="2" name="object 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5644" y="3478946"/>
              <a:ext cx="66719" cy="66719"/>
            </a:xfrm>
            <a:prstGeom prst="rect">
              <a:avLst/>
            </a:prstGeom>
          </p:spPr>
        </p:pic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5644" y="3736293"/>
              <a:ext cx="66719" cy="6671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5644" y="3993640"/>
              <a:ext cx="66719" cy="66719"/>
            </a:xfrm>
            <a:prstGeom prst="rect">
              <a:avLst/>
            </a:prstGeom>
          </p:spPr>
        </p:pic>
        <p:sp>
          <p:nvSpPr>
            <p:cNvPr id="5" name="object 5"/>
            <p:cNvSpPr txBox="1"/>
            <p:nvPr/>
          </p:nvSpPr>
          <p:spPr>
            <a:xfrm>
              <a:off x="1306500" y="2962991"/>
              <a:ext cx="5126050" cy="1181862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298450" indent="-285750">
                <a:lnSpc>
                  <a:spcPct val="100000"/>
                </a:lnSpc>
                <a:spcBef>
                  <a:spcPts val="110"/>
                </a:spcBef>
                <a:buFont typeface="Arial" panose="020B0604020202020204" pitchFamily="34" charset="0"/>
                <a:buChar char="•"/>
              </a:pPr>
              <a:r>
                <a:rPr sz="1400" b="1" spc="-60" dirty="0">
                  <a:latin typeface="Gulim"/>
                  <a:cs typeface="Gulim"/>
                </a:rPr>
                <a:t>하이퍼파라미터</a:t>
              </a:r>
              <a:r>
                <a:rPr sz="1550" b="1" spc="-60" dirty="0">
                  <a:latin typeface="Calibri"/>
                  <a:cs typeface="Calibri"/>
                </a:rPr>
                <a:t>(hyper-parameter)</a:t>
              </a:r>
              <a:endParaRPr sz="1550" b="1" dirty="0">
                <a:latin typeface="Calibri"/>
                <a:cs typeface="Calibri"/>
              </a:endParaRPr>
            </a:p>
            <a:p>
              <a:pPr marL="607060" marR="728980">
                <a:lnSpc>
                  <a:spcPct val="120600"/>
                </a:lnSpc>
                <a:spcBef>
                  <a:spcPts val="1170"/>
                </a:spcBef>
              </a:pPr>
              <a:r>
                <a:rPr sz="1400" spc="-50" dirty="0">
                  <a:latin typeface="Gulim"/>
                  <a:cs typeface="Gulim"/>
                </a:rPr>
                <a:t>알고리즘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dirty="0">
                  <a:latin typeface="Gulim"/>
                  <a:cs typeface="Gulim"/>
                </a:rPr>
                <a:t>학</a:t>
              </a:r>
              <a:r>
                <a:rPr sz="1400" spc="-50" dirty="0">
                  <a:latin typeface="Gulim"/>
                  <a:cs typeface="Gulim"/>
                </a:rPr>
                <a:t>습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모</a:t>
              </a:r>
              <a:r>
                <a:rPr sz="1400" dirty="0">
                  <a:latin typeface="Gulim"/>
                  <a:cs typeface="Gulim"/>
                </a:rPr>
                <a:t>델</a:t>
              </a:r>
              <a:r>
                <a:rPr sz="1400" spc="-50" dirty="0">
                  <a:latin typeface="Gulim"/>
                  <a:cs typeface="Gulim"/>
                </a:rPr>
                <a:t>을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지정에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사용</a:t>
              </a:r>
              <a:r>
                <a:rPr sz="1400" dirty="0">
                  <a:latin typeface="Gulim"/>
                  <a:cs typeface="Gulim"/>
                </a:rPr>
                <a:t>되</a:t>
              </a:r>
              <a:r>
                <a:rPr sz="1400" spc="-50" dirty="0">
                  <a:latin typeface="Gulim"/>
                  <a:cs typeface="Gulim"/>
                </a:rPr>
                <a:t>는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dirty="0">
                  <a:latin typeface="Gulim"/>
                  <a:cs typeface="Gulim"/>
                </a:rPr>
                <a:t>파라</a:t>
              </a:r>
              <a:r>
                <a:rPr sz="1400" spc="-50" dirty="0">
                  <a:latin typeface="Gulim"/>
                  <a:cs typeface="Gulim"/>
                </a:rPr>
                <a:t>미</a:t>
              </a:r>
              <a:r>
                <a:rPr sz="1400" dirty="0">
                  <a:latin typeface="Gulim"/>
                  <a:cs typeface="Gulim"/>
                </a:rPr>
                <a:t>터  훈련</a:t>
              </a:r>
              <a:r>
                <a:rPr sz="1400" spc="-150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과정에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변</a:t>
              </a:r>
              <a:r>
                <a:rPr sz="1400" dirty="0">
                  <a:latin typeface="Gulim"/>
                  <a:cs typeface="Gulim"/>
                </a:rPr>
                <a:t>하</a:t>
              </a:r>
              <a:r>
                <a:rPr sz="1400" spc="-50" dirty="0">
                  <a:latin typeface="Gulim"/>
                  <a:cs typeface="Gulim"/>
                </a:rPr>
                <a:t>는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dirty="0">
                  <a:latin typeface="Gulim"/>
                  <a:cs typeface="Gulim"/>
                </a:rPr>
                <a:t>파라</a:t>
              </a:r>
              <a:r>
                <a:rPr sz="1400" spc="-50" dirty="0">
                  <a:latin typeface="Gulim"/>
                  <a:cs typeface="Gulim"/>
                </a:rPr>
                <a:t>미</a:t>
              </a:r>
              <a:r>
                <a:rPr sz="1400" dirty="0">
                  <a:latin typeface="Gulim"/>
                  <a:cs typeface="Gulim"/>
                </a:rPr>
                <a:t>터</a:t>
              </a:r>
              <a:r>
                <a:rPr sz="1400" spc="-50" dirty="0">
                  <a:latin typeface="Gulim"/>
                  <a:cs typeface="Gulim"/>
                </a:rPr>
                <a:t>가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아님</a:t>
              </a:r>
              <a:endParaRPr sz="1400" dirty="0">
                <a:latin typeface="Gulim"/>
                <a:cs typeface="Gulim"/>
              </a:endParaRPr>
            </a:p>
            <a:p>
              <a:pPr marL="607060">
                <a:lnSpc>
                  <a:spcPct val="100000"/>
                </a:lnSpc>
                <a:spcBef>
                  <a:spcPts val="345"/>
                </a:spcBef>
              </a:pPr>
              <a:r>
                <a:rPr sz="1400" dirty="0">
                  <a:latin typeface="Gulim"/>
                  <a:cs typeface="Gulim"/>
                </a:rPr>
                <a:t>하</a:t>
              </a:r>
              <a:r>
                <a:rPr sz="1400" spc="-50" dirty="0">
                  <a:latin typeface="Gulim"/>
                  <a:cs typeface="Gulim"/>
                </a:rPr>
                <a:t>이</a:t>
              </a:r>
              <a:r>
                <a:rPr sz="1400" dirty="0">
                  <a:latin typeface="Gulim"/>
                  <a:cs typeface="Gulim"/>
                </a:rPr>
                <a:t>퍼파라</a:t>
              </a:r>
              <a:r>
                <a:rPr sz="1400" spc="-50" dirty="0">
                  <a:latin typeface="Gulim"/>
                  <a:cs typeface="Gulim"/>
                </a:rPr>
                <a:t>미</a:t>
              </a:r>
              <a:r>
                <a:rPr sz="1400" dirty="0">
                  <a:latin typeface="Gulim"/>
                  <a:cs typeface="Gulim"/>
                </a:rPr>
                <a:t>터</a:t>
              </a:r>
              <a:r>
                <a:rPr sz="1400" spc="-50" dirty="0">
                  <a:latin typeface="Gulim"/>
                  <a:cs typeface="Gulim"/>
                </a:rPr>
                <a:t>를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조절</a:t>
              </a:r>
              <a:r>
                <a:rPr sz="1400" dirty="0">
                  <a:latin typeface="Gulim"/>
                  <a:cs typeface="Gulim"/>
                </a:rPr>
                <a:t>하</a:t>
              </a:r>
              <a:r>
                <a:rPr sz="1400" spc="-50" dirty="0">
                  <a:latin typeface="Gulim"/>
                  <a:cs typeface="Gulim"/>
                </a:rPr>
                <a:t>면서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가장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좋은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성능의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모</a:t>
              </a:r>
              <a:r>
                <a:rPr sz="1400" dirty="0">
                  <a:latin typeface="Gulim"/>
                  <a:cs typeface="Gulim"/>
                </a:rPr>
                <a:t>델</a:t>
              </a:r>
              <a:r>
                <a:rPr sz="1400" spc="-150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선정</a:t>
              </a:r>
              <a:endParaRPr sz="1400" dirty="0">
                <a:latin typeface="Gulim"/>
                <a:cs typeface="Gulim"/>
              </a:endParaRPr>
            </a:p>
          </p:txBody>
        </p:sp>
      </p:grp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AC8F00-7613-4087-993E-CE6812D8228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47</a:t>
            </a:fld>
            <a:endParaRPr lang="ko-KR" alt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A89E2D3-F7D0-4D4A-B626-38CB5C71E6B6}"/>
              </a:ext>
            </a:extLst>
          </p:cNvPr>
          <p:cNvSpPr txBox="1"/>
          <p:nvPr/>
        </p:nvSpPr>
        <p:spPr>
          <a:xfrm>
            <a:off x="641350" y="342900"/>
            <a:ext cx="3303270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b="1" spc="-65" dirty="0">
                <a:latin typeface="Gulim"/>
                <a:cs typeface="Gulim"/>
              </a:rPr>
              <a:t>하이퍼파라미터</a:t>
            </a:r>
            <a:r>
              <a:rPr sz="1800" b="1" spc="-100" dirty="0">
                <a:latin typeface="Gulim"/>
                <a:cs typeface="Gulim"/>
              </a:rPr>
              <a:t> </a:t>
            </a:r>
            <a:r>
              <a:rPr sz="1800" b="1" spc="-65" dirty="0">
                <a:latin typeface="Gulim"/>
                <a:cs typeface="Gulim"/>
              </a:rPr>
              <a:t>튜닝과</a:t>
            </a:r>
            <a:r>
              <a:rPr sz="1800" b="1" spc="-100" dirty="0">
                <a:latin typeface="Gulim"/>
                <a:cs typeface="Gulim"/>
              </a:rPr>
              <a:t> </a:t>
            </a:r>
            <a:r>
              <a:rPr sz="1800" b="1" spc="-65" dirty="0">
                <a:latin typeface="Gulim"/>
                <a:cs typeface="Gulim"/>
              </a:rPr>
              <a:t>교차</a:t>
            </a:r>
            <a:r>
              <a:rPr sz="1800" b="1" spc="-100" dirty="0">
                <a:latin typeface="Gulim"/>
                <a:cs typeface="Gulim"/>
              </a:rPr>
              <a:t> </a:t>
            </a:r>
            <a:r>
              <a:rPr sz="1800" b="1" spc="-65" dirty="0">
                <a:latin typeface="Gulim"/>
                <a:cs typeface="Gulim"/>
              </a:rPr>
              <a:t>검증</a:t>
            </a:r>
            <a:endParaRPr sz="1800" b="1" dirty="0">
              <a:latin typeface="Gulim"/>
              <a:cs typeface="Gulim"/>
            </a:endParaRPr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CA08914D-963F-432C-B1A4-C32B477BBF81}"/>
              </a:ext>
            </a:extLst>
          </p:cNvPr>
          <p:cNvSpPr txBox="1"/>
          <p:nvPr/>
        </p:nvSpPr>
        <p:spPr>
          <a:xfrm>
            <a:off x="336550" y="2721925"/>
            <a:ext cx="6664573" cy="333911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sz="1400" b="1" spc="-50" dirty="0">
                <a:latin typeface="Gulim"/>
                <a:cs typeface="Gulim"/>
              </a:rPr>
              <a:t>교차</a:t>
            </a:r>
            <a:r>
              <a:rPr sz="1400" b="1" spc="-80" dirty="0">
                <a:latin typeface="Gulim"/>
                <a:cs typeface="Gulim"/>
              </a:rPr>
              <a:t> </a:t>
            </a:r>
            <a:r>
              <a:rPr sz="1400" b="1" spc="-50" dirty="0">
                <a:latin typeface="Gulim"/>
                <a:cs typeface="Gulim"/>
              </a:rPr>
              <a:t>검증</a:t>
            </a:r>
            <a:endParaRPr sz="1400" b="1" dirty="0">
              <a:latin typeface="Gulim"/>
              <a:cs typeface="Gulim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1400" dirty="0">
              <a:latin typeface="Gulim"/>
              <a:cs typeface="Gulim"/>
            </a:endParaRPr>
          </a:p>
          <a:p>
            <a:pPr marL="892810" indent="-285750">
              <a:lnSpc>
                <a:spcPct val="100000"/>
              </a:lnSpc>
              <a:spcBef>
                <a:spcPts val="1100"/>
              </a:spcBef>
              <a:buFont typeface="Arial" panose="020B0604020202020204" pitchFamily="34" charset="0"/>
              <a:buChar char="•"/>
            </a:pPr>
            <a:r>
              <a:rPr sz="1400" spc="-50" dirty="0">
                <a:latin typeface="Gulim"/>
                <a:cs typeface="Gulim"/>
              </a:rPr>
              <a:t>예비</a:t>
            </a:r>
            <a:r>
              <a:rPr sz="1400" dirty="0">
                <a:latin typeface="Gulim"/>
                <a:cs typeface="Gulim"/>
              </a:rPr>
              <a:t>표</a:t>
            </a:r>
            <a:r>
              <a:rPr sz="1400" spc="-50" dirty="0">
                <a:latin typeface="Gulim"/>
                <a:cs typeface="Gulim"/>
              </a:rPr>
              <a:t>본</a:t>
            </a:r>
            <a:r>
              <a:rPr sz="1400" spc="-125" dirty="0">
                <a:latin typeface="Tahoma"/>
                <a:cs typeface="Tahoma"/>
              </a:rPr>
              <a:t>(</a:t>
            </a:r>
            <a:r>
              <a:rPr sz="1400" dirty="0">
                <a:latin typeface="Gulim"/>
                <a:cs typeface="Gulim"/>
              </a:rPr>
              <a:t>홀드</a:t>
            </a:r>
            <a:r>
              <a:rPr sz="1400" spc="-50" dirty="0">
                <a:latin typeface="Gulim"/>
                <a:cs typeface="Gulim"/>
              </a:rPr>
              <a:t>아웃</a:t>
            </a:r>
            <a:r>
              <a:rPr sz="1400" dirty="0">
                <a:latin typeface="Tahoma"/>
                <a:cs typeface="Tahoma"/>
              </a:rPr>
              <a:t>h</a:t>
            </a:r>
            <a:r>
              <a:rPr sz="1400" spc="25" dirty="0">
                <a:latin typeface="Tahoma"/>
                <a:cs typeface="Tahoma"/>
              </a:rPr>
              <a:t>o</a:t>
            </a:r>
            <a:r>
              <a:rPr sz="1400" spc="45" dirty="0">
                <a:latin typeface="Tahoma"/>
                <a:cs typeface="Tahoma"/>
              </a:rPr>
              <a:t>l</a:t>
            </a:r>
            <a:r>
              <a:rPr sz="1400" spc="15" dirty="0">
                <a:latin typeface="Tahoma"/>
                <a:cs typeface="Tahoma"/>
              </a:rPr>
              <a:t>d</a:t>
            </a:r>
            <a:r>
              <a:rPr sz="1400" spc="25" dirty="0">
                <a:latin typeface="Tahoma"/>
                <a:cs typeface="Tahoma"/>
              </a:rPr>
              <a:t>o</a:t>
            </a:r>
            <a:r>
              <a:rPr sz="1400" dirty="0">
                <a:latin typeface="Tahoma"/>
                <a:cs typeface="Tahoma"/>
              </a:rPr>
              <a:t>u</a:t>
            </a:r>
            <a:r>
              <a:rPr sz="1400" spc="60" dirty="0">
                <a:latin typeface="Tahoma"/>
                <a:cs typeface="Tahoma"/>
              </a:rPr>
              <a:t>t</a:t>
            </a:r>
            <a:r>
              <a:rPr sz="1400" spc="-125" dirty="0">
                <a:latin typeface="Tahoma"/>
                <a:cs typeface="Tahoma"/>
              </a:rPr>
              <a:t>)</a:t>
            </a:r>
            <a:r>
              <a:rPr sz="140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Gulim"/>
                <a:cs typeface="Gulim"/>
              </a:rPr>
              <a:t>검증</a:t>
            </a:r>
            <a:endParaRPr sz="1400" dirty="0">
              <a:latin typeface="Gulim"/>
              <a:cs typeface="Gulim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1400" dirty="0">
              <a:latin typeface="Gulim"/>
              <a:cs typeface="Gulim"/>
            </a:endParaRPr>
          </a:p>
          <a:p>
            <a:pPr marL="167068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400" spc="-50" dirty="0">
                <a:latin typeface="Gulim"/>
                <a:cs typeface="Gulim"/>
              </a:rPr>
              <a:t>예비</a:t>
            </a:r>
            <a:r>
              <a:rPr sz="1400" dirty="0">
                <a:latin typeface="Gulim"/>
                <a:cs typeface="Gulim"/>
              </a:rPr>
              <a:t>표</a:t>
            </a:r>
            <a:r>
              <a:rPr sz="1400" spc="-50" dirty="0">
                <a:latin typeface="Gulim"/>
                <a:cs typeface="Gulim"/>
              </a:rPr>
              <a:t>본</a:t>
            </a:r>
            <a:r>
              <a:rPr sz="1400" spc="-125" dirty="0">
                <a:latin typeface="Tahoma"/>
                <a:cs typeface="Tahoma"/>
              </a:rPr>
              <a:t>(</a:t>
            </a:r>
            <a:r>
              <a:rPr sz="1400" spc="-50" dirty="0">
                <a:latin typeface="Gulim"/>
                <a:cs typeface="Gulim"/>
              </a:rPr>
              <a:t>검증세</a:t>
            </a:r>
            <a:r>
              <a:rPr sz="1400" dirty="0">
                <a:latin typeface="Gulim"/>
                <a:cs typeface="Gulim"/>
              </a:rPr>
              <a:t>트</a:t>
            </a:r>
            <a:r>
              <a:rPr sz="1400" spc="-125" dirty="0">
                <a:latin typeface="Tahoma"/>
                <a:cs typeface="Tahoma"/>
              </a:rPr>
              <a:t>)</a:t>
            </a:r>
            <a:r>
              <a:rPr sz="1400" spc="-155" dirty="0">
                <a:latin typeface="Tahoma"/>
                <a:cs typeface="Tahoma"/>
              </a:rPr>
              <a:t>:</a:t>
            </a:r>
            <a:r>
              <a:rPr sz="1400" spc="-185" dirty="0">
                <a:latin typeface="Tahoma"/>
                <a:cs typeface="Tahoma"/>
              </a:rPr>
              <a:t> </a:t>
            </a:r>
            <a:r>
              <a:rPr sz="1400" dirty="0">
                <a:latin typeface="Gulim"/>
                <a:cs typeface="Gulim"/>
              </a:rPr>
              <a:t>훈련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세</a:t>
            </a:r>
            <a:r>
              <a:rPr sz="1400" dirty="0">
                <a:latin typeface="Gulim"/>
                <a:cs typeface="Gulim"/>
              </a:rPr>
              <a:t>트</a:t>
            </a:r>
            <a:r>
              <a:rPr sz="1400" spc="-50" dirty="0">
                <a:latin typeface="Gulim"/>
                <a:cs typeface="Gulim"/>
              </a:rPr>
              <a:t>의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일부로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만</a:t>
            </a:r>
            <a:r>
              <a:rPr sz="1400" dirty="0">
                <a:latin typeface="Gulim"/>
                <a:cs typeface="Gulim"/>
              </a:rPr>
              <a:t>들</a:t>
            </a:r>
            <a:r>
              <a:rPr sz="1400" spc="-50" dirty="0">
                <a:latin typeface="Gulim"/>
                <a:cs typeface="Gulim"/>
              </a:rPr>
              <a:t>어진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데</a:t>
            </a:r>
            <a:r>
              <a:rPr sz="1400" spc="-50" dirty="0">
                <a:latin typeface="Gulim"/>
                <a:cs typeface="Gulim"/>
              </a:rPr>
              <a:t>이</a:t>
            </a:r>
            <a:r>
              <a:rPr sz="1400" dirty="0">
                <a:latin typeface="Gulim"/>
                <a:cs typeface="Gulim"/>
              </a:rPr>
              <a:t>터</a:t>
            </a:r>
            <a:r>
              <a:rPr sz="1400" spc="-50" dirty="0">
                <a:latin typeface="Gulim"/>
                <a:cs typeface="Gulim"/>
              </a:rPr>
              <a:t>셋</a:t>
            </a:r>
            <a:endParaRPr sz="1400" dirty="0">
              <a:latin typeface="Gulim"/>
              <a:cs typeface="Gulim"/>
            </a:endParaRPr>
          </a:p>
          <a:p>
            <a:pPr marL="1670685" marR="5080" indent="-285750">
              <a:lnSpc>
                <a:spcPts val="203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1400" spc="-50" dirty="0">
                <a:latin typeface="Gulim"/>
                <a:cs typeface="Gulim"/>
              </a:rPr>
              <a:t>다양</a:t>
            </a:r>
            <a:r>
              <a:rPr sz="1400" dirty="0">
                <a:latin typeface="Gulim"/>
                <a:cs typeface="Gulim"/>
              </a:rPr>
              <a:t>한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하</a:t>
            </a:r>
            <a:r>
              <a:rPr sz="1400" spc="-50" dirty="0">
                <a:latin typeface="Gulim"/>
                <a:cs typeface="Gulim"/>
              </a:rPr>
              <a:t>이</a:t>
            </a:r>
            <a:r>
              <a:rPr sz="1400" dirty="0">
                <a:latin typeface="Gulim"/>
                <a:cs typeface="Gulim"/>
              </a:rPr>
              <a:t>퍼파라</a:t>
            </a:r>
            <a:r>
              <a:rPr sz="1400" spc="-50" dirty="0">
                <a:latin typeface="Gulim"/>
                <a:cs typeface="Gulim"/>
              </a:rPr>
              <a:t>미</a:t>
            </a:r>
            <a:r>
              <a:rPr sz="1400" dirty="0">
                <a:latin typeface="Gulim"/>
                <a:cs typeface="Gulim"/>
              </a:rPr>
              <a:t>터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값을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후</a:t>
            </a:r>
            <a:r>
              <a:rPr sz="1400" spc="-50" dirty="0">
                <a:latin typeface="Gulim"/>
                <a:cs typeface="Gulim"/>
              </a:rPr>
              <a:t>보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모</a:t>
            </a:r>
            <a:r>
              <a:rPr sz="1400" dirty="0">
                <a:latin typeface="Gulim"/>
                <a:cs typeface="Gulim"/>
              </a:rPr>
              <a:t>델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평</a:t>
            </a:r>
            <a:r>
              <a:rPr sz="1400" spc="-50" dirty="0">
                <a:latin typeface="Gulim"/>
                <a:cs typeface="Gulim"/>
              </a:rPr>
              <a:t>가용으로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예비</a:t>
            </a:r>
            <a:r>
              <a:rPr sz="1400" dirty="0">
                <a:latin typeface="Gulim"/>
                <a:cs typeface="Gulim"/>
              </a:rPr>
              <a:t>표</a:t>
            </a:r>
            <a:r>
              <a:rPr sz="1400" spc="-50" dirty="0">
                <a:latin typeface="Gulim"/>
                <a:cs typeface="Gulim"/>
              </a:rPr>
              <a:t>본을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검증세</a:t>
            </a:r>
            <a:r>
              <a:rPr sz="1400" dirty="0">
                <a:latin typeface="Gulim"/>
                <a:cs typeface="Gulim"/>
              </a:rPr>
              <a:t>트</a:t>
            </a:r>
            <a:r>
              <a:rPr sz="1400" spc="-50" dirty="0">
                <a:latin typeface="Gulim"/>
                <a:cs typeface="Gulim"/>
              </a:rPr>
              <a:t>로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활</a:t>
            </a:r>
            <a:r>
              <a:rPr sz="1400" spc="-50" dirty="0">
                <a:latin typeface="Gulim"/>
                <a:cs typeface="Gulim"/>
              </a:rPr>
              <a:t>용</a:t>
            </a:r>
            <a:r>
              <a:rPr sz="1400" dirty="0">
                <a:latin typeface="Gulim"/>
                <a:cs typeface="Gulim"/>
              </a:rPr>
              <a:t>하</a:t>
            </a:r>
            <a:r>
              <a:rPr sz="1400" spc="-30" dirty="0">
                <a:latin typeface="Gulim"/>
                <a:cs typeface="Gulim"/>
              </a:rPr>
              <a:t>는  </a:t>
            </a:r>
            <a:r>
              <a:rPr sz="1400" spc="-50" dirty="0">
                <a:latin typeface="Gulim"/>
                <a:cs typeface="Gulim"/>
              </a:rPr>
              <a:t>기법</a:t>
            </a:r>
            <a:endParaRPr sz="1400" dirty="0">
              <a:latin typeface="Gulim"/>
              <a:cs typeface="Gulim"/>
            </a:endParaRPr>
          </a:p>
          <a:p>
            <a:pPr marL="285750" indent="-285750">
              <a:lnSpc>
                <a:spcPct val="10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endParaRPr sz="1400" dirty="0">
              <a:latin typeface="Gulim"/>
              <a:cs typeface="Gulim"/>
            </a:endParaRPr>
          </a:p>
          <a:p>
            <a:pPr marL="892810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1400" spc="-50" dirty="0" err="1">
                <a:latin typeface="Gulim"/>
                <a:cs typeface="Gulim"/>
              </a:rPr>
              <a:t>교</a:t>
            </a:r>
            <a:r>
              <a:rPr sz="1400" dirty="0" err="1">
                <a:latin typeface="Gulim"/>
                <a:cs typeface="Gulim"/>
              </a:rPr>
              <a:t>차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spc="-50" dirty="0" err="1">
                <a:latin typeface="Gulim"/>
                <a:cs typeface="Gulim"/>
              </a:rPr>
              <a:t>검증</a:t>
            </a:r>
            <a:endParaRPr sz="1400" dirty="0">
              <a:latin typeface="Gulim"/>
              <a:cs typeface="Gulim"/>
            </a:endParaRPr>
          </a:p>
          <a:p>
            <a:pPr marL="285750" indent="-28575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endParaRPr sz="1400" dirty="0">
              <a:latin typeface="Gulim"/>
              <a:cs typeface="Gulim"/>
            </a:endParaRPr>
          </a:p>
          <a:p>
            <a:pPr marL="167068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400" spc="-50" dirty="0">
                <a:latin typeface="Gulim"/>
                <a:cs typeface="Gulim"/>
              </a:rPr>
              <a:t>여</a:t>
            </a:r>
            <a:r>
              <a:rPr sz="1400" dirty="0">
                <a:latin typeface="Gulim"/>
                <a:cs typeface="Gulim"/>
              </a:rPr>
              <a:t>러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개의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검증세</a:t>
            </a:r>
            <a:r>
              <a:rPr sz="1400" dirty="0">
                <a:latin typeface="Gulim"/>
                <a:cs typeface="Gulim"/>
              </a:rPr>
              <a:t>트</a:t>
            </a:r>
            <a:r>
              <a:rPr sz="1400" spc="-50" dirty="0">
                <a:latin typeface="Gulim"/>
                <a:cs typeface="Gulim"/>
              </a:rPr>
              <a:t>를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사용</a:t>
            </a:r>
            <a:r>
              <a:rPr sz="1400" dirty="0">
                <a:latin typeface="Gulim"/>
                <a:cs typeface="Gulim"/>
              </a:rPr>
              <a:t>한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반복적인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예비</a:t>
            </a:r>
            <a:r>
              <a:rPr sz="1400" dirty="0">
                <a:latin typeface="Gulim"/>
                <a:cs typeface="Gulim"/>
              </a:rPr>
              <a:t>표</a:t>
            </a:r>
            <a:r>
              <a:rPr sz="1400" spc="-50" dirty="0">
                <a:latin typeface="Gulim"/>
                <a:cs typeface="Gulim"/>
              </a:rPr>
              <a:t>본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검증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적용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기법</a:t>
            </a:r>
            <a:endParaRPr sz="1400" dirty="0">
              <a:latin typeface="Gulim"/>
              <a:cs typeface="Gulim"/>
            </a:endParaRPr>
          </a:p>
          <a:p>
            <a:pPr marL="1670685" marR="659130" indent="-285750">
              <a:lnSpc>
                <a:spcPct val="108900"/>
              </a:lnSpc>
              <a:spcBef>
                <a:spcPts val="30"/>
              </a:spcBef>
              <a:buFont typeface="Arial" panose="020B0604020202020204" pitchFamily="34" charset="0"/>
              <a:buChar char="•"/>
            </a:pPr>
            <a:r>
              <a:rPr sz="1400" spc="-50" dirty="0">
                <a:latin typeface="Gulim"/>
                <a:cs typeface="Gulim"/>
              </a:rPr>
              <a:t>장점</a:t>
            </a:r>
            <a:r>
              <a:rPr sz="1400" spc="-155" dirty="0">
                <a:latin typeface="Tahoma"/>
                <a:cs typeface="Tahoma"/>
              </a:rPr>
              <a:t>:</a:t>
            </a:r>
            <a:r>
              <a:rPr sz="140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Gulim"/>
                <a:cs typeface="Gulim"/>
              </a:rPr>
              <a:t>교</a:t>
            </a:r>
            <a:r>
              <a:rPr sz="1400" dirty="0">
                <a:latin typeface="Gulim"/>
                <a:cs typeface="Gulim"/>
              </a:rPr>
              <a:t>차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검증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후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모</a:t>
            </a:r>
            <a:r>
              <a:rPr sz="1400" dirty="0">
                <a:latin typeface="Gulim"/>
                <a:cs typeface="Gulim"/>
              </a:rPr>
              <a:t>든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모</a:t>
            </a:r>
            <a:r>
              <a:rPr sz="1400" dirty="0">
                <a:latin typeface="Gulim"/>
                <a:cs typeface="Gulim"/>
              </a:rPr>
              <a:t>델</a:t>
            </a:r>
            <a:r>
              <a:rPr sz="1400" spc="-50" dirty="0">
                <a:latin typeface="Gulim"/>
                <a:cs typeface="Gulim"/>
              </a:rPr>
              <a:t>의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평</a:t>
            </a:r>
            <a:r>
              <a:rPr sz="1400" spc="-50" dirty="0">
                <a:latin typeface="Gulim"/>
                <a:cs typeface="Gulim"/>
              </a:rPr>
              <a:t>가를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평</a:t>
            </a:r>
            <a:r>
              <a:rPr sz="1400" spc="-50" dirty="0">
                <a:latin typeface="Gulim"/>
                <a:cs typeface="Gulim"/>
              </a:rPr>
              <a:t>균</a:t>
            </a:r>
            <a:r>
              <a:rPr sz="1400" dirty="0">
                <a:latin typeface="Gulim"/>
                <a:cs typeface="Gulim"/>
              </a:rPr>
              <a:t>하</a:t>
            </a:r>
            <a:r>
              <a:rPr sz="1400" spc="-50" dirty="0">
                <a:latin typeface="Gulim"/>
                <a:cs typeface="Gulim"/>
              </a:rPr>
              <a:t>면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훨</a:t>
            </a:r>
            <a:r>
              <a:rPr sz="1400" spc="-50" dirty="0">
                <a:latin typeface="Gulim"/>
                <a:cs typeface="Gulim"/>
              </a:rPr>
              <a:t>씬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정</a:t>
            </a:r>
            <a:r>
              <a:rPr sz="1400" dirty="0">
                <a:latin typeface="Gulim"/>
                <a:cs typeface="Gulim"/>
              </a:rPr>
              <a:t>확한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성능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 err="1">
                <a:latin typeface="Gulim"/>
                <a:cs typeface="Gulim"/>
              </a:rPr>
              <a:t>측</a:t>
            </a:r>
            <a:r>
              <a:rPr sz="1400" spc="-50" dirty="0" err="1">
                <a:latin typeface="Gulim"/>
                <a:cs typeface="Gulim"/>
              </a:rPr>
              <a:t>정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40" dirty="0" err="1">
                <a:latin typeface="Gulim"/>
                <a:cs typeface="Gulim"/>
              </a:rPr>
              <a:t>가능</a:t>
            </a:r>
            <a:endParaRPr lang="en-US" sz="1400" spc="-40" dirty="0">
              <a:latin typeface="Gulim"/>
              <a:cs typeface="Gulim"/>
            </a:endParaRPr>
          </a:p>
          <a:p>
            <a:pPr marL="1670685" marR="659130" indent="-285750">
              <a:lnSpc>
                <a:spcPct val="108900"/>
              </a:lnSpc>
              <a:spcBef>
                <a:spcPts val="30"/>
              </a:spcBef>
              <a:buFont typeface="Arial" panose="020B0604020202020204" pitchFamily="34" charset="0"/>
              <a:buChar char="•"/>
            </a:pPr>
            <a:r>
              <a:rPr sz="1400" spc="-40" dirty="0" err="1">
                <a:latin typeface="Gulim"/>
                <a:cs typeface="Gulim"/>
              </a:rPr>
              <a:t>단점</a:t>
            </a:r>
            <a:r>
              <a:rPr sz="1400" spc="-155" dirty="0">
                <a:latin typeface="Tahoma"/>
                <a:cs typeface="Tahoma"/>
              </a:rPr>
              <a:t>:</a:t>
            </a:r>
            <a:r>
              <a:rPr sz="1400" spc="-185" dirty="0">
                <a:latin typeface="Tahoma"/>
                <a:cs typeface="Tahoma"/>
              </a:rPr>
              <a:t> </a:t>
            </a:r>
            <a:r>
              <a:rPr sz="1400" dirty="0">
                <a:latin typeface="Gulim"/>
                <a:cs typeface="Gulim"/>
              </a:rPr>
              <a:t>훈련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시간이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검증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세</a:t>
            </a:r>
            <a:r>
              <a:rPr sz="1400" dirty="0">
                <a:latin typeface="Gulim"/>
                <a:cs typeface="Gulim"/>
              </a:rPr>
              <a:t>트</a:t>
            </a:r>
            <a:r>
              <a:rPr sz="1400" spc="-50" dirty="0">
                <a:latin typeface="Gulim"/>
                <a:cs typeface="Gulim"/>
              </a:rPr>
              <a:t>의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개수에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비</a:t>
            </a:r>
            <a:r>
              <a:rPr sz="1400" dirty="0">
                <a:latin typeface="Gulim"/>
                <a:cs typeface="Gulim"/>
              </a:rPr>
              <a:t>례해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spc="-50" dirty="0">
                <a:latin typeface="Gulim"/>
                <a:cs typeface="Gulim"/>
              </a:rPr>
              <a:t>늘어남</a:t>
            </a:r>
            <a:endParaRPr sz="1400" dirty="0">
              <a:latin typeface="Gulim"/>
              <a:cs typeface="Gulim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C9E92B-436A-488C-825D-9172C7796FC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48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1F43C5A-C961-44EC-A8B3-9344209D2DC7}"/>
              </a:ext>
            </a:extLst>
          </p:cNvPr>
          <p:cNvGrpSpPr/>
          <p:nvPr/>
        </p:nvGrpSpPr>
        <p:grpSpPr>
          <a:xfrm>
            <a:off x="336550" y="571500"/>
            <a:ext cx="7924800" cy="3034256"/>
            <a:chOff x="336550" y="571500"/>
            <a:chExt cx="7924800" cy="3034256"/>
          </a:xfrm>
        </p:grpSpPr>
        <p:pic>
          <p:nvPicPr>
            <p:cNvPr id="2" name="object 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244" y="1129443"/>
              <a:ext cx="66719" cy="66719"/>
            </a:xfrm>
            <a:prstGeom prst="rect">
              <a:avLst/>
            </a:prstGeom>
          </p:spPr>
        </p:pic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244" y="1386790"/>
              <a:ext cx="66719" cy="6671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73285" y="1644136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66719" y="66719"/>
                  </a:moveTo>
                  <a:lnTo>
                    <a:pt x="0" y="66719"/>
                  </a:lnTo>
                  <a:lnTo>
                    <a:pt x="0" y="0"/>
                  </a:lnTo>
                  <a:lnTo>
                    <a:pt x="66719" y="0"/>
                  </a:lnTo>
                  <a:lnTo>
                    <a:pt x="66719" y="66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3285" y="1901483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66719" y="66719"/>
                  </a:moveTo>
                  <a:lnTo>
                    <a:pt x="0" y="66719"/>
                  </a:lnTo>
                  <a:lnTo>
                    <a:pt x="0" y="0"/>
                  </a:lnTo>
                  <a:lnTo>
                    <a:pt x="66719" y="0"/>
                  </a:lnTo>
                  <a:lnTo>
                    <a:pt x="66719" y="66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336550" y="571500"/>
              <a:ext cx="7924800" cy="1435393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1400" spc="-50" dirty="0">
                  <a:latin typeface="Gulim"/>
                  <a:cs typeface="Gulim"/>
                </a:rPr>
                <a:t>데이터</a:t>
              </a:r>
              <a:r>
                <a:rPr sz="1400" spc="-80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불일치</a:t>
              </a:r>
              <a:endParaRPr sz="1400" dirty="0">
                <a:latin typeface="Gulim"/>
                <a:cs typeface="Gulim"/>
              </a:endParaRPr>
            </a:p>
            <a:p>
              <a:pPr>
                <a:lnSpc>
                  <a:spcPct val="100000"/>
                </a:lnSpc>
                <a:spcBef>
                  <a:spcPts val="10"/>
                </a:spcBef>
              </a:pPr>
              <a:endParaRPr sz="1400" dirty="0">
                <a:latin typeface="Gulim"/>
                <a:cs typeface="Gulim"/>
              </a:endParaRPr>
            </a:p>
            <a:p>
              <a:pPr marL="607060" marR="267970">
                <a:lnSpc>
                  <a:spcPct val="111700"/>
                </a:lnSpc>
              </a:pPr>
              <a:r>
                <a:rPr sz="1400" spc="-50" dirty="0">
                  <a:latin typeface="Gulim"/>
                  <a:cs typeface="Gulim"/>
                </a:rPr>
                <a:t>모</a:t>
              </a:r>
              <a:r>
                <a:rPr sz="1400" dirty="0">
                  <a:latin typeface="Gulim"/>
                  <a:cs typeface="Gulim"/>
                </a:rPr>
                <a:t>델</a:t>
              </a:r>
              <a:r>
                <a:rPr sz="1400" spc="-150" dirty="0">
                  <a:latin typeface="Gulim"/>
                  <a:cs typeface="Gulim"/>
                </a:rPr>
                <a:t> </a:t>
              </a:r>
              <a:r>
                <a:rPr sz="1400" dirty="0">
                  <a:latin typeface="Gulim"/>
                  <a:cs typeface="Gulim"/>
                </a:rPr>
                <a:t>훈련</a:t>
              </a:r>
              <a:r>
                <a:rPr sz="1400" spc="-50" dirty="0">
                  <a:latin typeface="Gulim"/>
                  <a:cs typeface="Gulim"/>
                </a:rPr>
                <a:t>에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사용</a:t>
              </a:r>
              <a:r>
                <a:rPr sz="1400" dirty="0">
                  <a:latin typeface="Gulim"/>
                  <a:cs typeface="Gulim"/>
                </a:rPr>
                <a:t>된</a:t>
              </a:r>
              <a:r>
                <a:rPr sz="1400" spc="-150" dirty="0">
                  <a:latin typeface="Gulim"/>
                  <a:cs typeface="Gulim"/>
                </a:rPr>
                <a:t> </a:t>
              </a:r>
              <a:r>
                <a:rPr sz="1400" dirty="0">
                  <a:latin typeface="Gulim"/>
                  <a:cs typeface="Gulim"/>
                </a:rPr>
                <a:t>데</a:t>
              </a:r>
              <a:r>
                <a:rPr sz="1400" spc="-50" dirty="0">
                  <a:latin typeface="Gulim"/>
                  <a:cs typeface="Gulim"/>
                </a:rPr>
                <a:t>이</a:t>
              </a:r>
              <a:r>
                <a:rPr sz="1400" dirty="0">
                  <a:latin typeface="Gulim"/>
                  <a:cs typeface="Gulim"/>
                </a:rPr>
                <a:t>터</a:t>
              </a:r>
              <a:r>
                <a:rPr sz="1400" spc="-50" dirty="0">
                  <a:latin typeface="Gulim"/>
                  <a:cs typeface="Gulim"/>
                </a:rPr>
                <a:t>가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실전에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사용</a:t>
              </a:r>
              <a:r>
                <a:rPr sz="1400" dirty="0">
                  <a:latin typeface="Gulim"/>
                  <a:cs typeface="Gulim"/>
                </a:rPr>
                <a:t>되</a:t>
              </a:r>
              <a:r>
                <a:rPr sz="1400" spc="-50" dirty="0">
                  <a:latin typeface="Gulim"/>
                  <a:cs typeface="Gulim"/>
                </a:rPr>
                <a:t>는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dirty="0">
                  <a:latin typeface="Gulim"/>
                  <a:cs typeface="Gulim"/>
                </a:rPr>
                <a:t>데</a:t>
              </a:r>
              <a:r>
                <a:rPr sz="1400" spc="-50" dirty="0">
                  <a:latin typeface="Gulim"/>
                  <a:cs typeface="Gulim"/>
                </a:rPr>
                <a:t>이</a:t>
              </a:r>
              <a:r>
                <a:rPr sz="1400" dirty="0">
                  <a:latin typeface="Gulim"/>
                  <a:cs typeface="Gulim"/>
                </a:rPr>
                <a:t>터</a:t>
              </a:r>
              <a:r>
                <a:rPr sz="1400" spc="-50" dirty="0">
                  <a:latin typeface="Gulim"/>
                  <a:cs typeface="Gulim"/>
                </a:rPr>
                <a:t>를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완벽</a:t>
              </a:r>
              <a:r>
                <a:rPr sz="1400" dirty="0">
                  <a:latin typeface="Gulim"/>
                  <a:cs typeface="Gulim"/>
                </a:rPr>
                <a:t>하</a:t>
              </a:r>
              <a:r>
                <a:rPr sz="1400" spc="-50" dirty="0">
                  <a:latin typeface="Gulim"/>
                  <a:cs typeface="Gulim"/>
                </a:rPr>
                <a:t>게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dirty="0">
                  <a:latin typeface="Gulim"/>
                  <a:cs typeface="Gulim"/>
                </a:rPr>
                <a:t>대</a:t>
              </a:r>
              <a:r>
                <a:rPr sz="1400" spc="-50" dirty="0">
                  <a:latin typeface="Gulim"/>
                  <a:cs typeface="Gulim"/>
                </a:rPr>
                <a:t>변</a:t>
              </a:r>
              <a:r>
                <a:rPr sz="1400" dirty="0">
                  <a:latin typeface="Gulim"/>
                  <a:cs typeface="Gulim"/>
                </a:rPr>
                <a:t>하</a:t>
              </a:r>
              <a:r>
                <a:rPr sz="1400" spc="-50" dirty="0">
                  <a:latin typeface="Gulim"/>
                  <a:cs typeface="Gulim"/>
                </a:rPr>
                <a:t>지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못</a:t>
              </a:r>
              <a:r>
                <a:rPr sz="1400" dirty="0">
                  <a:latin typeface="Gulim"/>
                  <a:cs typeface="Gulim"/>
                </a:rPr>
                <a:t>하</a:t>
              </a:r>
              <a:r>
                <a:rPr sz="1400" spc="-50" dirty="0">
                  <a:latin typeface="Gulim"/>
                  <a:cs typeface="Gulim"/>
                </a:rPr>
                <a:t>는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경우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35" dirty="0">
                  <a:latin typeface="Gulim"/>
                  <a:cs typeface="Gulim"/>
                </a:rPr>
                <a:t>발생  </a:t>
              </a:r>
              <a:r>
                <a:rPr sz="1400" spc="-85" dirty="0">
                  <a:latin typeface="Gulim"/>
                  <a:cs typeface="Gulim"/>
                </a:rPr>
                <a:t>예제</a:t>
              </a:r>
              <a:r>
                <a:rPr sz="1400" spc="-85" dirty="0">
                  <a:latin typeface="Tahoma"/>
                  <a:cs typeface="Tahoma"/>
                </a:rPr>
                <a:t>:</a:t>
              </a:r>
              <a:r>
                <a:rPr sz="1400" spc="-190" dirty="0">
                  <a:latin typeface="Tahoma"/>
                  <a:cs typeface="Tahoma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꽃이름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25" dirty="0">
                  <a:latin typeface="Gulim"/>
                  <a:cs typeface="Gulim"/>
                </a:rPr>
                <a:t>확인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알고리즘</a:t>
              </a:r>
              <a:endParaRPr sz="1400" dirty="0">
                <a:latin typeface="Gulim"/>
                <a:cs typeface="Gulim"/>
              </a:endParaRPr>
            </a:p>
            <a:p>
              <a:pPr marL="1384935">
                <a:lnSpc>
                  <a:spcPct val="100000"/>
                </a:lnSpc>
                <a:spcBef>
                  <a:spcPts val="320"/>
                </a:spcBef>
              </a:pPr>
              <a:r>
                <a:rPr sz="1400" spc="-50" dirty="0">
                  <a:latin typeface="Gulim"/>
                  <a:cs typeface="Gulim"/>
                </a:rPr>
                <a:t>인</a:t>
              </a:r>
              <a:r>
                <a:rPr sz="1400" dirty="0">
                  <a:latin typeface="Gulim"/>
                  <a:cs typeface="Gulim"/>
                </a:rPr>
                <a:t>터</a:t>
              </a:r>
              <a:r>
                <a:rPr sz="1400" spc="-50" dirty="0">
                  <a:latin typeface="Gulim"/>
                  <a:cs typeface="Gulim"/>
                </a:rPr>
                <a:t>넷으로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구</a:t>
              </a:r>
              <a:r>
                <a:rPr sz="1400" dirty="0">
                  <a:latin typeface="Gulim"/>
                  <a:cs typeface="Gulim"/>
                </a:rPr>
                <a:t>한</a:t>
              </a:r>
              <a:r>
                <a:rPr sz="1400" spc="-150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꽃사진으로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모</a:t>
              </a:r>
              <a:r>
                <a:rPr sz="1400" dirty="0">
                  <a:latin typeface="Gulim"/>
                  <a:cs typeface="Gulim"/>
                </a:rPr>
                <a:t>델</a:t>
              </a:r>
              <a:r>
                <a:rPr sz="1400" spc="-150" dirty="0">
                  <a:latin typeface="Gulim"/>
                  <a:cs typeface="Gulim"/>
                </a:rPr>
                <a:t> </a:t>
              </a:r>
              <a:r>
                <a:rPr sz="1400" dirty="0">
                  <a:latin typeface="Gulim"/>
                  <a:cs typeface="Gulim"/>
                </a:rPr>
                <a:t>훈련</a:t>
              </a:r>
            </a:p>
            <a:p>
              <a:pPr marL="1384935">
                <a:lnSpc>
                  <a:spcPct val="100000"/>
                </a:lnSpc>
                <a:spcBef>
                  <a:spcPts val="345"/>
                </a:spcBef>
              </a:pPr>
              <a:r>
                <a:rPr sz="1400" spc="-50" dirty="0">
                  <a:latin typeface="Gulim"/>
                  <a:cs typeface="Gulim"/>
                </a:rPr>
                <a:t>이</a:t>
              </a:r>
              <a:r>
                <a:rPr sz="1400" dirty="0">
                  <a:latin typeface="Gulim"/>
                  <a:cs typeface="Gulim"/>
                </a:rPr>
                <a:t>후</a:t>
              </a:r>
              <a:r>
                <a:rPr sz="1400" spc="-150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직접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dirty="0">
                  <a:latin typeface="Gulim"/>
                  <a:cs typeface="Gulim"/>
                </a:rPr>
                <a:t>촬</a:t>
              </a:r>
              <a:r>
                <a:rPr sz="1400" spc="-50" dirty="0">
                  <a:latin typeface="Gulim"/>
                  <a:cs typeface="Gulim"/>
                </a:rPr>
                <a:t>영</a:t>
              </a:r>
              <a:r>
                <a:rPr sz="1400" dirty="0">
                  <a:latin typeface="Gulim"/>
                  <a:cs typeface="Gulim"/>
                </a:rPr>
                <a:t>한</a:t>
              </a:r>
              <a:r>
                <a:rPr sz="1400" spc="-150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사진으로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진</a:t>
              </a:r>
              <a:r>
                <a:rPr sz="1400" dirty="0">
                  <a:latin typeface="Gulim"/>
                  <a:cs typeface="Gulim"/>
                </a:rPr>
                <a:t>행한</a:t>
              </a:r>
              <a:r>
                <a:rPr sz="1400" spc="-150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성능</a:t>
              </a:r>
              <a:r>
                <a:rPr sz="1400" dirty="0">
                  <a:latin typeface="Gulim"/>
                  <a:cs typeface="Gulim"/>
                </a:rPr>
                <a:t>측</a:t>
              </a:r>
              <a:r>
                <a:rPr sz="1400" spc="-50" dirty="0">
                  <a:latin typeface="Gulim"/>
                  <a:cs typeface="Gulim"/>
                </a:rPr>
                <a:t>정이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낮게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나오면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b="1" spc="-50" dirty="0">
                  <a:latin typeface="Gulim"/>
                  <a:cs typeface="Gulim"/>
                </a:rPr>
                <a:t>데이터</a:t>
              </a:r>
              <a:r>
                <a:rPr sz="1400" b="1" spc="-165" dirty="0">
                  <a:latin typeface="Gulim"/>
                  <a:cs typeface="Gulim"/>
                </a:rPr>
                <a:t> </a:t>
              </a:r>
              <a:r>
                <a:rPr sz="1400" b="1" spc="-50" dirty="0">
                  <a:latin typeface="Gulim"/>
                  <a:cs typeface="Gulim"/>
                </a:rPr>
                <a:t>불일치</a:t>
              </a:r>
              <a:r>
                <a:rPr sz="1400" b="1" spc="-170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가능성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높음</a:t>
              </a:r>
              <a:endParaRPr sz="1400" dirty="0">
                <a:latin typeface="Gulim"/>
                <a:cs typeface="Gulim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B070477-96F9-4314-9638-9C2A04BA5157}"/>
                </a:ext>
              </a:extLst>
            </p:cNvPr>
            <p:cNvGrpSpPr/>
            <p:nvPr/>
          </p:nvGrpSpPr>
          <p:grpSpPr>
            <a:xfrm>
              <a:off x="867963" y="2361569"/>
              <a:ext cx="7351756" cy="1244187"/>
              <a:chOff x="411777" y="419100"/>
              <a:chExt cx="7351756" cy="1244187"/>
            </a:xfrm>
          </p:grpSpPr>
          <p:pic>
            <p:nvPicPr>
              <p:cNvPr id="9" name="object 2">
                <a:extLst>
                  <a:ext uri="{FF2B5EF4-FFF2-40B4-BE49-F238E27FC236}">
                    <a16:creationId xmlns:a16="http://schemas.microsoft.com/office/drawing/2014/main" id="{044976F4-0F55-4DDA-A92B-152F2CDE1F32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11777" y="543648"/>
                <a:ext cx="66719" cy="66719"/>
              </a:xfrm>
              <a:prstGeom prst="rect">
                <a:avLst/>
              </a:prstGeom>
            </p:spPr>
          </p:pic>
          <p:sp>
            <p:nvSpPr>
              <p:cNvPr id="10" name="object 3">
                <a:extLst>
                  <a:ext uri="{FF2B5EF4-FFF2-40B4-BE49-F238E27FC236}">
                    <a16:creationId xmlns:a16="http://schemas.microsoft.com/office/drawing/2014/main" id="{24C08452-FE07-40F3-BC64-36048853C14F}"/>
                  </a:ext>
                </a:extLst>
              </p:cNvPr>
              <p:cNvSpPr/>
              <p:nvPr/>
            </p:nvSpPr>
            <p:spPr>
              <a:xfrm>
                <a:off x="1192285" y="750192"/>
                <a:ext cx="67310" cy="67310"/>
              </a:xfrm>
              <a:custGeom>
                <a:avLst/>
                <a:gdLst/>
                <a:ahLst/>
                <a:cxnLst/>
                <a:rect l="l" t="t" r="r" b="b"/>
                <a:pathLst>
                  <a:path w="67310" h="67310">
                    <a:moveTo>
                      <a:pt x="66719" y="66719"/>
                    </a:moveTo>
                    <a:lnTo>
                      <a:pt x="0" y="66719"/>
                    </a:lnTo>
                    <a:lnTo>
                      <a:pt x="0" y="0"/>
                    </a:lnTo>
                    <a:lnTo>
                      <a:pt x="66719" y="0"/>
                    </a:lnTo>
                    <a:lnTo>
                      <a:pt x="66719" y="6671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04DEEB27-7E78-414A-9353-FB70F78166AB}"/>
                  </a:ext>
                </a:extLst>
              </p:cNvPr>
              <p:cNvSpPr/>
              <p:nvPr/>
            </p:nvSpPr>
            <p:spPr>
              <a:xfrm>
                <a:off x="1192285" y="1007539"/>
                <a:ext cx="67310" cy="67310"/>
              </a:xfrm>
              <a:custGeom>
                <a:avLst/>
                <a:gdLst/>
                <a:ahLst/>
                <a:cxnLst/>
                <a:rect l="l" t="t" r="r" b="b"/>
                <a:pathLst>
                  <a:path w="67310" h="67310">
                    <a:moveTo>
                      <a:pt x="66719" y="66719"/>
                    </a:moveTo>
                    <a:lnTo>
                      <a:pt x="0" y="66719"/>
                    </a:lnTo>
                    <a:lnTo>
                      <a:pt x="0" y="0"/>
                    </a:lnTo>
                    <a:lnTo>
                      <a:pt x="66719" y="0"/>
                    </a:lnTo>
                    <a:lnTo>
                      <a:pt x="66719" y="6671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5">
                <a:extLst>
                  <a:ext uri="{FF2B5EF4-FFF2-40B4-BE49-F238E27FC236}">
                    <a16:creationId xmlns:a16="http://schemas.microsoft.com/office/drawing/2014/main" id="{74D4AEF9-3FFC-48A9-A9E9-24F3CE288F61}"/>
                  </a:ext>
                </a:extLst>
              </p:cNvPr>
              <p:cNvSpPr/>
              <p:nvPr/>
            </p:nvSpPr>
            <p:spPr>
              <a:xfrm>
                <a:off x="1192285" y="1264886"/>
                <a:ext cx="67310" cy="67310"/>
              </a:xfrm>
              <a:custGeom>
                <a:avLst/>
                <a:gdLst/>
                <a:ahLst/>
                <a:cxnLst/>
                <a:rect l="l" t="t" r="r" b="b"/>
                <a:pathLst>
                  <a:path w="67310" h="67310">
                    <a:moveTo>
                      <a:pt x="66719" y="66719"/>
                    </a:moveTo>
                    <a:lnTo>
                      <a:pt x="0" y="66719"/>
                    </a:lnTo>
                    <a:lnTo>
                      <a:pt x="0" y="0"/>
                    </a:lnTo>
                    <a:lnTo>
                      <a:pt x="66719" y="0"/>
                    </a:lnTo>
                    <a:lnTo>
                      <a:pt x="66719" y="6671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6">
                <a:extLst>
                  <a:ext uri="{FF2B5EF4-FFF2-40B4-BE49-F238E27FC236}">
                    <a16:creationId xmlns:a16="http://schemas.microsoft.com/office/drawing/2014/main" id="{7B66D88F-B002-4411-9EE3-5537483141C2}"/>
                  </a:ext>
                </a:extLst>
              </p:cNvPr>
              <p:cNvSpPr txBox="1"/>
              <p:nvPr/>
            </p:nvSpPr>
            <p:spPr>
              <a:xfrm>
                <a:off x="565150" y="419100"/>
                <a:ext cx="7198383" cy="1244187"/>
              </a:xfrm>
              <a:prstGeom prst="rect">
                <a:avLst/>
              </a:prstGeom>
            </p:spPr>
            <p:txBody>
              <a:bodyPr vert="horz" wrap="square" lIns="0" tIns="3302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260"/>
                  </a:spcBef>
                </a:pPr>
                <a:r>
                  <a:rPr sz="1400" dirty="0">
                    <a:latin typeface="Gulim"/>
                    <a:cs typeface="Gulim"/>
                  </a:rPr>
                  <a:t>데</a:t>
                </a:r>
                <a:r>
                  <a:rPr sz="1400" spc="-50" dirty="0">
                    <a:latin typeface="Gulim"/>
                    <a:cs typeface="Gulim"/>
                  </a:rPr>
                  <a:t>이</a:t>
                </a:r>
                <a:r>
                  <a:rPr sz="1400" dirty="0">
                    <a:latin typeface="Gulim"/>
                    <a:cs typeface="Gulim"/>
                  </a:rPr>
                  <a:t>터</a:t>
                </a:r>
                <a:r>
                  <a:rPr sz="1400" spc="-150" dirty="0">
                    <a:latin typeface="Gulim"/>
                    <a:cs typeface="Gulim"/>
                  </a:rPr>
                  <a:t> </a:t>
                </a:r>
                <a:r>
                  <a:rPr sz="1400" spc="-50" dirty="0">
                    <a:latin typeface="Gulim"/>
                    <a:cs typeface="Gulim"/>
                  </a:rPr>
                  <a:t>불일</a:t>
                </a:r>
                <a:r>
                  <a:rPr sz="1400" dirty="0">
                    <a:latin typeface="Gulim"/>
                    <a:cs typeface="Gulim"/>
                  </a:rPr>
                  <a:t>치</a:t>
                </a:r>
                <a:r>
                  <a:rPr sz="1400" spc="-150" dirty="0">
                    <a:latin typeface="Gulim"/>
                    <a:cs typeface="Gulim"/>
                  </a:rPr>
                  <a:t> </a:t>
                </a:r>
                <a:r>
                  <a:rPr sz="1400" spc="-50" dirty="0">
                    <a:latin typeface="Gulim"/>
                    <a:cs typeface="Gulim"/>
                  </a:rPr>
                  <a:t>여부</a:t>
                </a:r>
                <a:r>
                  <a:rPr sz="1400" spc="-165" dirty="0">
                    <a:latin typeface="Gulim"/>
                    <a:cs typeface="Gulim"/>
                  </a:rPr>
                  <a:t> </a:t>
                </a:r>
                <a:r>
                  <a:rPr sz="1400" dirty="0">
                    <a:latin typeface="Gulim"/>
                    <a:cs typeface="Gulim"/>
                  </a:rPr>
                  <a:t>확</a:t>
                </a:r>
                <a:r>
                  <a:rPr sz="1400" spc="-50" dirty="0">
                    <a:latin typeface="Gulim"/>
                    <a:cs typeface="Gulim"/>
                  </a:rPr>
                  <a:t>인</a:t>
                </a:r>
                <a:r>
                  <a:rPr sz="1400" spc="-165" dirty="0">
                    <a:latin typeface="Gulim"/>
                    <a:cs typeface="Gulim"/>
                  </a:rPr>
                  <a:t> </a:t>
                </a:r>
                <a:r>
                  <a:rPr sz="1400" spc="-50" dirty="0">
                    <a:latin typeface="Gulim"/>
                    <a:cs typeface="Gulim"/>
                  </a:rPr>
                  <a:t>방법</a:t>
                </a:r>
                <a:endParaRPr sz="1400" dirty="0">
                  <a:latin typeface="Gulim"/>
                  <a:cs typeface="Gulim"/>
                </a:endParaRPr>
              </a:p>
              <a:p>
                <a:pPr marL="789940" marR="877569">
                  <a:lnSpc>
                    <a:spcPct val="108900"/>
                  </a:lnSpc>
                  <a:spcBef>
                    <a:spcPts val="30"/>
                  </a:spcBef>
                </a:pPr>
                <a:r>
                  <a:rPr sz="1400" dirty="0">
                    <a:latin typeface="Gulim"/>
                    <a:cs typeface="Gulim"/>
                  </a:rPr>
                  <a:t>훈련</a:t>
                </a:r>
                <a:r>
                  <a:rPr sz="1400" spc="-25" dirty="0">
                    <a:latin typeface="Tahoma"/>
                    <a:cs typeface="Tahoma"/>
                  </a:rPr>
                  <a:t>-</a:t>
                </a:r>
                <a:r>
                  <a:rPr sz="1400" spc="-50" dirty="0">
                    <a:latin typeface="Gulim"/>
                    <a:cs typeface="Gulim"/>
                  </a:rPr>
                  <a:t>개발</a:t>
                </a:r>
                <a:r>
                  <a:rPr sz="1400" spc="-165" dirty="0">
                    <a:latin typeface="Gulim"/>
                    <a:cs typeface="Gulim"/>
                  </a:rPr>
                  <a:t> </a:t>
                </a:r>
                <a:r>
                  <a:rPr sz="1400" spc="-50" dirty="0">
                    <a:latin typeface="Gulim"/>
                    <a:cs typeface="Gulim"/>
                  </a:rPr>
                  <a:t>세</a:t>
                </a:r>
                <a:r>
                  <a:rPr sz="1400" dirty="0">
                    <a:latin typeface="Gulim"/>
                    <a:cs typeface="Gulim"/>
                  </a:rPr>
                  <a:t>트</a:t>
                </a:r>
                <a:r>
                  <a:rPr sz="1400" spc="-155" dirty="0">
                    <a:latin typeface="Tahoma"/>
                    <a:cs typeface="Tahoma"/>
                  </a:rPr>
                  <a:t>:</a:t>
                </a:r>
                <a:r>
                  <a:rPr sz="1400" spc="-185" dirty="0">
                    <a:latin typeface="Tahoma"/>
                    <a:cs typeface="Tahoma"/>
                  </a:rPr>
                  <a:t> </a:t>
                </a:r>
                <a:r>
                  <a:rPr sz="1400" spc="-50" dirty="0" err="1">
                    <a:latin typeface="Gulim"/>
                    <a:cs typeface="Gulim"/>
                  </a:rPr>
                  <a:t>인</a:t>
                </a:r>
                <a:r>
                  <a:rPr sz="1400" dirty="0" err="1">
                    <a:latin typeface="Gulim"/>
                    <a:cs typeface="Gulim"/>
                  </a:rPr>
                  <a:t>터</a:t>
                </a:r>
                <a:r>
                  <a:rPr sz="1400" spc="-50" dirty="0" err="1">
                    <a:latin typeface="Gulim"/>
                    <a:cs typeface="Gulim"/>
                  </a:rPr>
                  <a:t>넷에서</a:t>
                </a:r>
                <a:r>
                  <a:rPr sz="1400" spc="-165" dirty="0">
                    <a:latin typeface="Gulim"/>
                    <a:cs typeface="Gulim"/>
                  </a:rPr>
                  <a:t> </a:t>
                </a:r>
                <a:r>
                  <a:rPr sz="1400" spc="-50" dirty="0">
                    <a:latin typeface="Gulim"/>
                    <a:cs typeface="Gulim"/>
                  </a:rPr>
                  <a:t>다운로</a:t>
                </a:r>
                <a:r>
                  <a:rPr sz="1400" dirty="0">
                    <a:latin typeface="Gulim"/>
                    <a:cs typeface="Gulim"/>
                  </a:rPr>
                  <a:t>드한</a:t>
                </a:r>
                <a:r>
                  <a:rPr sz="1400" spc="-150" dirty="0">
                    <a:latin typeface="Gulim"/>
                    <a:cs typeface="Gulim"/>
                  </a:rPr>
                  <a:t> </a:t>
                </a:r>
                <a:r>
                  <a:rPr sz="1400" spc="-50" dirty="0">
                    <a:latin typeface="Gulim"/>
                    <a:cs typeface="Gulim"/>
                  </a:rPr>
                  <a:t>꽃사진의</a:t>
                </a:r>
                <a:r>
                  <a:rPr sz="1400" spc="-165" dirty="0">
                    <a:latin typeface="Gulim"/>
                    <a:cs typeface="Gulim"/>
                  </a:rPr>
                  <a:t> </a:t>
                </a:r>
                <a:r>
                  <a:rPr sz="1400" spc="-35" dirty="0" err="1">
                    <a:latin typeface="Gulim"/>
                    <a:cs typeface="Gulim"/>
                  </a:rPr>
                  <a:t>일부</a:t>
                </a:r>
                <a:r>
                  <a:rPr sz="1400" spc="-35" dirty="0">
                    <a:latin typeface="Gulim"/>
                    <a:cs typeface="Gulim"/>
                  </a:rPr>
                  <a:t>  </a:t>
                </a:r>
                <a:r>
                  <a:rPr sz="1400" spc="-45" dirty="0">
                    <a:latin typeface="Gulim"/>
                    <a:cs typeface="Gulim"/>
                  </a:rPr>
                  <a:t> </a:t>
                </a:r>
                <a:endParaRPr lang="en-US" sz="1400" spc="-45" dirty="0">
                  <a:latin typeface="Gulim"/>
                  <a:cs typeface="Gulim"/>
                </a:endParaRPr>
              </a:p>
              <a:p>
                <a:pPr marL="789940" marR="877569">
                  <a:lnSpc>
                    <a:spcPct val="108900"/>
                  </a:lnSpc>
                  <a:spcBef>
                    <a:spcPts val="30"/>
                  </a:spcBef>
                </a:pPr>
                <a:r>
                  <a:rPr sz="1400" spc="-45" dirty="0" err="1">
                    <a:latin typeface="Gulim"/>
                    <a:cs typeface="Gulim"/>
                  </a:rPr>
                  <a:t>나머지</a:t>
                </a:r>
                <a:r>
                  <a:rPr sz="1400" spc="-165" dirty="0">
                    <a:latin typeface="Gulim"/>
                    <a:cs typeface="Gulim"/>
                  </a:rPr>
                  <a:t> </a:t>
                </a:r>
                <a:r>
                  <a:rPr sz="1400" spc="-50" dirty="0">
                    <a:latin typeface="Gulim"/>
                    <a:cs typeface="Gulim"/>
                  </a:rPr>
                  <a:t>꽃사진으로</a:t>
                </a:r>
                <a:r>
                  <a:rPr sz="1400" spc="-165" dirty="0">
                    <a:latin typeface="Gulim"/>
                    <a:cs typeface="Gulim"/>
                  </a:rPr>
                  <a:t> </a:t>
                </a:r>
                <a:r>
                  <a:rPr sz="1400" spc="-50" dirty="0">
                    <a:latin typeface="Gulim"/>
                    <a:cs typeface="Gulim"/>
                  </a:rPr>
                  <a:t>모</a:t>
                </a:r>
                <a:r>
                  <a:rPr sz="1400" dirty="0">
                    <a:latin typeface="Gulim"/>
                    <a:cs typeface="Gulim"/>
                  </a:rPr>
                  <a:t>델</a:t>
                </a:r>
                <a:r>
                  <a:rPr sz="1400" spc="-150" dirty="0">
                    <a:latin typeface="Gulim"/>
                    <a:cs typeface="Gulim"/>
                  </a:rPr>
                  <a:t> </a:t>
                </a:r>
                <a:r>
                  <a:rPr sz="1400" dirty="0">
                    <a:latin typeface="Gulim"/>
                    <a:cs typeface="Gulim"/>
                  </a:rPr>
                  <a:t>훈련</a:t>
                </a:r>
                <a:r>
                  <a:rPr sz="1400" spc="-150" dirty="0">
                    <a:latin typeface="Gulim"/>
                    <a:cs typeface="Gulim"/>
                  </a:rPr>
                  <a:t> </a:t>
                </a:r>
                <a:r>
                  <a:rPr sz="1400" dirty="0">
                    <a:latin typeface="Gulim"/>
                    <a:cs typeface="Gulim"/>
                  </a:rPr>
                  <a:t>후</a:t>
                </a:r>
                <a:r>
                  <a:rPr sz="1400" spc="-140" dirty="0">
                    <a:latin typeface="Tahoma"/>
                    <a:cs typeface="Tahoma"/>
                  </a:rPr>
                  <a:t>,</a:t>
                </a:r>
                <a:r>
                  <a:rPr sz="1400" spc="-185" dirty="0">
                    <a:latin typeface="Tahoma"/>
                    <a:cs typeface="Tahoma"/>
                  </a:rPr>
                  <a:t> </a:t>
                </a:r>
                <a:r>
                  <a:rPr sz="1400" dirty="0">
                    <a:latin typeface="Gulim"/>
                    <a:cs typeface="Gulim"/>
                  </a:rPr>
                  <a:t>훈련</a:t>
                </a:r>
                <a:r>
                  <a:rPr sz="1400" spc="-25" dirty="0">
                    <a:latin typeface="Tahoma"/>
                    <a:cs typeface="Tahoma"/>
                  </a:rPr>
                  <a:t>-</a:t>
                </a:r>
                <a:r>
                  <a:rPr sz="1400" spc="-50" dirty="0">
                    <a:latin typeface="Gulim"/>
                    <a:cs typeface="Gulim"/>
                  </a:rPr>
                  <a:t>개발</a:t>
                </a:r>
                <a:r>
                  <a:rPr sz="1400" spc="-165" dirty="0">
                    <a:latin typeface="Gulim"/>
                    <a:cs typeface="Gulim"/>
                  </a:rPr>
                  <a:t> </a:t>
                </a:r>
                <a:r>
                  <a:rPr sz="1400" spc="-50" dirty="0">
                    <a:latin typeface="Gulim"/>
                    <a:cs typeface="Gulim"/>
                  </a:rPr>
                  <a:t>세</a:t>
                </a:r>
                <a:r>
                  <a:rPr sz="1400" dirty="0">
                    <a:latin typeface="Gulim"/>
                    <a:cs typeface="Gulim"/>
                  </a:rPr>
                  <a:t>트</a:t>
                </a:r>
                <a:r>
                  <a:rPr sz="1400" spc="-50" dirty="0">
                    <a:latin typeface="Gulim"/>
                    <a:cs typeface="Gulim"/>
                  </a:rPr>
                  <a:t>를</a:t>
                </a:r>
                <a:r>
                  <a:rPr sz="1400" spc="-165" dirty="0">
                    <a:latin typeface="Gulim"/>
                    <a:cs typeface="Gulim"/>
                  </a:rPr>
                  <a:t> </a:t>
                </a:r>
                <a:r>
                  <a:rPr sz="1400" spc="-50" dirty="0">
                    <a:latin typeface="Gulim"/>
                    <a:cs typeface="Gulim"/>
                  </a:rPr>
                  <a:t>이용</a:t>
                </a:r>
                <a:r>
                  <a:rPr sz="1400" dirty="0">
                    <a:latin typeface="Gulim"/>
                    <a:cs typeface="Gulim"/>
                  </a:rPr>
                  <a:t>한</a:t>
                </a:r>
                <a:r>
                  <a:rPr sz="1400" spc="-150" dirty="0">
                    <a:latin typeface="Gulim"/>
                    <a:cs typeface="Gulim"/>
                  </a:rPr>
                  <a:t> </a:t>
                </a:r>
                <a:r>
                  <a:rPr sz="1400" spc="-50" dirty="0">
                    <a:latin typeface="Gulim"/>
                    <a:cs typeface="Gulim"/>
                  </a:rPr>
                  <a:t>성능</a:t>
                </a:r>
                <a:r>
                  <a:rPr sz="1400" spc="-165" dirty="0">
                    <a:latin typeface="Gulim"/>
                    <a:cs typeface="Gulim"/>
                  </a:rPr>
                  <a:t> </a:t>
                </a:r>
                <a:r>
                  <a:rPr sz="1400" dirty="0">
                    <a:latin typeface="Gulim"/>
                    <a:cs typeface="Gulim"/>
                  </a:rPr>
                  <a:t>평</a:t>
                </a:r>
                <a:r>
                  <a:rPr sz="1400" spc="-50" dirty="0">
                    <a:latin typeface="Gulim"/>
                    <a:cs typeface="Gulim"/>
                  </a:rPr>
                  <a:t>가</a:t>
                </a:r>
                <a:r>
                  <a:rPr sz="1400" spc="-165" dirty="0">
                    <a:latin typeface="Gulim"/>
                    <a:cs typeface="Gulim"/>
                  </a:rPr>
                  <a:t> </a:t>
                </a:r>
                <a:r>
                  <a:rPr sz="1400" spc="-50" dirty="0">
                    <a:latin typeface="Gulim"/>
                    <a:cs typeface="Gulim"/>
                  </a:rPr>
                  <a:t>진</a:t>
                </a:r>
                <a:r>
                  <a:rPr sz="1400" dirty="0">
                    <a:latin typeface="Gulim"/>
                    <a:cs typeface="Gulim"/>
                  </a:rPr>
                  <a:t>행</a:t>
                </a:r>
              </a:p>
              <a:p>
                <a:pPr marL="789940" marR="5080">
                  <a:lnSpc>
                    <a:spcPts val="2030"/>
                  </a:lnSpc>
                  <a:spcBef>
                    <a:spcPts val="60"/>
                  </a:spcBef>
                </a:pPr>
                <a:r>
                  <a:rPr sz="1400" dirty="0">
                    <a:latin typeface="Gulim"/>
                    <a:cs typeface="Gulim"/>
                  </a:rPr>
                  <a:t>데</a:t>
                </a:r>
                <a:r>
                  <a:rPr sz="1400" spc="-50" dirty="0">
                    <a:latin typeface="Gulim"/>
                    <a:cs typeface="Gulim"/>
                  </a:rPr>
                  <a:t>이</a:t>
                </a:r>
                <a:r>
                  <a:rPr sz="1400" dirty="0">
                    <a:latin typeface="Gulim"/>
                    <a:cs typeface="Gulim"/>
                  </a:rPr>
                  <a:t>터</a:t>
                </a:r>
                <a:r>
                  <a:rPr sz="1400" spc="-150" dirty="0">
                    <a:latin typeface="Gulim"/>
                    <a:cs typeface="Gulim"/>
                  </a:rPr>
                  <a:t> </a:t>
                </a:r>
                <a:r>
                  <a:rPr sz="1400" spc="-50" dirty="0">
                    <a:latin typeface="Gulim"/>
                    <a:cs typeface="Gulim"/>
                  </a:rPr>
                  <a:t>불일</a:t>
                </a:r>
                <a:r>
                  <a:rPr sz="1400" dirty="0">
                    <a:latin typeface="Gulim"/>
                    <a:cs typeface="Gulim"/>
                  </a:rPr>
                  <a:t>치</a:t>
                </a:r>
                <a:r>
                  <a:rPr sz="1400" spc="-150" dirty="0">
                    <a:latin typeface="Gulim"/>
                    <a:cs typeface="Gulim"/>
                  </a:rPr>
                  <a:t> </a:t>
                </a:r>
                <a:r>
                  <a:rPr sz="1400" spc="-50" dirty="0">
                    <a:latin typeface="Gulim"/>
                    <a:cs typeface="Gulim"/>
                  </a:rPr>
                  <a:t>발생</a:t>
                </a:r>
                <a:r>
                  <a:rPr sz="1400" spc="-155" dirty="0">
                    <a:latin typeface="Tahoma"/>
                    <a:cs typeface="Tahoma"/>
                  </a:rPr>
                  <a:t>:</a:t>
                </a:r>
                <a:r>
                  <a:rPr sz="1400" spc="-185" dirty="0">
                    <a:latin typeface="Tahoma"/>
                    <a:cs typeface="Tahoma"/>
                  </a:rPr>
                  <a:t> </a:t>
                </a:r>
                <a:r>
                  <a:rPr sz="1400" spc="-50" dirty="0">
                    <a:latin typeface="Gulim"/>
                    <a:cs typeface="Gulim"/>
                  </a:rPr>
                  <a:t>성능</a:t>
                </a:r>
                <a:r>
                  <a:rPr sz="1400" spc="-165" dirty="0">
                    <a:latin typeface="Gulim"/>
                    <a:cs typeface="Gulim"/>
                  </a:rPr>
                  <a:t> </a:t>
                </a:r>
                <a:r>
                  <a:rPr sz="1400" dirty="0">
                    <a:latin typeface="Gulim"/>
                    <a:cs typeface="Gulim"/>
                  </a:rPr>
                  <a:t>평</a:t>
                </a:r>
                <a:r>
                  <a:rPr sz="1400" spc="-50" dirty="0">
                    <a:latin typeface="Gulim"/>
                    <a:cs typeface="Gulim"/>
                  </a:rPr>
                  <a:t>가가</a:t>
                </a:r>
                <a:r>
                  <a:rPr sz="1400" spc="-165" dirty="0">
                    <a:latin typeface="Gulim"/>
                    <a:cs typeface="Gulim"/>
                  </a:rPr>
                  <a:t> </a:t>
                </a:r>
                <a:r>
                  <a:rPr sz="1400" spc="-50" dirty="0">
                    <a:latin typeface="Gulim"/>
                    <a:cs typeface="Gulim"/>
                  </a:rPr>
                  <a:t>좋지만</a:t>
                </a:r>
                <a:r>
                  <a:rPr sz="1400" spc="-165" dirty="0">
                    <a:latin typeface="Gulim"/>
                    <a:cs typeface="Gulim"/>
                  </a:rPr>
                  <a:t> </a:t>
                </a:r>
                <a:r>
                  <a:rPr sz="1400" spc="-50" dirty="0">
                    <a:latin typeface="Gulim"/>
                    <a:cs typeface="Gulim"/>
                  </a:rPr>
                  <a:t>직접</a:t>
                </a:r>
                <a:r>
                  <a:rPr sz="1400" spc="-165" dirty="0">
                    <a:latin typeface="Gulim"/>
                    <a:cs typeface="Gulim"/>
                  </a:rPr>
                  <a:t> </a:t>
                </a:r>
                <a:r>
                  <a:rPr sz="1400" dirty="0">
                    <a:latin typeface="Gulim"/>
                    <a:cs typeface="Gulim"/>
                  </a:rPr>
                  <a:t>촬</a:t>
                </a:r>
                <a:r>
                  <a:rPr sz="1400" spc="-50" dirty="0">
                    <a:latin typeface="Gulim"/>
                    <a:cs typeface="Gulim"/>
                  </a:rPr>
                  <a:t>영</a:t>
                </a:r>
                <a:r>
                  <a:rPr sz="1400" dirty="0">
                    <a:latin typeface="Gulim"/>
                    <a:cs typeface="Gulim"/>
                  </a:rPr>
                  <a:t>한</a:t>
                </a:r>
                <a:r>
                  <a:rPr sz="1400" spc="-150" dirty="0">
                    <a:latin typeface="Gulim"/>
                    <a:cs typeface="Gulim"/>
                  </a:rPr>
                  <a:t> </a:t>
                </a:r>
                <a:r>
                  <a:rPr sz="1400" spc="-50" dirty="0">
                    <a:latin typeface="Gulim"/>
                    <a:cs typeface="Gulim"/>
                  </a:rPr>
                  <a:t>사진으로</a:t>
                </a:r>
                <a:r>
                  <a:rPr sz="1400" spc="-165" dirty="0">
                    <a:latin typeface="Gulim"/>
                    <a:cs typeface="Gulim"/>
                  </a:rPr>
                  <a:t> </a:t>
                </a:r>
                <a:r>
                  <a:rPr sz="1400" spc="-50" dirty="0">
                    <a:latin typeface="Gulim"/>
                    <a:cs typeface="Gulim"/>
                  </a:rPr>
                  <a:t>구성</a:t>
                </a:r>
                <a:r>
                  <a:rPr sz="1400" dirty="0">
                    <a:latin typeface="Gulim"/>
                    <a:cs typeface="Gulim"/>
                  </a:rPr>
                  <a:t>된</a:t>
                </a:r>
                <a:r>
                  <a:rPr sz="1400" spc="-150" dirty="0">
                    <a:latin typeface="Gulim"/>
                    <a:cs typeface="Gulim"/>
                  </a:rPr>
                  <a:t> </a:t>
                </a:r>
                <a:r>
                  <a:rPr sz="1400" spc="-50" dirty="0">
                    <a:latin typeface="Gulim"/>
                    <a:cs typeface="Gulim"/>
                  </a:rPr>
                  <a:t>검증</a:t>
                </a:r>
                <a:r>
                  <a:rPr sz="1400" spc="-165" dirty="0">
                    <a:latin typeface="Gulim"/>
                    <a:cs typeface="Gulim"/>
                  </a:rPr>
                  <a:t> </a:t>
                </a:r>
                <a:r>
                  <a:rPr sz="1400" spc="-50" dirty="0">
                    <a:latin typeface="Gulim"/>
                    <a:cs typeface="Gulim"/>
                  </a:rPr>
                  <a:t>세</a:t>
                </a:r>
                <a:r>
                  <a:rPr sz="1400" dirty="0">
                    <a:latin typeface="Gulim"/>
                    <a:cs typeface="Gulim"/>
                  </a:rPr>
                  <a:t>트</a:t>
                </a:r>
                <a:r>
                  <a:rPr sz="1400" spc="-50" dirty="0">
                    <a:latin typeface="Gulim"/>
                    <a:cs typeface="Gulim"/>
                  </a:rPr>
                  <a:t>에</a:t>
                </a:r>
                <a:r>
                  <a:rPr sz="1400" spc="-165" dirty="0">
                    <a:latin typeface="Gulim"/>
                    <a:cs typeface="Gulim"/>
                  </a:rPr>
                  <a:t> </a:t>
                </a:r>
                <a:r>
                  <a:rPr sz="1400" dirty="0">
                    <a:latin typeface="Gulim"/>
                    <a:cs typeface="Gulim"/>
                  </a:rPr>
                  <a:t>대  한</a:t>
                </a:r>
                <a:r>
                  <a:rPr sz="1400" spc="-155" dirty="0">
                    <a:latin typeface="Gulim"/>
                    <a:cs typeface="Gulim"/>
                  </a:rPr>
                  <a:t> </a:t>
                </a:r>
                <a:r>
                  <a:rPr sz="1400" spc="-50" dirty="0">
                    <a:latin typeface="Gulim"/>
                    <a:cs typeface="Gulim"/>
                  </a:rPr>
                  <a:t>성증이</a:t>
                </a:r>
                <a:r>
                  <a:rPr sz="1400" spc="-165" dirty="0">
                    <a:latin typeface="Gulim"/>
                    <a:cs typeface="Gulim"/>
                  </a:rPr>
                  <a:t> </a:t>
                </a:r>
                <a:r>
                  <a:rPr sz="1400" spc="-50" dirty="0">
                    <a:latin typeface="Gulim"/>
                    <a:cs typeface="Gulim"/>
                  </a:rPr>
                  <a:t>좋지</a:t>
                </a:r>
                <a:r>
                  <a:rPr sz="1400" spc="-165" dirty="0">
                    <a:latin typeface="Gulim"/>
                    <a:cs typeface="Gulim"/>
                  </a:rPr>
                  <a:t> </a:t>
                </a:r>
                <a:r>
                  <a:rPr sz="1400" spc="-50" dirty="0">
                    <a:latin typeface="Gulim"/>
                    <a:cs typeface="Gulim"/>
                  </a:rPr>
                  <a:t>않은</a:t>
                </a:r>
                <a:r>
                  <a:rPr sz="1400" spc="-165" dirty="0">
                    <a:latin typeface="Gulim"/>
                    <a:cs typeface="Gulim"/>
                  </a:rPr>
                  <a:t> </a:t>
                </a:r>
                <a:r>
                  <a:rPr sz="1400" spc="-50" dirty="0">
                    <a:latin typeface="Gulim"/>
                    <a:cs typeface="Gulim"/>
                  </a:rPr>
                  <a:t>경우</a:t>
                </a:r>
                <a:endParaRPr sz="1400" dirty="0">
                  <a:latin typeface="Gulim"/>
                  <a:cs typeface="Gulim"/>
                </a:endParaRPr>
              </a:p>
            </p:txBody>
          </p: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AF9A1E-EEE8-4307-B81F-4DB8245BD63A}"/>
              </a:ext>
            </a:extLst>
          </p:cNvPr>
          <p:cNvGrpSpPr/>
          <p:nvPr/>
        </p:nvGrpSpPr>
        <p:grpSpPr>
          <a:xfrm>
            <a:off x="488950" y="4084980"/>
            <a:ext cx="5507050" cy="888705"/>
            <a:chOff x="565150" y="495300"/>
            <a:chExt cx="5507050" cy="888705"/>
          </a:xfrm>
        </p:grpSpPr>
        <p:pic>
          <p:nvPicPr>
            <p:cNvPr id="16" name="object 2">
              <a:extLst>
                <a:ext uri="{FF2B5EF4-FFF2-40B4-BE49-F238E27FC236}">
                  <a16:creationId xmlns:a16="http://schemas.microsoft.com/office/drawing/2014/main" id="{BEB228FC-0EB4-49B6-8146-8A5D1D90F3F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4294" y="1020787"/>
              <a:ext cx="66719" cy="66719"/>
            </a:xfrm>
            <a:prstGeom prst="rect">
              <a:avLst/>
            </a:prstGeom>
          </p:spPr>
        </p:pic>
        <p:pic>
          <p:nvPicPr>
            <p:cNvPr id="17" name="object 3">
              <a:extLst>
                <a:ext uri="{FF2B5EF4-FFF2-40B4-BE49-F238E27FC236}">
                  <a16:creationId xmlns:a16="http://schemas.microsoft.com/office/drawing/2014/main" id="{723C98BA-A149-4D29-B4B4-488F0D902BF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4294" y="1278133"/>
              <a:ext cx="66719" cy="66719"/>
            </a:xfrm>
            <a:prstGeom prst="rect">
              <a:avLst/>
            </a:prstGeom>
          </p:spPr>
        </p:pic>
        <p:sp>
          <p:nvSpPr>
            <p:cNvPr id="18" name="object 4">
              <a:extLst>
                <a:ext uri="{FF2B5EF4-FFF2-40B4-BE49-F238E27FC236}">
                  <a16:creationId xmlns:a16="http://schemas.microsoft.com/office/drawing/2014/main" id="{4E86DBCD-5DBE-4F39-BF6D-55891B8CD5E5}"/>
                </a:ext>
              </a:extLst>
            </p:cNvPr>
            <p:cNvSpPr txBox="1"/>
            <p:nvPr/>
          </p:nvSpPr>
          <p:spPr>
            <a:xfrm>
              <a:off x="565150" y="495300"/>
              <a:ext cx="5507050" cy="88870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1400" b="1" spc="-50" dirty="0">
                  <a:latin typeface="Gulim"/>
                  <a:cs typeface="Gulim"/>
                </a:rPr>
                <a:t>공짜</a:t>
              </a:r>
              <a:r>
                <a:rPr sz="1400" b="1" spc="-80" dirty="0">
                  <a:latin typeface="Gulim"/>
                  <a:cs typeface="Gulim"/>
                </a:rPr>
                <a:t> </a:t>
              </a:r>
              <a:r>
                <a:rPr sz="1400" b="1" spc="-50" dirty="0">
                  <a:latin typeface="Gulim"/>
                  <a:cs typeface="Gulim"/>
                </a:rPr>
                <a:t>점심</a:t>
              </a:r>
              <a:r>
                <a:rPr sz="1400" b="1" spc="-80" dirty="0">
                  <a:latin typeface="Gulim"/>
                  <a:cs typeface="Gulim"/>
                </a:rPr>
                <a:t> </a:t>
              </a:r>
              <a:r>
                <a:rPr sz="1400" b="1" spc="-50" dirty="0">
                  <a:latin typeface="Gulim"/>
                  <a:cs typeface="Gulim"/>
                </a:rPr>
                <a:t>없음</a:t>
              </a:r>
              <a:r>
                <a:rPr sz="1550" b="1" spc="-25" dirty="0">
                  <a:latin typeface="Calibri"/>
                  <a:cs typeface="Calibri"/>
                </a:rPr>
                <a:t>(</a:t>
              </a:r>
              <a:r>
                <a:rPr sz="1550" b="1" spc="-65" dirty="0">
                  <a:latin typeface="Calibri"/>
                  <a:cs typeface="Calibri"/>
                </a:rPr>
                <a:t>N</a:t>
              </a:r>
              <a:r>
                <a:rPr sz="1550" b="1" spc="-85" dirty="0">
                  <a:latin typeface="Calibri"/>
                  <a:cs typeface="Calibri"/>
                </a:rPr>
                <a:t>o</a:t>
              </a:r>
              <a:r>
                <a:rPr sz="1550" b="1" spc="35" dirty="0">
                  <a:latin typeface="Calibri"/>
                  <a:cs typeface="Calibri"/>
                </a:rPr>
                <a:t> </a:t>
              </a:r>
              <a:r>
                <a:rPr sz="1550" b="1" spc="-40" dirty="0">
                  <a:latin typeface="Calibri"/>
                  <a:cs typeface="Calibri"/>
                </a:rPr>
                <a:t>f</a:t>
              </a:r>
              <a:r>
                <a:rPr sz="1550" b="1" spc="-80" dirty="0">
                  <a:latin typeface="Calibri"/>
                  <a:cs typeface="Calibri"/>
                </a:rPr>
                <a:t>r</a:t>
              </a:r>
              <a:r>
                <a:rPr sz="1550" b="1" spc="-70" dirty="0">
                  <a:latin typeface="Calibri"/>
                  <a:cs typeface="Calibri"/>
                </a:rPr>
                <a:t>ee</a:t>
              </a:r>
              <a:r>
                <a:rPr sz="1550" b="1" spc="35" dirty="0">
                  <a:latin typeface="Calibri"/>
                  <a:cs typeface="Calibri"/>
                </a:rPr>
                <a:t> </a:t>
              </a:r>
              <a:r>
                <a:rPr sz="1550" b="1" spc="-40" dirty="0">
                  <a:latin typeface="Calibri"/>
                  <a:cs typeface="Calibri"/>
                </a:rPr>
                <a:t>l</a:t>
              </a:r>
              <a:r>
                <a:rPr sz="1550" b="1" spc="-75" dirty="0">
                  <a:latin typeface="Calibri"/>
                  <a:cs typeface="Calibri"/>
                </a:rPr>
                <a:t>u</a:t>
              </a:r>
              <a:r>
                <a:rPr sz="1550" b="1" spc="-80" dirty="0">
                  <a:latin typeface="Calibri"/>
                  <a:cs typeface="Calibri"/>
                </a:rPr>
                <a:t>n</a:t>
              </a:r>
              <a:r>
                <a:rPr sz="1550" b="1" spc="65" dirty="0">
                  <a:latin typeface="Calibri"/>
                  <a:cs typeface="Calibri"/>
                </a:rPr>
                <a:t>c</a:t>
              </a:r>
              <a:r>
                <a:rPr sz="1550" b="1" spc="-105" dirty="0">
                  <a:latin typeface="Calibri"/>
                  <a:cs typeface="Calibri"/>
                </a:rPr>
                <a:t>h</a:t>
              </a:r>
              <a:r>
                <a:rPr sz="1550" b="1" spc="-25" dirty="0">
                  <a:latin typeface="Calibri"/>
                  <a:cs typeface="Calibri"/>
                </a:rPr>
                <a:t>)</a:t>
              </a:r>
              <a:endParaRPr sz="1550" b="1" dirty="0">
                <a:latin typeface="Calibri"/>
                <a:cs typeface="Calibri"/>
              </a:endParaRPr>
            </a:p>
            <a:p>
              <a:pPr marL="607060">
                <a:lnSpc>
                  <a:spcPct val="100000"/>
                </a:lnSpc>
                <a:spcBef>
                  <a:spcPts val="1440"/>
                </a:spcBef>
              </a:pPr>
              <a:r>
                <a:rPr sz="1400" spc="-50" dirty="0">
                  <a:latin typeface="Gulim"/>
                  <a:cs typeface="Gulim"/>
                </a:rPr>
                <a:t>주어진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dirty="0">
                  <a:latin typeface="Gulim"/>
                  <a:cs typeface="Gulim"/>
                </a:rPr>
                <a:t>데</a:t>
              </a:r>
              <a:r>
                <a:rPr sz="1400" spc="-50" dirty="0">
                  <a:latin typeface="Gulim"/>
                  <a:cs typeface="Gulim"/>
                </a:rPr>
                <a:t>이</a:t>
              </a:r>
              <a:r>
                <a:rPr sz="1400" dirty="0">
                  <a:latin typeface="Gulim"/>
                  <a:cs typeface="Gulim"/>
                </a:rPr>
                <a:t>터</a:t>
              </a:r>
              <a:r>
                <a:rPr sz="1400" spc="-50" dirty="0">
                  <a:latin typeface="Gulim"/>
                  <a:cs typeface="Gulim"/>
                </a:rPr>
                <a:t>셋에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가장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적절</a:t>
              </a:r>
              <a:r>
                <a:rPr sz="1400" dirty="0">
                  <a:latin typeface="Gulim"/>
                  <a:cs typeface="Gulim"/>
                </a:rPr>
                <a:t>한</a:t>
              </a:r>
              <a:r>
                <a:rPr sz="1400" spc="-150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모</a:t>
              </a:r>
              <a:r>
                <a:rPr sz="1400" dirty="0">
                  <a:latin typeface="Gulim"/>
                  <a:cs typeface="Gulim"/>
                </a:rPr>
                <a:t>델</a:t>
              </a:r>
              <a:r>
                <a:rPr sz="1400" spc="-50" dirty="0">
                  <a:latin typeface="Gulim"/>
                  <a:cs typeface="Gulim"/>
                </a:rPr>
                <a:t>을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미리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알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수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없음</a:t>
              </a:r>
              <a:r>
                <a:rPr sz="1400" spc="-140" dirty="0">
                  <a:latin typeface="Tahoma"/>
                  <a:cs typeface="Tahoma"/>
                </a:rPr>
                <a:t>.</a:t>
              </a:r>
              <a:endParaRPr sz="1400" dirty="0">
                <a:latin typeface="Tahoma"/>
                <a:cs typeface="Tahoma"/>
              </a:endParaRPr>
            </a:p>
            <a:p>
              <a:pPr marL="607060">
                <a:lnSpc>
                  <a:spcPct val="100000"/>
                </a:lnSpc>
                <a:spcBef>
                  <a:spcPts val="170"/>
                </a:spcBef>
              </a:pPr>
              <a:r>
                <a:rPr sz="1400" spc="-50" dirty="0">
                  <a:latin typeface="Gulim"/>
                  <a:cs typeface="Gulim"/>
                </a:rPr>
                <a:t>다양</a:t>
              </a:r>
              <a:r>
                <a:rPr sz="1400" dirty="0">
                  <a:latin typeface="Gulim"/>
                  <a:cs typeface="Gulim"/>
                </a:rPr>
                <a:t>한</a:t>
              </a:r>
              <a:r>
                <a:rPr sz="1400" spc="-150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모</a:t>
              </a:r>
              <a:r>
                <a:rPr sz="1400" dirty="0">
                  <a:latin typeface="Gulim"/>
                  <a:cs typeface="Gulim"/>
                </a:rPr>
                <a:t>델</a:t>
              </a:r>
              <a:r>
                <a:rPr sz="1400" spc="-50" dirty="0">
                  <a:latin typeface="Gulim"/>
                  <a:cs typeface="Gulim"/>
                </a:rPr>
                <a:t>과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다양</a:t>
              </a:r>
              <a:r>
                <a:rPr sz="1400" dirty="0">
                  <a:latin typeface="Gulim"/>
                  <a:cs typeface="Gulim"/>
                </a:rPr>
                <a:t>한</a:t>
              </a:r>
              <a:r>
                <a:rPr sz="1400" spc="-150" dirty="0">
                  <a:latin typeface="Gulim"/>
                  <a:cs typeface="Gulim"/>
                </a:rPr>
                <a:t> </a:t>
              </a:r>
              <a:r>
                <a:rPr sz="1400" dirty="0">
                  <a:latin typeface="Gulim"/>
                  <a:cs typeface="Gulim"/>
                </a:rPr>
                <a:t>하</a:t>
              </a:r>
              <a:r>
                <a:rPr sz="1400" spc="-50" dirty="0">
                  <a:latin typeface="Gulim"/>
                  <a:cs typeface="Gulim"/>
                </a:rPr>
                <a:t>이</a:t>
              </a:r>
              <a:r>
                <a:rPr sz="1400" dirty="0">
                  <a:latin typeface="Gulim"/>
                  <a:cs typeface="Gulim"/>
                </a:rPr>
                <a:t>퍼파라</a:t>
              </a:r>
              <a:r>
                <a:rPr sz="1400" spc="-50" dirty="0">
                  <a:latin typeface="Gulim"/>
                  <a:cs typeface="Gulim"/>
                </a:rPr>
                <a:t>미</a:t>
              </a:r>
              <a:r>
                <a:rPr sz="1400" dirty="0">
                  <a:latin typeface="Gulim"/>
                  <a:cs typeface="Gulim"/>
                </a:rPr>
                <a:t>터</a:t>
              </a:r>
              <a:r>
                <a:rPr sz="1400" spc="-150" dirty="0">
                  <a:latin typeface="Gulim"/>
                  <a:cs typeface="Gulim"/>
                </a:rPr>
                <a:t> </a:t>
              </a:r>
              <a:r>
                <a:rPr sz="1400" dirty="0">
                  <a:latin typeface="Gulim"/>
                  <a:cs typeface="Gulim"/>
                </a:rPr>
                <a:t>튜</a:t>
              </a:r>
              <a:r>
                <a:rPr sz="1400" spc="-50" dirty="0">
                  <a:latin typeface="Gulim"/>
                  <a:cs typeface="Gulim"/>
                </a:rPr>
                <a:t>닝을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dirty="0">
                  <a:latin typeface="Gulim"/>
                  <a:cs typeface="Gulim"/>
                </a:rPr>
                <a:t>통해</a:t>
              </a:r>
              <a:r>
                <a:rPr sz="1400" spc="-150" dirty="0">
                  <a:latin typeface="Gulim"/>
                  <a:cs typeface="Gulim"/>
                </a:rPr>
                <a:t> </a:t>
              </a:r>
              <a:r>
                <a:rPr sz="1400" dirty="0">
                  <a:latin typeface="Gulim"/>
                  <a:cs typeface="Gulim"/>
                </a:rPr>
                <a:t>확</a:t>
              </a:r>
              <a:r>
                <a:rPr sz="1400" spc="-50" dirty="0">
                  <a:latin typeface="Gulim"/>
                  <a:cs typeface="Gulim"/>
                </a:rPr>
                <a:t>인</a:t>
              </a:r>
              <a:r>
                <a:rPr sz="1400" dirty="0">
                  <a:latin typeface="Gulim"/>
                  <a:cs typeface="Gulim"/>
                </a:rPr>
                <a:t>해</a:t>
              </a:r>
              <a:r>
                <a:rPr sz="1400" spc="-50" dirty="0">
                  <a:latin typeface="Gulim"/>
                  <a:cs typeface="Gulim"/>
                </a:rPr>
                <a:t>야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dirty="0">
                  <a:latin typeface="Gulim"/>
                  <a:cs typeface="Gulim"/>
                </a:rPr>
                <a:t>함</a:t>
              </a:r>
              <a:r>
                <a:rPr sz="1400" spc="-140" dirty="0">
                  <a:latin typeface="Tahoma"/>
                  <a:cs typeface="Tahoma"/>
                </a:rPr>
                <a:t>.</a:t>
              </a:r>
              <a:endParaRPr sz="1400" dirty="0">
                <a:latin typeface="Tahoma"/>
                <a:cs typeface="Tahoma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L 시스템은 ML 코드보다 훨씬 광범위합니다.">
            <a:extLst>
              <a:ext uri="{FF2B5EF4-FFF2-40B4-BE49-F238E27FC236}">
                <a16:creationId xmlns:a16="http://schemas.microsoft.com/office/drawing/2014/main" id="{ACE8D3C9-EE27-46E7-A564-E69EC78E4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7013"/>
            <a:ext cx="9512300" cy="394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BC83529-759D-4ED5-91C7-BFA3264B1E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795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00" y="1022021"/>
            <a:ext cx="2073275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b="1" spc="-65" dirty="0"/>
              <a:t>전통적인</a:t>
            </a:r>
            <a:r>
              <a:rPr sz="1800" b="1" spc="-100" dirty="0"/>
              <a:t> </a:t>
            </a:r>
            <a:r>
              <a:rPr sz="1800" b="1" spc="-65" dirty="0"/>
              <a:t>프로그래밍</a:t>
            </a:r>
            <a:endParaRPr sz="1800" b="1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8420" y="1645444"/>
            <a:ext cx="4362431" cy="2514657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E66A18D3-403E-4CA4-B465-94CD944BCFE5}"/>
              </a:ext>
            </a:extLst>
          </p:cNvPr>
          <p:cNvGrpSpPr/>
          <p:nvPr/>
        </p:nvGrpSpPr>
        <p:grpSpPr>
          <a:xfrm>
            <a:off x="488950" y="4042853"/>
            <a:ext cx="8603106" cy="2119876"/>
            <a:chOff x="1715644" y="4312024"/>
            <a:chExt cx="8603106" cy="2119876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5644" y="4583952"/>
              <a:ext cx="66719" cy="66719"/>
            </a:xfrm>
            <a:prstGeom prst="rect">
              <a:avLst/>
            </a:prstGeom>
          </p:spPr>
        </p:pic>
        <p:sp>
          <p:nvSpPr>
            <p:cNvPr id="9" name="object 9"/>
            <p:cNvSpPr txBox="1"/>
            <p:nvPr/>
          </p:nvSpPr>
          <p:spPr>
            <a:xfrm>
              <a:off x="1860550" y="4312024"/>
              <a:ext cx="8458200" cy="2119876"/>
            </a:xfrm>
            <a:prstGeom prst="rect">
              <a:avLst/>
            </a:prstGeom>
          </p:spPr>
          <p:txBody>
            <a:bodyPr vert="horz" wrap="square" lIns="0" tIns="33655" rIns="0" bIns="0" rtlCol="0" anchor="ctr">
              <a:spAutoFit/>
            </a:bodyPr>
            <a:lstStyle/>
            <a:p>
              <a:pPr marL="12700">
                <a:lnSpc>
                  <a:spcPct val="200000"/>
                </a:lnSpc>
                <a:spcBef>
                  <a:spcPts val="265"/>
                </a:spcBef>
              </a:pP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전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통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적인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프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로그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래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밍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접근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방법</a:t>
              </a:r>
              <a:endParaRPr lang="ko-KR" altLang="en-US" sz="1400" b="1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endParaRPr>
            </a:p>
            <a:p>
              <a:pPr marL="1075690" marR="152146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b="1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문제</a:t>
              </a:r>
              <a:r>
                <a:rPr lang="ko-KR" altLang="en-US" sz="1400" b="1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lang="ko-KR" altLang="en-US" sz="1400" b="1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연</a:t>
              </a:r>
              <a:r>
                <a:rPr lang="ko-KR" altLang="en-US" sz="1400" b="1" spc="-5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구 </a:t>
              </a:r>
              <a:r>
                <a:rPr lang="en-US" altLang="ko-KR" sz="1400" b="1" spc="-15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:</a:t>
              </a:r>
              <a:r>
                <a:rPr lang="ko-KR" altLang="en-US" sz="1400" b="1" spc="-18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  </a:t>
              </a:r>
              <a:r>
                <a:rPr lang="ko-KR" altLang="en-US"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누군가가</a:t>
              </a:r>
              <a:r>
                <a:rPr lang="ko-KR" altLang="en-US"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lang="ko-KR" altLang="en-US"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문제를</a:t>
              </a:r>
              <a:r>
                <a:rPr lang="ko-KR" altLang="en-US"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해</a:t>
              </a:r>
              <a:r>
                <a:rPr lang="ko-KR" altLang="en-US"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결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하</a:t>
              </a:r>
              <a:r>
                <a:rPr lang="ko-KR" altLang="en-US"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기</a:t>
              </a:r>
              <a:r>
                <a:rPr lang="ko-KR" altLang="en-US"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lang="ko-KR" altLang="en-US"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위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해</a:t>
              </a:r>
              <a:r>
                <a:rPr lang="ko-KR" altLang="en-US"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해</a:t>
              </a:r>
              <a:r>
                <a:rPr lang="ko-KR" altLang="en-US"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결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책</a:t>
              </a:r>
              <a:r>
                <a:rPr lang="ko-KR" altLang="en-US"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을</a:t>
              </a:r>
              <a:r>
                <a:rPr lang="ko-KR" altLang="en-US"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찾음</a:t>
              </a:r>
            </a:p>
            <a:p>
              <a:pPr marL="1075690" marR="152146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sz="1400" b="1" spc="-4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규칙</a:t>
              </a:r>
              <a:r>
                <a:rPr sz="1400" b="1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b="1" spc="-5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작</a:t>
              </a:r>
              <a:r>
                <a:rPr sz="1400" b="1" spc="-55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성</a:t>
              </a:r>
              <a:r>
                <a:rPr lang="en-US" altLang="ko-KR" sz="1400" b="1" spc="-5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b="1" spc="-15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:</a:t>
              </a:r>
              <a:r>
                <a:rPr sz="1400" b="1" spc="-18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 </a:t>
              </a:r>
              <a:r>
                <a:rPr lang="en-US" altLang="ko-KR" sz="1400" b="1" spc="-18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 </a:t>
              </a:r>
              <a:r>
                <a:rPr sz="1400" spc="-5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결정</a:t>
              </a:r>
              <a:r>
                <a:rPr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된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규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칙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을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개발자가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프</a:t>
              </a:r>
              <a:r>
                <a:rPr sz="1400" spc="-5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로그</a:t>
              </a:r>
              <a:r>
                <a:rPr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램</a:t>
              </a:r>
              <a:r>
                <a:rPr sz="1400" spc="-5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을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4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작성</a:t>
              </a:r>
              <a:r>
                <a:rPr lang="en-US" sz="1400" spc="-4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</a:p>
            <a:p>
              <a:pPr marL="1075690" marR="152146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b="1" spc="-40" dirty="0">
                  <a:latin typeface="맑은 고딕" panose="020B0503020000020004" pitchFamily="50" charset="-127"/>
                  <a:cs typeface="Gulim"/>
                </a:rPr>
                <a:t>평</a:t>
              </a:r>
              <a:r>
                <a:rPr lang="ko-KR" altLang="en-US" sz="1400" b="1" spc="-55" dirty="0">
                  <a:latin typeface="맑은 고딕" panose="020B0503020000020004" pitchFamily="50" charset="-127"/>
                  <a:cs typeface="Gulim"/>
                </a:rPr>
                <a:t>가 </a:t>
              </a:r>
              <a:r>
                <a:rPr lang="en-US" altLang="ko-KR" sz="1400" b="1" spc="-155" dirty="0">
                  <a:latin typeface="맑은 고딕" panose="020B0503020000020004" pitchFamily="50" charset="-127"/>
                  <a:cs typeface="Tahoma"/>
                </a:rPr>
                <a:t>:</a:t>
              </a:r>
              <a:r>
                <a:rPr lang="ko-KR" altLang="en-US" sz="1400" b="1" spc="-185" dirty="0">
                  <a:latin typeface="맑은 고딕" panose="020B0503020000020004" pitchFamily="50" charset="-127"/>
                  <a:cs typeface="Tahoma"/>
                </a:rPr>
                <a:t>  </a:t>
              </a:r>
              <a:r>
                <a:rPr lang="ko-KR" altLang="en-US" sz="1400" spc="-50" dirty="0">
                  <a:latin typeface="맑은 고딕" panose="020B0503020000020004" pitchFamily="50" charset="-127"/>
                  <a:cs typeface="Gulim"/>
                </a:rPr>
                <a:t>만</a:t>
              </a:r>
              <a:r>
                <a:rPr lang="ko-KR" altLang="en-US" sz="1400" dirty="0">
                  <a:latin typeface="맑은 고딕" panose="020B0503020000020004" pitchFamily="50" charset="-127"/>
                  <a:cs typeface="Gulim"/>
                </a:rPr>
                <a:t>들</a:t>
              </a:r>
              <a:r>
                <a:rPr lang="ko-KR" altLang="en-US" sz="1400" spc="-50" dirty="0">
                  <a:latin typeface="맑은 고딕" panose="020B0503020000020004" pitchFamily="50" charset="-127"/>
                  <a:cs typeface="Gulim"/>
                </a:rPr>
                <a:t>어진</a:t>
              </a:r>
              <a:r>
                <a:rPr lang="ko-KR" altLang="en-US" sz="1400" spc="-165" dirty="0">
                  <a:latin typeface="맑은 고딕" panose="020B0503020000020004" pitchFamily="50" charset="-127"/>
                  <a:cs typeface="Gulim"/>
                </a:rPr>
                <a:t> </a:t>
              </a:r>
              <a:r>
                <a:rPr lang="ko-KR" altLang="en-US" sz="1400" dirty="0">
                  <a:latin typeface="맑은 고딕" panose="020B0503020000020004" pitchFamily="50" charset="-127"/>
                  <a:cs typeface="Gulim"/>
                </a:rPr>
                <a:t>프</a:t>
              </a:r>
              <a:r>
                <a:rPr lang="ko-KR" altLang="en-US" sz="1400" spc="-50" dirty="0">
                  <a:latin typeface="맑은 고딕" panose="020B0503020000020004" pitchFamily="50" charset="-127"/>
                  <a:cs typeface="Gulim"/>
                </a:rPr>
                <a:t>로그</a:t>
              </a:r>
              <a:r>
                <a:rPr lang="ko-KR" altLang="en-US" sz="1400" dirty="0">
                  <a:latin typeface="맑은 고딕" panose="020B0503020000020004" pitchFamily="50" charset="-127"/>
                  <a:cs typeface="Gulim"/>
                </a:rPr>
                <a:t>램</a:t>
              </a:r>
              <a:r>
                <a:rPr lang="ko-KR" altLang="en-US" sz="1400" spc="-50" dirty="0">
                  <a:latin typeface="맑은 고딕" panose="020B0503020000020004" pitchFamily="50" charset="-127"/>
                  <a:cs typeface="Gulim"/>
                </a:rPr>
                <a:t>을</a:t>
              </a:r>
              <a:r>
                <a:rPr lang="ko-KR" altLang="en-US" sz="1400" spc="-165" dirty="0">
                  <a:latin typeface="맑은 고딕" panose="020B0503020000020004" pitchFamily="50" charset="-127"/>
                  <a:cs typeface="Gulim"/>
                </a:rPr>
                <a:t> </a:t>
              </a:r>
              <a:r>
                <a:rPr lang="ko-KR" altLang="en-US" sz="1400" dirty="0">
                  <a:latin typeface="맑은 고딕" panose="020B0503020000020004" pitchFamily="50" charset="-127"/>
                  <a:cs typeface="Gulim"/>
                </a:rPr>
                <a:t>테</a:t>
              </a:r>
              <a:r>
                <a:rPr lang="ko-KR" altLang="en-US" sz="1400" spc="-50" dirty="0">
                  <a:latin typeface="맑은 고딕" panose="020B0503020000020004" pitchFamily="50" charset="-127"/>
                  <a:cs typeface="Gulim"/>
                </a:rPr>
                <a:t>스</a:t>
              </a:r>
              <a:r>
                <a:rPr lang="ko-KR" altLang="en-US" sz="1400" dirty="0">
                  <a:latin typeface="맑은 고딕" panose="020B0503020000020004" pitchFamily="50" charset="-127"/>
                  <a:cs typeface="Gulim"/>
                </a:rPr>
                <a:t>트</a:t>
              </a:r>
            </a:p>
            <a:p>
              <a:pPr marL="1075690" marR="152146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50" dirty="0">
                  <a:latin typeface="맑은 고딕" panose="020B0503020000020004" pitchFamily="50" charset="-127"/>
                  <a:cs typeface="Gulim"/>
                </a:rPr>
                <a:t>문제가</a:t>
              </a:r>
              <a:r>
                <a:rPr lang="ko-KR" altLang="en-US" sz="1400" spc="-165" dirty="0">
                  <a:latin typeface="맑은 고딕" panose="020B0503020000020004" pitchFamily="50" charset="-127"/>
                  <a:cs typeface="Gulim"/>
                </a:rPr>
                <a:t> </a:t>
              </a:r>
              <a:r>
                <a:rPr lang="ko-KR" altLang="en-US" sz="1400" spc="-50" dirty="0">
                  <a:latin typeface="맑은 고딕" panose="020B0503020000020004" pitchFamily="50" charset="-127"/>
                  <a:cs typeface="Gulim"/>
                </a:rPr>
                <a:t>없다면</a:t>
              </a:r>
              <a:r>
                <a:rPr lang="ko-KR" altLang="en-US" sz="1400" spc="-170" dirty="0">
                  <a:latin typeface="맑은 고딕" panose="020B0503020000020004" pitchFamily="50" charset="-127"/>
                  <a:cs typeface="Gulim"/>
                </a:rPr>
                <a:t> </a:t>
              </a:r>
              <a:r>
                <a:rPr lang="ko-KR" altLang="en-US" sz="1400" b="1" spc="-50" dirty="0">
                  <a:latin typeface="맑은 고딕" panose="020B0503020000020004" pitchFamily="50" charset="-127"/>
                  <a:cs typeface="Gulim"/>
                </a:rPr>
                <a:t>론</a:t>
              </a:r>
              <a:r>
                <a:rPr lang="ko-KR" altLang="en-US" sz="1400" b="1" spc="-55" dirty="0">
                  <a:latin typeface="맑은 고딕" panose="020B0503020000020004" pitchFamily="50" charset="-127"/>
                  <a:cs typeface="Gulim"/>
                </a:rPr>
                <a:t>칭</a:t>
              </a:r>
              <a:r>
                <a:rPr lang="en-US" altLang="ko-KR" sz="1400" spc="-140" dirty="0">
                  <a:latin typeface="맑은 고딕" panose="020B0503020000020004" pitchFamily="50" charset="-127"/>
                  <a:cs typeface="Tahoma"/>
                </a:rPr>
                <a:t>,</a:t>
              </a:r>
              <a:r>
                <a:rPr lang="ko-KR" altLang="en-US" sz="1400" spc="-185" dirty="0">
                  <a:latin typeface="맑은 고딕" panose="020B0503020000020004" pitchFamily="50" charset="-127"/>
                  <a:cs typeface="Tahoma"/>
                </a:rPr>
                <a:t> </a:t>
              </a:r>
              <a:r>
                <a:rPr lang="ko-KR" altLang="en-US" sz="1400" spc="-50" dirty="0">
                  <a:latin typeface="맑은 고딕" panose="020B0503020000020004" pitchFamily="50" charset="-127"/>
                  <a:cs typeface="Gulim"/>
                </a:rPr>
                <a:t>문제가</a:t>
              </a:r>
              <a:r>
                <a:rPr lang="ko-KR" altLang="en-US" sz="1400" spc="-165" dirty="0">
                  <a:latin typeface="맑은 고딕" panose="020B0503020000020004" pitchFamily="50" charset="-127"/>
                  <a:cs typeface="Gulim"/>
                </a:rPr>
                <a:t> </a:t>
              </a:r>
              <a:r>
                <a:rPr lang="ko-KR" altLang="en-US" sz="1400" spc="-50" dirty="0">
                  <a:latin typeface="맑은 고딕" panose="020B0503020000020004" pitchFamily="50" charset="-127"/>
                  <a:cs typeface="Gulim"/>
                </a:rPr>
                <a:t>있다면</a:t>
              </a:r>
              <a:r>
                <a:rPr lang="ko-KR" altLang="en-US" sz="1400" spc="-170" dirty="0">
                  <a:latin typeface="맑은 고딕" panose="020B0503020000020004" pitchFamily="50" charset="-127"/>
                  <a:cs typeface="Gulim"/>
                </a:rPr>
                <a:t> </a:t>
              </a:r>
              <a:r>
                <a:rPr lang="ko-KR" altLang="en-US" sz="1400" b="1" spc="-50" dirty="0">
                  <a:latin typeface="맑은 고딕" panose="020B0503020000020004" pitchFamily="50" charset="-127"/>
                  <a:cs typeface="Gulim"/>
                </a:rPr>
                <a:t>오차를</a:t>
              </a:r>
              <a:r>
                <a:rPr lang="ko-KR" altLang="en-US" sz="1400" b="1" spc="-165" dirty="0">
                  <a:latin typeface="맑은 고딕" panose="020B0503020000020004" pitchFamily="50" charset="-127"/>
                  <a:cs typeface="Gulim"/>
                </a:rPr>
                <a:t> </a:t>
              </a:r>
              <a:r>
                <a:rPr lang="ko-KR" altLang="en-US" sz="1400" b="1" spc="-50" dirty="0">
                  <a:latin typeface="맑은 고딕" panose="020B0503020000020004" pitchFamily="50" charset="-127"/>
                  <a:cs typeface="Gulim"/>
                </a:rPr>
                <a:t>분</a:t>
              </a:r>
              <a:r>
                <a:rPr lang="ko-KR" altLang="en-US" sz="1400" b="1" spc="-55" dirty="0">
                  <a:latin typeface="맑은 고딕" panose="020B0503020000020004" pitchFamily="50" charset="-127"/>
                  <a:cs typeface="Gulim"/>
                </a:rPr>
                <a:t>석</a:t>
              </a:r>
              <a:r>
                <a:rPr lang="ko-KR" altLang="en-US" sz="1400" dirty="0">
                  <a:latin typeface="맑은 고딕" panose="020B0503020000020004" pitchFamily="50" charset="-127"/>
                  <a:cs typeface="Gulim"/>
                </a:rPr>
                <a:t>한</a:t>
              </a:r>
              <a:r>
                <a:rPr lang="ko-KR" altLang="en-US" sz="1400" spc="-150" dirty="0">
                  <a:latin typeface="맑은 고딕" panose="020B0503020000020004" pitchFamily="50" charset="-127"/>
                  <a:cs typeface="Gulim"/>
                </a:rPr>
                <a:t> </a:t>
              </a:r>
              <a:r>
                <a:rPr lang="ko-KR" altLang="en-US" sz="1400" dirty="0">
                  <a:latin typeface="맑은 고딕" panose="020B0503020000020004" pitchFamily="50" charset="-127"/>
                  <a:cs typeface="Gulim"/>
                </a:rPr>
                <a:t>후</a:t>
              </a:r>
              <a:r>
                <a:rPr lang="ko-KR" altLang="en-US" sz="1400" spc="-150" dirty="0">
                  <a:latin typeface="맑은 고딕" panose="020B0503020000020004" pitchFamily="50" charset="-127"/>
                  <a:cs typeface="Gulim"/>
                </a:rPr>
                <a:t> </a:t>
              </a:r>
              <a:r>
                <a:rPr lang="ko-KR" altLang="en-US" sz="1400" dirty="0">
                  <a:latin typeface="맑은 고딕" panose="020B0503020000020004" pitchFamily="50" charset="-127"/>
                  <a:cs typeface="Gulim"/>
                </a:rPr>
                <a:t>처</a:t>
              </a:r>
              <a:r>
                <a:rPr lang="ko-KR" altLang="en-US" sz="1400" spc="-50" dirty="0">
                  <a:latin typeface="맑은 고딕" panose="020B0503020000020004" pitchFamily="50" charset="-127"/>
                  <a:cs typeface="Gulim"/>
                </a:rPr>
                <a:t>음</a:t>
              </a:r>
              <a:r>
                <a:rPr lang="ko-KR" altLang="en-US" sz="1400" spc="-165" dirty="0">
                  <a:latin typeface="맑은 고딕" panose="020B0503020000020004" pitchFamily="50" charset="-127"/>
                  <a:cs typeface="Gulim"/>
                </a:rPr>
                <a:t> </a:t>
              </a:r>
              <a:r>
                <a:rPr lang="ko-KR" altLang="en-US" sz="1400" spc="-50" dirty="0">
                  <a:latin typeface="맑은 고딕" panose="020B0503020000020004" pitchFamily="50" charset="-127"/>
                  <a:cs typeface="Gulim"/>
                </a:rPr>
                <a:t>과정부터 실시</a:t>
              </a:r>
              <a:endParaRPr lang="en-US" sz="1400" spc="-4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endParaRP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8B6EDD-51A5-4A97-BAED-8D0200C501B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234F451-4BAA-49D0-952B-7D7F33238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465" y="721414"/>
            <a:ext cx="6905649" cy="338554"/>
          </a:xfrm>
        </p:spPr>
        <p:txBody>
          <a:bodyPr/>
          <a:lstStyle/>
          <a:p>
            <a:r>
              <a:rPr lang="en-US" altLang="ko-KR" dirty="0"/>
              <a:t>Some Sites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D93E8D-BF7F-42FA-9EF4-6DB9029E1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750" y="1790700"/>
            <a:ext cx="7239000" cy="276998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박해선 역자의 주피터 노트북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      </a:t>
            </a:r>
            <a:r>
              <a:rPr lang="en-US" altLang="ko-KR" dirty="0">
                <a:hlinkClick r:id="rId2"/>
              </a:rPr>
              <a:t>https://github.com/rickiepark/handson-ml2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코랩</a:t>
            </a:r>
            <a:r>
              <a:rPr lang="en-US" altLang="ko-KR" dirty="0"/>
              <a:t>/</a:t>
            </a:r>
            <a:r>
              <a:rPr lang="ko-KR" altLang="en-US" dirty="0"/>
              <a:t>아나콘다에서 실행하기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hlinkClick r:id="rId3" tooltip="tools_pandas.ipynb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linkClick r:id="rId3" tooltip="tools_pandas.ipynb"/>
              </a:rPr>
              <a:t>아래 코드 미리 학습하기</a:t>
            </a:r>
            <a:endParaRPr lang="en-US" altLang="ko-KR" dirty="0">
              <a:hlinkClick r:id="rId3" tooltip="tools_pandas.ipynb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hlinkClick r:id="rId3" tooltip="tools_pandas.ipynb"/>
              </a:rPr>
              <a:t>tools_pandas.ipynb</a:t>
            </a:r>
            <a:r>
              <a:rPr lang="en-US" altLang="ko-KR" dirty="0"/>
              <a:t> : </a:t>
            </a:r>
            <a:r>
              <a:rPr lang="ko-KR" altLang="en-US" dirty="0" err="1"/>
              <a:t>판다스</a:t>
            </a:r>
            <a:r>
              <a:rPr lang="en-US" altLang="ko-KR" dirty="0"/>
              <a:t>(</a:t>
            </a:r>
            <a:r>
              <a:rPr lang="ko-KR" altLang="en-US" dirty="0"/>
              <a:t>데이터구조와 데이터분석도구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hlinkClick r:id="rId4" tooltip="tools_numpy.ipynb"/>
              </a:rPr>
              <a:t>tools_numpy.ipynb</a:t>
            </a:r>
            <a:r>
              <a:rPr lang="en-US" altLang="ko-KR" dirty="0"/>
              <a:t> : </a:t>
            </a:r>
            <a:r>
              <a:rPr lang="ko-KR" altLang="en-US" dirty="0" err="1"/>
              <a:t>넘파이</a:t>
            </a:r>
            <a:r>
              <a:rPr lang="en-US" altLang="ko-KR" dirty="0"/>
              <a:t>(N-</a:t>
            </a:r>
            <a:r>
              <a:rPr lang="ko-KR" altLang="en-US" dirty="0"/>
              <a:t>차원 배열객체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hlinkClick r:id="rId5" tooltip="tools_matplotlib.ipynb"/>
              </a:rPr>
              <a:t>tools_matplotlib.ipynb</a:t>
            </a:r>
            <a:r>
              <a:rPr lang="en-US" altLang="ko-KR" dirty="0"/>
              <a:t> : </a:t>
            </a:r>
            <a:r>
              <a:rPr lang="ko-KR" altLang="en-US" dirty="0" err="1"/>
              <a:t>맷플롯립</a:t>
            </a:r>
            <a:r>
              <a:rPr lang="en-US" altLang="ko-KR" dirty="0"/>
              <a:t>(</a:t>
            </a:r>
            <a:r>
              <a:rPr lang="ko-KR" altLang="en-US" dirty="0" err="1"/>
              <a:t>그래프그리기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42700-F00F-4653-89AA-5B7B89DBC2A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4772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1A3CB-25A4-4437-82B9-DC782D7D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50" y="723900"/>
            <a:ext cx="6905649" cy="338554"/>
          </a:xfrm>
        </p:spPr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프로젝트를 진행하기 위한 가이드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92618-7365-4933-BA6B-14A852C643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51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6A4372-436F-421F-96CD-FF25FB492AC7}"/>
              </a:ext>
            </a:extLst>
          </p:cNvPr>
          <p:cNvSpPr/>
          <p:nvPr/>
        </p:nvSpPr>
        <p:spPr>
          <a:xfrm>
            <a:off x="504836" y="1409700"/>
            <a:ext cx="8670914" cy="3371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</a:t>
            </a:r>
            <a:r>
              <a:rPr lang="ko-KR" altLang="en-US" dirty="0"/>
              <a:t>문제를 정의하고 큰 그림을 그립니다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데이터를 수집합니다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통찰을 얻기 위해 데이터를 탐색합니다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데이터에 내재된 패턴이 </a:t>
            </a:r>
            <a:r>
              <a:rPr lang="ko-KR" altLang="en-US" dirty="0" err="1"/>
              <a:t>머신러닝</a:t>
            </a:r>
            <a:r>
              <a:rPr lang="ko-KR" altLang="en-US" dirty="0"/>
              <a:t> 알고리즘에 잘 드러나도록 데이터를 준비합니다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5. </a:t>
            </a:r>
            <a:r>
              <a:rPr lang="ko-KR" altLang="en-US" dirty="0"/>
              <a:t>여러 다른 모델을 시험해보고 가장 좋은 몇 개를 고릅니다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6. </a:t>
            </a:r>
            <a:r>
              <a:rPr lang="ko-KR" altLang="en-US" dirty="0"/>
              <a:t>모델을 세밀하게 튜닝하고 이들을 연결해 최선의 솔루션을 만듭니다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7. </a:t>
            </a:r>
            <a:r>
              <a:rPr lang="ko-KR" altLang="en-US" dirty="0"/>
              <a:t>솔루션을 출시합니다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8. </a:t>
            </a:r>
            <a:r>
              <a:rPr lang="ko-KR" altLang="en-US" dirty="0"/>
              <a:t>시스템을 </a:t>
            </a:r>
            <a:r>
              <a:rPr lang="ko-KR" altLang="en-US" dirty="0" err="1"/>
              <a:t>론칭하고</a:t>
            </a:r>
            <a:r>
              <a:rPr lang="ko-KR" altLang="en-US" dirty="0"/>
              <a:t> 모니터링</a:t>
            </a:r>
            <a:r>
              <a:rPr lang="en-US" altLang="ko-KR" dirty="0"/>
              <a:t>, </a:t>
            </a:r>
            <a:r>
              <a:rPr lang="ko-KR" altLang="en-US" dirty="0"/>
              <a:t>유지 보수합니다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21876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8F6D6-2CCB-4176-803F-CA358A40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641029"/>
            <a:ext cx="6905649" cy="338554"/>
          </a:xfrm>
        </p:spPr>
        <p:txBody>
          <a:bodyPr/>
          <a:lstStyle/>
          <a:p>
            <a:r>
              <a:rPr lang="en-US" altLang="ko-KR" b="1" dirty="0"/>
              <a:t>1/8 </a:t>
            </a:r>
            <a:r>
              <a:rPr lang="ko-KR" altLang="en-US" b="1" dirty="0"/>
              <a:t>문제를 정의하고 큰 그림을 그립니다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998BB3-05C8-4A17-9D01-1ED76E226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1350" y="1333500"/>
            <a:ext cx="8305800" cy="61872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목표를 비즈니스 용어로 정의합니다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이 솔루션은 어떻게 사용될 것인가</a:t>
            </a:r>
            <a:r>
              <a:rPr lang="en-US" altLang="ko-KR" dirty="0"/>
              <a:t>?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3. (</a:t>
            </a:r>
            <a:r>
              <a:rPr lang="ko-KR" altLang="en-US" dirty="0"/>
              <a:t>만약 있다면</a:t>
            </a:r>
            <a:r>
              <a:rPr lang="en-US" altLang="ko-KR" dirty="0"/>
              <a:t>) </a:t>
            </a:r>
            <a:r>
              <a:rPr lang="ko-KR" altLang="en-US" dirty="0"/>
              <a:t>현재 솔루션이나 차선책은 무엇인가</a:t>
            </a:r>
            <a:r>
              <a:rPr lang="en-US" altLang="ko-KR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어떤 문제라고 정의할 수 있나</a:t>
            </a:r>
            <a:r>
              <a:rPr lang="en-US" altLang="ko-KR" dirty="0"/>
              <a:t>(</a:t>
            </a:r>
            <a:r>
              <a:rPr lang="ko-KR" altLang="en-US" dirty="0"/>
              <a:t>지도</a:t>
            </a:r>
            <a:r>
              <a:rPr lang="en-US" altLang="ko-KR" dirty="0"/>
              <a:t>/</a:t>
            </a:r>
            <a:r>
              <a:rPr lang="ko-KR" altLang="en-US" dirty="0"/>
              <a:t>비지도</a:t>
            </a:r>
            <a:r>
              <a:rPr lang="en-US" altLang="ko-KR" dirty="0"/>
              <a:t>, </a:t>
            </a:r>
            <a:r>
              <a:rPr lang="ko-KR" altLang="en-US" dirty="0"/>
              <a:t>온라인</a:t>
            </a:r>
            <a:r>
              <a:rPr lang="en-US" altLang="ko-KR" dirty="0"/>
              <a:t>/</a:t>
            </a:r>
            <a:r>
              <a:rPr lang="ko-KR" altLang="en-US" dirty="0"/>
              <a:t>오프라인 등</a:t>
            </a:r>
            <a:r>
              <a:rPr lang="en-US" altLang="ko-KR" dirty="0"/>
              <a:t>)?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5. </a:t>
            </a:r>
            <a:r>
              <a:rPr lang="ko-KR" altLang="en-US" dirty="0"/>
              <a:t>성능을 어떻게 측정해야 하나</a:t>
            </a:r>
            <a:r>
              <a:rPr lang="en-US" altLang="ko-KR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6. </a:t>
            </a:r>
            <a:r>
              <a:rPr lang="ko-KR" altLang="en-US" dirty="0"/>
              <a:t>성능 지표가 비즈니스 목표에 연결되어 있나</a:t>
            </a:r>
            <a:r>
              <a:rPr lang="en-US" altLang="ko-KR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7. </a:t>
            </a:r>
            <a:r>
              <a:rPr lang="ko-KR" altLang="en-US" dirty="0"/>
              <a:t>비즈니스 목표에 도달하기 위해 필요한 최소한의 성능은 얼마인가</a:t>
            </a:r>
            <a:r>
              <a:rPr lang="en-US" altLang="ko-KR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8. </a:t>
            </a:r>
            <a:r>
              <a:rPr lang="ko-KR" altLang="en-US" dirty="0"/>
              <a:t>비슷한 문제가 있나</a:t>
            </a:r>
            <a:r>
              <a:rPr lang="en-US" altLang="ko-KR" dirty="0"/>
              <a:t>? </a:t>
            </a:r>
            <a:r>
              <a:rPr lang="ko-KR" altLang="en-US" dirty="0"/>
              <a:t>이전의 방식이나 도구를 재사용할 수 있나</a:t>
            </a:r>
            <a:r>
              <a:rPr lang="en-US" altLang="ko-KR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9. </a:t>
            </a:r>
            <a:r>
              <a:rPr lang="ko-KR" altLang="en-US" dirty="0"/>
              <a:t>해당 분야의 전문가가 있나</a:t>
            </a:r>
            <a:r>
              <a:rPr lang="en-US" altLang="ko-KR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10. </a:t>
            </a:r>
            <a:r>
              <a:rPr lang="ko-KR" altLang="en-US" dirty="0"/>
              <a:t>수동으로 문제를 해결하는 방법은 무엇인가</a:t>
            </a:r>
            <a:r>
              <a:rPr lang="en-US" altLang="ko-KR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11. </a:t>
            </a:r>
            <a:r>
              <a:rPr lang="ko-KR" altLang="en-US" dirty="0"/>
              <a:t>여러분이</a:t>
            </a:r>
            <a:r>
              <a:rPr lang="en-US" altLang="ko-KR" dirty="0"/>
              <a:t>(</a:t>
            </a:r>
            <a:r>
              <a:rPr lang="ko-KR" altLang="en-US" dirty="0"/>
              <a:t>또는 다른 사람이</a:t>
            </a:r>
            <a:r>
              <a:rPr lang="en-US" altLang="ko-KR" dirty="0"/>
              <a:t>) </a:t>
            </a:r>
            <a:r>
              <a:rPr lang="ko-KR" altLang="en-US" dirty="0"/>
              <a:t>세운 가정을 나열합니다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12. </a:t>
            </a:r>
            <a:r>
              <a:rPr lang="ko-KR" altLang="en-US" dirty="0"/>
              <a:t>가능하면 가정을 검증합니다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1DFB85-27B5-46D1-BA61-8BE19D95853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3938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6E88C-1B82-4DB6-B3F6-D29FF4B32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50" y="342900"/>
            <a:ext cx="6905649" cy="338554"/>
          </a:xfrm>
        </p:spPr>
        <p:txBody>
          <a:bodyPr/>
          <a:lstStyle/>
          <a:p>
            <a:r>
              <a:rPr lang="en-US" altLang="ko-KR" b="1" dirty="0"/>
              <a:t>2/8</a:t>
            </a:r>
            <a:r>
              <a:rPr lang="ko-KR" altLang="en-US" b="1" dirty="0"/>
              <a:t>데이터를 수집합니다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547213-C435-4254-BF28-4E0ABFE99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583" y="800100"/>
            <a:ext cx="8686800" cy="61895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필요한 데이터와 양을 나열합니다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데이터를 얻을 수 있는 곳을 찾아 기록합니다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얼마나 많은 공간이 필요한지 확인합니다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법률상의 의무가 있는지 확인하고 필요하다면 인가를 받습니다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5. </a:t>
            </a:r>
            <a:r>
              <a:rPr lang="ko-KR" altLang="en-US" dirty="0"/>
              <a:t>접근 권한을 획득합니다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6. </a:t>
            </a:r>
            <a:r>
              <a:rPr lang="ko-KR" altLang="en-US" dirty="0"/>
              <a:t>작업 환경을 만듭니다</a:t>
            </a:r>
            <a:r>
              <a:rPr lang="en-US" altLang="ko-KR" dirty="0"/>
              <a:t>(</a:t>
            </a:r>
            <a:r>
              <a:rPr lang="ko-KR" altLang="en-US" dirty="0"/>
              <a:t>충분한 저장 공간으로</a:t>
            </a:r>
            <a:r>
              <a:rPr lang="en-US" altLang="ko-KR" dirty="0"/>
              <a:t>).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7. </a:t>
            </a:r>
            <a:r>
              <a:rPr lang="ko-KR" altLang="en-US" dirty="0"/>
              <a:t>데이터를 수집합니다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8. </a:t>
            </a:r>
            <a:r>
              <a:rPr lang="ko-KR" altLang="en-US" dirty="0"/>
              <a:t>데이터를 조작하기 편리한 형태로 변환합니다</a:t>
            </a:r>
            <a:r>
              <a:rPr lang="en-US" altLang="ko-KR" dirty="0"/>
              <a:t>(</a:t>
            </a:r>
            <a:r>
              <a:rPr lang="ko-KR" altLang="en-US" dirty="0"/>
              <a:t>데이터 자체는 바꾸지 않습니다</a:t>
            </a:r>
            <a:r>
              <a:rPr lang="en-US" altLang="ko-KR" dirty="0"/>
              <a:t>).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9. </a:t>
            </a:r>
            <a:r>
              <a:rPr lang="ko-KR" altLang="en-US" dirty="0"/>
              <a:t>민감한 정보가 삭제되었거나 보호되었는지 검증합니다</a:t>
            </a:r>
            <a:r>
              <a:rPr lang="en-US" altLang="ko-KR" dirty="0"/>
              <a:t>(</a:t>
            </a:r>
            <a:r>
              <a:rPr lang="ko-KR" altLang="en-US" dirty="0"/>
              <a:t>예를 들면 개인정보 비식별화</a:t>
            </a:r>
            <a:r>
              <a:rPr lang="en-US" altLang="ko-KR" dirty="0"/>
              <a:t>).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10. </a:t>
            </a:r>
            <a:r>
              <a:rPr lang="ko-KR" altLang="en-US" dirty="0"/>
              <a:t>데이터의 크기와 타입</a:t>
            </a:r>
            <a:r>
              <a:rPr lang="en-US" altLang="ko-KR" dirty="0"/>
              <a:t>(</a:t>
            </a:r>
            <a:r>
              <a:rPr lang="ko-KR" altLang="en-US" dirty="0"/>
              <a:t>시계열</a:t>
            </a:r>
            <a:r>
              <a:rPr lang="en-US" altLang="ko-KR" dirty="0"/>
              <a:t>, </a:t>
            </a:r>
            <a:r>
              <a:rPr lang="ko-KR" altLang="en-US" dirty="0"/>
              <a:t>표본</a:t>
            </a:r>
            <a:r>
              <a:rPr lang="en-US" altLang="ko-KR" dirty="0"/>
              <a:t>, </a:t>
            </a:r>
            <a:r>
              <a:rPr lang="ko-KR" altLang="en-US" dirty="0"/>
              <a:t>지리정보 등</a:t>
            </a:r>
            <a:r>
              <a:rPr lang="en-US" altLang="ko-KR" dirty="0"/>
              <a:t>)</a:t>
            </a:r>
            <a:r>
              <a:rPr lang="ko-KR" altLang="en-US" dirty="0"/>
              <a:t>을 확인합니다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11. </a:t>
            </a:r>
            <a:r>
              <a:rPr lang="ko-KR" altLang="en-US" dirty="0"/>
              <a:t>테스트 세트를 </a:t>
            </a:r>
            <a:r>
              <a:rPr lang="ko-KR" altLang="en-US" dirty="0" err="1"/>
              <a:t>샘플링하여</a:t>
            </a:r>
            <a:r>
              <a:rPr lang="ko-KR" altLang="en-US" dirty="0"/>
              <a:t> 따로 떼어놓고 절대 들여다보지 않습니다</a:t>
            </a:r>
            <a:r>
              <a:rPr lang="en-US" altLang="ko-KR" dirty="0"/>
              <a:t>(</a:t>
            </a:r>
            <a:r>
              <a:rPr lang="ko-KR" altLang="en-US" dirty="0"/>
              <a:t>데이터 염탐 금지</a:t>
            </a:r>
            <a:r>
              <a:rPr lang="en-US" altLang="ko-KR" dirty="0"/>
              <a:t>!).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노트</a:t>
            </a:r>
            <a:r>
              <a:rPr lang="en-US" altLang="ko-KR" dirty="0"/>
              <a:t>: </a:t>
            </a:r>
            <a:r>
              <a:rPr lang="ko-KR" altLang="en-US" dirty="0"/>
              <a:t>새로운 데이터를 쉽게 얻을 수 있도록 최대한 자동화하세요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9D892A-5956-4976-9A86-12785E172F7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2626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EE362-946A-4FB0-BE7E-E836206FC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50" y="342900"/>
            <a:ext cx="6905649" cy="338554"/>
          </a:xfrm>
        </p:spPr>
        <p:txBody>
          <a:bodyPr/>
          <a:lstStyle/>
          <a:p>
            <a:r>
              <a:rPr lang="en-US" altLang="ko-KR" b="1" dirty="0"/>
              <a:t>3/8 </a:t>
            </a:r>
            <a:r>
              <a:rPr lang="ko-KR" altLang="en-US" b="1" dirty="0"/>
              <a:t>데이터를 탐색합니다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233FF8-E1C6-4846-8BCE-9B08DF6BD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091" y="908828"/>
            <a:ext cx="8908118" cy="553997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ko-KR" altLang="en-US" dirty="0"/>
              <a:t>데이터 탐색을 위해 복사본을 생성합니다</a:t>
            </a:r>
            <a:endParaRPr lang="en-US" altLang="ko-KR" dirty="0"/>
          </a:p>
          <a:p>
            <a:r>
              <a:rPr lang="en-US" altLang="ko-KR" dirty="0"/>
              <a:t>      (</a:t>
            </a:r>
            <a:r>
              <a:rPr lang="ko-KR" altLang="en-US" dirty="0"/>
              <a:t>필요하면 </a:t>
            </a:r>
            <a:r>
              <a:rPr lang="ko-KR" altLang="en-US" dirty="0" err="1"/>
              <a:t>샘플링하여</a:t>
            </a:r>
            <a:r>
              <a:rPr lang="ko-KR" altLang="en-US" dirty="0"/>
              <a:t> 적절한 크기로 줄입니다</a:t>
            </a:r>
            <a:r>
              <a:rPr lang="en-US" altLang="ko-KR" dirty="0"/>
              <a:t>).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데이터 탐색 결과를 저장하기 위해 주피터 노트북을 만듭니다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각 특성의 특징을 조사합니다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- </a:t>
            </a:r>
            <a:r>
              <a:rPr lang="ko-KR" altLang="en-US" dirty="0"/>
              <a:t>이름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타입</a:t>
            </a:r>
            <a:r>
              <a:rPr lang="en-US" altLang="ko-KR" dirty="0"/>
              <a:t>(</a:t>
            </a:r>
            <a:r>
              <a:rPr lang="ko-KR" altLang="en-US" dirty="0"/>
              <a:t>범주형</a:t>
            </a:r>
            <a:r>
              <a:rPr lang="en-US" altLang="ko-KR" dirty="0"/>
              <a:t>, </a:t>
            </a:r>
            <a:r>
              <a:rPr lang="ko-KR" altLang="en-US" dirty="0"/>
              <a:t>정수</a:t>
            </a:r>
            <a:r>
              <a:rPr lang="en-US" altLang="ko-KR" dirty="0"/>
              <a:t>/</a:t>
            </a:r>
            <a:r>
              <a:rPr lang="ko-KR" altLang="en-US" dirty="0" err="1"/>
              <a:t>부동소수</a:t>
            </a:r>
            <a:r>
              <a:rPr lang="en-US" altLang="ko-KR" dirty="0"/>
              <a:t>, </a:t>
            </a:r>
            <a:r>
              <a:rPr lang="ko-KR" altLang="en-US" dirty="0"/>
              <a:t>최댓값</a:t>
            </a:r>
            <a:r>
              <a:rPr lang="en-US" altLang="ko-KR" dirty="0"/>
              <a:t>/</a:t>
            </a:r>
            <a:r>
              <a:rPr lang="ko-KR" altLang="en-US" dirty="0"/>
              <a:t>최솟값 유무</a:t>
            </a:r>
            <a:r>
              <a:rPr lang="en-US" altLang="ko-KR" dirty="0"/>
              <a:t>, </a:t>
            </a:r>
            <a:r>
              <a:rPr lang="ko-KR" altLang="en-US" dirty="0"/>
              <a:t>텍스트</a:t>
            </a:r>
            <a:r>
              <a:rPr lang="en-US" altLang="ko-KR" dirty="0"/>
              <a:t>, </a:t>
            </a:r>
            <a:r>
              <a:rPr lang="ko-KR" altLang="en-US" dirty="0"/>
              <a:t>구조적인 문자열 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- </a:t>
            </a:r>
            <a:r>
              <a:rPr lang="ko-KR" altLang="en-US" dirty="0"/>
              <a:t>누락된 값의 비율</a:t>
            </a:r>
            <a:r>
              <a:rPr lang="en-US" altLang="ko-KR" dirty="0"/>
              <a:t>(%)</a:t>
            </a:r>
          </a:p>
          <a:p>
            <a:r>
              <a:rPr lang="en-US" altLang="ko-KR" dirty="0"/>
              <a:t>  - </a:t>
            </a:r>
            <a:r>
              <a:rPr lang="ko-KR" altLang="en-US" dirty="0"/>
              <a:t>잡음 정도와 잡음의 종류</a:t>
            </a:r>
            <a:r>
              <a:rPr lang="en-US" altLang="ko-KR" dirty="0"/>
              <a:t>(</a:t>
            </a:r>
            <a:r>
              <a:rPr lang="ko-KR" altLang="en-US" dirty="0"/>
              <a:t>확률적</a:t>
            </a:r>
            <a:r>
              <a:rPr lang="en-US" altLang="ko-KR" dirty="0"/>
              <a:t>, </a:t>
            </a:r>
            <a:r>
              <a:rPr lang="ko-KR" altLang="en-US" dirty="0"/>
              <a:t>이상치</a:t>
            </a:r>
            <a:r>
              <a:rPr lang="en-US" altLang="ko-KR" dirty="0"/>
              <a:t>, </a:t>
            </a:r>
            <a:r>
              <a:rPr lang="ko-KR" altLang="en-US" dirty="0"/>
              <a:t>반올림 에러 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- </a:t>
            </a:r>
            <a:r>
              <a:rPr lang="ko-KR" altLang="en-US" dirty="0"/>
              <a:t>이 작업에 유용한 정도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분포 형태</a:t>
            </a:r>
            <a:r>
              <a:rPr lang="en-US" altLang="ko-KR" dirty="0"/>
              <a:t>(</a:t>
            </a:r>
            <a:r>
              <a:rPr lang="ko-KR" altLang="en-US" dirty="0" err="1"/>
              <a:t>가우시안</a:t>
            </a:r>
            <a:r>
              <a:rPr lang="en-US" altLang="ko-KR" dirty="0"/>
              <a:t>, </a:t>
            </a:r>
            <a:r>
              <a:rPr lang="ko-KR" altLang="en-US" dirty="0"/>
              <a:t>균등</a:t>
            </a:r>
            <a:r>
              <a:rPr lang="en-US" altLang="ko-KR" dirty="0"/>
              <a:t>, </a:t>
            </a:r>
            <a:r>
              <a:rPr lang="ko-KR" altLang="en-US" dirty="0"/>
              <a:t>로그 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지도 학습 작업이라면 타깃 속성을 구분합니다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데이터를 </a:t>
            </a:r>
            <a:r>
              <a:rPr lang="ko-KR" altLang="en-US" dirty="0" err="1"/>
              <a:t>시각화합니다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6. </a:t>
            </a:r>
            <a:r>
              <a:rPr lang="ko-KR" altLang="en-US" dirty="0"/>
              <a:t>특성 간의 상관관계를 조사합니다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7. </a:t>
            </a:r>
            <a:r>
              <a:rPr lang="ko-KR" altLang="en-US" dirty="0"/>
              <a:t>수동으로 문제를 해결할 수 있는 방법을 찾아봅니다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8. </a:t>
            </a:r>
            <a:r>
              <a:rPr lang="ko-KR" altLang="en-US" dirty="0"/>
              <a:t>적용이 가능한 변환을 찾습니다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9. </a:t>
            </a:r>
            <a:r>
              <a:rPr lang="ko-KR" altLang="en-US" dirty="0"/>
              <a:t>추가로 유용한 데이터를 찾습니다</a:t>
            </a:r>
            <a:r>
              <a:rPr lang="en-US" altLang="ko-KR" dirty="0"/>
              <a:t>(</a:t>
            </a:r>
            <a:r>
              <a:rPr lang="ko-KR" altLang="en-US" dirty="0"/>
              <a:t>있다면 ‘데이터를 </a:t>
            </a:r>
            <a:r>
              <a:rPr lang="ko-KR" altLang="en-US" dirty="0" err="1"/>
              <a:t>수집합니다’로</a:t>
            </a:r>
            <a:r>
              <a:rPr lang="ko-KR" altLang="en-US" dirty="0"/>
              <a:t> 돌아갑니다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10. </a:t>
            </a:r>
            <a:r>
              <a:rPr lang="ko-KR" altLang="en-US" dirty="0"/>
              <a:t>조사한 것을 기록합니다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노트</a:t>
            </a:r>
            <a:r>
              <a:rPr lang="en-US" altLang="ko-KR" dirty="0"/>
              <a:t>: </a:t>
            </a:r>
            <a:r>
              <a:rPr lang="ko-KR" altLang="en-US" dirty="0"/>
              <a:t>이 단계에서는 해당 분야의 전문가에게 조언을 구하세요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C56180-CBAB-423F-A287-3BFFBC2E028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2535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81260-AFDD-4753-9220-90A96F11E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50" y="342900"/>
            <a:ext cx="6905649" cy="338554"/>
          </a:xfrm>
        </p:spPr>
        <p:txBody>
          <a:bodyPr/>
          <a:lstStyle/>
          <a:p>
            <a:r>
              <a:rPr lang="en-US" altLang="ko-KR" b="1" dirty="0"/>
              <a:t>4/8</a:t>
            </a:r>
            <a:r>
              <a:rPr lang="ko-KR" altLang="en-US" b="1" dirty="0"/>
              <a:t>데이터를 준비합니다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F777E1-D951-42FB-B693-AB6E88735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950" y="952500"/>
            <a:ext cx="8610600" cy="577401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데이터 정제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이상치를 수정하거나 삭제합니다</a:t>
            </a:r>
            <a:r>
              <a:rPr lang="en-US" altLang="ko-KR" dirty="0"/>
              <a:t>(</a:t>
            </a:r>
            <a:r>
              <a:rPr lang="ko-KR" altLang="en-US" dirty="0"/>
              <a:t>선택사항</a:t>
            </a:r>
            <a:r>
              <a:rPr lang="en-US" altLang="ko-KR" dirty="0"/>
              <a:t>).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누락된 값을 채우거나</a:t>
            </a:r>
            <a:r>
              <a:rPr lang="en-US" altLang="ko-KR" dirty="0"/>
              <a:t>(</a:t>
            </a:r>
            <a:r>
              <a:rPr lang="ko-KR" altLang="en-US" dirty="0"/>
              <a:t>예를 들면 </a:t>
            </a:r>
            <a:r>
              <a:rPr lang="en-US" altLang="ko-KR" dirty="0"/>
              <a:t>0</a:t>
            </a:r>
            <a:r>
              <a:rPr lang="ko-KR" altLang="en-US" dirty="0"/>
              <a:t>이나 평균</a:t>
            </a:r>
            <a:r>
              <a:rPr lang="en-US" altLang="ko-KR" dirty="0"/>
              <a:t>, </a:t>
            </a:r>
            <a:r>
              <a:rPr lang="ko-KR" altLang="en-US" dirty="0" err="1"/>
              <a:t>중간값</a:t>
            </a:r>
            <a:r>
              <a:rPr lang="ko-KR" altLang="en-US" dirty="0"/>
              <a:t> 등으로</a:t>
            </a:r>
            <a:r>
              <a:rPr lang="en-US" altLang="ko-KR" dirty="0"/>
              <a:t>), </a:t>
            </a:r>
            <a:r>
              <a:rPr lang="ko-KR" altLang="en-US" dirty="0"/>
              <a:t>그 행</a:t>
            </a:r>
            <a:r>
              <a:rPr lang="en-US" altLang="ko-KR" dirty="0"/>
              <a:t>(</a:t>
            </a:r>
            <a:r>
              <a:rPr lang="ko-KR" altLang="en-US" dirty="0"/>
              <a:t>또는 열</a:t>
            </a:r>
            <a:r>
              <a:rPr lang="en-US" altLang="ko-KR" dirty="0"/>
              <a:t>)</a:t>
            </a:r>
            <a:r>
              <a:rPr lang="ko-KR" altLang="en-US" dirty="0"/>
              <a:t>을 제거합니다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특성 선택</a:t>
            </a:r>
            <a:r>
              <a:rPr lang="en-US" altLang="ko-KR" dirty="0"/>
              <a:t>(</a:t>
            </a:r>
            <a:r>
              <a:rPr lang="ko-KR" altLang="en-US" dirty="0"/>
              <a:t>선택사항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작업에 유용하지 않은 정보를 가진 특성을 제거합니다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적절한 특성 공학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연속 특성 이산화하기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특성 분해하기</a:t>
            </a:r>
            <a:r>
              <a:rPr lang="en-US" altLang="ko-KR" dirty="0"/>
              <a:t>(</a:t>
            </a:r>
            <a:r>
              <a:rPr lang="ko-KR" altLang="en-US" dirty="0"/>
              <a:t>예를 들면 범주형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 등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가능한 특성 변환 추가하기</a:t>
            </a:r>
            <a:r>
              <a:rPr lang="en-US" altLang="ko-KR" dirty="0"/>
              <a:t>(</a:t>
            </a:r>
            <a:r>
              <a:rPr lang="ko-KR" altLang="en-US" dirty="0"/>
              <a:t>예를 들면 </a:t>
            </a:r>
            <a:r>
              <a:rPr lang="en-US" altLang="ko-KR" dirty="0"/>
              <a:t>log(x), sqrt(x), x^2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특성을 조합해 가능성 있는 새로운 특성 만들기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특성 스케일 조정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표준화 또는 정규화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4A748A-A0BB-4F88-8BE7-3DF9E6EA77E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2210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7F6147-3980-4C69-9EEE-120CC12F632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56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D0ADC2-05CF-4445-9D2F-B92868BE5584}"/>
              </a:ext>
            </a:extLst>
          </p:cNvPr>
          <p:cNvSpPr/>
          <p:nvPr/>
        </p:nvSpPr>
        <p:spPr>
          <a:xfrm>
            <a:off x="336550" y="876300"/>
            <a:ext cx="9175750" cy="3371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노트</a:t>
            </a:r>
            <a:r>
              <a:rPr lang="en-US" altLang="ko-KR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데이터의 복사본으로 작업합니다</a:t>
            </a:r>
            <a:r>
              <a:rPr lang="en-US" altLang="ko-KR" dirty="0"/>
              <a:t>(</a:t>
            </a:r>
            <a:r>
              <a:rPr lang="ko-KR" altLang="en-US" dirty="0"/>
              <a:t>원본 데이터셋은 그대로 보관합니다</a:t>
            </a:r>
            <a:r>
              <a:rPr lang="en-US" altLang="ko-KR" dirty="0"/>
              <a:t>).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적용한 모든 데이터 변환은 함수로 만듭니다</a:t>
            </a:r>
            <a:r>
              <a:rPr lang="en-US" altLang="ko-KR" dirty="0"/>
              <a:t>. </a:t>
            </a:r>
            <a:r>
              <a:rPr lang="ko-KR" altLang="en-US" dirty="0"/>
              <a:t>여기에는 다섯 가지 이유가 있습니다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다음에 새로운 데이터를 얻을 때 데이터 준비를 쉽게 할 수 있기 때문입니다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다음 프로젝트에 이 변환을 쉽게 적용할 수 있기 때문입니다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테스트 세트를 정제하고 변환하기 위해서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솔루션이 서비스에 투입된 후 새로운 데이터 샘플을 정제하고 변환하기 위해서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하이퍼파라미터로</a:t>
            </a:r>
            <a:r>
              <a:rPr lang="ko-KR" altLang="en-US" dirty="0"/>
              <a:t> 준비 단계를 쉽게 선택하기 위해서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9625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D31DE-455C-4F19-9E36-DE5F6765D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266700"/>
            <a:ext cx="6905649" cy="338554"/>
          </a:xfrm>
        </p:spPr>
        <p:txBody>
          <a:bodyPr/>
          <a:lstStyle/>
          <a:p>
            <a:r>
              <a:rPr lang="en-US" altLang="ko-KR" b="1" dirty="0"/>
              <a:t>5/8</a:t>
            </a:r>
            <a:r>
              <a:rPr lang="ko-KR" altLang="en-US" b="1" dirty="0"/>
              <a:t>가능성 있는 몇 개의 모델을 고릅니다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CA6263-626C-4B89-AEEF-8744BE6F2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750" y="800100"/>
            <a:ext cx="8763000" cy="535851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여러 종류의 모델을 기본 매개변수를 사용해 신속하게 많이 훈련시켜봅니다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(</a:t>
            </a:r>
            <a:r>
              <a:rPr lang="ko-KR" altLang="en-US" dirty="0"/>
              <a:t>예를 들면 선형 모델</a:t>
            </a:r>
            <a:r>
              <a:rPr lang="en-US" altLang="ko-KR" dirty="0"/>
              <a:t>, </a:t>
            </a:r>
            <a:r>
              <a:rPr lang="ko-KR" altLang="en-US" dirty="0" err="1"/>
              <a:t>나이브</a:t>
            </a:r>
            <a:r>
              <a:rPr lang="ko-KR" altLang="en-US" dirty="0"/>
              <a:t> 베이지</a:t>
            </a:r>
            <a:r>
              <a:rPr lang="en-US" altLang="ko-KR" dirty="0"/>
              <a:t>, SVM, </a:t>
            </a:r>
            <a:r>
              <a:rPr lang="ko-KR" altLang="en-US" dirty="0"/>
              <a:t>랜덤 </a:t>
            </a:r>
            <a:r>
              <a:rPr lang="ko-KR" altLang="en-US" dirty="0" err="1"/>
              <a:t>포레스트</a:t>
            </a:r>
            <a:r>
              <a:rPr lang="en-US" altLang="ko-KR" dirty="0"/>
              <a:t>, </a:t>
            </a:r>
            <a:r>
              <a:rPr lang="ko-KR" altLang="en-US" dirty="0"/>
              <a:t>신경망 등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성능을 측정하고 비교합니다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각 모델에서 </a:t>
            </a:r>
            <a:r>
              <a:rPr lang="en-US" altLang="ko-KR" dirty="0"/>
              <a:t>N-</a:t>
            </a:r>
            <a:r>
              <a:rPr lang="ko-KR" altLang="en-US" dirty="0"/>
              <a:t>겹 교차 검증을 사용해 </a:t>
            </a:r>
            <a:r>
              <a:rPr lang="en-US" altLang="ko-KR" dirty="0"/>
              <a:t>N</a:t>
            </a:r>
            <a:r>
              <a:rPr lang="ko-KR" altLang="en-US" dirty="0"/>
              <a:t>개 </a:t>
            </a:r>
            <a:r>
              <a:rPr lang="ko-KR" altLang="en-US" dirty="0" err="1"/>
              <a:t>폴드의</a:t>
            </a:r>
            <a:r>
              <a:rPr lang="ko-KR" altLang="en-US" dirty="0"/>
              <a:t> 성능에 대한 평균과 표준 편차를 계산합니다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각 알고리즘에서 가장 두드러진 변수를 분석합니다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모델이 만드는 에러의 종류를 분석합니다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이 에러를 피하기 위해 사람이 사용하는 데이터는 무엇인가요</a:t>
            </a:r>
            <a:r>
              <a:rPr lang="en-US" altLang="ko-KR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5. </a:t>
            </a:r>
            <a:r>
              <a:rPr lang="ko-KR" altLang="en-US" dirty="0"/>
              <a:t>간단한 특성 선택과 특성 공학 단계를 수행합니다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6. </a:t>
            </a:r>
            <a:r>
              <a:rPr lang="ko-KR" altLang="en-US" dirty="0"/>
              <a:t>이전 다섯 단계를 한 번이나 두 번 빠르게 반복합니다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7. </a:t>
            </a:r>
            <a:r>
              <a:rPr lang="ko-KR" altLang="en-US" dirty="0"/>
              <a:t>다른 종류의 에러를 만드는 모델을 중심으로 가장 가능성이 높은 모델을 세 개에서 </a:t>
            </a:r>
            <a:r>
              <a:rPr lang="ko-KR" altLang="en-US" dirty="0" err="1"/>
              <a:t>다섯개</a:t>
            </a:r>
            <a:r>
              <a:rPr lang="ko-KR" altLang="en-US" dirty="0"/>
              <a:t> 정도 추립니다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DBAD29-0CAD-45E6-B937-339965C6F80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2914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6E24BA-71EF-46A9-8508-3D35FBE1EC4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58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ABBBDD5-8F9F-49DA-9692-2D8DEED493F4}"/>
              </a:ext>
            </a:extLst>
          </p:cNvPr>
          <p:cNvSpPr/>
          <p:nvPr/>
        </p:nvSpPr>
        <p:spPr>
          <a:xfrm>
            <a:off x="374650" y="723900"/>
            <a:ext cx="8763000" cy="2540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노트</a:t>
            </a:r>
            <a:r>
              <a:rPr lang="en-US" altLang="ko-KR" dirty="0"/>
              <a:t>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데이터가 매우 크면 여러 가지 모델을 일정 시간 안에 훈련시킬 수 있도록 데이터를 </a:t>
            </a:r>
            <a:r>
              <a:rPr lang="ko-KR" altLang="en-US" dirty="0" err="1"/>
              <a:t>샘플링하여</a:t>
            </a:r>
            <a:r>
              <a:rPr lang="ko-KR" altLang="en-US" dirty="0"/>
              <a:t> 작은 훈련 세트를 만드는 것이 좋습니다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이렇게 하면 규모가 큰 신경망이나 랜덤 </a:t>
            </a:r>
            <a:r>
              <a:rPr lang="ko-KR" altLang="en-US" dirty="0" err="1"/>
              <a:t>포레스트</a:t>
            </a:r>
            <a:r>
              <a:rPr lang="ko-KR" altLang="en-US" dirty="0"/>
              <a:t> 같은 복잡한 모델은 만들기 어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렵습니다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여기에서도 가능한 한 최대로 이 단계들을 자동화합니다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43814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2AB3E-D2F9-48D0-B887-047D97BD7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266700"/>
            <a:ext cx="6905649" cy="338554"/>
          </a:xfrm>
        </p:spPr>
        <p:txBody>
          <a:bodyPr/>
          <a:lstStyle/>
          <a:p>
            <a:r>
              <a:rPr lang="en-US" altLang="ko-KR" b="1" dirty="0"/>
              <a:t> 6/8</a:t>
            </a:r>
            <a:r>
              <a:rPr lang="ko-KR" altLang="en-US" b="1" dirty="0"/>
              <a:t>시스템을 세밀하게 튜닝합니다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28A800-7C5B-4A8D-8204-41FE18165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252" y="782558"/>
            <a:ext cx="8763000" cy="66050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교차 검증을 사용해 </a:t>
            </a:r>
            <a:r>
              <a:rPr lang="ko-KR" altLang="en-US" dirty="0" err="1"/>
              <a:t>하이퍼파라미터를</a:t>
            </a:r>
            <a:r>
              <a:rPr lang="ko-KR" altLang="en-US" dirty="0"/>
              <a:t> 정밀 튜닝합니다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 err="1"/>
              <a:t>하이퍼파라미터를</a:t>
            </a:r>
            <a:r>
              <a:rPr lang="ko-KR" altLang="en-US" dirty="0"/>
              <a:t> 사용해 데이터 변환을 선택하세요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특히 확신이 없는 경우 이렇게 해야 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-</a:t>
            </a:r>
            <a:r>
              <a:rPr lang="ko-KR" altLang="en-US" dirty="0"/>
              <a:t> 누락된 값을 </a:t>
            </a:r>
            <a:r>
              <a:rPr lang="en-US" altLang="ko-KR" dirty="0"/>
              <a:t>0</a:t>
            </a:r>
            <a:r>
              <a:rPr lang="ko-KR" altLang="en-US" dirty="0"/>
              <a:t>으로 채울 것인가 아니면 </a:t>
            </a:r>
            <a:r>
              <a:rPr lang="ko-KR" altLang="en-US" dirty="0" err="1"/>
              <a:t>중간값으로</a:t>
            </a:r>
            <a:r>
              <a:rPr lang="ko-KR" altLang="en-US" dirty="0"/>
              <a:t> 채울 것인가</a:t>
            </a:r>
            <a:r>
              <a:rPr lang="en-US" altLang="ko-KR" dirty="0"/>
              <a:t>? </a:t>
            </a:r>
            <a:r>
              <a:rPr lang="ko-KR" altLang="en-US" dirty="0"/>
              <a:t>아니면 그 행을 버릴 것인가</a:t>
            </a:r>
            <a:r>
              <a:rPr lang="en-US" altLang="ko-KR" dirty="0"/>
              <a:t>?).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탐색할 </a:t>
            </a:r>
            <a:r>
              <a:rPr lang="ko-KR" altLang="en-US" dirty="0" err="1"/>
              <a:t>하이퍼파라미터의</a:t>
            </a:r>
            <a:r>
              <a:rPr lang="ko-KR" altLang="en-US" dirty="0"/>
              <a:t> 값이 매우 적지 않다면 그리드 서치보다 랜덤 </a:t>
            </a:r>
            <a:r>
              <a:rPr lang="ko-KR" altLang="en-US" dirty="0" err="1"/>
              <a:t>서치를</a:t>
            </a:r>
            <a:r>
              <a:rPr lang="ko-KR" altLang="en-US" dirty="0"/>
              <a:t> 사용하세요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훈련 시간이 오래 걸린다면 베이지안 최적화 방법을 사용하는 것이 좋습니다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 err="1"/>
              <a:t>가우시안</a:t>
            </a:r>
            <a:r>
              <a:rPr lang="ko-KR" altLang="en-US" dirty="0"/>
              <a:t> 프로세스 사전확률</a:t>
            </a:r>
            <a:r>
              <a:rPr lang="en-US" altLang="ko-KR" dirty="0"/>
              <a:t>(Gaussian process prior)(Jasper Snoek, Hugo Larochelle, and Ryan Adams([https://goo.gl/PEFfGr](https://goo.gl/PEFfGr)))</a:t>
            </a:r>
            <a:r>
              <a:rPr lang="ko-KR" altLang="en-US" dirty="0"/>
              <a:t>을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앙상블 방법을 시도해보세요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최고의 모델들을 연결하면 종종 개별 모델을 실행하는 것보다 더 성능이 높습니다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최종 모델에 확신이 선 후 일반화 오차를 추정하기 위해 테스트 세트에서 성능을 측정합니다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F500B2-743D-46C9-8EF6-D912DAAE351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93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903CB2C6-742B-4D6B-A56D-AE452B5C85A0}"/>
              </a:ext>
            </a:extLst>
          </p:cNvPr>
          <p:cNvGrpSpPr/>
          <p:nvPr/>
        </p:nvGrpSpPr>
        <p:grpSpPr>
          <a:xfrm>
            <a:off x="488950" y="1333500"/>
            <a:ext cx="7767320" cy="1715341"/>
            <a:chOff x="1306500" y="2829552"/>
            <a:chExt cx="7767320" cy="1715341"/>
          </a:xfrm>
        </p:grpSpPr>
        <p:pic>
          <p:nvPicPr>
            <p:cNvPr id="2" name="object 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5644" y="3355039"/>
              <a:ext cx="66719" cy="66719"/>
            </a:xfrm>
            <a:prstGeom prst="rect">
              <a:avLst/>
            </a:prstGeom>
          </p:spPr>
        </p:pic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5644" y="3612386"/>
              <a:ext cx="66719" cy="6671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5644" y="4127079"/>
              <a:ext cx="66719" cy="667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5644" y="4384426"/>
              <a:ext cx="66719" cy="66719"/>
            </a:xfrm>
            <a:prstGeom prst="rect">
              <a:avLst/>
            </a:prstGeom>
          </p:spPr>
        </p:pic>
        <p:sp>
          <p:nvSpPr>
            <p:cNvPr id="6" name="object 6"/>
            <p:cNvSpPr txBox="1"/>
            <p:nvPr/>
          </p:nvSpPr>
          <p:spPr>
            <a:xfrm>
              <a:off x="1306500" y="2829552"/>
              <a:ext cx="7767320" cy="1715341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1400" b="1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예제</a:t>
              </a:r>
              <a:r>
                <a:rPr sz="1550" b="1" spc="-170" dirty="0"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</a:rPr>
                <a:t>:</a:t>
              </a:r>
              <a:r>
                <a:rPr sz="1550" b="1" spc="35" dirty="0"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</a:rPr>
                <a:t> </a:t>
              </a:r>
              <a:r>
                <a:rPr sz="1400" b="1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스팸</a:t>
              </a:r>
              <a:r>
                <a:rPr sz="1400" b="1" spc="-8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b="1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메일</a:t>
              </a:r>
              <a:r>
                <a:rPr sz="1400" b="1" spc="-8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b="1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분류</a:t>
              </a:r>
              <a:endParaRPr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endParaRPr>
            </a:p>
            <a:p>
              <a:pPr marL="607060">
                <a:lnSpc>
                  <a:spcPct val="100000"/>
                </a:lnSpc>
                <a:spcBef>
                  <a:spcPts val="1590"/>
                </a:spcBef>
              </a:pPr>
              <a:r>
                <a:rPr sz="1400" b="1" spc="-5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특정</a:t>
              </a:r>
              <a:r>
                <a:rPr sz="1400" b="1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b="1" spc="-5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단</a:t>
              </a:r>
              <a:r>
                <a:rPr sz="1400" b="1" spc="-55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어</a:t>
              </a:r>
              <a:r>
                <a:rPr sz="1400" spc="-5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가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들</a:t>
              </a:r>
              <a:r>
                <a:rPr sz="1400" spc="-5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어가면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스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팸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메일로</a:t>
              </a:r>
              <a:endPara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endParaRPr>
            </a:p>
            <a:p>
              <a:pPr marL="607060" marR="5080">
                <a:lnSpc>
                  <a:spcPct val="120600"/>
                </a:lnSpc>
              </a:pPr>
              <a:r>
                <a:rPr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프</a:t>
              </a:r>
              <a:r>
                <a:rPr sz="1400" spc="-5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로그</a:t>
              </a:r>
              <a:r>
                <a:rPr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램</a:t>
              </a:r>
              <a:r>
                <a:rPr sz="1400" spc="-5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이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론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칭된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후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새로운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스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팸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단어가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생겼을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때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소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프트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웨어는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이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단어를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자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동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으로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분류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할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3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수 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없음</a:t>
              </a:r>
              <a:endPara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endParaRPr>
            </a:p>
            <a:p>
              <a:pPr marL="607060">
                <a:lnSpc>
                  <a:spcPct val="100000"/>
                </a:lnSpc>
                <a:spcBef>
                  <a:spcPts val="350"/>
                </a:spcBef>
              </a:pP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개발자가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새로운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규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칙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을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업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데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이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트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시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켜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줘야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함</a:t>
              </a:r>
            </a:p>
            <a:p>
              <a:pPr marL="607060">
                <a:lnSpc>
                  <a:spcPct val="100000"/>
                </a:lnSpc>
                <a:spcBef>
                  <a:spcPts val="345"/>
                </a:spcBef>
              </a:pPr>
              <a:r>
                <a:rPr sz="1400" b="1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새로운</a:t>
              </a:r>
              <a:r>
                <a:rPr sz="1400" b="1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b="1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규칙이</a:t>
              </a:r>
              <a:r>
                <a:rPr sz="1400" b="1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b="1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생겼을</a:t>
              </a:r>
              <a:r>
                <a:rPr sz="1400" b="1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b="1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때</a:t>
              </a:r>
              <a:r>
                <a:rPr sz="1400" b="1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b="1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사용자가</a:t>
              </a:r>
              <a:r>
                <a:rPr sz="1400" b="1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b="1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매번</a:t>
              </a:r>
              <a:r>
                <a:rPr sz="1400" b="1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b="1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업데이트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를</a:t>
              </a:r>
              <a:r>
                <a:rPr sz="1400" b="1" spc="-17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시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켜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줘야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하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기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때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문에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유지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보수가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어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려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움</a:t>
              </a:r>
              <a:endPara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endParaRPr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2E507B-FE11-4669-BD46-C238EB693FC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5A3A2E-50D6-4E12-B692-88027008FC5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60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CEC1E3-5242-4BF2-B420-60BB24C72825}"/>
              </a:ext>
            </a:extLst>
          </p:cNvPr>
          <p:cNvSpPr/>
          <p:nvPr/>
        </p:nvSpPr>
        <p:spPr>
          <a:xfrm>
            <a:off x="184150" y="800100"/>
            <a:ext cx="8763000" cy="2540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노트</a:t>
            </a:r>
            <a:r>
              <a:rPr lang="en-US" altLang="ko-KR" dirty="0"/>
              <a:t>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 단계에서는 가능한 한 많은 데이터를 사용하는 것이 좋습니다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특히 세부 튜닝의 마지막 단계로 갈수록 그렇습니다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언제나 </a:t>
            </a:r>
            <a:r>
              <a:rPr lang="ko-KR" altLang="en-US" dirty="0" err="1"/>
              <a:t>그렇듯이</a:t>
            </a:r>
            <a:r>
              <a:rPr lang="ko-KR" altLang="en-US" dirty="0"/>
              <a:t> 할 수 있다면 자동화합니다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일반화 오차를 측정한 후에는 모델을 변경하지 마세요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만약 그렇게 하면 테스트 세트에 과대적합되기 시작할 것입니다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72770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DA1FA-4CA3-49E0-807B-02DBE7D1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50" y="976884"/>
            <a:ext cx="6905649" cy="338554"/>
          </a:xfrm>
        </p:spPr>
        <p:txBody>
          <a:bodyPr/>
          <a:lstStyle/>
          <a:p>
            <a:r>
              <a:rPr lang="en-US" altLang="ko-KR" b="1" dirty="0"/>
              <a:t>7/8 </a:t>
            </a:r>
            <a:r>
              <a:rPr lang="ko-KR" altLang="en-US" b="1" dirty="0"/>
              <a:t>솔루션을 출시합니다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CA0D13-80AD-4903-996E-42C936515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950" y="1562100"/>
            <a:ext cx="8305800" cy="36942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지금까지의 작업을 문서화합니다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멋진 발표 자료를 만듭니다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먼저 큰 그림을 부각시킵니다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이 솔루션이 어떻게 비즈니스의 목표를 달성하는지 설명하세요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작업 과정에서 알게 된 흥미로운 점들을 잊지 말고 설명하세요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성공한 것과 그렇지 못한 것을 설명합니다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우리가 세운 가정과 시스템의 제약을 나열합니다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5. </a:t>
            </a:r>
            <a:r>
              <a:rPr lang="ko-KR" altLang="en-US" dirty="0"/>
              <a:t>멋진 그래프나 기억하기 쉬운 문장으로 핵심 내용을 전달하세요</a:t>
            </a:r>
            <a:r>
              <a:rPr lang="en-US" altLang="ko-KR" dirty="0"/>
              <a:t>(</a:t>
            </a:r>
            <a:r>
              <a:rPr lang="ko-KR" altLang="en-US" dirty="0"/>
              <a:t>예를 들면 ‘중간 소득이 주택 가격에 대한 가장 중요한 예측 변수입니다</a:t>
            </a:r>
            <a:r>
              <a:rPr lang="en-US" altLang="ko-KR" dirty="0"/>
              <a:t>.’).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25762A-98EA-44FE-BD22-96C608C9A55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246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C02F5-DDD3-45C8-A638-7B7B9593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50" y="266700"/>
            <a:ext cx="6905649" cy="338554"/>
          </a:xfrm>
        </p:spPr>
        <p:txBody>
          <a:bodyPr/>
          <a:lstStyle/>
          <a:p>
            <a:r>
              <a:rPr lang="en-US" altLang="ko-KR" b="1" dirty="0"/>
              <a:t>8/8 </a:t>
            </a:r>
            <a:r>
              <a:rPr lang="ko-KR" altLang="en-US" b="1" dirty="0"/>
              <a:t>시스템을 </a:t>
            </a:r>
            <a:r>
              <a:rPr lang="ko-KR" altLang="en-US" b="1" dirty="0" err="1"/>
              <a:t>론칭합니다</a:t>
            </a:r>
            <a:r>
              <a:rPr lang="en-US" altLang="ko-KR" b="1" dirty="0"/>
              <a:t>!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59A90A-179F-4E1E-B681-C66E46242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950" y="876300"/>
            <a:ext cx="8763000" cy="53562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서비스에 투입하기 위해 솔루션을 준비합니다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- </a:t>
            </a:r>
            <a:r>
              <a:rPr lang="ko-KR" altLang="en-US" dirty="0"/>
              <a:t>실제 입력 데이터 연결</a:t>
            </a:r>
            <a:r>
              <a:rPr lang="en-US" altLang="ko-KR" dirty="0"/>
              <a:t>, </a:t>
            </a:r>
            <a:r>
              <a:rPr lang="ko-KR" altLang="en-US" dirty="0"/>
              <a:t>단위 테스트 작성 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시스템의 서비스 성능을 일정한 간격으로 확인하고 성능이 감소됐을 때 알림을 받기 위해 모니터링 코드를 작성합니다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아주 느리게 감소되는 현상을 주의하세요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데이터가 변화함에 따라 모델이 점차 구식이 되는 경향이 있습니다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성능 측정에 사람의 개입이 필요할지 모릅니다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예를 들면 </a:t>
            </a:r>
            <a:r>
              <a:rPr lang="ko-KR" altLang="en-US" dirty="0" err="1"/>
              <a:t>크라우드소싱</a:t>
            </a:r>
            <a:r>
              <a:rPr lang="en-US" altLang="ko-KR" dirty="0"/>
              <a:t>crowdsourcing </a:t>
            </a:r>
            <a:r>
              <a:rPr lang="ko-KR" altLang="en-US" dirty="0"/>
              <a:t>서비스를 통해서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입력 데이터의 품질도 모니터링합니다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예를 들어 오동작 센서가 무작위한 값을 보내거나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ko-KR" altLang="en-US"/>
              <a:t>팀의 출력 </a:t>
            </a:r>
            <a:r>
              <a:rPr lang="ko-KR" altLang="en-US" dirty="0"/>
              <a:t>품질이 나쁜 경우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-  </a:t>
            </a:r>
            <a:r>
              <a:rPr lang="ko-KR" altLang="en-US" dirty="0"/>
              <a:t>온라인 학습 시스템의 경우 특히 중요합니다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정기적으로 새로운 데이터에서 모델을 다시 훈련시킵니다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가능한 한 자동화합니다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5F0BB9-8B7B-4894-A788-DBA50CE7CC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5810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51C9F3C-4152-41C3-8D8E-9FC13349E27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63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AE1A5E-7859-4BDC-B0E3-08BBA5C9F08D}"/>
              </a:ext>
            </a:extLst>
          </p:cNvPr>
          <p:cNvSpPr txBox="1"/>
          <p:nvPr/>
        </p:nvSpPr>
        <p:spPr>
          <a:xfrm>
            <a:off x="3155950" y="2552700"/>
            <a:ext cx="4800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/>
              <a:t>Q &amp; A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58494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00" y="938532"/>
            <a:ext cx="907415" cy="302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b="1" spc="-65" dirty="0"/>
              <a:t>머신러닝</a:t>
            </a:r>
            <a:endParaRPr sz="1800" b="1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6657" y="1278892"/>
            <a:ext cx="4381690" cy="2674513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72AFD8F7-C46C-4481-8128-918594FB6D36}"/>
              </a:ext>
            </a:extLst>
          </p:cNvPr>
          <p:cNvGrpSpPr/>
          <p:nvPr/>
        </p:nvGrpSpPr>
        <p:grpSpPr>
          <a:xfrm>
            <a:off x="406885" y="4469126"/>
            <a:ext cx="8614993" cy="1289007"/>
            <a:chOff x="1715644" y="4888985"/>
            <a:chExt cx="7476386" cy="1289007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5644" y="5013496"/>
              <a:ext cx="66719" cy="667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5644" y="5270843"/>
              <a:ext cx="66719" cy="6671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487685" y="5528189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66719" y="66719"/>
                  </a:moveTo>
                  <a:lnTo>
                    <a:pt x="0" y="66719"/>
                  </a:lnTo>
                  <a:lnTo>
                    <a:pt x="0" y="0"/>
                  </a:lnTo>
                  <a:lnTo>
                    <a:pt x="66719" y="0"/>
                  </a:lnTo>
                  <a:lnTo>
                    <a:pt x="66719" y="66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87685" y="5785536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66719" y="66719"/>
                  </a:moveTo>
                  <a:lnTo>
                    <a:pt x="0" y="66719"/>
                  </a:lnTo>
                  <a:lnTo>
                    <a:pt x="0" y="0"/>
                  </a:lnTo>
                  <a:lnTo>
                    <a:pt x="66719" y="0"/>
                  </a:lnTo>
                  <a:lnTo>
                    <a:pt x="66719" y="66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87685" y="6042883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66719" y="66719"/>
                  </a:moveTo>
                  <a:lnTo>
                    <a:pt x="0" y="66719"/>
                  </a:lnTo>
                  <a:lnTo>
                    <a:pt x="0" y="0"/>
                  </a:lnTo>
                  <a:lnTo>
                    <a:pt x="66719" y="0"/>
                  </a:lnTo>
                  <a:lnTo>
                    <a:pt x="66719" y="66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1876830" y="4888985"/>
              <a:ext cx="7315200" cy="1289007"/>
            </a:xfrm>
            <a:prstGeom prst="rect">
              <a:avLst/>
            </a:prstGeom>
          </p:spPr>
          <p:txBody>
            <a:bodyPr vert="horz" wrap="square" lIns="0" tIns="19685" rIns="0" bIns="0" rtlCol="0">
              <a:spAutoFit/>
            </a:bodyPr>
            <a:lstStyle/>
            <a:p>
              <a:pPr marL="12700" marR="2906395">
                <a:lnSpc>
                  <a:spcPct val="117000"/>
                </a:lnSpc>
                <a:spcBef>
                  <a:spcPts val="155"/>
                </a:spcBef>
              </a:pPr>
              <a:r>
                <a:rPr sz="1400" spc="-5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알고리즘이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데</a:t>
              </a:r>
              <a:r>
                <a:rPr sz="1400" spc="-5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이</a:t>
              </a:r>
              <a:r>
                <a:rPr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터</a:t>
              </a:r>
              <a:r>
                <a:rPr sz="1400" spc="-5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로부</a:t>
              </a:r>
              <a:r>
                <a:rPr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터</a:t>
              </a:r>
              <a:r>
                <a:rPr lang="en-US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개발자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스스로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스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팸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의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특</a:t>
              </a:r>
              <a:r>
                <a:rPr sz="1400" spc="-5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징을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lang="ko-KR" altLang="en-US"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찾음</a:t>
              </a:r>
              <a:endParaRPr lang="en-US" altLang="ko-KR" sz="1400" spc="-145" dirty="0">
                <a:latin typeface="맑은 고딕" panose="020B0503020000020004" pitchFamily="50" charset="-127"/>
                <a:ea typeface="맑은 고딕" panose="020B0503020000020004" pitchFamily="50" charset="-127"/>
                <a:cs typeface="Tahoma"/>
              </a:endParaRPr>
            </a:p>
            <a:p>
              <a:pPr marL="12700" marR="2906395">
                <a:lnSpc>
                  <a:spcPct val="117000"/>
                </a:lnSpc>
                <a:spcBef>
                  <a:spcPts val="155"/>
                </a:spcBef>
              </a:pPr>
              <a:r>
                <a:rPr sz="1400" spc="-5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머신</a:t>
              </a:r>
              <a:r>
                <a:rPr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러</a:t>
              </a:r>
              <a:r>
                <a:rPr sz="1400" spc="-5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닝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접근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방법</a:t>
              </a:r>
              <a:endPara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endParaRPr>
            </a:p>
            <a:p>
              <a:pPr marL="789940">
                <a:lnSpc>
                  <a:spcPct val="100000"/>
                </a:lnSpc>
                <a:spcBef>
                  <a:spcPts val="345"/>
                </a:spcBef>
              </a:pP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문제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연구</a:t>
              </a:r>
              <a:endPara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endParaRPr>
            </a:p>
            <a:p>
              <a:pPr marL="789940">
                <a:lnSpc>
                  <a:spcPct val="100000"/>
                </a:lnSpc>
                <a:spcBef>
                  <a:spcPts val="195"/>
                </a:spcBef>
              </a:pP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머신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러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닝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알고리즘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훈련</a:t>
              </a:r>
              <a:r>
                <a:rPr sz="1400" spc="-15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:</a:t>
              </a:r>
              <a:r>
                <a:rPr sz="1400" spc="-18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주어진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데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이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터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를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바</a:t>
              </a:r>
              <a:r>
                <a:rPr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탕</a:t>
              </a:r>
              <a:r>
                <a:rPr sz="1400" spc="-5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으로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훈련</a:t>
              </a:r>
              <a:r>
                <a:rPr lang="en-US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=&gt; 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스스로 </a:t>
              </a:r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스펨의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기준을 찾음</a:t>
              </a:r>
              <a:endPara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endParaRPr>
            </a:p>
            <a:p>
              <a:pPr marL="789940" marR="5080">
                <a:lnSpc>
                  <a:spcPts val="2030"/>
                </a:lnSpc>
                <a:spcBef>
                  <a:spcPts val="65"/>
                </a:spcBef>
              </a:pP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솔루션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평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가</a:t>
              </a:r>
              <a:r>
                <a:rPr sz="1400" spc="-15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:</a:t>
              </a:r>
              <a:r>
                <a:rPr sz="1400" spc="-18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문제가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없다면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론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칭</a:t>
              </a:r>
              <a:r>
                <a:rPr sz="1400" spc="-140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,</a:t>
              </a:r>
              <a:r>
                <a:rPr sz="1400" spc="-18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문제가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있다면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오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차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를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분석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한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후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처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음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과정부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터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3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다시 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실시</a:t>
              </a:r>
              <a:endPara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endParaRPr>
            </a:p>
          </p:txBody>
        </p:sp>
      </p:grpSp>
      <p:pic>
        <p:nvPicPr>
          <p:cNvPr id="10" name="object 3">
            <a:extLst>
              <a:ext uri="{FF2B5EF4-FFF2-40B4-BE49-F238E27FC236}">
                <a16:creationId xmlns:a16="http://schemas.microsoft.com/office/drawing/2014/main" id="{CF917D17-840F-48D2-B888-36774877DBF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2750" y="1920704"/>
            <a:ext cx="3200400" cy="1874413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0D11554D-2C0F-44D3-ABD3-F83DAA5D30E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7</a:t>
            </a:fld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AB88C3C-C949-41F7-8020-8FD5F43A43CC}"/>
              </a:ext>
            </a:extLst>
          </p:cNvPr>
          <p:cNvGrpSpPr/>
          <p:nvPr/>
        </p:nvGrpSpPr>
        <p:grpSpPr>
          <a:xfrm>
            <a:off x="488950" y="2592373"/>
            <a:ext cx="7924800" cy="874727"/>
            <a:chOff x="1327150" y="3186916"/>
            <a:chExt cx="7924800" cy="874727"/>
          </a:xfrm>
        </p:grpSpPr>
        <p:pic>
          <p:nvPicPr>
            <p:cNvPr id="2" name="object 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5644" y="3612386"/>
              <a:ext cx="66719" cy="66719"/>
            </a:xfrm>
            <a:prstGeom prst="rect">
              <a:avLst/>
            </a:prstGeom>
          </p:spPr>
        </p:pic>
        <p:sp>
          <p:nvSpPr>
            <p:cNvPr id="3" name="object 3"/>
            <p:cNvSpPr txBox="1"/>
            <p:nvPr/>
          </p:nvSpPr>
          <p:spPr>
            <a:xfrm>
              <a:off x="1327150" y="3186916"/>
              <a:ext cx="7924800" cy="874727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1400" b="1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예제</a:t>
              </a:r>
              <a:r>
                <a:rPr sz="1400" b="1" spc="-170" dirty="0"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</a:rPr>
                <a:t>:</a:t>
              </a:r>
              <a:r>
                <a:rPr sz="1400" b="1" spc="35" dirty="0"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</a:rPr>
                <a:t> </a:t>
              </a:r>
              <a:r>
                <a:rPr sz="1400" b="1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스팸</a:t>
              </a:r>
              <a:r>
                <a:rPr sz="1400" b="1" spc="-8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b="1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메일</a:t>
              </a:r>
              <a:r>
                <a:rPr sz="1400" b="1" spc="-8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b="1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분류</a:t>
              </a:r>
              <a:endParaRPr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endParaRPr>
            </a:p>
            <a:p>
              <a:pPr marL="607060" marR="5080">
                <a:lnSpc>
                  <a:spcPct val="117000"/>
                </a:lnSpc>
                <a:spcBef>
                  <a:spcPts val="1125"/>
                </a:spcBef>
              </a:pP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사용자가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스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팸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으로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지정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한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메일에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30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'</a:t>
              </a:r>
              <a:r>
                <a:rPr sz="1400" spc="20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F</a:t>
              </a:r>
              <a:r>
                <a:rPr sz="1400" spc="2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o</a:t>
              </a:r>
              <a:r>
                <a:rPr sz="1400" spc="70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r</a:t>
              </a:r>
              <a:r>
                <a:rPr sz="1400" spc="-185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 </a:t>
              </a:r>
              <a:r>
                <a:rPr sz="1400" spc="120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U</a:t>
              </a:r>
              <a:r>
                <a:rPr sz="1400" spc="30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/>
                </a:rPr>
                <a:t>'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가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자주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등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장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하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는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경우</a:t>
              </a:r>
              <a:r>
                <a:rPr sz="1400" spc="-17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이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단어가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포함된</a:t>
              </a:r>
              <a:r>
                <a:rPr sz="1400" spc="-1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이메일을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스</a:t>
              </a:r>
              <a:r>
                <a:rPr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팸 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으로</a:t>
              </a:r>
              <a:r>
                <a:rPr sz="1400" spc="-17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3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분류하도록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50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스스로</a:t>
              </a:r>
              <a:r>
                <a:rPr sz="1400" spc="-16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 </a:t>
              </a:r>
              <a:r>
                <a:rPr sz="1400" spc="-25" dirty="0">
                  <a:latin typeface="맑은 고딕" panose="020B0503020000020004" pitchFamily="50" charset="-127"/>
                  <a:ea typeface="맑은 고딕" panose="020B0503020000020004" pitchFamily="50" charset="-127"/>
                  <a:cs typeface="Gulim"/>
                </a:rPr>
                <a:t>학습</a:t>
              </a:r>
              <a:endParaRPr sz="140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96516C-931F-4AA0-9265-1A0A0C57CEF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8</a:t>
            </a:fld>
            <a:endParaRPr lang="ko-KR" altLang="en-US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9067EE15-20CE-8998-7903-1367DEBD781B}"/>
              </a:ext>
            </a:extLst>
          </p:cNvPr>
          <p:cNvSpPr txBox="1"/>
          <p:nvPr/>
        </p:nvSpPr>
        <p:spPr>
          <a:xfrm>
            <a:off x="488950" y="4000500"/>
            <a:ext cx="7924800" cy="49443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07060" marR="5080">
              <a:lnSpc>
                <a:spcPct val="117000"/>
              </a:lnSpc>
              <a:spcBef>
                <a:spcPts val="1125"/>
              </a:spcBef>
            </a:pPr>
            <a:r>
              <a:rPr lang="ko-KR" altLang="en-US"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새로운 스팸 매일을 기준으로 알고리즘을 주기적으로 다시 훈련시켜서 새로운 스팸필터로 자동으로 론칭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00" y="342900"/>
            <a:ext cx="2137410" cy="302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b="1" spc="-65" dirty="0"/>
              <a:t>머신러닝</a:t>
            </a:r>
            <a:r>
              <a:rPr sz="1800" b="1" spc="-100" dirty="0"/>
              <a:t> </a:t>
            </a:r>
            <a:r>
              <a:rPr sz="1800" b="1" spc="-65" dirty="0"/>
              <a:t>학습</a:t>
            </a:r>
            <a:r>
              <a:rPr sz="1800" b="1" spc="-100" dirty="0"/>
              <a:t> </a:t>
            </a:r>
            <a:r>
              <a:rPr sz="1800" b="1" spc="-65" dirty="0"/>
              <a:t>자동화</a:t>
            </a:r>
            <a:endParaRPr sz="1800" b="1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8304" y="954395"/>
            <a:ext cx="4381690" cy="1930208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DE1C0B9-99D5-407B-887C-7F2BF4297A2B}"/>
              </a:ext>
            </a:extLst>
          </p:cNvPr>
          <p:cNvGrpSpPr/>
          <p:nvPr/>
        </p:nvGrpSpPr>
        <p:grpSpPr>
          <a:xfrm>
            <a:off x="1306500" y="3576076"/>
            <a:ext cx="7239126" cy="1374607"/>
            <a:chOff x="1715644" y="4686300"/>
            <a:chExt cx="7239126" cy="1374607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5644" y="4784743"/>
              <a:ext cx="66719" cy="667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5644" y="5490064"/>
              <a:ext cx="66719" cy="6671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13867" y="5871318"/>
              <a:ext cx="15240" cy="19685"/>
            </a:xfrm>
            <a:custGeom>
              <a:avLst/>
              <a:gdLst/>
              <a:ahLst/>
              <a:cxnLst/>
              <a:rect l="l" t="t" r="r" b="b"/>
              <a:pathLst>
                <a:path w="15239" h="19685">
                  <a:moveTo>
                    <a:pt x="14613" y="19062"/>
                  </a:moveTo>
                  <a:lnTo>
                    <a:pt x="0" y="19062"/>
                  </a:lnTo>
                  <a:lnTo>
                    <a:pt x="0" y="0"/>
                  </a:lnTo>
                  <a:lnTo>
                    <a:pt x="14613" y="0"/>
                  </a:lnTo>
                  <a:lnTo>
                    <a:pt x="14613" y="19062"/>
                  </a:lnTo>
                  <a:close/>
                </a:path>
              </a:pathLst>
            </a:custGeom>
            <a:solidFill>
              <a:srgbClr val="000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1860550" y="4686300"/>
              <a:ext cx="7094220" cy="1374607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marR="588645">
                <a:lnSpc>
                  <a:spcPct val="108900"/>
                </a:lnSpc>
                <a:spcBef>
                  <a:spcPts val="95"/>
                </a:spcBef>
              </a:pPr>
              <a:r>
                <a:rPr sz="1400" spc="-40" dirty="0">
                  <a:latin typeface="Gulim"/>
                  <a:cs typeface="Gulim"/>
                </a:rPr>
                <a:t>머신러닝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작업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35" dirty="0">
                  <a:latin typeface="Gulim"/>
                  <a:cs typeface="Gulim"/>
                </a:rPr>
                <a:t>흐름의</a:t>
              </a:r>
              <a:r>
                <a:rPr sz="1400" spc="-160" dirty="0">
                  <a:latin typeface="Gulim"/>
                  <a:cs typeface="Gulim"/>
                </a:rPr>
                <a:t> </a:t>
              </a:r>
              <a:r>
                <a:rPr sz="1400" spc="-35" dirty="0">
                  <a:latin typeface="Gulim"/>
                  <a:cs typeface="Gulim"/>
                </a:rPr>
                <a:t>전체를</a:t>
              </a:r>
              <a:r>
                <a:rPr sz="1400" spc="-170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머신러닝</a:t>
              </a:r>
              <a:r>
                <a:rPr sz="1400" spc="-160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파이프라인</a:t>
              </a:r>
              <a:r>
                <a:rPr sz="1400" spc="-170" dirty="0">
                  <a:latin typeface="Gulim"/>
                  <a:cs typeface="Gulim"/>
                </a:rPr>
                <a:t> </a:t>
              </a:r>
              <a:r>
                <a:rPr sz="1400" spc="-25" dirty="0">
                  <a:latin typeface="Gulim"/>
                  <a:cs typeface="Gulim"/>
                </a:rPr>
                <a:t>또는</a:t>
              </a:r>
              <a:r>
                <a:rPr sz="1400" spc="-170" dirty="0">
                  <a:latin typeface="Gulim"/>
                  <a:cs typeface="Gulim"/>
                </a:rPr>
                <a:t> </a:t>
              </a:r>
              <a:r>
                <a:rPr sz="1400" b="1" spc="-75" dirty="0">
                  <a:latin typeface="Tahoma"/>
                  <a:cs typeface="Tahoma"/>
                </a:rPr>
                <a:t>MLOps(Machine</a:t>
              </a:r>
              <a:r>
                <a:rPr sz="1400" b="1" spc="-150" dirty="0">
                  <a:latin typeface="Tahoma"/>
                  <a:cs typeface="Tahoma"/>
                </a:rPr>
                <a:t> </a:t>
              </a:r>
              <a:r>
                <a:rPr sz="1400" b="1" spc="-100" dirty="0">
                  <a:latin typeface="Tahoma"/>
                  <a:cs typeface="Tahoma"/>
                </a:rPr>
                <a:t>Learning </a:t>
              </a:r>
              <a:r>
                <a:rPr sz="1400" b="1" spc="-440" dirty="0">
                  <a:latin typeface="Tahoma"/>
                  <a:cs typeface="Tahoma"/>
                </a:rPr>
                <a:t> </a:t>
              </a:r>
              <a:endParaRPr lang="en-US" sz="1400" b="1" spc="-440" dirty="0">
                <a:latin typeface="Tahoma"/>
                <a:cs typeface="Tahoma"/>
              </a:endParaRPr>
            </a:p>
            <a:p>
              <a:pPr marL="12700" marR="588645">
                <a:lnSpc>
                  <a:spcPct val="108900"/>
                </a:lnSpc>
                <a:spcBef>
                  <a:spcPts val="95"/>
                </a:spcBef>
              </a:pPr>
              <a:r>
                <a:rPr sz="1400" b="1" spc="50" dirty="0">
                  <a:latin typeface="Tahoma"/>
                  <a:cs typeface="Tahoma"/>
                </a:rPr>
                <a:t>O</a:t>
              </a:r>
              <a:r>
                <a:rPr sz="1400" b="1" spc="-95" dirty="0">
                  <a:latin typeface="Tahoma"/>
                  <a:cs typeface="Tahoma"/>
                </a:rPr>
                <a:t>p</a:t>
              </a:r>
              <a:r>
                <a:rPr sz="1400" b="1" spc="-90" dirty="0">
                  <a:latin typeface="Tahoma"/>
                  <a:cs typeface="Tahoma"/>
                </a:rPr>
                <a:t>e</a:t>
              </a:r>
              <a:r>
                <a:rPr sz="1400" b="1" spc="-60" dirty="0">
                  <a:latin typeface="Tahoma"/>
                  <a:cs typeface="Tahoma"/>
                </a:rPr>
                <a:t>r</a:t>
              </a:r>
              <a:r>
                <a:rPr sz="1400" b="1" spc="-114" dirty="0">
                  <a:latin typeface="Tahoma"/>
                  <a:cs typeface="Tahoma"/>
                </a:rPr>
                <a:t>a</a:t>
              </a:r>
              <a:r>
                <a:rPr sz="1400" b="1" spc="-40" dirty="0">
                  <a:latin typeface="Tahoma"/>
                  <a:cs typeface="Tahoma"/>
                </a:rPr>
                <a:t>t</a:t>
              </a:r>
              <a:r>
                <a:rPr sz="1400" b="1" spc="-45" dirty="0">
                  <a:latin typeface="Tahoma"/>
                  <a:cs typeface="Tahoma"/>
                </a:rPr>
                <a:t>i</a:t>
              </a:r>
              <a:r>
                <a:rPr sz="1400" b="1" spc="-70" dirty="0">
                  <a:latin typeface="Tahoma"/>
                  <a:cs typeface="Tahoma"/>
                </a:rPr>
                <a:t>o</a:t>
              </a:r>
              <a:r>
                <a:rPr sz="1400" b="1" spc="-105" dirty="0">
                  <a:latin typeface="Tahoma"/>
                  <a:cs typeface="Tahoma"/>
                </a:rPr>
                <a:t>n</a:t>
              </a:r>
              <a:r>
                <a:rPr sz="1400" b="1" spc="-125" dirty="0">
                  <a:latin typeface="Tahoma"/>
                  <a:cs typeface="Tahoma"/>
                </a:rPr>
                <a:t>s,</a:t>
              </a:r>
              <a:r>
                <a:rPr sz="1400" b="1" spc="-155" dirty="0">
                  <a:latin typeface="Tahoma"/>
                  <a:cs typeface="Tahoma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머신러닝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운영</a:t>
              </a:r>
              <a:r>
                <a:rPr sz="1400" b="1" spc="-245" dirty="0">
                  <a:latin typeface="Tahoma"/>
                  <a:cs typeface="Tahoma"/>
                </a:rPr>
                <a:t>)</a:t>
              </a:r>
              <a:r>
                <a:rPr sz="1400" dirty="0">
                  <a:latin typeface="Gulim"/>
                  <a:cs typeface="Gulim"/>
                </a:rPr>
                <a:t>라</a:t>
              </a:r>
              <a:r>
                <a:rPr sz="1400" spc="-150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부르며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자</a:t>
              </a:r>
              <a:r>
                <a:rPr sz="1400" dirty="0">
                  <a:latin typeface="Gulim"/>
                  <a:cs typeface="Gulim"/>
                </a:rPr>
                <a:t>동화</a:t>
              </a:r>
              <a:r>
                <a:rPr sz="1400" spc="-50" dirty="0">
                  <a:latin typeface="Gulim"/>
                  <a:cs typeface="Gulim"/>
                </a:rPr>
                <a:t>가</a:t>
              </a:r>
              <a:r>
                <a:rPr sz="1400" spc="-165" dirty="0">
                  <a:latin typeface="Gulim"/>
                  <a:cs typeface="Gulim"/>
                </a:rPr>
                <a:t> </a:t>
              </a:r>
              <a:r>
                <a:rPr sz="1400" spc="-50" dirty="0">
                  <a:latin typeface="Gulim"/>
                  <a:cs typeface="Gulim"/>
                </a:rPr>
                <a:t>가능</a:t>
              </a:r>
              <a:r>
                <a:rPr sz="1400" dirty="0">
                  <a:latin typeface="Gulim"/>
                  <a:cs typeface="Gulim"/>
                </a:rPr>
                <a:t>함</a:t>
              </a:r>
              <a:r>
                <a:rPr sz="1400" spc="-140" dirty="0">
                  <a:latin typeface="Tahoma"/>
                  <a:cs typeface="Tahoma"/>
                </a:rPr>
                <a:t>.</a:t>
              </a:r>
              <a:endParaRPr sz="1400" dirty="0">
                <a:latin typeface="Tahoma"/>
                <a:cs typeface="Tahoma"/>
              </a:endParaRPr>
            </a:p>
            <a:p>
              <a:pPr>
                <a:lnSpc>
                  <a:spcPct val="100000"/>
                </a:lnSpc>
                <a:spcBef>
                  <a:spcPts val="40"/>
                </a:spcBef>
              </a:pPr>
              <a:endParaRPr sz="1350" dirty="0">
                <a:latin typeface="Tahoma"/>
                <a:cs typeface="Tahoma"/>
              </a:endParaRPr>
            </a:p>
            <a:p>
              <a:pPr marL="12700">
                <a:lnSpc>
                  <a:spcPct val="100000"/>
                </a:lnSpc>
              </a:pPr>
              <a:r>
                <a:rPr sz="1400" dirty="0">
                  <a:latin typeface="Gulim"/>
                  <a:cs typeface="Gulim"/>
                  <a:hlinkClick r:id="rId4"/>
                </a:rPr>
                <a:t>참</a:t>
              </a:r>
              <a:r>
                <a:rPr sz="1400" spc="-50" dirty="0">
                  <a:latin typeface="Gulim"/>
                  <a:cs typeface="Gulim"/>
                  <a:hlinkClick r:id="rId4"/>
                </a:rPr>
                <a:t>조</a:t>
              </a:r>
              <a:r>
                <a:rPr sz="1400" spc="-155" dirty="0">
                  <a:latin typeface="Tahoma"/>
                  <a:cs typeface="Tahoma"/>
                  <a:hlinkClick r:id="rId4"/>
                </a:rPr>
                <a:t>:</a:t>
              </a:r>
              <a:r>
                <a:rPr sz="1400" spc="-185" dirty="0">
                  <a:latin typeface="Tahoma"/>
                  <a:cs typeface="Tahoma"/>
                  <a:hlinkClick r:id="rId4"/>
                </a:rPr>
                <a:t> </a:t>
              </a:r>
              <a:r>
                <a:rPr sz="1400" u="heavy" spc="240" dirty="0">
                  <a:solidFill>
                    <a:srgbClr val="00008B"/>
                  </a:solidFill>
                  <a:uFill>
                    <a:solidFill>
                      <a:srgbClr val="00008B"/>
                    </a:solidFill>
                  </a:uFill>
                  <a:latin typeface="Tahoma"/>
                  <a:cs typeface="Tahoma"/>
                  <a:hlinkClick r:id="rId4"/>
                </a:rPr>
                <a:t>M</a:t>
              </a:r>
              <a:r>
                <a:rPr sz="1400" u="heavy" spc="-35" dirty="0">
                  <a:solidFill>
                    <a:srgbClr val="00008B"/>
                  </a:solidFill>
                  <a:uFill>
                    <a:solidFill>
                      <a:srgbClr val="00008B"/>
                    </a:solidFill>
                  </a:uFill>
                  <a:latin typeface="Tahoma"/>
                  <a:cs typeface="Tahoma"/>
                  <a:hlinkClick r:id="rId4"/>
                </a:rPr>
                <a:t>L</a:t>
              </a:r>
              <a:r>
                <a:rPr sz="1400" u="heavy" spc="145" dirty="0">
                  <a:solidFill>
                    <a:srgbClr val="00008B"/>
                  </a:solidFill>
                  <a:uFill>
                    <a:solidFill>
                      <a:srgbClr val="00008B"/>
                    </a:solidFill>
                  </a:uFill>
                  <a:latin typeface="Tahoma"/>
                  <a:cs typeface="Tahoma"/>
                  <a:hlinkClick r:id="rId4"/>
                </a:rPr>
                <a:t>O</a:t>
              </a:r>
              <a:r>
                <a:rPr sz="1400" spc="-450" dirty="0">
                  <a:solidFill>
                    <a:srgbClr val="00008B"/>
                  </a:solidFill>
                  <a:latin typeface="Tahoma"/>
                  <a:cs typeface="Tahoma"/>
                  <a:hlinkClick r:id="rId4"/>
                </a:rPr>
                <a:t>p</a:t>
              </a:r>
              <a:r>
                <a:rPr sz="1400" u="heavy" spc="60" dirty="0">
                  <a:solidFill>
                    <a:srgbClr val="00008B"/>
                  </a:solidFill>
                  <a:uFill>
                    <a:solidFill>
                      <a:srgbClr val="00008B"/>
                    </a:solidFill>
                  </a:uFill>
                  <a:latin typeface="Times New Roman"/>
                  <a:cs typeface="Times New Roman"/>
                  <a:hlinkClick r:id="rId4"/>
                </a:rPr>
                <a:t> </a:t>
              </a:r>
              <a:r>
                <a:rPr sz="1400" u="heavy" spc="-15" dirty="0">
                  <a:solidFill>
                    <a:srgbClr val="00008B"/>
                  </a:solidFill>
                  <a:uFill>
                    <a:solidFill>
                      <a:srgbClr val="00008B"/>
                    </a:solidFill>
                  </a:uFill>
                  <a:latin typeface="Tahoma"/>
                  <a:cs typeface="Tahoma"/>
                  <a:hlinkClick r:id="rId4"/>
                </a:rPr>
                <a:t>s</a:t>
              </a:r>
              <a:r>
                <a:rPr sz="1400" u="heavy" spc="-155" dirty="0">
                  <a:solidFill>
                    <a:srgbClr val="00008B"/>
                  </a:solidFill>
                  <a:uFill>
                    <a:solidFill>
                      <a:srgbClr val="00008B"/>
                    </a:solidFill>
                  </a:uFill>
                  <a:latin typeface="Tahoma"/>
                  <a:cs typeface="Tahoma"/>
                  <a:hlinkClick r:id="rId4"/>
                </a:rPr>
                <a:t>:</a:t>
              </a:r>
              <a:r>
                <a:rPr sz="1400" u="heavy" spc="-185" dirty="0">
                  <a:solidFill>
                    <a:srgbClr val="00008B"/>
                  </a:solidFill>
                  <a:uFill>
                    <a:solidFill>
                      <a:srgbClr val="00008B"/>
                    </a:solidFill>
                  </a:uFill>
                  <a:latin typeface="Tahoma"/>
                  <a:cs typeface="Tahoma"/>
                  <a:hlinkClick r:id="rId4"/>
                </a:rPr>
                <a:t> </a:t>
              </a:r>
              <a:r>
                <a:rPr sz="1400" u="heavy" spc="-50" dirty="0">
                  <a:solidFill>
                    <a:srgbClr val="00008B"/>
                  </a:solidFill>
                  <a:uFill>
                    <a:solidFill>
                      <a:srgbClr val="00008B"/>
                    </a:solidFill>
                  </a:uFill>
                  <a:latin typeface="Gulim"/>
                  <a:cs typeface="Gulim"/>
                  <a:hlinkClick r:id="rId4"/>
                </a:rPr>
                <a:t>머신</a:t>
              </a:r>
              <a:r>
                <a:rPr sz="1400" u="heavy" dirty="0">
                  <a:solidFill>
                    <a:srgbClr val="00008B"/>
                  </a:solidFill>
                  <a:uFill>
                    <a:solidFill>
                      <a:srgbClr val="00008B"/>
                    </a:solidFill>
                  </a:uFill>
                  <a:latin typeface="Gulim"/>
                  <a:cs typeface="Gulim"/>
                  <a:hlinkClick r:id="rId4"/>
                </a:rPr>
                <a:t>러</a:t>
              </a:r>
              <a:r>
                <a:rPr sz="1400" u="heavy" spc="-50" dirty="0">
                  <a:solidFill>
                    <a:srgbClr val="00008B"/>
                  </a:solidFill>
                  <a:uFill>
                    <a:solidFill>
                      <a:srgbClr val="00008B"/>
                    </a:solidFill>
                  </a:uFill>
                  <a:latin typeface="Gulim"/>
                  <a:cs typeface="Gulim"/>
                  <a:hlinkClick r:id="rId4"/>
                </a:rPr>
                <a:t>닝의</a:t>
              </a:r>
              <a:r>
                <a:rPr sz="1400" u="heavy" spc="-165" dirty="0">
                  <a:solidFill>
                    <a:srgbClr val="00008B"/>
                  </a:solidFill>
                  <a:uFill>
                    <a:solidFill>
                      <a:srgbClr val="00008B"/>
                    </a:solidFill>
                  </a:uFill>
                  <a:latin typeface="Gulim"/>
                  <a:cs typeface="Gulim"/>
                  <a:hlinkClick r:id="rId4"/>
                </a:rPr>
                <a:t> </a:t>
              </a:r>
              <a:r>
                <a:rPr sz="1400" u="heavy" spc="-50" dirty="0">
                  <a:solidFill>
                    <a:srgbClr val="00008B"/>
                  </a:solidFill>
                  <a:uFill>
                    <a:solidFill>
                      <a:srgbClr val="00008B"/>
                    </a:solidFill>
                  </a:uFill>
                  <a:latin typeface="Gulim"/>
                  <a:cs typeface="Gulim"/>
                  <a:hlinkClick r:id="rId4"/>
                </a:rPr>
                <a:t>지속적</a:t>
              </a:r>
              <a:r>
                <a:rPr sz="1400" u="heavy" spc="-165" dirty="0">
                  <a:solidFill>
                    <a:srgbClr val="00008B"/>
                  </a:solidFill>
                  <a:uFill>
                    <a:solidFill>
                      <a:srgbClr val="00008B"/>
                    </a:solidFill>
                  </a:uFill>
                  <a:latin typeface="Gulim"/>
                  <a:cs typeface="Gulim"/>
                  <a:hlinkClick r:id="rId4"/>
                </a:rPr>
                <a:t> </a:t>
              </a:r>
              <a:r>
                <a:rPr sz="1400" u="heavy" spc="-50" dirty="0">
                  <a:solidFill>
                    <a:srgbClr val="00008B"/>
                  </a:solidFill>
                  <a:uFill>
                    <a:solidFill>
                      <a:srgbClr val="00008B"/>
                    </a:solidFill>
                  </a:uFill>
                  <a:latin typeface="Gulim"/>
                  <a:cs typeface="Gulim"/>
                  <a:hlinkClick r:id="rId4"/>
                </a:rPr>
                <a:t>배</a:t>
              </a:r>
              <a:r>
                <a:rPr sz="1400" u="heavy" dirty="0">
                  <a:solidFill>
                    <a:srgbClr val="00008B"/>
                  </a:solidFill>
                  <a:uFill>
                    <a:solidFill>
                      <a:srgbClr val="00008B"/>
                    </a:solidFill>
                  </a:uFill>
                  <a:latin typeface="Gulim"/>
                  <a:cs typeface="Gulim"/>
                  <a:hlinkClick r:id="rId4"/>
                </a:rPr>
                <a:t>포</a:t>
              </a:r>
              <a:r>
                <a:rPr sz="1400" u="heavy" spc="-150" dirty="0">
                  <a:solidFill>
                    <a:srgbClr val="00008B"/>
                  </a:solidFill>
                  <a:uFill>
                    <a:solidFill>
                      <a:srgbClr val="00008B"/>
                    </a:solidFill>
                  </a:uFill>
                  <a:latin typeface="Gulim"/>
                  <a:cs typeface="Gulim"/>
                  <a:hlinkClick r:id="rId4"/>
                </a:rPr>
                <a:t> </a:t>
              </a:r>
              <a:r>
                <a:rPr sz="1400" u="heavy" spc="-50" dirty="0">
                  <a:solidFill>
                    <a:srgbClr val="00008B"/>
                  </a:solidFill>
                  <a:uFill>
                    <a:solidFill>
                      <a:srgbClr val="00008B"/>
                    </a:solidFill>
                  </a:uFill>
                  <a:latin typeface="Gulim"/>
                  <a:cs typeface="Gulim"/>
                  <a:hlinkClick r:id="rId4"/>
                </a:rPr>
                <a:t>및</a:t>
              </a:r>
              <a:r>
                <a:rPr sz="1400" u="heavy" spc="-165" dirty="0">
                  <a:solidFill>
                    <a:srgbClr val="00008B"/>
                  </a:solidFill>
                  <a:uFill>
                    <a:solidFill>
                      <a:srgbClr val="00008B"/>
                    </a:solidFill>
                  </a:uFill>
                  <a:latin typeface="Gulim"/>
                  <a:cs typeface="Gulim"/>
                  <a:hlinkClick r:id="rId4"/>
                </a:rPr>
                <a:t> </a:t>
              </a:r>
              <a:r>
                <a:rPr sz="1400" u="heavy" spc="-50" dirty="0">
                  <a:solidFill>
                    <a:srgbClr val="00008B"/>
                  </a:solidFill>
                  <a:uFill>
                    <a:solidFill>
                      <a:srgbClr val="00008B"/>
                    </a:solidFill>
                  </a:uFill>
                  <a:latin typeface="Gulim"/>
                  <a:cs typeface="Gulim"/>
                  <a:hlinkClick r:id="rId4"/>
                </a:rPr>
                <a:t>자</a:t>
              </a:r>
              <a:r>
                <a:rPr sz="1400" u="heavy" dirty="0">
                  <a:solidFill>
                    <a:srgbClr val="00008B"/>
                  </a:solidFill>
                  <a:uFill>
                    <a:solidFill>
                      <a:srgbClr val="00008B"/>
                    </a:solidFill>
                  </a:uFill>
                  <a:latin typeface="Gulim"/>
                  <a:cs typeface="Gulim"/>
                  <a:hlinkClick r:id="rId4"/>
                </a:rPr>
                <a:t>동화</a:t>
              </a:r>
              <a:r>
                <a:rPr sz="1400" u="heavy" spc="-150" dirty="0">
                  <a:solidFill>
                    <a:srgbClr val="00008B"/>
                  </a:solidFill>
                  <a:uFill>
                    <a:solidFill>
                      <a:srgbClr val="00008B"/>
                    </a:solidFill>
                  </a:uFill>
                  <a:latin typeface="Gulim"/>
                  <a:cs typeface="Gulim"/>
                  <a:hlinkClick r:id="rId4"/>
                </a:rPr>
                <a:t> </a:t>
              </a:r>
              <a:r>
                <a:rPr sz="1400" u="heavy" dirty="0">
                  <a:solidFill>
                    <a:srgbClr val="00008B"/>
                  </a:solidFill>
                  <a:uFill>
                    <a:solidFill>
                      <a:srgbClr val="00008B"/>
                    </a:solidFill>
                  </a:uFill>
                  <a:latin typeface="Gulim"/>
                  <a:cs typeface="Gulim"/>
                  <a:hlinkClick r:id="rId4"/>
                </a:rPr>
                <a:t>파</a:t>
              </a:r>
              <a:r>
                <a:rPr sz="1400" u="heavy" spc="-50" dirty="0">
                  <a:solidFill>
                    <a:srgbClr val="00008B"/>
                  </a:solidFill>
                  <a:uFill>
                    <a:solidFill>
                      <a:srgbClr val="00008B"/>
                    </a:solidFill>
                  </a:uFill>
                  <a:latin typeface="Gulim"/>
                  <a:cs typeface="Gulim"/>
                  <a:hlinkClick r:id="rId4"/>
                </a:rPr>
                <a:t>이</a:t>
              </a:r>
              <a:r>
                <a:rPr sz="1400" u="heavy" dirty="0">
                  <a:solidFill>
                    <a:srgbClr val="00008B"/>
                  </a:solidFill>
                  <a:uFill>
                    <a:solidFill>
                      <a:srgbClr val="00008B"/>
                    </a:solidFill>
                  </a:uFill>
                  <a:latin typeface="Gulim"/>
                  <a:cs typeface="Gulim"/>
                  <a:hlinkClick r:id="rId4"/>
                </a:rPr>
                <a:t>프라</a:t>
              </a:r>
              <a:r>
                <a:rPr sz="1400" u="heavy" spc="-50" dirty="0">
                  <a:solidFill>
                    <a:srgbClr val="00008B"/>
                  </a:solidFill>
                  <a:uFill>
                    <a:solidFill>
                      <a:srgbClr val="00008B"/>
                    </a:solidFill>
                  </a:uFill>
                  <a:latin typeface="Gulim"/>
                  <a:cs typeface="Gulim"/>
                  <a:hlinkClick r:id="rId4"/>
                </a:rPr>
                <a:t>인</a:t>
              </a:r>
              <a:endParaRPr sz="1400" dirty="0">
                <a:latin typeface="Gulim"/>
                <a:cs typeface="Gulim"/>
              </a:endParaRPr>
            </a:p>
            <a:p>
              <a:pPr marL="12700" marR="5080">
                <a:lnSpc>
                  <a:spcPct val="108900"/>
                </a:lnSpc>
              </a:pPr>
              <a:r>
                <a:rPr sz="1400" spc="-25" dirty="0">
                  <a:solidFill>
                    <a:srgbClr val="00008B"/>
                  </a:solidFill>
                  <a:latin typeface="Tahoma"/>
                  <a:cs typeface="Tahoma"/>
                  <a:hlinkClick r:id="rId4"/>
                </a:rPr>
                <a:t>(</a:t>
              </a:r>
              <a:r>
                <a:rPr sz="1400" u="heavy" spc="-25" dirty="0">
                  <a:solidFill>
                    <a:srgbClr val="00008B"/>
                  </a:solidFill>
                  <a:uFill>
                    <a:solidFill>
                      <a:srgbClr val="00008B"/>
                    </a:solidFill>
                  </a:uFill>
                  <a:latin typeface="Tahoma"/>
                  <a:cs typeface="Tahoma"/>
                  <a:hlinkClick r:id="rId4"/>
                </a:rPr>
                <a:t>https:/</a:t>
              </a:r>
              <a:r>
                <a:rPr sz="1400" u="heavy" spc="40" dirty="0">
                  <a:solidFill>
                    <a:srgbClr val="00008B"/>
                  </a:solidFill>
                  <a:uFill>
                    <a:solidFill>
                      <a:srgbClr val="00008B"/>
                    </a:solidFill>
                  </a:uFill>
                  <a:latin typeface="Tahoma"/>
                  <a:cs typeface="Tahoma"/>
                  <a:hlinkClick r:id="rId4"/>
                </a:rPr>
                <a:t> </a:t>
              </a:r>
              <a:r>
                <a:rPr sz="1400" u="heavy" dirty="0">
                  <a:solidFill>
                    <a:srgbClr val="00008B"/>
                  </a:solidFill>
                  <a:uFill>
                    <a:solidFill>
                      <a:srgbClr val="00008B"/>
                    </a:solidFill>
                  </a:uFill>
                  <a:latin typeface="Tahoma"/>
                  <a:cs typeface="Tahoma"/>
                  <a:hlinkClick r:id="rId4"/>
                </a:rPr>
                <a:t>cloud.google.com/solutions/machine-learning/mlops-continuous-delivery- </a:t>
              </a:r>
              <a:r>
                <a:rPr sz="1400" spc="-470" dirty="0">
                  <a:solidFill>
                    <a:srgbClr val="00008B"/>
                  </a:solidFill>
                  <a:latin typeface="Tahoma"/>
                  <a:cs typeface="Tahoma"/>
                  <a:hlinkClick r:id="rId4"/>
                </a:rPr>
                <a:t> </a:t>
              </a:r>
              <a:r>
                <a:rPr sz="1400" u="heavy" spc="-25" dirty="0">
                  <a:solidFill>
                    <a:srgbClr val="00008B"/>
                  </a:solidFill>
                  <a:uFill>
                    <a:solidFill>
                      <a:srgbClr val="00008B"/>
                    </a:solidFill>
                  </a:uFill>
                  <a:latin typeface="Tahoma"/>
                  <a:cs typeface="Tahoma"/>
                  <a:hlinkClick r:id="rId4"/>
                </a:rPr>
                <a:t>and-automation-</a:t>
              </a:r>
              <a:r>
                <a:rPr sz="1400" spc="-25" dirty="0">
                  <a:solidFill>
                    <a:srgbClr val="00008B"/>
                  </a:solidFill>
                  <a:latin typeface="Tahoma"/>
                  <a:cs typeface="Tahoma"/>
                  <a:hlinkClick r:id="rId4"/>
                </a:rPr>
                <a:t>p</a:t>
              </a:r>
              <a:r>
                <a:rPr sz="1400" u="heavy" spc="-35" dirty="0">
                  <a:solidFill>
                    <a:srgbClr val="00008B"/>
                  </a:solidFill>
                  <a:uFill>
                    <a:solidFill>
                      <a:srgbClr val="00008B"/>
                    </a:solidFill>
                  </a:uFill>
                  <a:latin typeface="Tahoma"/>
                  <a:cs typeface="Tahoma"/>
                  <a:hlinkClick r:id="rId4"/>
                </a:rPr>
                <a:t> </a:t>
              </a:r>
              <a:r>
                <a:rPr sz="1400" u="heavy" dirty="0">
                  <a:solidFill>
                    <a:srgbClr val="00008B"/>
                  </a:solidFill>
                  <a:uFill>
                    <a:solidFill>
                      <a:srgbClr val="00008B"/>
                    </a:solidFill>
                  </a:uFill>
                  <a:latin typeface="Tahoma"/>
                  <a:cs typeface="Tahoma"/>
                  <a:hlinkClick r:id="rId4"/>
                </a:rPr>
                <a:t>ipelines-in-machine-learning)</a:t>
              </a:r>
              <a:endParaRPr sz="1400" dirty="0">
                <a:latin typeface="Tahoma"/>
                <a:cs typeface="Tahoma"/>
              </a:endParaRPr>
            </a:p>
          </p:txBody>
        </p:sp>
      </p:grp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9A4AA-2712-481E-A95D-57708A6EDEA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9</a:t>
            </a:fld>
            <a:endParaRPr lang="ko-KR" altLang="en-US"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D0C6A0F6-7BF4-DEDB-E365-33A9A941AC6D}"/>
              </a:ext>
            </a:extLst>
          </p:cNvPr>
          <p:cNvSpPr txBox="1"/>
          <p:nvPr/>
        </p:nvSpPr>
        <p:spPr>
          <a:xfrm>
            <a:off x="793750" y="5205313"/>
            <a:ext cx="7924800" cy="49443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07060" marR="5080">
              <a:lnSpc>
                <a:spcPct val="117000"/>
              </a:lnSpc>
              <a:spcBef>
                <a:spcPts val="1125"/>
              </a:spcBef>
            </a:pPr>
            <a:r>
              <a:rPr lang="ko-KR" altLang="en-US"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새롭게 얻은 데이터를 사용해 알고리즘을 다시 훈련할 수 있는 전 과정을 자동으로 진행</a:t>
            </a:r>
            <a:br>
              <a:rPr lang="en-US" altLang="ko-KR"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</a:br>
            <a:r>
              <a:rPr lang="ko-KR" altLang="en-US"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이러한 전 과정을 </a:t>
            </a:r>
            <a:r>
              <a:rPr lang="ko-KR" altLang="en-US" sz="1400" spc="-5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머신러닝</a:t>
            </a:r>
            <a:r>
              <a:rPr lang="ko-KR" altLang="en-US"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 파이프 라인이라고 함 </a:t>
            </a:r>
            <a:r>
              <a:rPr lang="en-US" altLang="ko-KR"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(</a:t>
            </a:r>
            <a:r>
              <a:rPr lang="ko-KR" altLang="en-US"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예 </a:t>
            </a:r>
            <a:r>
              <a:rPr lang="en-US" altLang="ko-KR" sz="1400" spc="-5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MLOps</a:t>
            </a:r>
            <a:r>
              <a:rPr lang="en-US" altLang="ko-KR" sz="1400" spc="-50" dirty="0"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rPr>
              <a:t>)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  <a:cs typeface="Guli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1982</TotalTime>
  <Words>3947</Words>
  <Application>Microsoft Office PowerPoint</Application>
  <PresentationFormat>사용자 지정</PresentationFormat>
  <Paragraphs>563</Paragraphs>
  <Slides>63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5" baseType="lpstr">
      <vt:lpstr>Apple SD Gothic Neo</vt:lpstr>
      <vt:lpstr>Noto Sans Light</vt:lpstr>
      <vt:lpstr>Gulim</vt:lpstr>
      <vt:lpstr>맑은 고딕</vt:lpstr>
      <vt:lpstr>Arial</vt:lpstr>
      <vt:lpstr>Arial Black</vt:lpstr>
      <vt:lpstr>Calibri</vt:lpstr>
      <vt:lpstr>Courier New</vt:lpstr>
      <vt:lpstr>Tahoma</vt:lpstr>
      <vt:lpstr>Times New Roman</vt:lpstr>
      <vt:lpstr>Wingdings</vt:lpstr>
      <vt:lpstr>Office Theme</vt:lpstr>
      <vt:lpstr>1장 한눈에 보는 머신러닝</vt:lpstr>
      <vt:lpstr>1.1 머신러닝이란?</vt:lpstr>
      <vt:lpstr>1.1 머신러닝이란?</vt:lpstr>
      <vt:lpstr>1.2 왜 머신러닝을 사용하는가?</vt:lpstr>
      <vt:lpstr>전통적인 프로그래밍</vt:lpstr>
      <vt:lpstr>PowerPoint 프레젠테이션</vt:lpstr>
      <vt:lpstr>머신러닝</vt:lpstr>
      <vt:lpstr>PowerPoint 프레젠테이션</vt:lpstr>
      <vt:lpstr>머신러닝 학습 자동화</vt:lpstr>
      <vt:lpstr>머신러닝의 장점</vt:lpstr>
      <vt:lpstr>1.3 적용 사례</vt:lpstr>
      <vt:lpstr>대표적인 머신러닝 적용 사례</vt:lpstr>
      <vt:lpstr>Almond  Classification Project</vt:lpstr>
      <vt:lpstr>PowerPoint 프레젠테이션</vt:lpstr>
      <vt:lpstr>1.4 머신러닝 시스템의 종류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사례 기반 학습 vs. 모델 기반 학습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Some Sites</vt:lpstr>
      <vt:lpstr>머신러닝 프로젝트를 진행하기 위한 가이드</vt:lpstr>
      <vt:lpstr>1/8 문제를 정의하고 큰 그림을 그립니다</vt:lpstr>
      <vt:lpstr>2/8데이터를 수집합니다</vt:lpstr>
      <vt:lpstr>3/8 데이터를 탐색합니다</vt:lpstr>
      <vt:lpstr>4/8데이터를 준비합니다</vt:lpstr>
      <vt:lpstr>PowerPoint 프레젠테이션</vt:lpstr>
      <vt:lpstr>5/8가능성 있는 몇 개의 모델을 고릅니다</vt:lpstr>
      <vt:lpstr>PowerPoint 프레젠테이션</vt:lpstr>
      <vt:lpstr> 6/8시스템을 세밀하게 튜닝합니다</vt:lpstr>
      <vt:lpstr>PowerPoint 프레젠테이션</vt:lpstr>
      <vt:lpstr>7/8 솔루션을 출시합니다</vt:lpstr>
      <vt:lpstr>8/8 시스템을 론칭합니다!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 한눈에 보는 머신러닝</dc:title>
  <cp:lastModifiedBy>김승원</cp:lastModifiedBy>
  <cp:revision>87</cp:revision>
  <dcterms:created xsi:type="dcterms:W3CDTF">2022-02-08T05:11:38Z</dcterms:created>
  <dcterms:modified xsi:type="dcterms:W3CDTF">2024-03-10T08:29:22Z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2020-10-20T00:00:00Z</vt:filetime>
  </property>
  <property fmtid="{D5CDD505-2E9C-101B-9397-08002B2CF9AE}" pid="3" name="Creator">
    <vt:lpwstr>Mozilla/5.0 (Macintosh; Intel Mac OS X 10_15_7) AppleWebKit/537.36 (KHTML, like Gecko) Chrome/86.0.4240.80 Safari/537.36</vt:lpwstr>
  </property>
  <property fmtid="{D5CDD505-2E9C-101B-9397-08002B2CF9AE}" pid="4" name="LastSaved">
    <vt:filetime>2022-02-08T00:00:00Z</vt:filetime>
  </property>
</Properties>
</file>