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LFkiBYSJDClSB0EOt2bm9BJaB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6D91D1-8EBA-4754-A317-600BC42F0DC4}">
  <a:tblStyle styleId="{236D91D1-8EBA-4754-A317-600BC42F0D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be2c369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2be2c3694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be2c3694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be2c36945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be2c3694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2be2c36945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1f6b99a9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41f6b99a90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1f6b99a90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41f6b99a90_2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1f6b99a90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41f6b99a90_2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1122363"/>
            <a:ext cx="7772400" cy="122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32000" y="3789000"/>
            <a:ext cx="68580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07238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73">
          <p15:clr>
            <a:srgbClr val="FBAE40"/>
          </p15:clr>
        </p15:guide>
        <p15:guide id="2" orient="horz" pos="3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73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122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6. Design: Design Patterns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85801" y="4149000"/>
            <a:ext cx="77724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Choi, Kwanghoon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Chonnam 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Factory Method Pattern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Creates an object without specifying the exact class to create</a:t>
            </a:r>
            <a:endParaRPr/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090446"/>
            <a:ext cx="81629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628650" y="2348900"/>
            <a:ext cx="3780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Example) CreateDocument()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5935620" y="6408700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0" y="1269000"/>
            <a:ext cx="8799931" cy="48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11"/>
          <p:cNvGraphicFramePr/>
          <p:nvPr/>
        </p:nvGraphicFramePr>
        <p:xfrm>
          <a:off x="4212000" y="130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{236D91D1-8EBA-4754-A317-600BC42F0DC4}</a:tableStyleId>
              </a:tblPr>
              <a:tblGrid>
                <a:gridCol w="1980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Application(추상클래스)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CreateDocument()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NewDocument()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1"/>
          <p:cNvSpPr/>
          <p:nvPr/>
        </p:nvSpPr>
        <p:spPr>
          <a:xfrm>
            <a:off x="5968900" y="1989000"/>
            <a:ext cx="180000" cy="180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3358400" y="3590375"/>
            <a:ext cx="11397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PDF Viewer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4690785" y="3590375"/>
            <a:ext cx="1288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Viewer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6192000" y="3590375"/>
            <a:ext cx="1210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HWP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Viewer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29003" l="20296" r="12869" t="21128"/>
          <a:stretch/>
        </p:blipFill>
        <p:spPr>
          <a:xfrm>
            <a:off x="2024737" y="11184"/>
            <a:ext cx="6480000" cy="6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</a:t>
            </a:r>
            <a:endParaRPr/>
          </a:p>
        </p:txBody>
      </p:sp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72000" y="11184"/>
            <a:ext cx="42832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 method pattern을 사용하도록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리팩토링(refactoring)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221144" y="6538913"/>
            <a:ext cx="4134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Joshua Kerievsky, Refactoring to design patterns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35699" l="17778" r="20000" t="43805"/>
          <a:stretch/>
        </p:blipFill>
        <p:spPr>
          <a:xfrm>
            <a:off x="72000" y="2169000"/>
            <a:ext cx="8884226" cy="45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Abstract Factory Pattern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groups object factories that have a common theme</a:t>
            </a:r>
            <a:endParaRPr/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5935620" y="6408700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Abstract Factory Pattern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groups object factories that have a common theme</a:t>
            </a:r>
            <a:endParaRPr/>
          </a:p>
        </p:txBody>
      </p:sp>
      <p:sp>
        <p:nvSpPr>
          <p:cNvPr id="200" name="Google Shape;20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4406537" y="6234163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최은만 교재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921397" y="2349000"/>
            <a:ext cx="7164753" cy="3780000"/>
            <a:chOff x="921397" y="2349000"/>
            <a:chExt cx="7164753" cy="3780000"/>
          </a:xfrm>
        </p:grpSpPr>
        <p:pic>
          <p:nvPicPr>
            <p:cNvPr id="203" name="Google Shape;20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1397" y="2349000"/>
              <a:ext cx="7164753" cy="37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4"/>
            <p:cNvSpPr txBox="1"/>
            <p:nvPr/>
          </p:nvSpPr>
          <p:spPr>
            <a:xfrm>
              <a:off x="1099296" y="5659516"/>
              <a:ext cx="1392000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EIBBulb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4710790" y="5669601"/>
              <a:ext cx="1461300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EIBBlind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6434290" y="5669601"/>
              <a:ext cx="1461300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LuxmaterBlind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628650" y="365127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Abstract Factory Pattern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Q. Draw a class diagram for the following Java programs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DesignPatternExamples/src/com/example/designpattern/abstractfactory</a:t>
            </a:r>
            <a:endParaRPr sz="18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Q. Explain the role of FactoryFactory</a:t>
            </a:r>
            <a:endParaRPr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The ElevatorFactoryFactory class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restricts object creation for a class to only one instance.</a:t>
            </a:r>
            <a:endParaRPr/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432000" y="2529000"/>
            <a:ext cx="6480000" cy="3440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Singleton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static Singleton instance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Singleton() { …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Singleton getInstance()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(instance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instance = new Singleton();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instance;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doSomething()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44883" l="10499" r="33508" t="26245"/>
          <a:stretch/>
        </p:blipFill>
        <p:spPr>
          <a:xfrm>
            <a:off x="5112000" y="3694802"/>
            <a:ext cx="3960000" cy="27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2702790" y="6361630"/>
            <a:ext cx="388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정인상, 채흥석, Java로 배우는 디자인패턴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classes with incompatible interfaces to work together by wrapping its own interface around a legacy system.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00" y="3249000"/>
            <a:ext cx="8157799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4406537" y="6234163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최은만 교재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946449" y="4149000"/>
            <a:ext cx="6840000" cy="180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4013448" y="2831394"/>
            <a:ext cx="111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[Problem]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classes with incompatible interfaces to work together by wrapping its own interface around a legacy system.</a:t>
            </a:r>
            <a:endParaRPr/>
          </a:p>
        </p:txBody>
      </p:sp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00" y="3249000"/>
            <a:ext cx="8157799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/>
          <p:cNvSpPr txBox="1"/>
          <p:nvPr/>
        </p:nvSpPr>
        <p:spPr>
          <a:xfrm>
            <a:off x="4406537" y="6234163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최은만 교재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4013448" y="2831394"/>
            <a:ext cx="1101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[Solution]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Q. Draw a class diagram for the following Java programs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DesignPatternExamples/src/com/example/designpattern/adapter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Explain how Client can call specificRequest() in ClassB. </a:t>
            </a:r>
            <a:endParaRPr sz="20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Q. How is it different from the class diagram in the previous slide?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Explain each role of the two inheritance relationships in the previous slide. (</a:t>
            </a:r>
            <a:r>
              <a:rPr lang="en-US" sz="1600"/>
              <a:t>Target &lt;- Adapter, Adaptee &lt;- Adapter)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Draw a new class diagram for the adapter pattern based on the answer to the second question. </a:t>
            </a:r>
            <a:endParaRPr/>
          </a:p>
        </p:txBody>
      </p:sp>
      <p:sp>
        <p:nvSpPr>
          <p:cNvPr id="251" name="Google Shape;25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Pattern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Composite Pattern</a:t>
            </a:r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composes zero-or-more similar objects so that they can be manipulated as one object.</a:t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322" y="2529000"/>
            <a:ext cx="7057834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5935620" y="6408700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Composite Pattern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Draw a class diagram for Computer, ComputerDevice, Client, etc. using this pattern</a:t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3" y="2349000"/>
            <a:ext cx="8969517" cy="371888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2702790" y="6361630"/>
            <a:ext cx="388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정인상, 채흥석, Java로 배우는 디자인패턴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be2c36945_0_0"/>
          <p:cNvSpPr txBox="1"/>
          <p:nvPr>
            <p:ph type="title"/>
          </p:nvPr>
        </p:nvSpPr>
        <p:spPr>
          <a:xfrm>
            <a:off x="628650" y="365127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Façade Pattern</a:t>
            </a:r>
            <a:endParaRPr/>
          </a:p>
        </p:txBody>
      </p:sp>
      <p:sp>
        <p:nvSpPr>
          <p:cNvPr id="275" name="Google Shape;275;g12be2c36945_0_0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provides a simplified interface to a large body of code.</a:t>
            </a:r>
            <a:endParaRPr/>
          </a:p>
        </p:txBody>
      </p:sp>
      <p:sp>
        <p:nvSpPr>
          <p:cNvPr id="276" name="Google Shape;276;g12be2c36945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12be2c369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623" y="2439001"/>
            <a:ext cx="7952728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2be2c36945_0_0"/>
          <p:cNvSpPr txBox="1"/>
          <p:nvPr/>
        </p:nvSpPr>
        <p:spPr>
          <a:xfrm>
            <a:off x="4406537" y="6234163"/>
            <a:ext cx="161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최은만 교재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be2c36945_0_8"/>
          <p:cNvSpPr txBox="1"/>
          <p:nvPr>
            <p:ph type="title"/>
          </p:nvPr>
        </p:nvSpPr>
        <p:spPr>
          <a:xfrm>
            <a:off x="628650" y="365127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Façade Pattern</a:t>
            </a:r>
            <a:endParaRPr/>
          </a:p>
        </p:txBody>
      </p:sp>
      <p:sp>
        <p:nvSpPr>
          <p:cNvPr id="284" name="Google Shape;284;g12be2c36945_0_8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Compiler subsystem classes</a:t>
            </a:r>
            <a:endParaRPr/>
          </a:p>
        </p:txBody>
      </p:sp>
      <p:sp>
        <p:nvSpPr>
          <p:cNvPr id="285" name="Google Shape;285;g12be2c36945_0_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g12be2c36945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000" y="1679851"/>
            <a:ext cx="68389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2be2c36945_0_8"/>
          <p:cNvSpPr txBox="1"/>
          <p:nvPr/>
        </p:nvSpPr>
        <p:spPr>
          <a:xfrm>
            <a:off x="5935620" y="6408700"/>
            <a:ext cx="190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be2c36945_0_16"/>
          <p:cNvSpPr txBox="1"/>
          <p:nvPr>
            <p:ph type="title"/>
          </p:nvPr>
        </p:nvSpPr>
        <p:spPr>
          <a:xfrm>
            <a:off x="628650" y="365127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Façade Pattern</a:t>
            </a:r>
            <a:endParaRPr/>
          </a:p>
        </p:txBody>
      </p:sp>
      <p:sp>
        <p:nvSpPr>
          <p:cNvPr id="293" name="Google Shape;293;g12be2c36945_0_16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Virtual memory framework</a:t>
            </a:r>
            <a:endParaRPr/>
          </a:p>
        </p:txBody>
      </p:sp>
      <p:sp>
        <p:nvSpPr>
          <p:cNvPr id="294" name="Google Shape;294;g12be2c36945_0_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g12be2c3694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247" y="1989000"/>
            <a:ext cx="726757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2be2c36945_0_16"/>
          <p:cNvSpPr txBox="1"/>
          <p:nvPr/>
        </p:nvSpPr>
        <p:spPr>
          <a:xfrm>
            <a:off x="5935620" y="6408700"/>
            <a:ext cx="190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1f6b99a90_2_0"/>
          <p:cNvSpPr txBox="1"/>
          <p:nvPr>
            <p:ph type="title"/>
          </p:nvPr>
        </p:nvSpPr>
        <p:spPr>
          <a:xfrm>
            <a:off x="628650" y="365127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302" name="Google Shape;302;g241f6b99a90_2_0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dynamically adds/overrides behavior in an existing method of an object.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41f6b99a90_2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g241f6b99a90_2_0"/>
          <p:cNvPicPr preferRelativeResize="0"/>
          <p:nvPr/>
        </p:nvPicPr>
        <p:blipFill rotWithShape="1">
          <a:blip r:embed="rId3">
            <a:alphaModFix/>
          </a:blip>
          <a:srcRect b="28310" l="11791" r="22591" t="36097"/>
          <a:stretch/>
        </p:blipFill>
        <p:spPr>
          <a:xfrm>
            <a:off x="1086950" y="2440275"/>
            <a:ext cx="6404999" cy="42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1f6b99a90_2_7"/>
          <p:cNvSpPr txBox="1"/>
          <p:nvPr>
            <p:ph type="title"/>
          </p:nvPr>
        </p:nvSpPr>
        <p:spPr>
          <a:xfrm>
            <a:off x="628650" y="365127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310" name="Google Shape;310;g241f6b99a90_2_7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Various combinations of road displays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41f6b99a90_2_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g241f6b99a90_2_7"/>
          <p:cNvPicPr preferRelativeResize="0"/>
          <p:nvPr/>
        </p:nvPicPr>
        <p:blipFill rotWithShape="1">
          <a:blip r:embed="rId3">
            <a:alphaModFix/>
          </a:blip>
          <a:srcRect b="48192" l="4284" r="30407" t="20064"/>
          <a:stretch/>
        </p:blipFill>
        <p:spPr>
          <a:xfrm>
            <a:off x="-19000" y="2430625"/>
            <a:ext cx="6811648" cy="44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41f6b99a90_2_7"/>
          <p:cNvSpPr txBox="1"/>
          <p:nvPr/>
        </p:nvSpPr>
        <p:spPr>
          <a:xfrm>
            <a:off x="5100325" y="2116350"/>
            <a:ext cx="404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RoadyDisplay().draw()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// 기본 도로 표시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LaneDecorator(new RoadDisplay()).draw()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// 기본 도로 표시 + 차선 표시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TrafficDecorator(new RoadDisplay()).draw()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// 기본 도로 표시 + 교통량 표시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TrafficDecorator(new LaneDecorator(new RoadDisplay())).draw()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// 기본 도로 표시 + 차선 표시 + 교통량 표시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f6b99a90_2_15"/>
          <p:cNvSpPr txBox="1"/>
          <p:nvPr>
            <p:ph type="title"/>
          </p:nvPr>
        </p:nvSpPr>
        <p:spPr>
          <a:xfrm>
            <a:off x="628650" y="365127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319" name="Google Shape;319;g241f6b99a90_2_15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Sequence diagram (roadWithLane.draw)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41f6b99a90_2_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g241f6b99a90_2_15"/>
          <p:cNvPicPr preferRelativeResize="0"/>
          <p:nvPr/>
        </p:nvPicPr>
        <p:blipFill rotWithShape="1">
          <a:blip r:embed="rId3">
            <a:alphaModFix/>
          </a:blip>
          <a:srcRect b="33176" l="21983" r="9766" t="37071"/>
          <a:stretch/>
        </p:blipFill>
        <p:spPr>
          <a:xfrm>
            <a:off x="413100" y="2170850"/>
            <a:ext cx="8102251" cy="413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Iterator Pattern</a:t>
            </a:r>
            <a:endParaRPr/>
          </a:p>
        </p:txBody>
      </p:sp>
      <p:sp>
        <p:nvSpPr>
          <p:cNvPr id="327" name="Google Shape;327;p22"/>
          <p:cNvSpPr txBox="1"/>
          <p:nvPr>
            <p:ph idx="1" type="body"/>
          </p:nvPr>
        </p:nvSpPr>
        <p:spPr>
          <a:xfrm>
            <a:off x="668313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accesses the elements of an object sequentially without exposing its underlying representation.</a:t>
            </a:r>
            <a:endParaRPr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cf. </a:t>
            </a:r>
            <a:r>
              <a:rPr i="1" lang="en-US"/>
              <a:t>Iterator, Iterable, for each</a:t>
            </a:r>
            <a:r>
              <a:rPr lang="en-US"/>
              <a:t> statement in Java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java.lang.Iterator&lt;E&gt;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java.util.Iterable&lt;E&gt;</a:t>
            </a:r>
            <a:endParaRPr/>
          </a:p>
        </p:txBody>
      </p:sp>
      <p:sp>
        <p:nvSpPr>
          <p:cNvPr id="328" name="Google Shape;328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00" y="2529000"/>
            <a:ext cx="65722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5935620" y="6408700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Observer Pattern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publish/subscribe pattern which allows a number of observer objects to see an event.</a:t>
            </a:r>
            <a:endParaRPr/>
          </a:p>
        </p:txBody>
      </p:sp>
      <p:sp>
        <p:nvSpPr>
          <p:cNvPr id="337" name="Google Shape;33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-2600" l="0" r="0" t="2600"/>
          <a:stretch/>
        </p:blipFill>
        <p:spPr>
          <a:xfrm>
            <a:off x="1152000" y="2316900"/>
            <a:ext cx="6839999" cy="371009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4406537" y="6234163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최은만 교재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709" y="3068999"/>
            <a:ext cx="2809278" cy="37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6.5 Design Patterns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description of problem and the essence of its solution reusable in different settings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Patterns: Elements of Reusable Object-Oriented Software by GoF (Gang of Four)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23 Design Patterns in 3 types: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Creational Pattern types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Structural Pattern types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Behavioral Pattern types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473385" y="6169581"/>
            <a:ext cx="5317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http://www.uml.org.cn/c++/pdf/DesignPatterns.pdf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998" y="2709000"/>
            <a:ext cx="7092003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Observer Pattern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publish/subscribe pattern which allows a number of observer objects to see an event.</a:t>
            </a:r>
            <a:endParaRPr/>
          </a:p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4406537" y="6234163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최은만 교재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981" y="2709000"/>
            <a:ext cx="6594037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State Pattern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628650" y="11941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allows an object to alter its behavior when its internal state changes (a.k.a. objects for states)</a:t>
            </a:r>
            <a:endParaRPr/>
          </a:p>
        </p:txBody>
      </p:sp>
      <p:sp>
        <p:nvSpPr>
          <p:cNvPr id="356" name="Google Shape;356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5935620" y="6408700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State Pattern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Light</a:t>
            </a:r>
            <a:endParaRPr/>
          </a:p>
        </p:txBody>
      </p:sp>
      <p:sp>
        <p:nvSpPr>
          <p:cNvPr id="364" name="Google Shape;36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902790" y="3001659"/>
            <a:ext cx="720000" cy="720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2702790" y="3001659"/>
            <a:ext cx="720000" cy="720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1772706" y="2529000"/>
            <a:ext cx="9097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983216" y="3705180"/>
            <a:ext cx="540000" cy="540000"/>
          </a:xfrm>
          <a:prstGeom prst="arc">
            <a:avLst>
              <a:gd fmla="val 16200000" name="adj1"/>
              <a:gd fmla="val 13227154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792000" y="4237324"/>
            <a:ext cx="922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1545514" y="2821659"/>
            <a:ext cx="1157276" cy="720000"/>
          </a:xfrm>
          <a:prstGeom prst="arc">
            <a:avLst>
              <a:gd fmla="val 1125352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 rot="10800000">
            <a:off x="1604360" y="3140898"/>
            <a:ext cx="1157276" cy="720000"/>
          </a:xfrm>
          <a:prstGeom prst="arc">
            <a:avLst>
              <a:gd fmla="val 1125352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1721782" y="3423595"/>
            <a:ext cx="922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2941366" y="3654410"/>
            <a:ext cx="540000" cy="540000"/>
          </a:xfrm>
          <a:prstGeom prst="arc">
            <a:avLst>
              <a:gd fmla="val 16200000" name="adj1"/>
              <a:gd fmla="val 13227154" name="adj2"/>
            </a:avLst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2756498" y="4162164"/>
            <a:ext cx="9097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1479653" y="1979668"/>
            <a:ext cx="1912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[The initial design]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4915216" y="3001659"/>
            <a:ext cx="720000" cy="720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6715216" y="3001659"/>
            <a:ext cx="720000" cy="720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5785132" y="2529000"/>
            <a:ext cx="9097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4995642" y="3705180"/>
            <a:ext cx="540000" cy="540000"/>
          </a:xfrm>
          <a:prstGeom prst="arc">
            <a:avLst>
              <a:gd fmla="val 16200000" name="adj1"/>
              <a:gd fmla="val 13227154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4804426" y="4237324"/>
            <a:ext cx="922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5557940" y="2821659"/>
            <a:ext cx="1157276" cy="720000"/>
          </a:xfrm>
          <a:prstGeom prst="arc">
            <a:avLst>
              <a:gd fmla="val 1125352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6"/>
          <p:cNvSpPr/>
          <p:nvPr/>
        </p:nvSpPr>
        <p:spPr>
          <a:xfrm rot="10800000">
            <a:off x="5616786" y="3140898"/>
            <a:ext cx="1157276" cy="720000"/>
          </a:xfrm>
          <a:prstGeom prst="arc">
            <a:avLst>
              <a:gd fmla="val 1125352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5734208" y="3423595"/>
            <a:ext cx="922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7825577" y="3814430"/>
            <a:ext cx="9097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5492079" y="1979668"/>
            <a:ext cx="1576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 new design]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6715216" y="4283718"/>
            <a:ext cx="720000" cy="720000"/>
          </a:xfrm>
          <a:prstGeom prst="ellipse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006601" y="3391539"/>
            <a:ext cx="855407" cy="1153561"/>
          </a:xfrm>
          <a:prstGeom prst="arc">
            <a:avLst>
              <a:gd fmla="val 16200000" name="adj1"/>
              <a:gd fmla="val 5307111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6"/>
          <p:cNvCxnSpPr>
            <a:stCxn id="386" idx="0"/>
            <a:endCxn id="377" idx="4"/>
          </p:cNvCxnSpPr>
          <p:nvPr/>
        </p:nvCxnSpPr>
        <p:spPr>
          <a:xfrm rot="10800000">
            <a:off x="7075216" y="3721518"/>
            <a:ext cx="0" cy="56220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26"/>
          <p:cNvSpPr txBox="1"/>
          <p:nvPr/>
        </p:nvSpPr>
        <p:spPr>
          <a:xfrm>
            <a:off x="6645865" y="3860180"/>
            <a:ext cx="9097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26"/>
          <p:cNvCxnSpPr>
            <a:stCxn id="386" idx="2"/>
            <a:endCxn id="376" idx="5"/>
          </p:cNvCxnSpPr>
          <p:nvPr/>
        </p:nvCxnSpPr>
        <p:spPr>
          <a:xfrm rot="10800000">
            <a:off x="5529916" y="3616218"/>
            <a:ext cx="1185300" cy="102750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1" name="Google Shape;391;p26"/>
          <p:cNvSpPr txBox="1"/>
          <p:nvPr/>
        </p:nvSpPr>
        <p:spPr>
          <a:xfrm>
            <a:off x="5856347" y="4123016"/>
            <a:ext cx="922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4032000" y="3181659"/>
            <a:ext cx="540000" cy="8324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2702790" y="6361630"/>
            <a:ext cx="388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정인상, 채흥석, Java로 배우는 디자인패턴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State Pattern</a:t>
            </a:r>
            <a:endParaRPr/>
          </a:p>
        </p:txBody>
      </p:sp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628650" y="1269001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allows an object to alter its behavior when its internal state changes (a.k.a. objects for states)</a:t>
            </a:r>
            <a:endParaRPr/>
          </a:p>
        </p:txBody>
      </p:sp>
      <p:sp>
        <p:nvSpPr>
          <p:cNvPr id="400" name="Google Shape;40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1" name="Google Shape;4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158" y="2529000"/>
            <a:ext cx="6576684" cy="350178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7"/>
          <p:cNvSpPr txBox="1"/>
          <p:nvPr/>
        </p:nvSpPr>
        <p:spPr>
          <a:xfrm>
            <a:off x="4406537" y="6234163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최은만 교재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" y="55572"/>
            <a:ext cx="8809792" cy="666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6012000" y="5049000"/>
            <a:ext cx="2503350" cy="54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1872000" y="5518800"/>
            <a:ext cx="2503350" cy="54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252000" y="6356351"/>
            <a:ext cx="1800000" cy="41247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5935620" y="6408700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Design Pattern Types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Creational patterns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Creation and composition of objects, mechanism to instantiate objects easier, and constraints on the type and number of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Structural patterns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classes and objects are organized and integrated to build a larger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Behavioral patterns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assignment of responsibility between objects and the manner in which communication is effected between objects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23 Design Patterns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5"/>
          <p:cNvGraphicFramePr/>
          <p:nvPr/>
        </p:nvGraphicFramePr>
        <p:xfrm>
          <a:off x="696993" y="138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{236D91D1-8EBA-4754-A317-600BC42F0DC4}</a:tableStyleId>
              </a:tblPr>
              <a:tblGrid>
                <a:gridCol w="2580000"/>
                <a:gridCol w="2580000"/>
                <a:gridCol w="2580000"/>
              </a:tblGrid>
              <a:tr h="4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Creational Patterns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Structural Patterns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Behavioral Patterns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2246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Abstract Factory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Factory method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Builder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Prototype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Singleton</a:t>
                      </a:r>
                      <a:endParaRPr sz="1800" u="sng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Adapter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Bridge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Composite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Decorator</a:t>
                      </a:r>
                      <a:endParaRPr u="sng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Façade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Flyweight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Proxy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Chain of Responsibility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Command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Interpreter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Iterator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Mediator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Memento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Observer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sng" cap="none" strike="noStrike"/>
                        <a:t>State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Strategy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Template Method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lang="en-US" sz="1800" u="none" cap="none" strike="noStrike"/>
                        <a:t>Visitor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Creational Patterns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8" name="Google Shape;128;p6"/>
          <p:cNvGraphicFramePr/>
          <p:nvPr/>
        </p:nvGraphicFramePr>
        <p:xfrm>
          <a:off x="696991" y="138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{236D91D1-8EBA-4754-A317-600BC42F0DC4}</a:tableStyleId>
              </a:tblPr>
              <a:tblGrid>
                <a:gridCol w="7818350"/>
              </a:tblGrid>
              <a:tr h="25382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Abstract factory pattern</a:t>
                      </a:r>
                      <a:r>
                        <a:rPr lang="en-US" sz="1800" u="none" cap="none" strike="noStrike"/>
                        <a:t> groups object factories that have a common theme.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Factory method pattern </a:t>
                      </a:r>
                      <a:r>
                        <a:rPr lang="en-US" sz="1800" u="none" cap="none" strike="noStrike"/>
                        <a:t>creates an object without specifying the exact class to create.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Builder pattern </a:t>
                      </a:r>
                      <a:r>
                        <a:rPr lang="en-US" sz="1800" u="none" cap="none" strike="noStrike"/>
                        <a:t>constructs complex objects by separating construction and representation.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Prototype pattern </a:t>
                      </a:r>
                      <a:r>
                        <a:rPr lang="en-US" sz="1800" u="none" cap="none" strike="noStrike"/>
                        <a:t>creates objects by cloning an existing object.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Singleton pattern </a:t>
                      </a:r>
                      <a:r>
                        <a:rPr lang="en-US" sz="1800" u="none" cap="none" strike="noStrike"/>
                        <a:t>restricts object creation for a class to only one instance.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Structural Patterns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endParaRPr/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696991" y="138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{236D91D1-8EBA-4754-A317-600BC42F0DC4}</a:tableStyleId>
              </a:tblPr>
              <a:tblGrid>
                <a:gridCol w="7818350"/>
              </a:tblGrid>
              <a:tr h="410812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Adapter pattern </a:t>
                      </a:r>
                      <a:r>
                        <a:rPr lang="en-US" sz="1800" u="none" cap="none" strike="noStrike"/>
                        <a:t>allows classes with incompatible interfaces to work together by wrapping its own interface around that of an already existing class.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Bridge pattern </a:t>
                      </a:r>
                      <a:r>
                        <a:rPr lang="en-US" sz="1800" u="none" cap="none" strike="noStrike"/>
                        <a:t>decouples an abstraction from its implementation so that the two can vary independently.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Composite pattern </a:t>
                      </a:r>
                      <a:r>
                        <a:rPr lang="en-US" sz="1800" u="none" cap="none" strike="noStrike"/>
                        <a:t>composes zero-or-more similar objects so that they can be manipulated as one object.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Decorator pattern </a:t>
                      </a:r>
                      <a:r>
                        <a:rPr lang="en-US" sz="1800" u="none" cap="none" strike="noStrike"/>
                        <a:t>dynamically adds/overrides behavior in an existing method of an object.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Façade pattern </a:t>
                      </a:r>
                      <a:r>
                        <a:rPr lang="en-US" sz="1800" u="none" cap="none" strike="noStrike"/>
                        <a:t>provides a simplified interface to a large bod of code.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Flyweight pattern </a:t>
                      </a:r>
                      <a:r>
                        <a:rPr lang="en-US" sz="1800" u="none" cap="none" strike="noStrike"/>
                        <a:t>reduces the cost of creating and manipulating a large number of similar objects.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Proxy pattern </a:t>
                      </a:r>
                      <a:r>
                        <a:rPr lang="en-US" sz="1800" u="none" cap="none" strike="noStrike"/>
                        <a:t>provides a placeholder for another object to control access, reduce cost, and reduce complexity.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Behavioral Patterns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4" name="Google Shape;144;p8"/>
          <p:cNvGraphicFramePr/>
          <p:nvPr/>
        </p:nvGraphicFramePr>
        <p:xfrm>
          <a:off x="252000" y="1185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{236D91D1-8EBA-4754-A317-600BC42F0DC4}</a:tableStyleId>
              </a:tblPr>
              <a:tblGrid>
                <a:gridCol w="8640000"/>
              </a:tblGrid>
              <a:tr h="51705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Chain of Responsibility pattern </a:t>
                      </a:r>
                      <a:r>
                        <a:rPr lang="en-US" sz="1800" u="none" cap="none" strike="noStrike"/>
                        <a:t>delegates commands to a chain of processing objects.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Command pattern </a:t>
                      </a:r>
                      <a:r>
                        <a:rPr lang="en-US" sz="1800" u="none" cap="none" strike="noStrike"/>
                        <a:t>creates objects which encapsulate actions and parameters.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Interpreter pattern </a:t>
                      </a:r>
                      <a:r>
                        <a:rPr lang="en-US" sz="1800" u="none" cap="none" strike="noStrike"/>
                        <a:t>implements a specialized language.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Iterator pattern </a:t>
                      </a:r>
                      <a:r>
                        <a:rPr lang="en-US" sz="1800" u="none" cap="none" strike="noStrike"/>
                        <a:t>accesses the elements of an object sequentially without exposing its underlying representation.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Mediator pattern </a:t>
                      </a:r>
                      <a:r>
                        <a:rPr lang="en-US" sz="1800" u="none" cap="none" strike="noStrike"/>
                        <a:t>allows loose coupling between classes by being the only class that has detailed knowledge of their methods.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Memento pattern </a:t>
                      </a:r>
                      <a:r>
                        <a:rPr lang="en-US" sz="1800" u="none" cap="none" strike="noStrike"/>
                        <a:t>provides the ability to restore an object to its previous state (undo).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Observer pattern </a:t>
                      </a:r>
                      <a:r>
                        <a:rPr lang="en-US" sz="1800" u="none" cap="none" strike="noStrike"/>
                        <a:t>is a publish/subscribe pattern which allows a number of observer objects to see an event.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State pattern </a:t>
                      </a:r>
                      <a:r>
                        <a:rPr lang="en-US" sz="1800" u="none" cap="none" strike="noStrike"/>
                        <a:t>allows an object to alter its behavior when its internal state changes.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Strategy pattern</a:t>
                      </a:r>
                      <a:r>
                        <a:rPr lang="en-US" sz="1800" u="none" cap="none" strike="noStrike"/>
                        <a:t> allows one of a family of algorithms to be selected on-the-fly at runtime.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Template Method </a:t>
                      </a:r>
                      <a:r>
                        <a:rPr lang="en-US" sz="1800" u="none" cap="none" strike="noStrike"/>
                        <a:t>pattern defines the skeleton of an algorithm as an abstract class, allowing its subclasses to provide concrete behavior.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lang="en-US" sz="1800" u="none" cap="none" strike="noStrike"/>
                        <a:t>Visitor pattern </a:t>
                      </a:r>
                      <a:r>
                        <a:rPr lang="en-US" sz="1800" u="none" cap="none" strike="noStrike"/>
                        <a:t>separates an algorithm from an object structure by moving the hierarchy of methods into one object.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Factory Method Pattern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Creates an object without specifying the exact class (name) to create</a:t>
            </a:r>
            <a:endParaRPr/>
          </a:p>
        </p:txBody>
      </p:sp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21790" l="6692" r="10629" t="34328"/>
          <a:stretch/>
        </p:blipFill>
        <p:spPr>
          <a:xfrm>
            <a:off x="252000" y="2349000"/>
            <a:ext cx="8640000" cy="346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5935620" y="6408700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GoF 디자인 패턴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2016-12-13T10:09:58Z</dcterms:created>
  <dc:creator>Kwanghoon Choi</dc:creator>
</cp:coreProperties>
</file>