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qIFxNEH7O3s1/zmy9/enmdpM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993ADA-FE73-4DC2-9641-2F6D7F3A5F0E}">
  <a:tblStyle styleId="{18993ADA-FE73-4DC2-9641-2F6D7F3A5F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1122363"/>
            <a:ext cx="7772400" cy="122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32000" y="3789000"/>
            <a:ext cx="68580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07238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73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73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122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6. Design: Design Principles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85801" y="4149000"/>
            <a:ext cx="77724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Choi, Kwanghoon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Chonnam 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Modularization: Cohesion</a:t>
            </a:r>
            <a:endParaRPr/>
          </a:p>
        </p:txBody>
      </p:sp>
      <p:graphicFrame>
        <p:nvGraphicFramePr>
          <p:cNvPr id="162" name="Google Shape;162;p10"/>
          <p:cNvGraphicFramePr/>
          <p:nvPr/>
        </p:nvGraphicFramePr>
        <p:xfrm>
          <a:off x="252000" y="126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2700000"/>
                <a:gridCol w="5940000"/>
              </a:tblGrid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기능적 응집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(functional cohesion)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모듈이 하나의 기능을 구현하는 내용으로만 작성됨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순차적 응집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(sequential cohesion)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모듈 안에서 하나의 소작업 결과가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다음 소작업의 입력으로 전달되는 형태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커뮤니케이션 응집 (communication cohesion)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동일한 입출력 데이터에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대한 오퍼레이션을 모아놓은 형태 (수행 순서와는 무관)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시간적 응집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(temporal cohesion)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동일한 시점에 수행되는 오퍼레이션을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모아놓은 형태 (예: 초기화 코드를 모두 모아놓은 모듈)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논리적 응집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(logical cohesion)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모듈의 요소들이 논리적으로 관련있어서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모아놓은 형태 (예: 수학함수 라이브러리)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7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이유없는 응집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(coincidental cohesion) 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관계가 없는 코드들이 하나의 모듈에 있는 형태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ingle Responsibility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(SRP, 단일 책임 원리)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/>
              <a:t>pen-Closed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(OCP, 개방-폐쇄 원리)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L</a:t>
            </a:r>
            <a:r>
              <a:rPr lang="en-US"/>
              <a:t>iskov Substitution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(LSP, 리스코프 치환 원리)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/>
              <a:t>nterface Segregation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(ISP, 인터페이스 분리 원리)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/>
              <a:t>ependency Inversion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(DIP, 의존 역전 원리)</a:t>
            </a:r>
            <a:endParaRPr/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972000" y="6124800"/>
            <a:ext cx="42402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참고) 정인상, 채흥석, Java 객체지향 디자인 패턴, 한빛미디어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SRP (단일 책임 원리)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Responsibility Principle (SRP)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module (or class) should have responsibility over a single part of the functionality.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9" name="Google Shape;179;p12"/>
          <p:cNvGraphicFramePr/>
          <p:nvPr/>
        </p:nvGraphicFramePr>
        <p:xfrm>
          <a:off x="4320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3420000"/>
              </a:tblGrid>
              <a:tr h="42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99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+getCourses()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+addCourse(Course c)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+save()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+load()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+printReportCard()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+printAttendanceBook()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0" name="Google Shape;180;p12"/>
          <p:cNvGraphicFramePr/>
          <p:nvPr/>
        </p:nvGraphicFramePr>
        <p:xfrm>
          <a:off x="465505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749650"/>
              </a:tblGrid>
              <a:tr h="82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1" name="Google Shape;181;p12"/>
          <p:cNvGraphicFramePr/>
          <p:nvPr/>
        </p:nvGraphicFramePr>
        <p:xfrm>
          <a:off x="719653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749650"/>
              </a:tblGrid>
              <a:tr h="82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StudentDAO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2" name="Google Shape;182;p12"/>
          <p:cNvGraphicFramePr/>
          <p:nvPr/>
        </p:nvGraphicFramePr>
        <p:xfrm>
          <a:off x="4655051" y="5025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749650"/>
              </a:tblGrid>
              <a:tr h="82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ReportCard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3" name="Google Shape;183;p12"/>
          <p:cNvGraphicFramePr/>
          <p:nvPr/>
        </p:nvGraphicFramePr>
        <p:xfrm>
          <a:off x="7196530" y="504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749650"/>
              </a:tblGrid>
              <a:tr h="82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AttendanceBook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184" name="Google Shape;184;p12"/>
          <p:cNvCxnSpPr/>
          <p:nvPr/>
        </p:nvCxnSpPr>
        <p:spPr>
          <a:xfrm rot="10800000">
            <a:off x="6404695" y="3789000"/>
            <a:ext cx="79183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2"/>
          <p:cNvCxnSpPr/>
          <p:nvPr/>
        </p:nvCxnSpPr>
        <p:spPr>
          <a:xfrm rot="10800000">
            <a:off x="5529873" y="4249825"/>
            <a:ext cx="0" cy="77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2"/>
          <p:cNvCxnSpPr/>
          <p:nvPr/>
        </p:nvCxnSpPr>
        <p:spPr>
          <a:xfrm rot="10800000">
            <a:off x="6404695" y="4249840"/>
            <a:ext cx="791835" cy="799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12"/>
          <p:cNvSpPr/>
          <p:nvPr/>
        </p:nvSpPr>
        <p:spPr>
          <a:xfrm>
            <a:off x="4109411" y="4298940"/>
            <a:ext cx="360000" cy="6963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1969609" y="2807169"/>
            <a:ext cx="4639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[Case1: a module with multiple responsibilities]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7060800" y="4298950"/>
            <a:ext cx="20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DAO : Data access object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SRP (단일 책임 원리)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Responsibility Principle (SRP)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module (or class) should have responsibility over a single part of the functionality.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1759877" y="2709000"/>
            <a:ext cx="54395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[Case2: multiple modules sharing a single responsibility]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logging, security, transactions)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1893127" y="3632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209650"/>
              </a:tblGrid>
              <a:tr h="27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module1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9" name="Google Shape;199;p13"/>
          <p:cNvGraphicFramePr/>
          <p:nvPr/>
        </p:nvGraphicFramePr>
        <p:xfrm>
          <a:off x="3873127" y="3632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209650"/>
              </a:tblGrid>
              <a:tr h="27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module2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13"/>
          <p:cNvGraphicFramePr/>
          <p:nvPr/>
        </p:nvGraphicFramePr>
        <p:xfrm>
          <a:off x="5853127" y="3632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1209650"/>
              </a:tblGrid>
              <a:tr h="27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module3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13"/>
          <p:cNvGraphicFramePr/>
          <p:nvPr/>
        </p:nvGraphicFramePr>
        <p:xfrm>
          <a:off x="960357" y="414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7223275"/>
              </a:tblGrid>
              <a:tr h="31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13"/>
          <p:cNvGraphicFramePr/>
          <p:nvPr/>
        </p:nvGraphicFramePr>
        <p:xfrm>
          <a:off x="960357" y="4792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7223275"/>
              </a:tblGrid>
              <a:tr h="31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security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13"/>
          <p:cNvGraphicFramePr/>
          <p:nvPr/>
        </p:nvGraphicFramePr>
        <p:xfrm>
          <a:off x="960357" y="5446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7223275"/>
              </a:tblGrid>
              <a:tr h="31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transaction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13"/>
          <p:cNvSpPr txBox="1"/>
          <p:nvPr/>
        </p:nvSpPr>
        <p:spPr>
          <a:xfrm>
            <a:off x="4028237" y="6425355"/>
            <a:ext cx="4100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cf. aspect-oriented programming, AspectJ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OCP (개방 폐쇄 원리)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Open-Closed Principle (OCP)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module can allow its behavior to be extended without modifying its source code. </a:t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453" y="2764327"/>
            <a:ext cx="5071093" cy="35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1399175" y="2416725"/>
            <a:ext cx="62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(새로운 확장은 허용하되(Open), 기존 코드는 수정하지 않도록(Closed) 설계)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OCP (개방 폐쇄 원리)</a:t>
            </a:r>
            <a:endParaRPr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Open-Closed Principle (OCP)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module can allow its behavior to be extended without modifying its source code. </a:t>
            </a:r>
            <a:endParaRPr/>
          </a:p>
        </p:txBody>
      </p:sp>
      <p:sp>
        <p:nvSpPr>
          <p:cNvPr id="220" name="Google Shape;22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794675" y="3396025"/>
            <a:ext cx="6600900" cy="34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java.util.Calendar;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TimeReminder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MP3 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reminder()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Calendar cal=Calendar.getInstance();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 = new MP3();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hour = cal.get(Calendar.HOUR_OF_DAY);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if(hour &gt;= 22)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m.play();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84985" y="2760400"/>
            <a:ext cx="68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Q. Redesign the following code to make suitable both for deployment and testing using OCP. 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243700" y="2360200"/>
            <a:ext cx="62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(새로운 확장은 허용하되(Open), 기존 코드는 수정하지 않도록(Closed) 설계)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LSP (리스코프 치환 원리)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Liskov Substitution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in a program should be replaceable with instances of their subtypes without altering the correctness of that program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dn.britannica.com/86/129086-004-A93A7277/Barba..."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3069000"/>
            <a:ext cx="2520000" cy="25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/>
        </p:nvSpPr>
        <p:spPr>
          <a:xfrm>
            <a:off x="2412000" y="5686344"/>
            <a:ext cx="43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Babara Liskov, MIT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(Turing award 2008 : Design of OO PLs)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LSP (리스코프 치환 원리)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Liskov Substitution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Behavioral subtyping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Subclasses should satisfy the </a:t>
            </a:r>
            <a:r>
              <a:rPr i="1" lang="en-US"/>
              <a:t>behavioral expectations</a:t>
            </a:r>
            <a:r>
              <a:rPr lang="en-US"/>
              <a:t> of clients (</a:t>
            </a:r>
            <a:r>
              <a:rPr i="1" lang="en-US"/>
              <a:t>specifications of super classes) </a:t>
            </a:r>
            <a:r>
              <a:rPr lang="en-US"/>
              <a:t>accessing subclass objects through references of superclass type</a:t>
            </a:r>
            <a:endParaRPr/>
          </a:p>
        </p:txBody>
      </p:sp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237" y="3587609"/>
            <a:ext cx="1663786" cy="276874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 txBox="1"/>
          <p:nvPr/>
        </p:nvSpPr>
        <p:spPr>
          <a:xfrm>
            <a:off x="1512000" y="3494029"/>
            <a:ext cx="404469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client_method(A 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a.operation1();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c = new Client();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c.client_method(new B());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553" y="2193130"/>
            <a:ext cx="3600447" cy="465479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ISP (인터페이스 분리 원리)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Interface Segregation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Many client-specific interfaces are better than one general-purpose interface.</a:t>
            </a:r>
            <a:endParaRPr/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03" y="3333546"/>
            <a:ext cx="4703444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/>
          <p:nvPr/>
        </p:nvSpPr>
        <p:spPr>
          <a:xfrm>
            <a:off x="4572000" y="4149000"/>
            <a:ext cx="822422" cy="54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1447200" y="2470825"/>
            <a:ext cx="31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클라이언트는 자신이 이용하지 않는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메소드에 의존하지 않도록 설계)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SOLID: DIP (의존 역전 원리)</a:t>
            </a:r>
            <a:endParaRPr/>
          </a:p>
        </p:txBody>
      </p:sp>
      <p:sp>
        <p:nvSpPr>
          <p:cNvPr id="258" name="Google Shape;258;p19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Dependency Inversion Principle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should depend on abstractions, not concretions.</a:t>
            </a:r>
            <a:endParaRPr/>
          </a:p>
        </p:txBody>
      </p:sp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000" y="3069000"/>
            <a:ext cx="5625835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1567400" y="2422725"/>
            <a:ext cx="37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(변하지 않는 것에 의존하도록 설계하는 원리)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Architectural Design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Design Principles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Step-wise Refinement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Abstraction (Function/Data Abstraction)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Modularization (Coupling, Cohesion)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SOLID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Patterns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UI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Design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000" y="369000"/>
            <a:ext cx="5829971" cy="242490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/>
          <p:nvPr/>
        </p:nvSpPr>
        <p:spPr>
          <a:xfrm>
            <a:off x="792000" y="3122600"/>
            <a:ext cx="7408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Kid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Toy toy;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setToy(Toy toy) { this.toy = toy;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play() { System.out.println(toy.toString());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Kid k = new Kid();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k.setToy(new Robot());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k.play();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k.setToy(new Lego());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k.play();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4883750" y="5300525"/>
            <a:ext cx="378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 주입(dependency injection):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Kid 객체가 사용할 Toy 객체를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외부에서 변경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20"/>
          <p:cNvCxnSpPr/>
          <p:nvPr/>
        </p:nvCxnSpPr>
        <p:spPr>
          <a:xfrm>
            <a:off x="3935025" y="5300525"/>
            <a:ext cx="6123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0"/>
          <p:cNvCxnSpPr/>
          <p:nvPr/>
        </p:nvCxnSpPr>
        <p:spPr>
          <a:xfrm flipH="1" rot="10800000">
            <a:off x="3899125" y="5749675"/>
            <a:ext cx="6009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6.4 Design Principles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good design?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(참고) 해커와 화가 9장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Step-wise refinement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Modularization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Coupling, Cohesion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SOLID: OO Design Principles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ì´ë¯¸ì§ ê²ìê²°ê³¼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000" y="1162729"/>
            <a:ext cx="2254050" cy="3288984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Step-wise Refinement: Example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Step-wise Refinement Design of Tic-tac-toe  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710451" y="2007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802350"/>
                <a:gridCol w="6784050"/>
              </a:tblGrid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단계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Level 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[1]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게임을 초기화하기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[2]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승부가 결정되거나 무승부로 종료될 때까지 번갈아 말을 놓기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[3]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최종 게임 결과를 출력하기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Step-wise Refinement: Example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Step-wise Refinement Design of Tic-tac-toe (cont.)    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628650" y="216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452850"/>
                <a:gridCol w="2380000"/>
                <a:gridCol w="5277975"/>
              </a:tblGrid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단계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Level 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Level 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[1]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A5A5A5"/>
                          </a:solidFill>
                        </a:rPr>
                        <a:t>게임을 초기화하기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1-1) 보드를 초기화하기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1-2) 현재 차례 초기화하기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[2]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A5A5A5"/>
                          </a:solidFill>
                        </a:rPr>
                        <a:t>승부가 결정되거나 무승부로 종료될 때까지 번갈아 말을 놓기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2-1) 현재 보드를 출력하기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2-2) 이번 차례의 말을 입력받아 놓기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2-3) 아래와 같이 승부 판단하기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2-3-1)  이번 차례가 승리했다면 [3]으로 이동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2-3-2)   아직 승부가 결정되지 않았다면 다음을 실행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2-3-2-1)   더 둘 곳이 남아 있으면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                  다음 차례로 바꾸고 2-1)로 이동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2-3-2-2)    더 둘 곳이 없으면 [3]으로 이동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4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[3]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A5A5A5"/>
                          </a:solidFill>
                        </a:rPr>
                        <a:t>최종 게임 결과를 출력하기</a:t>
                      </a:r>
                      <a:endParaRPr sz="18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3-1) 승부가 결정되었다면 이번 차례가 이겼음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3-2) 승부가 결정되지 않았다면 무승부임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Abstraction(추상화)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important things (Hide unimportant things)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네이버 지하철 노선도, 한국-세르비아 합작품” | Bloter.net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12235"/>
          <a:stretch/>
        </p:blipFill>
        <p:spPr>
          <a:xfrm>
            <a:off x="1193475" y="2262125"/>
            <a:ext cx="6757049" cy="427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Abstraction(추상화)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Procedural abstractions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 procedure interfaces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Hide internal algorithms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abstractions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 interfaces/operations on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Hide data representations(e.g., array, list, map, …)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cf. Information hiding, Encapsulation, Abstract data types</a:t>
            </a:r>
            <a:endParaRPr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Modularization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628650" y="1269000"/>
            <a:ext cx="78867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Coupling(두 모듈 사이의 결합도)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measure of how closely connected two routines 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Data, Stamp, Control, Common, Content coupling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Cohesion(하나의 모듈 내에서 응집도)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strength of relationship between pieces of functionality with a given module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Function, Sequential, Communication, Temporal, Logical, Coincidental cohesion</a:t>
            </a:r>
            <a:endParaRPr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572002" y="852327"/>
            <a:ext cx="40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[교재 참고] 결합도에 영향을 주는 요소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8"/>
          <p:cNvCxnSpPr/>
          <p:nvPr/>
        </p:nvCxnSpPr>
        <p:spPr>
          <a:xfrm flipH="1" rot="10800000">
            <a:off x="2865890" y="3064333"/>
            <a:ext cx="3960000" cy="466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5" name="Google Shape;145;p8"/>
          <p:cNvSpPr txBox="1"/>
          <p:nvPr/>
        </p:nvSpPr>
        <p:spPr>
          <a:xfrm>
            <a:off x="1407849" y="2884334"/>
            <a:ext cx="1312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Good/Weak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971199" y="2879667"/>
            <a:ext cx="1252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Bad/Strong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8"/>
          <p:cNvCxnSpPr/>
          <p:nvPr/>
        </p:nvCxnSpPr>
        <p:spPr>
          <a:xfrm flipH="1" rot="10800000">
            <a:off x="2882810" y="5589000"/>
            <a:ext cx="3960000" cy="466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8" name="Google Shape;148;p8"/>
          <p:cNvSpPr txBox="1"/>
          <p:nvPr/>
        </p:nvSpPr>
        <p:spPr>
          <a:xfrm>
            <a:off x="1424769" y="5409001"/>
            <a:ext cx="1391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Good/Strong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6988119" y="5404334"/>
            <a:ext cx="1166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Bad/Weak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628650" y="365127"/>
            <a:ext cx="7886700" cy="90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Modularization: Coupling</a:t>
            </a:r>
            <a:endParaRPr/>
          </a:p>
        </p:txBody>
      </p:sp>
      <p:graphicFrame>
        <p:nvGraphicFramePr>
          <p:cNvPr id="155" name="Google Shape;155;p9"/>
          <p:cNvGraphicFramePr/>
          <p:nvPr/>
        </p:nvGraphicFramePr>
        <p:xfrm>
          <a:off x="628650" y="1268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{18993ADA-FE73-4DC2-9641-2F6D7F3A5F0E}</a:tableStyleId>
              </a:tblPr>
              <a:tblGrid>
                <a:gridCol w="2012300"/>
                <a:gridCol w="6071050"/>
              </a:tblGrid>
              <a:tr h="9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자료 결합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(data coupling)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모듈 간의 인터페이스가 매개 변수 전달 등의 자료 요소로만 구성된 경우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스탬프 결합 (stamp coupling)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배열이나 레코드를 전달하되 그 중 일부만 전달하는 경우. 전역 변수 일부만을 사용하여 전달하는 경우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제어 결합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(control coupling)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제어 흐름 관련 값을 전달하여 다른 모듈의 실행 순서를 제어하는 경우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공통 결합 (common coupling)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여러 모듈이 공동 자료 영역을 사용하는 경우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3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내용 결합 (content coupling)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다른 모듈의 지역 변수나 명령어를 수정하는 경우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2016-12-13T10:09:58Z</dcterms:created>
  <dc:creator>Kwanghoon Choi</dc:creator>
</cp:coreProperties>
</file>