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E86E-3EFA-4319-B12F-676E64AF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1285B7-1B28-468C-AF86-310788BD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FD86B0-1919-4C62-8ADE-615444F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55089-4621-4417-8966-783F8D0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192E3-D192-4A43-A129-E30F714D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CD554-E06C-490A-9972-F26BE37C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F46614-0064-4926-8070-F75D0CC6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D9B84A-7F1F-4D72-AA10-BF277DF1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7F89B-13FD-41E6-AC57-8313594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0F7A0-FECA-4122-92B4-5F2BC42D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3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8EB5B-F1E7-40DF-B812-4EF9FF154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73C278-F290-4FE3-9E8B-DA64845F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7508C-B13B-4948-8A08-E5265820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226C2-3487-4C91-8CA4-539A1A06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16899-FE0B-461A-856E-77C00B4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5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D9CCC-D296-4608-B8B8-8A8C8E72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5A155-2D2C-4115-B69F-FA7DE1FA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51582-EEBD-42E8-8975-F5B36B13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2C84A-602D-489B-BAB3-9DBB1F7C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6ED1F-4ED1-4D2A-9060-4F05DC06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52532-EC37-47BE-9FEE-CD7A5967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92528-F21C-410D-86B5-D96451C2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3B689-6404-495E-AA3F-7329E2B9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3DF90-3E51-45F7-AAEC-E08E66C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FD0262-BBF3-4381-9E99-DBDA637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C5F0C-25A3-4DD4-8AE9-DB8A620E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A60C7-2CF6-492A-A6B6-9926BB95D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D49D22-E81C-4AA6-8DFF-2318D397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F81E0-6E4F-430B-BCC7-32637ABF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80E6D3-1011-4FFF-9E47-8DC74D91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5337BE-8BB7-4B72-BB5B-589526D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06855-4721-4771-82CB-4771375D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D1AB1-0D5F-464A-9291-060AAFA8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27FA2F-D9B9-4928-B10C-81A693AF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0916C0-69A9-410A-9C75-E2C84F590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E262A-AF9C-4394-B604-A81A5E9A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83B39A-A7B0-403A-92D3-5A79FC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D80004-5F39-4B5F-B59D-B0EEF53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885D92-53E2-4D39-AA80-F09E1DBF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5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581F-EF87-489A-B58D-1B988CC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3DE8FB-DFDB-4490-94D7-D9C25638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4EB3A9-F085-472D-BFD1-5C5B629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3E70F5-2CAD-4E0D-A017-3F49D179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FF0D3A-99BF-4B6F-AF9F-23827DF3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D1EC1-64DB-4910-A147-042C2B30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47387D-3BAF-431D-951A-7C294AA3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3593B-4106-4F1B-AE32-475176E2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C0413-EFFF-4626-88E3-3EFE9304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187E3-F84A-46B5-8050-21044274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0B3A67-E230-4AF8-BFD9-DA2D53BC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73375-EA66-448E-B044-225944D9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03997E-95DA-4893-ACAC-113DBFE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E070C-CD9D-4A01-9EAB-7C47A72E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C2E05B-A5DA-466D-BAE6-56F09C0B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ADC2AA-C5DE-4F15-9C18-C9F69563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2E688-97CE-4CBC-90B3-5E3DA7F2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F5F5C3-79C7-4337-9283-F10EF192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94D0B7-B3F6-414E-BBEA-A6AD6F03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9738B-783C-401C-B2AE-43C83106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DD51F-6688-45C0-BE25-46DC3741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801BB-9555-44F2-B2B8-929D33E9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5D81B-5CAF-488E-879F-3CA4B2A3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6702C-BB87-4F87-81E7-3FD52436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aktash/motive-gramma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k.com/anya_archer" TargetMode="External"/><Relationship Id="rId13" Type="http://schemas.openxmlformats.org/officeDocument/2006/relationships/hyperlink" Target="https://www.facebook.com/maria.taktasheva.1" TargetMode="External"/><Relationship Id="rId3" Type="http://schemas.openxmlformats.org/officeDocument/2006/relationships/hyperlink" Target="https://www.facebook.com/yana.agafonova.5" TargetMode="External"/><Relationship Id="rId7" Type="http://schemas.openxmlformats.org/officeDocument/2006/relationships/hyperlink" Target="https://vk.com/lit1537lit" TargetMode="External"/><Relationship Id="rId12" Type="http://schemas.openxmlformats.org/officeDocument/2006/relationships/hyperlink" Target="https://www.facebook.com/alexandra.shrubok" TargetMode="External"/><Relationship Id="rId2" Type="http://schemas.openxmlformats.org/officeDocument/2006/relationships/hyperlink" Target="http://nevmenandr.net/bo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k.com/id30293849" TargetMode="External"/><Relationship Id="rId11" Type="http://schemas.openxmlformats.org/officeDocument/2006/relationships/hyperlink" Target="https://vk.com/apnkv" TargetMode="External"/><Relationship Id="rId5" Type="http://schemas.openxmlformats.org/officeDocument/2006/relationships/hyperlink" Target="https://vk.com/id114008648" TargetMode="External"/><Relationship Id="rId10" Type="http://schemas.openxmlformats.org/officeDocument/2006/relationships/hyperlink" Target="https://www.facebook.com/profile.php?id=100007906845645" TargetMode="External"/><Relationship Id="rId4" Type="http://schemas.openxmlformats.org/officeDocument/2006/relationships/hyperlink" Target="https://www.facebook.com/anna.gherassimova" TargetMode="External"/><Relationship Id="rId9" Type="http://schemas.openxmlformats.org/officeDocument/2006/relationships/hyperlink" Target="https://www.facebook.com/tim.lukashevsk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F4E7-07D8-4DD4-8F99-42F82A85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647" y="1561514"/>
            <a:ext cx="9144000" cy="1498283"/>
          </a:xfrm>
        </p:spPr>
        <p:txBody>
          <a:bodyPr>
            <a:noAutofit/>
          </a:bodyPr>
          <a:lstStyle/>
          <a:p>
            <a:br>
              <a:rPr lang="ru-RU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Грамматика мотива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A01FE3-5996-447B-8785-D69CB5FB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084" y="4164036"/>
            <a:ext cx="9655126" cy="1814734"/>
          </a:xfrm>
        </p:spPr>
        <p:txBody>
          <a:bodyPr>
            <a:noAutofit/>
          </a:bodyPr>
          <a:lstStyle/>
          <a:p>
            <a:r>
              <a:rPr lang="ru-RU" sz="4000" dirty="0"/>
              <a:t>Вторая Московско-Тартуская летняя школа</a:t>
            </a:r>
          </a:p>
          <a:p>
            <a:r>
              <a:rPr lang="ru-RU" sz="4000" dirty="0"/>
              <a:t>9-12 октября 2017</a:t>
            </a:r>
          </a:p>
        </p:txBody>
      </p:sp>
    </p:spTree>
    <p:extLst>
      <p:ext uri="{BB962C8B-B14F-4D97-AF65-F5344CB8AC3E}">
        <p14:creationId xmlns:p14="http://schemas.microsoft.com/office/powerpoint/2010/main" val="217976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BEEA-C541-48CC-BEF6-3E70E79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Проблемы и ограничения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58481-D098-4A9D-86B7-E6784139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Полисемия.</a:t>
            </a:r>
          </a:p>
          <a:p>
            <a:r>
              <a:rPr lang="ru-RU" dirty="0"/>
              <a:t>Поиск в рамках одного предложения – проблемы с восстановлением контекста.</a:t>
            </a:r>
          </a:p>
          <a:p>
            <a:r>
              <a:rPr lang="ru-RU" dirty="0"/>
              <a:t>Сложность формализации естественного языка, особенно – художественного.</a:t>
            </a:r>
          </a:p>
          <a:p>
            <a:r>
              <a:rPr lang="ru-RU" dirty="0"/>
              <a:t>Не самообучающаяся система.</a:t>
            </a:r>
          </a:p>
          <a:p>
            <a:r>
              <a:rPr lang="ru-RU" dirty="0"/>
              <a:t>Высокий порог вхождения.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2010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A25BB-4BB1-40FD-B48C-440BA805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4. Визуализация и интерпретация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9E978-FA9F-4300-A6FD-89FAA65B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A1532-073C-487E-97E8-CD6D18B9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910"/>
            <a:ext cx="10515600" cy="1309233"/>
          </a:xfrm>
        </p:spPr>
        <p:txBody>
          <a:bodyPr/>
          <a:lstStyle/>
          <a:p>
            <a:r>
              <a:rPr lang="ru-RU" dirty="0"/>
              <a:t>Материалы можно найти здесь: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C11F9-BD84-4E8A-B086-E6A9426A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6854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</a:rPr>
              <a:t>Репозитарий </a:t>
            </a:r>
            <a:r>
              <a:rPr lang="en-GB" sz="6000" dirty="0">
                <a:solidFill>
                  <a:schemeClr val="tx1"/>
                </a:solidFill>
                <a:hlinkClick r:id="rId2"/>
              </a:rPr>
              <a:t>motive-grammar</a:t>
            </a:r>
            <a:endParaRPr lang="ru-RU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1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A3133-5277-4B9C-BB8E-57A8A2B317B9}"/>
              </a:ext>
            </a:extLst>
          </p:cNvPr>
          <p:cNvSpPr txBox="1"/>
          <p:nvPr/>
        </p:nvSpPr>
        <p:spPr>
          <a:xfrm>
            <a:off x="578202" y="449943"/>
            <a:ext cx="789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u="sng" dirty="0"/>
              <a:t>Ведущий:</a:t>
            </a:r>
          </a:p>
          <a:p>
            <a:r>
              <a:rPr lang="ru-RU" sz="5400" dirty="0">
                <a:hlinkClick r:id="rId2"/>
              </a:rPr>
              <a:t>Борис Валерьевич Орехов</a:t>
            </a:r>
            <a:endParaRPr lang="ru-RU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90116-7914-4229-BF63-61092BFF6509}"/>
              </a:ext>
            </a:extLst>
          </p:cNvPr>
          <p:cNvSpPr txBox="1"/>
          <p:nvPr/>
        </p:nvSpPr>
        <p:spPr>
          <a:xfrm>
            <a:off x="766888" y="3209104"/>
            <a:ext cx="10771969" cy="34778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3600" dirty="0">
                <a:hlinkClick r:id="rId3"/>
              </a:rPr>
              <a:t>Яна Агафонова</a:t>
            </a:r>
            <a:endParaRPr lang="ru-RU" sz="3600" dirty="0"/>
          </a:p>
          <a:p>
            <a:r>
              <a:rPr lang="ru-RU" sz="3600" dirty="0">
                <a:hlinkClick r:id="rId4"/>
              </a:rPr>
              <a:t>Анна Герасимова</a:t>
            </a:r>
            <a:endParaRPr lang="ru-RU" sz="3600" dirty="0"/>
          </a:p>
          <a:p>
            <a:r>
              <a:rPr lang="ru-RU" sz="3600" dirty="0">
                <a:hlinkClick r:id="rId5"/>
              </a:rPr>
              <a:t>Виталий </a:t>
            </a:r>
            <a:r>
              <a:rPr lang="ru-RU" sz="3600" dirty="0" err="1">
                <a:hlinkClick r:id="rId5"/>
              </a:rPr>
              <a:t>Гречачин</a:t>
            </a:r>
            <a:endParaRPr lang="ru-RU" sz="3600" dirty="0"/>
          </a:p>
          <a:p>
            <a:r>
              <a:rPr lang="ru-RU" sz="3600" dirty="0">
                <a:hlinkClick r:id="rId6"/>
              </a:rPr>
              <a:t>Ольга </a:t>
            </a:r>
            <a:r>
              <a:rPr lang="ru-RU" sz="3600" dirty="0" err="1">
                <a:hlinkClick r:id="rId6"/>
              </a:rPr>
              <a:t>Закутняя</a:t>
            </a:r>
            <a:endParaRPr lang="ru-RU" sz="3600" dirty="0"/>
          </a:p>
          <a:p>
            <a:r>
              <a:rPr lang="ru-RU" sz="3600" dirty="0">
                <a:hlinkClick r:id="rId7"/>
              </a:rPr>
              <a:t>Татьяна Кувшинова</a:t>
            </a:r>
            <a:endParaRPr lang="ru-RU" sz="3600" dirty="0"/>
          </a:p>
          <a:p>
            <a:r>
              <a:rPr lang="ru-RU" sz="3600" dirty="0">
                <a:hlinkClick r:id="rId8"/>
              </a:rPr>
              <a:t>Анна Кондратьева</a:t>
            </a:r>
            <a:endParaRPr lang="ru-RU" sz="3600" dirty="0"/>
          </a:p>
          <a:p>
            <a:r>
              <a:rPr lang="ru-RU" sz="3600" dirty="0">
                <a:hlinkClick r:id="rId9"/>
              </a:rPr>
              <a:t>Тимофей </a:t>
            </a:r>
            <a:r>
              <a:rPr lang="ru-RU" sz="3600" dirty="0" err="1">
                <a:hlinkClick r:id="rId9"/>
              </a:rPr>
              <a:t>Лукашевский</a:t>
            </a:r>
            <a:endParaRPr lang="ru-RU" sz="3600" dirty="0"/>
          </a:p>
          <a:p>
            <a:r>
              <a:rPr lang="ru-RU" sz="3600" dirty="0">
                <a:hlinkClick r:id="rId10"/>
              </a:rPr>
              <a:t>Юлия </a:t>
            </a:r>
            <a:r>
              <a:rPr lang="ru-RU" sz="3600" dirty="0" err="1">
                <a:hlinkClick r:id="rId10"/>
              </a:rPr>
              <a:t>Минутина</a:t>
            </a:r>
            <a:r>
              <a:rPr lang="ru-RU" sz="3600" dirty="0">
                <a:hlinkClick r:id="rId10"/>
              </a:rPr>
              <a:t>-Лобанова</a:t>
            </a:r>
            <a:endParaRPr lang="ru-RU" sz="3600" dirty="0"/>
          </a:p>
          <a:p>
            <a:r>
              <a:rPr lang="ru-RU" sz="3600" dirty="0">
                <a:hlinkClick r:id="rId11"/>
              </a:rPr>
              <a:t>Алексей Панков</a:t>
            </a:r>
            <a:endParaRPr lang="ru-RU" sz="3600" dirty="0"/>
          </a:p>
          <a:p>
            <a:r>
              <a:rPr lang="ru-RU" sz="3600" dirty="0">
                <a:hlinkClick r:id="rId12"/>
              </a:rPr>
              <a:t>Александра Шрубок</a:t>
            </a:r>
            <a:endParaRPr lang="ru-RU" sz="3600" dirty="0"/>
          </a:p>
          <a:p>
            <a:r>
              <a:rPr lang="ru-RU" sz="3600" dirty="0">
                <a:hlinkClick r:id="rId13"/>
              </a:rPr>
              <a:t>Мария </a:t>
            </a:r>
            <a:r>
              <a:rPr lang="ru-RU" sz="3600" dirty="0" err="1">
                <a:hlinkClick r:id="rId13"/>
              </a:rPr>
              <a:t>Такташева</a:t>
            </a:r>
            <a:endParaRPr lang="ru-R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1D1C7-D84E-4EE5-ADB3-7D12A6F1C938}"/>
              </a:ext>
            </a:extLst>
          </p:cNvPr>
          <p:cNvSpPr txBox="1"/>
          <p:nvPr/>
        </p:nvSpPr>
        <p:spPr>
          <a:xfrm>
            <a:off x="766888" y="2204269"/>
            <a:ext cx="3026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u="sng" dirty="0"/>
              <a:t>Участники</a:t>
            </a:r>
            <a:r>
              <a:rPr lang="ru-RU" sz="4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9917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127B7-4164-4B51-81A4-F1A0C19C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72" y="503161"/>
            <a:ext cx="9601196" cy="128209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мотив?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AADB80-3FA1-4491-A081-15B69B2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367038"/>
            <a:ext cx="4718304" cy="1159251"/>
          </a:xfrm>
        </p:spPr>
        <p:txBody>
          <a:bodyPr/>
          <a:lstStyle/>
          <a:p>
            <a:r>
              <a:rPr lang="ru-RU" dirty="0"/>
              <a:t>Мотив=цепочка событий</a:t>
            </a:r>
          </a:p>
          <a:p>
            <a:r>
              <a:rPr lang="ru-RU" dirty="0"/>
              <a:t>(Веселовский)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740A3D8-8B5B-4E22-99C6-73EFE0AA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686629"/>
            <a:ext cx="4718304" cy="2189238"/>
          </a:xfrm>
        </p:spPr>
        <p:txBody>
          <a:bodyPr/>
          <a:lstStyle/>
          <a:p>
            <a:r>
              <a:rPr lang="ru-RU" dirty="0"/>
              <a:t>Милосердный победитель</a:t>
            </a:r>
          </a:p>
          <a:p>
            <a:r>
              <a:rPr lang="ru-RU" dirty="0"/>
              <a:t>Сделка с дьяволом</a:t>
            </a:r>
          </a:p>
          <a:p>
            <a:r>
              <a:rPr lang="ru-RU" dirty="0"/>
              <a:t>Змееборство</a:t>
            </a:r>
          </a:p>
          <a:p>
            <a:r>
              <a:rPr lang="ru-RU" dirty="0"/>
              <a:t>…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FC3DF72-78EC-47C6-98B6-C7558A98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2270" y="2367038"/>
            <a:ext cx="5909730" cy="895840"/>
          </a:xfrm>
        </p:spPr>
        <p:txBody>
          <a:bodyPr/>
          <a:lstStyle/>
          <a:p>
            <a:r>
              <a:rPr lang="ru-RU" dirty="0"/>
              <a:t>Мотив=единица повествовательного языка (Силантьев)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C0A36E1-9E0A-462B-A1F9-0316C0332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22499" y="3526289"/>
            <a:ext cx="4718304" cy="234957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Дорога</a:t>
            </a:r>
          </a:p>
          <a:p>
            <a:r>
              <a:rPr lang="ru-RU" dirty="0"/>
              <a:t>Одиночество</a:t>
            </a:r>
          </a:p>
          <a:p>
            <a:r>
              <a:rPr lang="ru-RU" dirty="0"/>
              <a:t>Встреча</a:t>
            </a:r>
          </a:p>
          <a:p>
            <a:r>
              <a:rPr lang="ru-RU" dirty="0"/>
              <a:t>Дружба</a:t>
            </a:r>
          </a:p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7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7CF4BD6-182A-4544-8182-101FCAC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Ключевые свойства мотива: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6061B44-ED9F-4707-8D57-6A39B2CF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Инвариантность</a:t>
            </a:r>
          </a:p>
          <a:p>
            <a:r>
              <a:rPr lang="ru-RU" sz="4000" dirty="0"/>
              <a:t>Повторяемость</a:t>
            </a:r>
          </a:p>
          <a:p>
            <a:r>
              <a:rPr lang="ru-RU" sz="4000" dirty="0"/>
              <a:t>Предикативность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0340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4391FF7-324B-4A91-942E-8285969D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0"/>
            <a:ext cx="9601196" cy="191588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 поиска мотива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9FC54163-EE5E-4879-A2BC-5963D816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0" y="1433247"/>
            <a:ext cx="11204839" cy="5424753"/>
          </a:xfrm>
        </p:spPr>
      </p:pic>
    </p:spTree>
    <p:extLst>
      <p:ext uri="{BB962C8B-B14F-4D97-AF65-F5344CB8AC3E}">
        <p14:creationId xmlns:p14="http://schemas.microsoft.com/office/powerpoint/2010/main" val="25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886CE-9CE8-4640-9B54-335049D5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54376"/>
          </a:xfrm>
        </p:spPr>
        <p:txBody>
          <a:bodyPr/>
          <a:lstStyle/>
          <a:p>
            <a:r>
              <a:rPr lang="ru-RU" dirty="0"/>
              <a:t>Как это работает: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8AE2EE-E4E3-4440-9CDF-C910405F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9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1C4D568-F60E-4739-8A55-017AB837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5" y="855549"/>
            <a:ext cx="10711543" cy="2757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1. Выбрать мотив (= исследовательская гипотеза)</a:t>
            </a:r>
            <a:br>
              <a:rPr lang="ru-RU" dirty="0"/>
            </a:br>
            <a:r>
              <a:rPr lang="ru-RU" sz="3600" dirty="0"/>
              <a:t>(для романа «Мастер и Маргарита»)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E35DC7A-352D-44AD-B30D-26B9F038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26156" y="2120221"/>
            <a:ext cx="5157787" cy="823912"/>
          </a:xfrm>
        </p:spPr>
        <p:txBody>
          <a:bodyPr/>
          <a:lstStyle/>
          <a:p>
            <a:pPr algn="ctr"/>
            <a:r>
              <a:rPr lang="ru-RU" sz="4000" dirty="0"/>
              <a:t>Тема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76593F4-83C4-4CC3-B7DA-828A5B75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51199"/>
            <a:ext cx="5157787" cy="2938463"/>
          </a:xfrm>
        </p:spPr>
        <p:txBody>
          <a:bodyPr>
            <a:normAutofit/>
          </a:bodyPr>
          <a:lstStyle/>
          <a:p>
            <a:r>
              <a:rPr lang="ru-RU" sz="3600" dirty="0"/>
              <a:t>Погода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394C65C-B0A3-4189-8FBD-B58C233A8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8086" y="2164899"/>
            <a:ext cx="5183188" cy="823912"/>
          </a:xfrm>
        </p:spPr>
        <p:txBody>
          <a:bodyPr/>
          <a:lstStyle/>
          <a:p>
            <a:pPr algn="ctr"/>
            <a:r>
              <a:rPr lang="ru-RU" sz="4000" dirty="0"/>
              <a:t>Мотив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7E3E6E8-4142-42E8-B01E-FAFE5F1AB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056" y="3251199"/>
            <a:ext cx="4693331" cy="2938464"/>
          </a:xfrm>
        </p:spPr>
        <p:txBody>
          <a:bodyPr>
            <a:normAutofit/>
          </a:bodyPr>
          <a:lstStyle/>
          <a:p>
            <a:r>
              <a:rPr lang="ru-RU" sz="3600" dirty="0"/>
              <a:t>Движение</a:t>
            </a:r>
          </a:p>
          <a:p>
            <a:r>
              <a:rPr lang="ru-RU" sz="3600" dirty="0"/>
              <a:t>Пьянство</a:t>
            </a:r>
          </a:p>
          <a:p>
            <a:r>
              <a:rPr lang="ru-RU" sz="3600" dirty="0"/>
              <a:t>Смех</a:t>
            </a:r>
          </a:p>
        </p:txBody>
      </p:sp>
    </p:spTree>
    <p:extLst>
      <p:ext uri="{BB962C8B-B14F-4D97-AF65-F5344CB8AC3E}">
        <p14:creationId xmlns:p14="http://schemas.microsoft.com/office/powerpoint/2010/main" val="289481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67DE051-A85C-4B8D-AA13-F372BF89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0"/>
            <a:ext cx="9601196" cy="6579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2. Составление словарей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2CECBB9-BD46-40AA-8F54-B6ED0503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49868"/>
            <a:ext cx="9601196" cy="6221789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ru-RU" sz="2000" b="1" u="sng" dirty="0"/>
              <a:t>Прилагательные</a:t>
            </a:r>
          </a:p>
          <a:p>
            <a:pPr marL="0" indent="0">
              <a:buNone/>
            </a:pPr>
            <a:r>
              <a:rPr lang="ru-RU" sz="2000" dirty="0"/>
              <a:t>1. Алкогольный</a:t>
            </a:r>
          </a:p>
          <a:p>
            <a:pPr marL="0" indent="0">
              <a:buNone/>
            </a:pPr>
            <a:r>
              <a:rPr lang="ru-RU" sz="2000" dirty="0"/>
              <a:t>2. Хмельной</a:t>
            </a:r>
          </a:p>
          <a:p>
            <a:pPr marL="0" indent="0">
              <a:buNone/>
            </a:pPr>
            <a:r>
              <a:rPr lang="ru-RU" sz="1400" dirty="0"/>
              <a:t>…</a:t>
            </a:r>
          </a:p>
          <a:p>
            <a:pPr marL="0" indent="0">
              <a:buNone/>
            </a:pPr>
            <a:r>
              <a:rPr lang="ru-RU" sz="2000" dirty="0"/>
              <a:t>6. Горячительный</a:t>
            </a:r>
          </a:p>
          <a:p>
            <a:pPr marL="0" indent="0">
              <a:buNone/>
            </a:pPr>
            <a:r>
              <a:rPr lang="ru-RU" sz="2000" b="1" dirty="0"/>
              <a:t>+</a:t>
            </a:r>
          </a:p>
          <a:p>
            <a:pPr marL="0" indent="0">
              <a:buNone/>
            </a:pPr>
            <a:r>
              <a:rPr lang="ru-RU" sz="2000" dirty="0"/>
              <a:t>1.Запойный</a:t>
            </a:r>
          </a:p>
          <a:p>
            <a:pPr marL="0" indent="0">
              <a:buNone/>
            </a:pPr>
            <a:r>
              <a:rPr lang="ru-RU" sz="2000" dirty="0"/>
              <a:t>2. Беспробудный</a:t>
            </a:r>
          </a:p>
          <a:p>
            <a:pPr marL="0" indent="0">
              <a:buNone/>
            </a:pPr>
            <a:r>
              <a:rPr lang="ru-RU" sz="1400" dirty="0"/>
              <a:t>…</a:t>
            </a:r>
          </a:p>
          <a:p>
            <a:pPr marL="0" indent="0">
              <a:buNone/>
            </a:pPr>
            <a:r>
              <a:rPr lang="ru-RU" sz="2000" dirty="0"/>
              <a:t>10. Навеселе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u="sng" dirty="0"/>
              <a:t>Существительные</a:t>
            </a:r>
          </a:p>
          <a:p>
            <a:pPr marL="0" indent="0">
              <a:buNone/>
            </a:pPr>
            <a:r>
              <a:rPr lang="ru-RU" sz="2000" dirty="0"/>
              <a:t>1. Спирт</a:t>
            </a:r>
          </a:p>
          <a:p>
            <a:pPr marL="0" indent="0">
              <a:buNone/>
            </a:pPr>
            <a:r>
              <a:rPr lang="ru-RU" sz="2000" dirty="0"/>
              <a:t>2. </a:t>
            </a:r>
            <a:r>
              <a:rPr lang="ru-RU" sz="2000" dirty="0" err="1"/>
              <a:t>Абботс</a:t>
            </a:r>
            <a:endParaRPr lang="ru-RU" sz="2000" dirty="0"/>
          </a:p>
          <a:p>
            <a:pPr marL="0" indent="0">
              <a:buNone/>
            </a:pPr>
            <a:r>
              <a:rPr lang="ru-RU" sz="1500" dirty="0"/>
              <a:t>…</a:t>
            </a:r>
          </a:p>
          <a:p>
            <a:pPr marL="0" indent="0">
              <a:buNone/>
            </a:pPr>
            <a:r>
              <a:rPr lang="ru-RU" sz="2000" dirty="0"/>
              <a:t>382. </a:t>
            </a:r>
            <a:r>
              <a:rPr lang="ru-RU" sz="2000" dirty="0" err="1"/>
              <a:t>Ягермайстер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+</a:t>
            </a:r>
          </a:p>
          <a:p>
            <a:pPr marL="0" indent="0">
              <a:buNone/>
            </a:pPr>
            <a:r>
              <a:rPr lang="ru-RU" sz="2000" dirty="0"/>
              <a:t>1.Рюмка</a:t>
            </a:r>
          </a:p>
          <a:p>
            <a:pPr marL="0" indent="0">
              <a:buNone/>
            </a:pPr>
            <a:r>
              <a:rPr lang="ru-RU" sz="2000" dirty="0"/>
              <a:t>2. Чаша</a:t>
            </a:r>
          </a:p>
          <a:p>
            <a:pPr marL="0" indent="0">
              <a:buNone/>
            </a:pPr>
            <a:r>
              <a:rPr lang="ru-RU" sz="1500" dirty="0"/>
              <a:t>…</a:t>
            </a:r>
          </a:p>
          <a:p>
            <a:pPr marL="0" indent="0">
              <a:buNone/>
            </a:pPr>
            <a:r>
              <a:rPr lang="ru-RU" sz="2000" dirty="0"/>
              <a:t>11. Графинчик</a:t>
            </a:r>
          </a:p>
          <a:p>
            <a:pPr marL="0" indent="0">
              <a:buNone/>
            </a:pPr>
            <a:r>
              <a:rPr lang="ru-RU" sz="2000" dirty="0"/>
              <a:t>+</a:t>
            </a:r>
          </a:p>
          <a:p>
            <a:pPr marL="0" indent="0">
              <a:buNone/>
            </a:pPr>
            <a:r>
              <a:rPr lang="ru-RU" sz="2000" dirty="0"/>
              <a:t>1. Загул</a:t>
            </a:r>
          </a:p>
          <a:p>
            <a:pPr marL="0" indent="0">
              <a:buNone/>
            </a:pPr>
            <a:r>
              <a:rPr lang="ru-RU" sz="2000" dirty="0"/>
              <a:t>2. Выпивка</a:t>
            </a:r>
          </a:p>
          <a:p>
            <a:pPr marL="0" indent="0">
              <a:buNone/>
            </a:pPr>
            <a:r>
              <a:rPr lang="ru-RU" sz="1500" dirty="0"/>
              <a:t>…</a:t>
            </a:r>
          </a:p>
          <a:p>
            <a:pPr marL="0" indent="0">
              <a:buNone/>
            </a:pPr>
            <a:r>
              <a:rPr lang="ru-RU" sz="2000" dirty="0"/>
              <a:t>19. Алкоголик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u="sng" dirty="0"/>
              <a:t>Глаголы</a:t>
            </a:r>
          </a:p>
          <a:p>
            <a:pPr marL="0" indent="0">
              <a:buNone/>
            </a:pPr>
            <a:r>
              <a:rPr lang="ru-RU" sz="2000" dirty="0"/>
              <a:t>1. Пить</a:t>
            </a:r>
          </a:p>
          <a:p>
            <a:pPr marL="0" indent="0">
              <a:buNone/>
            </a:pPr>
            <a:r>
              <a:rPr lang="ru-RU" sz="2000" dirty="0"/>
              <a:t>2. Выпивать</a:t>
            </a:r>
          </a:p>
          <a:p>
            <a:pPr marL="0" indent="0">
              <a:buNone/>
            </a:pPr>
            <a:r>
              <a:rPr lang="ru-RU" sz="2000" dirty="0"/>
              <a:t>3. Закладывать</a:t>
            </a:r>
          </a:p>
          <a:p>
            <a:pPr marL="0" indent="0">
              <a:buNone/>
            </a:pPr>
            <a:r>
              <a:rPr lang="ru-RU" sz="2000" dirty="0"/>
              <a:t>…</a:t>
            </a:r>
          </a:p>
          <a:p>
            <a:pPr marL="0" indent="0">
              <a:buNone/>
            </a:pPr>
            <a:r>
              <a:rPr lang="ru-RU" sz="2000" dirty="0"/>
              <a:t>44. Плеснуть</a:t>
            </a:r>
          </a:p>
          <a:p>
            <a:pPr marL="0" indent="0">
              <a:buNone/>
            </a:pPr>
            <a:r>
              <a:rPr lang="ru-RU" sz="2000" dirty="0"/>
              <a:t>45. Злоупотреблять</a:t>
            </a:r>
          </a:p>
          <a:p>
            <a:pPr marL="0" indent="0">
              <a:buNone/>
            </a:pPr>
            <a:r>
              <a:rPr lang="ru-RU" sz="2000" dirty="0"/>
              <a:t>46. Наполнить</a:t>
            </a:r>
          </a:p>
        </p:txBody>
      </p:sp>
    </p:spTree>
    <p:extLst>
      <p:ext uri="{BB962C8B-B14F-4D97-AF65-F5344CB8AC3E}">
        <p14:creationId xmlns:p14="http://schemas.microsoft.com/office/powerpoint/2010/main" val="25545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487BB-93AF-4AD0-A82F-572C1EB3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3. Написание грамматик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FDE1-3B42-426D-BEB5-DE1F3F0F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Погода (простая)</a:t>
            </a:r>
          </a:p>
          <a:p>
            <a:r>
              <a:rPr lang="ru-RU" dirty="0"/>
              <a:t>Смех (более ветвистая)</a:t>
            </a:r>
          </a:p>
          <a:p>
            <a:r>
              <a:rPr lang="ru-RU" dirty="0"/>
              <a:t>Движение (с управлениями глаголов и т.д.)</a:t>
            </a:r>
          </a:p>
          <a:p>
            <a:r>
              <a:rPr lang="ru-RU" dirty="0"/>
              <a:t>Пьянство</a:t>
            </a:r>
          </a:p>
        </p:txBody>
      </p:sp>
    </p:spTree>
    <p:extLst>
      <p:ext uri="{BB962C8B-B14F-4D97-AF65-F5344CB8AC3E}">
        <p14:creationId xmlns:p14="http://schemas.microsoft.com/office/powerpoint/2010/main" val="40676632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245</Words>
  <Application>Microsoft Office PowerPoint</Application>
  <PresentationFormat>Широкоэкранный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 Грамматика мотива</vt:lpstr>
      <vt:lpstr>Презентация PowerPoint</vt:lpstr>
      <vt:lpstr>Что такое мотив?</vt:lpstr>
      <vt:lpstr>Ключевые свойства мотива:</vt:lpstr>
      <vt:lpstr>Инструмент поиска мотива</vt:lpstr>
      <vt:lpstr>Как это работает:</vt:lpstr>
      <vt:lpstr>1. Выбрать мотив (= исследовательская гипотеза) (для романа «Мастер и Маргарита»)</vt:lpstr>
      <vt:lpstr>2. Составление словарей</vt:lpstr>
      <vt:lpstr>3. Написание грамматик</vt:lpstr>
      <vt:lpstr>Проблемы и ограничения метода</vt:lpstr>
      <vt:lpstr>4. Визуализация и интерпретация результата</vt:lpstr>
      <vt:lpstr>Материалы можно найти здесь: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Тьюториал  «Грамматика мотива»</dc:title>
  <dc:creator>Юлия</dc:creator>
  <cp:lastModifiedBy>Юлия</cp:lastModifiedBy>
  <cp:revision>21</cp:revision>
  <dcterms:created xsi:type="dcterms:W3CDTF">2017-10-11T14:15:16Z</dcterms:created>
  <dcterms:modified xsi:type="dcterms:W3CDTF">2017-10-11T20:03:39Z</dcterms:modified>
</cp:coreProperties>
</file>