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73" r:id="rId13"/>
    <p:sldId id="274" r:id="rId14"/>
    <p:sldId id="275" r:id="rId15"/>
    <p:sldId id="271" r:id="rId16"/>
    <p:sldId id="270" r:id="rId17"/>
    <p:sldId id="272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alex/Desktop/motive-grammar/slides/&#1090;&#1086;&#1084;&#1080;&#1090;&#1072;_&#1089;&#1072;&#1084;&#1099;&#1077;_&#1087;&#1100;&#1102;&#1097;&#1080;&#1077;_&#1075;&#1077;&#1088;&#1086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ru-RU" sz="3600"/>
              <a:t>Самые пьющие герои</a:t>
            </a:r>
            <a:endParaRPr lang="en-US" sz="3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вино</c:v>
                </c:pt>
              </c:strCache>
            </c:strRef>
          </c:tx>
          <c:spPr>
            <a:solidFill>
              <a:srgbClr val="C00000"/>
            </a:solidFill>
            <a:ln w="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Sheet1!$N$2:$N$13</c:f>
              <c:numCache>
                <c:formatCode>General</c:formatCode>
                <c:ptCount val="12"/>
                <c:pt idx="0">
                  <c:v>3.0</c:v>
                </c:pt>
                <c:pt idx="3">
                  <c:v>6.0</c:v>
                </c:pt>
                <c:pt idx="4">
                  <c:v>3.0</c:v>
                </c:pt>
                <c:pt idx="5">
                  <c:v>3.0</c:v>
                </c:pt>
                <c:pt idx="6">
                  <c:v>1.0</c:v>
                </c:pt>
                <c:pt idx="7">
                  <c:v>5.0</c:v>
                </c:pt>
                <c:pt idx="8">
                  <c:v>3.0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E0-4F30-AF03-5A0CA305ACA4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кровь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Sheet1!$O$2:$O$13</c:f>
              <c:numCache>
                <c:formatCode>General</c:formatCode>
                <c:ptCount val="12"/>
                <c:pt idx="0">
                  <c:v>1.0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AE0-4F30-AF03-5A0CA305ACA4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водка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Sheet1!$P$2:$P$13</c:f>
              <c:numCache>
                <c:formatCode>General</c:formatCode>
                <c:ptCount val="12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6">
                  <c:v>1.0</c:v>
                </c:pt>
                <c:pt idx="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AE0-4F30-AF03-5A0CA305ACA4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спирт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Sheet1!$Q$2:$Q$13</c:f>
              <c:numCache>
                <c:formatCode>General</c:formatCode>
                <c:ptCount val="12"/>
                <c:pt idx="2">
                  <c:v>2.0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AE0-4F30-AF03-5A0CA305ACA4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бензин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FF0000"/>
                </a:gs>
                <a:gs pos="42000">
                  <a:srgbClr val="00B05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Sheet1!$R$2:$R$13</c:f>
              <c:numCache>
                <c:formatCode>General</c:formatCode>
                <c:ptCount val="12"/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AE0-4F30-AF03-5A0CA305A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-1978651360"/>
        <c:axId val="-1978649584"/>
      </c:barChart>
      <c:catAx>
        <c:axId val="-197865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ru-RU"/>
          </a:p>
        </c:txPr>
        <c:crossAx val="-1978649584"/>
        <c:crosses val="autoZero"/>
        <c:auto val="1"/>
        <c:lblAlgn val="ctr"/>
        <c:lblOffset val="100"/>
        <c:noMultiLvlLbl val="0"/>
      </c:catAx>
      <c:valAx>
        <c:axId val="-197864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1000" sy="1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ru-RU"/>
          </a:p>
        </c:txPr>
        <c:crossAx val="-1978651360"/>
        <c:crosses val="autoZero"/>
        <c:crossBetween val="between"/>
      </c:valAx>
      <c:spPr>
        <a:noFill/>
        <a:ln>
          <a:noFill/>
        </a:ln>
        <a:effectLst>
          <a:outerShdw blurRad="533400" dist="25400" dir="5400000" sx="9000" sy="9000" algn="ctr" rotWithShape="0">
            <a:srgbClr val="000000">
              <a:alpha val="43137"/>
            </a:srgbClr>
          </a:outerShdw>
        </a:effectLst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charset="0"/>
          <a:ea typeface="Helvetica" charset="0"/>
          <a:cs typeface="Helvetica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28E0-C356-2F4D-BF3E-E8E62269D5C1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35FD-6C8C-C04D-9B79-5A538869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Полет Маргариты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5FD-6C8C-C04D-9B79-5A538869D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2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B1E86E-3EFA-4319-B12F-676E64AF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F1285B7-1B28-468C-AF86-310788BD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BFD86B0-1919-4C62-8ADE-615444F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055089-4621-4417-8966-783F8D0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B192E3-D192-4A43-A129-E30F714D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CCD554-E06C-490A-9972-F26BE37C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FF46614-0064-4926-8070-F75D0CC6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4D9B84A-7F1F-4D72-AA10-BF277DF1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07F89B-13FD-41E6-AC57-8313594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80F7A0-FECA-4122-92B4-5F2BC42D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3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028EB5B-F1E7-40DF-B812-4EF9FF154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573C278-F290-4FE3-9E8B-DA64845F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67508C-B13B-4948-8A08-E5265820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A7226C2-3487-4C91-8CA4-539A1A06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616899-FE0B-461A-856E-77C00B4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3D9CCC-D296-4608-B8B8-8A8C8E72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55A155-2D2C-4115-B69F-FA7DE1FA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B051582-EEBD-42E8-8975-F5B36B1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402C84A-602D-489B-BAB3-9DBB1F7C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826ED1F-4ED1-4D2A-9060-4F05DC06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852532-EC37-47BE-9FEE-CD7A5967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5592528-F21C-410D-86B5-D96451C2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C3B689-6404-495E-AA3F-7329E2B9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653DF90-3E51-45F7-AAEC-E08E66C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FD0262-BBF3-4381-9E99-DBDA637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EC5F0C-25A3-4DD4-8AE9-DB8A620E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0A60C7-2CF6-492A-A6B6-9926BB95D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7D49D22-E81C-4AA6-8DFF-2318D397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ECF81E0-6E4F-430B-BCC7-32637ABF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880E6D3-1011-4FFF-9E47-8DC74D9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95337BE-8BB7-4B72-BB5B-589526D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706855-4721-4771-82CB-4771375D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47D1AB1-0D5F-464A-9291-060AAFA8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E27FA2F-D9B9-4928-B10C-81A693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A0916C0-69A9-410A-9C75-E2C84F590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D3E262A-AF9C-4394-B604-A81A5E9A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A83B39A-A7B0-403A-92D3-5A79FC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AD80004-5F39-4B5F-B59D-B0EEF53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7885D92-53E2-4D39-AA80-F09E1DBF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74581F-EF87-489A-B58D-1B988CC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B3DE8FB-DFDB-4490-94D7-D9C2563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34EB3A9-F085-472D-BFD1-5C5B62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F3E70F5-2CAD-4E0D-A017-3F49D17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5FF0D3A-99BF-4B6F-AF9F-23827DF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4FDD1EC1-64DB-4910-A147-042C2B30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E47387D-3BAF-431D-951A-7C294AA3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83593B-4106-4F1B-AE32-475176E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DC0413-EFFF-4626-88E3-3EFE9304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02187E3-F84A-46B5-8050-21044274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30B3A67-E230-4AF8-BFD9-DA2D53BC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3D73375-EA66-448E-B044-225944D9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03997E-95DA-4893-ACAC-113DBFE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8E070C-CD9D-4A01-9EAB-7C47A72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7C2E05B-A5DA-466D-BAE6-56F09C0B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8ADC2AA-C5DE-4F15-9C18-C9F69563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FE2E688-97CE-4CBC-90B3-5E3DA7F2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CF5F5C3-79C7-4337-9283-F10EF19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C94D0B7-B3F6-414E-BBEA-A6AD6F0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D9738B-783C-401C-B2AE-43C83106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60DD51F-6688-45C0-BE25-46DC3741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91801BB-9555-44F2-B2B8-929D33E9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A35D81B-5CAF-488E-879F-3CA4B2A3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3D6702C-BB87-4F87-81E7-3FD52436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taktash/motive-grammar/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vk.com/apnkv" TargetMode="External"/><Relationship Id="rId12" Type="http://schemas.openxmlformats.org/officeDocument/2006/relationships/hyperlink" Target="https://www.facebook.com/alexandra.shrubok" TargetMode="External"/><Relationship Id="rId13" Type="http://schemas.openxmlformats.org/officeDocument/2006/relationships/hyperlink" Target="https://www.facebook.com/maria.taktasheva.1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nevmenandr.net/bo.php" TargetMode="External"/><Relationship Id="rId3" Type="http://schemas.openxmlformats.org/officeDocument/2006/relationships/hyperlink" Target="https://www.facebook.com/yana.agafonova.5" TargetMode="External"/><Relationship Id="rId4" Type="http://schemas.openxmlformats.org/officeDocument/2006/relationships/hyperlink" Target="https://www.facebook.com/anna.gherassimova" TargetMode="External"/><Relationship Id="rId5" Type="http://schemas.openxmlformats.org/officeDocument/2006/relationships/hyperlink" Target="https://vk.com/id114008648" TargetMode="External"/><Relationship Id="rId6" Type="http://schemas.openxmlformats.org/officeDocument/2006/relationships/hyperlink" Target="https://vk.com/id30293849" TargetMode="External"/><Relationship Id="rId7" Type="http://schemas.openxmlformats.org/officeDocument/2006/relationships/hyperlink" Target="https://vk.com/lit1537lit" TargetMode="External"/><Relationship Id="rId8" Type="http://schemas.openxmlformats.org/officeDocument/2006/relationships/hyperlink" Target="https://vk.com/anya_archer" TargetMode="External"/><Relationship Id="rId9" Type="http://schemas.openxmlformats.org/officeDocument/2006/relationships/hyperlink" Target="https://www.facebook.com/tim.lukashevsky" TargetMode="External"/><Relationship Id="rId10" Type="http://schemas.openxmlformats.org/officeDocument/2006/relationships/hyperlink" Target="https://www.facebook.com/profile.php?id=1000079068456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CA01FE3-5996-447B-8785-D69CB5FB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084" y="4164036"/>
            <a:ext cx="9655126" cy="181473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charset="0"/>
                <a:ea typeface="Helvetica" charset="0"/>
                <a:cs typeface="Helvetica" charset="0"/>
              </a:rPr>
              <a:t>Вторая Московско-Тартуская летняя школа</a:t>
            </a:r>
          </a:p>
          <a:p>
            <a:r>
              <a:rPr lang="ru-RU" sz="3200" dirty="0" smtClean="0">
                <a:latin typeface="Helvetica" charset="0"/>
                <a:ea typeface="Helvetica" charset="0"/>
                <a:cs typeface="Helvetica" charset="0"/>
              </a:rPr>
              <a:t>9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ru-RU" sz="3200" dirty="0" smtClean="0">
                <a:latin typeface="Helvetica" charset="0"/>
                <a:ea typeface="Helvetica" charset="0"/>
                <a:cs typeface="Helvetica" charset="0"/>
              </a:rPr>
              <a:t>12 </a:t>
            </a:r>
            <a:r>
              <a:rPr lang="ru-RU" sz="3200" dirty="0">
                <a:latin typeface="Helvetica" charset="0"/>
                <a:ea typeface="Helvetica" charset="0"/>
                <a:cs typeface="Helvetica" charset="0"/>
              </a:rPr>
              <a:t>октября 2017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98210" y="623599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Грамматика мотива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39BEEA-C541-48CC-BEF6-3E70E79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Проблемы и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ограничения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158481-D098-4A9D-86B7-E6784139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Высокий порог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вхождения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Полисемия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Поиск в рамках одного предложения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—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проблемы с восстановлением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контекста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Сложность формализации естественного языка,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особенно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—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художественного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 err="1" smtClean="0">
                <a:latin typeface="Helvetica" charset="0"/>
                <a:ea typeface="Helvetica" charset="0"/>
                <a:cs typeface="Helvetica" charset="0"/>
              </a:rPr>
              <a:t>Несамообучающаяся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система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5A25BB-4BB1-40FD-B48C-440BA80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4. Визуализация и интерпретация </a:t>
            </a:r>
            <a:r>
              <a:rPr lang="ru-RU" sz="3600" dirty="0" smtClean="0">
                <a:latin typeface="Helvetica" charset="0"/>
                <a:ea typeface="Helvetica" charset="0"/>
                <a:cs typeface="Helvetica" charset="0"/>
              </a:rPr>
              <a:t>результата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ru-RU" sz="2800" dirty="0" smtClean="0">
                <a:latin typeface="Helvetica" charset="0"/>
                <a:ea typeface="Helvetica" charset="0"/>
                <a:cs typeface="Helvetica" charset="0"/>
              </a:rPr>
              <a:t>«Мастер и Маргарита» как пилот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ru-RU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2" y="1825625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2903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Движение и тональность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120106"/>
            <a:ext cx="7029450" cy="3762375"/>
          </a:xfrm>
        </p:spPr>
      </p:pic>
    </p:spTree>
    <p:extLst>
      <p:ext uri="{BB962C8B-B14F-4D97-AF65-F5344CB8AC3E}">
        <p14:creationId xmlns:p14="http://schemas.microsoft.com/office/powerpoint/2010/main" val="145078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F60D29B-DAA0-4F69-A445-44E94912E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996332"/>
              </p:ext>
            </p:extLst>
          </p:nvPr>
        </p:nvGraphicFramePr>
        <p:xfrm>
          <a:off x="939609" y="365125"/>
          <a:ext cx="10414191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57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653613"/>
              </p:ext>
            </p:extLst>
          </p:nvPr>
        </p:nvGraphicFramePr>
        <p:xfrm>
          <a:off x="3631622" y="401782"/>
          <a:ext cx="4417869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623"/>
                <a:gridCol w="174337"/>
                <a:gridCol w="1298286"/>
                <a:gridCol w="1472623"/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Персонаж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Вино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Водка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Воланд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Лиходеев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Бегемот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Мастер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Маргарита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Безличное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Коровьев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Понтий Пилат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Гость Пилата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Рюхин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Буфетчик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Азазелло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48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493" y="25541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 других текстах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Helvetica" charset="0"/>
                <a:ea typeface="Helvetica" charset="0"/>
                <a:cs typeface="Helvetica" charset="0"/>
              </a:rPr>
              <a:t>Анна Каренина: история угасающего смеха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886744"/>
            <a:ext cx="9258300" cy="4229100"/>
          </a:xfrm>
        </p:spPr>
      </p:pic>
    </p:spTree>
    <p:extLst>
      <p:ext uri="{BB962C8B-B14F-4D97-AF65-F5344CB8AC3E}">
        <p14:creationId xmlns:p14="http://schemas.microsoft.com/office/powerpoint/2010/main" val="12303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Равновесие преступления и наказания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886744"/>
            <a:ext cx="9182100" cy="4229100"/>
          </a:xfrm>
        </p:spPr>
      </p:pic>
    </p:spTree>
    <p:extLst>
      <p:ext uri="{BB962C8B-B14F-4D97-AF65-F5344CB8AC3E}">
        <p14:creationId xmlns:p14="http://schemas.microsoft.com/office/powerpoint/2010/main" val="148144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CA1532-073C-487E-97E8-CD6D18B9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091"/>
            <a:ext cx="10515600" cy="130923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Helvetica" charset="0"/>
                <a:ea typeface="Helvetica" charset="0"/>
                <a:cs typeface="Helvetica" charset="0"/>
              </a:rPr>
              <a:t>Материалы можно найти здесь: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64C11F9-BD84-4E8A-B086-E6A9426A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49348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https://github.com/mtaktash/motive-grammar/</a:t>
            </a:r>
            <a:r>
              <a:rPr lang="en-US" sz="4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endParaRPr lang="ru-RU" sz="40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1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9A3133-5277-4B9C-BB8E-57A8A2B317B9}"/>
              </a:ext>
            </a:extLst>
          </p:cNvPr>
          <p:cNvSpPr txBox="1"/>
          <p:nvPr/>
        </p:nvSpPr>
        <p:spPr>
          <a:xfrm>
            <a:off x="578202" y="255976"/>
            <a:ext cx="7912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Helvetica" charset="0"/>
                <a:ea typeface="Helvetica" charset="0"/>
                <a:cs typeface="Helvetica" charset="0"/>
              </a:rPr>
              <a:t>Ведущий:</a:t>
            </a:r>
          </a:p>
          <a:p>
            <a:r>
              <a:rPr lang="ru-RU" sz="4800" dirty="0">
                <a:latin typeface="Helvetica" charset="0"/>
                <a:ea typeface="Helvetica" charset="0"/>
                <a:cs typeface="Helvetica" charset="0"/>
                <a:hlinkClick r:id="rId2"/>
              </a:rPr>
              <a:t>Борис Валерьевич Орехов</a:t>
            </a:r>
            <a:endParaRPr lang="ru-RU" sz="4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E90116-7914-4229-BF63-61092BFF6509}"/>
              </a:ext>
            </a:extLst>
          </p:cNvPr>
          <p:cNvSpPr txBox="1"/>
          <p:nvPr/>
        </p:nvSpPr>
        <p:spPr>
          <a:xfrm>
            <a:off x="766888" y="2902394"/>
            <a:ext cx="10771969" cy="34778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3"/>
              </a:rPr>
              <a:t>Яна Агафонова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4"/>
              </a:rPr>
              <a:t>Анна Герасимова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5"/>
              </a:rPr>
              <a:t>Виталий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5"/>
              </a:rPr>
              <a:t>Гречачин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6"/>
              </a:rPr>
              <a:t>Ольга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6"/>
              </a:rPr>
              <a:t>Закутняя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7"/>
              </a:rPr>
              <a:t>Татьяна Кувшинова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8"/>
              </a:rPr>
              <a:t>Анна Кондратьева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9"/>
              </a:rPr>
              <a:t>Тимофей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9"/>
              </a:rPr>
              <a:t>Лукашевский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0"/>
              </a:rPr>
              <a:t>Юлия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10"/>
              </a:rPr>
              <a:t>Минутина</a:t>
            </a:r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0"/>
              </a:rPr>
              <a:t>-Лобанова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1"/>
              </a:rPr>
              <a:t>Алексей Панков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2"/>
              </a:rPr>
              <a:t>Александра Шрубок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3"/>
              </a:rPr>
              <a:t>Мария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13"/>
              </a:rPr>
              <a:t>Такташева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71D1C7-D84E-4EE5-ADB3-7D12A6F1C938}"/>
              </a:ext>
            </a:extLst>
          </p:cNvPr>
          <p:cNvSpPr txBox="1"/>
          <p:nvPr/>
        </p:nvSpPr>
        <p:spPr>
          <a:xfrm>
            <a:off x="766888" y="2038013"/>
            <a:ext cx="6397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Helvetica" charset="0"/>
                <a:ea typeface="Helvetica" charset="0"/>
                <a:cs typeface="Helvetica" charset="0"/>
              </a:rPr>
              <a:t>Участники</a:t>
            </a:r>
            <a:r>
              <a:rPr lang="en-US" sz="4800" dirty="0" smtClean="0">
                <a:latin typeface="Helvetica" charset="0"/>
                <a:ea typeface="Helvetica" charset="0"/>
                <a:cs typeface="Helvetica" charset="0"/>
              </a:rPr>
              <a:t> (clickable)</a:t>
            </a:r>
            <a:r>
              <a:rPr lang="ru-RU" sz="48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  <a:endParaRPr lang="ru-RU" sz="4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DAADB80-3FA1-4491-A081-15B69B2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87412"/>
            <a:ext cx="4718304" cy="1159251"/>
          </a:xfrm>
        </p:spPr>
        <p:txBody>
          <a:bodyPr/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Мотив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цепочка 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событий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(Веселовский)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5740A3D8-8B5B-4E22-99C6-73EFE0AA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270993"/>
            <a:ext cx="4718304" cy="2189238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Муж на свадьбе своей жены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Сделка с дьяволом</a:t>
            </a:r>
          </a:p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Змееборство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(AT300A)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3FC3DF72-78EC-47C6-98B6-C7558A98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270" y="1919117"/>
            <a:ext cx="5909730" cy="89584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Мотив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единица 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повествовательного языка (Силантьев)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FC0A36E1-9E0A-462B-A1F9-0316C0332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2270" y="3270993"/>
            <a:ext cx="4718304" cy="2349578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Дорога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Одиночество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Встреча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Дружба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Helvetica" charset="0"/>
                <a:ea typeface="Helvetica" charset="0"/>
                <a:cs typeface="Helvetica" charset="0"/>
              </a:rPr>
              <a:t>Что такое мотив?</a:t>
            </a:r>
            <a:endParaRPr lang="ru-RU" sz="4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A7CF4BD6-182A-4544-8182-101FCAC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Helvetica" charset="0"/>
                <a:ea typeface="Helvetica" charset="0"/>
                <a:cs typeface="Helvetica" charset="0"/>
              </a:rPr>
              <a:t>Ключевые свойства мотива: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96061B44-ED9F-4707-8D57-6A39B2CF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 Вариативность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 Повторяемость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 Предикативность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xmlns="" id="{9FC54163-EE5E-4879-A2BC-5963D816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0" y="1433247"/>
            <a:ext cx="11204839" cy="5424753"/>
          </a:xfr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5AE487BB-93AF-4AD0-A82F-572C1EB32E65}"/>
              </a:ext>
            </a:extLst>
          </p:cNvPr>
          <p:cNvSpPr txBox="1">
            <a:spLocks/>
          </p:cNvSpPr>
          <p:nvPr/>
        </p:nvSpPr>
        <p:spPr>
          <a:xfrm>
            <a:off x="852051" y="2265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Инструмент </a:t>
            </a:r>
            <a:r>
              <a:rPr lang="ru-RU" smtClean="0">
                <a:latin typeface="Helvetica" charset="0"/>
                <a:ea typeface="Helvetica" charset="0"/>
                <a:cs typeface="Helvetica" charset="0"/>
              </a:rPr>
              <a:t>поиска мотива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5886CE-9CE8-4640-9B54-335049D5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610067"/>
            <a:ext cx="10515600" cy="145437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Helvetica" charset="0"/>
                <a:ea typeface="Helvetica" charset="0"/>
                <a:cs typeface="Helvetica" charset="0"/>
              </a:rPr>
              <a:t>Как это работает: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18AE2EE-E4E3-4440-9CDF-C910405F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14" y="872019"/>
            <a:ext cx="9644126" cy="57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8E35DC7A-352D-44AD-B30D-26B9F038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6156" y="2120221"/>
            <a:ext cx="5157787" cy="823912"/>
          </a:xfrm>
        </p:spPr>
        <p:txBody>
          <a:bodyPr/>
          <a:lstStyle/>
          <a:p>
            <a:pPr algn="ctr"/>
            <a:r>
              <a:rPr lang="ru-RU" sz="4000" dirty="0">
                <a:latin typeface="Helvetica" charset="0"/>
                <a:ea typeface="Helvetica" charset="0"/>
                <a:cs typeface="Helvetica" charset="0"/>
              </a:rPr>
              <a:t>Тема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D76593F4-83C4-4CC3-B7DA-828A5B75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51199"/>
            <a:ext cx="5157787" cy="29384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Погода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1394C65C-B0A3-4189-8FBD-B58C233A8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8086" y="2164899"/>
            <a:ext cx="5183188" cy="823912"/>
          </a:xfrm>
        </p:spPr>
        <p:txBody>
          <a:bodyPr/>
          <a:lstStyle/>
          <a:p>
            <a:pPr algn="ctr"/>
            <a:r>
              <a:rPr lang="ru-RU" sz="4000" dirty="0">
                <a:latin typeface="Helvetica" charset="0"/>
                <a:ea typeface="Helvetica" charset="0"/>
                <a:cs typeface="Helvetica" charset="0"/>
              </a:rPr>
              <a:t>Мотив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F7E3E6E8-4142-42E8-B01E-FAFE5F1A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056" y="3251199"/>
            <a:ext cx="4693331" cy="293846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Движение</a:t>
            </a: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Пьянство</a:t>
            </a: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Смех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694" y="365125"/>
            <a:ext cx="10515600" cy="1325563"/>
          </a:xfrm>
        </p:spPr>
        <p:txBody>
          <a:bodyPr/>
          <a:lstStyle/>
          <a:p>
            <a:pPr algn="ctr"/>
            <a:r>
              <a:rPr lang="ru-RU" smtClean="0">
                <a:latin typeface="Helvetica" charset="0"/>
                <a:ea typeface="Helvetica" charset="0"/>
                <a:cs typeface="Helvetica" charset="0"/>
              </a:rPr>
              <a:t>1.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Выбор мотивов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967DE051-A85C-4B8D-AA13-F372BF89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4692"/>
            <a:ext cx="9601196" cy="6579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2. Составление словарей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xmlns="" id="{D2CECBB9-BD46-40AA-8F54-B6ED0503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49868"/>
            <a:ext cx="9601196" cy="6221789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ru-RU" sz="2000" b="1" u="sng" dirty="0">
                <a:latin typeface="Helvetica" charset="0"/>
                <a:ea typeface="Helvetica" charset="0"/>
                <a:cs typeface="Helvetica" charset="0"/>
              </a:rPr>
              <a:t>Прилагательные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Алкогольный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Хмельной</a:t>
            </a:r>
          </a:p>
          <a:p>
            <a:pPr marL="0" indent="0">
              <a:buNone/>
            </a:pPr>
            <a:r>
              <a:rPr lang="ru-RU" sz="14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6. Горячительный</a:t>
            </a:r>
          </a:p>
          <a:p>
            <a:pPr marL="0" indent="0">
              <a:buNone/>
            </a:pPr>
            <a:r>
              <a:rPr lang="ru-RU" sz="2000" b="1" dirty="0">
                <a:latin typeface="Helvetica" charset="0"/>
                <a:ea typeface="Helvetica" charset="0"/>
                <a:cs typeface="Helvetica" charset="0"/>
              </a:rPr>
              <a:t>+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1.Запойный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Беспробудный</a:t>
            </a:r>
          </a:p>
          <a:p>
            <a:pPr marL="0" indent="0">
              <a:buNone/>
            </a:pPr>
            <a:r>
              <a:rPr lang="ru-RU" sz="14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10. Навеселе</a:t>
            </a: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2000" b="1" u="sng" dirty="0">
                <a:latin typeface="Helvetica" charset="0"/>
                <a:ea typeface="Helvetica" charset="0"/>
                <a:cs typeface="Helvetica" charset="0"/>
              </a:rPr>
              <a:t>Существительные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Спирт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</a:t>
            </a:r>
            <a:r>
              <a:rPr lang="ru-RU" sz="2000" dirty="0" err="1">
                <a:latin typeface="Helvetica" charset="0"/>
                <a:ea typeface="Helvetica" charset="0"/>
                <a:cs typeface="Helvetica" charset="0"/>
              </a:rPr>
              <a:t>Абботс</a:t>
            </a: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15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382. </a:t>
            </a:r>
            <a:r>
              <a:rPr lang="ru-RU" sz="2000" dirty="0" err="1">
                <a:latin typeface="Helvetica" charset="0"/>
                <a:ea typeface="Helvetica" charset="0"/>
                <a:cs typeface="Helvetica" charset="0"/>
              </a:rPr>
              <a:t>Ягермайстер</a:t>
            </a: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" charset="0"/>
                <a:ea typeface="Helvetica" charset="0"/>
                <a:cs typeface="Helvetica" charset="0"/>
              </a:rPr>
              <a:t>+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1.Рюмка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Чаша</a:t>
            </a:r>
          </a:p>
          <a:p>
            <a:pPr marL="0" indent="0">
              <a:buNone/>
            </a:pPr>
            <a:r>
              <a:rPr lang="ru-RU" sz="15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11. Графинчик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+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Загул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Выпивка</a:t>
            </a:r>
          </a:p>
          <a:p>
            <a:pPr marL="0" indent="0">
              <a:buNone/>
            </a:pPr>
            <a:r>
              <a:rPr lang="ru-RU" sz="15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19. Алкоголик</a:t>
            </a: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2000" b="1" u="sng" dirty="0">
                <a:latin typeface="Helvetica" charset="0"/>
                <a:ea typeface="Helvetica" charset="0"/>
                <a:cs typeface="Helvetica" charset="0"/>
              </a:rPr>
              <a:t>Глаголы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Пить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Выпивать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3. Закладывать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44. Плеснуть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45. Злоупотреблять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46. Наполнить</a:t>
            </a:r>
          </a:p>
        </p:txBody>
      </p:sp>
    </p:spTree>
    <p:extLst>
      <p:ext uri="{BB962C8B-B14F-4D97-AF65-F5344CB8AC3E}">
        <p14:creationId xmlns:p14="http://schemas.microsoft.com/office/powerpoint/2010/main" val="25545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E487BB-93AF-4AD0-A82F-572C1EB3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3. Написание грамматик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89FDE1-3B42-426D-BEB5-DE1F3F0F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Погода (простая)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Смех (более ветвистая)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Движение (с управлениями глаголов и т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. д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.)</a:t>
            </a:r>
          </a:p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Пьянство (много вложенных правил)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294</Words>
  <Application>Microsoft Macintosh PowerPoint</Application>
  <PresentationFormat>Широкоэкранный</PresentationFormat>
  <Paragraphs>138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Helvetica</vt:lpstr>
      <vt:lpstr>Arial</vt:lpstr>
      <vt:lpstr>Тема Office</vt:lpstr>
      <vt:lpstr>Грамматика мотива</vt:lpstr>
      <vt:lpstr>Презентация PowerPoint</vt:lpstr>
      <vt:lpstr>Что такое мотив?</vt:lpstr>
      <vt:lpstr>Ключевые свойства мотива:</vt:lpstr>
      <vt:lpstr>Презентация PowerPoint</vt:lpstr>
      <vt:lpstr>Как это работает:</vt:lpstr>
      <vt:lpstr>1. Выбор мотивов</vt:lpstr>
      <vt:lpstr>2. Составление словарей</vt:lpstr>
      <vt:lpstr>3. Написание грамматик</vt:lpstr>
      <vt:lpstr>Проблемы и ограничения</vt:lpstr>
      <vt:lpstr>4. Визуализация и интерпретация результата («Мастер и Маргарита» как пилот)</vt:lpstr>
      <vt:lpstr>Движение и тональность</vt:lpstr>
      <vt:lpstr>Презентация PowerPoint</vt:lpstr>
      <vt:lpstr>Презентация PowerPoint</vt:lpstr>
      <vt:lpstr>В других текстах</vt:lpstr>
      <vt:lpstr>Анна Каренина: история угасающего смеха</vt:lpstr>
      <vt:lpstr>Равновесие преступления и наказания</vt:lpstr>
      <vt:lpstr>Материалы можно найти здесь: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Тьюториал  «Грамматика мотива»</dc:title>
  <dc:creator>Юлия</dc:creator>
  <cp:lastModifiedBy>Панков Алексей Алексеевич</cp:lastModifiedBy>
  <cp:revision>25</cp:revision>
  <dcterms:created xsi:type="dcterms:W3CDTF">2017-10-11T14:15:16Z</dcterms:created>
  <dcterms:modified xsi:type="dcterms:W3CDTF">2017-10-12T06:20:52Z</dcterms:modified>
</cp:coreProperties>
</file>