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2F2F2"/>
    <a:srgbClr val="C2E6D2"/>
    <a:srgbClr val="FCFCFC"/>
    <a:srgbClr val="C0E5D1"/>
    <a:srgbClr val="C5E0B4"/>
    <a:srgbClr val="41719C"/>
    <a:srgbClr val="1F4E79"/>
    <a:srgbClr val="5B9BD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00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3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0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9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6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14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7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70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74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3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1973-17E6-432C-A395-FE4787FDB97A}" type="datetimeFigureOut">
              <a:rPr lang="de-AT" smtClean="0"/>
              <a:t>06.03.2020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AB14-3131-45C4-9C72-E8EAA5F733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03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feld 197"/>
          <p:cNvSpPr txBox="1"/>
          <p:nvPr/>
        </p:nvSpPr>
        <p:spPr>
          <a:xfrm>
            <a:off x="4856899" y="792266"/>
            <a:ext cx="2626621" cy="2923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300" dirty="0"/>
              <a:t>Fragmentation affects…</a:t>
            </a:r>
          </a:p>
        </p:txBody>
      </p:sp>
      <p:sp>
        <p:nvSpPr>
          <p:cNvPr id="199" name="Textfeld 198"/>
          <p:cNvSpPr txBox="1"/>
          <p:nvPr/>
        </p:nvSpPr>
        <p:spPr>
          <a:xfrm>
            <a:off x="4860907" y="3099206"/>
            <a:ext cx="2624483" cy="2923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300" dirty="0"/>
              <a:t>Homogenization affects…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977128" y="4727135"/>
            <a:ext cx="3882522" cy="16967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dirty="0"/>
          </a:p>
        </p:txBody>
      </p:sp>
      <p:cxnSp>
        <p:nvCxnSpPr>
          <p:cNvPr id="147" name="Gerader Verbinder 146"/>
          <p:cNvCxnSpPr/>
          <p:nvPr/>
        </p:nvCxnSpPr>
        <p:spPr>
          <a:xfrm flipH="1" flipV="1">
            <a:off x="3760894" y="4748294"/>
            <a:ext cx="10216" cy="123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858771" y="792711"/>
            <a:ext cx="2998661" cy="563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dirty="0"/>
          </a:p>
        </p:txBody>
      </p:sp>
      <p:sp>
        <p:nvSpPr>
          <p:cNvPr id="2" name="Rechteck 1"/>
          <p:cNvSpPr/>
          <p:nvPr/>
        </p:nvSpPr>
        <p:spPr>
          <a:xfrm>
            <a:off x="1085841" y="792711"/>
            <a:ext cx="3773809" cy="3921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2676795" y="2783149"/>
            <a:ext cx="360111" cy="901024"/>
            <a:chOff x="1431865" y="3331373"/>
            <a:chExt cx="528809" cy="1323129"/>
          </a:xfrm>
          <a:solidFill>
            <a:schemeClr val="accent6">
              <a:lumMod val="50000"/>
            </a:schemeClr>
          </a:solidFill>
        </p:grpSpPr>
        <p:sp>
          <p:nvSpPr>
            <p:cNvPr id="102" name="Rechteck 101"/>
            <p:cNvSpPr/>
            <p:nvPr/>
          </p:nvSpPr>
          <p:spPr>
            <a:xfrm flipH="1">
              <a:off x="1582484" y="3331373"/>
              <a:ext cx="67137" cy="522217"/>
            </a:xfrm>
            <a:prstGeom prst="rect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103" name="Pfeil nach rechts 102"/>
            <p:cNvSpPr/>
            <p:nvPr/>
          </p:nvSpPr>
          <p:spPr>
            <a:xfrm rot="6701850">
              <a:off x="1045812" y="4153189"/>
              <a:ext cx="839244" cy="67137"/>
            </a:xfrm>
            <a:prstGeom prst="rightArrow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104" name="Pfeil nach rechts 103"/>
            <p:cNvSpPr/>
            <p:nvPr/>
          </p:nvSpPr>
          <p:spPr>
            <a:xfrm rot="5400000">
              <a:off x="1210693" y="4225146"/>
              <a:ext cx="791575" cy="67137"/>
            </a:xfrm>
            <a:prstGeom prst="rightArrow">
              <a:avLst/>
            </a:prstGeom>
            <a:solidFill>
              <a:srgbClr val="517D33"/>
            </a:solidFill>
            <a:ln w="3175">
              <a:solidFill>
                <a:srgbClr val="517D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105" name="Pfeil nach rechts 104"/>
            <p:cNvSpPr/>
            <p:nvPr/>
          </p:nvSpPr>
          <p:spPr>
            <a:xfrm>
              <a:off x="1592070" y="3810649"/>
              <a:ext cx="368604" cy="67137"/>
            </a:xfrm>
            <a:prstGeom prst="rightArrow">
              <a:avLst/>
            </a:prstGeom>
            <a:grpFill/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320389" y="3058007"/>
            <a:ext cx="315970" cy="1091879"/>
            <a:chOff x="1442623" y="3331373"/>
            <a:chExt cx="421293" cy="156510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7" name="Rechteck 76"/>
            <p:cNvSpPr/>
            <p:nvPr/>
          </p:nvSpPr>
          <p:spPr>
            <a:xfrm flipH="1">
              <a:off x="1582486" y="3331373"/>
              <a:ext cx="101022" cy="522217"/>
            </a:xfrm>
            <a:prstGeom prst="rect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78" name="Pfeil nach rechts 77"/>
            <p:cNvSpPr/>
            <p:nvPr/>
          </p:nvSpPr>
          <p:spPr>
            <a:xfrm rot="6701850">
              <a:off x="1084591" y="4187516"/>
              <a:ext cx="777024" cy="60959"/>
            </a:xfrm>
            <a:prstGeom prst="rightArrow">
              <a:avLst/>
            </a:prstGeom>
            <a:solidFill>
              <a:srgbClr val="517D33"/>
            </a:solidFill>
            <a:ln>
              <a:solidFill>
                <a:srgbClr val="517D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79" name="Pfeil nach rechts 78"/>
            <p:cNvSpPr/>
            <p:nvPr/>
          </p:nvSpPr>
          <p:spPr>
            <a:xfrm rot="4836019">
              <a:off x="1184835" y="4339386"/>
              <a:ext cx="1053227" cy="60959"/>
            </a:xfrm>
            <a:prstGeom prst="rightArrow">
              <a:avLst/>
            </a:prstGeom>
            <a:solidFill>
              <a:srgbClr val="EFF6EA"/>
            </a:solidFill>
            <a:ln>
              <a:solidFill>
                <a:srgbClr val="EFF6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  <p:sp>
          <p:nvSpPr>
            <p:cNvPr id="80" name="Pfeil nach rechts 79"/>
            <p:cNvSpPr/>
            <p:nvPr/>
          </p:nvSpPr>
          <p:spPr>
            <a:xfrm>
              <a:off x="1581906" y="3810650"/>
              <a:ext cx="282010" cy="77931"/>
            </a:xfrm>
            <a:prstGeom prst="rightArrow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 dirty="0"/>
            </a:p>
          </p:txBody>
        </p:sp>
      </p:grpSp>
      <p:sp>
        <p:nvSpPr>
          <p:cNvPr id="31" name="Rechteck 30"/>
          <p:cNvSpPr/>
          <p:nvPr/>
        </p:nvSpPr>
        <p:spPr>
          <a:xfrm flipH="1">
            <a:off x="3880538" y="2860522"/>
            <a:ext cx="450096" cy="55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40" name="Bogen 39"/>
          <p:cNvSpPr/>
          <p:nvPr/>
        </p:nvSpPr>
        <p:spPr>
          <a:xfrm rot="11322827">
            <a:off x="2748310" y="3839999"/>
            <a:ext cx="1775426" cy="626144"/>
          </a:xfrm>
          <a:prstGeom prst="arc">
            <a:avLst>
              <a:gd name="adj1" fmla="val 11301507"/>
              <a:gd name="adj2" fmla="val 17096932"/>
            </a:avLst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feld 41"/>
          <p:cNvSpPr txBox="1"/>
          <p:nvPr/>
        </p:nvSpPr>
        <p:spPr>
          <a:xfrm>
            <a:off x="3646377" y="447218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latin typeface="Symbol" panose="05050102010706020507" pitchFamily="18" charset="2"/>
              </a:rPr>
              <a:t>b-</a:t>
            </a:r>
            <a:r>
              <a:rPr lang="de-AT" sz="1050" dirty="0">
                <a:latin typeface="+mj-lt"/>
              </a:rPr>
              <a:t>habitat</a:t>
            </a:r>
            <a:endParaRPr lang="de-AT" sz="1050" dirty="0"/>
          </a:p>
        </p:txBody>
      </p:sp>
      <p:sp>
        <p:nvSpPr>
          <p:cNvPr id="18" name="Ellipse 17"/>
          <p:cNvSpPr/>
          <p:nvPr/>
        </p:nvSpPr>
        <p:spPr>
          <a:xfrm>
            <a:off x="1959162" y="3964691"/>
            <a:ext cx="463784" cy="417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45" name="Ellipse 44"/>
          <p:cNvSpPr/>
          <p:nvPr/>
        </p:nvSpPr>
        <p:spPr>
          <a:xfrm>
            <a:off x="2532932" y="4208647"/>
            <a:ext cx="192834" cy="14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47" name="Ellipse 46"/>
          <p:cNvSpPr/>
          <p:nvPr/>
        </p:nvSpPr>
        <p:spPr>
          <a:xfrm>
            <a:off x="3586914" y="4100249"/>
            <a:ext cx="289475" cy="253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48" name="Ellipse 47"/>
          <p:cNvSpPr/>
          <p:nvPr/>
        </p:nvSpPr>
        <p:spPr>
          <a:xfrm>
            <a:off x="3824758" y="4138013"/>
            <a:ext cx="245193" cy="23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49" name="Ellipse 48"/>
          <p:cNvSpPr/>
          <p:nvPr/>
        </p:nvSpPr>
        <p:spPr>
          <a:xfrm>
            <a:off x="4051288" y="4174026"/>
            <a:ext cx="216016" cy="19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50" name="Ellipse 49"/>
          <p:cNvSpPr/>
          <p:nvPr/>
        </p:nvSpPr>
        <p:spPr>
          <a:xfrm>
            <a:off x="4246574" y="4205271"/>
            <a:ext cx="161629" cy="128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53" name="Pfeil nach rechts 52"/>
          <p:cNvSpPr/>
          <p:nvPr/>
        </p:nvSpPr>
        <p:spPr>
          <a:xfrm rot="6304319">
            <a:off x="3529080" y="3644899"/>
            <a:ext cx="629432" cy="144419"/>
          </a:xfrm>
          <a:prstGeom prst="rightArrow">
            <a:avLst/>
          </a:prstGeom>
          <a:solidFill>
            <a:srgbClr val="293E1A"/>
          </a:solidFill>
          <a:ln>
            <a:solidFill>
              <a:srgbClr val="293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54" name="Pfeil nach rechts 53"/>
          <p:cNvSpPr/>
          <p:nvPr/>
        </p:nvSpPr>
        <p:spPr>
          <a:xfrm rot="5776500">
            <a:off x="3639858" y="3682330"/>
            <a:ext cx="659389" cy="142609"/>
          </a:xfrm>
          <a:prstGeom prst="rightArrow">
            <a:avLst/>
          </a:prstGeom>
          <a:solidFill>
            <a:srgbClr val="517D33"/>
          </a:solidFill>
          <a:ln>
            <a:solidFill>
              <a:srgbClr val="51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55" name="Pfeil nach rechts 54"/>
          <p:cNvSpPr/>
          <p:nvPr/>
        </p:nvSpPr>
        <p:spPr>
          <a:xfrm rot="5229333">
            <a:off x="3789703" y="3676739"/>
            <a:ext cx="640560" cy="144419"/>
          </a:xfrm>
          <a:prstGeom prst="rightArrow">
            <a:avLst/>
          </a:prstGeom>
          <a:solidFill>
            <a:srgbClr val="91C46E"/>
          </a:solidFill>
          <a:ln>
            <a:solidFill>
              <a:srgbClr val="91C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842051" y="3913697"/>
            <a:ext cx="2560" cy="48836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3511739" y="4100249"/>
            <a:ext cx="2065" cy="240187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2506043" y="3935711"/>
            <a:ext cx="122366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950" b="1" dirty="0">
                <a:solidFill>
                  <a:srgbClr val="5B9BD5"/>
                </a:solidFill>
              </a:rPr>
              <a:t>Niche opportunities</a:t>
            </a:r>
          </a:p>
          <a:p>
            <a:pPr algn="ctr"/>
            <a:r>
              <a:rPr lang="de-AT" sz="825" dirty="0"/>
              <a:t>habitat heterogeneity</a:t>
            </a:r>
          </a:p>
          <a:p>
            <a:pPr algn="ctr"/>
            <a:r>
              <a:rPr lang="de-AT" sz="825" dirty="0"/>
              <a:t>disturbance frequency</a:t>
            </a:r>
          </a:p>
        </p:txBody>
      </p:sp>
      <p:sp>
        <p:nvSpPr>
          <p:cNvPr id="64" name="Textfeld 63"/>
          <p:cNvSpPr txBox="1"/>
          <p:nvPr/>
        </p:nvSpPr>
        <p:spPr>
          <a:xfrm rot="16200000">
            <a:off x="899562" y="1465205"/>
            <a:ext cx="15365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25" dirty="0"/>
              <a:t>Dispersal dynamics at</a:t>
            </a:r>
          </a:p>
          <a:p>
            <a:pPr algn="ctr"/>
            <a:r>
              <a:rPr lang="de-AT" sz="1125" dirty="0"/>
              <a:t>network scale</a:t>
            </a:r>
          </a:p>
        </p:txBody>
      </p:sp>
      <p:sp>
        <p:nvSpPr>
          <p:cNvPr id="65" name="Textfeld 64"/>
          <p:cNvSpPr txBox="1"/>
          <p:nvPr/>
        </p:nvSpPr>
        <p:spPr>
          <a:xfrm rot="16200000">
            <a:off x="816714" y="2659796"/>
            <a:ext cx="153654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25" dirty="0"/>
              <a:t>Stoichiometry </a:t>
            </a:r>
          </a:p>
          <a:p>
            <a:pPr algn="ctr"/>
            <a:r>
              <a:rPr lang="de-AT" sz="1125" dirty="0"/>
              <a:t>filters at</a:t>
            </a:r>
          </a:p>
          <a:p>
            <a:pPr algn="ctr"/>
            <a:r>
              <a:rPr lang="de-AT" sz="1125" dirty="0"/>
              <a:t>tributary scale</a:t>
            </a:r>
          </a:p>
        </p:txBody>
      </p:sp>
      <p:sp>
        <p:nvSpPr>
          <p:cNvPr id="61" name="Freihandform 60"/>
          <p:cNvSpPr/>
          <p:nvPr/>
        </p:nvSpPr>
        <p:spPr>
          <a:xfrm>
            <a:off x="2524637" y="1704856"/>
            <a:ext cx="521178" cy="316134"/>
          </a:xfrm>
          <a:custGeom>
            <a:avLst/>
            <a:gdLst>
              <a:gd name="connsiteX0" fmla="*/ 1666875 w 1666875"/>
              <a:gd name="connsiteY0" fmla="*/ 590550 h 590550"/>
              <a:gd name="connsiteX1" fmla="*/ 1666875 w 1666875"/>
              <a:gd name="connsiteY1" fmla="*/ 190500 h 590550"/>
              <a:gd name="connsiteX2" fmla="*/ 0 w 1666875"/>
              <a:gd name="connsiteY2" fmla="*/ 0 h 590550"/>
              <a:gd name="connsiteX3" fmla="*/ 0 w 1666875"/>
              <a:gd name="connsiteY3" fmla="*/ 238125 h 590550"/>
              <a:gd name="connsiteX4" fmla="*/ 1666875 w 1666875"/>
              <a:gd name="connsiteY4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590550">
                <a:moveTo>
                  <a:pt x="1666875" y="590550"/>
                </a:moveTo>
                <a:lnTo>
                  <a:pt x="1666875" y="190500"/>
                </a:lnTo>
                <a:lnTo>
                  <a:pt x="0" y="0"/>
                </a:lnTo>
                <a:lnTo>
                  <a:pt x="0" y="238125"/>
                </a:lnTo>
                <a:lnTo>
                  <a:pt x="1666875" y="59055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3" name="Freihandform 92"/>
          <p:cNvSpPr/>
          <p:nvPr/>
        </p:nvSpPr>
        <p:spPr>
          <a:xfrm>
            <a:off x="5360151" y="1951396"/>
            <a:ext cx="491451" cy="316134"/>
          </a:xfrm>
          <a:custGeom>
            <a:avLst/>
            <a:gdLst>
              <a:gd name="connsiteX0" fmla="*/ 1666875 w 1666875"/>
              <a:gd name="connsiteY0" fmla="*/ 590550 h 590550"/>
              <a:gd name="connsiteX1" fmla="*/ 1666875 w 1666875"/>
              <a:gd name="connsiteY1" fmla="*/ 190500 h 590550"/>
              <a:gd name="connsiteX2" fmla="*/ 0 w 1666875"/>
              <a:gd name="connsiteY2" fmla="*/ 0 h 590550"/>
              <a:gd name="connsiteX3" fmla="*/ 0 w 1666875"/>
              <a:gd name="connsiteY3" fmla="*/ 238125 h 590550"/>
              <a:gd name="connsiteX4" fmla="*/ 1666875 w 1666875"/>
              <a:gd name="connsiteY4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590550">
                <a:moveTo>
                  <a:pt x="1666875" y="590550"/>
                </a:moveTo>
                <a:lnTo>
                  <a:pt x="1666875" y="190500"/>
                </a:lnTo>
                <a:lnTo>
                  <a:pt x="0" y="0"/>
                </a:lnTo>
                <a:lnTo>
                  <a:pt x="0" y="238125"/>
                </a:lnTo>
                <a:lnTo>
                  <a:pt x="1666875" y="590550"/>
                </a:lnTo>
                <a:close/>
              </a:path>
            </a:pathLst>
          </a:custGeom>
          <a:solidFill>
            <a:srgbClr val="38572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4" name="Rechteck 93"/>
          <p:cNvSpPr/>
          <p:nvPr/>
        </p:nvSpPr>
        <p:spPr>
          <a:xfrm>
            <a:off x="5479215" y="2104523"/>
            <a:ext cx="150880" cy="506221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5" name="Freihandform 94"/>
          <p:cNvSpPr/>
          <p:nvPr/>
        </p:nvSpPr>
        <p:spPr>
          <a:xfrm>
            <a:off x="4989882" y="2185947"/>
            <a:ext cx="861719" cy="520091"/>
          </a:xfrm>
          <a:custGeom>
            <a:avLst/>
            <a:gdLst>
              <a:gd name="connsiteX0" fmla="*/ 1609725 w 1609725"/>
              <a:gd name="connsiteY0" fmla="*/ 361950 h 971550"/>
              <a:gd name="connsiteX1" fmla="*/ 1609725 w 1609725"/>
              <a:gd name="connsiteY1" fmla="*/ 0 h 971550"/>
              <a:gd name="connsiteX2" fmla="*/ 0 w 1609725"/>
              <a:gd name="connsiteY2" fmla="*/ 704850 h 971550"/>
              <a:gd name="connsiteX3" fmla="*/ 9525 w 1609725"/>
              <a:gd name="connsiteY3" fmla="*/ 971550 h 971550"/>
              <a:gd name="connsiteX4" fmla="*/ 1609725 w 1609725"/>
              <a:gd name="connsiteY4" fmla="*/ 3619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725" h="971550">
                <a:moveTo>
                  <a:pt x="1609725" y="361950"/>
                </a:moveTo>
                <a:lnTo>
                  <a:pt x="1609725" y="0"/>
                </a:lnTo>
                <a:lnTo>
                  <a:pt x="0" y="704850"/>
                </a:lnTo>
                <a:lnTo>
                  <a:pt x="9525" y="971550"/>
                </a:lnTo>
                <a:lnTo>
                  <a:pt x="1609725" y="361950"/>
                </a:lnTo>
                <a:close/>
              </a:path>
            </a:pathLst>
          </a:custGeom>
          <a:solidFill>
            <a:srgbClr val="C5E0B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6" name="Rechteck 95"/>
          <p:cNvSpPr/>
          <p:nvPr/>
        </p:nvSpPr>
        <p:spPr>
          <a:xfrm>
            <a:off x="5106037" y="2557209"/>
            <a:ext cx="133524" cy="386908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7" name="Freihandform 96"/>
          <p:cNvSpPr/>
          <p:nvPr/>
        </p:nvSpPr>
        <p:spPr>
          <a:xfrm>
            <a:off x="5892393" y="1630163"/>
            <a:ext cx="428310" cy="550685"/>
          </a:xfrm>
          <a:custGeom>
            <a:avLst/>
            <a:gdLst>
              <a:gd name="connsiteX0" fmla="*/ 0 w 800100"/>
              <a:gd name="connsiteY0" fmla="*/ 123825 h 1028700"/>
              <a:gd name="connsiteX1" fmla="*/ 800100 w 800100"/>
              <a:gd name="connsiteY1" fmla="*/ 1028700 h 1028700"/>
              <a:gd name="connsiteX2" fmla="*/ 800100 w 800100"/>
              <a:gd name="connsiteY2" fmla="*/ 647700 h 1028700"/>
              <a:gd name="connsiteX3" fmla="*/ 9525 w 800100"/>
              <a:gd name="connsiteY3" fmla="*/ 0 h 1028700"/>
              <a:gd name="connsiteX4" fmla="*/ 0 w 800100"/>
              <a:gd name="connsiteY4" fmla="*/ 12382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028700">
                <a:moveTo>
                  <a:pt x="0" y="123825"/>
                </a:moveTo>
                <a:lnTo>
                  <a:pt x="800100" y="1028700"/>
                </a:lnTo>
                <a:lnTo>
                  <a:pt x="800100" y="647700"/>
                </a:lnTo>
                <a:lnTo>
                  <a:pt x="9525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8" name="Freihandform 97"/>
          <p:cNvSpPr/>
          <p:nvPr/>
        </p:nvSpPr>
        <p:spPr>
          <a:xfrm>
            <a:off x="5836305" y="2053375"/>
            <a:ext cx="474200" cy="336530"/>
          </a:xfrm>
          <a:custGeom>
            <a:avLst/>
            <a:gdLst>
              <a:gd name="connsiteX0" fmla="*/ 0 w 2200275"/>
              <a:gd name="connsiteY0" fmla="*/ 0 h 628650"/>
              <a:gd name="connsiteX1" fmla="*/ 19050 w 2200275"/>
              <a:gd name="connsiteY1" fmla="*/ 628650 h 628650"/>
              <a:gd name="connsiteX2" fmla="*/ 2200275 w 2200275"/>
              <a:gd name="connsiteY2" fmla="*/ 628650 h 628650"/>
              <a:gd name="connsiteX3" fmla="*/ 2190750 w 2200275"/>
              <a:gd name="connsiteY3" fmla="*/ 0 h 628650"/>
              <a:gd name="connsiteX4" fmla="*/ 0 w 2200275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628650">
                <a:moveTo>
                  <a:pt x="0" y="0"/>
                </a:moveTo>
                <a:lnTo>
                  <a:pt x="19050" y="628650"/>
                </a:lnTo>
                <a:lnTo>
                  <a:pt x="2200275" y="628650"/>
                </a:lnTo>
                <a:lnTo>
                  <a:pt x="2190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99" name="Freihandform 98"/>
          <p:cNvSpPr/>
          <p:nvPr/>
        </p:nvSpPr>
        <p:spPr>
          <a:xfrm>
            <a:off x="6298263" y="2176979"/>
            <a:ext cx="1014687" cy="256769"/>
          </a:xfrm>
          <a:custGeom>
            <a:avLst/>
            <a:gdLst>
              <a:gd name="connsiteX0" fmla="*/ 0 w 1895475"/>
              <a:gd name="connsiteY0" fmla="*/ 771525 h 866775"/>
              <a:gd name="connsiteX1" fmla="*/ 9525 w 1895475"/>
              <a:gd name="connsiteY1" fmla="*/ 0 h 866775"/>
              <a:gd name="connsiteX2" fmla="*/ 1895475 w 1895475"/>
              <a:gd name="connsiteY2" fmla="*/ 19050 h 866775"/>
              <a:gd name="connsiteX3" fmla="*/ 1885950 w 1895475"/>
              <a:gd name="connsiteY3" fmla="*/ 866775 h 866775"/>
              <a:gd name="connsiteX4" fmla="*/ 0 w 1895475"/>
              <a:gd name="connsiteY4" fmla="*/ 77152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75" h="866775">
                <a:moveTo>
                  <a:pt x="0" y="771525"/>
                </a:moveTo>
                <a:lnTo>
                  <a:pt x="9525" y="0"/>
                </a:lnTo>
                <a:lnTo>
                  <a:pt x="1895475" y="19050"/>
                </a:lnTo>
                <a:lnTo>
                  <a:pt x="1885950" y="866775"/>
                </a:lnTo>
                <a:lnTo>
                  <a:pt x="0" y="771525"/>
                </a:lnTo>
                <a:close/>
              </a:path>
            </a:pathLst>
          </a:cu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07" name="Textfeld 106"/>
          <p:cNvSpPr txBox="1"/>
          <p:nvPr/>
        </p:nvSpPr>
        <p:spPr>
          <a:xfrm rot="18098412">
            <a:off x="1669100" y="188770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900" dirty="0">
                <a:latin typeface="Symbol" panose="05050102010706020507" pitchFamily="18" charset="2"/>
              </a:rPr>
              <a:t>b-</a:t>
            </a:r>
            <a:r>
              <a:rPr lang="de-AT" sz="900" dirty="0">
                <a:latin typeface="+mj-lt"/>
              </a:rPr>
              <a:t>among tributaries</a:t>
            </a:r>
            <a:endParaRPr lang="de-AT" sz="900" dirty="0"/>
          </a:p>
        </p:txBody>
      </p:sp>
      <p:sp>
        <p:nvSpPr>
          <p:cNvPr id="106" name="Bogen 105"/>
          <p:cNvSpPr/>
          <p:nvPr/>
        </p:nvSpPr>
        <p:spPr>
          <a:xfrm rot="17711956">
            <a:off x="2061274" y="1973307"/>
            <a:ext cx="1086512" cy="626144"/>
          </a:xfrm>
          <a:prstGeom prst="arc">
            <a:avLst>
              <a:gd name="adj1" fmla="val 14644621"/>
              <a:gd name="adj2" fmla="val 20571423"/>
            </a:avLst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1" name="Geschweifte Klammer rechts 260"/>
          <p:cNvSpPr/>
          <p:nvPr/>
        </p:nvSpPr>
        <p:spPr>
          <a:xfrm>
            <a:off x="4893884" y="4803812"/>
            <a:ext cx="379431" cy="1564951"/>
          </a:xfrm>
          <a:prstGeom prst="rightBrace">
            <a:avLst>
              <a:gd name="adj1" fmla="val 52515"/>
              <a:gd name="adj2" fmla="val 6753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dirty="0"/>
          </a:p>
        </p:txBody>
      </p:sp>
      <p:sp>
        <p:nvSpPr>
          <p:cNvPr id="120" name="Textfeld 119"/>
          <p:cNvSpPr txBox="1"/>
          <p:nvPr/>
        </p:nvSpPr>
        <p:spPr>
          <a:xfrm>
            <a:off x="5550246" y="5625181"/>
            <a:ext cx="1434645" cy="6709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880" dirty="0"/>
              <a:t>… regional functioning</a:t>
            </a:r>
          </a:p>
        </p:txBody>
      </p:sp>
      <p:sp>
        <p:nvSpPr>
          <p:cNvPr id="123" name="Textfeld 122"/>
          <p:cNvSpPr txBox="1"/>
          <p:nvPr/>
        </p:nvSpPr>
        <p:spPr>
          <a:xfrm rot="16200000">
            <a:off x="-945306" y="2568974"/>
            <a:ext cx="3933401" cy="380873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875" dirty="0"/>
              <a:t> (a) Hypothesis 1</a:t>
            </a:r>
          </a:p>
        </p:txBody>
      </p:sp>
      <p:sp>
        <p:nvSpPr>
          <p:cNvPr id="126" name="Textfeld 125"/>
          <p:cNvSpPr txBox="1"/>
          <p:nvPr/>
        </p:nvSpPr>
        <p:spPr>
          <a:xfrm rot="16200000">
            <a:off x="173172" y="5390337"/>
            <a:ext cx="1697792" cy="369332"/>
          </a:xfrm>
          <a:prstGeom prst="rect">
            <a:avLst/>
          </a:prstGeom>
          <a:solidFill>
            <a:srgbClr val="7F7F7F"/>
          </a:solidFill>
          <a:ln w="3492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(b) Hypothesis 2</a:t>
            </a:r>
          </a:p>
        </p:txBody>
      </p:sp>
      <p:sp>
        <p:nvSpPr>
          <p:cNvPr id="127" name="Textfeld 126"/>
          <p:cNvSpPr txBox="1"/>
          <p:nvPr/>
        </p:nvSpPr>
        <p:spPr>
          <a:xfrm rot="5400000">
            <a:off x="4860234" y="3417869"/>
            <a:ext cx="5631190" cy="38087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875" dirty="0"/>
              <a:t>(c) Hypothesis 3</a:t>
            </a:r>
          </a:p>
        </p:txBody>
      </p:sp>
      <p:cxnSp>
        <p:nvCxnSpPr>
          <p:cNvPr id="265" name="Gerader Verbinder 264"/>
          <p:cNvCxnSpPr/>
          <p:nvPr/>
        </p:nvCxnSpPr>
        <p:spPr>
          <a:xfrm>
            <a:off x="966422" y="789131"/>
            <a:ext cx="6889138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/>
          <p:nvPr/>
        </p:nvCxnSpPr>
        <p:spPr>
          <a:xfrm>
            <a:off x="977128" y="6424344"/>
            <a:ext cx="6889138" cy="0"/>
          </a:xfrm>
          <a:prstGeom prst="line">
            <a:avLst/>
          </a:prstGeom>
          <a:ln w="317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/>
          <p:nvPr/>
        </p:nvCxnSpPr>
        <p:spPr>
          <a:xfrm>
            <a:off x="1673924" y="1025503"/>
            <a:ext cx="2715" cy="36479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1363144" y="2354707"/>
            <a:ext cx="5333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/>
          <p:nvPr/>
        </p:nvCxnSpPr>
        <p:spPr>
          <a:xfrm>
            <a:off x="1370764" y="3458341"/>
            <a:ext cx="5333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3632584" y="4097688"/>
            <a:ext cx="209157" cy="159538"/>
          </a:xfrm>
          <a:prstGeom prst="ellipse">
            <a:avLst/>
          </a:prstGeom>
          <a:solidFill>
            <a:srgbClr val="293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6" name="Ellipse 115"/>
          <p:cNvSpPr/>
          <p:nvPr/>
        </p:nvSpPr>
        <p:spPr>
          <a:xfrm>
            <a:off x="3845875" y="4133300"/>
            <a:ext cx="209157" cy="159538"/>
          </a:xfrm>
          <a:prstGeom prst="ellipse">
            <a:avLst/>
          </a:prstGeom>
          <a:solidFill>
            <a:srgbClr val="51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9" name="Ellipse 118"/>
          <p:cNvSpPr/>
          <p:nvPr/>
        </p:nvSpPr>
        <p:spPr>
          <a:xfrm>
            <a:off x="4077841" y="4174024"/>
            <a:ext cx="163828" cy="124963"/>
          </a:xfrm>
          <a:prstGeom prst="ellipse">
            <a:avLst/>
          </a:pr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1" name="Ellipse 120"/>
          <p:cNvSpPr/>
          <p:nvPr/>
        </p:nvSpPr>
        <p:spPr>
          <a:xfrm>
            <a:off x="4270590" y="4204016"/>
            <a:ext cx="124508" cy="94971"/>
          </a:xfrm>
          <a:prstGeom prst="ellipse">
            <a:avLst/>
          </a:prstGeom>
          <a:solidFill>
            <a:srgbClr val="EF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2" name="Ellipse 121"/>
          <p:cNvSpPr/>
          <p:nvPr/>
        </p:nvSpPr>
        <p:spPr>
          <a:xfrm>
            <a:off x="2033242" y="3961302"/>
            <a:ext cx="261701" cy="199617"/>
          </a:xfrm>
          <a:prstGeom prst="ellipse">
            <a:avLst/>
          </a:prstGeom>
          <a:solidFill>
            <a:srgbClr val="51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4" name="Ellipse 43"/>
          <p:cNvSpPr/>
          <p:nvPr/>
        </p:nvSpPr>
        <p:spPr>
          <a:xfrm>
            <a:off x="2150918" y="4097688"/>
            <a:ext cx="315328" cy="29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25" name="Ellipse 124"/>
          <p:cNvSpPr/>
          <p:nvPr/>
        </p:nvSpPr>
        <p:spPr>
          <a:xfrm>
            <a:off x="2234593" y="4105740"/>
            <a:ext cx="204828" cy="156236"/>
          </a:xfrm>
          <a:prstGeom prst="ellipse">
            <a:avLst/>
          </a:prstGeom>
          <a:solidFill>
            <a:srgbClr val="51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8" name="Ellipse 127"/>
          <p:cNvSpPr/>
          <p:nvPr/>
        </p:nvSpPr>
        <p:spPr>
          <a:xfrm>
            <a:off x="2569486" y="4204629"/>
            <a:ext cx="124508" cy="94971"/>
          </a:xfrm>
          <a:prstGeom prst="ellipse">
            <a:avLst/>
          </a:prstGeom>
          <a:solidFill>
            <a:srgbClr val="EF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6" name="Ellipse 45"/>
          <p:cNvSpPr/>
          <p:nvPr/>
        </p:nvSpPr>
        <p:spPr>
          <a:xfrm>
            <a:off x="2654861" y="4257226"/>
            <a:ext cx="105679" cy="90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39" name="Rechteck 138"/>
          <p:cNvSpPr/>
          <p:nvPr/>
        </p:nvSpPr>
        <p:spPr>
          <a:xfrm>
            <a:off x="2853162" y="6063916"/>
            <a:ext cx="1751665" cy="30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downstream</a:t>
            </a:r>
            <a:r>
              <a:rPr lang="de-AT" sz="1200" dirty="0">
                <a:solidFill>
                  <a:schemeClr val="tx1"/>
                </a:solidFill>
              </a:rPr>
              <a:t> functioning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00655" y="4753599"/>
            <a:ext cx="174046" cy="2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/>
          <p:nvPr/>
        </p:nvCxnSpPr>
        <p:spPr>
          <a:xfrm flipV="1">
            <a:off x="2471208" y="4748293"/>
            <a:ext cx="0" cy="916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winkliges Dreieck 136"/>
          <p:cNvSpPr/>
          <p:nvPr/>
        </p:nvSpPr>
        <p:spPr>
          <a:xfrm rot="10800000">
            <a:off x="1678688" y="5489878"/>
            <a:ext cx="2926139" cy="654566"/>
          </a:xfrm>
          <a:prstGeom prst="rtTriangle">
            <a:avLst/>
          </a:prstGeom>
          <a:solidFill>
            <a:srgbClr val="BFBFBF"/>
          </a:solidFill>
          <a:ln>
            <a:solidFill>
              <a:srgbClr val="AC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8" name="Rechteck 137"/>
          <p:cNvSpPr/>
          <p:nvPr/>
        </p:nvSpPr>
        <p:spPr>
          <a:xfrm>
            <a:off x="2841035" y="5493078"/>
            <a:ext cx="14957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500" dirty="0"/>
              <a:t>Nutrient balance</a:t>
            </a:r>
          </a:p>
        </p:txBody>
      </p:sp>
      <p:sp>
        <p:nvSpPr>
          <p:cNvPr id="135" name="Rechtwinkliges Dreieck 134"/>
          <p:cNvSpPr/>
          <p:nvPr/>
        </p:nvSpPr>
        <p:spPr>
          <a:xfrm>
            <a:off x="1640840" y="4803532"/>
            <a:ext cx="2926139" cy="654566"/>
          </a:xfrm>
          <a:prstGeom prst="rtTriangle">
            <a:avLst/>
          </a:prstGeom>
          <a:solidFill>
            <a:srgbClr val="5B9BD5"/>
          </a:solidFill>
          <a:ln>
            <a:solidFill>
              <a:srgbClr val="537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1" name="Rechtwinkliges Dreieck 130"/>
          <p:cNvSpPr/>
          <p:nvPr/>
        </p:nvSpPr>
        <p:spPr>
          <a:xfrm rot="10800000">
            <a:off x="1678689" y="4788654"/>
            <a:ext cx="2926139" cy="654566"/>
          </a:xfrm>
          <a:prstGeom prst="rtTriangle">
            <a:avLst/>
          </a:prstGeom>
          <a:solidFill>
            <a:srgbClr val="70AD47"/>
          </a:solidFill>
          <a:ln>
            <a:solidFill>
              <a:srgbClr val="51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017086" y="4827032"/>
            <a:ext cx="1293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600" dirty="0" err="1"/>
              <a:t>Biotic</a:t>
            </a:r>
            <a:r>
              <a:rPr lang="de-AT" sz="1600" dirty="0"/>
              <a:t> </a:t>
            </a:r>
            <a:r>
              <a:rPr lang="de-AT" sz="1600" dirty="0" err="1"/>
              <a:t>control</a:t>
            </a:r>
            <a:endParaRPr lang="de-AT" sz="1600" dirty="0"/>
          </a:p>
        </p:txBody>
      </p:sp>
      <p:sp>
        <p:nvSpPr>
          <p:cNvPr id="134" name="Rechteck 133"/>
          <p:cNvSpPr/>
          <p:nvPr/>
        </p:nvSpPr>
        <p:spPr>
          <a:xfrm>
            <a:off x="1596930" y="5067077"/>
            <a:ext cx="14007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500" dirty="0" err="1"/>
              <a:t>Physical</a:t>
            </a:r>
            <a:r>
              <a:rPr lang="de-AT" sz="1500" dirty="0"/>
              <a:t> </a:t>
            </a:r>
            <a:r>
              <a:rPr lang="de-AT" sz="1500" dirty="0" err="1"/>
              <a:t>control</a:t>
            </a:r>
            <a:endParaRPr lang="de-AT" sz="1500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2305103" y="4774610"/>
            <a:ext cx="0" cy="916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 flipV="1">
            <a:off x="2304465" y="5665764"/>
            <a:ext cx="174046" cy="2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378591" y="5673636"/>
            <a:ext cx="4393" cy="394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H="1" flipV="1">
            <a:off x="3597064" y="4771154"/>
            <a:ext cx="6569" cy="1231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/>
          <p:nvPr/>
        </p:nvCxnSpPr>
        <p:spPr>
          <a:xfrm flipV="1">
            <a:off x="3592245" y="4749789"/>
            <a:ext cx="174046" cy="2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/>
          <p:nvPr/>
        </p:nvCxnSpPr>
        <p:spPr>
          <a:xfrm flipV="1">
            <a:off x="3598238" y="5980588"/>
            <a:ext cx="174046" cy="2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>
            <a:off x="1260585" y="6063916"/>
            <a:ext cx="1525307" cy="30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upstream</a:t>
            </a:r>
            <a:r>
              <a:rPr lang="de-AT" sz="1200" dirty="0">
                <a:solidFill>
                  <a:schemeClr val="tx1"/>
                </a:solidFill>
              </a:rPr>
              <a:t> functioning</a:t>
            </a:r>
          </a:p>
        </p:txBody>
      </p:sp>
      <p:cxnSp>
        <p:nvCxnSpPr>
          <p:cNvPr id="155" name="Gerade Verbindung mit Pfeil 154"/>
          <p:cNvCxnSpPr/>
          <p:nvPr/>
        </p:nvCxnSpPr>
        <p:spPr>
          <a:xfrm>
            <a:off x="3699415" y="5984813"/>
            <a:ext cx="1" cy="186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ogen 159"/>
          <p:cNvSpPr/>
          <p:nvPr/>
        </p:nvSpPr>
        <p:spPr>
          <a:xfrm rot="12407641">
            <a:off x="2138556" y="3979880"/>
            <a:ext cx="577614" cy="510979"/>
          </a:xfrm>
          <a:prstGeom prst="arc">
            <a:avLst>
              <a:gd name="adj1" fmla="val 11546483"/>
              <a:gd name="adj2" fmla="val 17096932"/>
            </a:avLst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Grafik 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40" y="826061"/>
            <a:ext cx="2888273" cy="871468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2" y="1035033"/>
            <a:ext cx="2605753" cy="870738"/>
          </a:xfrm>
          <a:prstGeom prst="rect">
            <a:avLst/>
          </a:prstGeom>
        </p:spPr>
      </p:pic>
      <p:sp>
        <p:nvSpPr>
          <p:cNvPr id="161" name="Rechteck 160"/>
          <p:cNvSpPr/>
          <p:nvPr/>
        </p:nvSpPr>
        <p:spPr>
          <a:xfrm>
            <a:off x="5106037" y="2969870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65" name="Rechteck 164"/>
          <p:cNvSpPr/>
          <p:nvPr/>
        </p:nvSpPr>
        <p:spPr>
          <a:xfrm>
            <a:off x="5476187" y="2636185"/>
            <a:ext cx="151829" cy="51190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68" name="Textfeld 167"/>
          <p:cNvSpPr txBox="1"/>
          <p:nvPr/>
        </p:nvSpPr>
        <p:spPr>
          <a:xfrm rot="16200000">
            <a:off x="988427" y="3698856"/>
            <a:ext cx="13574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25" dirty="0"/>
              <a:t>Hydrodynamical sorting at </a:t>
            </a:r>
          </a:p>
          <a:p>
            <a:pPr algn="ctr"/>
            <a:r>
              <a:rPr lang="de-AT" sz="1125" dirty="0"/>
              <a:t>microhabitat scale</a:t>
            </a:r>
          </a:p>
          <a:p>
            <a:pPr algn="ctr"/>
            <a:endParaRPr lang="de-AT" sz="1125" dirty="0"/>
          </a:p>
        </p:txBody>
      </p:sp>
      <p:sp>
        <p:nvSpPr>
          <p:cNvPr id="170" name="Rechteck 169"/>
          <p:cNvSpPr/>
          <p:nvPr/>
        </p:nvSpPr>
        <p:spPr>
          <a:xfrm>
            <a:off x="6817446" y="4601281"/>
            <a:ext cx="136221" cy="383824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1" name="Freihandform 170"/>
          <p:cNvSpPr/>
          <p:nvPr/>
        </p:nvSpPr>
        <p:spPr>
          <a:xfrm>
            <a:off x="5339765" y="4274342"/>
            <a:ext cx="623797" cy="316134"/>
          </a:xfrm>
          <a:custGeom>
            <a:avLst/>
            <a:gdLst>
              <a:gd name="connsiteX0" fmla="*/ 1666875 w 1666875"/>
              <a:gd name="connsiteY0" fmla="*/ 590550 h 590550"/>
              <a:gd name="connsiteX1" fmla="*/ 1666875 w 1666875"/>
              <a:gd name="connsiteY1" fmla="*/ 190500 h 590550"/>
              <a:gd name="connsiteX2" fmla="*/ 0 w 1666875"/>
              <a:gd name="connsiteY2" fmla="*/ 0 h 590550"/>
              <a:gd name="connsiteX3" fmla="*/ 0 w 1666875"/>
              <a:gd name="connsiteY3" fmla="*/ 238125 h 590550"/>
              <a:gd name="connsiteX4" fmla="*/ 1666875 w 1666875"/>
              <a:gd name="connsiteY4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590550">
                <a:moveTo>
                  <a:pt x="1666875" y="590550"/>
                </a:moveTo>
                <a:lnTo>
                  <a:pt x="1666875" y="190500"/>
                </a:lnTo>
                <a:lnTo>
                  <a:pt x="0" y="0"/>
                </a:lnTo>
                <a:lnTo>
                  <a:pt x="0" y="238125"/>
                </a:lnTo>
                <a:lnTo>
                  <a:pt x="1666875" y="590550"/>
                </a:lnTo>
                <a:close/>
              </a:path>
            </a:pathLst>
          </a:custGeom>
          <a:solidFill>
            <a:srgbClr val="C5E0B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2" name="Rechteck 171"/>
          <p:cNvSpPr/>
          <p:nvPr/>
        </p:nvSpPr>
        <p:spPr>
          <a:xfrm>
            <a:off x="5459295" y="4366509"/>
            <a:ext cx="147799" cy="492755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3" name="Freihandform 172"/>
          <p:cNvSpPr/>
          <p:nvPr/>
        </p:nvSpPr>
        <p:spPr>
          <a:xfrm>
            <a:off x="5101842" y="4409833"/>
            <a:ext cx="861719" cy="520091"/>
          </a:xfrm>
          <a:custGeom>
            <a:avLst/>
            <a:gdLst>
              <a:gd name="connsiteX0" fmla="*/ 1609725 w 1609725"/>
              <a:gd name="connsiteY0" fmla="*/ 361950 h 971550"/>
              <a:gd name="connsiteX1" fmla="*/ 1609725 w 1609725"/>
              <a:gd name="connsiteY1" fmla="*/ 0 h 971550"/>
              <a:gd name="connsiteX2" fmla="*/ 0 w 1609725"/>
              <a:gd name="connsiteY2" fmla="*/ 704850 h 971550"/>
              <a:gd name="connsiteX3" fmla="*/ 9525 w 1609725"/>
              <a:gd name="connsiteY3" fmla="*/ 971550 h 971550"/>
              <a:gd name="connsiteX4" fmla="*/ 1609725 w 1609725"/>
              <a:gd name="connsiteY4" fmla="*/ 3619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725" h="971550">
                <a:moveTo>
                  <a:pt x="1609725" y="361950"/>
                </a:moveTo>
                <a:lnTo>
                  <a:pt x="1609725" y="0"/>
                </a:lnTo>
                <a:lnTo>
                  <a:pt x="0" y="704850"/>
                </a:lnTo>
                <a:lnTo>
                  <a:pt x="9525" y="971550"/>
                </a:lnTo>
                <a:lnTo>
                  <a:pt x="1609725" y="361950"/>
                </a:lnTo>
                <a:close/>
              </a:path>
            </a:pathLst>
          </a:custGeom>
          <a:solidFill>
            <a:srgbClr val="C5E0B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4" name="Rechteck 173"/>
          <p:cNvSpPr/>
          <p:nvPr/>
        </p:nvSpPr>
        <p:spPr>
          <a:xfrm>
            <a:off x="5174037" y="4819195"/>
            <a:ext cx="130797" cy="376616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5" name="Freihandform 174"/>
          <p:cNvSpPr/>
          <p:nvPr/>
        </p:nvSpPr>
        <p:spPr>
          <a:xfrm>
            <a:off x="6004353" y="4029309"/>
            <a:ext cx="428310" cy="550685"/>
          </a:xfrm>
          <a:custGeom>
            <a:avLst/>
            <a:gdLst>
              <a:gd name="connsiteX0" fmla="*/ 0 w 800100"/>
              <a:gd name="connsiteY0" fmla="*/ 123825 h 1028700"/>
              <a:gd name="connsiteX1" fmla="*/ 800100 w 800100"/>
              <a:gd name="connsiteY1" fmla="*/ 1028700 h 1028700"/>
              <a:gd name="connsiteX2" fmla="*/ 800100 w 800100"/>
              <a:gd name="connsiteY2" fmla="*/ 647700 h 1028700"/>
              <a:gd name="connsiteX3" fmla="*/ 9525 w 800100"/>
              <a:gd name="connsiteY3" fmla="*/ 0 h 1028700"/>
              <a:gd name="connsiteX4" fmla="*/ 0 w 800100"/>
              <a:gd name="connsiteY4" fmla="*/ 12382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028700">
                <a:moveTo>
                  <a:pt x="0" y="123825"/>
                </a:moveTo>
                <a:lnTo>
                  <a:pt x="800100" y="1028700"/>
                </a:lnTo>
                <a:lnTo>
                  <a:pt x="800100" y="647700"/>
                </a:lnTo>
                <a:lnTo>
                  <a:pt x="9525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C5E0B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6" name="Freihandform 175"/>
          <p:cNvSpPr/>
          <p:nvPr/>
        </p:nvSpPr>
        <p:spPr>
          <a:xfrm>
            <a:off x="5948265" y="4379011"/>
            <a:ext cx="474200" cy="225429"/>
          </a:xfrm>
          <a:custGeom>
            <a:avLst/>
            <a:gdLst>
              <a:gd name="connsiteX0" fmla="*/ 0 w 2200275"/>
              <a:gd name="connsiteY0" fmla="*/ 0 h 628650"/>
              <a:gd name="connsiteX1" fmla="*/ 19050 w 2200275"/>
              <a:gd name="connsiteY1" fmla="*/ 628650 h 628650"/>
              <a:gd name="connsiteX2" fmla="*/ 2200275 w 2200275"/>
              <a:gd name="connsiteY2" fmla="*/ 628650 h 628650"/>
              <a:gd name="connsiteX3" fmla="*/ 2190750 w 2200275"/>
              <a:gd name="connsiteY3" fmla="*/ 0 h 628650"/>
              <a:gd name="connsiteX4" fmla="*/ 0 w 2200275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628650">
                <a:moveTo>
                  <a:pt x="0" y="0"/>
                </a:moveTo>
                <a:lnTo>
                  <a:pt x="19050" y="628650"/>
                </a:lnTo>
                <a:lnTo>
                  <a:pt x="2200275" y="628650"/>
                </a:lnTo>
                <a:lnTo>
                  <a:pt x="2190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77" name="Freihandform 176"/>
          <p:cNvSpPr/>
          <p:nvPr/>
        </p:nvSpPr>
        <p:spPr>
          <a:xfrm>
            <a:off x="6410224" y="4382309"/>
            <a:ext cx="878488" cy="249327"/>
          </a:xfrm>
          <a:custGeom>
            <a:avLst/>
            <a:gdLst>
              <a:gd name="connsiteX0" fmla="*/ 0 w 1895475"/>
              <a:gd name="connsiteY0" fmla="*/ 771525 h 866775"/>
              <a:gd name="connsiteX1" fmla="*/ 9525 w 1895475"/>
              <a:gd name="connsiteY1" fmla="*/ 0 h 866775"/>
              <a:gd name="connsiteX2" fmla="*/ 1895475 w 1895475"/>
              <a:gd name="connsiteY2" fmla="*/ 19050 h 866775"/>
              <a:gd name="connsiteX3" fmla="*/ 1885950 w 1895475"/>
              <a:gd name="connsiteY3" fmla="*/ 866775 h 866775"/>
              <a:gd name="connsiteX4" fmla="*/ 0 w 1895475"/>
              <a:gd name="connsiteY4" fmla="*/ 77152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75" h="866775">
                <a:moveTo>
                  <a:pt x="0" y="771525"/>
                </a:moveTo>
                <a:lnTo>
                  <a:pt x="9525" y="0"/>
                </a:lnTo>
                <a:lnTo>
                  <a:pt x="1895475" y="19050"/>
                </a:lnTo>
                <a:lnTo>
                  <a:pt x="1885950" y="866775"/>
                </a:lnTo>
                <a:lnTo>
                  <a:pt x="0" y="771525"/>
                </a:lnTo>
                <a:close/>
              </a:path>
            </a:pathLst>
          </a:cu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pic>
        <p:nvPicPr>
          <p:cNvPr id="196" name="Grafik 195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3" y="3367723"/>
            <a:ext cx="2560634" cy="904830"/>
          </a:xfrm>
          <a:prstGeom prst="rect">
            <a:avLst/>
          </a:prstGeom>
        </p:spPr>
      </p:pic>
      <p:cxnSp>
        <p:nvCxnSpPr>
          <p:cNvPr id="209" name="Gerader Verbinder 208"/>
          <p:cNvCxnSpPr>
            <a:endCxn id="75" idx="3"/>
          </p:cNvCxnSpPr>
          <p:nvPr/>
        </p:nvCxnSpPr>
        <p:spPr>
          <a:xfrm flipV="1">
            <a:off x="4333265" y="2194353"/>
            <a:ext cx="175943" cy="2853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>
            <a:off x="6313158" y="2181905"/>
            <a:ext cx="1018882" cy="263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 flipV="1">
            <a:off x="6894191" y="2428668"/>
            <a:ext cx="413660" cy="1694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/>
          <p:cNvCxnSpPr/>
          <p:nvPr/>
        </p:nvCxnSpPr>
        <p:spPr>
          <a:xfrm>
            <a:off x="6336862" y="2412261"/>
            <a:ext cx="408063" cy="11309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V="1">
            <a:off x="5830590" y="2044452"/>
            <a:ext cx="360490" cy="7018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>
            <a:endCxn id="98" idx="2"/>
          </p:cNvCxnSpPr>
          <p:nvPr/>
        </p:nvCxnSpPr>
        <p:spPr>
          <a:xfrm flipV="1">
            <a:off x="5819576" y="2389905"/>
            <a:ext cx="490929" cy="3098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/>
          <p:cNvCxnSpPr/>
          <p:nvPr/>
        </p:nvCxnSpPr>
        <p:spPr>
          <a:xfrm flipV="1">
            <a:off x="6320703" y="1765753"/>
            <a:ext cx="0" cy="836739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endCxn id="177" idx="2"/>
          </p:cNvCxnSpPr>
          <p:nvPr/>
        </p:nvCxnSpPr>
        <p:spPr>
          <a:xfrm>
            <a:off x="6428058" y="4377426"/>
            <a:ext cx="860654" cy="10363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endCxn id="177" idx="3"/>
          </p:cNvCxnSpPr>
          <p:nvPr/>
        </p:nvCxnSpPr>
        <p:spPr>
          <a:xfrm>
            <a:off x="6962101" y="4625883"/>
            <a:ext cx="322196" cy="5753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/>
          <p:cNvCxnSpPr/>
          <p:nvPr/>
        </p:nvCxnSpPr>
        <p:spPr>
          <a:xfrm>
            <a:off x="5952131" y="4607402"/>
            <a:ext cx="849274" cy="15499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/>
          <p:cNvCxnSpPr/>
          <p:nvPr/>
        </p:nvCxnSpPr>
        <p:spPr>
          <a:xfrm flipV="1">
            <a:off x="5938797" y="4375750"/>
            <a:ext cx="312932" cy="571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feld 235"/>
          <p:cNvSpPr txBox="1"/>
          <p:nvPr/>
        </p:nvSpPr>
        <p:spPr>
          <a:xfrm rot="18098412">
            <a:off x="4779256" y="4289130"/>
            <a:ext cx="63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dirty="0">
                <a:latin typeface="Symbol" panose="05050102010706020507" pitchFamily="18" charset="2"/>
              </a:rPr>
              <a:t> </a:t>
            </a:r>
            <a:r>
              <a:rPr lang="de-AT" sz="900" dirty="0"/>
              <a:t>low</a:t>
            </a:r>
            <a:r>
              <a:rPr lang="de-AT" sz="900" dirty="0">
                <a:latin typeface="Symbol" panose="05050102010706020507" pitchFamily="18" charset="2"/>
              </a:rPr>
              <a:t> b</a:t>
            </a:r>
            <a:endParaRPr lang="de-AT" sz="900" dirty="0"/>
          </a:p>
        </p:txBody>
      </p:sp>
      <p:sp>
        <p:nvSpPr>
          <p:cNvPr id="237" name="Bogen 236"/>
          <p:cNvSpPr/>
          <p:nvPr/>
        </p:nvSpPr>
        <p:spPr>
          <a:xfrm rot="16991341">
            <a:off x="4872577" y="4554855"/>
            <a:ext cx="1086512" cy="626144"/>
          </a:xfrm>
          <a:prstGeom prst="arc">
            <a:avLst>
              <a:gd name="adj1" fmla="val 16830358"/>
              <a:gd name="adj2" fmla="val 20571423"/>
            </a:avLst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2" name="Rechteck 91"/>
          <p:cNvSpPr/>
          <p:nvPr/>
        </p:nvSpPr>
        <p:spPr>
          <a:xfrm>
            <a:off x="6749446" y="2365671"/>
            <a:ext cx="139061" cy="394313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cxnSp>
        <p:nvCxnSpPr>
          <p:cNvPr id="227" name="Gerader Verbinder 226"/>
          <p:cNvCxnSpPr/>
          <p:nvPr/>
        </p:nvCxnSpPr>
        <p:spPr>
          <a:xfrm>
            <a:off x="5176857" y="5519412"/>
            <a:ext cx="2291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5680264" y="3594260"/>
            <a:ext cx="348175" cy="9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6" name="Pfeil nach rechts 55"/>
          <p:cNvSpPr/>
          <p:nvPr/>
        </p:nvSpPr>
        <p:spPr>
          <a:xfrm rot="4620648">
            <a:off x="3927667" y="3658357"/>
            <a:ext cx="629432" cy="144419"/>
          </a:xfrm>
          <a:prstGeom prst="rightArrow">
            <a:avLst/>
          </a:prstGeom>
          <a:solidFill>
            <a:srgbClr val="EFF6EA"/>
          </a:solidFill>
          <a:ln>
            <a:solidFill>
              <a:srgbClr val="EFF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grpSp>
        <p:nvGrpSpPr>
          <p:cNvPr id="252" name="Gruppieren 251"/>
          <p:cNvGrpSpPr/>
          <p:nvPr/>
        </p:nvGrpSpPr>
        <p:grpSpPr>
          <a:xfrm>
            <a:off x="1876516" y="2859647"/>
            <a:ext cx="1012613" cy="310315"/>
            <a:chOff x="-237427" y="3500630"/>
            <a:chExt cx="1302515" cy="399155"/>
          </a:xfrm>
        </p:grpSpPr>
        <p:cxnSp>
          <p:nvCxnSpPr>
            <p:cNvPr id="219" name="Gerader Verbinder 218"/>
            <p:cNvCxnSpPr/>
            <p:nvPr/>
          </p:nvCxnSpPr>
          <p:spPr>
            <a:xfrm>
              <a:off x="165856" y="3538215"/>
              <a:ext cx="841969" cy="12905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/>
            <p:cNvCxnSpPr/>
            <p:nvPr/>
          </p:nvCxnSpPr>
          <p:spPr>
            <a:xfrm>
              <a:off x="10575" y="3598957"/>
              <a:ext cx="907675" cy="13909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/>
            <p:cNvCxnSpPr/>
            <p:nvPr/>
          </p:nvCxnSpPr>
          <p:spPr>
            <a:xfrm>
              <a:off x="-97337" y="3680755"/>
              <a:ext cx="907675" cy="13909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/>
            <p:cNvCxnSpPr/>
            <p:nvPr/>
          </p:nvCxnSpPr>
          <p:spPr>
            <a:xfrm>
              <a:off x="-237427" y="3760692"/>
              <a:ext cx="907675" cy="13909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uppieren 240"/>
            <p:cNvGrpSpPr/>
            <p:nvPr/>
          </p:nvGrpSpPr>
          <p:grpSpPr>
            <a:xfrm>
              <a:off x="-180164" y="3502131"/>
              <a:ext cx="1245252" cy="361570"/>
              <a:chOff x="2177465" y="2576020"/>
              <a:chExt cx="2385466" cy="548906"/>
            </a:xfrm>
          </p:grpSpPr>
          <p:cxnSp>
            <p:nvCxnSpPr>
              <p:cNvPr id="242" name="Gerader Verbinder 241"/>
              <p:cNvCxnSpPr/>
              <p:nvPr/>
            </p:nvCxnSpPr>
            <p:spPr>
              <a:xfrm>
                <a:off x="2950014" y="2576020"/>
                <a:ext cx="1612917" cy="195921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r Verbinder 242"/>
              <p:cNvCxnSpPr/>
              <p:nvPr/>
            </p:nvCxnSpPr>
            <p:spPr>
              <a:xfrm>
                <a:off x="2652549" y="2668233"/>
                <a:ext cx="1738787" cy="21116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/>
              <p:cNvCxnSpPr/>
              <p:nvPr/>
            </p:nvCxnSpPr>
            <p:spPr>
              <a:xfrm>
                <a:off x="2445828" y="2792413"/>
                <a:ext cx="1738787" cy="21116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2177465" y="2913766"/>
                <a:ext cx="1738787" cy="21116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Gerader Verbinder 247"/>
            <p:cNvCxnSpPr/>
            <p:nvPr/>
          </p:nvCxnSpPr>
          <p:spPr>
            <a:xfrm flipV="1">
              <a:off x="-152853" y="3500630"/>
              <a:ext cx="658861" cy="28272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/>
            <p:cNvCxnSpPr/>
            <p:nvPr/>
          </p:nvCxnSpPr>
          <p:spPr>
            <a:xfrm flipV="1">
              <a:off x="304433" y="3583800"/>
              <a:ext cx="658860" cy="28272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uppieren 252"/>
          <p:cNvGrpSpPr/>
          <p:nvPr/>
        </p:nvGrpSpPr>
        <p:grpSpPr>
          <a:xfrm>
            <a:off x="2545946" y="2616538"/>
            <a:ext cx="900199" cy="252777"/>
            <a:chOff x="-121072" y="2773500"/>
            <a:chExt cx="1303036" cy="365894"/>
          </a:xfrm>
        </p:grpSpPr>
        <p:grpSp>
          <p:nvGrpSpPr>
            <p:cNvPr id="193" name="Gruppieren 192"/>
            <p:cNvGrpSpPr/>
            <p:nvPr/>
          </p:nvGrpSpPr>
          <p:grpSpPr>
            <a:xfrm>
              <a:off x="-121072" y="2775003"/>
              <a:ext cx="1303036" cy="361566"/>
              <a:chOff x="2177465" y="2576020"/>
              <a:chExt cx="2496160" cy="548899"/>
            </a:xfrm>
          </p:grpSpPr>
          <p:cxnSp>
            <p:nvCxnSpPr>
              <p:cNvPr id="194" name="Gerader Verbinder 193"/>
              <p:cNvCxnSpPr/>
              <p:nvPr/>
            </p:nvCxnSpPr>
            <p:spPr>
              <a:xfrm>
                <a:off x="2950014" y="2576020"/>
                <a:ext cx="1723611" cy="2392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>
              <a:xfrm>
                <a:off x="2177465" y="2913760"/>
                <a:ext cx="1738787" cy="21115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uppieren 200"/>
            <p:cNvGrpSpPr/>
            <p:nvPr/>
          </p:nvGrpSpPr>
          <p:grpSpPr>
            <a:xfrm>
              <a:off x="-93763" y="2773500"/>
              <a:ext cx="863644" cy="319084"/>
              <a:chOff x="1913040" y="2485487"/>
              <a:chExt cx="1762242" cy="651083"/>
            </a:xfrm>
          </p:grpSpPr>
          <p:cxnSp>
            <p:nvCxnSpPr>
              <p:cNvPr id="205" name="Gerader Verbinder 204"/>
              <p:cNvCxnSpPr/>
              <p:nvPr/>
            </p:nvCxnSpPr>
            <p:spPr>
              <a:xfrm flipV="1">
                <a:off x="2330895" y="2559676"/>
                <a:ext cx="1344387" cy="5768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>
              <a:xfrm flipV="1">
                <a:off x="1913040" y="2485487"/>
                <a:ext cx="1344387" cy="57689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Gerader Verbinder 209"/>
            <p:cNvCxnSpPr/>
            <p:nvPr/>
          </p:nvCxnSpPr>
          <p:spPr>
            <a:xfrm flipV="1">
              <a:off x="363525" y="2856669"/>
              <a:ext cx="658860" cy="2827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/>
            <p:cNvCxnSpPr/>
            <p:nvPr/>
          </p:nvCxnSpPr>
          <p:spPr>
            <a:xfrm flipV="1">
              <a:off x="237001" y="2841803"/>
              <a:ext cx="658860" cy="2827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/>
            <p:cNvCxnSpPr/>
            <p:nvPr/>
          </p:nvCxnSpPr>
          <p:spPr>
            <a:xfrm flipV="1">
              <a:off x="27075" y="2782614"/>
              <a:ext cx="658860" cy="2827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Pfeil nach rechts 99"/>
          <p:cNvSpPr/>
          <p:nvPr/>
        </p:nvSpPr>
        <p:spPr>
          <a:xfrm>
            <a:off x="2344045" y="2886759"/>
            <a:ext cx="405095" cy="1515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1" name="Pfeil nach rechts 70"/>
          <p:cNvSpPr/>
          <p:nvPr/>
        </p:nvSpPr>
        <p:spPr>
          <a:xfrm>
            <a:off x="2853323" y="2677186"/>
            <a:ext cx="360592" cy="1155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4" name="Rechteck 13"/>
          <p:cNvSpPr/>
          <p:nvPr/>
        </p:nvSpPr>
        <p:spPr>
          <a:xfrm>
            <a:off x="2770665" y="1857982"/>
            <a:ext cx="134758" cy="9071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63" name="Freihandform 62"/>
          <p:cNvSpPr/>
          <p:nvPr/>
        </p:nvSpPr>
        <p:spPr>
          <a:xfrm>
            <a:off x="2184095" y="1939407"/>
            <a:ext cx="861719" cy="520091"/>
          </a:xfrm>
          <a:custGeom>
            <a:avLst/>
            <a:gdLst>
              <a:gd name="connsiteX0" fmla="*/ 1609725 w 1609725"/>
              <a:gd name="connsiteY0" fmla="*/ 361950 h 971550"/>
              <a:gd name="connsiteX1" fmla="*/ 1609725 w 1609725"/>
              <a:gd name="connsiteY1" fmla="*/ 0 h 971550"/>
              <a:gd name="connsiteX2" fmla="*/ 0 w 1609725"/>
              <a:gd name="connsiteY2" fmla="*/ 704850 h 971550"/>
              <a:gd name="connsiteX3" fmla="*/ 9525 w 1609725"/>
              <a:gd name="connsiteY3" fmla="*/ 971550 h 971550"/>
              <a:gd name="connsiteX4" fmla="*/ 1609725 w 1609725"/>
              <a:gd name="connsiteY4" fmla="*/ 3619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725" h="971550">
                <a:moveTo>
                  <a:pt x="1609725" y="361950"/>
                </a:moveTo>
                <a:lnTo>
                  <a:pt x="1609725" y="0"/>
                </a:lnTo>
                <a:lnTo>
                  <a:pt x="0" y="704850"/>
                </a:lnTo>
                <a:lnTo>
                  <a:pt x="9525" y="971550"/>
                </a:lnTo>
                <a:lnTo>
                  <a:pt x="1609725" y="36195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6" name="Rechteck 75"/>
          <p:cNvSpPr/>
          <p:nvPr/>
        </p:nvSpPr>
        <p:spPr>
          <a:xfrm>
            <a:off x="2337950" y="2310669"/>
            <a:ext cx="176958" cy="693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3" name="Freihandform 72"/>
          <p:cNvSpPr/>
          <p:nvPr/>
        </p:nvSpPr>
        <p:spPr>
          <a:xfrm>
            <a:off x="3086606" y="1383623"/>
            <a:ext cx="428310" cy="550685"/>
          </a:xfrm>
          <a:custGeom>
            <a:avLst/>
            <a:gdLst>
              <a:gd name="connsiteX0" fmla="*/ 0 w 800100"/>
              <a:gd name="connsiteY0" fmla="*/ 123825 h 1028700"/>
              <a:gd name="connsiteX1" fmla="*/ 800100 w 800100"/>
              <a:gd name="connsiteY1" fmla="*/ 1028700 h 1028700"/>
              <a:gd name="connsiteX2" fmla="*/ 800100 w 800100"/>
              <a:gd name="connsiteY2" fmla="*/ 647700 h 1028700"/>
              <a:gd name="connsiteX3" fmla="*/ 9525 w 800100"/>
              <a:gd name="connsiteY3" fmla="*/ 0 h 1028700"/>
              <a:gd name="connsiteX4" fmla="*/ 0 w 800100"/>
              <a:gd name="connsiteY4" fmla="*/ 12382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028700">
                <a:moveTo>
                  <a:pt x="0" y="123825"/>
                </a:moveTo>
                <a:lnTo>
                  <a:pt x="800100" y="1028700"/>
                </a:lnTo>
                <a:lnTo>
                  <a:pt x="800100" y="647700"/>
                </a:lnTo>
                <a:lnTo>
                  <a:pt x="9525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4" name="Freihandform 73"/>
          <p:cNvSpPr/>
          <p:nvPr/>
        </p:nvSpPr>
        <p:spPr>
          <a:xfrm>
            <a:off x="3030518" y="1806834"/>
            <a:ext cx="474200" cy="336530"/>
          </a:xfrm>
          <a:custGeom>
            <a:avLst/>
            <a:gdLst>
              <a:gd name="connsiteX0" fmla="*/ 0 w 2200275"/>
              <a:gd name="connsiteY0" fmla="*/ 0 h 628650"/>
              <a:gd name="connsiteX1" fmla="*/ 19050 w 2200275"/>
              <a:gd name="connsiteY1" fmla="*/ 628650 h 628650"/>
              <a:gd name="connsiteX2" fmla="*/ 2200275 w 2200275"/>
              <a:gd name="connsiteY2" fmla="*/ 628650 h 628650"/>
              <a:gd name="connsiteX3" fmla="*/ 2190750 w 2200275"/>
              <a:gd name="connsiteY3" fmla="*/ 0 h 628650"/>
              <a:gd name="connsiteX4" fmla="*/ 0 w 2200275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628650">
                <a:moveTo>
                  <a:pt x="0" y="0"/>
                </a:moveTo>
                <a:lnTo>
                  <a:pt x="19050" y="628650"/>
                </a:lnTo>
                <a:lnTo>
                  <a:pt x="2200275" y="628650"/>
                </a:lnTo>
                <a:lnTo>
                  <a:pt x="21907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5" name="Freihandform 74"/>
          <p:cNvSpPr/>
          <p:nvPr/>
        </p:nvSpPr>
        <p:spPr>
          <a:xfrm>
            <a:off x="3499620" y="1730350"/>
            <a:ext cx="1014687" cy="464003"/>
          </a:xfrm>
          <a:custGeom>
            <a:avLst/>
            <a:gdLst>
              <a:gd name="connsiteX0" fmla="*/ 0 w 1895475"/>
              <a:gd name="connsiteY0" fmla="*/ 771525 h 866775"/>
              <a:gd name="connsiteX1" fmla="*/ 9525 w 1895475"/>
              <a:gd name="connsiteY1" fmla="*/ 0 h 866775"/>
              <a:gd name="connsiteX2" fmla="*/ 1895475 w 1895475"/>
              <a:gd name="connsiteY2" fmla="*/ 19050 h 866775"/>
              <a:gd name="connsiteX3" fmla="*/ 1885950 w 1895475"/>
              <a:gd name="connsiteY3" fmla="*/ 866775 h 866775"/>
              <a:gd name="connsiteX4" fmla="*/ 0 w 1895475"/>
              <a:gd name="connsiteY4" fmla="*/ 77152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75" h="866775">
                <a:moveTo>
                  <a:pt x="0" y="771525"/>
                </a:moveTo>
                <a:lnTo>
                  <a:pt x="9525" y="0"/>
                </a:lnTo>
                <a:lnTo>
                  <a:pt x="1895475" y="19050"/>
                </a:lnTo>
                <a:lnTo>
                  <a:pt x="1885950" y="866775"/>
                </a:lnTo>
                <a:lnTo>
                  <a:pt x="0" y="771525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2" name="Textfeld 11"/>
          <p:cNvSpPr txBox="1"/>
          <p:nvPr/>
        </p:nvSpPr>
        <p:spPr>
          <a:xfrm rot="5400000">
            <a:off x="4135948" y="1823644"/>
            <a:ext cx="11663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350" dirty="0"/>
              <a:t>Regional pool</a:t>
            </a:r>
          </a:p>
        </p:txBody>
      </p:sp>
      <p:cxnSp>
        <p:nvCxnSpPr>
          <p:cNvPr id="270" name="Gerader Verbinder 269"/>
          <p:cNvCxnSpPr/>
          <p:nvPr/>
        </p:nvCxnSpPr>
        <p:spPr>
          <a:xfrm>
            <a:off x="3022898" y="1803024"/>
            <a:ext cx="378045" cy="381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/>
          <p:nvPr/>
        </p:nvCxnSpPr>
        <p:spPr>
          <a:xfrm>
            <a:off x="3500470" y="1724413"/>
            <a:ext cx="1018882" cy="263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/>
          <p:nvPr/>
        </p:nvCxnSpPr>
        <p:spPr>
          <a:xfrm>
            <a:off x="3023051" y="2146192"/>
            <a:ext cx="763128" cy="11196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/>
          <p:cNvCxnSpPr/>
          <p:nvPr/>
        </p:nvCxnSpPr>
        <p:spPr>
          <a:xfrm flipV="1">
            <a:off x="2960767" y="2693076"/>
            <a:ext cx="455172" cy="1953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/>
          <p:cNvSpPr txBox="1"/>
          <p:nvPr/>
        </p:nvSpPr>
        <p:spPr>
          <a:xfrm>
            <a:off x="2116372" y="4482238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latin typeface="Symbol" panose="05050102010706020507" pitchFamily="18" charset="2"/>
              </a:rPr>
              <a:t>b-</a:t>
            </a:r>
            <a:r>
              <a:rPr lang="de-AT" sz="1050" dirty="0">
                <a:latin typeface="+mj-lt"/>
              </a:rPr>
              <a:t>habitat</a:t>
            </a:r>
            <a:endParaRPr lang="de-AT" sz="1050" dirty="0"/>
          </a:p>
        </p:txBody>
      </p:sp>
      <p:sp>
        <p:nvSpPr>
          <p:cNvPr id="68" name="Pfeil nach rechts 67"/>
          <p:cNvSpPr/>
          <p:nvPr/>
        </p:nvSpPr>
        <p:spPr>
          <a:xfrm>
            <a:off x="3883079" y="3347783"/>
            <a:ext cx="889284" cy="11738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91" name="Pfeil nach rechts 190"/>
          <p:cNvSpPr/>
          <p:nvPr/>
        </p:nvSpPr>
        <p:spPr>
          <a:xfrm>
            <a:off x="4388931" y="1671109"/>
            <a:ext cx="244439" cy="59874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197" name="Pfeil nach rechts 196"/>
          <p:cNvSpPr/>
          <p:nvPr/>
        </p:nvSpPr>
        <p:spPr>
          <a:xfrm>
            <a:off x="7192178" y="2096903"/>
            <a:ext cx="239363" cy="425999"/>
          </a:xfrm>
          <a:prstGeom prst="rightArrow">
            <a:avLst>
              <a:gd name="adj1" fmla="val 50000"/>
              <a:gd name="adj2" fmla="val 62734"/>
            </a:avLst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02" name="Pfeil nach rechts 201"/>
          <p:cNvSpPr/>
          <p:nvPr/>
        </p:nvSpPr>
        <p:spPr>
          <a:xfrm>
            <a:off x="7166147" y="4312353"/>
            <a:ext cx="239363" cy="405077"/>
          </a:xfrm>
          <a:prstGeom prst="rightArrow">
            <a:avLst>
              <a:gd name="adj1" fmla="val 50000"/>
              <a:gd name="adj2" fmla="val 62734"/>
            </a:avLst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03" name="Rechteck 202"/>
          <p:cNvSpPr/>
          <p:nvPr/>
        </p:nvSpPr>
        <p:spPr>
          <a:xfrm>
            <a:off x="5476187" y="2714242"/>
            <a:ext cx="151829" cy="51190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08" name="Rechteck 207"/>
          <p:cNvSpPr/>
          <p:nvPr/>
        </p:nvSpPr>
        <p:spPr>
          <a:xfrm>
            <a:off x="5106037" y="3038708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13" name="Rechteck 212"/>
          <p:cNvSpPr/>
          <p:nvPr/>
        </p:nvSpPr>
        <p:spPr>
          <a:xfrm>
            <a:off x="6750750" y="2780050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16" name="Rechteck 215"/>
          <p:cNvSpPr/>
          <p:nvPr/>
        </p:nvSpPr>
        <p:spPr>
          <a:xfrm>
            <a:off x="6750750" y="2849082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17" name="Rechteck 216"/>
          <p:cNvSpPr/>
          <p:nvPr/>
        </p:nvSpPr>
        <p:spPr>
          <a:xfrm>
            <a:off x="5171994" y="5216438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18" name="Rechteck 217"/>
          <p:cNvSpPr/>
          <p:nvPr/>
        </p:nvSpPr>
        <p:spPr>
          <a:xfrm>
            <a:off x="5171994" y="5285276"/>
            <a:ext cx="133392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28" name="Rechteck 227"/>
          <p:cNvSpPr/>
          <p:nvPr/>
        </p:nvSpPr>
        <p:spPr>
          <a:xfrm>
            <a:off x="5458846" y="4883818"/>
            <a:ext cx="141939" cy="46106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0" name="Rechteck 229"/>
          <p:cNvSpPr/>
          <p:nvPr/>
        </p:nvSpPr>
        <p:spPr>
          <a:xfrm>
            <a:off x="5458846" y="4952656"/>
            <a:ext cx="143269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2" name="Rechteck 231"/>
          <p:cNvSpPr/>
          <p:nvPr/>
        </p:nvSpPr>
        <p:spPr>
          <a:xfrm>
            <a:off x="6817446" y="5015037"/>
            <a:ext cx="141939" cy="46106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3" name="Rechteck 232"/>
          <p:cNvSpPr/>
          <p:nvPr/>
        </p:nvSpPr>
        <p:spPr>
          <a:xfrm>
            <a:off x="6817446" y="5083875"/>
            <a:ext cx="143269" cy="45719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407601" y="2674572"/>
            <a:ext cx="1181841" cy="381147"/>
            <a:chOff x="8937082" y="3676549"/>
            <a:chExt cx="989195" cy="319018"/>
          </a:xfrm>
        </p:grpSpPr>
        <p:cxnSp>
          <p:nvCxnSpPr>
            <p:cNvPr id="255" name="Gerader Verbinder 254"/>
            <p:cNvCxnSpPr/>
            <p:nvPr/>
          </p:nvCxnSpPr>
          <p:spPr>
            <a:xfrm flipV="1">
              <a:off x="9162409" y="3726394"/>
              <a:ext cx="512217" cy="219799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/>
            <p:cNvGrpSpPr/>
            <p:nvPr/>
          </p:nvGrpSpPr>
          <p:grpSpPr>
            <a:xfrm>
              <a:off x="8937082" y="3676549"/>
              <a:ext cx="989195" cy="319018"/>
              <a:chOff x="8231003" y="3640329"/>
              <a:chExt cx="985589" cy="311394"/>
            </a:xfrm>
          </p:grpSpPr>
          <p:cxnSp>
            <p:nvCxnSpPr>
              <p:cNvPr id="287" name="Gerader Verbinder 286"/>
              <p:cNvCxnSpPr/>
              <p:nvPr/>
            </p:nvCxnSpPr>
            <p:spPr>
              <a:xfrm>
                <a:off x="8562021" y="3652195"/>
                <a:ext cx="654571" cy="1003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288"/>
              <p:cNvCxnSpPr/>
              <p:nvPr/>
            </p:nvCxnSpPr>
            <p:spPr>
              <a:xfrm>
                <a:off x="8422070" y="3728829"/>
                <a:ext cx="705653" cy="10813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Gerader Verbinder 289"/>
              <p:cNvCxnSpPr/>
              <p:nvPr/>
            </p:nvCxnSpPr>
            <p:spPr>
              <a:xfrm>
                <a:off x="8248497" y="3825155"/>
                <a:ext cx="705653" cy="1081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r Verbinder 284"/>
              <p:cNvCxnSpPr/>
              <p:nvPr/>
            </p:nvCxnSpPr>
            <p:spPr>
              <a:xfrm flipV="1">
                <a:off x="8231003" y="3640329"/>
                <a:ext cx="512218" cy="21979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Gerader Verbinder 285"/>
              <p:cNvCxnSpPr/>
              <p:nvPr/>
            </p:nvCxnSpPr>
            <p:spPr>
              <a:xfrm flipV="1">
                <a:off x="8703103" y="3731924"/>
                <a:ext cx="512217" cy="21979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hteck 28"/>
          <p:cNvSpPr/>
          <p:nvPr/>
        </p:nvSpPr>
        <p:spPr>
          <a:xfrm>
            <a:off x="3795013" y="2119131"/>
            <a:ext cx="535622" cy="7066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72" name="Pfeil nach rechts 71"/>
          <p:cNvSpPr/>
          <p:nvPr/>
        </p:nvSpPr>
        <p:spPr>
          <a:xfrm>
            <a:off x="4131523" y="2749547"/>
            <a:ext cx="629278" cy="975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</p:spTree>
    <p:extLst>
      <p:ext uri="{BB962C8B-B14F-4D97-AF65-F5344CB8AC3E}">
        <p14:creationId xmlns:p14="http://schemas.microsoft.com/office/powerpoint/2010/main" val="36280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 Fuß</cp:lastModifiedBy>
  <cp:revision>183</cp:revision>
  <dcterms:created xsi:type="dcterms:W3CDTF">2016-06-29T14:30:04Z</dcterms:created>
  <dcterms:modified xsi:type="dcterms:W3CDTF">2020-03-06T10:11:44Z</dcterms:modified>
</cp:coreProperties>
</file>