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8"/>
  </p:notesMasterIdLst>
  <p:sldIdLst>
    <p:sldId id="278" r:id="rId2"/>
    <p:sldId id="279" r:id="rId3"/>
    <p:sldId id="280" r:id="rId4"/>
    <p:sldId id="281" r:id="rId5"/>
    <p:sldId id="282" r:id="rId6"/>
    <p:sldId id="28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E2F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7ba7ace8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97ba7ace8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ab259d4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ab259d4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f538b99d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f538b99d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538b99d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f538b99d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f538b99d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f538b99d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538b99d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538b99d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 b="1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68175" y="2834125"/>
            <a:ext cx="593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 b="1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468175" y="2834125"/>
            <a:ext cx="593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33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014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613800" cy="3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  <p:sldLayoutId id="2147483660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33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and its application</a:t>
            </a:r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body" idx="1"/>
          </p:nvPr>
        </p:nvSpPr>
        <p:spPr>
          <a:xfrm>
            <a:off x="453450" y="1152475"/>
            <a:ext cx="71787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NLP is the </a:t>
            </a:r>
            <a:r>
              <a:rPr lang="en" b="1" dirty="0"/>
              <a:t>set of methods</a:t>
            </a:r>
            <a:r>
              <a:rPr lang="en" dirty="0"/>
              <a:t> for making human language accessible to computers.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C00000"/>
                </a:solidFill>
              </a:rPr>
              <a:t>NLP</a:t>
            </a:r>
            <a:r>
              <a:rPr lang="en" dirty="0">
                <a:solidFill>
                  <a:schemeClr val="dk1"/>
                </a:solidFill>
              </a:rPr>
              <a:t>  is focused on the </a:t>
            </a:r>
            <a:r>
              <a:rPr lang="en" dirty="0">
                <a:solidFill>
                  <a:srgbClr val="C00000"/>
                </a:solidFill>
              </a:rPr>
              <a:t>design and analysis </a:t>
            </a:r>
            <a:r>
              <a:rPr lang="en" dirty="0">
                <a:solidFill>
                  <a:schemeClr val="dk1"/>
                </a:solidFill>
              </a:rPr>
              <a:t>of computational algorithms and representations for processing natural human language. 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Application examples</a:t>
            </a:r>
            <a:r>
              <a:rPr lang="en" dirty="0"/>
              <a:t> : Automatic machine translation , spam/non-spam email classification,  dialog systems ,</a:t>
            </a:r>
            <a:r>
              <a:rPr lang="en" dirty="0">
                <a:solidFill>
                  <a:schemeClr val="dk1"/>
                </a:solidFill>
              </a:rPr>
              <a:t>extracting information from texts, translating between languages, answering questions, holding a conversation, taking instructions</a:t>
            </a:r>
            <a:r>
              <a:rPr lang="en" dirty="0"/>
              <a:t> …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>
            <a:spLocks noGrp="1"/>
          </p:cNvSpPr>
          <p:nvPr>
            <p:ph type="title"/>
          </p:nvPr>
        </p:nvSpPr>
        <p:spPr>
          <a:xfrm>
            <a:off x="311700" y="700375"/>
            <a:ext cx="633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 and perspectives in NLP :</a:t>
            </a:r>
            <a:endParaRPr/>
          </a:p>
        </p:txBody>
      </p:sp>
      <p:sp>
        <p:nvSpPr>
          <p:cNvPr id="213" name="Google Shape;213;p40"/>
          <p:cNvSpPr txBox="1">
            <a:spLocks noGrp="1"/>
          </p:cNvSpPr>
          <p:nvPr>
            <p:ph type="body" idx="1"/>
          </p:nvPr>
        </p:nvSpPr>
        <p:spPr>
          <a:xfrm>
            <a:off x="311700" y="1499050"/>
            <a:ext cx="7001400" cy="27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400" dirty="0"/>
              <a:t>Learning and knowledge</a:t>
            </a:r>
            <a:endParaRPr sz="2400" dirty="0"/>
          </a:p>
          <a:p>
            <a:pPr marL="9144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400" dirty="0"/>
              <a:t>Search and learning</a:t>
            </a:r>
            <a:endParaRPr sz="2400" dirty="0"/>
          </a:p>
          <a:p>
            <a:pPr marL="9144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400" dirty="0"/>
              <a:t>Relational, compositional and distributional perspectives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91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NLP - Learning and Knowledge Perspective:</a:t>
            </a:r>
            <a:endParaRPr sz="2500"/>
          </a:p>
        </p:txBody>
      </p:sp>
      <p:sp>
        <p:nvSpPr>
          <p:cNvPr id="219" name="Google Shape;219;p41"/>
          <p:cNvSpPr/>
          <p:nvPr/>
        </p:nvSpPr>
        <p:spPr>
          <a:xfrm>
            <a:off x="311700" y="1017730"/>
            <a:ext cx="7037100" cy="140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</a:rPr>
              <a:t>Using ML to…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</a:t>
            </a:r>
            <a:r>
              <a:rPr lang="en" b="1"/>
              <a:t>end-to-end systems</a:t>
            </a:r>
            <a:r>
              <a:rPr lang="en"/>
              <a:t> that transmute </a:t>
            </a:r>
            <a:r>
              <a:rPr lang="en" b="1"/>
              <a:t>raw text</a:t>
            </a:r>
            <a:r>
              <a:rPr lang="en"/>
              <a:t> into </a:t>
            </a:r>
            <a:r>
              <a:rPr lang="en" b="1"/>
              <a:t>output structure</a:t>
            </a:r>
            <a:r>
              <a:rPr lang="en"/>
              <a:t> like a </a:t>
            </a:r>
            <a:r>
              <a:rPr lang="en" b="1"/>
              <a:t>summary</a:t>
            </a:r>
            <a:r>
              <a:rPr lang="en"/>
              <a:t>, database, or translation.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compositional Sentence organization → ex: meaning of larger units gradually constructed from the meaning of their smaller constituents.</a:t>
            </a:r>
            <a:endParaRPr/>
          </a:p>
        </p:txBody>
      </p:sp>
      <p:sp>
        <p:nvSpPr>
          <p:cNvPr id="220" name="Google Shape;220;p41"/>
          <p:cNvSpPr/>
          <p:nvPr/>
        </p:nvSpPr>
        <p:spPr>
          <a:xfrm>
            <a:off x="311700" y="2521900"/>
            <a:ext cx="7037100" cy="20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</a:rPr>
              <a:t>Using ML for…</a:t>
            </a:r>
            <a:endParaRPr b="1"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</a:t>
            </a:r>
            <a:r>
              <a:rPr lang="en" b="1"/>
              <a:t>text </a:t>
            </a:r>
            <a:r>
              <a:rPr lang="en"/>
              <a:t>into a stack of general-purpose</a:t>
            </a:r>
            <a:r>
              <a:rPr lang="en" b="1"/>
              <a:t> linguistic structures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</a:t>
            </a:r>
            <a:r>
              <a:rPr lang="en" b="1"/>
              <a:t>subword units</a:t>
            </a:r>
            <a:r>
              <a:rPr lang="en"/>
              <a:t> called morphemes: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to </a:t>
            </a:r>
            <a:r>
              <a:rPr lang="en" b="1"/>
              <a:t>word-level </a:t>
            </a:r>
            <a:r>
              <a:rPr lang="en" b="1">
                <a:solidFill>
                  <a:srgbClr val="3C78D8"/>
                </a:solidFill>
              </a:rPr>
              <a:t>parts-of-speech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to </a:t>
            </a:r>
            <a:r>
              <a:rPr lang="en" b="1"/>
              <a:t>tree-structured representations</a:t>
            </a:r>
            <a:r>
              <a:rPr lang="en"/>
              <a:t> of </a:t>
            </a:r>
            <a:r>
              <a:rPr lang="en" b="1">
                <a:solidFill>
                  <a:srgbClr val="3C78D8"/>
                </a:solidFill>
              </a:rPr>
              <a:t>grammar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to </a:t>
            </a:r>
            <a:r>
              <a:rPr lang="en" b="1"/>
              <a:t>logic-based representations</a:t>
            </a:r>
            <a:r>
              <a:rPr lang="en"/>
              <a:t> of </a:t>
            </a:r>
            <a:r>
              <a:rPr lang="en" b="1">
                <a:solidFill>
                  <a:srgbClr val="3C78D8"/>
                </a:solidFill>
              </a:rPr>
              <a:t>meaning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</a:rPr>
              <a:t>Supervised ML systems can…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use of features or methods like </a:t>
            </a:r>
            <a:r>
              <a:rPr lang="en" b="1">
                <a:solidFill>
                  <a:srgbClr val="E06666"/>
                </a:solidFill>
              </a:rPr>
              <a:t>stemming, parsing, part-of-speech tagging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221" name="Google Shape;221;p41"/>
          <p:cNvSpPr txBox="1"/>
          <p:nvPr/>
        </p:nvSpPr>
        <p:spPr>
          <a:xfrm>
            <a:off x="7230525" y="-352775"/>
            <a:ext cx="73530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1"/>
          <p:cNvSpPr/>
          <p:nvPr/>
        </p:nvSpPr>
        <p:spPr>
          <a:xfrm>
            <a:off x="7648600" y="505225"/>
            <a:ext cx="1351800" cy="1512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4CCCC"/>
                </a:solidFill>
              </a:rPr>
              <a:t>Combination of knowledge and Machine Learning in NLP</a:t>
            </a:r>
            <a:endParaRPr sz="1300">
              <a:solidFill>
                <a:srgbClr val="F4CC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>
            <a:spLocks noGrp="1"/>
          </p:cNvSpPr>
          <p:nvPr>
            <p:ph type="title"/>
          </p:nvPr>
        </p:nvSpPr>
        <p:spPr>
          <a:xfrm>
            <a:off x="311700" y="347750"/>
            <a:ext cx="675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and Learning Perspective</a:t>
            </a:r>
            <a:endParaRPr/>
          </a:p>
        </p:txBody>
      </p:sp>
      <p:sp>
        <p:nvSpPr>
          <p:cNvPr id="228" name="Google Shape;228;p42"/>
          <p:cNvSpPr txBox="1">
            <a:spLocks noGrp="1"/>
          </p:cNvSpPr>
          <p:nvPr>
            <p:ph type="body" idx="1"/>
          </p:nvPr>
        </p:nvSpPr>
        <p:spPr>
          <a:xfrm>
            <a:off x="494075" y="1145375"/>
            <a:ext cx="60966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/>
              <a:t>Looking at NLP problems from </a:t>
            </a:r>
            <a:r>
              <a:rPr lang="en" sz="1600" b="1" dirty="0"/>
              <a:t>mathematical point of view</a:t>
            </a:r>
            <a:r>
              <a:rPr lang="en" sz="1600" dirty="0"/>
              <a:t>, with two distinct modules as </a:t>
            </a:r>
            <a:r>
              <a:rPr lang="en" sz="1600" b="1" dirty="0"/>
              <a:t>Search </a:t>
            </a:r>
            <a:r>
              <a:rPr lang="en" sz="1600" dirty="0"/>
              <a:t>and </a:t>
            </a:r>
            <a:r>
              <a:rPr lang="en" sz="1600" b="1" dirty="0"/>
              <a:t>Learning</a:t>
            </a:r>
            <a:r>
              <a:rPr lang="en" sz="1600" dirty="0"/>
              <a:t>.</a:t>
            </a:r>
            <a:endParaRPr sz="1600" dirty="0"/>
          </a:p>
          <a:p>
            <a:pPr marL="285750" indent="-285750">
              <a:spcBef>
                <a:spcPts val="1600"/>
              </a:spcBef>
            </a:pPr>
            <a:r>
              <a:rPr lang="en" sz="1400" b="1" dirty="0">
                <a:solidFill>
                  <a:srgbClr val="CC0000"/>
                </a:solidFill>
              </a:rPr>
              <a:t>Search module</a:t>
            </a:r>
            <a:r>
              <a:rPr lang="en" sz="1400" b="1" dirty="0"/>
              <a:t> : </a:t>
            </a:r>
            <a:r>
              <a:rPr lang="en" sz="1400" dirty="0"/>
              <a:t>This module </a:t>
            </a:r>
            <a:r>
              <a:rPr lang="en" sz="1400" u="sng" dirty="0"/>
              <a:t>finds the output </a:t>
            </a:r>
            <a:r>
              <a:rPr lang="en" sz="1400" b="1" u="sng" dirty="0"/>
              <a:t>yˆ</a:t>
            </a:r>
            <a:r>
              <a:rPr lang="en" sz="1400" dirty="0"/>
              <a:t> that gets the best score with respect to the </a:t>
            </a:r>
            <a:r>
              <a:rPr lang="en" sz="1400" b="1" dirty="0"/>
              <a:t>input x</a:t>
            </a:r>
            <a:r>
              <a:rPr lang="en" sz="1400" dirty="0"/>
              <a:t>.  </a:t>
            </a:r>
            <a:r>
              <a:rPr lang="en" sz="1400" i="1" dirty="0"/>
              <a:t>Because the outputs are usually </a:t>
            </a:r>
            <a:r>
              <a:rPr lang="en" sz="1400" b="1" i="1" dirty="0">
                <a:solidFill>
                  <a:srgbClr val="3D85C6"/>
                </a:solidFill>
              </a:rPr>
              <a:t>discrete </a:t>
            </a:r>
            <a:r>
              <a:rPr lang="en" sz="1400" i="1" dirty="0"/>
              <a:t>in NLP problems, it relies on </a:t>
            </a:r>
            <a:r>
              <a:rPr lang="en" sz="1400" b="1" i="1" dirty="0">
                <a:solidFill>
                  <a:srgbClr val="3D85C6"/>
                </a:solidFill>
              </a:rPr>
              <a:t>combinatorial</a:t>
            </a:r>
            <a:r>
              <a:rPr lang="en" sz="1400" b="1" i="1" dirty="0"/>
              <a:t> </a:t>
            </a:r>
            <a:r>
              <a:rPr lang="en" sz="1400" i="1" dirty="0"/>
              <a:t>optimization. </a:t>
            </a:r>
            <a:endParaRPr sz="1400" i="1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sz="1400" b="1" dirty="0">
                <a:solidFill>
                  <a:srgbClr val="CC0000"/>
                </a:solidFill>
              </a:rPr>
              <a:t>Learning module</a:t>
            </a:r>
            <a:r>
              <a:rPr lang="en" sz="1400" b="1" dirty="0">
                <a:solidFill>
                  <a:schemeClr val="dk1"/>
                </a:solidFill>
              </a:rPr>
              <a:t> </a:t>
            </a:r>
            <a:r>
              <a:rPr lang="en" sz="1400" b="1" dirty="0"/>
              <a:t>: </a:t>
            </a:r>
            <a:r>
              <a:rPr lang="en" sz="1400" dirty="0"/>
              <a:t>This module is responsible for </a:t>
            </a:r>
            <a:r>
              <a:rPr lang="en" sz="1400" u="sng" dirty="0"/>
              <a:t>finding the parameters </a:t>
            </a:r>
            <a:r>
              <a:rPr lang="en" sz="1400" b="1" u="sng" dirty="0"/>
              <a:t>θ</a:t>
            </a:r>
            <a:r>
              <a:rPr lang="en" sz="1400" dirty="0"/>
              <a:t>.  </a:t>
            </a:r>
            <a:r>
              <a:rPr lang="en" sz="1400" i="1" dirty="0"/>
              <a:t>Because the parameters are usually </a:t>
            </a:r>
            <a:r>
              <a:rPr lang="en" sz="1400" b="1" i="1" dirty="0">
                <a:solidFill>
                  <a:srgbClr val="3D85C6"/>
                </a:solidFill>
              </a:rPr>
              <a:t>continuous</a:t>
            </a:r>
            <a:r>
              <a:rPr lang="en" sz="1400" i="1" dirty="0"/>
              <a:t>, learning algorithms generally rely on </a:t>
            </a:r>
            <a:r>
              <a:rPr lang="en" sz="1400" b="1" i="1" dirty="0">
                <a:solidFill>
                  <a:srgbClr val="3D85C6"/>
                </a:solidFill>
              </a:rPr>
              <a:t>numerical</a:t>
            </a:r>
            <a:r>
              <a:rPr lang="en" sz="1400" b="1" i="1" dirty="0"/>
              <a:t> </a:t>
            </a:r>
            <a:r>
              <a:rPr lang="en" sz="1400" i="1" dirty="0"/>
              <a:t>optimization.</a:t>
            </a:r>
            <a:endParaRPr sz="1400" i="1" dirty="0"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525" y="3941175"/>
            <a:ext cx="2523525" cy="7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2"/>
          <p:cNvSpPr/>
          <p:nvPr/>
        </p:nvSpPr>
        <p:spPr>
          <a:xfrm>
            <a:off x="7526600" y="496300"/>
            <a:ext cx="1521900" cy="1486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CE5CD"/>
                </a:solidFill>
              </a:rPr>
              <a:t>Much of the work of  NLP →  the design of the model Ψ</a:t>
            </a:r>
            <a:endParaRPr sz="1300">
              <a:solidFill>
                <a:srgbClr val="FCE5CD"/>
              </a:solidFill>
            </a:endParaRPr>
          </a:p>
        </p:txBody>
      </p:sp>
      <p:pic>
        <p:nvPicPr>
          <p:cNvPr id="231" name="Google Shape;231;p42"/>
          <p:cNvPicPr preferRelativeResize="0"/>
          <p:nvPr/>
        </p:nvPicPr>
        <p:blipFill rotWithShape="1">
          <a:blip r:embed="rId4">
            <a:alphaModFix/>
          </a:blip>
          <a:srcRect b="45610"/>
          <a:stretch/>
        </p:blipFill>
        <p:spPr>
          <a:xfrm>
            <a:off x="4395375" y="3770250"/>
            <a:ext cx="4578225" cy="1064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92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Relational &amp; Compositional Perspective</a:t>
            </a:r>
            <a:endParaRPr sz="2600"/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1"/>
          </p:nvPr>
        </p:nvSpPr>
        <p:spPr>
          <a:xfrm>
            <a:off x="481925" y="1237575"/>
            <a:ext cx="75771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The </a:t>
            </a:r>
            <a:r>
              <a:rPr lang="en" b="1" dirty="0">
                <a:solidFill>
                  <a:srgbClr val="0000FF"/>
                </a:solidFill>
              </a:rPr>
              <a:t>relational</a:t>
            </a:r>
            <a:r>
              <a:rPr lang="en" dirty="0"/>
              <a:t>, </a:t>
            </a:r>
            <a:r>
              <a:rPr lang="en" b="1" dirty="0">
                <a:solidFill>
                  <a:srgbClr val="0000FF"/>
                </a:solidFill>
              </a:rPr>
              <a:t>compositional</a:t>
            </a:r>
            <a:r>
              <a:rPr lang="en" dirty="0"/>
              <a:t>, and </a:t>
            </a:r>
            <a:r>
              <a:rPr lang="en" b="1" dirty="0">
                <a:solidFill>
                  <a:srgbClr val="0000FF"/>
                </a:solidFill>
              </a:rPr>
              <a:t>distributional</a:t>
            </a:r>
            <a:r>
              <a:rPr lang="en" dirty="0"/>
              <a:t> perspectives all contribute to our understanding of </a:t>
            </a:r>
            <a:r>
              <a:rPr lang="en" b="1" dirty="0"/>
              <a:t>linguistic </a:t>
            </a:r>
            <a:r>
              <a:rPr lang="en" b="1" dirty="0">
                <a:solidFill>
                  <a:srgbClr val="3D85C6"/>
                </a:solidFill>
              </a:rPr>
              <a:t>meaning</a:t>
            </a:r>
            <a:r>
              <a:rPr lang="en" dirty="0"/>
              <a:t>.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The </a:t>
            </a:r>
            <a:r>
              <a:rPr lang="en" b="1" dirty="0"/>
              <a:t>Relational </a:t>
            </a:r>
            <a:r>
              <a:rPr lang="en" dirty="0"/>
              <a:t>perspective on </a:t>
            </a:r>
            <a:r>
              <a:rPr lang="en" b="1" dirty="0">
                <a:solidFill>
                  <a:srgbClr val="3D85C6"/>
                </a:solidFill>
              </a:rPr>
              <a:t>meaning </a:t>
            </a:r>
            <a:r>
              <a:rPr lang="en" dirty="0"/>
              <a:t>is the basis for </a:t>
            </a:r>
            <a:r>
              <a:rPr lang="en" b="1" dirty="0"/>
              <a:t>semantic ontologies </a:t>
            </a:r>
            <a:r>
              <a:rPr lang="en" dirty="0"/>
              <a:t>such as WORDNET →  the relations that hold between words and other elementary semantic units.</a:t>
            </a:r>
          </a:p>
          <a:p>
            <a:pPr marL="285750" indent="-285750">
              <a:spcBef>
                <a:spcPts val="1600"/>
              </a:spcBef>
            </a:pPr>
            <a:r>
              <a:rPr lang="en" b="1" dirty="0">
                <a:solidFill>
                  <a:schemeClr val="dk1"/>
                </a:solidFill>
              </a:rPr>
              <a:t>Compositional </a:t>
            </a:r>
            <a:r>
              <a:rPr lang="en" dirty="0">
                <a:solidFill>
                  <a:schemeClr val="dk1"/>
                </a:solidFill>
              </a:rPr>
              <a:t>perspective : The </a:t>
            </a:r>
            <a:r>
              <a:rPr lang="en" b="1" dirty="0">
                <a:solidFill>
                  <a:srgbClr val="3D85C6"/>
                </a:solidFill>
              </a:rPr>
              <a:t>meaning </a:t>
            </a:r>
            <a:r>
              <a:rPr lang="en" dirty="0">
                <a:solidFill>
                  <a:schemeClr val="dk1"/>
                </a:solidFill>
              </a:rPr>
              <a:t>of a word is constructed from the constituent parts (journalists → journalist, journal → jour). This principle can be applied to larger units: phrases, sentences, and beyond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yerson Universit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5927</TotalTime>
  <Words>391</Words>
  <Application>Microsoft Office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Ryerson University</vt:lpstr>
      <vt:lpstr>Chapter 1 </vt:lpstr>
      <vt:lpstr>NLP and its application</vt:lpstr>
      <vt:lpstr>Themes and perspectives in NLP :</vt:lpstr>
      <vt:lpstr>NLP - Learning and Knowledge Perspective:</vt:lpstr>
      <vt:lpstr>Search and Learning Perspective</vt:lpstr>
      <vt:lpstr>Relational &amp; Compositional 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 Jacob Eisenstein </dc:title>
  <cp:lastModifiedBy>Mahtab Tamannaee</cp:lastModifiedBy>
  <cp:revision>136</cp:revision>
  <dcterms:modified xsi:type="dcterms:W3CDTF">2021-04-30T12:43:05Z</dcterms:modified>
</cp:coreProperties>
</file>