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1"/>
  </p:notesMasterIdLst>
  <p:sldIdLst>
    <p:sldId id="404" r:id="rId2"/>
    <p:sldId id="543" r:id="rId3"/>
    <p:sldId id="515" r:id="rId4"/>
    <p:sldId id="517" r:id="rId5"/>
    <p:sldId id="518" r:id="rId6"/>
    <p:sldId id="519" r:id="rId7"/>
    <p:sldId id="520" r:id="rId8"/>
    <p:sldId id="522" r:id="rId9"/>
    <p:sldId id="521" r:id="rId10"/>
    <p:sldId id="523" r:id="rId11"/>
    <p:sldId id="524" r:id="rId12"/>
    <p:sldId id="525" r:id="rId13"/>
    <p:sldId id="526" r:id="rId14"/>
    <p:sldId id="527" r:id="rId15"/>
    <p:sldId id="532" r:id="rId16"/>
    <p:sldId id="533" r:id="rId17"/>
    <p:sldId id="528" r:id="rId18"/>
    <p:sldId id="529" r:id="rId19"/>
    <p:sldId id="530" r:id="rId20"/>
    <p:sldId id="531" r:id="rId21"/>
    <p:sldId id="542" r:id="rId22"/>
    <p:sldId id="534" r:id="rId23"/>
    <p:sldId id="535" r:id="rId24"/>
    <p:sldId id="536" r:id="rId25"/>
    <p:sldId id="537" r:id="rId26"/>
    <p:sldId id="538" r:id="rId27"/>
    <p:sldId id="539" r:id="rId28"/>
    <p:sldId id="540" r:id="rId29"/>
    <p:sldId id="541"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E2F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4660"/>
  </p:normalViewPr>
  <p:slideViewPr>
    <p:cSldViewPr snapToGrid="0">
      <p:cViewPr varScale="1">
        <p:scale>
          <a:sx n="78" d="100"/>
          <a:sy n="78" d="100"/>
        </p:scale>
        <p:origin x="10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c765f176be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c765f176be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4500"/>
              <a:buNone/>
              <a:defRPr sz="4500" b="1">
                <a:solidFill>
                  <a:srgbClr val="000000"/>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9" name="Google Shape;19;p4"/>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None/>
              <a:defRPr sz="2800">
                <a:solidFill>
                  <a:srgbClr val="000000"/>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_1_1_1">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5"/>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4500"/>
              <a:buNone/>
              <a:defRPr sz="4500" b="1">
                <a:solidFill>
                  <a:srgbClr val="000000"/>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 name="Google Shape;24;p5"/>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None/>
              <a:defRPr sz="2800">
                <a:solidFill>
                  <a:srgbClr val="000000"/>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27" name="Google Shape;27;p6"/>
          <p:cNvSpPr txBox="1">
            <a:spLocks noGrp="1"/>
          </p:cNvSpPr>
          <p:nvPr>
            <p:ph type="body" idx="1"/>
          </p:nvPr>
        </p:nvSpPr>
        <p:spPr>
          <a:xfrm>
            <a:off x="311700" y="1152475"/>
            <a:ext cx="8520600" cy="3197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Char char="●"/>
              <a:defRPr>
                <a:solidFill>
                  <a:srgbClr val="000000"/>
                </a:solidFill>
              </a:defRPr>
            </a:lvl1pPr>
            <a:lvl2pPr marL="914400" lvl="1" indent="-317500" rtl="0">
              <a:spcBef>
                <a:spcPts val="1600"/>
              </a:spcBef>
              <a:spcAft>
                <a:spcPts val="0"/>
              </a:spcAft>
              <a:buClr>
                <a:srgbClr val="000000"/>
              </a:buClr>
              <a:buSzPts val="1400"/>
              <a:buChar char="○"/>
              <a:defRPr>
                <a:solidFill>
                  <a:srgbClr val="000000"/>
                </a:solidFill>
              </a:defRPr>
            </a:lvl2pPr>
            <a:lvl3pPr marL="1371600" lvl="2" indent="-317500" rtl="0">
              <a:spcBef>
                <a:spcPts val="1600"/>
              </a:spcBef>
              <a:spcAft>
                <a:spcPts val="0"/>
              </a:spcAft>
              <a:buClr>
                <a:srgbClr val="000000"/>
              </a:buClr>
              <a:buSzPts val="1400"/>
              <a:buChar char="■"/>
              <a:defRPr>
                <a:solidFill>
                  <a:srgbClr val="000000"/>
                </a:solidFill>
              </a:defRPr>
            </a:lvl3pPr>
            <a:lvl4pPr marL="1828800" lvl="3" indent="-317500" rtl="0">
              <a:spcBef>
                <a:spcPts val="1600"/>
              </a:spcBef>
              <a:spcAft>
                <a:spcPts val="0"/>
              </a:spcAft>
              <a:buClr>
                <a:srgbClr val="000000"/>
              </a:buClr>
              <a:buSzPts val="1400"/>
              <a:buChar char="●"/>
              <a:defRPr>
                <a:solidFill>
                  <a:srgbClr val="000000"/>
                </a:solidFill>
              </a:defRPr>
            </a:lvl4pPr>
            <a:lvl5pPr marL="2286000" lvl="4" indent="-317500" rtl="0">
              <a:spcBef>
                <a:spcPts val="1600"/>
              </a:spcBef>
              <a:spcAft>
                <a:spcPts val="0"/>
              </a:spcAft>
              <a:buClr>
                <a:srgbClr val="000000"/>
              </a:buClr>
              <a:buSzPts val="1400"/>
              <a:buChar char="○"/>
              <a:defRPr>
                <a:solidFill>
                  <a:srgbClr val="000000"/>
                </a:solidFill>
              </a:defRPr>
            </a:lvl5pPr>
            <a:lvl6pPr marL="2743200" lvl="5" indent="-317500" rtl="0">
              <a:spcBef>
                <a:spcPts val="1600"/>
              </a:spcBef>
              <a:spcAft>
                <a:spcPts val="0"/>
              </a:spcAft>
              <a:buClr>
                <a:srgbClr val="000000"/>
              </a:buClr>
              <a:buSzPts val="1400"/>
              <a:buChar char="■"/>
              <a:defRPr>
                <a:solidFill>
                  <a:srgbClr val="000000"/>
                </a:solidFill>
              </a:defRPr>
            </a:lvl6pPr>
            <a:lvl7pPr marL="3200400" lvl="6" indent="-317500" rtl="0">
              <a:spcBef>
                <a:spcPts val="1600"/>
              </a:spcBef>
              <a:spcAft>
                <a:spcPts val="0"/>
              </a:spcAft>
              <a:buClr>
                <a:srgbClr val="000000"/>
              </a:buClr>
              <a:buSzPts val="1400"/>
              <a:buChar char="●"/>
              <a:defRPr>
                <a:solidFill>
                  <a:srgbClr val="000000"/>
                </a:solidFill>
              </a:defRPr>
            </a:lvl7pPr>
            <a:lvl8pPr marL="3657600" lvl="7" indent="-317500" rtl="0">
              <a:spcBef>
                <a:spcPts val="1600"/>
              </a:spcBef>
              <a:spcAft>
                <a:spcPts val="0"/>
              </a:spcAft>
              <a:buClr>
                <a:srgbClr val="000000"/>
              </a:buClr>
              <a:buSzPts val="1400"/>
              <a:buChar char="○"/>
              <a:defRPr>
                <a:solidFill>
                  <a:srgbClr val="000000"/>
                </a:solidFill>
              </a:defRPr>
            </a:lvl8pPr>
            <a:lvl9pPr marL="4114800" lvl="8" indent="-317500" rtl="0">
              <a:spcBef>
                <a:spcPts val="1600"/>
              </a:spcBef>
              <a:spcAft>
                <a:spcPts val="1600"/>
              </a:spcAft>
              <a:buClr>
                <a:srgbClr val="000000"/>
              </a:buClr>
              <a:buSzPts val="1400"/>
              <a:buChar char="■"/>
              <a:defRPr>
                <a:solidFill>
                  <a:srgbClr val="000000"/>
                </a:solidFill>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_1_1">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490250" y="450150"/>
            <a:ext cx="6613800" cy="3668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b="1"/>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1" name="Google Shape;61;p1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 name="Google Shape;62;p1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rgbClr val="000000"/>
              </a:buClr>
              <a:buSzPts val="1800"/>
              <a:buChar char="●"/>
              <a:defRPr>
                <a:solidFill>
                  <a:srgbClr val="000000"/>
                </a:solidFill>
              </a:defRPr>
            </a:lvl1pPr>
            <a:lvl2pPr marL="914400" lvl="1" indent="-317500" rtl="0">
              <a:spcBef>
                <a:spcPts val="1600"/>
              </a:spcBef>
              <a:spcAft>
                <a:spcPts val="0"/>
              </a:spcAft>
              <a:buClr>
                <a:srgbClr val="000000"/>
              </a:buClr>
              <a:buSzPts val="1400"/>
              <a:buChar char="○"/>
              <a:defRPr>
                <a:solidFill>
                  <a:srgbClr val="000000"/>
                </a:solidFill>
              </a:defRPr>
            </a:lvl2pPr>
            <a:lvl3pPr marL="1371600" lvl="2" indent="-317500" rtl="0">
              <a:spcBef>
                <a:spcPts val="1600"/>
              </a:spcBef>
              <a:spcAft>
                <a:spcPts val="0"/>
              </a:spcAft>
              <a:buClr>
                <a:srgbClr val="000000"/>
              </a:buClr>
              <a:buSzPts val="1400"/>
              <a:buChar char="■"/>
              <a:defRPr>
                <a:solidFill>
                  <a:srgbClr val="000000"/>
                </a:solidFill>
              </a:defRPr>
            </a:lvl3pPr>
            <a:lvl4pPr marL="1828800" lvl="3" indent="-317500" rtl="0">
              <a:spcBef>
                <a:spcPts val="1600"/>
              </a:spcBef>
              <a:spcAft>
                <a:spcPts val="0"/>
              </a:spcAft>
              <a:buClr>
                <a:srgbClr val="000000"/>
              </a:buClr>
              <a:buSzPts val="1400"/>
              <a:buChar char="●"/>
              <a:defRPr>
                <a:solidFill>
                  <a:srgbClr val="000000"/>
                </a:solidFill>
              </a:defRPr>
            </a:lvl4pPr>
            <a:lvl5pPr marL="2286000" lvl="4" indent="-317500" rtl="0">
              <a:spcBef>
                <a:spcPts val="1600"/>
              </a:spcBef>
              <a:spcAft>
                <a:spcPts val="0"/>
              </a:spcAft>
              <a:buClr>
                <a:srgbClr val="000000"/>
              </a:buClr>
              <a:buSzPts val="1400"/>
              <a:buChar char="○"/>
              <a:defRPr>
                <a:solidFill>
                  <a:srgbClr val="000000"/>
                </a:solidFill>
              </a:defRPr>
            </a:lvl5pPr>
            <a:lvl6pPr marL="2743200" lvl="5" indent="-317500" rtl="0">
              <a:spcBef>
                <a:spcPts val="1600"/>
              </a:spcBef>
              <a:spcAft>
                <a:spcPts val="0"/>
              </a:spcAft>
              <a:buClr>
                <a:srgbClr val="000000"/>
              </a:buClr>
              <a:buSzPts val="1400"/>
              <a:buChar char="■"/>
              <a:defRPr>
                <a:solidFill>
                  <a:srgbClr val="000000"/>
                </a:solidFill>
              </a:defRPr>
            </a:lvl6pPr>
            <a:lvl7pPr marL="3200400" lvl="6" indent="-317500" rtl="0">
              <a:spcBef>
                <a:spcPts val="1600"/>
              </a:spcBef>
              <a:spcAft>
                <a:spcPts val="0"/>
              </a:spcAft>
              <a:buClr>
                <a:srgbClr val="000000"/>
              </a:buClr>
              <a:buSzPts val="1400"/>
              <a:buChar char="●"/>
              <a:defRPr>
                <a:solidFill>
                  <a:srgbClr val="000000"/>
                </a:solidFill>
              </a:defRPr>
            </a:lvl7pPr>
            <a:lvl8pPr marL="3657600" lvl="7" indent="-317500" rtl="0">
              <a:spcBef>
                <a:spcPts val="1600"/>
              </a:spcBef>
              <a:spcAft>
                <a:spcPts val="0"/>
              </a:spcAft>
              <a:buClr>
                <a:srgbClr val="000000"/>
              </a:buClr>
              <a:buSzPts val="1400"/>
              <a:buChar char="○"/>
              <a:defRPr>
                <a:solidFill>
                  <a:srgbClr val="000000"/>
                </a:solidFill>
              </a:defRPr>
            </a:lvl8pPr>
            <a:lvl9pPr marL="4114800" lvl="8" indent="-317500" rtl="0">
              <a:spcBef>
                <a:spcPts val="1600"/>
              </a:spcBef>
              <a:spcAft>
                <a:spcPts val="1600"/>
              </a:spcAft>
              <a:buClr>
                <a:srgbClr val="000000"/>
              </a:buClr>
              <a:buSzPts val="1400"/>
              <a:buChar char="■"/>
              <a:defRPr>
                <a:solidFill>
                  <a:srgbClr val="000000"/>
                </a:solidFill>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60" r:id="rId4"/>
    <p:sldLayoutId id="214748366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164"/>
          <p:cNvSpPr txBox="1">
            <a:spLocks noGrp="1"/>
          </p:cNvSpPr>
          <p:nvPr>
            <p:ph type="ctrTitle"/>
          </p:nvPr>
        </p:nvSpPr>
        <p:spPr>
          <a:xfrm>
            <a:off x="468175" y="451975"/>
            <a:ext cx="59397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Chapter 15</a:t>
            </a:r>
            <a:endParaRPr/>
          </a:p>
        </p:txBody>
      </p:sp>
      <p:sp>
        <p:nvSpPr>
          <p:cNvPr id="1060" name="Google Shape;1060;p164"/>
          <p:cNvSpPr txBox="1">
            <a:spLocks noGrp="1"/>
          </p:cNvSpPr>
          <p:nvPr>
            <p:ph type="subTitle" idx="1"/>
          </p:nvPr>
        </p:nvSpPr>
        <p:spPr>
          <a:xfrm>
            <a:off x="468175" y="2834125"/>
            <a:ext cx="59397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Reference Resolution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72F8-FD63-417A-8FB1-D6AEA5EE97C8}"/>
              </a:ext>
            </a:extLst>
          </p:cNvPr>
          <p:cNvSpPr>
            <a:spLocks noGrp="1"/>
          </p:cNvSpPr>
          <p:nvPr>
            <p:ph type="title"/>
          </p:nvPr>
        </p:nvSpPr>
        <p:spPr/>
        <p:txBody>
          <a:bodyPr/>
          <a:lstStyle/>
          <a:p>
            <a:r>
              <a:rPr lang="en-CA" dirty="0"/>
              <a:t>Heuristics</a:t>
            </a:r>
          </a:p>
        </p:txBody>
      </p:sp>
      <p:sp>
        <p:nvSpPr>
          <p:cNvPr id="3" name="Text Placeholder 2">
            <a:extLst>
              <a:ext uri="{FF2B5EF4-FFF2-40B4-BE49-F238E27FC236}">
                <a16:creationId xmlns:a16="http://schemas.microsoft.com/office/drawing/2014/main" id="{F19E5759-5003-4940-8650-C9B3D1DB5B24}"/>
              </a:ext>
            </a:extLst>
          </p:cNvPr>
          <p:cNvSpPr>
            <a:spLocks noGrp="1"/>
          </p:cNvSpPr>
          <p:nvPr>
            <p:ph type="body" idx="1"/>
          </p:nvPr>
        </p:nvSpPr>
        <p:spPr/>
        <p:txBody>
          <a:bodyPr/>
          <a:lstStyle/>
          <a:p>
            <a:r>
              <a:rPr lang="en-US" dirty="0"/>
              <a:t>After applying constraints, heuristics are applied to select among the remaining candidates. </a:t>
            </a:r>
          </a:p>
          <a:p>
            <a:r>
              <a:rPr lang="en-US" dirty="0"/>
              <a:t>Recency is a particularly strong heuristic. All things equal, readers will prefer the more recent referent for a given pronoun, particularly when comparing referents that occur in different sentences.</a:t>
            </a:r>
          </a:p>
          <a:p>
            <a:endParaRPr lang="en-US" dirty="0"/>
          </a:p>
          <a:p>
            <a:endParaRPr lang="en-US" dirty="0"/>
          </a:p>
          <a:p>
            <a:endParaRPr lang="en-US" dirty="0"/>
          </a:p>
          <a:p>
            <a:r>
              <a:rPr lang="en-US" dirty="0"/>
              <a:t>Readers are expected to prefer the older map as the referent for the pronoun </a:t>
            </a:r>
            <a:r>
              <a:rPr lang="en-US" dirty="0">
                <a:solidFill>
                  <a:srgbClr val="00B050"/>
                </a:solidFill>
              </a:rPr>
              <a:t>it</a:t>
            </a:r>
            <a:endParaRPr lang="en-CA" dirty="0">
              <a:solidFill>
                <a:srgbClr val="00B050"/>
              </a:solidFill>
            </a:endParaRPr>
          </a:p>
        </p:txBody>
      </p:sp>
      <p:pic>
        <p:nvPicPr>
          <p:cNvPr id="5" name="Picture 4">
            <a:extLst>
              <a:ext uri="{FF2B5EF4-FFF2-40B4-BE49-F238E27FC236}">
                <a16:creationId xmlns:a16="http://schemas.microsoft.com/office/drawing/2014/main" id="{CEF666D3-C5B5-4106-BB8A-767C6C2B0864}"/>
              </a:ext>
            </a:extLst>
          </p:cNvPr>
          <p:cNvPicPr>
            <a:picLocks noChangeAspect="1"/>
          </p:cNvPicPr>
          <p:nvPr/>
        </p:nvPicPr>
        <p:blipFill>
          <a:blip r:embed="rId2"/>
          <a:stretch>
            <a:fillRect/>
          </a:stretch>
        </p:blipFill>
        <p:spPr>
          <a:xfrm>
            <a:off x="885550" y="3026896"/>
            <a:ext cx="7372900" cy="640278"/>
          </a:xfrm>
          <a:prstGeom prst="rect">
            <a:avLst/>
          </a:prstGeom>
          <a:ln w="28575">
            <a:solidFill>
              <a:srgbClr val="0000FF"/>
            </a:solidFill>
          </a:ln>
        </p:spPr>
      </p:pic>
    </p:spTree>
    <p:extLst>
      <p:ext uri="{BB962C8B-B14F-4D97-AF65-F5344CB8AC3E}">
        <p14:creationId xmlns:p14="http://schemas.microsoft.com/office/powerpoint/2010/main" val="31718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E01A-82DF-4B03-991E-C06197CFEC63}"/>
              </a:ext>
            </a:extLst>
          </p:cNvPr>
          <p:cNvSpPr>
            <a:spLocks noGrp="1"/>
          </p:cNvSpPr>
          <p:nvPr>
            <p:ph type="title"/>
          </p:nvPr>
        </p:nvSpPr>
        <p:spPr/>
        <p:txBody>
          <a:bodyPr/>
          <a:lstStyle/>
          <a:p>
            <a:r>
              <a:rPr lang="en-CA" dirty="0"/>
              <a:t>Heuristics</a:t>
            </a:r>
          </a:p>
        </p:txBody>
      </p:sp>
      <p:sp>
        <p:nvSpPr>
          <p:cNvPr id="3" name="Text Placeholder 2">
            <a:extLst>
              <a:ext uri="{FF2B5EF4-FFF2-40B4-BE49-F238E27FC236}">
                <a16:creationId xmlns:a16="http://schemas.microsoft.com/office/drawing/2014/main" id="{E3F5B967-5DE1-4EC0-AF45-F4238FBD2D4F}"/>
              </a:ext>
            </a:extLst>
          </p:cNvPr>
          <p:cNvSpPr>
            <a:spLocks noGrp="1"/>
          </p:cNvSpPr>
          <p:nvPr>
            <p:ph type="body" idx="1"/>
          </p:nvPr>
        </p:nvSpPr>
        <p:spPr/>
        <p:txBody>
          <a:bodyPr/>
          <a:lstStyle/>
          <a:p>
            <a:r>
              <a:rPr lang="en-US" dirty="0"/>
              <a:t>However, subjects are often preferred over objects, and this can contradict the preference for recency when two candidate referents are in the same sentence.</a:t>
            </a:r>
          </a:p>
          <a:p>
            <a:endParaRPr lang="en-US" dirty="0"/>
          </a:p>
          <a:p>
            <a:endParaRPr lang="en-US" dirty="0"/>
          </a:p>
          <a:p>
            <a:r>
              <a:rPr lang="en-US" dirty="0"/>
              <a:t>Here, we may prefer to link she to Abigail rather than Lucia, because of Abigail’s position in the subject role of the preceding sentence. (Arguably, this preference would not be strong enough to select Abigail if the second sentence were She is visiting Valencia next month.)</a:t>
            </a:r>
            <a:endParaRPr lang="en-CA" dirty="0"/>
          </a:p>
        </p:txBody>
      </p:sp>
      <p:pic>
        <p:nvPicPr>
          <p:cNvPr id="5" name="Picture 4">
            <a:extLst>
              <a:ext uri="{FF2B5EF4-FFF2-40B4-BE49-F238E27FC236}">
                <a16:creationId xmlns:a16="http://schemas.microsoft.com/office/drawing/2014/main" id="{F0A96A40-F972-4007-B36E-513F7A7DFA43}"/>
              </a:ext>
            </a:extLst>
          </p:cNvPr>
          <p:cNvPicPr>
            <a:picLocks noChangeAspect="1"/>
          </p:cNvPicPr>
          <p:nvPr/>
        </p:nvPicPr>
        <p:blipFill>
          <a:blip r:embed="rId2"/>
          <a:stretch>
            <a:fillRect/>
          </a:stretch>
        </p:blipFill>
        <p:spPr>
          <a:xfrm>
            <a:off x="719667" y="2335259"/>
            <a:ext cx="6959600" cy="331100"/>
          </a:xfrm>
          <a:prstGeom prst="rect">
            <a:avLst/>
          </a:prstGeom>
          <a:ln w="28575">
            <a:solidFill>
              <a:srgbClr val="0000FF"/>
            </a:solidFill>
          </a:ln>
        </p:spPr>
      </p:pic>
    </p:spTree>
    <p:extLst>
      <p:ext uri="{BB962C8B-B14F-4D97-AF65-F5344CB8AC3E}">
        <p14:creationId xmlns:p14="http://schemas.microsoft.com/office/powerpoint/2010/main" val="125205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AF9C-7370-4964-BC05-070334BCAAB5}"/>
              </a:ext>
            </a:extLst>
          </p:cNvPr>
          <p:cNvSpPr>
            <a:spLocks noGrp="1"/>
          </p:cNvSpPr>
          <p:nvPr>
            <p:ph type="title"/>
          </p:nvPr>
        </p:nvSpPr>
        <p:spPr/>
        <p:txBody>
          <a:bodyPr/>
          <a:lstStyle/>
          <a:p>
            <a:r>
              <a:rPr lang="en-CA" dirty="0"/>
              <a:t>Heuristics</a:t>
            </a:r>
          </a:p>
        </p:txBody>
      </p:sp>
      <p:sp>
        <p:nvSpPr>
          <p:cNvPr id="3" name="Text Placeholder 2">
            <a:extLst>
              <a:ext uri="{FF2B5EF4-FFF2-40B4-BE49-F238E27FC236}">
                <a16:creationId xmlns:a16="http://schemas.microsoft.com/office/drawing/2014/main" id="{90B8EC77-3358-45D9-A44F-15157A697512}"/>
              </a:ext>
            </a:extLst>
          </p:cNvPr>
          <p:cNvSpPr>
            <a:spLocks noGrp="1"/>
          </p:cNvSpPr>
          <p:nvPr>
            <p:ph type="body" idx="1"/>
          </p:nvPr>
        </p:nvSpPr>
        <p:spPr/>
        <p:txBody>
          <a:bodyPr/>
          <a:lstStyle/>
          <a:p>
            <a:r>
              <a:rPr lang="en-US" dirty="0"/>
              <a:t>A third heuristic is parallelism:</a:t>
            </a:r>
          </a:p>
          <a:p>
            <a:endParaRPr lang="en-US" dirty="0"/>
          </a:p>
          <a:p>
            <a:endParaRPr lang="en-US" dirty="0"/>
          </a:p>
          <a:p>
            <a:endParaRPr lang="en-US" dirty="0"/>
          </a:p>
          <a:p>
            <a:endParaRPr lang="en-US" dirty="0"/>
          </a:p>
          <a:p>
            <a:r>
              <a:rPr lang="en-US" dirty="0"/>
              <a:t>Here Lucia is preferred as the referent for her, contradicting the preference for the subject Abigail in the preceding example.</a:t>
            </a:r>
          </a:p>
          <a:p>
            <a:endParaRPr lang="en-CA" dirty="0"/>
          </a:p>
        </p:txBody>
      </p:sp>
      <p:pic>
        <p:nvPicPr>
          <p:cNvPr id="5" name="Picture 4">
            <a:extLst>
              <a:ext uri="{FF2B5EF4-FFF2-40B4-BE49-F238E27FC236}">
                <a16:creationId xmlns:a16="http://schemas.microsoft.com/office/drawing/2014/main" id="{39CE35B7-8D3F-401F-8C01-713DB4D26FD8}"/>
              </a:ext>
            </a:extLst>
          </p:cNvPr>
          <p:cNvPicPr>
            <a:picLocks noChangeAspect="1"/>
          </p:cNvPicPr>
          <p:nvPr/>
        </p:nvPicPr>
        <p:blipFill>
          <a:blip r:embed="rId2"/>
          <a:stretch>
            <a:fillRect/>
          </a:stretch>
        </p:blipFill>
        <p:spPr>
          <a:xfrm>
            <a:off x="1117598" y="1980733"/>
            <a:ext cx="7298267" cy="698210"/>
          </a:xfrm>
          <a:prstGeom prst="rect">
            <a:avLst/>
          </a:prstGeom>
          <a:ln w="28575">
            <a:solidFill>
              <a:srgbClr val="0000FF"/>
            </a:solidFill>
          </a:ln>
        </p:spPr>
      </p:pic>
    </p:spTree>
    <p:extLst>
      <p:ext uri="{BB962C8B-B14F-4D97-AF65-F5344CB8AC3E}">
        <p14:creationId xmlns:p14="http://schemas.microsoft.com/office/powerpoint/2010/main" val="2483608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122C-B107-40E6-BE50-4512338168F4}"/>
              </a:ext>
            </a:extLst>
          </p:cNvPr>
          <p:cNvSpPr>
            <a:spLocks noGrp="1"/>
          </p:cNvSpPr>
          <p:nvPr>
            <p:ph type="title"/>
          </p:nvPr>
        </p:nvSpPr>
        <p:spPr/>
        <p:txBody>
          <a:bodyPr/>
          <a:lstStyle/>
          <a:p>
            <a:r>
              <a:rPr lang="en-CA" dirty="0"/>
              <a:t>Non-referential pronouns</a:t>
            </a:r>
          </a:p>
        </p:txBody>
      </p:sp>
      <p:sp>
        <p:nvSpPr>
          <p:cNvPr id="3" name="Text Placeholder 2">
            <a:extLst>
              <a:ext uri="{FF2B5EF4-FFF2-40B4-BE49-F238E27FC236}">
                <a16:creationId xmlns:a16="http://schemas.microsoft.com/office/drawing/2014/main" id="{3674964E-2900-405C-9834-6042093DD5FD}"/>
              </a:ext>
            </a:extLst>
          </p:cNvPr>
          <p:cNvSpPr>
            <a:spLocks noGrp="1"/>
          </p:cNvSpPr>
          <p:nvPr>
            <p:ph type="body" idx="1"/>
          </p:nvPr>
        </p:nvSpPr>
        <p:spPr/>
        <p:txBody>
          <a:bodyPr/>
          <a:lstStyle/>
          <a:p>
            <a:r>
              <a:rPr lang="en-US" dirty="0"/>
              <a:t>While pronouns are generally used for reference, they need not refer to entities.</a:t>
            </a:r>
          </a:p>
          <a:p>
            <a:r>
              <a:rPr lang="en-US" dirty="0"/>
              <a:t>The following examples show how pronouns can refer to propositions, events, and speech acts</a:t>
            </a:r>
          </a:p>
          <a:p>
            <a:endParaRPr lang="en-US" dirty="0"/>
          </a:p>
          <a:p>
            <a:endParaRPr lang="en-US" dirty="0"/>
          </a:p>
          <a:p>
            <a:endParaRPr lang="en-US" dirty="0"/>
          </a:p>
          <a:p>
            <a:endParaRPr lang="en-US" dirty="0"/>
          </a:p>
          <a:p>
            <a:r>
              <a:rPr lang="en-US" dirty="0"/>
              <a:t>These forms of reference are generally not annotated in large-scale coreference resolution datasets such as </a:t>
            </a:r>
            <a:r>
              <a:rPr lang="en-US" dirty="0" err="1"/>
              <a:t>OntoNotes</a:t>
            </a:r>
            <a:endParaRPr lang="en-CA" dirty="0"/>
          </a:p>
        </p:txBody>
      </p:sp>
      <p:pic>
        <p:nvPicPr>
          <p:cNvPr id="5" name="Picture 4">
            <a:extLst>
              <a:ext uri="{FF2B5EF4-FFF2-40B4-BE49-F238E27FC236}">
                <a16:creationId xmlns:a16="http://schemas.microsoft.com/office/drawing/2014/main" id="{FC28BEAB-B0B2-4DCA-A52E-58AFDBDF6F1D}"/>
              </a:ext>
            </a:extLst>
          </p:cNvPr>
          <p:cNvPicPr>
            <a:picLocks noChangeAspect="1"/>
          </p:cNvPicPr>
          <p:nvPr/>
        </p:nvPicPr>
        <p:blipFill>
          <a:blip r:embed="rId2"/>
          <a:stretch>
            <a:fillRect/>
          </a:stretch>
        </p:blipFill>
        <p:spPr>
          <a:xfrm>
            <a:off x="1490134" y="2751025"/>
            <a:ext cx="6553200" cy="878509"/>
          </a:xfrm>
          <a:prstGeom prst="rect">
            <a:avLst/>
          </a:prstGeom>
          <a:ln w="28575">
            <a:solidFill>
              <a:srgbClr val="0000FF"/>
            </a:solidFill>
          </a:ln>
        </p:spPr>
      </p:pic>
    </p:spTree>
    <p:extLst>
      <p:ext uri="{BB962C8B-B14F-4D97-AF65-F5344CB8AC3E}">
        <p14:creationId xmlns:p14="http://schemas.microsoft.com/office/powerpoint/2010/main" val="675753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2F50-7114-4C8E-A764-5DB12B30F574}"/>
              </a:ext>
            </a:extLst>
          </p:cNvPr>
          <p:cNvSpPr>
            <a:spLocks noGrp="1"/>
          </p:cNvSpPr>
          <p:nvPr>
            <p:ph type="title"/>
          </p:nvPr>
        </p:nvSpPr>
        <p:spPr/>
        <p:txBody>
          <a:bodyPr/>
          <a:lstStyle/>
          <a:p>
            <a:r>
              <a:rPr lang="en-CA" dirty="0"/>
              <a:t>Pronouns</a:t>
            </a:r>
          </a:p>
        </p:txBody>
      </p:sp>
      <p:sp>
        <p:nvSpPr>
          <p:cNvPr id="3" name="Text Placeholder 2">
            <a:extLst>
              <a:ext uri="{FF2B5EF4-FFF2-40B4-BE49-F238E27FC236}">
                <a16:creationId xmlns:a16="http://schemas.microsoft.com/office/drawing/2014/main" id="{7EBBB05A-5559-47FB-AF72-CE1CBCF8B45A}"/>
              </a:ext>
            </a:extLst>
          </p:cNvPr>
          <p:cNvSpPr>
            <a:spLocks noGrp="1"/>
          </p:cNvSpPr>
          <p:nvPr>
            <p:ph type="body" idx="1"/>
          </p:nvPr>
        </p:nvSpPr>
        <p:spPr/>
        <p:txBody>
          <a:bodyPr/>
          <a:lstStyle/>
          <a:p>
            <a:r>
              <a:rPr lang="en-US" dirty="0"/>
              <a:t>Pronouns may also have generic referents:</a:t>
            </a:r>
          </a:p>
          <a:p>
            <a:endParaRPr lang="en-US" dirty="0"/>
          </a:p>
          <a:p>
            <a:endParaRPr lang="en-US" dirty="0"/>
          </a:p>
          <a:p>
            <a:endParaRPr lang="en-US" dirty="0"/>
          </a:p>
          <a:p>
            <a:endParaRPr lang="en-US" dirty="0"/>
          </a:p>
          <a:p>
            <a:endParaRPr lang="en-US" dirty="0"/>
          </a:p>
          <a:p>
            <a:r>
              <a:rPr lang="en-US" dirty="0"/>
              <a:t>In the </a:t>
            </a:r>
            <a:r>
              <a:rPr lang="en-US" dirty="0" err="1"/>
              <a:t>OntoNotes</a:t>
            </a:r>
            <a:r>
              <a:rPr lang="en-US" dirty="0"/>
              <a:t> dataset, coreference is not annotated for generic referents, even in cases like these examples, in which the same generic entity is mentioned multiple times.</a:t>
            </a:r>
            <a:endParaRPr lang="en-CA" dirty="0"/>
          </a:p>
        </p:txBody>
      </p:sp>
      <p:pic>
        <p:nvPicPr>
          <p:cNvPr id="5" name="Picture 4">
            <a:extLst>
              <a:ext uri="{FF2B5EF4-FFF2-40B4-BE49-F238E27FC236}">
                <a16:creationId xmlns:a16="http://schemas.microsoft.com/office/drawing/2014/main" id="{507DAF69-FC2B-40DF-8F51-98E7760DA1C3}"/>
              </a:ext>
            </a:extLst>
          </p:cNvPr>
          <p:cNvPicPr>
            <a:picLocks noChangeAspect="1"/>
          </p:cNvPicPr>
          <p:nvPr/>
        </p:nvPicPr>
        <p:blipFill>
          <a:blip r:embed="rId2"/>
          <a:stretch>
            <a:fillRect/>
          </a:stretch>
        </p:blipFill>
        <p:spPr>
          <a:xfrm>
            <a:off x="1540934" y="1932669"/>
            <a:ext cx="6249987" cy="967693"/>
          </a:xfrm>
          <a:prstGeom prst="rect">
            <a:avLst/>
          </a:prstGeom>
          <a:ln w="28575">
            <a:solidFill>
              <a:srgbClr val="0000FF"/>
            </a:solidFill>
          </a:ln>
        </p:spPr>
      </p:pic>
    </p:spTree>
    <p:extLst>
      <p:ext uri="{BB962C8B-B14F-4D97-AF65-F5344CB8AC3E}">
        <p14:creationId xmlns:p14="http://schemas.microsoft.com/office/powerpoint/2010/main" val="1432540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4F05-E4FA-4DD7-8201-2C0C2DB1E877}"/>
              </a:ext>
            </a:extLst>
          </p:cNvPr>
          <p:cNvSpPr>
            <a:spLocks noGrp="1"/>
          </p:cNvSpPr>
          <p:nvPr>
            <p:ph type="title"/>
          </p:nvPr>
        </p:nvSpPr>
        <p:spPr/>
        <p:txBody>
          <a:bodyPr/>
          <a:lstStyle/>
          <a:p>
            <a:r>
              <a:rPr lang="en-CA" dirty="0"/>
              <a:t>Pronouns</a:t>
            </a:r>
          </a:p>
        </p:txBody>
      </p:sp>
      <p:sp>
        <p:nvSpPr>
          <p:cNvPr id="3" name="Text Placeholder 2">
            <a:extLst>
              <a:ext uri="{FF2B5EF4-FFF2-40B4-BE49-F238E27FC236}">
                <a16:creationId xmlns:a16="http://schemas.microsoft.com/office/drawing/2014/main" id="{152BC75A-E598-43FD-A69E-8E4DDD8D807C}"/>
              </a:ext>
            </a:extLst>
          </p:cNvPr>
          <p:cNvSpPr>
            <a:spLocks noGrp="1"/>
          </p:cNvSpPr>
          <p:nvPr>
            <p:ph type="body" idx="1"/>
          </p:nvPr>
        </p:nvSpPr>
        <p:spPr/>
        <p:txBody>
          <a:bodyPr/>
          <a:lstStyle/>
          <a:p>
            <a:r>
              <a:rPr lang="en-US" dirty="0"/>
              <a:t>Some pronouns do not refer to anything at all:</a:t>
            </a:r>
          </a:p>
          <a:p>
            <a:endParaRPr lang="en-US" dirty="0"/>
          </a:p>
          <a:p>
            <a:pPr marL="114300" indent="0">
              <a:buNone/>
            </a:pPr>
            <a:endParaRPr lang="en-US" dirty="0"/>
          </a:p>
          <a:p>
            <a:endParaRPr lang="en-US" dirty="0"/>
          </a:p>
          <a:p>
            <a:endParaRPr lang="en-US" dirty="0"/>
          </a:p>
          <a:p>
            <a:r>
              <a:rPr lang="en-US" dirty="0"/>
              <a:t>How can we automatically distinguish these usages of it from referential pronouns?</a:t>
            </a:r>
          </a:p>
          <a:p>
            <a:pPr marL="114300" indent="0">
              <a:buNone/>
            </a:pPr>
            <a:endParaRPr lang="en-US" dirty="0"/>
          </a:p>
        </p:txBody>
      </p:sp>
      <p:pic>
        <p:nvPicPr>
          <p:cNvPr id="5" name="Picture 4">
            <a:extLst>
              <a:ext uri="{FF2B5EF4-FFF2-40B4-BE49-F238E27FC236}">
                <a16:creationId xmlns:a16="http://schemas.microsoft.com/office/drawing/2014/main" id="{02B411AF-CE91-40BA-A841-3B09C3713500}"/>
              </a:ext>
            </a:extLst>
          </p:cNvPr>
          <p:cNvPicPr>
            <a:picLocks noChangeAspect="1"/>
          </p:cNvPicPr>
          <p:nvPr/>
        </p:nvPicPr>
        <p:blipFill>
          <a:blip r:embed="rId2"/>
          <a:stretch>
            <a:fillRect/>
          </a:stretch>
        </p:blipFill>
        <p:spPr>
          <a:xfrm>
            <a:off x="2876551" y="1629828"/>
            <a:ext cx="3261784" cy="830183"/>
          </a:xfrm>
          <a:prstGeom prst="rect">
            <a:avLst/>
          </a:prstGeom>
          <a:ln w="28575">
            <a:solidFill>
              <a:srgbClr val="0000FF"/>
            </a:solidFill>
          </a:ln>
        </p:spPr>
      </p:pic>
    </p:spTree>
    <p:extLst>
      <p:ext uri="{BB962C8B-B14F-4D97-AF65-F5344CB8AC3E}">
        <p14:creationId xmlns:p14="http://schemas.microsoft.com/office/powerpoint/2010/main" val="86529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4F05-E4FA-4DD7-8201-2C0C2DB1E877}"/>
              </a:ext>
            </a:extLst>
          </p:cNvPr>
          <p:cNvSpPr>
            <a:spLocks noGrp="1"/>
          </p:cNvSpPr>
          <p:nvPr>
            <p:ph type="title"/>
          </p:nvPr>
        </p:nvSpPr>
        <p:spPr/>
        <p:txBody>
          <a:bodyPr/>
          <a:lstStyle/>
          <a:p>
            <a:r>
              <a:rPr lang="en-CA" dirty="0"/>
              <a:t>Pronouns</a:t>
            </a:r>
          </a:p>
        </p:txBody>
      </p:sp>
      <p:sp>
        <p:nvSpPr>
          <p:cNvPr id="3" name="Text Placeholder 2">
            <a:extLst>
              <a:ext uri="{FF2B5EF4-FFF2-40B4-BE49-F238E27FC236}">
                <a16:creationId xmlns:a16="http://schemas.microsoft.com/office/drawing/2014/main" id="{152BC75A-E598-43FD-A69E-8E4DDD8D807C}"/>
              </a:ext>
            </a:extLst>
          </p:cNvPr>
          <p:cNvSpPr>
            <a:spLocks noGrp="1"/>
          </p:cNvSpPr>
          <p:nvPr>
            <p:ph type="body" idx="1"/>
          </p:nvPr>
        </p:nvSpPr>
        <p:spPr/>
        <p:txBody>
          <a:bodyPr/>
          <a:lstStyle/>
          <a:p>
            <a:pPr marL="114300" indent="0">
              <a:buNone/>
            </a:pPr>
            <a:endParaRPr lang="en-US" sz="1400" dirty="0"/>
          </a:p>
          <a:p>
            <a:r>
              <a:rPr lang="en-US" sz="1400" dirty="0"/>
              <a:t>Consider the difference between the following two examples:</a:t>
            </a:r>
          </a:p>
          <a:p>
            <a:r>
              <a:rPr lang="en-US" sz="1400" dirty="0"/>
              <a:t>In the second example, the pronoun it is non-referential</a:t>
            </a:r>
          </a:p>
          <a:p>
            <a:endParaRPr lang="en-US" sz="1400" dirty="0"/>
          </a:p>
          <a:p>
            <a:endParaRPr lang="en-US" sz="1400" dirty="0"/>
          </a:p>
          <a:p>
            <a:endParaRPr lang="en-US" sz="1400" dirty="0"/>
          </a:p>
          <a:p>
            <a:r>
              <a:rPr lang="en-US" sz="1400" dirty="0"/>
              <a:t>One way to see this is by substituting another pronoun, like them, into these examples: </a:t>
            </a:r>
          </a:p>
          <a:p>
            <a:r>
              <a:rPr lang="en-US" sz="1400" dirty="0"/>
              <a:t>The questionable grammaticality of the second example suggests that it is not referential. </a:t>
            </a:r>
            <a:endParaRPr lang="en-CA" sz="1400" dirty="0"/>
          </a:p>
        </p:txBody>
      </p:sp>
      <p:pic>
        <p:nvPicPr>
          <p:cNvPr id="7" name="Picture 6">
            <a:extLst>
              <a:ext uri="{FF2B5EF4-FFF2-40B4-BE49-F238E27FC236}">
                <a16:creationId xmlns:a16="http://schemas.microsoft.com/office/drawing/2014/main" id="{B470C213-E24D-418C-BC2F-8C7E0D4A1E55}"/>
              </a:ext>
            </a:extLst>
          </p:cNvPr>
          <p:cNvPicPr>
            <a:picLocks noChangeAspect="1"/>
          </p:cNvPicPr>
          <p:nvPr/>
        </p:nvPicPr>
        <p:blipFill>
          <a:blip r:embed="rId2"/>
          <a:stretch>
            <a:fillRect/>
          </a:stretch>
        </p:blipFill>
        <p:spPr>
          <a:xfrm>
            <a:off x="5722916" y="1715144"/>
            <a:ext cx="3041650" cy="677342"/>
          </a:xfrm>
          <a:prstGeom prst="rect">
            <a:avLst/>
          </a:prstGeom>
          <a:ln w="28575">
            <a:solidFill>
              <a:srgbClr val="0000FF"/>
            </a:solidFill>
          </a:ln>
        </p:spPr>
      </p:pic>
      <p:pic>
        <p:nvPicPr>
          <p:cNvPr id="9" name="Picture 8">
            <a:extLst>
              <a:ext uri="{FF2B5EF4-FFF2-40B4-BE49-F238E27FC236}">
                <a16:creationId xmlns:a16="http://schemas.microsoft.com/office/drawing/2014/main" id="{FF88F72F-38F8-4E17-B580-04D2A6358F73}"/>
              </a:ext>
            </a:extLst>
          </p:cNvPr>
          <p:cNvPicPr>
            <a:picLocks noChangeAspect="1"/>
          </p:cNvPicPr>
          <p:nvPr/>
        </p:nvPicPr>
        <p:blipFill>
          <a:blip r:embed="rId3"/>
          <a:stretch>
            <a:fillRect/>
          </a:stretch>
        </p:blipFill>
        <p:spPr>
          <a:xfrm>
            <a:off x="5486907" y="3569509"/>
            <a:ext cx="3513667" cy="545873"/>
          </a:xfrm>
          <a:prstGeom prst="rect">
            <a:avLst/>
          </a:prstGeom>
          <a:ln w="28575">
            <a:solidFill>
              <a:srgbClr val="0000FF"/>
            </a:solidFill>
          </a:ln>
        </p:spPr>
      </p:pic>
    </p:spTree>
    <p:extLst>
      <p:ext uri="{BB962C8B-B14F-4D97-AF65-F5344CB8AC3E}">
        <p14:creationId xmlns:p14="http://schemas.microsoft.com/office/powerpoint/2010/main" val="382217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5A6C-A50F-49AE-B9B0-41891C271FEF}"/>
              </a:ext>
            </a:extLst>
          </p:cNvPr>
          <p:cNvSpPr>
            <a:spLocks noGrp="1"/>
          </p:cNvSpPr>
          <p:nvPr>
            <p:ph type="title"/>
          </p:nvPr>
        </p:nvSpPr>
        <p:spPr/>
        <p:txBody>
          <a:bodyPr/>
          <a:lstStyle/>
          <a:p>
            <a:r>
              <a:rPr lang="en-CA" dirty="0"/>
              <a:t>Proper Nouns</a:t>
            </a:r>
          </a:p>
        </p:txBody>
      </p:sp>
      <p:sp>
        <p:nvSpPr>
          <p:cNvPr id="3" name="Text Placeholder 2">
            <a:extLst>
              <a:ext uri="{FF2B5EF4-FFF2-40B4-BE49-F238E27FC236}">
                <a16:creationId xmlns:a16="http://schemas.microsoft.com/office/drawing/2014/main" id="{0C26FC99-53D5-4A83-B253-16E5B752E85E}"/>
              </a:ext>
            </a:extLst>
          </p:cNvPr>
          <p:cNvSpPr>
            <a:spLocks noGrp="1"/>
          </p:cNvSpPr>
          <p:nvPr>
            <p:ph type="body" idx="1"/>
          </p:nvPr>
        </p:nvSpPr>
        <p:spPr/>
        <p:txBody>
          <a:bodyPr/>
          <a:lstStyle/>
          <a:p>
            <a:r>
              <a:rPr lang="en-US" dirty="0"/>
              <a:t>If a proper noun is used as a referring expression, it often </a:t>
            </a:r>
            <a:r>
              <a:rPr lang="en-US" dirty="0" err="1"/>
              <a:t>corefers</a:t>
            </a:r>
            <a:r>
              <a:rPr lang="en-US" dirty="0"/>
              <a:t> with another proper noun, so that the coreference problem is simply to determine whether the two names match.</a:t>
            </a:r>
          </a:p>
          <a:p>
            <a:endParaRPr lang="en-US" dirty="0"/>
          </a:p>
          <a:p>
            <a:r>
              <a:rPr lang="en-US" dirty="0"/>
              <a:t>Subsequent proper noun references often use a shortened form, as in the running example:</a:t>
            </a:r>
            <a:endParaRPr lang="en-CA" dirty="0"/>
          </a:p>
        </p:txBody>
      </p:sp>
      <p:pic>
        <p:nvPicPr>
          <p:cNvPr id="5" name="Picture 4">
            <a:extLst>
              <a:ext uri="{FF2B5EF4-FFF2-40B4-BE49-F238E27FC236}">
                <a16:creationId xmlns:a16="http://schemas.microsoft.com/office/drawing/2014/main" id="{F37DDFCC-36CD-4CC5-BD05-FDC01573CF62}"/>
              </a:ext>
            </a:extLst>
          </p:cNvPr>
          <p:cNvPicPr>
            <a:picLocks noChangeAspect="1"/>
          </p:cNvPicPr>
          <p:nvPr/>
        </p:nvPicPr>
        <p:blipFill>
          <a:blip r:embed="rId2"/>
          <a:stretch>
            <a:fillRect/>
          </a:stretch>
        </p:blipFill>
        <p:spPr>
          <a:xfrm>
            <a:off x="922866" y="3395774"/>
            <a:ext cx="7450667" cy="595251"/>
          </a:xfrm>
          <a:prstGeom prst="rect">
            <a:avLst/>
          </a:prstGeom>
        </p:spPr>
      </p:pic>
    </p:spTree>
    <p:extLst>
      <p:ext uri="{BB962C8B-B14F-4D97-AF65-F5344CB8AC3E}">
        <p14:creationId xmlns:p14="http://schemas.microsoft.com/office/powerpoint/2010/main" val="3548709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C98E9-5AA0-449E-842E-168870490DA2}"/>
              </a:ext>
            </a:extLst>
          </p:cNvPr>
          <p:cNvSpPr>
            <a:spLocks noGrp="1"/>
          </p:cNvSpPr>
          <p:nvPr>
            <p:ph type="title"/>
          </p:nvPr>
        </p:nvSpPr>
        <p:spPr/>
        <p:txBody>
          <a:bodyPr/>
          <a:lstStyle/>
          <a:p>
            <a:r>
              <a:rPr lang="en-CA" dirty="0"/>
              <a:t>Proper Nouns</a:t>
            </a:r>
          </a:p>
        </p:txBody>
      </p:sp>
      <p:sp>
        <p:nvSpPr>
          <p:cNvPr id="3" name="Text Placeholder 2">
            <a:extLst>
              <a:ext uri="{FF2B5EF4-FFF2-40B4-BE49-F238E27FC236}">
                <a16:creationId xmlns:a16="http://schemas.microsoft.com/office/drawing/2014/main" id="{EA4C81A7-6ACD-4132-A049-1F55A5AE8C77}"/>
              </a:ext>
            </a:extLst>
          </p:cNvPr>
          <p:cNvSpPr>
            <a:spLocks noGrp="1"/>
          </p:cNvSpPr>
          <p:nvPr>
            <p:ph type="body" idx="1"/>
          </p:nvPr>
        </p:nvSpPr>
        <p:spPr>
          <a:xfrm>
            <a:off x="311700" y="1017725"/>
            <a:ext cx="8520600" cy="4033360"/>
          </a:xfrm>
          <a:solidFill>
            <a:schemeClr val="bg1"/>
          </a:solidFill>
        </p:spPr>
        <p:txBody>
          <a:bodyPr/>
          <a:lstStyle/>
          <a:p>
            <a:pPr>
              <a:spcBef>
                <a:spcPts val="600"/>
              </a:spcBef>
              <a:spcAft>
                <a:spcPts val="600"/>
              </a:spcAft>
            </a:pPr>
            <a:r>
              <a:rPr lang="en-US" sz="1600" dirty="0"/>
              <a:t>A typical solution for proper noun coreference is to match the syntactic head words of the reference with the referent.</a:t>
            </a:r>
          </a:p>
          <a:p>
            <a:pPr>
              <a:spcBef>
                <a:spcPts val="600"/>
              </a:spcBef>
              <a:spcAft>
                <a:spcPts val="600"/>
              </a:spcAft>
            </a:pPr>
            <a:r>
              <a:rPr lang="en-US" sz="1600" dirty="0"/>
              <a:t>We know that the head word of a phrase can be identified by applying head percolation rules to the phrasal parse tree.</a:t>
            </a:r>
          </a:p>
          <a:p>
            <a:pPr>
              <a:spcBef>
                <a:spcPts val="600"/>
              </a:spcBef>
              <a:spcAft>
                <a:spcPts val="600"/>
              </a:spcAft>
            </a:pPr>
            <a:r>
              <a:rPr lang="en-US" sz="1600" dirty="0"/>
              <a:t>For sequences of proper nouns, the head word will be the final token.</a:t>
            </a:r>
          </a:p>
          <a:p>
            <a:pPr>
              <a:spcBef>
                <a:spcPts val="600"/>
              </a:spcBef>
              <a:spcAft>
                <a:spcPts val="600"/>
              </a:spcAft>
            </a:pPr>
            <a:r>
              <a:rPr lang="en-US" sz="1600" dirty="0"/>
              <a:t>Despite these difficulties, proper nouns are the easiest category of references to resolve</a:t>
            </a:r>
          </a:p>
          <a:p>
            <a:pPr>
              <a:spcBef>
                <a:spcPts val="600"/>
              </a:spcBef>
              <a:spcAft>
                <a:spcPts val="600"/>
              </a:spcAft>
            </a:pPr>
            <a:r>
              <a:rPr lang="en-US" sz="1600" dirty="0"/>
              <a:t>In machine learning systems, one solution is to include a range of matching features, including exact match, head match, and string inclusion</a:t>
            </a:r>
          </a:p>
          <a:p>
            <a:pPr>
              <a:spcBef>
                <a:spcPts val="600"/>
              </a:spcBef>
              <a:spcAft>
                <a:spcPts val="600"/>
              </a:spcAft>
            </a:pPr>
            <a:r>
              <a:rPr lang="en-US" sz="1600" dirty="0"/>
              <a:t>In addition to matching features, competitive systems include large lists, or gazetteers, of acronyms, </a:t>
            </a:r>
            <a:r>
              <a:rPr lang="en-CA" sz="1600" dirty="0"/>
              <a:t>demonyms, and other aliases </a:t>
            </a:r>
          </a:p>
        </p:txBody>
      </p:sp>
    </p:spTree>
    <p:extLst>
      <p:ext uri="{BB962C8B-B14F-4D97-AF65-F5344CB8AC3E}">
        <p14:creationId xmlns:p14="http://schemas.microsoft.com/office/powerpoint/2010/main" val="268532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41FE-B15E-4A23-9AB5-20087A9F911A}"/>
              </a:ext>
            </a:extLst>
          </p:cNvPr>
          <p:cNvSpPr>
            <a:spLocks noGrp="1"/>
          </p:cNvSpPr>
          <p:nvPr>
            <p:ph type="title"/>
          </p:nvPr>
        </p:nvSpPr>
        <p:spPr/>
        <p:txBody>
          <a:bodyPr/>
          <a:lstStyle/>
          <a:p>
            <a:r>
              <a:rPr lang="en-CA" dirty="0"/>
              <a:t>Nominals</a:t>
            </a:r>
          </a:p>
        </p:txBody>
      </p:sp>
      <p:sp>
        <p:nvSpPr>
          <p:cNvPr id="3" name="Text Placeholder 2">
            <a:extLst>
              <a:ext uri="{FF2B5EF4-FFF2-40B4-BE49-F238E27FC236}">
                <a16:creationId xmlns:a16="http://schemas.microsoft.com/office/drawing/2014/main" id="{A6A39825-2282-4046-93B3-4EE0D60CF711}"/>
              </a:ext>
            </a:extLst>
          </p:cNvPr>
          <p:cNvSpPr>
            <a:spLocks noGrp="1"/>
          </p:cNvSpPr>
          <p:nvPr>
            <p:ph type="body" idx="1"/>
          </p:nvPr>
        </p:nvSpPr>
        <p:spPr/>
        <p:txBody>
          <a:bodyPr/>
          <a:lstStyle/>
          <a:p>
            <a:r>
              <a:rPr lang="en-US" dirty="0"/>
              <a:t>In coreference resolution, noun phrases that are neither pronouns nor proper nouns are referred to as nominals</a:t>
            </a:r>
          </a:p>
          <a:p>
            <a:r>
              <a:rPr lang="en-US" dirty="0"/>
              <a:t>Consider the following example:</a:t>
            </a:r>
          </a:p>
          <a:p>
            <a:endParaRPr lang="en-US" dirty="0"/>
          </a:p>
          <a:p>
            <a:endParaRPr lang="en-US" dirty="0"/>
          </a:p>
          <a:p>
            <a:endParaRPr lang="en-US" dirty="0"/>
          </a:p>
          <a:p>
            <a:endParaRPr lang="en-US" dirty="0"/>
          </a:p>
          <a:p>
            <a:endParaRPr lang="en-US" dirty="0"/>
          </a:p>
          <a:p>
            <a:r>
              <a:rPr lang="en-CA" dirty="0"/>
              <a:t>nominal references include: </a:t>
            </a:r>
            <a:endParaRPr lang="en-US" dirty="0"/>
          </a:p>
          <a:p>
            <a:endParaRPr lang="en-US" dirty="0"/>
          </a:p>
          <a:p>
            <a:endParaRPr lang="en-CA" dirty="0"/>
          </a:p>
        </p:txBody>
      </p:sp>
      <p:pic>
        <p:nvPicPr>
          <p:cNvPr id="5" name="Picture 4">
            <a:extLst>
              <a:ext uri="{FF2B5EF4-FFF2-40B4-BE49-F238E27FC236}">
                <a16:creationId xmlns:a16="http://schemas.microsoft.com/office/drawing/2014/main" id="{B782C2F7-7BAF-4708-89C5-643B3291D531}"/>
              </a:ext>
            </a:extLst>
          </p:cNvPr>
          <p:cNvPicPr>
            <a:picLocks noChangeAspect="1"/>
          </p:cNvPicPr>
          <p:nvPr/>
        </p:nvPicPr>
        <p:blipFill>
          <a:blip r:embed="rId2"/>
          <a:stretch>
            <a:fillRect/>
          </a:stretch>
        </p:blipFill>
        <p:spPr>
          <a:xfrm>
            <a:off x="1329265" y="2308865"/>
            <a:ext cx="6942667" cy="1240993"/>
          </a:xfrm>
          <a:prstGeom prst="rect">
            <a:avLst/>
          </a:prstGeom>
          <a:ln w="28575">
            <a:solidFill>
              <a:srgbClr val="0000FF"/>
            </a:solidFill>
          </a:ln>
        </p:spPr>
      </p:pic>
      <p:pic>
        <p:nvPicPr>
          <p:cNvPr id="7" name="Picture 6">
            <a:extLst>
              <a:ext uri="{FF2B5EF4-FFF2-40B4-BE49-F238E27FC236}">
                <a16:creationId xmlns:a16="http://schemas.microsoft.com/office/drawing/2014/main" id="{6A357C7B-5847-4A6C-B476-825246606B8F}"/>
              </a:ext>
            </a:extLst>
          </p:cNvPr>
          <p:cNvPicPr>
            <a:picLocks noChangeAspect="1"/>
          </p:cNvPicPr>
          <p:nvPr/>
        </p:nvPicPr>
        <p:blipFill>
          <a:blip r:embed="rId3"/>
          <a:stretch>
            <a:fillRect/>
          </a:stretch>
        </p:blipFill>
        <p:spPr>
          <a:xfrm>
            <a:off x="1329265" y="4358450"/>
            <a:ext cx="7044268" cy="399450"/>
          </a:xfrm>
          <a:prstGeom prst="rect">
            <a:avLst/>
          </a:prstGeom>
          <a:ln w="28575">
            <a:solidFill>
              <a:srgbClr val="0000FF"/>
            </a:solidFill>
          </a:ln>
        </p:spPr>
      </p:pic>
    </p:spTree>
    <p:extLst>
      <p:ext uri="{BB962C8B-B14F-4D97-AF65-F5344CB8AC3E}">
        <p14:creationId xmlns:p14="http://schemas.microsoft.com/office/powerpoint/2010/main" val="237712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A8D5-B349-479B-96CC-CAAC902A86C0}"/>
              </a:ext>
            </a:extLst>
          </p:cNvPr>
          <p:cNvSpPr>
            <a:spLocks noGrp="1"/>
          </p:cNvSpPr>
          <p:nvPr>
            <p:ph type="title"/>
          </p:nvPr>
        </p:nvSpPr>
        <p:spPr/>
        <p:txBody>
          <a:bodyPr/>
          <a:lstStyle/>
          <a:p>
            <a:r>
              <a:rPr lang="en-CA" dirty="0"/>
              <a:t>This chapter … </a:t>
            </a:r>
          </a:p>
        </p:txBody>
      </p:sp>
      <p:sp>
        <p:nvSpPr>
          <p:cNvPr id="3" name="Text Placeholder 2">
            <a:extLst>
              <a:ext uri="{FF2B5EF4-FFF2-40B4-BE49-F238E27FC236}">
                <a16:creationId xmlns:a16="http://schemas.microsoft.com/office/drawing/2014/main" id="{9CA2C8C8-2DBF-41D7-962D-2D28E3179A75}"/>
              </a:ext>
            </a:extLst>
          </p:cNvPr>
          <p:cNvSpPr>
            <a:spLocks noGrp="1"/>
          </p:cNvSpPr>
          <p:nvPr>
            <p:ph type="body" idx="1"/>
          </p:nvPr>
        </p:nvSpPr>
        <p:spPr/>
        <p:txBody>
          <a:bodyPr/>
          <a:lstStyle/>
          <a:p>
            <a:r>
              <a:rPr lang="en-US" dirty="0"/>
              <a:t>Reference resolution subsumes several subtasks. This chapter will focus on coreference resolution, which is the task of grouping spans of text that refer to a single underlying entity, or, in some cases, a single event</a:t>
            </a:r>
          </a:p>
          <a:p>
            <a:pPr marL="114300" indent="0">
              <a:buNone/>
            </a:pPr>
            <a:endParaRPr lang="en-US" dirty="0"/>
          </a:p>
          <a:p>
            <a:r>
              <a:rPr lang="en-US" dirty="0"/>
              <a:t>Coreference resolution is a challenging problem for several reasons. Resolving different types of referring expressions requires different types of reasoning: the features and methods that are useful for resolving pronouns are different from those that are useful to resolve names and nominals.</a:t>
            </a:r>
            <a:endParaRPr lang="en-CA" dirty="0"/>
          </a:p>
        </p:txBody>
      </p:sp>
    </p:spTree>
    <p:extLst>
      <p:ext uri="{BB962C8B-B14F-4D97-AF65-F5344CB8AC3E}">
        <p14:creationId xmlns:p14="http://schemas.microsoft.com/office/powerpoint/2010/main" val="3791433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9E4E-1888-4011-93E5-547EB3753A95}"/>
              </a:ext>
            </a:extLst>
          </p:cNvPr>
          <p:cNvSpPr>
            <a:spLocks noGrp="1"/>
          </p:cNvSpPr>
          <p:nvPr>
            <p:ph type="title"/>
          </p:nvPr>
        </p:nvSpPr>
        <p:spPr>
          <a:xfrm>
            <a:off x="311700" y="343425"/>
            <a:ext cx="8520600" cy="572700"/>
          </a:xfrm>
        </p:spPr>
        <p:txBody>
          <a:bodyPr/>
          <a:lstStyle/>
          <a:p>
            <a:r>
              <a:rPr lang="en-CA" dirty="0"/>
              <a:t>Algorithms for coreference resolution</a:t>
            </a:r>
          </a:p>
        </p:txBody>
      </p:sp>
      <p:sp>
        <p:nvSpPr>
          <p:cNvPr id="3" name="Text Placeholder 2">
            <a:extLst>
              <a:ext uri="{FF2B5EF4-FFF2-40B4-BE49-F238E27FC236}">
                <a16:creationId xmlns:a16="http://schemas.microsoft.com/office/drawing/2014/main" id="{A4CA666A-CBF7-4B00-B592-E0A29F922D67}"/>
              </a:ext>
            </a:extLst>
          </p:cNvPr>
          <p:cNvSpPr>
            <a:spLocks noGrp="1"/>
          </p:cNvSpPr>
          <p:nvPr>
            <p:ph type="body" idx="1"/>
          </p:nvPr>
        </p:nvSpPr>
        <p:spPr>
          <a:xfrm>
            <a:off x="311700" y="1017725"/>
            <a:ext cx="8520600" cy="3331850"/>
          </a:xfrm>
        </p:spPr>
        <p:txBody>
          <a:bodyPr/>
          <a:lstStyle/>
          <a:p>
            <a:r>
              <a:rPr lang="en-US" dirty="0"/>
              <a:t>The ground truth training data for coreference resolution is a set of mention sets, where all mentions within each set refer to a single entity.</a:t>
            </a:r>
          </a:p>
          <a:p>
            <a:r>
              <a:rPr lang="en-US" dirty="0"/>
              <a:t>Consider the following example:</a:t>
            </a:r>
          </a:p>
          <a:p>
            <a:endParaRPr lang="en-US" dirty="0"/>
          </a:p>
          <a:p>
            <a:endParaRPr lang="en-US" dirty="0"/>
          </a:p>
          <a:p>
            <a:endParaRPr lang="en-US" dirty="0"/>
          </a:p>
          <a:p>
            <a:endParaRPr lang="en-US" dirty="0"/>
          </a:p>
          <a:p>
            <a:r>
              <a:rPr lang="en-US" dirty="0"/>
              <a:t>The ground truth coreference annotation is:</a:t>
            </a:r>
          </a:p>
          <a:p>
            <a:endParaRPr lang="en-US" dirty="0"/>
          </a:p>
          <a:p>
            <a:endParaRPr lang="en-CA" dirty="0"/>
          </a:p>
        </p:txBody>
      </p:sp>
      <p:pic>
        <p:nvPicPr>
          <p:cNvPr id="4" name="Picture 3">
            <a:extLst>
              <a:ext uri="{FF2B5EF4-FFF2-40B4-BE49-F238E27FC236}">
                <a16:creationId xmlns:a16="http://schemas.microsoft.com/office/drawing/2014/main" id="{8A4D8DC1-43A8-43BC-B971-724A3E46F2B9}"/>
              </a:ext>
            </a:extLst>
          </p:cNvPr>
          <p:cNvPicPr>
            <a:picLocks noChangeAspect="1"/>
          </p:cNvPicPr>
          <p:nvPr/>
        </p:nvPicPr>
        <p:blipFill>
          <a:blip r:embed="rId2"/>
          <a:stretch>
            <a:fillRect/>
          </a:stretch>
        </p:blipFill>
        <p:spPr>
          <a:xfrm>
            <a:off x="1303866" y="2122600"/>
            <a:ext cx="6070601" cy="1085112"/>
          </a:xfrm>
          <a:prstGeom prst="rect">
            <a:avLst/>
          </a:prstGeom>
          <a:ln w="28575">
            <a:solidFill>
              <a:srgbClr val="0000FF"/>
            </a:solidFill>
          </a:ln>
        </p:spPr>
      </p:pic>
      <p:pic>
        <p:nvPicPr>
          <p:cNvPr id="6" name="Picture 5">
            <a:extLst>
              <a:ext uri="{FF2B5EF4-FFF2-40B4-BE49-F238E27FC236}">
                <a16:creationId xmlns:a16="http://schemas.microsoft.com/office/drawing/2014/main" id="{AF28688E-2107-47A0-88E5-9A59A46E58F4}"/>
              </a:ext>
            </a:extLst>
          </p:cNvPr>
          <p:cNvPicPr>
            <a:picLocks noChangeAspect="1"/>
          </p:cNvPicPr>
          <p:nvPr/>
        </p:nvPicPr>
        <p:blipFill>
          <a:blip r:embed="rId3"/>
          <a:stretch>
            <a:fillRect/>
          </a:stretch>
        </p:blipFill>
        <p:spPr>
          <a:xfrm>
            <a:off x="1803401" y="3879232"/>
            <a:ext cx="5200426" cy="836702"/>
          </a:xfrm>
          <a:prstGeom prst="rect">
            <a:avLst/>
          </a:prstGeom>
          <a:ln w="28575">
            <a:solidFill>
              <a:srgbClr val="0000FF"/>
            </a:solidFill>
          </a:ln>
        </p:spPr>
      </p:pic>
    </p:spTree>
    <p:extLst>
      <p:ext uri="{BB962C8B-B14F-4D97-AF65-F5344CB8AC3E}">
        <p14:creationId xmlns:p14="http://schemas.microsoft.com/office/powerpoint/2010/main" val="6543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9E4E-1888-4011-93E5-547EB3753A95}"/>
              </a:ext>
            </a:extLst>
          </p:cNvPr>
          <p:cNvSpPr>
            <a:spLocks noGrp="1"/>
          </p:cNvSpPr>
          <p:nvPr>
            <p:ph type="title"/>
          </p:nvPr>
        </p:nvSpPr>
        <p:spPr>
          <a:xfrm>
            <a:off x="311700" y="343425"/>
            <a:ext cx="8520600" cy="572700"/>
          </a:xfrm>
        </p:spPr>
        <p:txBody>
          <a:bodyPr/>
          <a:lstStyle/>
          <a:p>
            <a:r>
              <a:rPr lang="en-CA" dirty="0"/>
              <a:t>Algorithms for coreference resolution</a:t>
            </a:r>
          </a:p>
        </p:txBody>
      </p:sp>
      <p:sp>
        <p:nvSpPr>
          <p:cNvPr id="3" name="Text Placeholder 2">
            <a:extLst>
              <a:ext uri="{FF2B5EF4-FFF2-40B4-BE49-F238E27FC236}">
                <a16:creationId xmlns:a16="http://schemas.microsoft.com/office/drawing/2014/main" id="{A4CA666A-CBF7-4B00-B592-E0A29F922D67}"/>
              </a:ext>
            </a:extLst>
          </p:cNvPr>
          <p:cNvSpPr>
            <a:spLocks noGrp="1"/>
          </p:cNvSpPr>
          <p:nvPr>
            <p:ph type="body" idx="1"/>
          </p:nvPr>
        </p:nvSpPr>
        <p:spPr>
          <a:xfrm>
            <a:off x="311700" y="1017725"/>
            <a:ext cx="8520600" cy="3331850"/>
          </a:xfrm>
        </p:spPr>
        <p:txBody>
          <a:bodyPr/>
          <a:lstStyle/>
          <a:p>
            <a:endParaRPr lang="en-US" sz="1400" dirty="0"/>
          </a:p>
          <a:p>
            <a:endParaRPr lang="en-US" sz="1400" dirty="0"/>
          </a:p>
          <a:p>
            <a:endParaRPr lang="en-US" sz="1400" dirty="0"/>
          </a:p>
          <a:p>
            <a:pPr marL="114300" indent="0">
              <a:buNone/>
            </a:pPr>
            <a:endParaRPr lang="en-US" sz="1400" dirty="0"/>
          </a:p>
          <a:p>
            <a:r>
              <a:rPr lang="en-US" sz="1400" dirty="0"/>
              <a:t>Each row specifies the token spans that mention an entity</a:t>
            </a:r>
          </a:p>
          <a:p>
            <a:r>
              <a:rPr lang="en-US" sz="1400" dirty="0"/>
              <a:t>Equivalently, if given a set of M mentions, {mi}M </a:t>
            </a:r>
            <a:r>
              <a:rPr lang="en-US" sz="1400" dirty="0" err="1"/>
              <a:t>i</a:t>
            </a:r>
            <a:r>
              <a:rPr lang="en-US" sz="1400" dirty="0"/>
              <a:t>=1</a:t>
            </a:r>
          </a:p>
          <a:p>
            <a:r>
              <a:rPr lang="en-US" sz="1400" dirty="0"/>
              <a:t>Each mention </a:t>
            </a:r>
            <a:r>
              <a:rPr lang="en-US" sz="1400" dirty="0" err="1"/>
              <a:t>i</a:t>
            </a:r>
            <a:r>
              <a:rPr lang="en-US" sz="1400" dirty="0"/>
              <a:t> can be assigned to a cluster </a:t>
            </a:r>
            <a:r>
              <a:rPr lang="en-US" sz="1400" dirty="0" err="1"/>
              <a:t>zi</a:t>
            </a:r>
            <a:r>
              <a:rPr lang="en-US" sz="1400" dirty="0"/>
              <a:t> , where </a:t>
            </a:r>
            <a:r>
              <a:rPr lang="en-US" sz="1400" dirty="0" err="1"/>
              <a:t>zi</a:t>
            </a:r>
            <a:r>
              <a:rPr lang="en-US" sz="1400" dirty="0"/>
              <a:t> = </a:t>
            </a:r>
            <a:r>
              <a:rPr lang="en-US" sz="1400" dirty="0" err="1"/>
              <a:t>zj</a:t>
            </a:r>
            <a:r>
              <a:rPr lang="en-US" sz="1400" dirty="0"/>
              <a:t> if </a:t>
            </a:r>
            <a:r>
              <a:rPr lang="en-US" sz="1400" dirty="0" err="1"/>
              <a:t>i</a:t>
            </a:r>
            <a:r>
              <a:rPr lang="en-US" sz="1400" dirty="0"/>
              <a:t> and j are </a:t>
            </a:r>
            <a:r>
              <a:rPr lang="en-US" sz="1400" dirty="0" err="1"/>
              <a:t>coreferent</a:t>
            </a:r>
            <a:r>
              <a:rPr lang="en-US" sz="1400" dirty="0"/>
              <a:t>. </a:t>
            </a:r>
          </a:p>
          <a:p>
            <a:r>
              <a:rPr lang="en-US" sz="1400" dirty="0"/>
              <a:t>The cluster assignments z are invariant under permutation. </a:t>
            </a:r>
          </a:p>
          <a:p>
            <a:r>
              <a:rPr lang="en-US" sz="1400" dirty="0"/>
              <a:t>The unique clustering associated with the assignment z is written c(z).</a:t>
            </a:r>
          </a:p>
          <a:p>
            <a:endParaRPr lang="en-US" sz="1400" dirty="0"/>
          </a:p>
          <a:p>
            <a:endParaRPr lang="en-US" sz="1400" dirty="0"/>
          </a:p>
          <a:p>
            <a:r>
              <a:rPr lang="en-US" sz="1400" dirty="0"/>
              <a:t>Coreference resolution can thus be viewed as a structure prediction problem, involving two subtasks: identifying which spans of text mention entities, and then clustering those spans. </a:t>
            </a:r>
          </a:p>
          <a:p>
            <a:endParaRPr lang="en-US" sz="1400" dirty="0"/>
          </a:p>
          <a:p>
            <a:endParaRPr lang="en-US" sz="1400" dirty="0"/>
          </a:p>
          <a:p>
            <a:endParaRPr lang="en-US" sz="1400" dirty="0"/>
          </a:p>
          <a:p>
            <a:endParaRPr lang="en-CA" sz="1400" dirty="0"/>
          </a:p>
        </p:txBody>
      </p:sp>
      <p:pic>
        <p:nvPicPr>
          <p:cNvPr id="4" name="Picture 3">
            <a:extLst>
              <a:ext uri="{FF2B5EF4-FFF2-40B4-BE49-F238E27FC236}">
                <a16:creationId xmlns:a16="http://schemas.microsoft.com/office/drawing/2014/main" id="{8A4D8DC1-43A8-43BC-B971-724A3E46F2B9}"/>
              </a:ext>
            </a:extLst>
          </p:cNvPr>
          <p:cNvPicPr>
            <a:picLocks noChangeAspect="1"/>
          </p:cNvPicPr>
          <p:nvPr/>
        </p:nvPicPr>
        <p:blipFill>
          <a:blip r:embed="rId2"/>
          <a:stretch>
            <a:fillRect/>
          </a:stretch>
        </p:blipFill>
        <p:spPr>
          <a:xfrm>
            <a:off x="83101" y="1017725"/>
            <a:ext cx="4265166" cy="762393"/>
          </a:xfrm>
          <a:prstGeom prst="rect">
            <a:avLst/>
          </a:prstGeom>
          <a:ln w="28575">
            <a:solidFill>
              <a:srgbClr val="0000FF"/>
            </a:solidFill>
          </a:ln>
        </p:spPr>
      </p:pic>
      <p:pic>
        <p:nvPicPr>
          <p:cNvPr id="6" name="Picture 5">
            <a:extLst>
              <a:ext uri="{FF2B5EF4-FFF2-40B4-BE49-F238E27FC236}">
                <a16:creationId xmlns:a16="http://schemas.microsoft.com/office/drawing/2014/main" id="{AF28688E-2107-47A0-88E5-9A59A46E58F4}"/>
              </a:ext>
            </a:extLst>
          </p:cNvPr>
          <p:cNvPicPr>
            <a:picLocks noChangeAspect="1"/>
          </p:cNvPicPr>
          <p:nvPr/>
        </p:nvPicPr>
        <p:blipFill>
          <a:blip r:embed="rId3"/>
          <a:stretch>
            <a:fillRect/>
          </a:stretch>
        </p:blipFill>
        <p:spPr>
          <a:xfrm>
            <a:off x="4405433" y="975394"/>
            <a:ext cx="4738567" cy="762393"/>
          </a:xfrm>
          <a:prstGeom prst="rect">
            <a:avLst/>
          </a:prstGeom>
          <a:ln w="28575">
            <a:solidFill>
              <a:srgbClr val="0000FF"/>
            </a:solidFill>
          </a:ln>
        </p:spPr>
      </p:pic>
    </p:spTree>
    <p:extLst>
      <p:ext uri="{BB962C8B-B14F-4D97-AF65-F5344CB8AC3E}">
        <p14:creationId xmlns:p14="http://schemas.microsoft.com/office/powerpoint/2010/main" val="1792379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7464-8CED-4275-8646-0728B0B8B3CE}"/>
              </a:ext>
            </a:extLst>
          </p:cNvPr>
          <p:cNvSpPr>
            <a:spLocks noGrp="1"/>
          </p:cNvSpPr>
          <p:nvPr>
            <p:ph type="title"/>
          </p:nvPr>
        </p:nvSpPr>
        <p:spPr/>
        <p:txBody>
          <a:bodyPr/>
          <a:lstStyle/>
          <a:p>
            <a:r>
              <a:rPr lang="en-CA" dirty="0"/>
              <a:t>Mention identification</a:t>
            </a:r>
          </a:p>
        </p:txBody>
      </p:sp>
      <p:sp>
        <p:nvSpPr>
          <p:cNvPr id="3" name="Text Placeholder 2">
            <a:extLst>
              <a:ext uri="{FF2B5EF4-FFF2-40B4-BE49-F238E27FC236}">
                <a16:creationId xmlns:a16="http://schemas.microsoft.com/office/drawing/2014/main" id="{D177F7DD-2B5A-49E9-BEEF-91C6B88AAE71}"/>
              </a:ext>
            </a:extLst>
          </p:cNvPr>
          <p:cNvSpPr>
            <a:spLocks noGrp="1"/>
          </p:cNvSpPr>
          <p:nvPr>
            <p:ph type="body" idx="1"/>
          </p:nvPr>
        </p:nvSpPr>
        <p:spPr/>
        <p:txBody>
          <a:bodyPr/>
          <a:lstStyle/>
          <a:p>
            <a:pPr>
              <a:spcBef>
                <a:spcPts val="600"/>
              </a:spcBef>
              <a:spcAft>
                <a:spcPts val="600"/>
              </a:spcAft>
            </a:pPr>
            <a:r>
              <a:rPr lang="en-US" dirty="0"/>
              <a:t>The task of identifying mention spans for coreference resolution is often performed by applying a set of heuristics to the phrase structure parse of each sentence</a:t>
            </a:r>
          </a:p>
          <a:p>
            <a:pPr>
              <a:spcBef>
                <a:spcPts val="600"/>
              </a:spcBef>
              <a:spcAft>
                <a:spcPts val="600"/>
              </a:spcAft>
            </a:pPr>
            <a:r>
              <a:rPr lang="en-US" dirty="0"/>
              <a:t>A typical approach is to start with all noun phrases and named entities, and then apply filtering rules to remove nested noun phrases with the same head, </a:t>
            </a:r>
            <a:r>
              <a:rPr lang="en-CA" dirty="0"/>
              <a:t>numeric entities</a:t>
            </a:r>
            <a:r>
              <a:rPr lang="en-US" dirty="0"/>
              <a:t>, </a:t>
            </a:r>
            <a:r>
              <a:rPr lang="en-CA" dirty="0"/>
              <a:t>non-referential it</a:t>
            </a:r>
            <a:r>
              <a:rPr lang="en-US" dirty="0"/>
              <a:t>, …</a:t>
            </a:r>
          </a:p>
          <a:p>
            <a:pPr>
              <a:spcBef>
                <a:spcPts val="600"/>
              </a:spcBef>
              <a:spcAft>
                <a:spcPts val="600"/>
              </a:spcAft>
            </a:pPr>
            <a:r>
              <a:rPr lang="en-US" dirty="0"/>
              <a:t>An alternative is to consider all spans (up to some finite length) as candidate mentions, performing mention identification and clustering jointly</a:t>
            </a:r>
            <a:endParaRPr lang="en-CA" dirty="0"/>
          </a:p>
        </p:txBody>
      </p:sp>
    </p:spTree>
    <p:extLst>
      <p:ext uri="{BB962C8B-B14F-4D97-AF65-F5344CB8AC3E}">
        <p14:creationId xmlns:p14="http://schemas.microsoft.com/office/powerpoint/2010/main" val="3356872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3B37-86DE-4ADB-BB83-457D5A703D4A}"/>
              </a:ext>
            </a:extLst>
          </p:cNvPr>
          <p:cNvSpPr>
            <a:spLocks noGrp="1"/>
          </p:cNvSpPr>
          <p:nvPr>
            <p:ph type="title"/>
          </p:nvPr>
        </p:nvSpPr>
        <p:spPr/>
        <p:txBody>
          <a:bodyPr/>
          <a:lstStyle/>
          <a:p>
            <a:r>
              <a:rPr lang="en-CA" dirty="0"/>
              <a:t>Mention clustering</a:t>
            </a:r>
          </a:p>
        </p:txBody>
      </p:sp>
      <p:sp>
        <p:nvSpPr>
          <p:cNvPr id="3" name="Text Placeholder 2">
            <a:extLst>
              <a:ext uri="{FF2B5EF4-FFF2-40B4-BE49-F238E27FC236}">
                <a16:creationId xmlns:a16="http://schemas.microsoft.com/office/drawing/2014/main" id="{C1DB6131-DD28-4742-A147-86FDF1708E25}"/>
              </a:ext>
            </a:extLst>
          </p:cNvPr>
          <p:cNvSpPr>
            <a:spLocks noGrp="1"/>
          </p:cNvSpPr>
          <p:nvPr>
            <p:ph type="body" idx="1"/>
          </p:nvPr>
        </p:nvSpPr>
        <p:spPr/>
        <p:txBody>
          <a:bodyPr/>
          <a:lstStyle/>
          <a:p>
            <a:pPr>
              <a:spcBef>
                <a:spcPts val="600"/>
              </a:spcBef>
              <a:spcAft>
                <a:spcPts val="600"/>
              </a:spcAft>
            </a:pPr>
            <a:r>
              <a:rPr lang="en-US" sz="1600" dirty="0"/>
              <a:t>The subtask of mention clustering will be the focus of the remainder of this chapter.</a:t>
            </a:r>
          </a:p>
          <a:p>
            <a:pPr>
              <a:spcBef>
                <a:spcPts val="600"/>
              </a:spcBef>
              <a:spcAft>
                <a:spcPts val="600"/>
              </a:spcAft>
            </a:pPr>
            <a:r>
              <a:rPr lang="en-US" sz="1600" dirty="0"/>
              <a:t>There are </a:t>
            </a:r>
            <a:r>
              <a:rPr lang="en-US" sz="1600" b="1" dirty="0"/>
              <a:t>two</a:t>
            </a:r>
            <a:r>
              <a:rPr lang="en-US" sz="1600" dirty="0"/>
              <a:t> main classes of </a:t>
            </a:r>
            <a:r>
              <a:rPr lang="en-US" sz="1600" b="1" dirty="0"/>
              <a:t>models</a:t>
            </a:r>
            <a:r>
              <a:rPr lang="en-US" sz="1600" dirty="0"/>
              <a:t>. In mention-based models, the scoring function for a coreference clustering decomposes over pairs of mentions.</a:t>
            </a:r>
          </a:p>
          <a:p>
            <a:pPr>
              <a:spcBef>
                <a:spcPts val="600"/>
              </a:spcBef>
              <a:spcAft>
                <a:spcPts val="600"/>
              </a:spcAft>
            </a:pPr>
            <a:r>
              <a:rPr lang="en-US" sz="1600" dirty="0"/>
              <a:t>These </a:t>
            </a:r>
            <a:r>
              <a:rPr lang="en-US" sz="1600" b="1" dirty="0"/>
              <a:t>pairwise</a:t>
            </a:r>
            <a:r>
              <a:rPr lang="en-US" sz="1600" dirty="0"/>
              <a:t> </a:t>
            </a:r>
            <a:r>
              <a:rPr lang="en-US" sz="1600" b="1" dirty="0"/>
              <a:t>decisions</a:t>
            </a:r>
            <a:r>
              <a:rPr lang="en-US" sz="1600" dirty="0"/>
              <a:t> are then aggregated, using a clustering heuristic.</a:t>
            </a:r>
          </a:p>
          <a:p>
            <a:pPr>
              <a:spcBef>
                <a:spcPts val="600"/>
              </a:spcBef>
              <a:spcAft>
                <a:spcPts val="600"/>
              </a:spcAft>
            </a:pPr>
            <a:r>
              <a:rPr lang="en-US" sz="1600" b="1" dirty="0">
                <a:solidFill>
                  <a:srgbClr val="0000FF"/>
                </a:solidFill>
              </a:rPr>
              <a:t>Mention-based</a:t>
            </a:r>
            <a:r>
              <a:rPr lang="en-US" sz="1600" dirty="0"/>
              <a:t> coreference clustering can be treated as a fairly direct application of supervised classification or ranking.</a:t>
            </a:r>
          </a:p>
          <a:p>
            <a:pPr>
              <a:spcBef>
                <a:spcPts val="600"/>
              </a:spcBef>
              <a:spcAft>
                <a:spcPts val="600"/>
              </a:spcAft>
            </a:pPr>
            <a:r>
              <a:rPr lang="en-US" sz="1600" b="1" dirty="0">
                <a:solidFill>
                  <a:srgbClr val="0000FF"/>
                </a:solidFill>
              </a:rPr>
              <a:t>Entity-based</a:t>
            </a:r>
            <a:r>
              <a:rPr lang="en-US" sz="1600" dirty="0"/>
              <a:t> models address this issue by scoring entities holistically. This can make inference more difficult, since the number of possible entity groupings is exponential in the number of mentions.</a:t>
            </a:r>
          </a:p>
          <a:p>
            <a:pPr>
              <a:spcBef>
                <a:spcPts val="600"/>
              </a:spcBef>
              <a:spcAft>
                <a:spcPts val="600"/>
              </a:spcAft>
            </a:pPr>
            <a:endParaRPr lang="en-CA" sz="1600" dirty="0"/>
          </a:p>
        </p:txBody>
      </p:sp>
    </p:spTree>
    <p:extLst>
      <p:ext uri="{BB962C8B-B14F-4D97-AF65-F5344CB8AC3E}">
        <p14:creationId xmlns:p14="http://schemas.microsoft.com/office/powerpoint/2010/main" val="1474551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61EA-100A-426D-9830-63975F7F2632}"/>
              </a:ext>
            </a:extLst>
          </p:cNvPr>
          <p:cNvSpPr>
            <a:spLocks noGrp="1"/>
          </p:cNvSpPr>
          <p:nvPr>
            <p:ph type="title"/>
          </p:nvPr>
        </p:nvSpPr>
        <p:spPr/>
        <p:txBody>
          <a:bodyPr/>
          <a:lstStyle/>
          <a:p>
            <a:r>
              <a:rPr lang="en-CA" dirty="0"/>
              <a:t>Mention-pair models </a:t>
            </a:r>
          </a:p>
        </p:txBody>
      </p:sp>
      <p:sp>
        <p:nvSpPr>
          <p:cNvPr id="3" name="Text Placeholder 2">
            <a:extLst>
              <a:ext uri="{FF2B5EF4-FFF2-40B4-BE49-F238E27FC236}">
                <a16:creationId xmlns:a16="http://schemas.microsoft.com/office/drawing/2014/main" id="{42C81307-EECE-42B1-A551-43BFF5AED91D}"/>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580450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A8271-E72D-44F8-A784-3AD5D3652E43}"/>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D72BAE1E-86BA-428A-AB96-7B5387593AFF}"/>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58999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CEF0-9CAC-4D3E-B23D-E6629315CE67}"/>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9A5F7915-957F-4103-A36F-41A3F0693BAE}"/>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770131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7129-3C25-4E6A-B76A-00614269D928}"/>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2273A55B-E9E9-4CA7-81D3-B870280749D9}"/>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514019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5E37-B973-48D8-8EE8-C46973DD9110}"/>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48E2A575-1904-44BC-B8DD-F10F20A3162E}"/>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686231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157C-CE46-46B7-B9DE-9855C63C485A}"/>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D92A82F9-3196-4E58-89E6-11DE150C924A}"/>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40892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E347-8378-4FEB-95CD-C72E49B08C90}"/>
              </a:ext>
            </a:extLst>
          </p:cNvPr>
          <p:cNvSpPr>
            <a:spLocks noGrp="1"/>
          </p:cNvSpPr>
          <p:nvPr>
            <p:ph type="title"/>
          </p:nvPr>
        </p:nvSpPr>
        <p:spPr/>
        <p:txBody>
          <a:bodyPr/>
          <a:lstStyle/>
          <a:p>
            <a:r>
              <a:rPr lang="en-CA" dirty="0"/>
              <a:t>Forms of referring expressions</a:t>
            </a:r>
          </a:p>
        </p:txBody>
      </p:sp>
      <p:sp>
        <p:nvSpPr>
          <p:cNvPr id="3" name="Text Placeholder 2">
            <a:extLst>
              <a:ext uri="{FF2B5EF4-FFF2-40B4-BE49-F238E27FC236}">
                <a16:creationId xmlns:a16="http://schemas.microsoft.com/office/drawing/2014/main" id="{17803EAF-1357-4C14-85DB-8E972D34C37C}"/>
              </a:ext>
            </a:extLst>
          </p:cNvPr>
          <p:cNvSpPr>
            <a:spLocks noGrp="1"/>
          </p:cNvSpPr>
          <p:nvPr>
            <p:ph type="body" idx="1"/>
          </p:nvPr>
        </p:nvSpPr>
        <p:spPr/>
        <p:txBody>
          <a:bodyPr/>
          <a:lstStyle/>
          <a:p>
            <a:endParaRPr lang="en-US" sz="3200" dirty="0"/>
          </a:p>
          <a:p>
            <a:r>
              <a:rPr lang="en-US" sz="3200" dirty="0"/>
              <a:t>There are three main forms of referring expressions — </a:t>
            </a:r>
            <a:r>
              <a:rPr lang="en-US" sz="3200" b="1" dirty="0">
                <a:solidFill>
                  <a:srgbClr val="00E2FA"/>
                </a:solidFill>
              </a:rPr>
              <a:t>pronouns</a:t>
            </a:r>
            <a:r>
              <a:rPr lang="en-US" sz="3200" dirty="0"/>
              <a:t>, </a:t>
            </a:r>
            <a:r>
              <a:rPr lang="en-US" sz="3200" b="1" dirty="0">
                <a:solidFill>
                  <a:srgbClr val="00E2FA"/>
                </a:solidFill>
              </a:rPr>
              <a:t>names</a:t>
            </a:r>
            <a:r>
              <a:rPr lang="en-US" sz="3200" dirty="0"/>
              <a:t>, and </a:t>
            </a:r>
            <a:r>
              <a:rPr lang="en-US" sz="3200" b="1" dirty="0">
                <a:solidFill>
                  <a:srgbClr val="00E2FA"/>
                </a:solidFill>
              </a:rPr>
              <a:t>nominals</a:t>
            </a:r>
          </a:p>
          <a:p>
            <a:endParaRPr lang="en-CA" sz="3200" dirty="0"/>
          </a:p>
        </p:txBody>
      </p:sp>
    </p:spTree>
    <p:extLst>
      <p:ext uri="{BB962C8B-B14F-4D97-AF65-F5344CB8AC3E}">
        <p14:creationId xmlns:p14="http://schemas.microsoft.com/office/powerpoint/2010/main" val="121834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0D31-4BE7-4D96-BC68-842D73F49EB1}"/>
              </a:ext>
            </a:extLst>
          </p:cNvPr>
          <p:cNvSpPr>
            <a:spLocks noGrp="1"/>
          </p:cNvSpPr>
          <p:nvPr>
            <p:ph type="title"/>
          </p:nvPr>
        </p:nvSpPr>
        <p:spPr/>
        <p:txBody>
          <a:bodyPr/>
          <a:lstStyle/>
          <a:p>
            <a:r>
              <a:rPr lang="en-CA" dirty="0"/>
              <a:t>Pronouns</a:t>
            </a:r>
          </a:p>
        </p:txBody>
      </p:sp>
      <p:sp>
        <p:nvSpPr>
          <p:cNvPr id="3" name="Text Placeholder 2">
            <a:extLst>
              <a:ext uri="{FF2B5EF4-FFF2-40B4-BE49-F238E27FC236}">
                <a16:creationId xmlns:a16="http://schemas.microsoft.com/office/drawing/2014/main" id="{ED1347ED-3040-40D0-A447-9EC8F202786D}"/>
              </a:ext>
            </a:extLst>
          </p:cNvPr>
          <p:cNvSpPr>
            <a:spLocks noGrp="1"/>
          </p:cNvSpPr>
          <p:nvPr>
            <p:ph type="body" idx="1"/>
          </p:nvPr>
        </p:nvSpPr>
        <p:spPr/>
        <p:txBody>
          <a:bodyPr/>
          <a:lstStyle/>
          <a:p>
            <a:r>
              <a:rPr lang="en-US" dirty="0"/>
              <a:t>Pronouns are a closed class of words that are used for references. </a:t>
            </a:r>
          </a:p>
          <a:p>
            <a:r>
              <a:rPr lang="en-US" dirty="0"/>
              <a:t>Search for candidate antecedents; </a:t>
            </a:r>
          </a:p>
          <a:p>
            <a:r>
              <a:rPr lang="en-US" dirty="0"/>
              <a:t>Match against hard agreement constraints; </a:t>
            </a:r>
          </a:p>
          <a:p>
            <a:r>
              <a:rPr lang="en-US" dirty="0"/>
              <a:t>And Select using Heuristics, which are “soft” constraints such as recency, syntactic prominence, and parallelism.</a:t>
            </a:r>
            <a:endParaRPr lang="en-CA" dirty="0"/>
          </a:p>
        </p:txBody>
      </p:sp>
    </p:spTree>
    <p:extLst>
      <p:ext uri="{BB962C8B-B14F-4D97-AF65-F5344CB8AC3E}">
        <p14:creationId xmlns:p14="http://schemas.microsoft.com/office/powerpoint/2010/main" val="377805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951A2-A57E-4BEB-8A63-D82522862751}"/>
              </a:ext>
            </a:extLst>
          </p:cNvPr>
          <p:cNvSpPr>
            <a:spLocks noGrp="1"/>
          </p:cNvSpPr>
          <p:nvPr>
            <p:ph type="title"/>
          </p:nvPr>
        </p:nvSpPr>
        <p:spPr/>
        <p:txBody>
          <a:bodyPr/>
          <a:lstStyle/>
          <a:p>
            <a:r>
              <a:rPr lang="en-CA" dirty="0"/>
              <a:t>Search</a:t>
            </a:r>
          </a:p>
        </p:txBody>
      </p:sp>
      <p:sp>
        <p:nvSpPr>
          <p:cNvPr id="3" name="Text Placeholder 2">
            <a:extLst>
              <a:ext uri="{FF2B5EF4-FFF2-40B4-BE49-F238E27FC236}">
                <a16:creationId xmlns:a16="http://schemas.microsoft.com/office/drawing/2014/main" id="{EAD01D86-3E7E-48FE-BC7F-89F8D2E788F0}"/>
              </a:ext>
            </a:extLst>
          </p:cNvPr>
          <p:cNvSpPr>
            <a:spLocks noGrp="1"/>
          </p:cNvSpPr>
          <p:nvPr>
            <p:ph type="body" idx="1"/>
          </p:nvPr>
        </p:nvSpPr>
        <p:spPr/>
        <p:txBody>
          <a:bodyPr/>
          <a:lstStyle/>
          <a:p>
            <a:pPr>
              <a:spcBef>
                <a:spcPts val="600"/>
              </a:spcBef>
              <a:spcAft>
                <a:spcPts val="600"/>
              </a:spcAft>
            </a:pPr>
            <a:r>
              <a:rPr lang="en-US" dirty="0"/>
              <a:t>In the search step, candidate antecedents are identified from the preceding text or speech</a:t>
            </a:r>
          </a:p>
          <a:p>
            <a:pPr>
              <a:spcBef>
                <a:spcPts val="600"/>
              </a:spcBef>
              <a:spcAft>
                <a:spcPts val="600"/>
              </a:spcAft>
            </a:pPr>
            <a:r>
              <a:rPr lang="en-US" dirty="0"/>
              <a:t>Any noun phrase can be a candidate antecedent, and pronoun resolution usually requires parsing the text to identify all such noun phrases.</a:t>
            </a:r>
          </a:p>
          <a:p>
            <a:pPr>
              <a:spcBef>
                <a:spcPts val="600"/>
              </a:spcBef>
              <a:spcAft>
                <a:spcPts val="600"/>
              </a:spcAft>
            </a:pPr>
            <a:r>
              <a:rPr lang="en-US" dirty="0"/>
              <a:t>In nested noun phrases, mentions are generally considered to be the largest unit with a given head word :thus, </a:t>
            </a:r>
            <a:r>
              <a:rPr lang="en-US" dirty="0">
                <a:solidFill>
                  <a:srgbClr val="00B050"/>
                </a:solidFill>
              </a:rPr>
              <a:t>Apple Inc. Chief Executive Tim Cook </a:t>
            </a:r>
            <a:r>
              <a:rPr lang="en-US" dirty="0"/>
              <a:t>would be included as a mention, but </a:t>
            </a:r>
            <a:r>
              <a:rPr lang="en-US" dirty="0">
                <a:solidFill>
                  <a:srgbClr val="00B050"/>
                </a:solidFill>
              </a:rPr>
              <a:t>Tim Cook </a:t>
            </a:r>
            <a:r>
              <a:rPr lang="en-US" dirty="0"/>
              <a:t>would not, since they share the same head word, </a:t>
            </a:r>
            <a:r>
              <a:rPr lang="en-US" dirty="0">
                <a:solidFill>
                  <a:srgbClr val="00B050"/>
                </a:solidFill>
              </a:rPr>
              <a:t>Cook</a:t>
            </a:r>
            <a:endParaRPr lang="en-CA" dirty="0">
              <a:solidFill>
                <a:srgbClr val="00B050"/>
              </a:solidFill>
            </a:endParaRPr>
          </a:p>
        </p:txBody>
      </p:sp>
    </p:spTree>
    <p:extLst>
      <p:ext uri="{BB962C8B-B14F-4D97-AF65-F5344CB8AC3E}">
        <p14:creationId xmlns:p14="http://schemas.microsoft.com/office/powerpoint/2010/main" val="73765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A8EB-BD75-42ED-9256-A3054E1E3EFD}"/>
              </a:ext>
            </a:extLst>
          </p:cNvPr>
          <p:cNvSpPr>
            <a:spLocks noGrp="1"/>
          </p:cNvSpPr>
          <p:nvPr>
            <p:ph type="title"/>
          </p:nvPr>
        </p:nvSpPr>
        <p:spPr/>
        <p:txBody>
          <a:bodyPr/>
          <a:lstStyle/>
          <a:p>
            <a:r>
              <a:rPr lang="en-CA" dirty="0"/>
              <a:t>Matching constraints for pronouns</a:t>
            </a:r>
          </a:p>
        </p:txBody>
      </p:sp>
      <p:sp>
        <p:nvSpPr>
          <p:cNvPr id="3" name="Text Placeholder 2">
            <a:extLst>
              <a:ext uri="{FF2B5EF4-FFF2-40B4-BE49-F238E27FC236}">
                <a16:creationId xmlns:a16="http://schemas.microsoft.com/office/drawing/2014/main" id="{1AC199B7-ED05-42F7-80A9-315535897697}"/>
              </a:ext>
            </a:extLst>
          </p:cNvPr>
          <p:cNvSpPr>
            <a:spLocks noGrp="1"/>
          </p:cNvSpPr>
          <p:nvPr>
            <p:ph type="body" idx="1"/>
          </p:nvPr>
        </p:nvSpPr>
        <p:spPr/>
        <p:txBody>
          <a:bodyPr/>
          <a:lstStyle/>
          <a:p>
            <a:r>
              <a:rPr lang="en-US" dirty="0"/>
              <a:t>References and their antecedents must agree on semantic features such as number, person, gender, and animacy.</a:t>
            </a:r>
          </a:p>
          <a:p>
            <a:r>
              <a:rPr lang="en-US" dirty="0"/>
              <a:t>. Consider the pronoun he in this passage from the running example:</a:t>
            </a:r>
          </a:p>
          <a:p>
            <a:endParaRPr lang="en-US" dirty="0"/>
          </a:p>
          <a:p>
            <a:endParaRPr lang="en-US" dirty="0"/>
          </a:p>
          <a:p>
            <a:endParaRPr lang="en-US" dirty="0"/>
          </a:p>
          <a:p>
            <a:r>
              <a:rPr lang="en-US" dirty="0"/>
              <a:t>The pronoun and possible antecedents have the following features:</a:t>
            </a:r>
          </a:p>
          <a:p>
            <a:pPr marL="114300" indent="0">
              <a:buNone/>
            </a:pPr>
            <a:endParaRPr lang="en-CA" dirty="0"/>
          </a:p>
        </p:txBody>
      </p:sp>
      <p:pic>
        <p:nvPicPr>
          <p:cNvPr id="5" name="Picture 4">
            <a:extLst>
              <a:ext uri="{FF2B5EF4-FFF2-40B4-BE49-F238E27FC236}">
                <a16:creationId xmlns:a16="http://schemas.microsoft.com/office/drawing/2014/main" id="{2F328797-1464-4DE8-9CB9-9DBAB235EAC3}"/>
              </a:ext>
            </a:extLst>
          </p:cNvPr>
          <p:cNvPicPr>
            <a:picLocks noChangeAspect="1"/>
          </p:cNvPicPr>
          <p:nvPr/>
        </p:nvPicPr>
        <p:blipFill>
          <a:blip r:embed="rId2"/>
          <a:stretch>
            <a:fillRect/>
          </a:stretch>
        </p:blipFill>
        <p:spPr>
          <a:xfrm>
            <a:off x="1404937" y="2295525"/>
            <a:ext cx="6334125" cy="552450"/>
          </a:xfrm>
          <a:prstGeom prst="rect">
            <a:avLst/>
          </a:prstGeom>
          <a:ln w="28575">
            <a:solidFill>
              <a:srgbClr val="0000FF"/>
            </a:solidFill>
          </a:ln>
        </p:spPr>
      </p:pic>
      <p:pic>
        <p:nvPicPr>
          <p:cNvPr id="7" name="Picture 6">
            <a:extLst>
              <a:ext uri="{FF2B5EF4-FFF2-40B4-BE49-F238E27FC236}">
                <a16:creationId xmlns:a16="http://schemas.microsoft.com/office/drawing/2014/main" id="{53DD3140-3F39-419A-89A2-CA68A9A3643C}"/>
              </a:ext>
            </a:extLst>
          </p:cNvPr>
          <p:cNvPicPr>
            <a:picLocks noChangeAspect="1"/>
          </p:cNvPicPr>
          <p:nvPr/>
        </p:nvPicPr>
        <p:blipFill>
          <a:blip r:embed="rId3"/>
          <a:stretch>
            <a:fillRect/>
          </a:stretch>
        </p:blipFill>
        <p:spPr>
          <a:xfrm>
            <a:off x="2212445" y="3616325"/>
            <a:ext cx="4295775" cy="1162050"/>
          </a:xfrm>
          <a:prstGeom prst="rect">
            <a:avLst/>
          </a:prstGeom>
          <a:ln w="28575">
            <a:solidFill>
              <a:srgbClr val="0000FF"/>
            </a:solidFill>
          </a:ln>
        </p:spPr>
      </p:pic>
    </p:spTree>
    <p:extLst>
      <p:ext uri="{BB962C8B-B14F-4D97-AF65-F5344CB8AC3E}">
        <p14:creationId xmlns:p14="http://schemas.microsoft.com/office/powerpoint/2010/main" val="131439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2387-C911-4598-824D-96E0959C6F24}"/>
              </a:ext>
            </a:extLst>
          </p:cNvPr>
          <p:cNvSpPr>
            <a:spLocks noGrp="1"/>
          </p:cNvSpPr>
          <p:nvPr>
            <p:ph type="title"/>
          </p:nvPr>
        </p:nvSpPr>
        <p:spPr/>
        <p:txBody>
          <a:bodyPr/>
          <a:lstStyle/>
          <a:p>
            <a:r>
              <a:rPr lang="en-CA" dirty="0"/>
              <a:t>Matching constraints for pronouns</a:t>
            </a:r>
          </a:p>
        </p:txBody>
      </p:sp>
      <p:sp>
        <p:nvSpPr>
          <p:cNvPr id="3" name="Text Placeholder 2">
            <a:extLst>
              <a:ext uri="{FF2B5EF4-FFF2-40B4-BE49-F238E27FC236}">
                <a16:creationId xmlns:a16="http://schemas.microsoft.com/office/drawing/2014/main" id="{4A4B811B-4AA8-42C7-8710-FA7B4070CC53}"/>
              </a:ext>
            </a:extLst>
          </p:cNvPr>
          <p:cNvSpPr>
            <a:spLocks noGrp="1"/>
          </p:cNvSpPr>
          <p:nvPr>
            <p:ph type="body" idx="1"/>
          </p:nvPr>
        </p:nvSpPr>
        <p:spPr>
          <a:xfrm>
            <a:off x="150834" y="1152475"/>
            <a:ext cx="8520600" cy="3197100"/>
          </a:xfrm>
        </p:spPr>
        <p:txBody>
          <a:bodyPr/>
          <a:lstStyle/>
          <a:p>
            <a:r>
              <a:rPr lang="en-US" sz="2000" dirty="0"/>
              <a:t>Another source of constraints comes from syntax, specifically, from the phrase structure trees.</a:t>
            </a:r>
          </a:p>
          <a:p>
            <a:endParaRPr lang="en-US" sz="2000" dirty="0"/>
          </a:p>
          <a:p>
            <a:r>
              <a:rPr lang="en-US" sz="2000" dirty="0"/>
              <a:t>Consider a parse tree in which both x and y are phrasal constituents. The constituent x c-commands the constituent y if the first branching node above x also dominates y.</a:t>
            </a:r>
          </a:p>
          <a:p>
            <a:endParaRPr lang="en-CA" sz="2000" dirty="0"/>
          </a:p>
        </p:txBody>
      </p:sp>
    </p:spTree>
    <p:extLst>
      <p:ext uri="{BB962C8B-B14F-4D97-AF65-F5344CB8AC3E}">
        <p14:creationId xmlns:p14="http://schemas.microsoft.com/office/powerpoint/2010/main" val="3333545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2387-C911-4598-824D-96E0959C6F24}"/>
              </a:ext>
            </a:extLst>
          </p:cNvPr>
          <p:cNvSpPr>
            <a:spLocks noGrp="1"/>
          </p:cNvSpPr>
          <p:nvPr>
            <p:ph type="title"/>
          </p:nvPr>
        </p:nvSpPr>
        <p:spPr/>
        <p:txBody>
          <a:bodyPr/>
          <a:lstStyle/>
          <a:p>
            <a:r>
              <a:rPr lang="en-CA" dirty="0"/>
              <a:t>Matching constraints for pronouns</a:t>
            </a:r>
          </a:p>
        </p:txBody>
      </p:sp>
      <p:sp>
        <p:nvSpPr>
          <p:cNvPr id="3" name="Text Placeholder 2">
            <a:extLst>
              <a:ext uri="{FF2B5EF4-FFF2-40B4-BE49-F238E27FC236}">
                <a16:creationId xmlns:a16="http://schemas.microsoft.com/office/drawing/2014/main" id="{4A4B811B-4AA8-42C7-8710-FA7B4070CC53}"/>
              </a:ext>
            </a:extLst>
          </p:cNvPr>
          <p:cNvSpPr>
            <a:spLocks noGrp="1"/>
          </p:cNvSpPr>
          <p:nvPr>
            <p:ph type="body" idx="1"/>
          </p:nvPr>
        </p:nvSpPr>
        <p:spPr>
          <a:xfrm>
            <a:off x="150834" y="1152475"/>
            <a:ext cx="8681466" cy="3197100"/>
          </a:xfrm>
        </p:spPr>
        <p:txBody>
          <a:bodyPr/>
          <a:lstStyle/>
          <a:p>
            <a:r>
              <a:rPr lang="en-US" sz="1600" dirty="0">
                <a:solidFill>
                  <a:srgbClr val="00B050"/>
                </a:solidFill>
              </a:rPr>
              <a:t>Abigail</a:t>
            </a:r>
            <a:r>
              <a:rPr lang="en-US" sz="1600" dirty="0"/>
              <a:t> c-commands </a:t>
            </a:r>
            <a:r>
              <a:rPr lang="en-US" sz="1600" dirty="0">
                <a:solidFill>
                  <a:srgbClr val="00B050"/>
                </a:solidFill>
              </a:rPr>
              <a:t>her</a:t>
            </a:r>
            <a:r>
              <a:rPr lang="en-US" sz="1600" dirty="0"/>
              <a:t>, because the first branching node above </a:t>
            </a:r>
            <a:r>
              <a:rPr lang="en-US" sz="1600" dirty="0">
                <a:solidFill>
                  <a:srgbClr val="00B050"/>
                </a:solidFill>
              </a:rPr>
              <a:t>Abigail</a:t>
            </a:r>
            <a:r>
              <a:rPr lang="en-US" sz="1600" dirty="0"/>
              <a:t>, </a:t>
            </a:r>
            <a:r>
              <a:rPr lang="en-US" sz="1600" dirty="0">
                <a:solidFill>
                  <a:srgbClr val="00B050"/>
                </a:solidFill>
              </a:rPr>
              <a:t>S</a:t>
            </a:r>
            <a:r>
              <a:rPr lang="en-US" sz="1600" dirty="0"/>
              <a:t>, also dominates </a:t>
            </a:r>
            <a:r>
              <a:rPr lang="en-US" sz="1600" dirty="0">
                <a:solidFill>
                  <a:srgbClr val="00B050"/>
                </a:solidFill>
              </a:rPr>
              <a:t>her</a:t>
            </a:r>
            <a:r>
              <a:rPr lang="en-US" sz="1600" dirty="0"/>
              <a:t>.</a:t>
            </a:r>
          </a:p>
          <a:p>
            <a:r>
              <a:rPr lang="en-US" sz="1600" dirty="0"/>
              <a:t>Now, if </a:t>
            </a:r>
            <a:r>
              <a:rPr lang="en-US" sz="1600" dirty="0">
                <a:solidFill>
                  <a:srgbClr val="00B050"/>
                </a:solidFill>
              </a:rPr>
              <a:t>x</a:t>
            </a:r>
            <a:r>
              <a:rPr lang="en-US" sz="1600" dirty="0"/>
              <a:t> c-commands </a:t>
            </a:r>
            <a:r>
              <a:rPr lang="en-US" sz="1600" dirty="0">
                <a:solidFill>
                  <a:srgbClr val="00B050"/>
                </a:solidFill>
              </a:rPr>
              <a:t>y</a:t>
            </a:r>
            <a:r>
              <a:rPr lang="en-US" sz="1600" dirty="0"/>
              <a:t>, </a:t>
            </a:r>
            <a:r>
              <a:rPr lang="en-US" sz="1600" dirty="0">
                <a:solidFill>
                  <a:srgbClr val="0000FF"/>
                </a:solidFill>
              </a:rPr>
              <a:t>government and binding theory </a:t>
            </a:r>
            <a:r>
              <a:rPr lang="en-US" sz="1600" dirty="0"/>
              <a:t>states that </a:t>
            </a:r>
            <a:r>
              <a:rPr lang="en-US" sz="1600" dirty="0">
                <a:solidFill>
                  <a:srgbClr val="00B050"/>
                </a:solidFill>
              </a:rPr>
              <a:t>y </a:t>
            </a:r>
            <a:r>
              <a:rPr lang="en-US" sz="1600" dirty="0"/>
              <a:t>can refer to </a:t>
            </a:r>
            <a:r>
              <a:rPr lang="en-US" sz="1600" dirty="0">
                <a:solidFill>
                  <a:srgbClr val="00B050"/>
                </a:solidFill>
              </a:rPr>
              <a:t>x</a:t>
            </a:r>
            <a:r>
              <a:rPr lang="en-US" sz="1600" dirty="0"/>
              <a:t> only if it is a </a:t>
            </a:r>
            <a:r>
              <a:rPr lang="en-US" sz="1600" dirty="0">
                <a:solidFill>
                  <a:srgbClr val="0000FF"/>
                </a:solidFill>
              </a:rPr>
              <a:t>reflexive pronoun </a:t>
            </a:r>
            <a:r>
              <a:rPr lang="en-US" sz="1600" dirty="0"/>
              <a:t>(e.g., herself)</a:t>
            </a:r>
          </a:p>
          <a:p>
            <a:r>
              <a:rPr lang="en-US" sz="1600" dirty="0"/>
              <a:t>Furthermore, if </a:t>
            </a:r>
            <a:r>
              <a:rPr lang="en-US" sz="1600" dirty="0">
                <a:solidFill>
                  <a:srgbClr val="00B050"/>
                </a:solidFill>
              </a:rPr>
              <a:t>y</a:t>
            </a:r>
            <a:r>
              <a:rPr lang="en-US" sz="1600" dirty="0"/>
              <a:t> is a reflexive pronoun, then its antecedent must c-command it. Thus, </a:t>
            </a:r>
            <a:r>
              <a:rPr lang="en-US" sz="1600" dirty="0">
                <a:solidFill>
                  <a:srgbClr val="00B050"/>
                </a:solidFill>
              </a:rPr>
              <a:t>her</a:t>
            </a:r>
            <a:r>
              <a:rPr lang="en-US" sz="1600" dirty="0"/>
              <a:t> cannot refer to </a:t>
            </a:r>
            <a:r>
              <a:rPr lang="en-US" sz="1600" dirty="0">
                <a:solidFill>
                  <a:srgbClr val="00B050"/>
                </a:solidFill>
              </a:rPr>
              <a:t>Abigail</a:t>
            </a:r>
            <a:r>
              <a:rPr lang="en-US" sz="1600" dirty="0"/>
              <a:t>; conversely, if we replace </a:t>
            </a:r>
            <a:r>
              <a:rPr lang="en-US" sz="1600" dirty="0">
                <a:solidFill>
                  <a:srgbClr val="00B050"/>
                </a:solidFill>
              </a:rPr>
              <a:t>her</a:t>
            </a:r>
            <a:r>
              <a:rPr lang="en-US" sz="1600" dirty="0"/>
              <a:t> with </a:t>
            </a:r>
            <a:r>
              <a:rPr lang="en-US" sz="1600" dirty="0">
                <a:solidFill>
                  <a:srgbClr val="00B050"/>
                </a:solidFill>
              </a:rPr>
              <a:t>herself</a:t>
            </a:r>
            <a:r>
              <a:rPr lang="en-US" sz="1600" dirty="0"/>
              <a:t>, then the reflexive pronoun must refer to Abigail</a:t>
            </a:r>
            <a:endParaRPr lang="en-CA" sz="1600" dirty="0"/>
          </a:p>
        </p:txBody>
      </p:sp>
      <p:pic>
        <p:nvPicPr>
          <p:cNvPr id="5" name="Picture 4">
            <a:extLst>
              <a:ext uri="{FF2B5EF4-FFF2-40B4-BE49-F238E27FC236}">
                <a16:creationId xmlns:a16="http://schemas.microsoft.com/office/drawing/2014/main" id="{0924F820-366D-44B4-9B1B-E287D352F145}"/>
              </a:ext>
            </a:extLst>
          </p:cNvPr>
          <p:cNvPicPr>
            <a:picLocks noChangeAspect="1"/>
          </p:cNvPicPr>
          <p:nvPr/>
        </p:nvPicPr>
        <p:blipFill>
          <a:blip r:embed="rId2"/>
          <a:stretch>
            <a:fillRect/>
          </a:stretch>
        </p:blipFill>
        <p:spPr>
          <a:xfrm>
            <a:off x="2894221" y="3346479"/>
            <a:ext cx="3194692" cy="1706878"/>
          </a:xfrm>
          <a:prstGeom prst="rect">
            <a:avLst/>
          </a:prstGeom>
          <a:ln w="28575">
            <a:solidFill>
              <a:srgbClr val="0000FF"/>
            </a:solidFill>
          </a:ln>
        </p:spPr>
      </p:pic>
    </p:spTree>
    <p:extLst>
      <p:ext uri="{BB962C8B-B14F-4D97-AF65-F5344CB8AC3E}">
        <p14:creationId xmlns:p14="http://schemas.microsoft.com/office/powerpoint/2010/main" val="122498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1405-D609-4DF0-A860-C3F126C2F070}"/>
              </a:ext>
            </a:extLst>
          </p:cNvPr>
          <p:cNvSpPr>
            <a:spLocks noGrp="1"/>
          </p:cNvSpPr>
          <p:nvPr>
            <p:ph type="title"/>
          </p:nvPr>
        </p:nvSpPr>
        <p:spPr>
          <a:xfrm>
            <a:off x="311700" y="318023"/>
            <a:ext cx="8520600" cy="572700"/>
          </a:xfrm>
        </p:spPr>
        <p:txBody>
          <a:bodyPr/>
          <a:lstStyle/>
          <a:p>
            <a:r>
              <a:rPr lang="en-CA" dirty="0"/>
              <a:t>Matching constraints for pronouns</a:t>
            </a:r>
          </a:p>
        </p:txBody>
      </p:sp>
      <p:sp>
        <p:nvSpPr>
          <p:cNvPr id="3" name="Text Placeholder 2">
            <a:extLst>
              <a:ext uri="{FF2B5EF4-FFF2-40B4-BE49-F238E27FC236}">
                <a16:creationId xmlns:a16="http://schemas.microsoft.com/office/drawing/2014/main" id="{49B2C40E-037E-47B7-9926-4C0EE6AABF54}"/>
              </a:ext>
            </a:extLst>
          </p:cNvPr>
          <p:cNvSpPr>
            <a:spLocks noGrp="1"/>
          </p:cNvSpPr>
          <p:nvPr>
            <p:ph type="body" idx="1"/>
          </p:nvPr>
        </p:nvSpPr>
        <p:spPr>
          <a:xfrm>
            <a:off x="311700" y="1016000"/>
            <a:ext cx="8520600" cy="3333575"/>
          </a:xfrm>
        </p:spPr>
        <p:txBody>
          <a:bodyPr/>
          <a:lstStyle/>
          <a:p>
            <a:r>
              <a:rPr lang="en-US" sz="1600" dirty="0"/>
              <a:t>Here, </a:t>
            </a:r>
            <a:r>
              <a:rPr lang="en-US" sz="1600" dirty="0">
                <a:solidFill>
                  <a:srgbClr val="00B050"/>
                </a:solidFill>
              </a:rPr>
              <a:t>Abigail</a:t>
            </a:r>
            <a:r>
              <a:rPr lang="en-US" sz="1600" dirty="0"/>
              <a:t> does not c-command </a:t>
            </a:r>
            <a:r>
              <a:rPr lang="en-US" sz="1600" dirty="0">
                <a:solidFill>
                  <a:srgbClr val="00B050"/>
                </a:solidFill>
              </a:rPr>
              <a:t>her</a:t>
            </a:r>
            <a:r>
              <a:rPr lang="en-US" sz="1600" dirty="0"/>
              <a:t>, but </a:t>
            </a:r>
            <a:r>
              <a:rPr lang="en-US" sz="1600" dirty="0">
                <a:solidFill>
                  <a:srgbClr val="00B050"/>
                </a:solidFill>
              </a:rPr>
              <a:t>Abigail’s mom </a:t>
            </a:r>
            <a:r>
              <a:rPr lang="en-US" sz="1600" dirty="0"/>
              <a:t>does. Thus, her can refer to </a:t>
            </a:r>
            <a:r>
              <a:rPr lang="en-US" sz="1600" dirty="0">
                <a:solidFill>
                  <a:srgbClr val="00B050"/>
                </a:solidFill>
              </a:rPr>
              <a:t>Abigail</a:t>
            </a:r>
            <a:r>
              <a:rPr lang="en-US" sz="1600" dirty="0"/>
              <a:t> and we cannot use reflexive</a:t>
            </a:r>
            <a:r>
              <a:rPr lang="en-CA" sz="1600" dirty="0"/>
              <a:t> </a:t>
            </a:r>
            <a:r>
              <a:rPr lang="en-US" sz="1600" dirty="0">
                <a:solidFill>
                  <a:srgbClr val="00B050"/>
                </a:solidFill>
              </a:rPr>
              <a:t>herself</a:t>
            </a:r>
            <a:r>
              <a:rPr lang="en-US" sz="1600" dirty="0"/>
              <a:t> in this context, unless we are talking about </a:t>
            </a:r>
            <a:r>
              <a:rPr lang="en-US" sz="1600" dirty="0">
                <a:solidFill>
                  <a:srgbClr val="00B050"/>
                </a:solidFill>
              </a:rPr>
              <a:t>Abigail’s mom</a:t>
            </a:r>
            <a:r>
              <a:rPr lang="en-CA" sz="1600" dirty="0"/>
              <a:t>.</a:t>
            </a:r>
          </a:p>
          <a:p>
            <a:endParaRPr lang="en-CA" sz="1600" dirty="0"/>
          </a:p>
          <a:p>
            <a:endParaRPr lang="en-CA" sz="1600" dirty="0"/>
          </a:p>
          <a:p>
            <a:endParaRPr lang="en-CA" sz="1600" dirty="0"/>
          </a:p>
          <a:p>
            <a:r>
              <a:rPr lang="en-CA" sz="1600" dirty="0"/>
              <a:t>In next example, figure </a:t>
            </a:r>
            <a:r>
              <a:rPr lang="en-US" sz="1600" dirty="0"/>
              <a:t>shows the how these constraints are limited. In this case, the pronoun she can refer to </a:t>
            </a:r>
            <a:r>
              <a:rPr lang="en-US" sz="1600" dirty="0">
                <a:solidFill>
                  <a:srgbClr val="00B050"/>
                </a:solidFill>
              </a:rPr>
              <a:t>Abigail</a:t>
            </a:r>
            <a:r>
              <a:rPr lang="en-US" sz="1600" dirty="0"/>
              <a:t>, because the </a:t>
            </a:r>
            <a:r>
              <a:rPr lang="en-US" sz="1600" dirty="0">
                <a:solidFill>
                  <a:srgbClr val="00B050"/>
                </a:solidFill>
              </a:rPr>
              <a:t>S</a:t>
            </a:r>
            <a:r>
              <a:rPr lang="en-US" sz="1600" dirty="0"/>
              <a:t> non-terminal puts </a:t>
            </a:r>
            <a:r>
              <a:rPr lang="en-US" sz="1600" dirty="0">
                <a:solidFill>
                  <a:srgbClr val="00B050"/>
                </a:solidFill>
              </a:rPr>
              <a:t>Abigail</a:t>
            </a:r>
            <a:r>
              <a:rPr lang="en-US" sz="1600" dirty="0"/>
              <a:t> outside the domain of </a:t>
            </a:r>
            <a:r>
              <a:rPr lang="en-US" sz="1600" dirty="0">
                <a:solidFill>
                  <a:srgbClr val="00B050"/>
                </a:solidFill>
              </a:rPr>
              <a:t>she</a:t>
            </a:r>
            <a:r>
              <a:rPr lang="en-US" sz="1600" dirty="0"/>
              <a:t>. Similarly, </a:t>
            </a:r>
            <a:r>
              <a:rPr lang="en-US" sz="1600" dirty="0">
                <a:solidFill>
                  <a:srgbClr val="00B050"/>
                </a:solidFill>
              </a:rPr>
              <a:t>her</a:t>
            </a:r>
            <a:r>
              <a:rPr lang="en-US" sz="1600" dirty="0"/>
              <a:t> can also refer to </a:t>
            </a:r>
            <a:r>
              <a:rPr lang="en-US" sz="1600" dirty="0">
                <a:solidFill>
                  <a:srgbClr val="00B050"/>
                </a:solidFill>
              </a:rPr>
              <a:t>Abigail</a:t>
            </a:r>
            <a:r>
              <a:rPr lang="en-US" sz="1600" dirty="0"/>
              <a:t>. But </a:t>
            </a:r>
            <a:r>
              <a:rPr lang="en-US" sz="1600" dirty="0">
                <a:solidFill>
                  <a:srgbClr val="00B050"/>
                </a:solidFill>
              </a:rPr>
              <a:t>she</a:t>
            </a:r>
            <a:r>
              <a:rPr lang="en-US" sz="1600" dirty="0"/>
              <a:t> and </a:t>
            </a:r>
            <a:r>
              <a:rPr lang="en-US" sz="1600" dirty="0">
                <a:solidFill>
                  <a:srgbClr val="00B050"/>
                </a:solidFill>
              </a:rPr>
              <a:t>her</a:t>
            </a:r>
            <a:r>
              <a:rPr lang="en-US" sz="1600" dirty="0"/>
              <a:t> cannot be </a:t>
            </a:r>
            <a:r>
              <a:rPr lang="en-US" sz="1600" dirty="0" err="1"/>
              <a:t>coreferent</a:t>
            </a:r>
            <a:r>
              <a:rPr lang="en-US" sz="1600" dirty="0"/>
              <a:t>, because she c-commands </a:t>
            </a:r>
            <a:r>
              <a:rPr lang="en-US" sz="1600" dirty="0">
                <a:solidFill>
                  <a:srgbClr val="00B050"/>
                </a:solidFill>
              </a:rPr>
              <a:t>her</a:t>
            </a:r>
            <a:r>
              <a:rPr lang="en-US" sz="1600" dirty="0"/>
              <a:t>.</a:t>
            </a:r>
          </a:p>
        </p:txBody>
      </p:sp>
      <p:pic>
        <p:nvPicPr>
          <p:cNvPr id="5" name="Picture 4">
            <a:extLst>
              <a:ext uri="{FF2B5EF4-FFF2-40B4-BE49-F238E27FC236}">
                <a16:creationId xmlns:a16="http://schemas.microsoft.com/office/drawing/2014/main" id="{F807DD8B-5D50-4BD1-8FD5-BE6C4C2C72B4}"/>
              </a:ext>
            </a:extLst>
          </p:cNvPr>
          <p:cNvPicPr>
            <a:picLocks noChangeAspect="1"/>
          </p:cNvPicPr>
          <p:nvPr/>
        </p:nvPicPr>
        <p:blipFill>
          <a:blip r:embed="rId2"/>
          <a:stretch>
            <a:fillRect/>
          </a:stretch>
        </p:blipFill>
        <p:spPr>
          <a:xfrm>
            <a:off x="5621867" y="1622322"/>
            <a:ext cx="2618845" cy="1128703"/>
          </a:xfrm>
          <a:prstGeom prst="rect">
            <a:avLst/>
          </a:prstGeom>
          <a:ln w="28575">
            <a:solidFill>
              <a:srgbClr val="0000FF"/>
            </a:solidFill>
          </a:ln>
        </p:spPr>
      </p:pic>
      <p:pic>
        <p:nvPicPr>
          <p:cNvPr id="7" name="Picture 6">
            <a:extLst>
              <a:ext uri="{FF2B5EF4-FFF2-40B4-BE49-F238E27FC236}">
                <a16:creationId xmlns:a16="http://schemas.microsoft.com/office/drawing/2014/main" id="{DADF4282-4D71-4EE2-A431-81BCAEC5B4FC}"/>
              </a:ext>
            </a:extLst>
          </p:cNvPr>
          <p:cNvPicPr>
            <a:picLocks noChangeAspect="1"/>
          </p:cNvPicPr>
          <p:nvPr/>
        </p:nvPicPr>
        <p:blipFill>
          <a:blip r:embed="rId3"/>
          <a:stretch>
            <a:fillRect/>
          </a:stretch>
        </p:blipFill>
        <p:spPr>
          <a:xfrm>
            <a:off x="5808133" y="3793387"/>
            <a:ext cx="2370137" cy="1255391"/>
          </a:xfrm>
          <a:prstGeom prst="rect">
            <a:avLst/>
          </a:prstGeom>
          <a:ln w="28575">
            <a:solidFill>
              <a:srgbClr val="0000FF"/>
            </a:solidFill>
          </a:ln>
        </p:spPr>
      </p:pic>
    </p:spTree>
    <p:extLst>
      <p:ext uri="{BB962C8B-B14F-4D97-AF65-F5344CB8AC3E}">
        <p14:creationId xmlns:p14="http://schemas.microsoft.com/office/powerpoint/2010/main" val="2996211132"/>
      </p:ext>
    </p:extLst>
  </p:cSld>
  <p:clrMapOvr>
    <a:masterClrMapping/>
  </p:clrMapOvr>
</p:sld>
</file>

<file path=ppt/theme/theme1.xml><?xml version="1.0" encoding="utf-8"?>
<a:theme xmlns:a="http://schemas.openxmlformats.org/drawingml/2006/main" name="Ryerson University">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5923</TotalTime>
  <Words>1426</Words>
  <Application>Microsoft Office PowerPoint</Application>
  <PresentationFormat>On-screen Show (16:9)</PresentationFormat>
  <Paragraphs>144</Paragraphs>
  <Slides>29</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29</vt:i4>
      </vt:variant>
    </vt:vector>
  </HeadingPairs>
  <TitlesOfParts>
    <vt:vector size="31" baseType="lpstr">
      <vt:lpstr>Arial</vt:lpstr>
      <vt:lpstr>Ryerson University</vt:lpstr>
      <vt:lpstr>Chapter 15</vt:lpstr>
      <vt:lpstr>This chapter … </vt:lpstr>
      <vt:lpstr>Forms of referring expressions</vt:lpstr>
      <vt:lpstr>Pronouns</vt:lpstr>
      <vt:lpstr>Search</vt:lpstr>
      <vt:lpstr>Matching constraints for pronouns</vt:lpstr>
      <vt:lpstr>Matching constraints for pronouns</vt:lpstr>
      <vt:lpstr>Matching constraints for pronouns</vt:lpstr>
      <vt:lpstr>Matching constraints for pronouns</vt:lpstr>
      <vt:lpstr>Heuristics</vt:lpstr>
      <vt:lpstr>Heuristics</vt:lpstr>
      <vt:lpstr>Heuristics</vt:lpstr>
      <vt:lpstr>Non-referential pronouns</vt:lpstr>
      <vt:lpstr>Pronouns</vt:lpstr>
      <vt:lpstr>Pronouns</vt:lpstr>
      <vt:lpstr>Pronouns</vt:lpstr>
      <vt:lpstr>Proper Nouns</vt:lpstr>
      <vt:lpstr>Proper Nouns</vt:lpstr>
      <vt:lpstr>Nominals</vt:lpstr>
      <vt:lpstr>Algorithms for coreference resolution</vt:lpstr>
      <vt:lpstr>Algorithms for coreference resolution</vt:lpstr>
      <vt:lpstr>Mention identification</vt:lpstr>
      <vt:lpstr>Mention clustering</vt:lpstr>
      <vt:lpstr>Mention-pair models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Jacob Eisenstein </dc:title>
  <cp:lastModifiedBy>Mahtab Tamannaee</cp:lastModifiedBy>
  <cp:revision>137</cp:revision>
  <dcterms:modified xsi:type="dcterms:W3CDTF">2021-04-30T13:58:57Z</dcterms:modified>
</cp:coreProperties>
</file>