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7"/>
  </p:notesMasterIdLst>
  <p:sldIdLst>
    <p:sldId id="406" r:id="rId2"/>
    <p:sldId id="407" r:id="rId3"/>
    <p:sldId id="456" r:id="rId4"/>
    <p:sldId id="408" r:id="rId5"/>
    <p:sldId id="458" r:id="rId6"/>
    <p:sldId id="457" r:id="rId7"/>
    <p:sldId id="409" r:id="rId8"/>
    <p:sldId id="461" r:id="rId9"/>
    <p:sldId id="410" r:id="rId10"/>
    <p:sldId id="462" r:id="rId11"/>
    <p:sldId id="463" r:id="rId12"/>
    <p:sldId id="411" r:id="rId13"/>
    <p:sldId id="464" r:id="rId14"/>
    <p:sldId id="465" r:id="rId15"/>
    <p:sldId id="412" r:id="rId16"/>
    <p:sldId id="413" r:id="rId17"/>
    <p:sldId id="466" r:id="rId18"/>
    <p:sldId id="467" r:id="rId19"/>
    <p:sldId id="468" r:id="rId20"/>
    <p:sldId id="471" r:id="rId21"/>
    <p:sldId id="469" r:id="rId22"/>
    <p:sldId id="470" r:id="rId23"/>
    <p:sldId id="414" r:id="rId24"/>
    <p:sldId id="472" r:id="rId25"/>
    <p:sldId id="473" r:id="rId26"/>
    <p:sldId id="474" r:id="rId27"/>
    <p:sldId id="475" r:id="rId28"/>
    <p:sldId id="478" r:id="rId29"/>
    <p:sldId id="477" r:id="rId30"/>
    <p:sldId id="481" r:id="rId31"/>
    <p:sldId id="476" r:id="rId32"/>
    <p:sldId id="479" r:id="rId33"/>
    <p:sldId id="482" r:id="rId34"/>
    <p:sldId id="480" r:id="rId35"/>
    <p:sldId id="48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E2F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c765f176b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c765f176b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c765f176be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c765f176be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c765f176be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c765f176be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c765f176be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c765f176be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c765f176be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c765f176be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c765f176be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c765f176be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6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c765f176be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c765f176be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c765f176be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c765f176be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c765f176be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c765f176be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c765f176be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c765f176be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66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18</a:t>
            </a:r>
            <a:endParaRPr/>
          </a:p>
        </p:txBody>
      </p:sp>
      <p:sp>
        <p:nvSpPr>
          <p:cNvPr id="1072" name="Google Shape;1072;p166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4A54-31BD-49B0-9F83-32114808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5"/>
                </a:solidFill>
              </a:rPr>
              <a:t>BLEU</a:t>
            </a:r>
            <a:r>
              <a:rPr lang="en" dirty="0"/>
              <a:t> and </a:t>
            </a:r>
            <a:r>
              <a:rPr lang="en-CA" dirty="0"/>
              <a:t>Brevity Penalty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24B6-C867-4F6E-B061-0D6D94A0B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potential weakness of </a:t>
            </a:r>
            <a:r>
              <a:rPr lang="en-US" b="1" dirty="0">
                <a:solidFill>
                  <a:schemeClr val="accent5"/>
                </a:solidFill>
              </a:rPr>
              <a:t>BLEU</a:t>
            </a:r>
            <a:r>
              <a:rPr lang="en-US" dirty="0"/>
              <a:t> is that it only measures precision</a:t>
            </a:r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chemeClr val="accent5"/>
                </a:solidFill>
              </a:rPr>
              <a:t>BLEU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score is then based on the average </a:t>
            </a:r>
            <a:r>
              <a:rPr lang="en-US" dirty="0"/>
              <a:t>→</a:t>
            </a:r>
          </a:p>
          <a:p>
            <a:r>
              <a:rPr lang="en-CA" dirty="0"/>
              <a:t>Two modifications</a:t>
            </a:r>
            <a:r>
              <a:rPr lang="en-US" dirty="0"/>
              <a:t> are necessary for 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avoid computing </a:t>
            </a:r>
            <a:r>
              <a:rPr lang="en-US" i="1" dirty="0"/>
              <a:t>log0</a:t>
            </a:r>
            <a:r>
              <a:rPr lang="en-US" dirty="0"/>
              <a:t>, all precisions are smoothed to ensure that they are positive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Each n-gram in the reference can be used at most once to avoid repetition.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Repetition : “</a:t>
            </a:r>
            <a:r>
              <a:rPr lang="en-CA" dirty="0"/>
              <a:t>to </a:t>
            </a:r>
            <a:r>
              <a:rPr lang="en-CA" dirty="0" err="1"/>
              <a:t>to</a:t>
            </a:r>
            <a:r>
              <a:rPr lang="en-CA" dirty="0"/>
              <a:t> </a:t>
            </a:r>
            <a:r>
              <a:rPr lang="en-CA" dirty="0" err="1"/>
              <a:t>to</a:t>
            </a:r>
            <a:r>
              <a:rPr lang="en-CA" dirty="0"/>
              <a:t> </a:t>
            </a:r>
            <a:r>
              <a:rPr lang="en-CA" dirty="0" err="1"/>
              <a:t>to</a:t>
            </a:r>
            <a:r>
              <a:rPr lang="en-CA" dirty="0"/>
              <a:t> </a:t>
            </a:r>
            <a:r>
              <a:rPr lang="en-CA" dirty="0" err="1"/>
              <a:t>to</a:t>
            </a:r>
            <a:r>
              <a:rPr lang="en-CA" dirty="0"/>
              <a:t> </a:t>
            </a:r>
            <a:r>
              <a:rPr lang="en-CA" dirty="0" err="1"/>
              <a:t>to</a:t>
            </a:r>
            <a:r>
              <a:rPr lang="en-US" dirty="0"/>
              <a:t>” ,  Reference translation : “to be or not to be”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precision-based metrics are biased in favor of short translations.</a:t>
            </a:r>
          </a:p>
          <a:p>
            <a:r>
              <a:rPr lang="en-US" dirty="0">
                <a:solidFill>
                  <a:srgbClr val="00B050"/>
                </a:solidFill>
              </a:rPr>
              <a:t>Solution : </a:t>
            </a:r>
            <a:r>
              <a:rPr lang="en-US" dirty="0"/>
              <a:t>To avoid this issue, a </a:t>
            </a:r>
            <a:r>
              <a:rPr lang="en-US" dirty="0">
                <a:solidFill>
                  <a:srgbClr val="00B050"/>
                </a:solidFill>
              </a:rPr>
              <a:t>brevity penalty “BP” </a:t>
            </a:r>
            <a:r>
              <a:rPr lang="en-US" dirty="0"/>
              <a:t>is applied to translations that are shorter than the reference</a:t>
            </a:r>
            <a:endParaRPr lang="en-CA" dirty="0"/>
          </a:p>
        </p:txBody>
      </p:sp>
      <p:pic>
        <p:nvPicPr>
          <p:cNvPr id="4" name="Google Shape;1101;p170">
            <a:extLst>
              <a:ext uri="{FF2B5EF4-FFF2-40B4-BE49-F238E27FC236}">
                <a16:creationId xmlns:a16="http://schemas.microsoft.com/office/drawing/2014/main" id="{04BEDB10-1EF9-485E-BE21-8BAF1A8743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3707" y="1584571"/>
            <a:ext cx="1701685" cy="364583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40464-F66C-4319-B687-9A862F2A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8917"/>
            <a:ext cx="30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D4A9-95D0-443D-8F04-6B045C6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5"/>
                </a:solidFill>
              </a:rPr>
              <a:t>BLEU</a:t>
            </a:r>
            <a:r>
              <a:rPr lang="en" dirty="0"/>
              <a:t> and </a:t>
            </a:r>
            <a:r>
              <a:rPr lang="en-CA" dirty="0"/>
              <a:t>Brevity Penalty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3FED6-C751-4C99-82AD-A5A082918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reference translation and three system outputs.</a:t>
            </a:r>
          </a:p>
          <a:p>
            <a:r>
              <a:rPr lang="en-CA" dirty="0"/>
              <a:t>For each output</a:t>
            </a:r>
            <a:r>
              <a:rPr lang="en-US" dirty="0"/>
              <a:t>        , the precision at each n-gram.</a:t>
            </a:r>
          </a:p>
          <a:p>
            <a:r>
              <a:rPr lang="en-US" dirty="0"/>
              <a:t>BP indicates the brevity penalty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BA292-AA65-4C57-A75C-A3677A553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7" b="6519"/>
          <a:stretch/>
        </p:blipFill>
        <p:spPr>
          <a:xfrm>
            <a:off x="714375" y="2571750"/>
            <a:ext cx="7715250" cy="1777825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4462879-AACE-4E1A-8CAB-D0A3C479F9C2}"/>
              </a:ext>
            </a:extLst>
          </p:cNvPr>
          <p:cNvSpPr/>
          <p:nvPr/>
        </p:nvSpPr>
        <p:spPr>
          <a:xfrm>
            <a:off x="1841157" y="3645244"/>
            <a:ext cx="1754659" cy="34578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4D4601D-20E2-4D96-B9E2-E3B43193BC06}"/>
              </a:ext>
            </a:extLst>
          </p:cNvPr>
          <p:cNvSpPr/>
          <p:nvPr/>
        </p:nvSpPr>
        <p:spPr>
          <a:xfrm>
            <a:off x="788516" y="2903839"/>
            <a:ext cx="4376607" cy="345782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9CBE5DD-25DE-460E-943E-D5D9341AE2E4}"/>
              </a:ext>
            </a:extLst>
          </p:cNvPr>
          <p:cNvSpPr/>
          <p:nvPr/>
        </p:nvSpPr>
        <p:spPr>
          <a:xfrm>
            <a:off x="7068064" y="3645244"/>
            <a:ext cx="469558" cy="3457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90FBFF-6CAC-49D5-9462-0DFA5114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50" y="1533581"/>
            <a:ext cx="390884" cy="4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Evaluating translations : </a:t>
            </a:r>
            <a:r>
              <a:rPr lang="en" dirty="0">
                <a:solidFill>
                  <a:schemeClr val="accent5"/>
                </a:solidFill>
              </a:rPr>
              <a:t>BLEU</a:t>
            </a:r>
            <a:r>
              <a:rPr lang="en" dirty="0"/>
              <a:t> Score</a:t>
            </a:r>
            <a:endParaRPr dirty="0"/>
          </a:p>
        </p:txBody>
      </p:sp>
      <p:sp>
        <p:nvSpPr>
          <p:cNvPr id="1107" name="Google Shape;1107;p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Automated metrics like </a:t>
            </a:r>
            <a:r>
              <a:rPr lang="en" sz="2200" b="1" dirty="0">
                <a:solidFill>
                  <a:schemeClr val="accent5"/>
                </a:solidFill>
              </a:rPr>
              <a:t>BLEU</a:t>
            </a:r>
            <a:r>
              <a:rPr lang="en" sz="2200" b="1" dirty="0"/>
              <a:t> </a:t>
            </a:r>
            <a:r>
              <a:rPr lang="en" sz="2200" dirty="0"/>
              <a:t>have been validated by </a:t>
            </a:r>
            <a:r>
              <a:rPr lang="en" sz="2200" b="1" dirty="0"/>
              <a:t>correlation </a:t>
            </a:r>
            <a:r>
              <a:rPr lang="en" sz="2200" dirty="0"/>
              <a:t>with human judgments of translation quality.</a:t>
            </a:r>
            <a:endParaRPr sz="22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Nonetheless, it is not difficult to construct examples in which the </a:t>
            </a:r>
            <a:r>
              <a:rPr lang="en" sz="2200" b="1" dirty="0"/>
              <a:t>BLEU score is high</a:t>
            </a:r>
            <a:r>
              <a:rPr lang="en" sz="2200" dirty="0"/>
              <a:t>, yet the </a:t>
            </a:r>
            <a:r>
              <a:rPr lang="en" sz="2200" b="1" dirty="0"/>
              <a:t>translation is disfluent or carries a completely different meaning from the original</a:t>
            </a:r>
            <a:r>
              <a:rPr lang="en" sz="2200" dirty="0"/>
              <a:t>.</a:t>
            </a: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-US" sz="2400" dirty="0"/>
              <a:t>Despite the importance of pronouns for </a:t>
            </a:r>
            <a:r>
              <a:rPr lang="en-US" sz="2400" b="1" dirty="0"/>
              <a:t>semantics</a:t>
            </a:r>
            <a:r>
              <a:rPr lang="en-US" sz="2400" dirty="0"/>
              <a:t>, they have a </a:t>
            </a:r>
            <a:r>
              <a:rPr lang="en-US" sz="2400" b="1" dirty="0">
                <a:solidFill>
                  <a:srgbClr val="0000FF"/>
                </a:solidFill>
              </a:rPr>
              <a:t>marginal</a:t>
            </a:r>
            <a:r>
              <a:rPr lang="en-US" sz="2400" dirty="0"/>
              <a:t> impact on BLEU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87B-65EB-4B68-B61D-A78535C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Pronouns Translation.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306A6-CC02-4BBF-9897-F005A27C6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4650" indent="-285750">
              <a:spcBef>
                <a:spcPts val="1600"/>
              </a:spcBef>
              <a:buSzPts val="2200"/>
            </a:pPr>
            <a:r>
              <a:rPr lang="en-US" sz="1600" dirty="0"/>
              <a:t>Consider the problem of translating pronouns. Because pronouns refer to specific entities, a single incorrect pronoun can obliterate the </a:t>
            </a:r>
            <a:r>
              <a:rPr lang="en-US" sz="1600" b="1" dirty="0"/>
              <a:t>semantics</a:t>
            </a:r>
            <a:r>
              <a:rPr lang="en-US" sz="1600" dirty="0"/>
              <a:t> of the original sentence.</a:t>
            </a:r>
          </a:p>
          <a:p>
            <a:pPr marL="374650" indent="-285750">
              <a:spcBef>
                <a:spcPts val="1600"/>
              </a:spcBef>
              <a:buSzPts val="2200"/>
            </a:pPr>
            <a:r>
              <a:rPr lang="en-US" sz="1600" dirty="0"/>
              <a:t>The problem of </a:t>
            </a:r>
            <a:r>
              <a:rPr lang="en-US" sz="1600" b="1" dirty="0"/>
              <a:t>pronoun translation </a:t>
            </a:r>
            <a:r>
              <a:rPr lang="en-US" sz="1600" dirty="0"/>
              <a:t>intersects with issues of </a:t>
            </a:r>
            <a:r>
              <a:rPr lang="en-US" sz="1600" b="1" dirty="0"/>
              <a:t>fairness</a:t>
            </a:r>
            <a:r>
              <a:rPr lang="en-US" sz="1600" dirty="0"/>
              <a:t> and </a:t>
            </a:r>
            <a:r>
              <a:rPr lang="en-US" sz="1600" b="1" dirty="0"/>
              <a:t>bias</a:t>
            </a:r>
          </a:p>
          <a:p>
            <a:pPr marL="831850" lvl="1" indent="-285750">
              <a:buSzPts val="2200"/>
            </a:pPr>
            <a:r>
              <a:rPr lang="en-US" dirty="0"/>
              <a:t>In many languages, the third person singular pronoun is gender neutral. </a:t>
            </a:r>
          </a:p>
          <a:p>
            <a:pPr marL="831850" lvl="1" indent="-285750">
              <a:buSzPts val="2200"/>
            </a:pPr>
            <a:r>
              <a:rPr lang="en-US" dirty="0"/>
              <a:t>This bias was not directly programmed into the translation model; it arises from statistical tendencies in existing datasets</a:t>
            </a:r>
          </a:p>
          <a:p>
            <a:pPr marL="831850" lvl="1" indent="-285750">
              <a:buSzPts val="2200"/>
            </a:pPr>
            <a:r>
              <a:rPr lang="en-US" dirty="0"/>
              <a:t>If a dataset has even a slight tendency towards men as doctors, the resulting translation model may produce translations in which doctors are always he, and nurses are always she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167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F465-DDF2-4F97-B216-4E2433F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Translation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164-5D28-43B1-A2A7-9C860D2A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METEOR</a:t>
            </a:r>
            <a:r>
              <a:rPr lang="en-US" sz="2000" dirty="0"/>
              <a:t> is a weighted F -MEASURE, which is a combination of recall and precision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Translation Error Rate (TER) </a:t>
            </a:r>
            <a:r>
              <a:rPr lang="en-US" sz="2000" dirty="0"/>
              <a:t>computes the string edit distance between the reference and the hypothesis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RIBES</a:t>
            </a:r>
            <a:r>
              <a:rPr lang="en-US" sz="2000" dirty="0"/>
              <a:t> metric applies rank correlation to measure the similarity in word order between the system and reference translations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49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1113" name="Google Shape;1113;p17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31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Data-driven approaches to machine translation rely primarily on </a:t>
            </a:r>
            <a:r>
              <a:rPr lang="en-US" sz="1600" b="1" dirty="0">
                <a:solidFill>
                  <a:srgbClr val="0000FF"/>
                </a:solidFill>
              </a:rPr>
              <a:t>parallel corpora</a:t>
            </a:r>
            <a:r>
              <a:rPr lang="en-US" sz="1600" dirty="0"/>
              <a:t>, which are translations at the </a:t>
            </a:r>
            <a:r>
              <a:rPr lang="en-US" sz="1600" b="1" dirty="0">
                <a:solidFill>
                  <a:srgbClr val="0000FF"/>
                </a:solidFill>
              </a:rPr>
              <a:t>sentence level</a:t>
            </a:r>
            <a:r>
              <a:rPr lang="en-US" sz="1600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Many languages have sizable parallel corpora with some high-resource language, but not with each other.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The high-resource language can then be used as a “pivot” or “bridge” 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sz="1050" dirty="0"/>
              <a:t>For example, use </a:t>
            </a:r>
            <a:r>
              <a:rPr lang="en-US" sz="1050" b="1" dirty="0"/>
              <a:t>Spanish</a:t>
            </a:r>
            <a:r>
              <a:rPr lang="en-US" sz="1050" dirty="0"/>
              <a:t> as a bridge for translation between </a:t>
            </a:r>
            <a:r>
              <a:rPr lang="en-US" sz="1050" b="1" dirty="0"/>
              <a:t>Catalan</a:t>
            </a:r>
            <a:r>
              <a:rPr lang="en-US" sz="1050" dirty="0"/>
              <a:t> and </a:t>
            </a:r>
            <a:r>
              <a:rPr lang="en-US" sz="1050" b="1" dirty="0"/>
              <a:t>English</a:t>
            </a:r>
            <a:r>
              <a:rPr lang="en-US" sz="1050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For most of the 6000 languages spoken today, the only source of translation data remains the </a:t>
            </a:r>
            <a:r>
              <a:rPr lang="en-US" sz="1600" b="1" dirty="0">
                <a:solidFill>
                  <a:srgbClr val="0000FF"/>
                </a:solidFill>
              </a:rPr>
              <a:t>Judeo-Christian Bible</a:t>
            </a:r>
            <a:r>
              <a:rPr lang="en-US" sz="1600" dirty="0"/>
              <a:t>.</a:t>
            </a:r>
          </a:p>
          <a:p>
            <a:pPr marL="742950" lvl="1" indent="-285750">
              <a:spcBef>
                <a:spcPts val="0"/>
              </a:spcBef>
              <a:spcAft>
                <a:spcPts val="1600"/>
              </a:spcAft>
            </a:pPr>
            <a:r>
              <a:rPr lang="en-US" sz="1050" dirty="0"/>
              <a:t>While relatively small, at less than a million tokens, the Bible has been translated into more than </a:t>
            </a:r>
            <a:r>
              <a:rPr lang="en-US" sz="1050" b="1" dirty="0"/>
              <a:t>2000 languages</a:t>
            </a:r>
          </a:p>
          <a:p>
            <a:pPr marL="285750" indent="-285750">
              <a:spcAft>
                <a:spcPts val="1600"/>
              </a:spcAft>
            </a:pP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machine translation : intro</a:t>
            </a:r>
            <a:endParaRPr dirty="0"/>
          </a:p>
        </p:txBody>
      </p:sp>
      <p:sp>
        <p:nvSpPr>
          <p:cNvPr id="1119" name="Google Shape;1119;p173"/>
          <p:cNvSpPr txBox="1">
            <a:spLocks noGrp="1"/>
          </p:cNvSpPr>
          <p:nvPr>
            <p:ph type="body" idx="1"/>
          </p:nvPr>
        </p:nvSpPr>
        <p:spPr>
          <a:xfrm>
            <a:off x="311700" y="1075765"/>
            <a:ext cx="8520600" cy="327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16000">
              <a:lnSpc>
                <a:spcPct val="100000"/>
              </a:lnSpc>
            </a:pPr>
            <a:r>
              <a:rPr lang="en-CA" dirty="0">
                <a:solidFill>
                  <a:srgbClr val="7030A0"/>
                </a:solidFill>
              </a:rPr>
              <a:t>Review : </a:t>
            </a:r>
            <a:r>
              <a:rPr lang="en-US" dirty="0"/>
              <a:t>Two main criteria for machine translation </a:t>
            </a:r>
            <a:r>
              <a:rPr lang="en-CA" dirty="0">
                <a:solidFill>
                  <a:srgbClr val="0000FF"/>
                </a:solidFill>
              </a:rPr>
              <a:t>fluency</a:t>
            </a:r>
            <a:r>
              <a:rPr lang="en-CA" dirty="0"/>
              <a:t> and </a:t>
            </a:r>
            <a:r>
              <a:rPr lang="en-CA" dirty="0">
                <a:solidFill>
                  <a:srgbClr val="0000FF"/>
                </a:solidFill>
              </a:rPr>
              <a:t>adequacy</a:t>
            </a:r>
          </a:p>
          <a:p>
            <a:pPr marL="285750" indent="-216000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natural modeling </a:t>
            </a:r>
            <a:r>
              <a:rPr lang="en-US" dirty="0"/>
              <a:t>approach is to represent them with </a:t>
            </a:r>
            <a:r>
              <a:rPr lang="en-US" dirty="0">
                <a:solidFill>
                  <a:srgbClr val="0000FF"/>
                </a:solidFill>
              </a:rPr>
              <a:t>separate scores</a:t>
            </a:r>
          </a:p>
          <a:p>
            <a:pPr marL="285750" indent="-216000">
              <a:lnSpc>
                <a:spcPct val="100000"/>
              </a:lnSpc>
            </a:pPr>
            <a:endParaRPr lang="en-US" dirty="0"/>
          </a:p>
          <a:p>
            <a:pPr marL="285750" indent="-216000">
              <a:lnSpc>
                <a:spcPct val="100000"/>
              </a:lnSpc>
            </a:pPr>
            <a:endParaRPr lang="en-US" dirty="0"/>
          </a:p>
          <a:p>
            <a:pPr marL="285750" indent="-216000">
              <a:lnSpc>
                <a:spcPct val="100000"/>
              </a:lnSpc>
            </a:pPr>
            <a:r>
              <a:rPr lang="en-US" dirty="0"/>
              <a:t>The fluency score        need not even consider the source sentence; it only judges        on whether it is fluent in the target language. </a:t>
            </a:r>
          </a:p>
          <a:p>
            <a:pPr marL="742950" lvl="1" indent="-2160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This decomposition is advantageous because it makes it possible to estimate the two scoring functions on separate data.</a:t>
            </a:r>
          </a:p>
          <a:p>
            <a:pPr marL="5269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285750" indent="-216000">
              <a:lnSpc>
                <a:spcPct val="100000"/>
              </a:lnSpc>
            </a:pPr>
            <a:r>
              <a:rPr lang="en-US" dirty="0"/>
              <a:t>The fluency model can be estimated from monolingual text in the target language. </a:t>
            </a:r>
          </a:p>
          <a:p>
            <a:pPr marL="742950" lvl="1" indent="-2160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Large monolingual corpora are now available in many languages, thanks to resources such as Wikipedia.</a:t>
            </a:r>
          </a:p>
          <a:p>
            <a:pPr marL="285750" indent="-216000">
              <a:lnSpc>
                <a:spcPct val="100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6E40E-024B-4085-AED0-86A65011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90" y="1806388"/>
            <a:ext cx="3695140" cy="37847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A5117-9E3C-4FAB-B6EE-7338E484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46" y="2310141"/>
            <a:ext cx="416175" cy="321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CCE11-2165-45B6-B72E-41D050BC6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873" y="2507322"/>
            <a:ext cx="416563" cy="4106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C2DF-9CBA-4E61-B07A-3164F083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Noisy channel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6845-A45B-4BBA-A0DE-304396F5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331850"/>
          </a:xfrm>
        </p:spPr>
        <p:txBody>
          <a:bodyPr/>
          <a:lstStyle/>
          <a:p>
            <a:r>
              <a:rPr lang="en-US" sz="1600" dirty="0"/>
              <a:t>In the noisy channel model, each </a:t>
            </a:r>
            <a:r>
              <a:rPr lang="en-US" sz="1600" b="1" dirty="0"/>
              <a:t>scoring function </a:t>
            </a:r>
            <a:r>
              <a:rPr lang="en-US" sz="1600" dirty="0"/>
              <a:t>is a </a:t>
            </a:r>
            <a:r>
              <a:rPr lang="en-US" sz="1600" b="1" dirty="0">
                <a:solidFill>
                  <a:srgbClr val="0000FF"/>
                </a:solidFill>
              </a:rPr>
              <a:t>log probability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By setting the scoring functions equal to logarithms of the prior and likelihood, their sum is equal to              , which is </a:t>
            </a:r>
            <a:r>
              <a:rPr lang="en-US" sz="1600" b="1" dirty="0"/>
              <a:t>logarithm of joint probability of source and target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sentence        that maximizes this joint probability is also the maximizer of the conditional probability        , making it the most likely target language sentence, conditioned on the source.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59444-38B6-4BA7-B3BC-35C436F2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3151" y="1590425"/>
            <a:ext cx="6601843" cy="1061193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C7DD9-9B45-42AD-83D9-BD7B310C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8" y="3081443"/>
            <a:ext cx="690562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28F85-1C2F-47FA-959B-528A5DC2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565" y="3653021"/>
            <a:ext cx="414337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DEE37-7C92-4559-97E8-3D371612C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320" y="3953234"/>
            <a:ext cx="414337" cy="289072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AF8E9403-2B10-45A2-B7E9-10696DD4115D}"/>
              </a:ext>
            </a:extLst>
          </p:cNvPr>
          <p:cNvSpPr/>
          <p:nvPr/>
        </p:nvSpPr>
        <p:spPr>
          <a:xfrm rot="5400000">
            <a:off x="6718485" y="1400175"/>
            <a:ext cx="131108" cy="168088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D1A56C-332C-490F-B0DD-B0778A5D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58" y="1825572"/>
            <a:ext cx="690562" cy="285750"/>
          </a:xfrm>
          <a:prstGeom prst="rect">
            <a:avLst/>
          </a:prstGeom>
          <a:ln w="19050"/>
        </p:spPr>
      </p:pic>
    </p:spTree>
    <p:extLst>
      <p:ext uri="{BB962C8B-B14F-4D97-AF65-F5344CB8AC3E}">
        <p14:creationId xmlns:p14="http://schemas.microsoft.com/office/powerpoint/2010/main" val="14048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A76-ED76-40E4-BCA1-66FFA7E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translation modeling : Alignment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F7215-233E-4CE8-995E-D30E9918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2093"/>
            <a:ext cx="8520600" cy="3267482"/>
          </a:xfrm>
        </p:spPr>
        <p:txBody>
          <a:bodyPr/>
          <a:lstStyle/>
          <a:p>
            <a:r>
              <a:rPr lang="en-US" dirty="0"/>
              <a:t>The simplest decomposition of the translation model is </a:t>
            </a:r>
            <a:r>
              <a:rPr lang="en-US" b="1" dirty="0">
                <a:solidFill>
                  <a:srgbClr val="0000FF"/>
                </a:solidFill>
              </a:rPr>
              <a:t>word-to-word</a:t>
            </a:r>
          </a:p>
          <a:p>
            <a:r>
              <a:rPr lang="en-US" dirty="0"/>
              <a:t>Each word in the </a:t>
            </a:r>
            <a:r>
              <a:rPr lang="en-US" b="1" dirty="0">
                <a:solidFill>
                  <a:srgbClr val="0000FF"/>
                </a:solidFill>
              </a:rPr>
              <a:t>source</a:t>
            </a:r>
            <a:r>
              <a:rPr lang="en-US" dirty="0"/>
              <a:t> should be aligned to a word in the </a:t>
            </a:r>
            <a:r>
              <a:rPr lang="en-US" b="1" dirty="0">
                <a:solidFill>
                  <a:srgbClr val="0000FF"/>
                </a:solidFill>
              </a:rPr>
              <a:t>translation</a:t>
            </a:r>
            <a:r>
              <a:rPr lang="en-US" dirty="0"/>
              <a:t>.</a:t>
            </a:r>
          </a:p>
          <a:p>
            <a:r>
              <a:rPr lang="en-US" dirty="0"/>
              <a:t>This approach presupposes an </a:t>
            </a:r>
            <a:r>
              <a:rPr lang="en-US" b="1" dirty="0">
                <a:solidFill>
                  <a:srgbClr val="0000FF"/>
                </a:solidFill>
              </a:rPr>
              <a:t>alignment</a:t>
            </a:r>
            <a:r>
              <a:rPr lang="en-US" dirty="0"/>
              <a:t>                      which contains a </a:t>
            </a:r>
            <a:r>
              <a:rPr lang="en-US" b="1" dirty="0"/>
              <a:t>list of pairs </a:t>
            </a:r>
            <a:r>
              <a:rPr lang="en-US" dirty="0"/>
              <a:t>of </a:t>
            </a: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tokens.</a:t>
            </a:r>
          </a:p>
          <a:p>
            <a:r>
              <a:rPr lang="en-US" dirty="0"/>
              <a:t>Each alignment contains exactly one tuple for each word in the source</a:t>
            </a:r>
          </a:p>
          <a:p>
            <a:r>
              <a:rPr lang="en-US" dirty="0"/>
              <a:t>If no appropriate word in the target can be identified for a source word, it is aligned to ∅.</a:t>
            </a:r>
          </a:p>
          <a:p>
            <a:r>
              <a:rPr lang="en-US" dirty="0"/>
              <a:t>Words in the target can align with multiple words in the source.</a:t>
            </a:r>
          </a:p>
          <a:p>
            <a:pPr marL="114300" indent="0"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F8F02-A334-4612-B3A0-4570008A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26" y="1822842"/>
            <a:ext cx="1108890" cy="2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0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A76-ED76-40E4-BCA1-66FFA7E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sz="2800" dirty="0"/>
              <a:t>lignment </a:t>
            </a:r>
            <a:r>
              <a:rPr lang="en-CA" sz="2800" dirty="0"/>
              <a:t>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F7215-233E-4CE8-995E-D30E9918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2093"/>
            <a:ext cx="8520600" cy="326748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Example: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039FD-8704-47EC-884A-6DB6978A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1979829"/>
            <a:ext cx="2524685" cy="24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FD4D6-0C36-4A02-8DF7-FFD03539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0" y="2253201"/>
            <a:ext cx="1999690" cy="249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A4E673-F0DE-4E6A-88B3-70366C1D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12" y="2939222"/>
            <a:ext cx="6266329" cy="313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12D135-6FD4-4F02-BA1F-4E807154D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12" y="3231667"/>
            <a:ext cx="6414247" cy="299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E09212-6AEA-4E89-901A-B445F9BE44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3250" y="638708"/>
            <a:ext cx="3147120" cy="205268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2D64C86D-56E3-4693-8007-97F1134F9195}"/>
              </a:ext>
            </a:extLst>
          </p:cNvPr>
          <p:cNvSpPr/>
          <p:nvPr/>
        </p:nvSpPr>
        <p:spPr>
          <a:xfrm>
            <a:off x="654115" y="1979829"/>
            <a:ext cx="139515" cy="57149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E2FEC8E-F11E-464D-AB97-B1ED4906E6CA}"/>
              </a:ext>
            </a:extLst>
          </p:cNvPr>
          <p:cNvSpPr/>
          <p:nvPr/>
        </p:nvSpPr>
        <p:spPr>
          <a:xfrm>
            <a:off x="625418" y="2964041"/>
            <a:ext cx="139515" cy="57149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5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translation as a task</a:t>
            </a:r>
            <a:endParaRPr dirty="0"/>
          </a:p>
        </p:txBody>
      </p:sp>
      <p:sp>
        <p:nvSpPr>
          <p:cNvPr id="1078" name="Google Shape;1078;p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translation can be formulated as an </a:t>
            </a:r>
            <a:r>
              <a:rPr lang="en" b="1" dirty="0"/>
              <a:t>optimization problem</a:t>
            </a:r>
          </a:p>
          <a:p>
            <a:pPr marL="285750" indent="-285750"/>
            <a:r>
              <a:rPr lang="en" dirty="0"/>
              <a:t>       is a sentence in a </a:t>
            </a:r>
            <a:r>
              <a:rPr lang="en" b="1" dirty="0"/>
              <a:t>source language</a:t>
            </a:r>
            <a:r>
              <a:rPr lang="en" dirty="0"/>
              <a:t> </a:t>
            </a:r>
          </a:p>
          <a:p>
            <a:pPr marL="285750" indent="-285750"/>
            <a:r>
              <a:rPr lang="en" dirty="0"/>
              <a:t>       is a sentence in the</a:t>
            </a:r>
            <a:r>
              <a:rPr lang="en" b="1" dirty="0"/>
              <a:t> target language</a:t>
            </a:r>
          </a:p>
          <a:p>
            <a:pPr marL="285750" indent="-285750"/>
            <a:r>
              <a:rPr lang="en" b="1" dirty="0"/>
              <a:t>       </a:t>
            </a:r>
            <a:r>
              <a:rPr lang="en" dirty="0"/>
              <a:t>is a </a:t>
            </a:r>
            <a:r>
              <a:rPr lang="en" b="1" dirty="0"/>
              <a:t>scoring function.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formalism requires</a:t>
            </a:r>
            <a:r>
              <a:rPr lang="en" b="1" dirty="0"/>
              <a:t> two components</a:t>
            </a:r>
            <a:r>
              <a:rPr lang="en" dirty="0"/>
              <a:t>: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 </a:t>
            </a:r>
            <a:r>
              <a:rPr lang="en" b="1" u="sng" dirty="0"/>
              <a:t>decoding </a:t>
            </a:r>
            <a:r>
              <a:rPr lang="en" dirty="0"/>
              <a:t>algorithm for computing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 </a:t>
            </a:r>
            <a:r>
              <a:rPr lang="en" b="1" u="sng" dirty="0"/>
              <a:t>learning </a:t>
            </a:r>
            <a:r>
              <a:rPr lang="en" dirty="0"/>
              <a:t>algorithm for estimating the parameters of the scoring function</a:t>
            </a:r>
            <a:r>
              <a:rPr lang="en" b="1" dirty="0"/>
              <a:t> Ψ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079" name="Google Shape;1079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333" y="1656433"/>
            <a:ext cx="3347569" cy="70576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A57262-A919-483A-8BC0-D5F53F0CC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8" y="1553582"/>
            <a:ext cx="535101" cy="389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DF418-0339-4093-935C-4AE20D1C5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84" y="2211840"/>
            <a:ext cx="280502" cy="32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31742-96B1-40A2-92A6-86AAD1DE5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81" y="1882914"/>
            <a:ext cx="410936" cy="339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B1CC4-D7DE-4C16-A97D-73E8F5377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907" y="3764468"/>
            <a:ext cx="438997" cy="327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C12172-3629-4C28-8307-A8005C6D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879" y="4091720"/>
            <a:ext cx="280502" cy="3272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A76-ED76-40E4-BCA1-66FFA7E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Alignment and Translation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F7215-233E-4CE8-995E-D30E9918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2093"/>
            <a:ext cx="8520600" cy="32674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joint probability </a:t>
            </a:r>
            <a:r>
              <a:rPr lang="en-US" dirty="0"/>
              <a:t>of the </a:t>
            </a:r>
            <a:r>
              <a:rPr lang="en-US" b="1" dirty="0"/>
              <a:t>alignment</a:t>
            </a:r>
            <a:r>
              <a:rPr lang="en-US" dirty="0"/>
              <a:t> and the </a:t>
            </a:r>
            <a:r>
              <a:rPr lang="en-US" b="1" dirty="0"/>
              <a:t>translation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073B81-A9D2-4781-AEC1-16F846E0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1441" y="2040590"/>
            <a:ext cx="5781117" cy="157666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4745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D823-B373-4BB3-85A4-5FC3972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translation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13595-B3FC-4AE9-AB30-7AB56EFD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5765"/>
            <a:ext cx="8520600" cy="3273810"/>
          </a:xfrm>
        </p:spPr>
        <p:txBody>
          <a:bodyPr/>
          <a:lstStyle/>
          <a:p>
            <a:pPr marL="114300" indent="0">
              <a:buNone/>
            </a:pP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1500" dirty="0"/>
              <a:t> probability model makes two key assumptions:</a:t>
            </a:r>
          </a:p>
          <a:p>
            <a:pPr marL="114300" indent="0">
              <a:buNone/>
            </a:pPr>
            <a:endParaRPr lang="en-US" sz="1500" dirty="0"/>
          </a:p>
          <a:p>
            <a:r>
              <a:rPr lang="en-US" sz="1500" dirty="0"/>
              <a:t>The alignment probability factors across tokens</a:t>
            </a:r>
          </a:p>
          <a:p>
            <a:r>
              <a:rPr lang="en-US" sz="1500" dirty="0"/>
              <a:t>This means that each alignment decision is independent of the others, and depends only on the index    , and the sentence lengths         </a:t>
            </a:r>
            <a:r>
              <a:rPr lang="en-US" sz="1100" dirty="0"/>
              <a:t>and     </a:t>
            </a:r>
          </a:p>
          <a:p>
            <a:endParaRPr lang="en-US" sz="1500" dirty="0"/>
          </a:p>
          <a:p>
            <a:endParaRPr lang="en-US" sz="1500" dirty="0"/>
          </a:p>
          <a:p>
            <a:pPr marL="114300" indent="0">
              <a:buNone/>
            </a:pPr>
            <a:endParaRPr lang="en-US" sz="1500" dirty="0"/>
          </a:p>
          <a:p>
            <a:r>
              <a:rPr lang="en-US" sz="1500" dirty="0"/>
              <a:t>The translation probability also factors across tokens</a:t>
            </a:r>
          </a:p>
          <a:p>
            <a:r>
              <a:rPr lang="en-US" sz="1500" dirty="0"/>
              <a:t>so that each word in w(s) depends only on its aligned word in w(t) . This means that translation is word-to-word, ignoring context.</a:t>
            </a:r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62C87-C39B-4B4E-A792-81F4B976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8991" y="1030469"/>
            <a:ext cx="3129801" cy="853582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BAE67-0B87-4533-B4D9-2478C2F6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68" y="2274509"/>
            <a:ext cx="423862" cy="242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9BD25-E885-46BF-AE05-6A6357912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74" y="2233469"/>
            <a:ext cx="395288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6C65D-5489-4E0D-A67C-AB2853AF3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532" y="2283751"/>
            <a:ext cx="171449" cy="157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649AC4-6100-4BAC-AF92-D122B4CC821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637" y="2504369"/>
            <a:ext cx="3064157" cy="55217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270A45-75F5-4662-A2E9-4AF9A2F159F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8383" y="3935611"/>
            <a:ext cx="2551019" cy="53375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1133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8ACF-4310-451F-B90B-4EDAF041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translation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B978-CE51-4A20-B1ED-A19A1541A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To translate with such a model, we could sum or max over all possible alignments</a:t>
            </a:r>
          </a:p>
          <a:p>
            <a:r>
              <a:rPr lang="en-US" dirty="0"/>
              <a:t>The term          defines the prior probability over alignments.</a:t>
            </a:r>
            <a:endParaRPr lang="en-CA" sz="1800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6FD7E-372C-4D24-8234-C41221D3A8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6510" y="2653391"/>
            <a:ext cx="3990975" cy="133763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93807-C054-4E78-82D1-796E15CD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47" y="1882588"/>
            <a:ext cx="487841" cy="3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8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machine translation</a:t>
            </a:r>
            <a:endParaRPr dirty="0"/>
          </a:p>
        </p:txBody>
      </p:sp>
      <p:sp>
        <p:nvSpPr>
          <p:cNvPr id="1125" name="Google Shape;1125;p174"/>
          <p:cNvSpPr txBox="1">
            <a:spLocks noGrp="1"/>
          </p:cNvSpPr>
          <p:nvPr>
            <p:ph type="body" idx="1"/>
          </p:nvPr>
        </p:nvSpPr>
        <p:spPr>
          <a:xfrm>
            <a:off x="311700" y="1089212"/>
            <a:ext cx="8771788" cy="3260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Neural network models for machine translation are based on the encoder-decoder architecture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00FF"/>
                </a:solidFill>
              </a:rPr>
              <a:t>encoder</a:t>
            </a:r>
            <a:r>
              <a:rPr lang="en-US" sz="1600" dirty="0"/>
              <a:t> network converts the source language sentence into a vector or matrix representation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00FF"/>
                </a:solidFill>
              </a:rPr>
              <a:t>decoder</a:t>
            </a:r>
            <a:r>
              <a:rPr lang="en-US" sz="1600" dirty="0"/>
              <a:t> network then converts the encoding into a sentence in the target language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endParaRPr lang="en-US" sz="1200" dirty="0"/>
          </a:p>
          <a:p>
            <a:pPr marL="0" indent="0">
              <a:spcAft>
                <a:spcPts val="1600"/>
              </a:spcAft>
              <a:buNone/>
            </a:pPr>
            <a:r>
              <a:rPr lang="en-US" sz="1400" dirty="0">
                <a:solidFill>
                  <a:schemeClr val="accent5"/>
                </a:solidFill>
              </a:rPr>
              <a:t>Where the second line means that the function                    defines the conditional probability</a:t>
            </a:r>
            <a:endParaRPr sz="14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30BA-9338-43F9-A366-79C66DD607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268" y="3214622"/>
            <a:ext cx="2632262" cy="67493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AC3AB-57EE-4751-9455-91B1F30B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055" y="4087357"/>
            <a:ext cx="853889" cy="2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BE933-2C11-41B4-9E7E-866036017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69" y="4070822"/>
            <a:ext cx="1097746" cy="25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425D-7169-4F2C-9DAF-C5D860E5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Neural machine translation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DD3C-EA35-4756-AE69-DC13D4E44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0000FF"/>
                </a:solidFill>
              </a:rPr>
              <a:t>decoder</a:t>
            </a:r>
            <a:r>
              <a:rPr lang="en-US" sz="1600" dirty="0"/>
              <a:t> is typically a recurrent neural network, which generates the </a:t>
            </a:r>
            <a:r>
              <a:rPr lang="en-US" sz="1600" b="1" dirty="0">
                <a:solidFill>
                  <a:srgbClr val="0000FF"/>
                </a:solidFill>
              </a:rPr>
              <a:t>target</a:t>
            </a:r>
            <a:r>
              <a:rPr lang="en-US" sz="1600" dirty="0"/>
              <a:t> language sentence one word at a time, while recurrently updating a hidden state. 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encoder and decoder networks are trained </a:t>
            </a:r>
            <a:r>
              <a:rPr lang="en-US" sz="1600" b="1" dirty="0">
                <a:solidFill>
                  <a:srgbClr val="0000FF"/>
                </a:solidFill>
              </a:rPr>
              <a:t>end-to-end</a:t>
            </a:r>
            <a:r>
              <a:rPr lang="en-US" sz="1600" dirty="0"/>
              <a:t> from </a:t>
            </a:r>
            <a:r>
              <a:rPr lang="en-US" sz="1600" b="1" dirty="0"/>
              <a:t>parallel sentences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If the </a:t>
            </a:r>
            <a:r>
              <a:rPr lang="en-US" sz="1600" b="1" dirty="0"/>
              <a:t>output</a:t>
            </a:r>
            <a:r>
              <a:rPr lang="en-US" sz="1600" dirty="0"/>
              <a:t> layer of the decoder is a </a:t>
            </a:r>
            <a:r>
              <a:rPr lang="en-US" sz="1600" b="1" dirty="0"/>
              <a:t>logistic</a:t>
            </a:r>
            <a:r>
              <a:rPr lang="en-US" sz="1600" dirty="0"/>
              <a:t> function, then the entire architecture can be trained to maximize the conditional log-likelihood: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57967-06A9-42F6-B51B-D8C5EF47C0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4216" y="3455893"/>
            <a:ext cx="4596592" cy="129315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97300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DFA1-28F6-4D23-B124-52044C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Neural machine translation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8EC9F-3E9A-47F2-B267-D8CE29268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When the </a:t>
            </a:r>
            <a:r>
              <a:rPr lang="en-US" sz="1600" b="1" dirty="0"/>
              <a:t>output</a:t>
            </a:r>
            <a:r>
              <a:rPr lang="en-US" sz="1600" dirty="0"/>
              <a:t> layer of decoder is </a:t>
            </a:r>
            <a:r>
              <a:rPr lang="en-US" sz="1600" b="1" dirty="0"/>
              <a:t>logistic</a:t>
            </a:r>
            <a:r>
              <a:rPr lang="en-US" sz="1600" dirty="0"/>
              <a:t> function:</a:t>
            </a:r>
          </a:p>
          <a:p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Where the hidden state            is a </a:t>
            </a:r>
            <a:r>
              <a:rPr lang="en-US" sz="1600" b="1" dirty="0"/>
              <a:t>recurrent function </a:t>
            </a:r>
            <a:r>
              <a:rPr lang="en-US" sz="1600" dirty="0"/>
              <a:t>of the previously generated text        ------    and the encoding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Where                      is the </a:t>
            </a:r>
            <a:r>
              <a:rPr lang="en-US" sz="1600" b="1" dirty="0"/>
              <a:t>matrix of output word vectors </a:t>
            </a:r>
            <a:r>
              <a:rPr lang="en-US" sz="1600" dirty="0"/>
              <a:t>for the           words in the target language vocabulary.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F837-6F63-4790-A14D-147A7431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5731" y="1017725"/>
            <a:ext cx="3280967" cy="923034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1556D-C0CB-46D8-AC94-13AB6A3E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639" y="2759089"/>
            <a:ext cx="3299026" cy="52746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3CCA9-63B2-402C-8E49-332355AFC8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95" y="2819853"/>
            <a:ext cx="3318802" cy="52746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Equals 8">
            <a:extLst>
              <a:ext uri="{FF2B5EF4-FFF2-40B4-BE49-F238E27FC236}">
                <a16:creationId xmlns:a16="http://schemas.microsoft.com/office/drawing/2014/main" id="{614FC349-6ACD-4BBA-B574-8058DD2DB8A6}"/>
              </a:ext>
            </a:extLst>
          </p:cNvPr>
          <p:cNvSpPr/>
          <p:nvPr/>
        </p:nvSpPr>
        <p:spPr>
          <a:xfrm>
            <a:off x="4340658" y="2879411"/>
            <a:ext cx="322729" cy="28736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4FA42-EDD2-4F36-8E8A-D17A65EA3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60" y="3482064"/>
            <a:ext cx="1084987" cy="283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4B709C-7EEA-48FA-BC09-2C5348A3A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306" y="3482064"/>
            <a:ext cx="364343" cy="287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BDEC98-ECAA-4171-9FD4-2C445CB97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338" y="1992075"/>
            <a:ext cx="549030" cy="412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083F4-0DFE-44CC-92AA-18D94AD4D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888" y="2381181"/>
            <a:ext cx="634754" cy="332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62915E-6B7A-4CB0-9AAD-27454B6960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1472" y="2322483"/>
            <a:ext cx="246504" cy="3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5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36F-4E50-4174-868A-42F3D2A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Sequence-to-Sequence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489A1-0A3F-4EC4-A4B5-72E792519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0000FF"/>
                </a:solidFill>
              </a:rPr>
              <a:t>simplest</a:t>
            </a:r>
            <a:r>
              <a:rPr lang="en-US" sz="1600" dirty="0"/>
              <a:t> encoder-decoder architecture is the sequence-to-sequence model</a:t>
            </a:r>
          </a:p>
          <a:p>
            <a:r>
              <a:rPr lang="en-US" sz="1600" dirty="0"/>
              <a:t>Sequence-to-sequence translation is nothing more than wiring together two LSTMs: one to </a:t>
            </a:r>
            <a:r>
              <a:rPr lang="en-US" sz="1600" b="1" dirty="0"/>
              <a:t>read the source</a:t>
            </a:r>
            <a:r>
              <a:rPr lang="en-US" sz="1600" dirty="0"/>
              <a:t>, and another to </a:t>
            </a:r>
            <a:r>
              <a:rPr lang="en-US" sz="1600" b="1" dirty="0"/>
              <a:t>generate the target</a:t>
            </a:r>
            <a:r>
              <a:rPr lang="en-US" sz="1600" dirty="0"/>
              <a:t>.</a:t>
            </a:r>
          </a:p>
          <a:p>
            <a:r>
              <a:rPr lang="en-US" sz="1600" dirty="0"/>
              <a:t>In this model, the encoder is set to the final hidden state of a long short-term </a:t>
            </a:r>
            <a:r>
              <a:rPr lang="en-CA" sz="1600" dirty="0"/>
              <a:t>memory (LSTM) on the source sentence</a:t>
            </a:r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r>
              <a:rPr lang="en-US" sz="1600" dirty="0"/>
              <a:t>Where            is the embedding of source language word </a:t>
            </a:r>
          </a:p>
          <a:p>
            <a:r>
              <a:rPr lang="en-US" sz="1600" dirty="0"/>
              <a:t>The encoding then provides the initial hidden state for the decoder LSTM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D7671-FFC8-49E0-9231-E1490BA4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3387" y="2516822"/>
            <a:ext cx="2266950" cy="800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18EEC-D5F3-4F11-9044-2FCE52E6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87" y="4185285"/>
            <a:ext cx="2266950" cy="8477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8E0FA-8C83-4AAC-96C0-6734B81A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7" y="3475784"/>
            <a:ext cx="36195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EF7519-8085-4D8E-A180-FC9A2DE3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602" y="3458955"/>
            <a:ext cx="390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4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DD70-D9E0-4BC9-9C4E-51FBFD8B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Tweaks on Sequence-to-Sequence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6673-9EB0-4A3F-B29A-1642B8E71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model works better if the source sentence is </a:t>
            </a:r>
            <a:r>
              <a:rPr lang="en-US" sz="2000" b="1" dirty="0">
                <a:solidFill>
                  <a:srgbClr val="0000FF"/>
                </a:solidFill>
              </a:rPr>
              <a:t>reversed</a:t>
            </a:r>
            <a:r>
              <a:rPr lang="en-US" sz="2000" dirty="0"/>
              <a:t>, reading from the end of the sentence back to the beginning.</a:t>
            </a:r>
          </a:p>
          <a:p>
            <a:pPr marL="11430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In this way, the words at the </a:t>
            </a:r>
            <a:r>
              <a:rPr lang="en-US" sz="2000" b="1" dirty="0"/>
              <a:t>beginning</a:t>
            </a:r>
            <a:r>
              <a:rPr lang="en-US" sz="2000" dirty="0"/>
              <a:t> of the </a:t>
            </a:r>
            <a:r>
              <a:rPr lang="en-US" sz="2000" b="1" dirty="0"/>
              <a:t>source</a:t>
            </a:r>
            <a:r>
              <a:rPr lang="en-US" sz="2000" dirty="0"/>
              <a:t> have the </a:t>
            </a:r>
            <a:r>
              <a:rPr lang="en-US" sz="2000" b="1" dirty="0"/>
              <a:t>greatest</a:t>
            </a:r>
            <a:r>
              <a:rPr lang="en-US" sz="2000" dirty="0"/>
              <a:t> impact on the </a:t>
            </a:r>
            <a:r>
              <a:rPr lang="en-US" sz="2000" b="1" dirty="0"/>
              <a:t>encoding z</a:t>
            </a:r>
            <a:r>
              <a:rPr lang="en-US" sz="2000" dirty="0"/>
              <a:t>, and therefore impact the words at the </a:t>
            </a:r>
            <a:r>
              <a:rPr lang="en-US" sz="2000" b="1" dirty="0"/>
              <a:t>beginning</a:t>
            </a:r>
            <a:r>
              <a:rPr lang="en-US" sz="2000" dirty="0"/>
              <a:t> of the </a:t>
            </a:r>
            <a:r>
              <a:rPr lang="en-US" sz="2000" b="1" dirty="0"/>
              <a:t>target</a:t>
            </a:r>
            <a:r>
              <a:rPr lang="en-US" sz="2000" dirty="0"/>
              <a:t> sentence.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Advance encoding models, such as </a:t>
            </a:r>
            <a:r>
              <a:rPr lang="en-US" sz="2000" b="1" dirty="0">
                <a:solidFill>
                  <a:srgbClr val="0000FF"/>
                </a:solidFill>
              </a:rPr>
              <a:t>neural attention </a:t>
            </a:r>
            <a:r>
              <a:rPr lang="en-US" sz="2000" dirty="0"/>
              <a:t>has </a:t>
            </a:r>
            <a:r>
              <a:rPr lang="en-US" sz="2000" b="1" dirty="0">
                <a:solidFill>
                  <a:srgbClr val="0000FF"/>
                </a:solidFill>
              </a:rPr>
              <a:t>eliminated</a:t>
            </a:r>
            <a:r>
              <a:rPr lang="en-US" sz="2000" dirty="0"/>
              <a:t> the need for </a:t>
            </a:r>
            <a:r>
              <a:rPr lang="en-US" sz="2000" b="1" dirty="0">
                <a:solidFill>
                  <a:srgbClr val="0000FF"/>
                </a:solidFill>
              </a:rPr>
              <a:t>reversing</a:t>
            </a:r>
            <a:r>
              <a:rPr lang="en-US" sz="2000" dirty="0"/>
              <a:t> the source sentence.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688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C53F-C6D0-4588-90AD-F41FFB60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Tweaks on Sequence-to-Sequence Model : pt2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E238-9448-4658-A9F3-19278365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encoder and decoder can be implemented as </a:t>
            </a:r>
            <a:r>
              <a:rPr lang="en-US" sz="1800" b="1" dirty="0"/>
              <a:t>deep LSTMs</a:t>
            </a:r>
            <a:r>
              <a:rPr lang="en-US" sz="1800" dirty="0"/>
              <a:t>, with multiple layers of hidden states</a:t>
            </a:r>
          </a:p>
          <a:p>
            <a:r>
              <a:rPr lang="en-US" dirty="0"/>
              <a:t>E</a:t>
            </a:r>
            <a:r>
              <a:rPr lang="en-US" sz="1800" dirty="0"/>
              <a:t>ach hidden state         at layer </a:t>
            </a:r>
            <a:r>
              <a:rPr lang="en-US" sz="1800" b="1" i="1" dirty="0" err="1"/>
              <a:t>i</a:t>
            </a:r>
            <a:r>
              <a:rPr lang="en-US" sz="1800" dirty="0"/>
              <a:t> is treated as input to an LSTM at layer </a:t>
            </a:r>
            <a:r>
              <a:rPr lang="en-US" sz="1800" b="1" i="1" dirty="0" err="1"/>
              <a:t>i</a:t>
            </a:r>
            <a:r>
              <a:rPr lang="en-US" sz="1800" b="1" i="1" dirty="0"/>
              <a:t> + 1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BF831-4115-467A-9B9B-04849AFC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65473" y="2444813"/>
            <a:ext cx="4559363" cy="225366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AB2DA-7907-4B00-A636-3258E0E7B9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95" y="3196999"/>
            <a:ext cx="3935742" cy="74929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3E258-F218-45F5-A203-20E33CA52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287" y="1828829"/>
            <a:ext cx="447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1FA6-D76B-4155-AFC7-1F961A66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Tweaks on Sequence-to-Sequence Model : pt3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133F-51AA-41E6-A2C3-C27E78021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 improvements can be obtained by creating an ensemble of translation models, each trained from a different random initialization. </a:t>
            </a:r>
          </a:p>
          <a:p>
            <a:endParaRPr lang="en-US" dirty="0"/>
          </a:p>
          <a:p>
            <a:r>
              <a:rPr lang="en-US" dirty="0"/>
              <a:t>For an ensemble of size </a:t>
            </a:r>
            <a:r>
              <a:rPr lang="en-US" b="1" dirty="0"/>
              <a:t>N</a:t>
            </a:r>
            <a:r>
              <a:rPr lang="en-US" dirty="0"/>
              <a:t>, the per-token decoding probability is set equal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       is the decoding probability for model </a:t>
            </a:r>
            <a:r>
              <a:rPr lang="en-US" b="1" i="1" dirty="0" err="1"/>
              <a:t>i</a:t>
            </a:r>
            <a:endParaRPr lang="en-CA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0FFED-76EE-4600-9F76-B3FF1BCB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71812" y="2751025"/>
            <a:ext cx="5000375" cy="86963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55BC9-CE33-4B72-8D54-C35BCB7A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12" y="3774364"/>
            <a:ext cx="309813" cy="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C6E5-A82E-4173-B3D4-F8C7D34A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Machine translation : Labeled Data </a:t>
            </a:r>
            <a:r>
              <a:rPr lang="en" dirty="0">
                <a:solidFill>
                  <a:srgbClr val="FF0000"/>
                </a:solidFill>
              </a:rPr>
              <a:t>Problem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15CC-DC5A-4E7B-9A87-429D825A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152475"/>
            <a:ext cx="8298900" cy="3197100"/>
          </a:xfrm>
        </p:spPr>
        <p:txBody>
          <a:bodyPr/>
          <a:lstStyle/>
          <a:p>
            <a:r>
              <a:rPr lang="en-US" dirty="0"/>
              <a:t>Labeled translation data usually comes in the form parallel sentences.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/>
            <a:r>
              <a:rPr lang="en-US" dirty="0"/>
              <a:t>A useful feature function would note the translation pairs: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gusta</a:t>
            </a:r>
            <a:r>
              <a:rPr lang="en-US" dirty="0">
                <a:solidFill>
                  <a:srgbClr val="0000FF"/>
                </a:solidFill>
              </a:rPr>
              <a:t>, likes) (manzanas, apples) (Vinay, Vinay)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285750" indent="-285750"/>
            <a:r>
              <a:rPr lang="en-US" b="1" dirty="0">
                <a:solidFill>
                  <a:srgbClr val="FF0000"/>
                </a:solidFill>
              </a:rPr>
              <a:t>Problem:  </a:t>
            </a:r>
            <a:r>
              <a:rPr lang="en-US" dirty="0"/>
              <a:t>Such word-to-word alignment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given in the data.</a:t>
            </a:r>
          </a:p>
          <a:p>
            <a:endParaRPr lang="en-CA" dirty="0"/>
          </a:p>
        </p:txBody>
      </p:sp>
      <p:pic>
        <p:nvPicPr>
          <p:cNvPr id="4" name="Google Shape;1086;p168">
            <a:extLst>
              <a:ext uri="{FF2B5EF4-FFF2-40B4-BE49-F238E27FC236}">
                <a16:creationId xmlns:a16="http://schemas.microsoft.com/office/drawing/2014/main" id="{7F7E9F46-E92F-494E-8C60-E8BA9AEE97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5569" y="1950498"/>
            <a:ext cx="4118000" cy="9086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7250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7229-FEBD-485E-8191-F491883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131F-524A-4AAA-AA58-50BD93386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dirty="0"/>
              <a:t>Statistical Translation approach is </a:t>
            </a:r>
            <a:r>
              <a:rPr lang="en-CA" sz="2000" b="1" dirty="0">
                <a:solidFill>
                  <a:srgbClr val="0000FF"/>
                </a:solidFill>
              </a:rPr>
              <a:t>compositional</a:t>
            </a:r>
          </a:p>
          <a:p>
            <a:r>
              <a:rPr lang="en-CA" sz="2000" dirty="0"/>
              <a:t>Encoder-decoder models are </a:t>
            </a:r>
            <a:r>
              <a:rPr lang="en-CA" sz="2000" b="1" dirty="0">
                <a:solidFill>
                  <a:srgbClr val="0000FF"/>
                </a:solidFill>
              </a:rPr>
              <a:t>contextualized</a:t>
            </a:r>
          </a:p>
          <a:p>
            <a:endParaRPr lang="en-CA" sz="2000" dirty="0"/>
          </a:p>
          <a:p>
            <a:r>
              <a:rPr lang="en-US" sz="2000" dirty="0">
                <a:solidFill>
                  <a:srgbClr val="FF0000"/>
                </a:solidFill>
              </a:rPr>
              <a:t>Question: </a:t>
            </a:r>
            <a:r>
              <a:rPr lang="en-US" sz="2000" dirty="0"/>
              <a:t>Is it possible for translation to be both </a:t>
            </a:r>
            <a:r>
              <a:rPr lang="en-US" sz="2000" b="1" dirty="0"/>
              <a:t>contextualized</a:t>
            </a:r>
            <a:r>
              <a:rPr lang="en-US" sz="2000" dirty="0"/>
              <a:t> and </a:t>
            </a:r>
            <a:r>
              <a:rPr lang="en-US" sz="2000" b="1" dirty="0"/>
              <a:t>compositional</a:t>
            </a:r>
            <a:r>
              <a:rPr lang="en-US" sz="2000" dirty="0"/>
              <a:t>?</a:t>
            </a:r>
          </a:p>
          <a:p>
            <a:r>
              <a:rPr lang="en-US" sz="2000" dirty="0">
                <a:solidFill>
                  <a:srgbClr val="00B050"/>
                </a:solidFill>
              </a:rPr>
              <a:t>Answer: </a:t>
            </a:r>
            <a:r>
              <a:rPr lang="en-US" sz="2000" dirty="0"/>
              <a:t>Yes, One approach is to augment neural translation with an </a:t>
            </a:r>
            <a:r>
              <a:rPr lang="en-US" sz="2000" b="1" dirty="0">
                <a:solidFill>
                  <a:srgbClr val="0000FF"/>
                </a:solidFill>
              </a:rPr>
              <a:t>attention mechanism</a:t>
            </a:r>
            <a:r>
              <a:rPr lang="en-US" sz="2000" dirty="0"/>
              <a:t>.</a:t>
            </a: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9284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BBA-C657-4A39-A555-74AE466E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Attention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6F13-52B3-41AE-BE09-0B6FCF15B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Neural attention </a:t>
            </a:r>
            <a:r>
              <a:rPr lang="en-US" dirty="0"/>
              <a:t>makes it possible to integrate </a:t>
            </a:r>
            <a:r>
              <a:rPr lang="en-US" b="1" dirty="0">
                <a:solidFill>
                  <a:srgbClr val="0000FF"/>
                </a:solidFill>
              </a:rPr>
              <a:t>alignment</a:t>
            </a:r>
            <a:r>
              <a:rPr lang="en-US" dirty="0"/>
              <a:t> into the </a:t>
            </a:r>
            <a:r>
              <a:rPr lang="en-US" b="1" dirty="0"/>
              <a:t>encoder-decoder architecture.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general, attention can be thought of as using a query to select from a memory of </a:t>
            </a:r>
            <a:r>
              <a:rPr lang="en-US" b="1" dirty="0">
                <a:solidFill>
                  <a:srgbClr val="0000FF"/>
                </a:solidFill>
              </a:rPr>
              <a:t>key-value pairs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However, the query, keys, and values are all vectors, and the entire </a:t>
            </a:r>
            <a:r>
              <a:rPr lang="en-CA" dirty="0"/>
              <a:t>operation is differentiable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general view of neural attention:</a:t>
            </a:r>
            <a:endParaRPr lang="en-CA" dirty="0"/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5ECE3-F00E-41D7-8EE3-2121728BE5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320" y="3320592"/>
            <a:ext cx="3052963" cy="1576606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532040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BBA-C657-4A39-A555-74AE466E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6F13-52B3-41AE-BE09-0B6FCF15B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For each key       in the memory, score                   gets computed with respect to the query m. </a:t>
            </a:r>
          </a:p>
          <a:p>
            <a:r>
              <a:rPr lang="en-US" sz="1600" dirty="0"/>
              <a:t>                  score is a function of the </a:t>
            </a:r>
            <a:r>
              <a:rPr lang="en-US" sz="1600" b="1" dirty="0"/>
              <a:t>compatibility</a:t>
            </a:r>
            <a:r>
              <a:rPr lang="en-US" sz="1600" dirty="0"/>
              <a:t> of </a:t>
            </a:r>
            <a:r>
              <a:rPr lang="en-US" sz="1600" b="1" dirty="0"/>
              <a:t>key</a:t>
            </a:r>
            <a:r>
              <a:rPr lang="en-US" sz="1600" dirty="0"/>
              <a:t> and </a:t>
            </a:r>
            <a:r>
              <a:rPr lang="en-US" sz="1600" b="1" dirty="0"/>
              <a:t>query</a:t>
            </a:r>
          </a:p>
          <a:p>
            <a:r>
              <a:rPr lang="en-US" sz="1600" b="1" dirty="0"/>
              <a:t>                  </a:t>
            </a:r>
            <a:r>
              <a:rPr lang="en-US" sz="1600" dirty="0"/>
              <a:t>can be computed using a </a:t>
            </a:r>
            <a:r>
              <a:rPr lang="en-US" sz="1600" b="1" dirty="0"/>
              <a:t>small feedforward neural network</a:t>
            </a:r>
            <a:r>
              <a:rPr lang="en-US" sz="1600" dirty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vector of scores </a:t>
            </a:r>
            <a:r>
              <a:rPr lang="en-US" sz="1600" dirty="0"/>
              <a:t>is passed through an </a:t>
            </a:r>
            <a:r>
              <a:rPr lang="en-US" sz="1600" b="1" dirty="0"/>
              <a:t>activation function</a:t>
            </a:r>
            <a:r>
              <a:rPr lang="en-US" sz="1600" dirty="0"/>
              <a:t>, like SoftMax.</a:t>
            </a:r>
          </a:p>
          <a:p>
            <a:r>
              <a:rPr lang="en-US" sz="1600" dirty="0"/>
              <a:t>Output of activation function is a vector of non-negative numbers:                      </a:t>
            </a:r>
          </a:p>
          <a:p>
            <a:pPr marL="114300" indent="0">
              <a:buNone/>
            </a:pPr>
            <a:r>
              <a:rPr lang="en-US" sz="1600" dirty="0"/>
              <a:t>  </a:t>
            </a:r>
            <a:endParaRPr lang="en-CA" sz="1600" dirty="0"/>
          </a:p>
          <a:p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7D96-4C8B-4F49-8195-6A29EE0B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2843" y="3164143"/>
            <a:ext cx="3202373" cy="1653764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AE447-D4D1-4464-BFB1-97D25498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61" y="1259491"/>
            <a:ext cx="239085" cy="23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D4954-6391-4FD1-AA36-2671E3BA8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68" y="1259491"/>
            <a:ext cx="932650" cy="287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ED1B6-22BC-4742-B635-E55F74E2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65" y="1803347"/>
            <a:ext cx="932650" cy="287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6FF-9BAB-4520-82F7-2190483B8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47" y="1596948"/>
            <a:ext cx="255208" cy="177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906B3B-5EDD-47F9-A8AB-A714725A2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93" y="2075611"/>
            <a:ext cx="932650" cy="287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7943F-4592-4B90-8474-8526435DD88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2761" y="3619237"/>
            <a:ext cx="2974300" cy="37178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44676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BBA-C657-4A39-A555-74AE466E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6F13-52B3-41AE-BE09-0B6FCF15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03" y="1517056"/>
            <a:ext cx="8520600" cy="3197100"/>
          </a:xfrm>
        </p:spPr>
        <p:txBody>
          <a:bodyPr/>
          <a:lstStyle/>
          <a:p>
            <a:r>
              <a:rPr lang="en-US" sz="1600" dirty="0"/>
              <a:t>Output of activation function is a vector of non-negative numbers </a:t>
            </a:r>
          </a:p>
          <a:p>
            <a:pPr marL="114300" indent="0">
              <a:buNone/>
            </a:pPr>
            <a:r>
              <a:rPr lang="en-US" sz="1600" dirty="0"/>
              <a:t>                   </a:t>
            </a:r>
          </a:p>
          <a:p>
            <a:r>
              <a:rPr lang="en-US" sz="1600" dirty="0"/>
              <a:t>                                           has length of N, equal to the size of the memory. </a:t>
            </a:r>
          </a:p>
          <a:p>
            <a:endParaRPr lang="en-US" sz="1600" dirty="0"/>
          </a:p>
          <a:p>
            <a:r>
              <a:rPr lang="en-US" sz="1600" dirty="0"/>
              <a:t>Each value in the memory        is multiplied by the attention             ; the </a:t>
            </a:r>
            <a:r>
              <a:rPr lang="en-US" sz="1600" b="1" dirty="0"/>
              <a:t>sum</a:t>
            </a:r>
            <a:r>
              <a:rPr lang="en-US" sz="1600" dirty="0"/>
              <a:t> of these scaled values is the output</a:t>
            </a:r>
          </a:p>
          <a:p>
            <a:r>
              <a:rPr lang="en-US" sz="1600" dirty="0"/>
              <a:t>The dotted box indicates that each             can be viewed as a </a:t>
            </a:r>
            <a:r>
              <a:rPr lang="en-US" sz="1600" b="1" dirty="0"/>
              <a:t>gate</a:t>
            </a:r>
            <a:r>
              <a:rPr lang="en-US" sz="1600" dirty="0"/>
              <a:t> on value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Extreme case</a:t>
            </a:r>
            <a:r>
              <a:rPr lang="en-US" sz="1600" dirty="0"/>
              <a:t>:                       and                        for all other  </a:t>
            </a:r>
          </a:p>
          <a:p>
            <a:pPr marL="114300" indent="0">
              <a:buNone/>
            </a:pPr>
            <a:r>
              <a:rPr lang="en-US" sz="1600" dirty="0"/>
              <a:t>      Then the attention mechanism selects the value          from memory. </a:t>
            </a:r>
          </a:p>
          <a:p>
            <a:endParaRPr lang="en-CA" sz="1600" dirty="0"/>
          </a:p>
          <a:p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67D96-4C8B-4F49-8195-6A29EE0B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2114" y="180672"/>
            <a:ext cx="2477604" cy="1279480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AE447-D4D1-4464-BFB1-97D25498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01" y="1639150"/>
            <a:ext cx="239085" cy="230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7943F-4592-4B90-8474-8526435DD8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85" y="1625289"/>
            <a:ext cx="2324133" cy="290517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F138F4-7FA1-4A6B-BF6B-3E8326764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0" y="2162503"/>
            <a:ext cx="2404229" cy="30052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6AA148-977B-4FE8-9136-BD2222984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202" y="2779551"/>
            <a:ext cx="311259" cy="260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C44086-51C4-4C82-AC92-372B90382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011" y="2779551"/>
            <a:ext cx="609440" cy="211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0C61C7-7961-40FB-A5AF-4D606B0FB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479" y="3328744"/>
            <a:ext cx="609440" cy="211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7E7B23-47DE-4BAA-97FE-386E5309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108" y="3309095"/>
            <a:ext cx="239085" cy="230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0B53B-1A5F-4ECE-B280-24DE1DCAD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950" y="3860894"/>
            <a:ext cx="1042356" cy="260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893DD-122C-4E6C-8108-D876FEB4E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123" y="3862989"/>
            <a:ext cx="1107621" cy="273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11FD88-C7DA-411C-86C9-CA6BF8440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7011" y="3854488"/>
            <a:ext cx="237685" cy="3019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1D4CBB-C9F9-43CB-AC71-C4A240880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034" y="4172341"/>
            <a:ext cx="311259" cy="2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BBA-C657-4A39-A555-74AE466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2817"/>
            <a:ext cx="8520600" cy="572700"/>
          </a:xfrm>
        </p:spPr>
        <p:txBody>
          <a:bodyPr/>
          <a:lstStyle/>
          <a:p>
            <a:r>
              <a:rPr lang="en-CA" dirty="0"/>
              <a:t>Neural Attention : Decoding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6F13-52B3-41AE-BE09-0B6FCF15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133"/>
            <a:ext cx="8520600" cy="3258442"/>
          </a:xfrm>
        </p:spPr>
        <p:txBody>
          <a:bodyPr/>
          <a:lstStyle/>
          <a:p>
            <a:r>
              <a:rPr lang="en-US" sz="1600" dirty="0"/>
              <a:t>At each step m in decoding, attentional state is computed by executing a query, which is equal to the </a:t>
            </a:r>
            <a:r>
              <a:rPr lang="en-US" sz="1600" b="1" dirty="0"/>
              <a:t>state of decoder</a:t>
            </a:r>
            <a:r>
              <a:rPr lang="en-US" sz="1600" dirty="0"/>
              <a:t>,            . The resulting compatibility scores 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function      is thus a </a:t>
            </a:r>
            <a:r>
              <a:rPr lang="en-US" sz="1600" b="1" dirty="0"/>
              <a:t>two-layer feedforward neural network</a:t>
            </a:r>
            <a:r>
              <a:rPr lang="en-US" sz="1600" dirty="0"/>
              <a:t>, with weights        on the </a:t>
            </a:r>
            <a:r>
              <a:rPr lang="en-US" sz="1600" b="1" dirty="0">
                <a:solidFill>
                  <a:srgbClr val="0000FF"/>
                </a:solidFill>
              </a:rPr>
              <a:t>output layer</a:t>
            </a:r>
            <a:r>
              <a:rPr lang="en-US" sz="1600" dirty="0"/>
              <a:t>, and weights          on the </a:t>
            </a:r>
            <a:r>
              <a:rPr lang="en-US" sz="1600" b="1" dirty="0">
                <a:solidFill>
                  <a:srgbClr val="0000FF"/>
                </a:solidFill>
              </a:rPr>
              <a:t>input layer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To convert these </a:t>
            </a:r>
            <a:r>
              <a:rPr lang="en-US" sz="1600" b="1" dirty="0">
                <a:solidFill>
                  <a:srgbClr val="0000FF"/>
                </a:solidFill>
              </a:rPr>
              <a:t>scores</a:t>
            </a:r>
            <a:r>
              <a:rPr lang="en-US" sz="1600" dirty="0"/>
              <a:t> into </a:t>
            </a:r>
            <a:r>
              <a:rPr lang="en-US" sz="1600" b="1" dirty="0">
                <a:solidFill>
                  <a:srgbClr val="0000FF"/>
                </a:solidFill>
              </a:rPr>
              <a:t>attention weights</a:t>
            </a:r>
            <a:r>
              <a:rPr lang="en-US" sz="1600" dirty="0"/>
              <a:t>, we apply an </a:t>
            </a:r>
            <a:r>
              <a:rPr lang="en-US" sz="1600" dirty="0">
                <a:solidFill>
                  <a:srgbClr val="0000FF"/>
                </a:solidFill>
              </a:rPr>
              <a:t>activation function</a:t>
            </a:r>
            <a:r>
              <a:rPr lang="en-US" sz="1600" dirty="0"/>
              <a:t>, which can be </a:t>
            </a:r>
            <a:r>
              <a:rPr lang="en-US" sz="1600" dirty="0">
                <a:solidFill>
                  <a:srgbClr val="00E2FA"/>
                </a:solidFill>
              </a:rPr>
              <a:t>vector-wise SoftMax </a:t>
            </a:r>
            <a:r>
              <a:rPr lang="en-US" sz="1600" dirty="0"/>
              <a:t>or an </a:t>
            </a:r>
            <a:r>
              <a:rPr lang="en-US" sz="1600" dirty="0">
                <a:solidFill>
                  <a:srgbClr val="FF00FF"/>
                </a:solidFill>
              </a:rPr>
              <a:t>element-wise sigmoid</a:t>
            </a:r>
            <a:endParaRPr lang="en-CA" sz="1600" dirty="0">
              <a:solidFill>
                <a:srgbClr val="FF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74F4-6ADB-4688-8843-1AF75EF5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29" y="1426462"/>
            <a:ext cx="376878" cy="340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F5DCB-50E4-4E05-8F33-5F03129AE6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07" y="2021771"/>
            <a:ext cx="3422196" cy="321217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FE121-51B2-4198-A06C-274B6D24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668" y="2597081"/>
            <a:ext cx="252101" cy="274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01726-4341-4271-8D1E-3C71E5715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726" y="2592601"/>
            <a:ext cx="339323" cy="274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B663A-9FA0-45A2-B66B-8C2BB6C91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299" y="2901225"/>
            <a:ext cx="344575" cy="2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BA3E-D441-4E0D-9562-32171F64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6605"/>
            <a:ext cx="8520600" cy="572700"/>
          </a:xfrm>
        </p:spPr>
        <p:txBody>
          <a:bodyPr/>
          <a:lstStyle/>
          <a:p>
            <a:r>
              <a:rPr lang="en-CA" dirty="0"/>
              <a:t>Neural Attention : Activation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B32C-6F5D-4A21-8A3B-9D2D31926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60267"/>
            <a:ext cx="8655567" cy="4187928"/>
          </a:xfrm>
        </p:spPr>
        <p:txBody>
          <a:bodyPr/>
          <a:lstStyle/>
          <a:p>
            <a:r>
              <a:rPr lang="en-US" dirty="0">
                <a:solidFill>
                  <a:srgbClr val="00E2FA"/>
                </a:solidFill>
              </a:rPr>
              <a:t>V</a:t>
            </a:r>
            <a:r>
              <a:rPr lang="en-US" sz="1800" dirty="0">
                <a:solidFill>
                  <a:srgbClr val="00E2FA"/>
                </a:solidFill>
              </a:rPr>
              <a:t>ector-wise SoftMax </a:t>
            </a:r>
            <a:r>
              <a:rPr lang="en-CA" dirty="0"/>
              <a:t>attention:</a:t>
            </a:r>
          </a:p>
          <a:p>
            <a:endParaRPr lang="en-CA" dirty="0"/>
          </a:p>
          <a:p>
            <a:pPr marL="114300" indent="0">
              <a:buNone/>
            </a:pPr>
            <a:endParaRPr lang="en-US" dirty="0">
              <a:solidFill>
                <a:srgbClr val="FF00FF"/>
              </a:solidFill>
            </a:endParaRPr>
          </a:p>
          <a:p>
            <a:r>
              <a:rPr lang="en-US" dirty="0">
                <a:solidFill>
                  <a:srgbClr val="FF00FF"/>
                </a:solidFill>
              </a:rPr>
              <a:t>E</a:t>
            </a:r>
            <a:r>
              <a:rPr lang="en-US" sz="1800" dirty="0">
                <a:solidFill>
                  <a:srgbClr val="FF00FF"/>
                </a:solidFill>
              </a:rPr>
              <a:t>lement-wise sigmoid </a:t>
            </a:r>
            <a:r>
              <a:rPr lang="en-CA" dirty="0"/>
              <a:t>attention: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Attention</a:t>
            </a:r>
            <a:r>
              <a:rPr lang="en-US" dirty="0"/>
              <a:t>        is then used to compute a context vector         by taking a weighted average over the columns of Z</a:t>
            </a:r>
            <a:r>
              <a:rPr lang="en-CA" dirty="0"/>
              <a:t>.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CA" dirty="0"/>
          </a:p>
          <a:p>
            <a:pPr lvl="1">
              <a:spcBef>
                <a:spcPts val="0"/>
              </a:spcBef>
            </a:pPr>
            <a:r>
              <a:rPr lang="en-US" dirty="0"/>
              <a:t>                        is the </a:t>
            </a:r>
            <a:r>
              <a:rPr lang="en-US" b="1" dirty="0">
                <a:solidFill>
                  <a:srgbClr val="0000FF"/>
                </a:solidFill>
              </a:rPr>
              <a:t>amount of attention </a:t>
            </a:r>
            <a:r>
              <a:rPr lang="en-US" dirty="0"/>
              <a:t>from </a:t>
            </a:r>
            <a:r>
              <a:rPr lang="en-US" b="1" dirty="0">
                <a:solidFill>
                  <a:srgbClr val="0000FF"/>
                </a:solidFill>
              </a:rPr>
              <a:t>word</a:t>
            </a:r>
            <a:r>
              <a:rPr lang="en-US" dirty="0"/>
              <a:t>      of the </a:t>
            </a:r>
            <a:r>
              <a:rPr lang="en-US" b="1" dirty="0">
                <a:solidFill>
                  <a:srgbClr val="0000FF"/>
                </a:solidFill>
              </a:rPr>
              <a:t>target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word</a:t>
            </a:r>
            <a:r>
              <a:rPr lang="en-US" dirty="0"/>
              <a:t>      of the </a:t>
            </a:r>
            <a:r>
              <a:rPr lang="en-US" b="1" dirty="0">
                <a:solidFill>
                  <a:srgbClr val="0000FF"/>
                </a:solidFill>
              </a:rPr>
              <a:t>source</a:t>
            </a:r>
            <a:r>
              <a:rPr lang="en-US" dirty="0"/>
              <a:t>.</a:t>
            </a:r>
          </a:p>
          <a:p>
            <a:pPr marL="596900" lvl="1" indent="0">
              <a:spcBef>
                <a:spcPts val="0"/>
              </a:spcBef>
              <a:buNone/>
            </a:pPr>
            <a:endParaRPr lang="en-CA" dirty="0"/>
          </a:p>
          <a:p>
            <a:pPr lvl="1">
              <a:spcBef>
                <a:spcPts val="0"/>
              </a:spcBef>
            </a:pPr>
            <a:r>
              <a:rPr lang="en-US" dirty="0"/>
              <a:t>The decoder state           is concatenated with the context vector, forming the input to compute a final output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E8283-D314-4960-BC1B-A48292BB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5493" y="1233151"/>
            <a:ext cx="2863668" cy="760849"/>
          </a:xfrm>
          <a:prstGeom prst="rect">
            <a:avLst/>
          </a:prstGeom>
          <a:noFill/>
          <a:ln w="19050" cap="flat" cmpd="sng">
            <a:solidFill>
              <a:srgbClr val="00E2F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BD475-5646-41ED-9930-CD3638F3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4" y="2746383"/>
            <a:ext cx="1983316" cy="328631"/>
          </a:xfrm>
          <a:prstGeom prst="rect">
            <a:avLst/>
          </a:prstGeom>
          <a:ln>
            <a:solidFill>
              <a:srgbClr val="FF00F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DDD8C-E656-414D-892A-33EDEC4D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6" y="2449433"/>
            <a:ext cx="1870888" cy="806308"/>
          </a:xfrm>
          <a:prstGeom prst="rect">
            <a:avLst/>
          </a:prstGeom>
          <a:ln>
            <a:solidFill>
              <a:srgbClr val="FF00FF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DD6FD8-EDA1-49FC-BFD6-0500F1FC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585" y="2334606"/>
            <a:ext cx="3356260" cy="921135"/>
          </a:xfrm>
          <a:prstGeom prst="rect">
            <a:avLst/>
          </a:prstGeom>
          <a:ln>
            <a:solidFill>
              <a:srgbClr val="FF00F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26888-A422-4226-AD55-CFBE9431E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089" y="3350238"/>
            <a:ext cx="301438" cy="235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8121F4-922B-43C2-B2DD-6BD2EE3BB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959" y="3357922"/>
            <a:ext cx="324290" cy="235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1140AE-3CA8-4AFA-A323-1D7D62BF0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0023" y="4079761"/>
            <a:ext cx="1130953" cy="280096"/>
          </a:xfrm>
          <a:prstGeom prst="rect">
            <a:avLst/>
          </a:prstGeom>
          <a:ln>
            <a:solidFill>
              <a:srgbClr val="FF00FF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65C199-DD16-4CDE-8259-E6BCFB883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403" y="4118747"/>
            <a:ext cx="259114" cy="1988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7CD8B3-CEA2-4B3C-B25C-11F82D35F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7105" y="4094960"/>
            <a:ext cx="179610" cy="1988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F2BE27-EC04-462F-8779-4FBE58BFFF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5910" y="4528247"/>
            <a:ext cx="378217" cy="3724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6047C3-8658-47E4-AF71-A7996BE260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5747" y="4778197"/>
            <a:ext cx="370457" cy="3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Machine translation : Labeled Data </a:t>
            </a:r>
            <a:r>
              <a:rPr lang="en" dirty="0">
                <a:solidFill>
                  <a:srgbClr val="00B050"/>
                </a:solidFill>
              </a:rPr>
              <a:t>Solutions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87" name="Google Shape;1087;p168"/>
          <p:cNvSpPr txBox="1"/>
          <p:nvPr/>
        </p:nvSpPr>
        <p:spPr>
          <a:xfrm>
            <a:off x="311700" y="1306286"/>
            <a:ext cx="8277129" cy="253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 dirty="0">
                <a:solidFill>
                  <a:schemeClr val="dk1"/>
                </a:solidFill>
              </a:rPr>
              <a:t>One </a:t>
            </a:r>
            <a:r>
              <a:rPr lang="en" sz="1900" b="1" dirty="0">
                <a:solidFill>
                  <a:srgbClr val="00B050"/>
                </a:solidFill>
              </a:rPr>
              <a:t>solution</a:t>
            </a:r>
            <a:r>
              <a:rPr lang="en" sz="1900" dirty="0">
                <a:solidFill>
                  <a:schemeClr val="dk1"/>
                </a:solidFill>
              </a:rPr>
              <a:t> is to treat this alignment as a</a:t>
            </a:r>
            <a:r>
              <a:rPr lang="en" sz="1900" u="sng" dirty="0">
                <a:solidFill>
                  <a:schemeClr val="dk1"/>
                </a:solidFill>
              </a:rPr>
              <a:t> latent variable</a:t>
            </a:r>
            <a:r>
              <a:rPr lang="en" sz="1900" dirty="0">
                <a:solidFill>
                  <a:schemeClr val="dk1"/>
                </a:solidFill>
              </a:rPr>
              <a:t>; this is the approach taken by classical </a:t>
            </a:r>
            <a:r>
              <a:rPr lang="en" sz="1900" u="sng" dirty="0">
                <a:solidFill>
                  <a:srgbClr val="00B050"/>
                </a:solidFill>
              </a:rPr>
              <a:t>statistical machine translation (SMT) systems</a:t>
            </a:r>
            <a:r>
              <a:rPr lang="en" sz="1900" u="sng" dirty="0">
                <a:solidFill>
                  <a:schemeClr val="dk1"/>
                </a:solidFill>
              </a:rPr>
              <a:t>.</a:t>
            </a:r>
          </a:p>
          <a:p>
            <a:pPr marL="1079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sz="1900" u="sng" dirty="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 dirty="0">
                <a:solidFill>
                  <a:schemeClr val="dk1"/>
                </a:solidFill>
              </a:rPr>
              <a:t>Another </a:t>
            </a:r>
            <a:r>
              <a:rPr lang="en" sz="1900" b="1" dirty="0">
                <a:solidFill>
                  <a:srgbClr val="00B050"/>
                </a:solidFill>
              </a:rPr>
              <a:t>solution</a:t>
            </a:r>
            <a:r>
              <a:rPr lang="en" sz="1900" dirty="0">
                <a:solidFill>
                  <a:schemeClr val="dk1"/>
                </a:solidFill>
              </a:rPr>
              <a:t> is to model the relationship between w(t) and w(s) through a complex and expressive function; like </a:t>
            </a:r>
            <a:r>
              <a:rPr lang="en" sz="1900" u="sng" dirty="0">
                <a:solidFill>
                  <a:srgbClr val="00B050"/>
                </a:solidFill>
              </a:rPr>
              <a:t>neural machine translation approach</a:t>
            </a:r>
            <a:r>
              <a:rPr lang="en" sz="1900" u="sng" dirty="0">
                <a:solidFill>
                  <a:schemeClr val="dk1"/>
                </a:solidFill>
              </a:rPr>
              <a:t> </a:t>
            </a:r>
            <a:endParaRPr sz="1900"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B6E0-9A8A-4835-BD62-43C56288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Vauquois</a:t>
            </a:r>
            <a:r>
              <a:rPr lang="en-CA" dirty="0"/>
              <a:t> Pyramid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C3E2-0077-4F3E-AB84-4D8BAAD7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57" y="1245688"/>
            <a:ext cx="5261786" cy="3086832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b="1" dirty="0" err="1">
                <a:solidFill>
                  <a:srgbClr val="0000FF"/>
                </a:solidFill>
              </a:rPr>
              <a:t>Vauquois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Pyramid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is a theory of how translation should be done.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At the </a:t>
            </a:r>
            <a:r>
              <a:rPr lang="en-US" sz="1600" b="1" dirty="0">
                <a:solidFill>
                  <a:srgbClr val="0000FF"/>
                </a:solidFill>
              </a:rPr>
              <a:t>lowest</a:t>
            </a:r>
            <a:r>
              <a:rPr lang="en-US" sz="1600" b="1" dirty="0"/>
              <a:t> level</a:t>
            </a:r>
            <a:r>
              <a:rPr lang="en-US" sz="1600" dirty="0"/>
              <a:t>, the translation system operates on </a:t>
            </a:r>
            <a:r>
              <a:rPr lang="en-US" sz="1600" b="1" dirty="0">
                <a:solidFill>
                  <a:srgbClr val="0000FF"/>
                </a:solidFill>
              </a:rPr>
              <a:t>individual</a:t>
            </a:r>
            <a:r>
              <a:rPr lang="en-US" sz="1600" b="1" dirty="0"/>
              <a:t> words</a:t>
            </a:r>
            <a:r>
              <a:rPr lang="en-US" sz="1600" dirty="0"/>
              <a:t>, but the horizontal distance at this level is large, because languages express ideas differently.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By moving to </a:t>
            </a:r>
            <a:r>
              <a:rPr lang="en-US" sz="1600" b="1" dirty="0">
                <a:solidFill>
                  <a:srgbClr val="0000FF"/>
                </a:solidFill>
              </a:rPr>
              <a:t>syntactic</a:t>
            </a:r>
            <a:r>
              <a:rPr lang="en-US" sz="1600" dirty="0"/>
              <a:t>, the translation distance is reduced; we then need only produce target-language text from the syntactic representation.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9F71F-65FB-4C8C-ADD5-9C2B795A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6214" y="1749160"/>
            <a:ext cx="3668486" cy="207988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F5EBF40-AA2D-47A0-BBEB-D789A860751B}"/>
              </a:ext>
            </a:extLst>
          </p:cNvPr>
          <p:cNvSpPr/>
          <p:nvPr/>
        </p:nvSpPr>
        <p:spPr>
          <a:xfrm flipH="1">
            <a:off x="6015813" y="3252805"/>
            <a:ext cx="255813" cy="192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17DC5E-08CB-41C1-B3C3-1065DC871A98}"/>
              </a:ext>
            </a:extLst>
          </p:cNvPr>
          <p:cNvSpPr/>
          <p:nvPr/>
        </p:nvSpPr>
        <p:spPr>
          <a:xfrm>
            <a:off x="5351785" y="2778218"/>
            <a:ext cx="255814" cy="1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96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B6E0-9A8A-4835-BD62-43C56288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Vauquois</a:t>
            </a:r>
            <a:r>
              <a:rPr lang="en-CA" dirty="0"/>
              <a:t> Pyramid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C3E2-0077-4F3E-AB84-4D8BAAD7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30" y="1152475"/>
            <a:ext cx="5029199" cy="3197100"/>
          </a:xfrm>
        </p:spPr>
        <p:txBody>
          <a:bodyPr/>
          <a:lstStyle/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Further up the triangle lies </a:t>
            </a:r>
            <a:r>
              <a:rPr lang="en-US" sz="1600" b="1" dirty="0">
                <a:solidFill>
                  <a:srgbClr val="0000FF"/>
                </a:solidFill>
              </a:rPr>
              <a:t>semantics</a:t>
            </a:r>
            <a:r>
              <a:rPr lang="en-US" sz="1600" dirty="0"/>
              <a:t>; translating between </a:t>
            </a:r>
            <a:r>
              <a:rPr lang="en-US" sz="1600" b="1" dirty="0"/>
              <a:t>semantic representations </a:t>
            </a:r>
            <a:r>
              <a:rPr lang="en-US" sz="1600" dirty="0"/>
              <a:t>should be easier still, but mapping between semantics and surface text is a difficult and unsolved problem</a:t>
            </a:r>
          </a:p>
          <a:p>
            <a:endParaRPr lang="en-US" sz="1600" dirty="0"/>
          </a:p>
          <a:p>
            <a:r>
              <a:rPr lang="en-US" sz="1600" dirty="0"/>
              <a:t>At the </a:t>
            </a:r>
            <a:r>
              <a:rPr lang="en-US" sz="1600" b="1" dirty="0"/>
              <a:t>top of the triangle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000FF"/>
                </a:solidFill>
              </a:rPr>
              <a:t>interlingua</a:t>
            </a:r>
            <a:r>
              <a:rPr lang="en-US" sz="1600" dirty="0"/>
              <a:t>, a semantic representation that is so generic that it is identical across all human languages.</a:t>
            </a:r>
          </a:p>
          <a:p>
            <a:endParaRPr lang="en-CA" sz="1600" dirty="0"/>
          </a:p>
          <a:p>
            <a:endParaRPr lang="en-CA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5BD8B-DAC7-49BE-BE5F-098D604C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1528" y="1711080"/>
            <a:ext cx="3668486" cy="207988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CD1DA08-8D3C-4B69-BD0B-AFBEAA8DC633}"/>
              </a:ext>
            </a:extLst>
          </p:cNvPr>
          <p:cNvSpPr/>
          <p:nvPr/>
        </p:nvSpPr>
        <p:spPr>
          <a:xfrm>
            <a:off x="5638800" y="2283977"/>
            <a:ext cx="255814" cy="1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B5ACDD-5FB1-4852-8997-F9798D253578}"/>
              </a:ext>
            </a:extLst>
          </p:cNvPr>
          <p:cNvSpPr/>
          <p:nvPr/>
        </p:nvSpPr>
        <p:spPr>
          <a:xfrm>
            <a:off x="6019800" y="1811774"/>
            <a:ext cx="255814" cy="185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67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Evaluating translations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There are </a:t>
            </a:r>
            <a:r>
              <a:rPr lang="en" sz="2400" b="1" dirty="0"/>
              <a:t>two main criteria</a:t>
            </a:r>
            <a:r>
              <a:rPr lang="en" sz="2400" dirty="0"/>
              <a:t> for a translation:</a:t>
            </a:r>
            <a:endParaRPr sz="2400" dirty="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Adequacy</a:t>
            </a:r>
            <a:r>
              <a:rPr lang="en" sz="2000" dirty="0"/>
              <a:t>: The translation         should adequately reflect the </a:t>
            </a:r>
            <a:r>
              <a:rPr lang="en" sz="2000" b="1" dirty="0"/>
              <a:t>linguistic content</a:t>
            </a:r>
            <a:r>
              <a:rPr lang="en" sz="2000" dirty="0"/>
              <a:t> of  </a:t>
            </a: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endParaRPr sz="20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Fluency</a:t>
            </a:r>
            <a:r>
              <a:rPr lang="en" sz="2000" dirty="0"/>
              <a:t>: The translation         should read like fluent text in the target language.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DC735-128A-4E6A-957A-35CE56B7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441" y="1857583"/>
            <a:ext cx="467405" cy="390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9EB91-1DE6-4C6F-89B0-216A48895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570" y="2201169"/>
            <a:ext cx="467405" cy="348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CD6F5-A524-4C4F-8FDF-C0C5EB82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38" y="3119125"/>
            <a:ext cx="467405" cy="390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Example: Evaluating translations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93;p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lang="en" sz="1900" b="1" dirty="0">
              <a:solidFill>
                <a:srgbClr val="0000FF"/>
              </a:solidFill>
            </a:endParaRP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 b="1" dirty="0">
                <a:solidFill>
                  <a:srgbClr val="0000FF"/>
                </a:solidFill>
              </a:rPr>
              <a:t>Adequacy:</a:t>
            </a:r>
            <a:endParaRPr lang="en" sz="1500" dirty="0"/>
          </a:p>
          <a:p>
            <a:pPr lvl="1" indent="-349250">
              <a:buSzPts val="1900"/>
              <a:buChar char="●"/>
            </a:pPr>
            <a:r>
              <a:rPr lang="en" dirty="0"/>
              <a:t>         or word-for-word translation is adequate because it has all the relevant content. </a:t>
            </a:r>
          </a:p>
          <a:p>
            <a:pPr lvl="1" indent="-349250">
              <a:buSzPts val="1900"/>
              <a:buChar char="●"/>
            </a:pPr>
            <a:r>
              <a:rPr lang="en" dirty="0"/>
              <a:t>The             is not adequate base on this criteria.</a:t>
            </a:r>
          </a:p>
          <a:p>
            <a:pPr marL="565150" lvl="1" indent="0">
              <a:buSzPts val="1900"/>
              <a:buNone/>
            </a:pPr>
            <a:endParaRPr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 dirty="0">
                <a:solidFill>
                  <a:srgbClr val="0000FF"/>
                </a:solidFill>
              </a:rPr>
              <a:t>Fluency</a:t>
            </a:r>
            <a:r>
              <a:rPr lang="en" sz="1900" dirty="0"/>
              <a:t>:  </a:t>
            </a:r>
            <a:r>
              <a:rPr lang="en" sz="1500" dirty="0"/>
              <a:t>By this criterion, the gloss           will score poorly, and            will be preferred.</a:t>
            </a:r>
            <a:endParaRPr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56FED-E8FA-4183-8AAB-EC54EFB3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19" y="1456126"/>
            <a:ext cx="3075896" cy="28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A327E9-D0C2-411B-BBB0-0364211C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56" y="2884825"/>
            <a:ext cx="400050" cy="361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A499F5-3EA4-4181-9EE5-CC0F4FF75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205" y="2437150"/>
            <a:ext cx="409575" cy="447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9E4A4F-7D9D-460F-AA24-B91D3EF62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187" y="1017725"/>
            <a:ext cx="3562184" cy="1496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9C90DC-7525-43D0-906B-AFD95C2C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398" y="3619611"/>
            <a:ext cx="409575" cy="4476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6901EC-7AE1-43E1-8C49-983C1FB6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65" y="3662473"/>
            <a:ext cx="400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9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Evaluating translations : </a:t>
            </a:r>
            <a:r>
              <a:rPr lang="en" dirty="0">
                <a:solidFill>
                  <a:schemeClr val="accent5"/>
                </a:solidFill>
              </a:rPr>
              <a:t>BLEU</a:t>
            </a:r>
            <a:r>
              <a:rPr lang="en" dirty="0"/>
              <a:t> Score</a:t>
            </a:r>
            <a:endParaRPr dirty="0"/>
          </a:p>
        </p:txBody>
      </p:sp>
      <p:sp>
        <p:nvSpPr>
          <p:cNvPr id="1099" name="Google Shape;1099;p170"/>
          <p:cNvSpPr txBox="1">
            <a:spLocks noGrp="1"/>
          </p:cNvSpPr>
          <p:nvPr>
            <p:ph type="body" idx="1"/>
          </p:nvPr>
        </p:nvSpPr>
        <p:spPr>
          <a:xfrm>
            <a:off x="468086" y="1119817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Automated evaluations of machine translations typically merge </a:t>
            </a:r>
            <a:r>
              <a:rPr lang="en" b="1" dirty="0">
                <a:solidFill>
                  <a:srgbClr val="0000FF"/>
                </a:solidFill>
              </a:rPr>
              <a:t>Adequacy</a:t>
            </a:r>
            <a:r>
              <a:rPr lang="en" dirty="0"/>
              <a:t> and </a:t>
            </a:r>
            <a:r>
              <a:rPr lang="en" b="1" dirty="0">
                <a:solidFill>
                  <a:srgbClr val="0000FF"/>
                </a:solidFill>
              </a:rPr>
              <a:t>Fluency</a:t>
            </a:r>
            <a:r>
              <a:rPr lang="en" dirty="0"/>
              <a:t> criterias </a:t>
            </a:r>
          </a:p>
          <a:p>
            <a:pPr marL="285750" indent="-285750"/>
            <a:r>
              <a:rPr lang="en" dirty="0"/>
              <a:t>Evaluations performed by comparing the system translation with some reference translations, produced by human translators. 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The most popular quantitative metric is </a:t>
            </a:r>
            <a:r>
              <a:rPr lang="en" b="1" dirty="0">
                <a:solidFill>
                  <a:schemeClr val="accent5"/>
                </a:solidFill>
              </a:rPr>
              <a:t>BLEU</a:t>
            </a:r>
            <a:r>
              <a:rPr lang="en" dirty="0"/>
              <a:t>,  which is based on n-gram precision.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The n-gram precisions for three hypothesis translations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</p:txBody>
      </p:sp>
      <p:pic>
        <p:nvPicPr>
          <p:cNvPr id="1100" name="Google Shape;1100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93" y="3928596"/>
            <a:ext cx="6998214" cy="5791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2144</Words>
  <Application>Microsoft Office PowerPoint</Application>
  <PresentationFormat>On-screen Show (16:9)</PresentationFormat>
  <Paragraphs>233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Ryerson University</vt:lpstr>
      <vt:lpstr>Chapter 18</vt:lpstr>
      <vt:lpstr>Machine translation as a task</vt:lpstr>
      <vt:lpstr>Machine translation : Labeled Data Problem</vt:lpstr>
      <vt:lpstr>Machine translation : Labeled Data Solutions</vt:lpstr>
      <vt:lpstr>Vauquois Pyramid</vt:lpstr>
      <vt:lpstr>Vauquois Pyramid</vt:lpstr>
      <vt:lpstr> Evaluating translations </vt:lpstr>
      <vt:lpstr> Example: Evaluating translations </vt:lpstr>
      <vt:lpstr> Evaluating translations : BLEU Score</vt:lpstr>
      <vt:lpstr>BLEU and Brevity Penalty</vt:lpstr>
      <vt:lpstr>BLEU and Brevity Penalty Example</vt:lpstr>
      <vt:lpstr> Evaluating translations : BLEU Score</vt:lpstr>
      <vt:lpstr>Pronouns Translation.</vt:lpstr>
      <vt:lpstr>Other Translation metrics</vt:lpstr>
      <vt:lpstr>Data </vt:lpstr>
      <vt:lpstr>Statistical machine translation : intro</vt:lpstr>
      <vt:lpstr>Noisy channel model</vt:lpstr>
      <vt:lpstr>Statistical translation modeling : Alignment</vt:lpstr>
      <vt:lpstr>Alignment Example</vt:lpstr>
      <vt:lpstr>Alignment and Translation </vt:lpstr>
      <vt:lpstr>Statistical translation modeling</vt:lpstr>
      <vt:lpstr>Statistical translation modeling</vt:lpstr>
      <vt:lpstr>Neural machine translation</vt:lpstr>
      <vt:lpstr>Neural machine translation</vt:lpstr>
      <vt:lpstr>Neural machine translation</vt:lpstr>
      <vt:lpstr>Sequence-to-Sequence Model </vt:lpstr>
      <vt:lpstr>Tweaks on Sequence-to-Sequence Model </vt:lpstr>
      <vt:lpstr>Tweaks on Sequence-to-Sequence Model : pt2</vt:lpstr>
      <vt:lpstr>Tweaks on Sequence-to-Sequence Model : pt3</vt:lpstr>
      <vt:lpstr>Model comparison</vt:lpstr>
      <vt:lpstr>Neural Attention </vt:lpstr>
      <vt:lpstr>Neural Attention</vt:lpstr>
      <vt:lpstr>Neural Attention</vt:lpstr>
      <vt:lpstr>Neural Attention : Decoding</vt:lpstr>
      <vt:lpstr>Neural Attention : Activation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134</cp:revision>
  <dcterms:modified xsi:type="dcterms:W3CDTF">2021-04-30T12:55:06Z</dcterms:modified>
</cp:coreProperties>
</file>