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4"/>
  </p:notesMasterIdLst>
  <p:sldIdLst>
    <p:sldId id="415" r:id="rId2"/>
    <p:sldId id="417" r:id="rId3"/>
    <p:sldId id="418" r:id="rId4"/>
    <p:sldId id="419" r:id="rId5"/>
    <p:sldId id="514" r:id="rId6"/>
    <p:sldId id="420" r:id="rId7"/>
    <p:sldId id="494" r:id="rId8"/>
    <p:sldId id="484" r:id="rId9"/>
    <p:sldId id="485" r:id="rId10"/>
    <p:sldId id="491" r:id="rId11"/>
    <p:sldId id="490" r:id="rId12"/>
    <p:sldId id="495" r:id="rId13"/>
    <p:sldId id="496" r:id="rId14"/>
    <p:sldId id="497" r:id="rId15"/>
    <p:sldId id="498" r:id="rId16"/>
    <p:sldId id="499" r:id="rId17"/>
    <p:sldId id="500" r:id="rId18"/>
    <p:sldId id="488" r:id="rId19"/>
    <p:sldId id="492" r:id="rId20"/>
    <p:sldId id="501" r:id="rId21"/>
    <p:sldId id="504" r:id="rId22"/>
    <p:sldId id="505" r:id="rId23"/>
    <p:sldId id="489" r:id="rId24"/>
    <p:sldId id="493" r:id="rId25"/>
    <p:sldId id="508" r:id="rId26"/>
    <p:sldId id="513" r:id="rId27"/>
    <p:sldId id="507" r:id="rId28"/>
    <p:sldId id="509" r:id="rId29"/>
    <p:sldId id="510" r:id="rId30"/>
    <p:sldId id="511" r:id="rId31"/>
    <p:sldId id="512" r:id="rId32"/>
    <p:sldId id="422"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E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660"/>
  </p:normalViewPr>
  <p:slideViewPr>
    <p:cSldViewPr snapToGrid="0">
      <p:cViewPr varScale="1">
        <p:scale>
          <a:sx n="78" d="100"/>
          <a:sy n="78" d="100"/>
        </p:scale>
        <p:origin x="10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c765f176b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c765f176b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97ba7ace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197ba7ace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97ba7ace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97ba7ace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97ba7ace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97ba7ace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197ba7ace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197ba7ace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9f538b99d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9f538b99d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 name="Google Shape;19;p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_1_1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1" name="Google Shape;31;p7"/>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AND_BODY_1_2">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445025"/>
            <a:ext cx="700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5" name="Google Shape;35;p8"/>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TITLE_AND_BODY_1_1">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445025"/>
            <a:ext cx="533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9" name="Google Shape;39;p9"/>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_1">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490250" y="450150"/>
            <a:ext cx="8304300" cy="3871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_1">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90250" y="450150"/>
            <a:ext cx="6613800" cy="3668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9"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17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19</a:t>
            </a:r>
            <a:endParaRPr/>
          </a:p>
        </p:txBody>
      </p:sp>
      <p:sp>
        <p:nvSpPr>
          <p:cNvPr id="1131" name="Google Shape;1131;p17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Text generation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74846"/>
    </mc:Choice>
    <mc:Fallback xmlns="">
      <p:transition spd="slow" advTm="748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7C23-5CFD-4C76-8D70-BFF3B0108513}"/>
              </a:ext>
            </a:extLst>
          </p:cNvPr>
          <p:cNvSpPr>
            <a:spLocks noGrp="1"/>
          </p:cNvSpPr>
          <p:nvPr>
            <p:ph type="title"/>
          </p:nvPr>
        </p:nvSpPr>
        <p:spPr/>
        <p:txBody>
          <a:bodyPr/>
          <a:lstStyle/>
          <a:p>
            <a:r>
              <a:rPr lang="en-CA" dirty="0"/>
              <a:t>Data encoders: </a:t>
            </a:r>
            <a:r>
              <a:rPr lang="en-US" sz="2800" b="1" dirty="0">
                <a:solidFill>
                  <a:srgbClr val="0000FF"/>
                </a:solidFill>
              </a:rPr>
              <a:t>discrete</a:t>
            </a:r>
            <a:r>
              <a:rPr lang="en-CA" dirty="0">
                <a:solidFill>
                  <a:srgbClr val="0000FF"/>
                </a:solidFill>
              </a:rPr>
              <a:t> sets</a:t>
            </a:r>
          </a:p>
        </p:txBody>
      </p:sp>
      <p:sp>
        <p:nvSpPr>
          <p:cNvPr id="3" name="Text Placeholder 2">
            <a:extLst>
              <a:ext uri="{FF2B5EF4-FFF2-40B4-BE49-F238E27FC236}">
                <a16:creationId xmlns:a16="http://schemas.microsoft.com/office/drawing/2014/main" id="{A5C6CCEE-72CC-41C5-9A43-0168F3CAA80D}"/>
              </a:ext>
            </a:extLst>
          </p:cNvPr>
          <p:cNvSpPr>
            <a:spLocks noGrp="1"/>
          </p:cNvSpPr>
          <p:nvPr>
            <p:ph type="body" idx="1"/>
          </p:nvPr>
        </p:nvSpPr>
        <p:spPr>
          <a:xfrm>
            <a:off x="201972" y="1017725"/>
            <a:ext cx="7430220" cy="3279350"/>
          </a:xfrm>
        </p:spPr>
        <p:txBody>
          <a:bodyPr/>
          <a:lstStyle/>
          <a:p>
            <a:pPr>
              <a:spcAft>
                <a:spcPts val="600"/>
              </a:spcAft>
            </a:pPr>
            <a:r>
              <a:rPr lang="en-US" sz="1600" dirty="0"/>
              <a:t>In some types of </a:t>
            </a:r>
            <a:r>
              <a:rPr lang="en-US" sz="1600" b="1" dirty="0">
                <a:solidFill>
                  <a:schemeClr val="accent6">
                    <a:lumMod val="50000"/>
                  </a:schemeClr>
                </a:solidFill>
              </a:rPr>
              <a:t>structured records</a:t>
            </a:r>
            <a:r>
              <a:rPr lang="en-US" sz="1600" dirty="0"/>
              <a:t>, all values are drawn from </a:t>
            </a:r>
            <a:r>
              <a:rPr lang="en-US" sz="1600" b="1" dirty="0">
                <a:solidFill>
                  <a:srgbClr val="0000FF"/>
                </a:solidFill>
              </a:rPr>
              <a:t>discrete sets</a:t>
            </a:r>
            <a:r>
              <a:rPr lang="en-US" sz="1600" dirty="0"/>
              <a:t>. </a:t>
            </a:r>
          </a:p>
          <a:p>
            <a:pPr>
              <a:spcAft>
                <a:spcPts val="600"/>
              </a:spcAft>
            </a:pPr>
            <a:endParaRPr lang="en-US" sz="1600" dirty="0"/>
          </a:p>
          <a:p>
            <a:r>
              <a:rPr lang="en-US" sz="1600" dirty="0"/>
              <a:t>In such cases, </a:t>
            </a:r>
            <a:r>
              <a:rPr lang="en-US" sz="1600" b="1" dirty="0">
                <a:solidFill>
                  <a:srgbClr val="0000FF"/>
                </a:solidFill>
              </a:rPr>
              <a:t>vector embeddings </a:t>
            </a:r>
            <a:r>
              <a:rPr lang="en-US" sz="1600" dirty="0"/>
              <a:t>can be estimated for each field and possible value</a:t>
            </a:r>
          </a:p>
          <a:p>
            <a:endParaRPr lang="en-US" sz="1600" dirty="0"/>
          </a:p>
          <a:p>
            <a:endParaRPr lang="en-US" sz="1600" dirty="0"/>
          </a:p>
          <a:p>
            <a:r>
              <a:rPr lang="en-US" sz="1600" dirty="0"/>
              <a:t>The </a:t>
            </a:r>
            <a:r>
              <a:rPr lang="en-US" sz="1600" b="1" dirty="0"/>
              <a:t>table of such embeddings </a:t>
            </a:r>
            <a:r>
              <a:rPr lang="en-US" sz="1600" dirty="0"/>
              <a:t>serves as the </a:t>
            </a:r>
            <a:r>
              <a:rPr lang="en-US" sz="1600" b="1" dirty="0">
                <a:solidFill>
                  <a:srgbClr val="0000FF"/>
                </a:solidFill>
              </a:rPr>
              <a:t>encoding</a:t>
            </a:r>
            <a:r>
              <a:rPr lang="en-US" sz="1600" dirty="0"/>
              <a:t> </a:t>
            </a:r>
            <a:r>
              <a:rPr lang="en-US" sz="1600" b="1" dirty="0">
                <a:solidFill>
                  <a:schemeClr val="accent6">
                    <a:lumMod val="50000"/>
                  </a:schemeClr>
                </a:solidFill>
              </a:rPr>
              <a:t>of structured record</a:t>
            </a:r>
          </a:p>
          <a:p>
            <a:r>
              <a:rPr lang="en-US" sz="1600" dirty="0"/>
              <a:t>It is also possible to </a:t>
            </a:r>
            <a:r>
              <a:rPr lang="en-US" sz="1600" b="1" dirty="0">
                <a:solidFill>
                  <a:srgbClr val="0000FF"/>
                </a:solidFill>
              </a:rPr>
              <a:t>compress </a:t>
            </a:r>
            <a:r>
              <a:rPr lang="en-US" sz="1600" dirty="0"/>
              <a:t>the entire table into a </a:t>
            </a:r>
            <a:r>
              <a:rPr lang="en-US" sz="1600" b="1" dirty="0">
                <a:solidFill>
                  <a:srgbClr val="0000FF"/>
                </a:solidFill>
              </a:rPr>
              <a:t>single vector </a:t>
            </a:r>
            <a:r>
              <a:rPr lang="en-US" sz="1600" dirty="0"/>
              <a:t>representation, by </a:t>
            </a:r>
            <a:r>
              <a:rPr lang="en-US" sz="1600" b="1" dirty="0">
                <a:solidFill>
                  <a:srgbClr val="0000FF"/>
                </a:solidFill>
              </a:rPr>
              <a:t>pooling</a:t>
            </a:r>
            <a:r>
              <a:rPr lang="en-US" sz="1600" dirty="0"/>
              <a:t> across the embeddings of each </a:t>
            </a:r>
            <a:r>
              <a:rPr lang="en-US" sz="1600" dirty="0">
                <a:solidFill>
                  <a:srgbClr val="0000FF"/>
                </a:solidFill>
              </a:rPr>
              <a:t>field</a:t>
            </a:r>
            <a:r>
              <a:rPr lang="en-US" sz="1600" dirty="0"/>
              <a:t> and </a:t>
            </a:r>
            <a:r>
              <a:rPr lang="en-US" sz="1600" dirty="0">
                <a:solidFill>
                  <a:srgbClr val="0000FF"/>
                </a:solidFill>
              </a:rPr>
              <a:t>value</a:t>
            </a:r>
          </a:p>
          <a:p>
            <a:endParaRPr lang="en-US" sz="1600" dirty="0"/>
          </a:p>
          <a:p>
            <a:endParaRPr lang="en-CA" sz="1600" dirty="0"/>
          </a:p>
        </p:txBody>
      </p:sp>
      <p:sp>
        <p:nvSpPr>
          <p:cNvPr id="4" name="TextBox 3">
            <a:extLst>
              <a:ext uri="{FF2B5EF4-FFF2-40B4-BE49-F238E27FC236}">
                <a16:creationId xmlns:a16="http://schemas.microsoft.com/office/drawing/2014/main" id="{77F42118-1C1A-4E0C-8CCA-9E7A854B707C}"/>
              </a:ext>
            </a:extLst>
          </p:cNvPr>
          <p:cNvSpPr txBox="1"/>
          <p:nvPr/>
        </p:nvSpPr>
        <p:spPr>
          <a:xfrm>
            <a:off x="2348373" y="1563871"/>
            <a:ext cx="5873724" cy="307777"/>
          </a:xfrm>
          <a:prstGeom prst="rect">
            <a:avLst/>
          </a:prstGeom>
          <a:ln w="28575">
            <a:solidFill>
              <a:schemeClr val="accent6">
                <a:lumMod val="50000"/>
              </a:schemeClr>
            </a:solidFill>
          </a:ln>
        </p:spPr>
        <p:txBody>
          <a:bodyPr wrap="none" rtlCol="0">
            <a:spAutoFit/>
          </a:bodyPr>
          <a:lstStyle>
            <a:defPPr marR="0" lvl="0" algn="l" rtl="0">
              <a:lnSpc>
                <a:spcPct val="100000"/>
              </a:lnSpc>
              <a:spcBef>
                <a:spcPts val="0"/>
              </a:spcBef>
              <a:spcAft>
                <a:spcPts val="0"/>
              </a:spcAft>
            </a:defPPr>
            <a:lvl1pPr>
              <a:defRPr b="1">
                <a:solidFill>
                  <a:srgbClr val="FF0000"/>
                </a:solidFill>
              </a:defRPr>
            </a:lvl1pPr>
          </a:lstStyle>
          <a:p>
            <a:r>
              <a:rPr lang="en-US" dirty="0"/>
              <a:t>Example : </a:t>
            </a:r>
            <a:r>
              <a:rPr lang="en-US" b="0" dirty="0">
                <a:solidFill>
                  <a:schemeClr val="tx1"/>
                </a:solidFill>
              </a:rPr>
              <a:t>The birthplace of a person is from a </a:t>
            </a:r>
            <a:r>
              <a:rPr lang="en-US" dirty="0">
                <a:solidFill>
                  <a:srgbClr val="0000FF"/>
                </a:solidFill>
              </a:rPr>
              <a:t>discrete</a:t>
            </a:r>
            <a:r>
              <a:rPr lang="en-US" b="0" dirty="0">
                <a:solidFill>
                  <a:schemeClr val="tx1"/>
                </a:solidFill>
              </a:rPr>
              <a:t> set of locations</a:t>
            </a:r>
          </a:p>
        </p:txBody>
      </p:sp>
      <p:sp>
        <p:nvSpPr>
          <p:cNvPr id="5" name="TextBox 4">
            <a:extLst>
              <a:ext uri="{FF2B5EF4-FFF2-40B4-BE49-F238E27FC236}">
                <a16:creationId xmlns:a16="http://schemas.microsoft.com/office/drawing/2014/main" id="{C73C4A29-226E-4FFE-B223-0655F36A1432}"/>
              </a:ext>
            </a:extLst>
          </p:cNvPr>
          <p:cNvSpPr txBox="1"/>
          <p:nvPr/>
        </p:nvSpPr>
        <p:spPr>
          <a:xfrm>
            <a:off x="2938278" y="2553168"/>
            <a:ext cx="5283819" cy="523220"/>
          </a:xfrm>
          <a:prstGeom prst="rect">
            <a:avLst/>
          </a:prstGeom>
          <a:ln w="28575">
            <a:solidFill>
              <a:schemeClr val="accent6">
                <a:lumMod val="50000"/>
              </a:schemeClr>
            </a:solidFill>
          </a:ln>
        </p:spPr>
        <p:txBody>
          <a:bodyPr wrap="none" rtlCol="0">
            <a:spAutoFit/>
          </a:bodyPr>
          <a:lstStyle/>
          <a:p>
            <a:r>
              <a:rPr lang="en-US" b="1" dirty="0">
                <a:solidFill>
                  <a:srgbClr val="FF0000"/>
                </a:solidFill>
              </a:rPr>
              <a:t>Example : </a:t>
            </a:r>
            <a:r>
              <a:rPr lang="en-US" dirty="0">
                <a:solidFill>
                  <a:schemeClr val="tx1"/>
                </a:solidFill>
              </a:rPr>
              <a:t> One </a:t>
            </a:r>
            <a:r>
              <a:rPr lang="en-US" b="1" dirty="0">
                <a:solidFill>
                  <a:schemeClr val="tx1"/>
                </a:solidFill>
              </a:rPr>
              <a:t>vector embedding </a:t>
            </a:r>
            <a:r>
              <a:rPr lang="en-US" dirty="0">
                <a:solidFill>
                  <a:schemeClr val="tx1"/>
                </a:solidFill>
              </a:rPr>
              <a:t>for the </a:t>
            </a:r>
            <a:r>
              <a:rPr lang="en-US" dirty="0">
                <a:solidFill>
                  <a:srgbClr val="FF0000"/>
                </a:solidFill>
              </a:rPr>
              <a:t>field</a:t>
            </a:r>
            <a:r>
              <a:rPr lang="en-US" dirty="0">
                <a:solidFill>
                  <a:schemeClr val="tx1"/>
                </a:solidFill>
              </a:rPr>
              <a:t> </a:t>
            </a:r>
            <a:r>
              <a:rPr lang="en-US" i="1" dirty="0">
                <a:solidFill>
                  <a:schemeClr val="tx1"/>
                </a:solidFill>
              </a:rPr>
              <a:t>BIRTHPLACE</a:t>
            </a:r>
            <a:r>
              <a:rPr lang="en-US" dirty="0">
                <a:solidFill>
                  <a:schemeClr val="tx1"/>
                </a:solidFill>
              </a:rPr>
              <a:t>,</a:t>
            </a:r>
          </a:p>
          <a:p>
            <a:r>
              <a:rPr lang="en-US" dirty="0">
                <a:solidFill>
                  <a:schemeClr val="tx1"/>
                </a:solidFill>
              </a:rPr>
              <a:t> and another embedding for the </a:t>
            </a:r>
            <a:r>
              <a:rPr lang="en-US" dirty="0">
                <a:solidFill>
                  <a:srgbClr val="FF0000"/>
                </a:solidFill>
              </a:rPr>
              <a:t>value</a:t>
            </a:r>
            <a:r>
              <a:rPr lang="en-US" dirty="0">
                <a:solidFill>
                  <a:schemeClr val="tx1"/>
                </a:solidFill>
              </a:rPr>
              <a:t> </a:t>
            </a:r>
            <a:r>
              <a:rPr lang="en-US" i="1" dirty="0">
                <a:solidFill>
                  <a:schemeClr val="tx1"/>
                </a:solidFill>
              </a:rPr>
              <a:t>BERKELEY CALIFORNIA</a:t>
            </a:r>
          </a:p>
        </p:txBody>
      </p:sp>
    </p:spTree>
    <p:extLst>
      <p:ext uri="{BB962C8B-B14F-4D97-AF65-F5344CB8AC3E}">
        <p14:creationId xmlns:p14="http://schemas.microsoft.com/office/powerpoint/2010/main" val="60082285"/>
      </p:ext>
    </p:extLst>
  </p:cSld>
  <p:clrMapOvr>
    <a:masterClrMapping/>
  </p:clrMapOvr>
  <mc:AlternateContent xmlns:mc="http://schemas.openxmlformats.org/markup-compatibility/2006" xmlns:p14="http://schemas.microsoft.com/office/powerpoint/2010/main">
    <mc:Choice Requires="p14">
      <p:transition spd="slow" p14:dur="2000" advTm="84809"/>
    </mc:Choice>
    <mc:Fallback xmlns="">
      <p:transition spd="slow" advTm="848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7C23-5CFD-4C76-8D70-BFF3B0108513}"/>
              </a:ext>
            </a:extLst>
          </p:cNvPr>
          <p:cNvSpPr>
            <a:spLocks noGrp="1"/>
          </p:cNvSpPr>
          <p:nvPr>
            <p:ph type="title"/>
          </p:nvPr>
        </p:nvSpPr>
        <p:spPr/>
        <p:txBody>
          <a:bodyPr/>
          <a:lstStyle/>
          <a:p>
            <a:r>
              <a:rPr lang="en-CA" dirty="0"/>
              <a:t>Data encoders : </a:t>
            </a:r>
            <a:r>
              <a:rPr lang="en-CA" dirty="0">
                <a:solidFill>
                  <a:schemeClr val="accent6">
                    <a:lumMod val="50000"/>
                  </a:schemeClr>
                </a:solidFill>
              </a:rPr>
              <a:t>Sequences</a:t>
            </a:r>
          </a:p>
        </p:txBody>
      </p:sp>
      <p:sp>
        <p:nvSpPr>
          <p:cNvPr id="3" name="Text Placeholder 2">
            <a:extLst>
              <a:ext uri="{FF2B5EF4-FFF2-40B4-BE49-F238E27FC236}">
                <a16:creationId xmlns:a16="http://schemas.microsoft.com/office/drawing/2014/main" id="{A5C6CCEE-72CC-41C5-9A43-0168F3CAA80D}"/>
              </a:ext>
            </a:extLst>
          </p:cNvPr>
          <p:cNvSpPr>
            <a:spLocks noGrp="1"/>
          </p:cNvSpPr>
          <p:nvPr>
            <p:ph type="body" idx="1"/>
          </p:nvPr>
        </p:nvSpPr>
        <p:spPr>
          <a:xfrm>
            <a:off x="311699" y="1152475"/>
            <a:ext cx="7823771" cy="3144600"/>
          </a:xfrm>
        </p:spPr>
        <p:txBody>
          <a:bodyPr/>
          <a:lstStyle/>
          <a:p>
            <a:pPr>
              <a:spcBef>
                <a:spcPts val="600"/>
              </a:spcBef>
            </a:pPr>
            <a:r>
              <a:rPr lang="en-US" sz="1600" dirty="0"/>
              <a:t>Some types of </a:t>
            </a:r>
            <a:r>
              <a:rPr lang="en-US" sz="1600" b="1" dirty="0"/>
              <a:t>structured records </a:t>
            </a:r>
            <a:r>
              <a:rPr lang="en-US" sz="1600" dirty="0"/>
              <a:t>have a </a:t>
            </a:r>
            <a:r>
              <a:rPr lang="en-US" sz="1600" b="1" dirty="0">
                <a:solidFill>
                  <a:schemeClr val="accent6">
                    <a:lumMod val="50000"/>
                  </a:schemeClr>
                </a:solidFill>
              </a:rPr>
              <a:t>natural ordering</a:t>
            </a:r>
            <a:r>
              <a:rPr lang="en-US" sz="1600" dirty="0"/>
              <a:t>.</a:t>
            </a:r>
          </a:p>
          <a:p>
            <a:pPr>
              <a:spcBef>
                <a:spcPts val="600"/>
              </a:spcBef>
            </a:pPr>
            <a:r>
              <a:rPr lang="en-US" sz="1600" dirty="0"/>
              <a:t>We can resemble this </a:t>
            </a:r>
            <a:r>
              <a:rPr lang="en-US" sz="1600" b="1" dirty="0"/>
              <a:t>natural ordering </a:t>
            </a:r>
            <a:r>
              <a:rPr lang="en-US" sz="1600" dirty="0"/>
              <a:t>as </a:t>
            </a:r>
            <a:r>
              <a:rPr lang="en-US" sz="1600" b="1" dirty="0">
                <a:solidFill>
                  <a:srgbClr val="0000FF"/>
                </a:solidFill>
              </a:rPr>
              <a:t>series of </a:t>
            </a:r>
            <a:r>
              <a:rPr lang="en-CA" sz="1600" b="1" dirty="0">
                <a:solidFill>
                  <a:srgbClr val="0000FF"/>
                </a:solidFill>
              </a:rPr>
              <a:t>events </a:t>
            </a:r>
            <a:r>
              <a:rPr lang="en-CA" sz="1600" dirty="0"/>
              <a:t>in a game</a:t>
            </a:r>
            <a:endParaRPr lang="en-US" sz="1600" dirty="0"/>
          </a:p>
          <a:p>
            <a:pPr>
              <a:spcBef>
                <a:spcPts val="600"/>
              </a:spcBef>
            </a:pPr>
            <a:r>
              <a:rPr lang="en-US" sz="1600" dirty="0"/>
              <a:t>Each </a:t>
            </a:r>
            <a:r>
              <a:rPr lang="en-US" sz="1600" b="1" dirty="0">
                <a:solidFill>
                  <a:srgbClr val="0000FF"/>
                </a:solidFill>
              </a:rPr>
              <a:t>event</a:t>
            </a:r>
            <a:r>
              <a:rPr lang="en-US" sz="1600" dirty="0"/>
              <a:t> is a single record, and </a:t>
            </a:r>
            <a:r>
              <a:rPr lang="en-US" sz="1600" b="1" dirty="0">
                <a:solidFill>
                  <a:srgbClr val="0000FF"/>
                </a:solidFill>
              </a:rPr>
              <a:t>can be encoded </a:t>
            </a:r>
            <a:r>
              <a:rPr lang="en-US" sz="1600" dirty="0"/>
              <a:t>by a </a:t>
            </a:r>
            <a:r>
              <a:rPr lang="en-US" sz="1600" b="1" dirty="0">
                <a:solidFill>
                  <a:srgbClr val="0000FF"/>
                </a:solidFill>
              </a:rPr>
              <a:t>concatenation</a:t>
            </a:r>
            <a:r>
              <a:rPr lang="en-US" sz="1600" dirty="0"/>
              <a:t> of vector representations for the </a:t>
            </a:r>
            <a:r>
              <a:rPr lang="en-US" sz="1600" b="1" dirty="0">
                <a:solidFill>
                  <a:srgbClr val="0000FF"/>
                </a:solidFill>
              </a:rPr>
              <a:t>event type</a:t>
            </a:r>
            <a:r>
              <a:rPr lang="en-US" sz="1600" dirty="0"/>
              <a:t>, the </a:t>
            </a:r>
            <a:r>
              <a:rPr lang="en-US" sz="1600" b="1" dirty="0">
                <a:solidFill>
                  <a:srgbClr val="0000FF"/>
                </a:solidFill>
              </a:rPr>
              <a:t>event field</a:t>
            </a:r>
            <a:r>
              <a:rPr lang="en-US" sz="1600" dirty="0"/>
              <a:t>, and the </a:t>
            </a:r>
            <a:r>
              <a:rPr lang="en-US" sz="1600" b="1" dirty="0">
                <a:solidFill>
                  <a:srgbClr val="0000FF"/>
                </a:solidFill>
              </a:rPr>
              <a:t>event values</a:t>
            </a:r>
          </a:p>
          <a:p>
            <a:pPr>
              <a:spcBef>
                <a:spcPts val="600"/>
              </a:spcBef>
            </a:pPr>
            <a:r>
              <a:rPr lang="en-US" sz="1600" dirty="0"/>
              <a:t>This </a:t>
            </a:r>
            <a:r>
              <a:rPr lang="en-US" sz="1600" dirty="0">
                <a:solidFill>
                  <a:srgbClr val="0000FF"/>
                </a:solidFill>
              </a:rPr>
              <a:t>encoding</a:t>
            </a:r>
            <a:r>
              <a:rPr lang="en-US" sz="1600" dirty="0"/>
              <a:t> can then act as the </a:t>
            </a:r>
            <a:r>
              <a:rPr lang="en-US" sz="1600" b="1" dirty="0">
                <a:solidFill>
                  <a:srgbClr val="0000FF"/>
                </a:solidFill>
              </a:rPr>
              <a:t>input layer </a:t>
            </a:r>
            <a:r>
              <a:rPr lang="en-US" sz="1600" dirty="0"/>
              <a:t>for a </a:t>
            </a:r>
            <a:r>
              <a:rPr lang="en-US" sz="1600" b="1" dirty="0">
                <a:solidFill>
                  <a:srgbClr val="0000FF"/>
                </a:solidFill>
              </a:rPr>
              <a:t>recurrent neural network</a:t>
            </a:r>
            <a:r>
              <a:rPr lang="en-US" sz="1600" dirty="0"/>
              <a:t>, yielding a </a:t>
            </a:r>
            <a:r>
              <a:rPr lang="en-US" sz="1600" b="1" dirty="0">
                <a:solidFill>
                  <a:schemeClr val="accent6">
                    <a:lumMod val="50000"/>
                  </a:schemeClr>
                </a:solidFill>
              </a:rPr>
              <a:t>sequence of vector representations</a:t>
            </a:r>
          </a:p>
          <a:p>
            <a:pPr>
              <a:spcBef>
                <a:spcPts val="600"/>
              </a:spcBef>
            </a:pPr>
            <a:r>
              <a:rPr lang="en-US" sz="1600" dirty="0"/>
              <a:t>This sequence-based approach can work even in cases where there is no natural ordering over the records</a:t>
            </a:r>
          </a:p>
          <a:p>
            <a:endParaRPr lang="en-CA" sz="1600" dirty="0"/>
          </a:p>
        </p:txBody>
      </p:sp>
    </p:spTree>
    <p:extLst>
      <p:ext uri="{BB962C8B-B14F-4D97-AF65-F5344CB8AC3E}">
        <p14:creationId xmlns:p14="http://schemas.microsoft.com/office/powerpoint/2010/main" val="3322664310"/>
      </p:ext>
    </p:extLst>
  </p:cSld>
  <p:clrMapOvr>
    <a:masterClrMapping/>
  </p:clrMapOvr>
  <mc:AlternateContent xmlns:mc="http://schemas.openxmlformats.org/markup-compatibility/2006" xmlns:p14="http://schemas.microsoft.com/office/powerpoint/2010/main">
    <mc:Choice Requires="p14">
      <p:transition spd="slow" p14:dur="2000" advTm="70064"/>
    </mc:Choice>
    <mc:Fallback xmlns="">
      <p:transition spd="slow" advTm="7006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9BD1-6753-464D-8EEC-C4915D338308}"/>
              </a:ext>
            </a:extLst>
          </p:cNvPr>
          <p:cNvSpPr>
            <a:spLocks noGrp="1"/>
          </p:cNvSpPr>
          <p:nvPr>
            <p:ph type="title"/>
          </p:nvPr>
        </p:nvSpPr>
        <p:spPr/>
        <p:txBody>
          <a:bodyPr/>
          <a:lstStyle/>
          <a:p>
            <a:r>
              <a:rPr lang="en-CA" dirty="0"/>
              <a:t>Data encoders : </a:t>
            </a:r>
            <a:r>
              <a:rPr lang="en-CA" dirty="0">
                <a:solidFill>
                  <a:schemeClr val="accent6">
                    <a:lumMod val="50000"/>
                  </a:schemeClr>
                </a:solidFill>
              </a:rPr>
              <a:t>Images</a:t>
            </a:r>
            <a:endParaRPr lang="en-CA" dirty="0"/>
          </a:p>
        </p:txBody>
      </p:sp>
      <p:sp>
        <p:nvSpPr>
          <p:cNvPr id="3" name="Text Placeholder 2">
            <a:extLst>
              <a:ext uri="{FF2B5EF4-FFF2-40B4-BE49-F238E27FC236}">
                <a16:creationId xmlns:a16="http://schemas.microsoft.com/office/drawing/2014/main" id="{DA7740BC-4CD1-4038-A0A4-F6422007A7E2}"/>
              </a:ext>
            </a:extLst>
          </p:cNvPr>
          <p:cNvSpPr>
            <a:spLocks noGrp="1"/>
          </p:cNvSpPr>
          <p:nvPr>
            <p:ph type="body" idx="1"/>
          </p:nvPr>
        </p:nvSpPr>
        <p:spPr>
          <a:xfrm>
            <a:off x="231017" y="1098687"/>
            <a:ext cx="7864112" cy="3144600"/>
          </a:xfrm>
        </p:spPr>
        <p:txBody>
          <a:bodyPr/>
          <a:lstStyle/>
          <a:p>
            <a:pPr>
              <a:spcBef>
                <a:spcPts val="600"/>
              </a:spcBef>
              <a:spcAft>
                <a:spcPts val="600"/>
              </a:spcAft>
            </a:pPr>
            <a:r>
              <a:rPr lang="en-CA" dirty="0"/>
              <a:t>The data-to-text goal for images is the </a:t>
            </a:r>
            <a:r>
              <a:rPr lang="en-US" b="1" dirty="0">
                <a:solidFill>
                  <a:srgbClr val="0000FF"/>
                </a:solidFill>
              </a:rPr>
              <a:t>generation of text captions for images</a:t>
            </a:r>
          </a:p>
          <a:p>
            <a:pPr>
              <a:spcBef>
                <a:spcPts val="600"/>
              </a:spcBef>
              <a:spcAft>
                <a:spcPts val="600"/>
              </a:spcAft>
            </a:pPr>
            <a:r>
              <a:rPr lang="en-US" dirty="0"/>
              <a:t>Images are represented as </a:t>
            </a:r>
            <a:r>
              <a:rPr lang="en-US" b="1" dirty="0">
                <a:solidFill>
                  <a:srgbClr val="0000FF"/>
                </a:solidFill>
              </a:rPr>
              <a:t>tensors</a:t>
            </a:r>
            <a:r>
              <a:rPr lang="en-US" dirty="0"/>
              <a:t>: A color image of 320 × 240 pixels would be stored as a tensor with 320 × 240 × 3 intensity values.</a:t>
            </a:r>
          </a:p>
          <a:p>
            <a:pPr>
              <a:spcBef>
                <a:spcPts val="600"/>
              </a:spcBef>
              <a:spcAft>
                <a:spcPts val="600"/>
              </a:spcAft>
            </a:pPr>
            <a:r>
              <a:rPr lang="en-US" b="1" dirty="0">
                <a:solidFill>
                  <a:srgbClr val="FF0000"/>
                </a:solidFill>
              </a:rPr>
              <a:t>Dominant</a:t>
            </a:r>
            <a:r>
              <a:rPr lang="en-US" dirty="0"/>
              <a:t> approach to image classification is to </a:t>
            </a:r>
            <a:r>
              <a:rPr lang="en-US" b="1" dirty="0"/>
              <a:t>encode images as vectors </a:t>
            </a:r>
            <a:r>
              <a:rPr lang="en-US" dirty="0"/>
              <a:t>using a </a:t>
            </a:r>
            <a:r>
              <a:rPr lang="en-US" b="1" dirty="0"/>
              <a:t>combination</a:t>
            </a:r>
            <a:r>
              <a:rPr lang="en-US" dirty="0"/>
              <a:t> of </a:t>
            </a:r>
            <a:r>
              <a:rPr lang="en-US" b="1" dirty="0">
                <a:solidFill>
                  <a:srgbClr val="0000FF"/>
                </a:solidFill>
              </a:rPr>
              <a:t>convolution</a:t>
            </a:r>
            <a:r>
              <a:rPr lang="en-US" dirty="0"/>
              <a:t> and </a:t>
            </a:r>
            <a:r>
              <a:rPr lang="en-US" b="1" dirty="0">
                <a:solidFill>
                  <a:srgbClr val="0000FF"/>
                </a:solidFill>
              </a:rPr>
              <a:t>pooling</a:t>
            </a:r>
            <a:r>
              <a:rPr lang="en-US" dirty="0"/>
              <a:t> </a:t>
            </a:r>
          </a:p>
          <a:p>
            <a:pPr>
              <a:spcBef>
                <a:spcPts val="600"/>
              </a:spcBef>
              <a:spcAft>
                <a:spcPts val="600"/>
              </a:spcAft>
            </a:pPr>
            <a:r>
              <a:rPr lang="en-US" b="1" dirty="0">
                <a:solidFill>
                  <a:srgbClr val="FF0000"/>
                </a:solidFill>
              </a:rPr>
              <a:t>Alternative</a:t>
            </a:r>
            <a:r>
              <a:rPr lang="en-US" dirty="0"/>
              <a:t> approach is we can </a:t>
            </a:r>
            <a:r>
              <a:rPr lang="en-US" b="1" dirty="0"/>
              <a:t>apply a set of convolutional networks</a:t>
            </a:r>
            <a:r>
              <a:rPr lang="en-US" dirty="0"/>
              <a:t>, yielding </a:t>
            </a:r>
            <a:r>
              <a:rPr lang="en-US" b="1" dirty="0">
                <a:solidFill>
                  <a:srgbClr val="0000FF"/>
                </a:solidFill>
              </a:rPr>
              <a:t>vector</a:t>
            </a:r>
            <a:r>
              <a:rPr lang="en-US" dirty="0"/>
              <a:t> representations for </a:t>
            </a:r>
            <a:r>
              <a:rPr lang="en-US" b="1" dirty="0">
                <a:solidFill>
                  <a:srgbClr val="0000FF"/>
                </a:solidFill>
              </a:rPr>
              <a:t>different parts of      the image</a:t>
            </a:r>
            <a:r>
              <a:rPr lang="en-US" dirty="0"/>
              <a:t>, which can then be </a:t>
            </a:r>
            <a:r>
              <a:rPr lang="en-US" b="1" dirty="0"/>
              <a:t>combined</a:t>
            </a:r>
            <a:r>
              <a:rPr lang="en-US" dirty="0"/>
              <a:t> using </a:t>
            </a:r>
            <a:r>
              <a:rPr lang="en-US" b="1" dirty="0">
                <a:solidFill>
                  <a:srgbClr val="0000FF"/>
                </a:solidFill>
              </a:rPr>
              <a:t>neural attention </a:t>
            </a:r>
          </a:p>
        </p:txBody>
      </p:sp>
    </p:spTree>
    <p:extLst>
      <p:ext uri="{BB962C8B-B14F-4D97-AF65-F5344CB8AC3E}">
        <p14:creationId xmlns:p14="http://schemas.microsoft.com/office/powerpoint/2010/main" val="1645635610"/>
      </p:ext>
    </p:extLst>
  </p:cSld>
  <p:clrMapOvr>
    <a:masterClrMapping/>
  </p:clrMapOvr>
  <mc:AlternateContent xmlns:mc="http://schemas.openxmlformats.org/markup-compatibility/2006" xmlns:p14="http://schemas.microsoft.com/office/powerpoint/2010/main">
    <mc:Choice Requires="p14">
      <p:transition spd="slow" p14:dur="2000" advTm="73826"/>
    </mc:Choice>
    <mc:Fallback xmlns="">
      <p:transition spd="slow" advTm="7382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9BD1-6753-464D-8EEC-C4915D338308}"/>
              </a:ext>
            </a:extLst>
          </p:cNvPr>
          <p:cNvSpPr>
            <a:spLocks noGrp="1"/>
          </p:cNvSpPr>
          <p:nvPr>
            <p:ph type="title"/>
          </p:nvPr>
        </p:nvSpPr>
        <p:spPr/>
        <p:txBody>
          <a:bodyPr/>
          <a:lstStyle/>
          <a:p>
            <a:r>
              <a:rPr lang="en-CA" dirty="0"/>
              <a:t>Data encoders : </a:t>
            </a:r>
            <a:r>
              <a:rPr lang="en-US" dirty="0">
                <a:solidFill>
                  <a:srgbClr val="FF0000"/>
                </a:solidFill>
              </a:rPr>
              <a:t>D</a:t>
            </a:r>
            <a:r>
              <a:rPr lang="en-US" sz="2800" b="1" dirty="0">
                <a:solidFill>
                  <a:srgbClr val="FF0000"/>
                </a:solidFill>
              </a:rPr>
              <a:t>ominant Approach </a:t>
            </a:r>
            <a:endParaRPr lang="en-CA" dirty="0"/>
          </a:p>
        </p:txBody>
      </p:sp>
      <p:sp>
        <p:nvSpPr>
          <p:cNvPr id="3" name="Text Placeholder 2">
            <a:extLst>
              <a:ext uri="{FF2B5EF4-FFF2-40B4-BE49-F238E27FC236}">
                <a16:creationId xmlns:a16="http://schemas.microsoft.com/office/drawing/2014/main" id="{DA7740BC-4CD1-4038-A0A4-F6422007A7E2}"/>
              </a:ext>
            </a:extLst>
          </p:cNvPr>
          <p:cNvSpPr>
            <a:spLocks noGrp="1"/>
          </p:cNvSpPr>
          <p:nvPr>
            <p:ph type="body" idx="1"/>
          </p:nvPr>
        </p:nvSpPr>
        <p:spPr>
          <a:xfrm>
            <a:off x="231017" y="1098687"/>
            <a:ext cx="7218654" cy="3144600"/>
          </a:xfrm>
        </p:spPr>
        <p:txBody>
          <a:bodyPr/>
          <a:lstStyle/>
          <a:p>
            <a:pPr marL="114300" indent="0">
              <a:spcBef>
                <a:spcPts val="600"/>
              </a:spcBef>
              <a:buNone/>
            </a:pPr>
            <a:r>
              <a:rPr lang="en-US" sz="1600" dirty="0"/>
              <a:t>In </a:t>
            </a:r>
            <a:r>
              <a:rPr lang="en-US" sz="1600" b="1" dirty="0">
                <a:solidFill>
                  <a:srgbClr val="FF0000"/>
                </a:solidFill>
              </a:rPr>
              <a:t>dominant</a:t>
            </a:r>
            <a:r>
              <a:rPr lang="en-US" sz="1600" dirty="0"/>
              <a:t> , we </a:t>
            </a:r>
            <a:r>
              <a:rPr lang="en-US" sz="1600" b="1" dirty="0"/>
              <a:t>encode images as vectors </a:t>
            </a:r>
            <a:r>
              <a:rPr lang="en-US" sz="1600" dirty="0"/>
              <a:t>using a </a:t>
            </a:r>
            <a:r>
              <a:rPr lang="en-US" sz="1600" b="1" dirty="0"/>
              <a:t>combination</a:t>
            </a:r>
            <a:r>
              <a:rPr lang="en-US" sz="1600" dirty="0"/>
              <a:t> of </a:t>
            </a:r>
            <a:r>
              <a:rPr lang="en-US" sz="1600" b="1" dirty="0">
                <a:solidFill>
                  <a:srgbClr val="0000FF"/>
                </a:solidFill>
              </a:rPr>
              <a:t>convolution</a:t>
            </a:r>
            <a:r>
              <a:rPr lang="en-US" sz="1600" dirty="0"/>
              <a:t> and </a:t>
            </a:r>
            <a:r>
              <a:rPr lang="en-US" sz="1600" b="1" dirty="0">
                <a:solidFill>
                  <a:srgbClr val="0000FF"/>
                </a:solidFill>
              </a:rPr>
              <a:t>pooling</a:t>
            </a:r>
            <a:r>
              <a:rPr lang="en-US" sz="1600" dirty="0"/>
              <a:t> </a:t>
            </a:r>
          </a:p>
          <a:p>
            <a:pPr marL="114300" indent="0">
              <a:spcBef>
                <a:spcPts val="600"/>
              </a:spcBef>
              <a:buNone/>
            </a:pPr>
            <a:endParaRPr lang="en-US" sz="1600" dirty="0"/>
          </a:p>
          <a:p>
            <a:pPr>
              <a:spcBef>
                <a:spcPts val="600"/>
              </a:spcBef>
            </a:pPr>
            <a:r>
              <a:rPr lang="en-US" sz="1600" dirty="0"/>
              <a:t>The </a:t>
            </a:r>
            <a:r>
              <a:rPr lang="en-US" sz="1600" b="1" dirty="0">
                <a:solidFill>
                  <a:srgbClr val="00E2FA"/>
                </a:solidFill>
              </a:rPr>
              <a:t>convolution</a:t>
            </a:r>
            <a:r>
              <a:rPr lang="en-US" sz="1600" dirty="0"/>
              <a:t> is applied across the vertical, horizontal, and color dimensions for images. </a:t>
            </a:r>
          </a:p>
          <a:p>
            <a:pPr>
              <a:spcBef>
                <a:spcPts val="600"/>
              </a:spcBef>
            </a:pPr>
            <a:r>
              <a:rPr lang="en-US" sz="1600" dirty="0"/>
              <a:t>By </a:t>
            </a:r>
            <a:r>
              <a:rPr lang="en-US" sz="1600" b="1" dirty="0">
                <a:solidFill>
                  <a:srgbClr val="00E2FA"/>
                </a:solidFill>
              </a:rPr>
              <a:t>pooling</a:t>
            </a:r>
            <a:r>
              <a:rPr lang="en-US" sz="1600" dirty="0"/>
              <a:t> the results of successive convolutions, the image is converted to a </a:t>
            </a:r>
            <a:r>
              <a:rPr lang="en-US" sz="1600" b="1" dirty="0">
                <a:solidFill>
                  <a:schemeClr val="accent1">
                    <a:lumMod val="75000"/>
                  </a:schemeClr>
                </a:solidFill>
              </a:rPr>
              <a:t>vector representation</a:t>
            </a:r>
          </a:p>
          <a:p>
            <a:pPr>
              <a:spcBef>
                <a:spcPts val="600"/>
              </a:spcBef>
            </a:pPr>
            <a:r>
              <a:rPr lang="en-US" sz="1600" dirty="0"/>
              <a:t>This </a:t>
            </a:r>
            <a:r>
              <a:rPr lang="en-US" sz="1600" b="1" dirty="0">
                <a:solidFill>
                  <a:schemeClr val="accent1">
                    <a:lumMod val="75000"/>
                  </a:schemeClr>
                </a:solidFill>
              </a:rPr>
              <a:t>vector representation</a:t>
            </a:r>
            <a:r>
              <a:rPr lang="en-US" sz="1600" dirty="0"/>
              <a:t>, can then be fed into the </a:t>
            </a:r>
            <a:r>
              <a:rPr lang="en-US" sz="1600" b="1" dirty="0"/>
              <a:t>decoder</a:t>
            </a:r>
            <a:r>
              <a:rPr lang="en-US" sz="1600" dirty="0"/>
              <a:t> as the initial state similar to </a:t>
            </a:r>
            <a:r>
              <a:rPr lang="en-CA" sz="1600" b="1" dirty="0"/>
              <a:t>sequence-to-sequence</a:t>
            </a:r>
            <a:r>
              <a:rPr lang="en-CA" sz="1600" dirty="0"/>
              <a:t> translation mode</a:t>
            </a:r>
          </a:p>
        </p:txBody>
      </p:sp>
    </p:spTree>
    <p:extLst>
      <p:ext uri="{BB962C8B-B14F-4D97-AF65-F5344CB8AC3E}">
        <p14:creationId xmlns:p14="http://schemas.microsoft.com/office/powerpoint/2010/main" val="2691835798"/>
      </p:ext>
    </p:extLst>
  </p:cSld>
  <p:clrMapOvr>
    <a:masterClrMapping/>
  </p:clrMapOvr>
  <mc:AlternateContent xmlns:mc="http://schemas.openxmlformats.org/markup-compatibility/2006" xmlns:p14="http://schemas.microsoft.com/office/powerpoint/2010/main">
    <mc:Choice Requires="p14">
      <p:transition spd="slow" p14:dur="2000" advTm="49816"/>
    </mc:Choice>
    <mc:Fallback xmlns="">
      <p:transition spd="slow" advTm="498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64DF-6C7A-4604-9749-89B14E9E7199}"/>
              </a:ext>
            </a:extLst>
          </p:cNvPr>
          <p:cNvSpPr>
            <a:spLocks noGrp="1"/>
          </p:cNvSpPr>
          <p:nvPr>
            <p:ph type="title"/>
          </p:nvPr>
        </p:nvSpPr>
        <p:spPr/>
        <p:txBody>
          <a:bodyPr/>
          <a:lstStyle/>
          <a:p>
            <a:r>
              <a:rPr lang="en-CA" dirty="0"/>
              <a:t>Data encoders : </a:t>
            </a:r>
            <a:r>
              <a:rPr lang="en-US" dirty="0">
                <a:solidFill>
                  <a:srgbClr val="FF0000"/>
                </a:solidFill>
              </a:rPr>
              <a:t>Alternative</a:t>
            </a:r>
            <a:r>
              <a:rPr lang="en-US" sz="2800" b="1" dirty="0">
                <a:solidFill>
                  <a:srgbClr val="FF0000"/>
                </a:solidFill>
              </a:rPr>
              <a:t> Approach </a:t>
            </a:r>
            <a:endParaRPr lang="en-CA" dirty="0"/>
          </a:p>
        </p:txBody>
      </p:sp>
      <p:sp>
        <p:nvSpPr>
          <p:cNvPr id="3" name="Text Placeholder 2">
            <a:extLst>
              <a:ext uri="{FF2B5EF4-FFF2-40B4-BE49-F238E27FC236}">
                <a16:creationId xmlns:a16="http://schemas.microsoft.com/office/drawing/2014/main" id="{A56AE28E-AE69-4181-A2C9-A7364A7B3EFA}"/>
              </a:ext>
            </a:extLst>
          </p:cNvPr>
          <p:cNvSpPr>
            <a:spLocks noGrp="1"/>
          </p:cNvSpPr>
          <p:nvPr>
            <p:ph type="body" idx="1"/>
          </p:nvPr>
        </p:nvSpPr>
        <p:spPr>
          <a:xfrm>
            <a:off x="308275" y="1164522"/>
            <a:ext cx="8455782" cy="3150584"/>
          </a:xfrm>
        </p:spPr>
        <p:txBody>
          <a:bodyPr/>
          <a:lstStyle/>
          <a:p>
            <a:pPr>
              <a:spcBef>
                <a:spcPts val="600"/>
              </a:spcBef>
              <a:spcAft>
                <a:spcPts val="600"/>
              </a:spcAft>
            </a:pPr>
            <a:r>
              <a:rPr lang="en-US" sz="1400" dirty="0"/>
              <a:t>Given a set of </a:t>
            </a:r>
            <a:r>
              <a:rPr lang="en-US" sz="1400" b="1" dirty="0">
                <a:solidFill>
                  <a:srgbClr val="0000FF"/>
                </a:solidFill>
              </a:rPr>
              <a:t>CNN embeddings </a:t>
            </a:r>
            <a:r>
              <a:rPr lang="en-US" sz="1400" dirty="0"/>
              <a:t>of the data                 , a </a:t>
            </a:r>
            <a:r>
              <a:rPr lang="en-US" sz="1400" b="1" dirty="0">
                <a:solidFill>
                  <a:srgbClr val="0000FF"/>
                </a:solidFill>
              </a:rPr>
              <a:t>decoder state       </a:t>
            </a:r>
            <a:r>
              <a:rPr lang="en-US" sz="1400" dirty="0"/>
              <a:t>, an </a:t>
            </a:r>
            <a:r>
              <a:rPr lang="en-US" sz="1400" b="1" dirty="0">
                <a:solidFill>
                  <a:srgbClr val="0000FF"/>
                </a:solidFill>
              </a:rPr>
              <a:t>attention vector </a:t>
            </a:r>
            <a:r>
              <a:rPr lang="en-US" sz="1400" dirty="0"/>
              <a:t>over the data can be computed. When generating word         of the output, attention is computed over the records</a:t>
            </a:r>
          </a:p>
          <a:p>
            <a:pPr>
              <a:spcBef>
                <a:spcPts val="600"/>
              </a:spcBef>
              <a:spcAft>
                <a:spcPts val="600"/>
              </a:spcAft>
            </a:pPr>
            <a:endParaRPr lang="en-US" sz="1400" dirty="0"/>
          </a:p>
          <a:p>
            <a:pPr>
              <a:spcBef>
                <a:spcPts val="600"/>
              </a:spcBef>
              <a:spcAft>
                <a:spcPts val="600"/>
              </a:spcAft>
            </a:pPr>
            <a:endParaRPr lang="en-US" sz="1400" dirty="0"/>
          </a:p>
          <a:p>
            <a:pPr>
              <a:spcBef>
                <a:spcPts val="600"/>
              </a:spcBef>
              <a:spcAft>
                <a:spcPts val="600"/>
              </a:spcAft>
            </a:pPr>
            <a:endParaRPr lang="en-US" sz="1400" dirty="0"/>
          </a:p>
          <a:p>
            <a:r>
              <a:rPr lang="en-US" sz="1400" dirty="0"/>
              <a:t>      is an elementwise nonlinearity such as              or </a:t>
            </a:r>
          </a:p>
          <a:p>
            <a:r>
              <a:rPr lang="en-US" sz="1400" dirty="0"/>
              <a:t>      is a either </a:t>
            </a:r>
            <a:r>
              <a:rPr lang="en-US" sz="1400" b="1" dirty="0"/>
              <a:t>SoftMax</a:t>
            </a:r>
            <a:r>
              <a:rPr lang="en-US" sz="1400" dirty="0"/>
              <a:t> or </a:t>
            </a:r>
            <a:r>
              <a:rPr lang="en-US" sz="1400" b="1" dirty="0"/>
              <a:t>elementwise sigmoid</a:t>
            </a:r>
            <a:r>
              <a:rPr lang="en-US" sz="1400" dirty="0"/>
              <a:t>. </a:t>
            </a:r>
          </a:p>
          <a:p>
            <a:r>
              <a:rPr lang="en-US" sz="1400" dirty="0"/>
              <a:t>The weighted sum           gets included in the recurrent update to the decoder state, or </a:t>
            </a:r>
          </a:p>
          <a:p>
            <a:pPr marL="114300" indent="0">
              <a:buNone/>
            </a:pPr>
            <a:r>
              <a:rPr lang="en-US" sz="1400" dirty="0"/>
              <a:t>       in the emission probabilities</a:t>
            </a:r>
            <a:endParaRPr lang="en-US" sz="1400" b="1" dirty="0">
              <a:solidFill>
                <a:srgbClr val="0000FF"/>
              </a:solidFill>
            </a:endParaRPr>
          </a:p>
        </p:txBody>
      </p:sp>
      <p:pic>
        <p:nvPicPr>
          <p:cNvPr id="5" name="Picture 4">
            <a:extLst>
              <a:ext uri="{FF2B5EF4-FFF2-40B4-BE49-F238E27FC236}">
                <a16:creationId xmlns:a16="http://schemas.microsoft.com/office/drawing/2014/main" id="{911E14E6-299E-4EE8-A73A-14A8E38B5E66}"/>
              </a:ext>
            </a:extLst>
          </p:cNvPr>
          <p:cNvPicPr>
            <a:picLocks noChangeAspect="1"/>
          </p:cNvPicPr>
          <p:nvPr/>
        </p:nvPicPr>
        <p:blipFill>
          <a:blip r:embed="rId2"/>
          <a:stretch>
            <a:fillRect/>
          </a:stretch>
        </p:blipFill>
        <p:spPr>
          <a:xfrm>
            <a:off x="4419600" y="1209625"/>
            <a:ext cx="762000" cy="390525"/>
          </a:xfrm>
          <a:prstGeom prst="rect">
            <a:avLst/>
          </a:prstGeom>
        </p:spPr>
      </p:pic>
      <p:pic>
        <p:nvPicPr>
          <p:cNvPr id="7" name="Picture 6">
            <a:extLst>
              <a:ext uri="{FF2B5EF4-FFF2-40B4-BE49-F238E27FC236}">
                <a16:creationId xmlns:a16="http://schemas.microsoft.com/office/drawing/2014/main" id="{3C102705-BC24-4CC5-9BB7-A59F3A20BDC0}"/>
              </a:ext>
            </a:extLst>
          </p:cNvPr>
          <p:cNvPicPr>
            <a:picLocks noChangeAspect="1"/>
          </p:cNvPicPr>
          <p:nvPr/>
        </p:nvPicPr>
        <p:blipFill>
          <a:blip r:embed="rId3"/>
          <a:stretch>
            <a:fillRect/>
          </a:stretch>
        </p:blipFill>
        <p:spPr>
          <a:xfrm>
            <a:off x="6598023" y="1289301"/>
            <a:ext cx="328612" cy="310849"/>
          </a:xfrm>
          <a:prstGeom prst="rect">
            <a:avLst/>
          </a:prstGeom>
        </p:spPr>
      </p:pic>
      <p:pic>
        <p:nvPicPr>
          <p:cNvPr id="9" name="Picture 8">
            <a:extLst>
              <a:ext uri="{FF2B5EF4-FFF2-40B4-BE49-F238E27FC236}">
                <a16:creationId xmlns:a16="http://schemas.microsoft.com/office/drawing/2014/main" id="{9E0E7829-7028-469F-BEB7-F462564B2DEB}"/>
              </a:ext>
            </a:extLst>
          </p:cNvPr>
          <p:cNvPicPr>
            <a:picLocks noChangeAspect="1"/>
          </p:cNvPicPr>
          <p:nvPr/>
        </p:nvPicPr>
        <p:blipFill>
          <a:blip r:embed="rId4"/>
          <a:stretch>
            <a:fillRect/>
          </a:stretch>
        </p:blipFill>
        <p:spPr>
          <a:xfrm>
            <a:off x="5297182" y="1548835"/>
            <a:ext cx="234762" cy="259474"/>
          </a:xfrm>
          <a:prstGeom prst="rect">
            <a:avLst/>
          </a:prstGeom>
        </p:spPr>
      </p:pic>
      <p:pic>
        <p:nvPicPr>
          <p:cNvPr id="11" name="Picture 10">
            <a:extLst>
              <a:ext uri="{FF2B5EF4-FFF2-40B4-BE49-F238E27FC236}">
                <a16:creationId xmlns:a16="http://schemas.microsoft.com/office/drawing/2014/main" id="{DFAE2905-0FB4-4057-BD92-D2AD1D0106AC}"/>
              </a:ext>
            </a:extLst>
          </p:cNvPr>
          <p:cNvPicPr>
            <a:picLocks noChangeAspect="1"/>
          </p:cNvPicPr>
          <p:nvPr/>
        </p:nvPicPr>
        <p:blipFill>
          <a:blip r:embed="rId5"/>
          <a:stretch>
            <a:fillRect/>
          </a:stretch>
        </p:blipFill>
        <p:spPr>
          <a:xfrm>
            <a:off x="2597323" y="1981730"/>
            <a:ext cx="3949354" cy="1191877"/>
          </a:xfrm>
          <a:prstGeom prst="rect">
            <a:avLst/>
          </a:prstGeom>
          <a:ln w="28575">
            <a:solidFill>
              <a:schemeClr val="accent6">
                <a:lumMod val="50000"/>
              </a:schemeClr>
            </a:solidFill>
          </a:ln>
        </p:spPr>
      </p:pic>
      <p:sp>
        <p:nvSpPr>
          <p:cNvPr id="13" name="TextBox 12">
            <a:extLst>
              <a:ext uri="{FF2B5EF4-FFF2-40B4-BE49-F238E27FC236}">
                <a16:creationId xmlns:a16="http://schemas.microsoft.com/office/drawing/2014/main" id="{519B9661-CE28-4FE0-A8E1-342E4CC819C9}"/>
              </a:ext>
            </a:extLst>
          </p:cNvPr>
          <p:cNvSpPr txBox="1"/>
          <p:nvPr/>
        </p:nvSpPr>
        <p:spPr>
          <a:xfrm>
            <a:off x="1196788" y="4476480"/>
            <a:ext cx="7862992" cy="523220"/>
          </a:xfrm>
          <a:prstGeom prst="rect">
            <a:avLst/>
          </a:prstGeom>
          <a:ln w="28575">
            <a:solidFill>
              <a:srgbClr val="FF0000"/>
            </a:solidFill>
          </a:ln>
        </p:spPr>
        <p:txBody>
          <a:bodyPr wrap="square" rtlCol="0">
            <a:spAutoFit/>
          </a:bodyPr>
          <a:lstStyle>
            <a:defPPr marR="0" lvl="0" algn="l" rtl="0">
              <a:lnSpc>
                <a:spcPct val="100000"/>
              </a:lnSpc>
              <a:spcBef>
                <a:spcPts val="0"/>
              </a:spcBef>
              <a:spcAft>
                <a:spcPts val="0"/>
              </a:spcAft>
            </a:defPPr>
            <a:lvl1pPr>
              <a:defRPr b="1">
                <a:solidFill>
                  <a:srgbClr val="FF0000"/>
                </a:solidFill>
              </a:defRPr>
            </a:lvl1pPr>
          </a:lstStyle>
          <a:p>
            <a:r>
              <a:rPr lang="en-US" b="0" dirty="0">
                <a:solidFill>
                  <a:schemeClr val="tx1"/>
                </a:solidFill>
              </a:rPr>
              <a:t> A </a:t>
            </a:r>
            <a:r>
              <a:rPr lang="en-US" dirty="0">
                <a:solidFill>
                  <a:schemeClr val="tx1"/>
                </a:solidFill>
              </a:rPr>
              <a:t>CNN</a:t>
            </a:r>
            <a:r>
              <a:rPr lang="en-US" b="0" dirty="0">
                <a:solidFill>
                  <a:schemeClr val="tx1"/>
                </a:solidFill>
              </a:rPr>
              <a:t> gets applied to a set of image locations, and the output at each location          is represented with a vector      .  Attention then can then be computed over the image locations.</a:t>
            </a:r>
            <a:endParaRPr lang="en-CA" b="0" dirty="0">
              <a:solidFill>
                <a:schemeClr val="tx1"/>
              </a:solidFill>
            </a:endParaRPr>
          </a:p>
        </p:txBody>
      </p:sp>
      <p:pic>
        <p:nvPicPr>
          <p:cNvPr id="15" name="Picture 14">
            <a:extLst>
              <a:ext uri="{FF2B5EF4-FFF2-40B4-BE49-F238E27FC236}">
                <a16:creationId xmlns:a16="http://schemas.microsoft.com/office/drawing/2014/main" id="{53659BE2-B242-46B2-904A-14F4C63FBF82}"/>
              </a:ext>
            </a:extLst>
          </p:cNvPr>
          <p:cNvPicPr>
            <a:picLocks noChangeAspect="1"/>
          </p:cNvPicPr>
          <p:nvPr/>
        </p:nvPicPr>
        <p:blipFill>
          <a:blip r:embed="rId6"/>
          <a:stretch>
            <a:fillRect/>
          </a:stretch>
        </p:blipFill>
        <p:spPr>
          <a:xfrm>
            <a:off x="4285469" y="3308357"/>
            <a:ext cx="501394" cy="259342"/>
          </a:xfrm>
          <a:prstGeom prst="rect">
            <a:avLst/>
          </a:prstGeom>
        </p:spPr>
      </p:pic>
      <p:pic>
        <p:nvPicPr>
          <p:cNvPr id="17" name="Picture 16">
            <a:extLst>
              <a:ext uri="{FF2B5EF4-FFF2-40B4-BE49-F238E27FC236}">
                <a16:creationId xmlns:a16="http://schemas.microsoft.com/office/drawing/2014/main" id="{93AF7161-CDFC-465F-9E9F-CCFB96EB66F9}"/>
              </a:ext>
            </a:extLst>
          </p:cNvPr>
          <p:cNvPicPr>
            <a:picLocks noChangeAspect="1"/>
          </p:cNvPicPr>
          <p:nvPr/>
        </p:nvPicPr>
        <p:blipFill>
          <a:blip r:embed="rId7"/>
          <a:stretch>
            <a:fillRect/>
          </a:stretch>
        </p:blipFill>
        <p:spPr>
          <a:xfrm>
            <a:off x="5097534" y="3354416"/>
            <a:ext cx="471487" cy="185737"/>
          </a:xfrm>
          <a:prstGeom prst="rect">
            <a:avLst/>
          </a:prstGeom>
        </p:spPr>
      </p:pic>
      <p:pic>
        <p:nvPicPr>
          <p:cNvPr id="19" name="Picture 18">
            <a:extLst>
              <a:ext uri="{FF2B5EF4-FFF2-40B4-BE49-F238E27FC236}">
                <a16:creationId xmlns:a16="http://schemas.microsoft.com/office/drawing/2014/main" id="{51E1A1BC-8110-4043-B1DF-782750D6D2F7}"/>
              </a:ext>
            </a:extLst>
          </p:cNvPr>
          <p:cNvPicPr>
            <a:picLocks noChangeAspect="1"/>
          </p:cNvPicPr>
          <p:nvPr/>
        </p:nvPicPr>
        <p:blipFill>
          <a:blip r:embed="rId8"/>
          <a:stretch>
            <a:fillRect/>
          </a:stretch>
        </p:blipFill>
        <p:spPr>
          <a:xfrm>
            <a:off x="890338" y="3308357"/>
            <a:ext cx="160577" cy="259394"/>
          </a:xfrm>
          <a:prstGeom prst="rect">
            <a:avLst/>
          </a:prstGeom>
        </p:spPr>
      </p:pic>
      <p:pic>
        <p:nvPicPr>
          <p:cNvPr id="21" name="Picture 20">
            <a:extLst>
              <a:ext uri="{FF2B5EF4-FFF2-40B4-BE49-F238E27FC236}">
                <a16:creationId xmlns:a16="http://schemas.microsoft.com/office/drawing/2014/main" id="{94C25BDA-A93D-43D0-B81B-9739657984FB}"/>
              </a:ext>
            </a:extLst>
          </p:cNvPr>
          <p:cNvPicPr>
            <a:picLocks noChangeAspect="1"/>
          </p:cNvPicPr>
          <p:nvPr/>
        </p:nvPicPr>
        <p:blipFill>
          <a:blip r:embed="rId9"/>
          <a:stretch>
            <a:fillRect/>
          </a:stretch>
        </p:blipFill>
        <p:spPr>
          <a:xfrm>
            <a:off x="870156" y="3567699"/>
            <a:ext cx="200939" cy="259394"/>
          </a:xfrm>
          <a:prstGeom prst="rect">
            <a:avLst/>
          </a:prstGeom>
        </p:spPr>
      </p:pic>
      <p:pic>
        <p:nvPicPr>
          <p:cNvPr id="23" name="Picture 22">
            <a:extLst>
              <a:ext uri="{FF2B5EF4-FFF2-40B4-BE49-F238E27FC236}">
                <a16:creationId xmlns:a16="http://schemas.microsoft.com/office/drawing/2014/main" id="{9E28C9F1-5F1E-408C-ADDE-F088E00C7A4A}"/>
              </a:ext>
            </a:extLst>
          </p:cNvPr>
          <p:cNvPicPr>
            <a:picLocks noChangeAspect="1"/>
          </p:cNvPicPr>
          <p:nvPr/>
        </p:nvPicPr>
        <p:blipFill>
          <a:blip r:embed="rId10"/>
          <a:stretch>
            <a:fillRect/>
          </a:stretch>
        </p:blipFill>
        <p:spPr>
          <a:xfrm>
            <a:off x="2392535" y="3807775"/>
            <a:ext cx="409575" cy="304800"/>
          </a:xfrm>
          <a:prstGeom prst="rect">
            <a:avLst/>
          </a:prstGeom>
        </p:spPr>
      </p:pic>
      <p:pic>
        <p:nvPicPr>
          <p:cNvPr id="25" name="Picture 24">
            <a:extLst>
              <a:ext uri="{FF2B5EF4-FFF2-40B4-BE49-F238E27FC236}">
                <a16:creationId xmlns:a16="http://schemas.microsoft.com/office/drawing/2014/main" id="{372F0240-7BDA-435E-A362-085135D8A36B}"/>
              </a:ext>
            </a:extLst>
          </p:cNvPr>
          <p:cNvPicPr>
            <a:picLocks noChangeAspect="1"/>
          </p:cNvPicPr>
          <p:nvPr/>
        </p:nvPicPr>
        <p:blipFill>
          <a:blip r:embed="rId11"/>
          <a:stretch>
            <a:fillRect/>
          </a:stretch>
        </p:blipFill>
        <p:spPr>
          <a:xfrm>
            <a:off x="7603957" y="4476480"/>
            <a:ext cx="200025" cy="319087"/>
          </a:xfrm>
          <a:prstGeom prst="rect">
            <a:avLst/>
          </a:prstGeom>
        </p:spPr>
      </p:pic>
      <p:pic>
        <p:nvPicPr>
          <p:cNvPr id="27" name="Picture 26">
            <a:extLst>
              <a:ext uri="{FF2B5EF4-FFF2-40B4-BE49-F238E27FC236}">
                <a16:creationId xmlns:a16="http://schemas.microsoft.com/office/drawing/2014/main" id="{BE5CFCDC-A05A-4D66-B6F1-59D15BCB29A1}"/>
              </a:ext>
            </a:extLst>
          </p:cNvPr>
          <p:cNvPicPr>
            <a:picLocks noChangeAspect="1"/>
          </p:cNvPicPr>
          <p:nvPr/>
        </p:nvPicPr>
        <p:blipFill>
          <a:blip r:embed="rId12"/>
          <a:stretch>
            <a:fillRect/>
          </a:stretch>
        </p:blipFill>
        <p:spPr>
          <a:xfrm>
            <a:off x="3303710" y="4696588"/>
            <a:ext cx="307101" cy="303112"/>
          </a:xfrm>
          <a:prstGeom prst="rect">
            <a:avLst/>
          </a:prstGeom>
        </p:spPr>
      </p:pic>
    </p:spTree>
    <p:extLst>
      <p:ext uri="{BB962C8B-B14F-4D97-AF65-F5344CB8AC3E}">
        <p14:creationId xmlns:p14="http://schemas.microsoft.com/office/powerpoint/2010/main" val="1593606216"/>
      </p:ext>
    </p:extLst>
  </p:cSld>
  <p:clrMapOvr>
    <a:masterClrMapping/>
  </p:clrMapOvr>
  <mc:AlternateContent xmlns:mc="http://schemas.openxmlformats.org/markup-compatibility/2006" xmlns:p14="http://schemas.microsoft.com/office/powerpoint/2010/main">
    <mc:Choice Requires="p14">
      <p:transition spd="slow" p14:dur="2000" advTm="104940"/>
    </mc:Choice>
    <mc:Fallback xmlns="">
      <p:transition spd="slow" advTm="1049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7EBA-A0DC-4807-91A7-F9344F2FE7CA}"/>
              </a:ext>
            </a:extLst>
          </p:cNvPr>
          <p:cNvSpPr>
            <a:spLocks noGrp="1"/>
          </p:cNvSpPr>
          <p:nvPr>
            <p:ph type="title"/>
          </p:nvPr>
        </p:nvSpPr>
        <p:spPr>
          <a:xfrm>
            <a:off x="311700" y="398725"/>
            <a:ext cx="7001400" cy="572700"/>
          </a:xfrm>
        </p:spPr>
        <p:txBody>
          <a:bodyPr/>
          <a:lstStyle/>
          <a:p>
            <a:r>
              <a:rPr lang="en-CA" dirty="0"/>
              <a:t>Decoder</a:t>
            </a:r>
          </a:p>
        </p:txBody>
      </p:sp>
      <p:sp>
        <p:nvSpPr>
          <p:cNvPr id="3" name="Text Placeholder 2">
            <a:extLst>
              <a:ext uri="{FF2B5EF4-FFF2-40B4-BE49-F238E27FC236}">
                <a16:creationId xmlns:a16="http://schemas.microsoft.com/office/drawing/2014/main" id="{A8D43B5A-81C4-4FB2-B2C7-2C885043030A}"/>
              </a:ext>
            </a:extLst>
          </p:cNvPr>
          <p:cNvSpPr>
            <a:spLocks noGrp="1"/>
          </p:cNvSpPr>
          <p:nvPr>
            <p:ph type="body" idx="1"/>
          </p:nvPr>
        </p:nvSpPr>
        <p:spPr>
          <a:xfrm>
            <a:off x="276974" y="1129325"/>
            <a:ext cx="7258145" cy="3144600"/>
          </a:xfrm>
        </p:spPr>
        <p:txBody>
          <a:bodyPr/>
          <a:lstStyle/>
          <a:p>
            <a:r>
              <a:rPr lang="en-US" sz="1600" dirty="0"/>
              <a:t>Given the encoding, the decoder can function similar to in neural machine translation</a:t>
            </a:r>
          </a:p>
          <a:p>
            <a:r>
              <a:rPr lang="en-US" sz="1600" dirty="0"/>
              <a:t>The decoder works using the </a:t>
            </a:r>
            <a:r>
              <a:rPr lang="en-US" sz="1600" b="1" dirty="0"/>
              <a:t>attention-weighted encoder representation </a:t>
            </a:r>
            <a:r>
              <a:rPr lang="en-US" sz="1600" dirty="0"/>
              <a:t>in the decoder recurrence </a:t>
            </a:r>
            <a:r>
              <a:rPr lang="en-CA" sz="1600" dirty="0"/>
              <a:t>and/or output computation</a:t>
            </a:r>
          </a:p>
          <a:p>
            <a:pPr marL="114300" indent="0">
              <a:buNone/>
            </a:pPr>
            <a:endParaRPr lang="en-CA" sz="1600" dirty="0"/>
          </a:p>
          <a:p>
            <a:pPr marL="114300" indent="0">
              <a:buNone/>
            </a:pPr>
            <a:endParaRPr lang="en-CA" sz="1600" dirty="0"/>
          </a:p>
          <a:p>
            <a:r>
              <a:rPr lang="en-US" sz="1600" b="1" dirty="0">
                <a:solidFill>
                  <a:srgbClr val="FF0000"/>
                </a:solidFill>
              </a:rPr>
              <a:t>Problem : </a:t>
            </a:r>
            <a:r>
              <a:rPr lang="en-US" sz="1600" dirty="0"/>
              <a:t>Sometimes we need to generate words </a:t>
            </a:r>
            <a:r>
              <a:rPr lang="en-US" sz="1600" dirty="0">
                <a:solidFill>
                  <a:srgbClr val="0000FF"/>
                </a:solidFill>
              </a:rPr>
              <a:t>that</a:t>
            </a:r>
            <a:r>
              <a:rPr lang="en-US" sz="1600" b="1" dirty="0">
                <a:solidFill>
                  <a:srgbClr val="0000FF"/>
                </a:solidFill>
              </a:rPr>
              <a:t> do not appear </a:t>
            </a:r>
            <a:r>
              <a:rPr lang="en-US" sz="1600" dirty="0">
                <a:solidFill>
                  <a:srgbClr val="0000FF"/>
                </a:solidFill>
              </a:rPr>
              <a:t>in the </a:t>
            </a:r>
            <a:r>
              <a:rPr lang="en-US" sz="1600" b="1" dirty="0">
                <a:solidFill>
                  <a:srgbClr val="0000FF"/>
                </a:solidFill>
              </a:rPr>
              <a:t>training vocabulary</a:t>
            </a:r>
            <a:r>
              <a:rPr lang="en-CA" sz="1600" dirty="0"/>
              <a:t>; </a:t>
            </a:r>
          </a:p>
          <a:p>
            <a:pPr marL="114300" indent="0">
              <a:buNone/>
            </a:pPr>
            <a:endParaRPr lang="en-CA" sz="1600" dirty="0"/>
          </a:p>
          <a:p>
            <a:r>
              <a:rPr lang="en-US" sz="1600" b="1" dirty="0">
                <a:solidFill>
                  <a:srgbClr val="00B050"/>
                </a:solidFill>
              </a:rPr>
              <a:t>Solution : </a:t>
            </a:r>
            <a:r>
              <a:rPr lang="en-US" sz="1600" dirty="0"/>
              <a:t>Such tokens can be generated in the text by </a:t>
            </a:r>
            <a:r>
              <a:rPr lang="en-US" sz="1600" b="1" dirty="0">
                <a:solidFill>
                  <a:srgbClr val="0000FF"/>
                </a:solidFill>
              </a:rPr>
              <a:t>copying</a:t>
            </a:r>
            <a:r>
              <a:rPr lang="en-US" sz="1600" dirty="0"/>
              <a:t> them over from the input</a:t>
            </a:r>
          </a:p>
          <a:p>
            <a:endParaRPr lang="en-CA" sz="1600" dirty="0"/>
          </a:p>
        </p:txBody>
      </p:sp>
    </p:spTree>
    <p:extLst>
      <p:ext uri="{BB962C8B-B14F-4D97-AF65-F5344CB8AC3E}">
        <p14:creationId xmlns:p14="http://schemas.microsoft.com/office/powerpoint/2010/main" val="386002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7EBA-A0DC-4807-91A7-F9344F2FE7CA}"/>
              </a:ext>
            </a:extLst>
          </p:cNvPr>
          <p:cNvSpPr>
            <a:spLocks noGrp="1"/>
          </p:cNvSpPr>
          <p:nvPr>
            <p:ph type="title"/>
          </p:nvPr>
        </p:nvSpPr>
        <p:spPr/>
        <p:txBody>
          <a:bodyPr/>
          <a:lstStyle/>
          <a:p>
            <a:r>
              <a:rPr lang="en-CA" dirty="0"/>
              <a:t>Generation and Copy mechanism</a:t>
            </a:r>
          </a:p>
        </p:txBody>
      </p:sp>
      <p:sp>
        <p:nvSpPr>
          <p:cNvPr id="3" name="Text Placeholder 2">
            <a:extLst>
              <a:ext uri="{FF2B5EF4-FFF2-40B4-BE49-F238E27FC236}">
                <a16:creationId xmlns:a16="http://schemas.microsoft.com/office/drawing/2014/main" id="{A8D43B5A-81C4-4FB2-B2C7-2C885043030A}"/>
              </a:ext>
            </a:extLst>
          </p:cNvPr>
          <p:cNvSpPr>
            <a:spLocks noGrp="1"/>
          </p:cNvSpPr>
          <p:nvPr>
            <p:ph type="body" idx="1"/>
          </p:nvPr>
        </p:nvSpPr>
        <p:spPr>
          <a:xfrm>
            <a:off x="253824" y="1065636"/>
            <a:ext cx="8432976" cy="1014462"/>
          </a:xfrm>
        </p:spPr>
        <p:txBody>
          <a:bodyPr/>
          <a:lstStyle/>
          <a:p>
            <a:r>
              <a:rPr lang="en-US" sz="1400" dirty="0"/>
              <a:t>Let’s introduce a </a:t>
            </a:r>
            <a:r>
              <a:rPr lang="en-US" sz="1400" b="1" dirty="0">
                <a:solidFill>
                  <a:srgbClr val="0000FF"/>
                </a:solidFill>
              </a:rPr>
              <a:t>variable</a:t>
            </a:r>
            <a:r>
              <a:rPr lang="en-US" sz="1400" dirty="0"/>
              <a:t>                                indicating whether token            should be </a:t>
            </a:r>
            <a:r>
              <a:rPr lang="en-US" sz="1400" b="1" dirty="0">
                <a:solidFill>
                  <a:srgbClr val="0000FF"/>
                </a:solidFill>
              </a:rPr>
              <a:t>generated</a:t>
            </a:r>
            <a:r>
              <a:rPr lang="en-US" sz="1400" dirty="0"/>
              <a:t> or </a:t>
            </a:r>
            <a:r>
              <a:rPr lang="en-US" sz="1400" b="1" dirty="0">
                <a:solidFill>
                  <a:srgbClr val="0000FF"/>
                </a:solidFill>
              </a:rPr>
              <a:t>copied</a:t>
            </a:r>
            <a:r>
              <a:rPr lang="en-US" sz="1400" dirty="0"/>
              <a:t>. The </a:t>
            </a:r>
            <a:r>
              <a:rPr lang="en-US" sz="1400" b="1" dirty="0"/>
              <a:t>decoder probability </a:t>
            </a:r>
            <a:r>
              <a:rPr lang="en-US" sz="1400" dirty="0"/>
              <a:t>is then: </a:t>
            </a:r>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D88EBD0A-EE5B-45D9-8258-ABF782E673D3}"/>
              </a:ext>
            </a:extLst>
          </p:cNvPr>
          <p:cNvPicPr>
            <a:picLocks noChangeAspect="1"/>
          </p:cNvPicPr>
          <p:nvPr/>
        </p:nvPicPr>
        <p:blipFill>
          <a:blip r:embed="rId2"/>
          <a:stretch>
            <a:fillRect/>
          </a:stretch>
        </p:blipFill>
        <p:spPr>
          <a:xfrm>
            <a:off x="1400297" y="1872686"/>
            <a:ext cx="6140030" cy="694944"/>
          </a:xfrm>
          <a:prstGeom prst="rect">
            <a:avLst/>
          </a:prstGeom>
          <a:ln w="38100">
            <a:solidFill>
              <a:srgbClr val="0000FF"/>
            </a:solidFill>
          </a:ln>
        </p:spPr>
      </p:pic>
      <p:sp>
        <p:nvSpPr>
          <p:cNvPr id="6" name="TextBox 5">
            <a:extLst>
              <a:ext uri="{FF2B5EF4-FFF2-40B4-BE49-F238E27FC236}">
                <a16:creationId xmlns:a16="http://schemas.microsoft.com/office/drawing/2014/main" id="{119C3616-B35C-48F7-9661-D3457801444C}"/>
              </a:ext>
            </a:extLst>
          </p:cNvPr>
          <p:cNvSpPr txBox="1"/>
          <p:nvPr/>
        </p:nvSpPr>
        <p:spPr>
          <a:xfrm>
            <a:off x="6665495" y="-12031"/>
            <a:ext cx="2021305" cy="305795"/>
          </a:xfrm>
          <a:prstGeom prst="rect">
            <a:avLst/>
          </a:prstGeom>
          <a:ln w="28575">
            <a:solidFill>
              <a:srgbClr val="FF0000"/>
            </a:solidFill>
          </a:ln>
        </p:spPr>
        <p:txBody>
          <a:bodyPr wrap="square" rtlCol="0">
            <a:spAutoFit/>
          </a:bodyPr>
          <a:lstStyle/>
          <a:p>
            <a:pPr algn="ctr"/>
            <a:r>
              <a:rPr lang="da-DK" b="1" dirty="0">
                <a:solidFill>
                  <a:srgbClr val="FFFF00"/>
                </a:solidFill>
              </a:rPr>
              <a:t>Gulcehre et al., 2016</a:t>
            </a:r>
            <a:endParaRPr lang="en-CA" b="1" dirty="0">
              <a:solidFill>
                <a:srgbClr val="FFFF00"/>
              </a:solidFill>
            </a:endParaRPr>
          </a:p>
        </p:txBody>
      </p:sp>
      <p:sp>
        <p:nvSpPr>
          <p:cNvPr id="7" name="TextBox 6">
            <a:extLst>
              <a:ext uri="{FF2B5EF4-FFF2-40B4-BE49-F238E27FC236}">
                <a16:creationId xmlns:a16="http://schemas.microsoft.com/office/drawing/2014/main" id="{1BBC3EFD-272D-4EAB-8157-C591D9B9E146}"/>
              </a:ext>
            </a:extLst>
          </p:cNvPr>
          <p:cNvSpPr txBox="1"/>
          <p:nvPr/>
        </p:nvSpPr>
        <p:spPr>
          <a:xfrm>
            <a:off x="253824" y="2666080"/>
            <a:ext cx="8228286" cy="2416046"/>
          </a:xfrm>
          <a:prstGeom prst="rect">
            <a:avLst/>
          </a:prstGeom>
          <a:solidFill>
            <a:schemeClr val="bg1">
              <a:lumMod val="95000"/>
            </a:schemeClr>
          </a:solidFill>
        </p:spPr>
        <p:txBody>
          <a:bodyPr wrap="square" rtlCol="0">
            <a:spAutoFit/>
          </a:bodyPr>
          <a:lstStyle/>
          <a:p>
            <a:pPr marL="285750" indent="-285750">
              <a:spcBef>
                <a:spcPts val="600"/>
              </a:spcBef>
              <a:buFont typeface="Arial" panose="020B0604020202020204" pitchFamily="34" charset="0"/>
              <a:buChar char="•"/>
            </a:pPr>
            <a:endParaRPr lang="en-US" dirty="0"/>
          </a:p>
          <a:p>
            <a:pPr marL="285750" indent="-285750">
              <a:spcBef>
                <a:spcPts val="600"/>
              </a:spcBef>
              <a:buFont typeface="Arial" panose="020B0604020202020204" pitchFamily="34" charset="0"/>
              <a:buChar char="•"/>
            </a:pPr>
            <a:r>
              <a:rPr lang="en-US" dirty="0"/>
              <a:t>                             is  </a:t>
            </a:r>
            <a:r>
              <a:rPr lang="en-US" b="1" dirty="0">
                <a:solidFill>
                  <a:srgbClr val="0000FF"/>
                </a:solidFill>
              </a:rPr>
              <a:t>indicator</a:t>
            </a:r>
            <a:r>
              <a:rPr lang="en-US" dirty="0"/>
              <a:t> function, taking the value 1 if the text of record            is identical to the target word </a:t>
            </a:r>
          </a:p>
          <a:p>
            <a:pPr marL="285750" indent="-285750">
              <a:spcBef>
                <a:spcPts val="600"/>
              </a:spcBef>
              <a:buFont typeface="Arial" panose="020B0604020202020204" pitchFamily="34" charset="0"/>
              <a:buChar char="•"/>
            </a:pPr>
            <a:r>
              <a:rPr lang="en-US" dirty="0"/>
              <a:t>Probability of </a:t>
            </a:r>
            <a:r>
              <a:rPr lang="en-US" b="1" dirty="0">
                <a:solidFill>
                  <a:srgbClr val="0000FF"/>
                </a:solidFill>
              </a:rPr>
              <a:t>copying</a:t>
            </a:r>
            <a:r>
              <a:rPr lang="en-US" dirty="0"/>
              <a:t> record r from source is                                               ,which is the product </a:t>
            </a:r>
          </a:p>
          <a:p>
            <a:pPr marL="285750" indent="-285750">
              <a:spcBef>
                <a:spcPts val="600"/>
              </a:spcBef>
              <a:buFont typeface="Arial" panose="020B0604020202020204" pitchFamily="34" charset="0"/>
              <a:buChar char="•"/>
            </a:pPr>
            <a:r>
              <a:rPr lang="en-US" dirty="0"/>
              <a:t>of </a:t>
            </a:r>
            <a:r>
              <a:rPr lang="en-US" dirty="0">
                <a:solidFill>
                  <a:srgbClr val="FF0000"/>
                </a:solidFill>
              </a:rPr>
              <a:t>copy probability </a:t>
            </a:r>
            <a:r>
              <a:rPr lang="en-US" dirty="0"/>
              <a:t>by </a:t>
            </a:r>
            <a:r>
              <a:rPr lang="en-US" dirty="0">
                <a:solidFill>
                  <a:srgbClr val="FF0000"/>
                </a:solidFill>
              </a:rPr>
              <a:t>local attention</a:t>
            </a:r>
            <a:r>
              <a:rPr lang="en-US" dirty="0"/>
              <a:t>. </a:t>
            </a:r>
          </a:p>
          <a:p>
            <a:pPr marL="285750" indent="-285750">
              <a:spcBef>
                <a:spcPts val="600"/>
              </a:spcBef>
              <a:buFont typeface="Arial" panose="020B0604020202020204" pitchFamily="34" charset="0"/>
              <a:buChar char="•"/>
            </a:pPr>
            <a:r>
              <a:rPr lang="en-US" dirty="0"/>
              <a:t>The attention weights         are computed from the </a:t>
            </a:r>
            <a:r>
              <a:rPr lang="en-US" b="1" dirty="0">
                <a:solidFill>
                  <a:srgbClr val="0000FF"/>
                </a:solidFill>
              </a:rPr>
              <a:t>previous decoder state </a:t>
            </a:r>
          </a:p>
          <a:p>
            <a:pPr marL="285750" indent="-285750">
              <a:spcBef>
                <a:spcPts val="600"/>
              </a:spcBef>
              <a:buFont typeface="Arial" panose="020B0604020202020204" pitchFamily="34" charset="0"/>
              <a:buChar char="•"/>
            </a:pPr>
            <a:r>
              <a:rPr lang="en-US" dirty="0"/>
              <a:t>The computation graph therefore remains a feedforward network, with recurrent paths such as </a:t>
            </a:r>
          </a:p>
          <a:p>
            <a:endParaRPr lang="en-CA" dirty="0"/>
          </a:p>
          <a:p>
            <a:endParaRPr lang="en-CA" dirty="0"/>
          </a:p>
        </p:txBody>
      </p:sp>
      <p:pic>
        <p:nvPicPr>
          <p:cNvPr id="9" name="Picture 8">
            <a:extLst>
              <a:ext uri="{FF2B5EF4-FFF2-40B4-BE49-F238E27FC236}">
                <a16:creationId xmlns:a16="http://schemas.microsoft.com/office/drawing/2014/main" id="{8EE7F01C-72A5-4DB8-AE20-364A0B7ADB2C}"/>
              </a:ext>
            </a:extLst>
          </p:cNvPr>
          <p:cNvPicPr>
            <a:picLocks noChangeAspect="1"/>
          </p:cNvPicPr>
          <p:nvPr/>
        </p:nvPicPr>
        <p:blipFill>
          <a:blip r:embed="rId3"/>
          <a:stretch>
            <a:fillRect/>
          </a:stretch>
        </p:blipFill>
        <p:spPr>
          <a:xfrm>
            <a:off x="2872912" y="1160261"/>
            <a:ext cx="1444122" cy="252148"/>
          </a:xfrm>
          <a:prstGeom prst="rect">
            <a:avLst/>
          </a:prstGeom>
        </p:spPr>
      </p:pic>
      <p:pic>
        <p:nvPicPr>
          <p:cNvPr id="11" name="Picture 10">
            <a:extLst>
              <a:ext uri="{FF2B5EF4-FFF2-40B4-BE49-F238E27FC236}">
                <a16:creationId xmlns:a16="http://schemas.microsoft.com/office/drawing/2014/main" id="{4F257B7D-AB91-4E44-AF88-3384EFEE577F}"/>
              </a:ext>
            </a:extLst>
          </p:cNvPr>
          <p:cNvPicPr>
            <a:picLocks noChangeAspect="1"/>
          </p:cNvPicPr>
          <p:nvPr/>
        </p:nvPicPr>
        <p:blipFill>
          <a:blip r:embed="rId4"/>
          <a:stretch>
            <a:fillRect/>
          </a:stretch>
        </p:blipFill>
        <p:spPr>
          <a:xfrm>
            <a:off x="6358903" y="1092786"/>
            <a:ext cx="429319" cy="354655"/>
          </a:xfrm>
          <a:prstGeom prst="rect">
            <a:avLst/>
          </a:prstGeom>
        </p:spPr>
      </p:pic>
      <p:pic>
        <p:nvPicPr>
          <p:cNvPr id="13" name="Picture 12">
            <a:extLst>
              <a:ext uri="{FF2B5EF4-FFF2-40B4-BE49-F238E27FC236}">
                <a16:creationId xmlns:a16="http://schemas.microsoft.com/office/drawing/2014/main" id="{D75840FF-08C0-4A80-8ECF-11AB300D3FD3}"/>
              </a:ext>
            </a:extLst>
          </p:cNvPr>
          <p:cNvPicPr>
            <a:picLocks noChangeAspect="1"/>
          </p:cNvPicPr>
          <p:nvPr/>
        </p:nvPicPr>
        <p:blipFill>
          <a:blip r:embed="rId5"/>
          <a:stretch>
            <a:fillRect/>
          </a:stretch>
        </p:blipFill>
        <p:spPr>
          <a:xfrm>
            <a:off x="660184" y="2887148"/>
            <a:ext cx="1262619" cy="304955"/>
          </a:xfrm>
          <a:prstGeom prst="rect">
            <a:avLst/>
          </a:prstGeom>
          <a:ln>
            <a:solidFill>
              <a:srgbClr val="0000FF"/>
            </a:solidFill>
          </a:ln>
        </p:spPr>
      </p:pic>
      <p:pic>
        <p:nvPicPr>
          <p:cNvPr id="15" name="Picture 14">
            <a:extLst>
              <a:ext uri="{FF2B5EF4-FFF2-40B4-BE49-F238E27FC236}">
                <a16:creationId xmlns:a16="http://schemas.microsoft.com/office/drawing/2014/main" id="{D1C0807D-E5E3-4005-ADC2-F7E509AC4AC5}"/>
              </a:ext>
            </a:extLst>
          </p:cNvPr>
          <p:cNvPicPr>
            <a:picLocks noChangeAspect="1"/>
          </p:cNvPicPr>
          <p:nvPr/>
        </p:nvPicPr>
        <p:blipFill>
          <a:blip r:embed="rId6"/>
          <a:stretch>
            <a:fillRect/>
          </a:stretch>
        </p:blipFill>
        <p:spPr>
          <a:xfrm>
            <a:off x="1935810" y="3204803"/>
            <a:ext cx="382694" cy="264667"/>
          </a:xfrm>
          <a:prstGeom prst="rect">
            <a:avLst/>
          </a:prstGeom>
          <a:ln>
            <a:solidFill>
              <a:srgbClr val="FF0000"/>
            </a:solidFill>
          </a:ln>
        </p:spPr>
      </p:pic>
      <p:pic>
        <p:nvPicPr>
          <p:cNvPr id="17" name="Picture 16">
            <a:extLst>
              <a:ext uri="{FF2B5EF4-FFF2-40B4-BE49-F238E27FC236}">
                <a16:creationId xmlns:a16="http://schemas.microsoft.com/office/drawing/2014/main" id="{58273C45-F5B8-4FF3-9AC3-5D033009FE48}"/>
              </a:ext>
            </a:extLst>
          </p:cNvPr>
          <p:cNvPicPr>
            <a:picLocks noChangeAspect="1"/>
          </p:cNvPicPr>
          <p:nvPr/>
        </p:nvPicPr>
        <p:blipFill>
          <a:blip r:embed="rId7"/>
          <a:stretch>
            <a:fillRect/>
          </a:stretch>
        </p:blipFill>
        <p:spPr>
          <a:xfrm>
            <a:off x="6777789" y="2963937"/>
            <a:ext cx="428625" cy="338138"/>
          </a:xfrm>
          <a:prstGeom prst="rect">
            <a:avLst/>
          </a:prstGeom>
          <a:ln>
            <a:solidFill>
              <a:srgbClr val="FF0000"/>
            </a:solidFill>
          </a:ln>
        </p:spPr>
      </p:pic>
      <p:pic>
        <p:nvPicPr>
          <p:cNvPr id="19" name="Picture 18">
            <a:extLst>
              <a:ext uri="{FF2B5EF4-FFF2-40B4-BE49-F238E27FC236}">
                <a16:creationId xmlns:a16="http://schemas.microsoft.com/office/drawing/2014/main" id="{853FCB9B-7782-4A0B-8A7A-68D4258C1295}"/>
              </a:ext>
            </a:extLst>
          </p:cNvPr>
          <p:cNvPicPr>
            <a:picLocks noChangeAspect="1"/>
          </p:cNvPicPr>
          <p:nvPr/>
        </p:nvPicPr>
        <p:blipFill>
          <a:blip r:embed="rId8"/>
          <a:stretch>
            <a:fillRect/>
          </a:stretch>
        </p:blipFill>
        <p:spPr>
          <a:xfrm>
            <a:off x="4316291" y="3520270"/>
            <a:ext cx="2144212" cy="238766"/>
          </a:xfrm>
          <a:prstGeom prst="rect">
            <a:avLst/>
          </a:prstGeom>
          <a:ln>
            <a:solidFill>
              <a:srgbClr val="FF0000"/>
            </a:solidFill>
          </a:ln>
        </p:spPr>
      </p:pic>
      <p:pic>
        <p:nvPicPr>
          <p:cNvPr id="21" name="Picture 20">
            <a:extLst>
              <a:ext uri="{FF2B5EF4-FFF2-40B4-BE49-F238E27FC236}">
                <a16:creationId xmlns:a16="http://schemas.microsoft.com/office/drawing/2014/main" id="{68D46C71-F120-4CEE-ACB2-644959EFADD4}"/>
              </a:ext>
            </a:extLst>
          </p:cNvPr>
          <p:cNvPicPr>
            <a:picLocks noChangeAspect="1"/>
          </p:cNvPicPr>
          <p:nvPr/>
        </p:nvPicPr>
        <p:blipFill>
          <a:blip r:embed="rId9"/>
          <a:stretch>
            <a:fillRect/>
          </a:stretch>
        </p:blipFill>
        <p:spPr>
          <a:xfrm>
            <a:off x="2356604" y="4090564"/>
            <a:ext cx="345612" cy="257200"/>
          </a:xfrm>
          <a:prstGeom prst="rect">
            <a:avLst/>
          </a:prstGeom>
          <a:ln>
            <a:solidFill>
              <a:srgbClr val="FF0000"/>
            </a:solidFill>
          </a:ln>
        </p:spPr>
      </p:pic>
      <p:pic>
        <p:nvPicPr>
          <p:cNvPr id="23" name="Picture 22">
            <a:extLst>
              <a:ext uri="{FF2B5EF4-FFF2-40B4-BE49-F238E27FC236}">
                <a16:creationId xmlns:a16="http://schemas.microsoft.com/office/drawing/2014/main" id="{755902BA-763B-4459-87DF-8314CEFCEF4D}"/>
              </a:ext>
            </a:extLst>
          </p:cNvPr>
          <p:cNvPicPr>
            <a:picLocks noChangeAspect="1"/>
          </p:cNvPicPr>
          <p:nvPr/>
        </p:nvPicPr>
        <p:blipFill>
          <a:blip r:embed="rId10"/>
          <a:stretch>
            <a:fillRect/>
          </a:stretch>
        </p:blipFill>
        <p:spPr>
          <a:xfrm>
            <a:off x="6549452" y="4050176"/>
            <a:ext cx="609159" cy="287175"/>
          </a:xfrm>
          <a:prstGeom prst="rect">
            <a:avLst/>
          </a:prstGeom>
          <a:ln>
            <a:solidFill>
              <a:srgbClr val="0000FF"/>
            </a:solidFill>
          </a:ln>
        </p:spPr>
      </p:pic>
      <p:pic>
        <p:nvPicPr>
          <p:cNvPr id="25" name="Picture 24">
            <a:extLst>
              <a:ext uri="{FF2B5EF4-FFF2-40B4-BE49-F238E27FC236}">
                <a16:creationId xmlns:a16="http://schemas.microsoft.com/office/drawing/2014/main" id="{A64D49E7-5704-41C2-9C1C-88D4819592B7}"/>
              </a:ext>
            </a:extLst>
          </p:cNvPr>
          <p:cNvPicPr>
            <a:picLocks noChangeAspect="1"/>
          </p:cNvPicPr>
          <p:nvPr/>
        </p:nvPicPr>
        <p:blipFill>
          <a:blip r:embed="rId11"/>
          <a:stretch>
            <a:fillRect/>
          </a:stretch>
        </p:blipFill>
        <p:spPr>
          <a:xfrm>
            <a:off x="3116134" y="4698475"/>
            <a:ext cx="2300199" cy="292089"/>
          </a:xfrm>
          <a:prstGeom prst="rect">
            <a:avLst/>
          </a:prstGeom>
          <a:ln>
            <a:solidFill>
              <a:srgbClr val="FF0000"/>
            </a:solidFill>
          </a:ln>
        </p:spPr>
      </p:pic>
    </p:spTree>
    <p:extLst>
      <p:ext uri="{BB962C8B-B14F-4D97-AF65-F5344CB8AC3E}">
        <p14:creationId xmlns:p14="http://schemas.microsoft.com/office/powerpoint/2010/main" val="183561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4C04-9013-4713-971B-95A3AC6F4DE4}"/>
              </a:ext>
            </a:extLst>
          </p:cNvPr>
          <p:cNvSpPr>
            <a:spLocks noGrp="1"/>
          </p:cNvSpPr>
          <p:nvPr>
            <p:ph type="title"/>
          </p:nvPr>
        </p:nvSpPr>
        <p:spPr/>
        <p:txBody>
          <a:bodyPr/>
          <a:lstStyle/>
          <a:p>
            <a:r>
              <a:rPr lang="en-CA" dirty="0"/>
              <a:t>Gen-Copy mechanism </a:t>
            </a:r>
            <a:r>
              <a:rPr lang="en-CA" dirty="0">
                <a:solidFill>
                  <a:srgbClr val="0000FF"/>
                </a:solidFill>
              </a:rPr>
              <a:t>Alteration</a:t>
            </a:r>
          </a:p>
        </p:txBody>
      </p:sp>
      <p:sp>
        <p:nvSpPr>
          <p:cNvPr id="3" name="Text Placeholder 2">
            <a:extLst>
              <a:ext uri="{FF2B5EF4-FFF2-40B4-BE49-F238E27FC236}">
                <a16:creationId xmlns:a16="http://schemas.microsoft.com/office/drawing/2014/main" id="{914F0588-4850-4CD7-A1D5-1E4BF0D38953}"/>
              </a:ext>
            </a:extLst>
          </p:cNvPr>
          <p:cNvSpPr>
            <a:spLocks noGrp="1"/>
          </p:cNvSpPr>
          <p:nvPr>
            <p:ph type="body" idx="1"/>
          </p:nvPr>
        </p:nvSpPr>
        <p:spPr>
          <a:xfrm>
            <a:off x="311700" y="999450"/>
            <a:ext cx="7549600" cy="3144600"/>
          </a:xfrm>
        </p:spPr>
        <p:txBody>
          <a:bodyPr/>
          <a:lstStyle/>
          <a:p>
            <a:r>
              <a:rPr lang="en-US" dirty="0"/>
              <a:t>For end-to-end training, we switch the variable          with a </a:t>
            </a:r>
            <a:r>
              <a:rPr lang="en-US" b="1" dirty="0">
                <a:solidFill>
                  <a:srgbClr val="0000FF"/>
                </a:solidFill>
              </a:rPr>
              <a:t>gate</a:t>
            </a:r>
            <a:r>
              <a:rPr lang="en-US" dirty="0"/>
              <a:t> </a:t>
            </a:r>
          </a:p>
          <a:p>
            <a:r>
              <a:rPr lang="en-US" dirty="0"/>
              <a:t>This gate gets computed from a </a:t>
            </a:r>
            <a:r>
              <a:rPr lang="en-US" b="1" dirty="0">
                <a:solidFill>
                  <a:srgbClr val="0000FF"/>
                </a:solidFill>
              </a:rPr>
              <a:t>two-layer feedforward network</a:t>
            </a:r>
            <a:r>
              <a:rPr lang="en-US" dirty="0"/>
              <a:t>, whose input consists of the </a:t>
            </a:r>
            <a:r>
              <a:rPr lang="en-US" b="1" dirty="0">
                <a:solidFill>
                  <a:srgbClr val="0000FF"/>
                </a:solidFill>
              </a:rPr>
              <a:t>concatenation of the decoder state          </a:t>
            </a:r>
          </a:p>
          <a:p>
            <a:endParaRPr lang="en-US" dirty="0"/>
          </a:p>
          <a:p>
            <a:r>
              <a:rPr lang="en-US" dirty="0"/>
              <a:t>The </a:t>
            </a:r>
            <a:r>
              <a:rPr lang="en-US" b="1" dirty="0">
                <a:solidFill>
                  <a:srgbClr val="0000FF"/>
                </a:solidFill>
              </a:rPr>
              <a:t>attention-weighted representation</a:t>
            </a:r>
            <a:r>
              <a:rPr lang="en-US" b="1" dirty="0"/>
              <a:t> </a:t>
            </a:r>
            <a:r>
              <a:rPr lang="en-CA" dirty="0"/>
              <a:t>of the </a:t>
            </a:r>
            <a:r>
              <a:rPr lang="en-CA" dirty="0">
                <a:solidFill>
                  <a:srgbClr val="FF0000"/>
                </a:solidFill>
              </a:rPr>
              <a:t>data</a:t>
            </a:r>
          </a:p>
          <a:p>
            <a:pPr marL="114300" indent="0">
              <a:buNone/>
            </a:pPr>
            <a:endParaRPr lang="en-CA" dirty="0"/>
          </a:p>
          <a:p>
            <a:endParaRPr lang="en-CA" dirty="0"/>
          </a:p>
          <a:p>
            <a:endParaRPr lang="en-CA" dirty="0"/>
          </a:p>
          <a:p>
            <a:r>
              <a:rPr lang="en-US" dirty="0"/>
              <a:t>The full generative probability at token      is then</a:t>
            </a:r>
            <a:endParaRPr lang="en-CA" dirty="0"/>
          </a:p>
        </p:txBody>
      </p:sp>
      <p:pic>
        <p:nvPicPr>
          <p:cNvPr id="5" name="Picture 4">
            <a:extLst>
              <a:ext uri="{FF2B5EF4-FFF2-40B4-BE49-F238E27FC236}">
                <a16:creationId xmlns:a16="http://schemas.microsoft.com/office/drawing/2014/main" id="{F3EC85D9-3A4B-4CAB-AE6D-2749B85E4495}"/>
              </a:ext>
            </a:extLst>
          </p:cNvPr>
          <p:cNvPicPr>
            <a:picLocks noChangeAspect="1"/>
          </p:cNvPicPr>
          <p:nvPr/>
        </p:nvPicPr>
        <p:blipFill rotWithShape="1">
          <a:blip r:embed="rId2"/>
          <a:srcRect t="22983" r="15391" b="-1"/>
          <a:stretch/>
        </p:blipFill>
        <p:spPr>
          <a:xfrm>
            <a:off x="5634705" y="1126591"/>
            <a:ext cx="391640" cy="258763"/>
          </a:xfrm>
          <a:prstGeom prst="rect">
            <a:avLst/>
          </a:prstGeom>
          <a:ln>
            <a:solidFill>
              <a:srgbClr val="FF0000"/>
            </a:solidFill>
          </a:ln>
        </p:spPr>
      </p:pic>
      <p:pic>
        <p:nvPicPr>
          <p:cNvPr id="7" name="Picture 6">
            <a:extLst>
              <a:ext uri="{FF2B5EF4-FFF2-40B4-BE49-F238E27FC236}">
                <a16:creationId xmlns:a16="http://schemas.microsoft.com/office/drawing/2014/main" id="{F63EBE35-3F7F-4474-A449-4B901AE33988}"/>
              </a:ext>
            </a:extLst>
          </p:cNvPr>
          <p:cNvPicPr>
            <a:picLocks noChangeAspect="1"/>
          </p:cNvPicPr>
          <p:nvPr/>
        </p:nvPicPr>
        <p:blipFill>
          <a:blip r:embed="rId3"/>
          <a:stretch>
            <a:fillRect/>
          </a:stretch>
        </p:blipFill>
        <p:spPr>
          <a:xfrm>
            <a:off x="7346968" y="1118129"/>
            <a:ext cx="391640" cy="258762"/>
          </a:xfrm>
          <a:prstGeom prst="rect">
            <a:avLst/>
          </a:prstGeom>
          <a:ln>
            <a:solidFill>
              <a:srgbClr val="FF0000"/>
            </a:solidFill>
          </a:ln>
        </p:spPr>
      </p:pic>
      <p:pic>
        <p:nvPicPr>
          <p:cNvPr id="9" name="Picture 8">
            <a:extLst>
              <a:ext uri="{FF2B5EF4-FFF2-40B4-BE49-F238E27FC236}">
                <a16:creationId xmlns:a16="http://schemas.microsoft.com/office/drawing/2014/main" id="{1C20713D-5FF1-4283-B4D5-7CCE838A6F5C}"/>
              </a:ext>
            </a:extLst>
          </p:cNvPr>
          <p:cNvPicPr>
            <a:picLocks noChangeAspect="1"/>
          </p:cNvPicPr>
          <p:nvPr/>
        </p:nvPicPr>
        <p:blipFill>
          <a:blip r:embed="rId4"/>
          <a:stretch>
            <a:fillRect/>
          </a:stretch>
        </p:blipFill>
        <p:spPr>
          <a:xfrm>
            <a:off x="7557158" y="1693673"/>
            <a:ext cx="557482" cy="358775"/>
          </a:xfrm>
          <a:prstGeom prst="rect">
            <a:avLst/>
          </a:prstGeom>
          <a:ln>
            <a:solidFill>
              <a:srgbClr val="FF0000"/>
            </a:solidFill>
          </a:ln>
        </p:spPr>
      </p:pic>
      <p:pic>
        <p:nvPicPr>
          <p:cNvPr id="11" name="Picture 10">
            <a:extLst>
              <a:ext uri="{FF2B5EF4-FFF2-40B4-BE49-F238E27FC236}">
                <a16:creationId xmlns:a16="http://schemas.microsoft.com/office/drawing/2014/main" id="{F797DB1D-7451-49E2-935B-3DFB772442FC}"/>
              </a:ext>
            </a:extLst>
          </p:cNvPr>
          <p:cNvPicPr>
            <a:picLocks noChangeAspect="1"/>
          </p:cNvPicPr>
          <p:nvPr/>
        </p:nvPicPr>
        <p:blipFill>
          <a:blip r:embed="rId5"/>
          <a:stretch>
            <a:fillRect/>
          </a:stretch>
        </p:blipFill>
        <p:spPr>
          <a:xfrm>
            <a:off x="6314828" y="2312358"/>
            <a:ext cx="2064279" cy="410543"/>
          </a:xfrm>
          <a:prstGeom prst="rect">
            <a:avLst/>
          </a:prstGeom>
          <a:ln>
            <a:solidFill>
              <a:srgbClr val="FF0000"/>
            </a:solidFill>
          </a:ln>
        </p:spPr>
      </p:pic>
      <p:pic>
        <p:nvPicPr>
          <p:cNvPr id="13" name="Picture 12">
            <a:extLst>
              <a:ext uri="{FF2B5EF4-FFF2-40B4-BE49-F238E27FC236}">
                <a16:creationId xmlns:a16="http://schemas.microsoft.com/office/drawing/2014/main" id="{AFFCB32E-5CE9-4361-8DCB-BFCE85F71502}"/>
              </a:ext>
            </a:extLst>
          </p:cNvPr>
          <p:cNvPicPr>
            <a:picLocks noChangeAspect="1"/>
          </p:cNvPicPr>
          <p:nvPr/>
        </p:nvPicPr>
        <p:blipFill>
          <a:blip r:embed="rId6"/>
          <a:stretch>
            <a:fillRect/>
          </a:stretch>
        </p:blipFill>
        <p:spPr>
          <a:xfrm>
            <a:off x="2921923" y="2853241"/>
            <a:ext cx="3300153" cy="452156"/>
          </a:xfrm>
          <a:prstGeom prst="rect">
            <a:avLst/>
          </a:prstGeom>
          <a:ln w="38100">
            <a:solidFill>
              <a:srgbClr val="0000FF"/>
            </a:solidFill>
          </a:ln>
        </p:spPr>
      </p:pic>
      <p:pic>
        <p:nvPicPr>
          <p:cNvPr id="15" name="Picture 14">
            <a:extLst>
              <a:ext uri="{FF2B5EF4-FFF2-40B4-BE49-F238E27FC236}">
                <a16:creationId xmlns:a16="http://schemas.microsoft.com/office/drawing/2014/main" id="{88A8998A-43EC-4E2B-A969-9D05B1830515}"/>
              </a:ext>
            </a:extLst>
          </p:cNvPr>
          <p:cNvPicPr>
            <a:picLocks noChangeAspect="1"/>
          </p:cNvPicPr>
          <p:nvPr/>
        </p:nvPicPr>
        <p:blipFill>
          <a:blip r:embed="rId7"/>
          <a:stretch>
            <a:fillRect/>
          </a:stretch>
        </p:blipFill>
        <p:spPr>
          <a:xfrm>
            <a:off x="1113240" y="4053457"/>
            <a:ext cx="7001400" cy="960884"/>
          </a:xfrm>
          <a:prstGeom prst="rect">
            <a:avLst/>
          </a:prstGeom>
          <a:ln w="38100">
            <a:solidFill>
              <a:srgbClr val="0000FF"/>
            </a:solidFill>
          </a:ln>
        </p:spPr>
      </p:pic>
      <p:pic>
        <p:nvPicPr>
          <p:cNvPr id="17" name="Picture 16">
            <a:extLst>
              <a:ext uri="{FF2B5EF4-FFF2-40B4-BE49-F238E27FC236}">
                <a16:creationId xmlns:a16="http://schemas.microsoft.com/office/drawing/2014/main" id="{ADD2DF34-34C2-4C36-81E9-B741FD8CC9C0}"/>
              </a:ext>
            </a:extLst>
          </p:cNvPr>
          <p:cNvPicPr>
            <a:picLocks noChangeAspect="1"/>
          </p:cNvPicPr>
          <p:nvPr/>
        </p:nvPicPr>
        <p:blipFill>
          <a:blip r:embed="rId8"/>
          <a:stretch>
            <a:fillRect/>
          </a:stretch>
        </p:blipFill>
        <p:spPr>
          <a:xfrm>
            <a:off x="4765304" y="3636149"/>
            <a:ext cx="290883" cy="250295"/>
          </a:xfrm>
          <a:prstGeom prst="rect">
            <a:avLst/>
          </a:prstGeom>
          <a:ln>
            <a:solidFill>
              <a:srgbClr val="FF0000"/>
            </a:solidFill>
          </a:ln>
        </p:spPr>
      </p:pic>
    </p:spTree>
    <p:extLst>
      <p:ext uri="{BB962C8B-B14F-4D97-AF65-F5344CB8AC3E}">
        <p14:creationId xmlns:p14="http://schemas.microsoft.com/office/powerpoint/2010/main" val="239200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2DD6-EBF7-4772-AF88-0D804D3AC722}"/>
              </a:ext>
            </a:extLst>
          </p:cNvPr>
          <p:cNvSpPr>
            <a:spLocks noGrp="1"/>
          </p:cNvSpPr>
          <p:nvPr>
            <p:ph type="title"/>
          </p:nvPr>
        </p:nvSpPr>
        <p:spPr/>
        <p:txBody>
          <a:bodyPr/>
          <a:lstStyle/>
          <a:p>
            <a:r>
              <a:rPr lang="en-CA" dirty="0">
                <a:solidFill>
                  <a:srgbClr val="7030A0"/>
                </a:solidFill>
              </a:rPr>
              <a:t>Text-to-text</a:t>
            </a:r>
            <a:r>
              <a:rPr lang="en-CA" dirty="0"/>
              <a:t> generation </a:t>
            </a:r>
          </a:p>
        </p:txBody>
      </p:sp>
      <p:sp>
        <p:nvSpPr>
          <p:cNvPr id="3" name="Text Placeholder 2">
            <a:extLst>
              <a:ext uri="{FF2B5EF4-FFF2-40B4-BE49-F238E27FC236}">
                <a16:creationId xmlns:a16="http://schemas.microsoft.com/office/drawing/2014/main" id="{136E75A9-3235-4281-9D2F-8163862BC792}"/>
              </a:ext>
            </a:extLst>
          </p:cNvPr>
          <p:cNvSpPr>
            <a:spLocks noGrp="1"/>
          </p:cNvSpPr>
          <p:nvPr>
            <p:ph type="body" idx="1"/>
          </p:nvPr>
        </p:nvSpPr>
        <p:spPr>
          <a:xfrm>
            <a:off x="311700" y="1396093"/>
            <a:ext cx="7765500" cy="3235174"/>
          </a:xfrm>
        </p:spPr>
        <p:txBody>
          <a:bodyPr/>
          <a:lstStyle/>
          <a:p>
            <a:r>
              <a:rPr lang="en-US" sz="2000" dirty="0"/>
              <a:t>Text-to-text generation includes problems of </a:t>
            </a:r>
            <a:r>
              <a:rPr lang="en-US" sz="2000" b="1" dirty="0">
                <a:solidFill>
                  <a:srgbClr val="0000FF"/>
                </a:solidFill>
              </a:rPr>
              <a:t>summarization</a:t>
            </a:r>
            <a:r>
              <a:rPr lang="en-US" sz="2000" dirty="0"/>
              <a:t> and </a:t>
            </a:r>
            <a:r>
              <a:rPr lang="en-US" sz="2000" b="1" dirty="0">
                <a:solidFill>
                  <a:srgbClr val="0000FF"/>
                </a:solidFill>
              </a:rPr>
              <a:t>simplification</a:t>
            </a:r>
            <a:r>
              <a:rPr lang="en-US" sz="2000" dirty="0"/>
              <a:t>.</a:t>
            </a:r>
          </a:p>
          <a:p>
            <a:pPr marL="114300" indent="0">
              <a:buNone/>
            </a:pPr>
            <a:endParaRPr lang="en-US" sz="2000" dirty="0"/>
          </a:p>
          <a:p>
            <a:r>
              <a:rPr lang="en-US" sz="2000" dirty="0"/>
              <a:t>These problems can be approached in two ways: </a:t>
            </a:r>
          </a:p>
          <a:p>
            <a:pPr lvl="1"/>
            <a:r>
              <a:rPr lang="en-US" sz="1600" dirty="0"/>
              <a:t>1. Through </a:t>
            </a:r>
            <a:r>
              <a:rPr lang="en-US" sz="1600" b="1" dirty="0">
                <a:solidFill>
                  <a:srgbClr val="0000FF"/>
                </a:solidFill>
              </a:rPr>
              <a:t>encoder-decoder architecture </a:t>
            </a:r>
          </a:p>
          <a:p>
            <a:pPr lvl="1"/>
            <a:r>
              <a:rPr lang="en-US" sz="1600" dirty="0"/>
              <a:t>2. By </a:t>
            </a:r>
            <a:r>
              <a:rPr lang="en-US" sz="1600" b="1" dirty="0">
                <a:solidFill>
                  <a:srgbClr val="0000FF"/>
                </a:solidFill>
              </a:rPr>
              <a:t>operating</a:t>
            </a:r>
            <a:r>
              <a:rPr lang="en-US" sz="1600" dirty="0"/>
              <a:t> directly on the </a:t>
            </a:r>
            <a:r>
              <a:rPr lang="en-US" sz="1600" b="1" dirty="0">
                <a:solidFill>
                  <a:srgbClr val="0000FF"/>
                </a:solidFill>
              </a:rPr>
              <a:t>input text</a:t>
            </a:r>
            <a:r>
              <a:rPr lang="en-US" sz="1600" dirty="0"/>
              <a:t>.</a:t>
            </a:r>
          </a:p>
          <a:p>
            <a:pPr marL="596900" lvl="1" indent="0">
              <a:buNone/>
            </a:pPr>
            <a:endParaRPr lang="en-US" sz="1600" dirty="0"/>
          </a:p>
        </p:txBody>
      </p:sp>
    </p:spTree>
    <p:extLst>
      <p:ext uri="{BB962C8B-B14F-4D97-AF65-F5344CB8AC3E}">
        <p14:creationId xmlns:p14="http://schemas.microsoft.com/office/powerpoint/2010/main" val="240343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2DD6-EBF7-4772-AF88-0D804D3AC722}"/>
              </a:ext>
            </a:extLst>
          </p:cNvPr>
          <p:cNvSpPr>
            <a:spLocks noGrp="1"/>
          </p:cNvSpPr>
          <p:nvPr>
            <p:ph type="title"/>
          </p:nvPr>
        </p:nvSpPr>
        <p:spPr/>
        <p:txBody>
          <a:bodyPr/>
          <a:lstStyle/>
          <a:p>
            <a:r>
              <a:rPr lang="en-CA" dirty="0">
                <a:solidFill>
                  <a:srgbClr val="7030A0"/>
                </a:solidFill>
              </a:rPr>
              <a:t>Text-to-text</a:t>
            </a:r>
            <a:r>
              <a:rPr lang="en-CA" dirty="0"/>
              <a:t> generation : summarization</a:t>
            </a:r>
          </a:p>
        </p:txBody>
      </p:sp>
      <p:sp>
        <p:nvSpPr>
          <p:cNvPr id="3" name="Text Placeholder 2">
            <a:extLst>
              <a:ext uri="{FF2B5EF4-FFF2-40B4-BE49-F238E27FC236}">
                <a16:creationId xmlns:a16="http://schemas.microsoft.com/office/drawing/2014/main" id="{136E75A9-3235-4281-9D2F-8163862BC792}"/>
              </a:ext>
            </a:extLst>
          </p:cNvPr>
          <p:cNvSpPr>
            <a:spLocks noGrp="1"/>
          </p:cNvSpPr>
          <p:nvPr>
            <p:ph type="body" idx="1"/>
          </p:nvPr>
        </p:nvSpPr>
        <p:spPr>
          <a:xfrm>
            <a:off x="311700" y="1307593"/>
            <a:ext cx="7435300" cy="3144600"/>
          </a:xfrm>
        </p:spPr>
        <p:txBody>
          <a:bodyPr/>
          <a:lstStyle/>
          <a:p>
            <a:r>
              <a:rPr lang="en-US" dirty="0"/>
              <a:t>Sentence </a:t>
            </a:r>
            <a:r>
              <a:rPr lang="en-US" b="1" dirty="0">
                <a:solidFill>
                  <a:srgbClr val="0000FF"/>
                </a:solidFill>
              </a:rPr>
              <a:t>summarization</a:t>
            </a:r>
            <a:r>
              <a:rPr lang="en-US" dirty="0"/>
              <a:t> is the task of shortening a sentence while preserving its </a:t>
            </a:r>
            <a:r>
              <a:rPr lang="en-US" b="1" dirty="0">
                <a:solidFill>
                  <a:srgbClr val="0000FF"/>
                </a:solidFill>
              </a:rPr>
              <a:t>meaning</a:t>
            </a:r>
          </a:p>
          <a:p>
            <a:endParaRPr lang="en-US" dirty="0"/>
          </a:p>
          <a:p>
            <a:r>
              <a:rPr lang="en-US" dirty="0"/>
              <a:t>Sentence </a:t>
            </a:r>
            <a:r>
              <a:rPr lang="en-US" b="1" dirty="0">
                <a:solidFill>
                  <a:srgbClr val="0000FF"/>
                </a:solidFill>
              </a:rPr>
              <a:t>summarization</a:t>
            </a:r>
            <a:r>
              <a:rPr lang="en-US" dirty="0"/>
              <a:t> is closely related to sentence compression, in which the summary is produced by </a:t>
            </a:r>
            <a:r>
              <a:rPr lang="en-US" b="1" dirty="0"/>
              <a:t>deleting</a:t>
            </a:r>
            <a:r>
              <a:rPr lang="en-US" dirty="0"/>
              <a:t> words or phrases from the original </a:t>
            </a:r>
          </a:p>
          <a:p>
            <a:endParaRPr lang="en-US" dirty="0"/>
          </a:p>
          <a:p>
            <a:r>
              <a:rPr lang="en-US" dirty="0"/>
              <a:t>Also, a </a:t>
            </a:r>
            <a:r>
              <a:rPr lang="en-US" b="1" dirty="0">
                <a:solidFill>
                  <a:srgbClr val="0000FF"/>
                </a:solidFill>
              </a:rPr>
              <a:t>sentence</a:t>
            </a:r>
            <a:r>
              <a:rPr lang="en-US" dirty="0"/>
              <a:t> summary can also introduce </a:t>
            </a:r>
            <a:r>
              <a:rPr lang="en-US" b="1" dirty="0">
                <a:solidFill>
                  <a:srgbClr val="0000FF"/>
                </a:solidFill>
              </a:rPr>
              <a:t>new words</a:t>
            </a:r>
            <a:r>
              <a:rPr lang="en-US" dirty="0"/>
              <a:t>.</a:t>
            </a:r>
          </a:p>
          <a:p>
            <a:endParaRPr lang="en-CA" dirty="0"/>
          </a:p>
        </p:txBody>
      </p:sp>
    </p:spTree>
    <p:extLst>
      <p:ext uri="{BB962C8B-B14F-4D97-AF65-F5344CB8AC3E}">
        <p14:creationId xmlns:p14="http://schemas.microsoft.com/office/powerpoint/2010/main" val="47748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77"/>
          <p:cNvSpPr txBox="1">
            <a:spLocks noGrp="1"/>
          </p:cNvSpPr>
          <p:nvPr>
            <p:ph type="title"/>
          </p:nvPr>
        </p:nvSpPr>
        <p:spPr>
          <a:xfrm>
            <a:off x="311700" y="445025"/>
            <a:ext cx="533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chapter …</a:t>
            </a:r>
            <a:endParaRPr dirty="0"/>
          </a:p>
        </p:txBody>
      </p:sp>
      <p:sp>
        <p:nvSpPr>
          <p:cNvPr id="1143" name="Google Shape;1143;p177"/>
          <p:cNvSpPr txBox="1">
            <a:spLocks noGrp="1"/>
          </p:cNvSpPr>
          <p:nvPr>
            <p:ph type="body" idx="1"/>
          </p:nvPr>
        </p:nvSpPr>
        <p:spPr>
          <a:xfrm>
            <a:off x="311700" y="1152475"/>
            <a:ext cx="7001400" cy="31446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This chapter emphasizes </a:t>
            </a:r>
            <a:r>
              <a:rPr lang="en-US" b="1" dirty="0"/>
              <a:t>three</a:t>
            </a:r>
            <a:r>
              <a:rPr lang="en-US" dirty="0"/>
              <a:t> main scenarios: </a:t>
            </a:r>
          </a:p>
          <a:p>
            <a:pPr marL="285750" indent="-285750">
              <a:spcAft>
                <a:spcPts val="1600"/>
              </a:spcAft>
            </a:pPr>
            <a:r>
              <a:rPr lang="en-US" b="1" dirty="0">
                <a:solidFill>
                  <a:srgbClr val="0000FF"/>
                </a:solidFill>
              </a:rPr>
              <a:t>Data-to-Text</a:t>
            </a:r>
            <a:r>
              <a:rPr lang="en-US" dirty="0"/>
              <a:t>, in which text is generated to explain or describe a </a:t>
            </a:r>
            <a:r>
              <a:rPr lang="en-US" b="1" dirty="0"/>
              <a:t>structured</a:t>
            </a:r>
            <a:r>
              <a:rPr lang="en-US" dirty="0"/>
              <a:t> record or </a:t>
            </a:r>
            <a:r>
              <a:rPr lang="en-US" b="1" dirty="0"/>
              <a:t>unstructured</a:t>
            </a:r>
            <a:r>
              <a:rPr lang="en-US" dirty="0"/>
              <a:t> perceptual input; </a:t>
            </a:r>
          </a:p>
          <a:p>
            <a:pPr marL="285750" indent="-285750">
              <a:spcAft>
                <a:spcPts val="1600"/>
              </a:spcAft>
            </a:pPr>
            <a:r>
              <a:rPr lang="en-US" b="1" dirty="0">
                <a:solidFill>
                  <a:srgbClr val="0000FF"/>
                </a:solidFill>
              </a:rPr>
              <a:t>Text-to-Text</a:t>
            </a:r>
            <a:r>
              <a:rPr lang="en-US" dirty="0"/>
              <a:t>, which typically involves fusing information from </a:t>
            </a:r>
            <a:r>
              <a:rPr lang="en-US" b="1" dirty="0"/>
              <a:t>multiple</a:t>
            </a:r>
            <a:r>
              <a:rPr lang="en-US" dirty="0"/>
              <a:t> linguistic sources into a </a:t>
            </a:r>
            <a:r>
              <a:rPr lang="en-US" b="1" dirty="0"/>
              <a:t>single</a:t>
            </a:r>
            <a:r>
              <a:rPr lang="en-US" dirty="0"/>
              <a:t> coherent summary; </a:t>
            </a:r>
          </a:p>
          <a:p>
            <a:pPr marL="285750" indent="-285750">
              <a:spcAft>
                <a:spcPts val="1600"/>
              </a:spcAft>
            </a:pPr>
            <a:r>
              <a:rPr lang="en-US" b="1" dirty="0">
                <a:solidFill>
                  <a:srgbClr val="0000FF"/>
                </a:solidFill>
              </a:rPr>
              <a:t>Dialogue</a:t>
            </a:r>
            <a:r>
              <a:rPr lang="en-US" dirty="0"/>
              <a:t>, in which text is generated as part of an interactive conversation with one or more human participants.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2DD6-EBF7-4772-AF88-0D804D3AC722}"/>
              </a:ext>
            </a:extLst>
          </p:cNvPr>
          <p:cNvSpPr>
            <a:spLocks noGrp="1"/>
          </p:cNvSpPr>
          <p:nvPr>
            <p:ph type="title"/>
          </p:nvPr>
        </p:nvSpPr>
        <p:spPr/>
        <p:txBody>
          <a:bodyPr/>
          <a:lstStyle/>
          <a:p>
            <a:r>
              <a:rPr lang="en-CA" dirty="0"/>
              <a:t>Neural abstractive summarization</a:t>
            </a:r>
          </a:p>
        </p:txBody>
      </p:sp>
      <p:sp>
        <p:nvSpPr>
          <p:cNvPr id="3" name="Text Placeholder 2">
            <a:extLst>
              <a:ext uri="{FF2B5EF4-FFF2-40B4-BE49-F238E27FC236}">
                <a16:creationId xmlns:a16="http://schemas.microsoft.com/office/drawing/2014/main" id="{136E75A9-3235-4281-9D2F-8163862BC792}"/>
              </a:ext>
            </a:extLst>
          </p:cNvPr>
          <p:cNvSpPr>
            <a:spLocks noGrp="1"/>
          </p:cNvSpPr>
          <p:nvPr>
            <p:ph type="body" idx="1"/>
          </p:nvPr>
        </p:nvSpPr>
        <p:spPr/>
        <p:txBody>
          <a:bodyPr/>
          <a:lstStyle/>
          <a:p>
            <a:pPr>
              <a:spcBef>
                <a:spcPts val="600"/>
              </a:spcBef>
              <a:spcAft>
                <a:spcPts val="600"/>
              </a:spcAft>
            </a:pPr>
            <a:r>
              <a:rPr lang="en-CA" sz="1600" b="1" dirty="0"/>
              <a:t>Sentence</a:t>
            </a:r>
            <a:r>
              <a:rPr lang="en-US" sz="1600" b="1" dirty="0"/>
              <a:t> summarization</a:t>
            </a:r>
            <a:r>
              <a:rPr lang="en-US" sz="1600" dirty="0"/>
              <a:t> can be treated as a </a:t>
            </a:r>
            <a:r>
              <a:rPr lang="en-US" sz="1600" b="1" dirty="0">
                <a:solidFill>
                  <a:srgbClr val="0000FF"/>
                </a:solidFill>
              </a:rPr>
              <a:t>machine translation </a:t>
            </a:r>
            <a:r>
              <a:rPr lang="en-US" sz="1600" dirty="0"/>
              <a:t>problem, using the </a:t>
            </a:r>
            <a:r>
              <a:rPr lang="en-US" sz="1600" b="1" dirty="0">
                <a:solidFill>
                  <a:srgbClr val="0000FF"/>
                </a:solidFill>
              </a:rPr>
              <a:t>attentional encoder-decoder </a:t>
            </a:r>
            <a:r>
              <a:rPr lang="en-US" sz="1600" dirty="0"/>
              <a:t>translation model </a:t>
            </a:r>
          </a:p>
          <a:p>
            <a:pPr>
              <a:spcBef>
                <a:spcPts val="600"/>
              </a:spcBef>
              <a:spcAft>
                <a:spcPts val="600"/>
              </a:spcAft>
            </a:pPr>
            <a:r>
              <a:rPr lang="en-US" sz="1600" dirty="0"/>
              <a:t>The longer sentence is encoded into a sequence of vectors, one for each token.</a:t>
            </a:r>
          </a:p>
          <a:p>
            <a:pPr>
              <a:spcBef>
                <a:spcPts val="600"/>
              </a:spcBef>
              <a:spcAft>
                <a:spcPts val="600"/>
              </a:spcAft>
            </a:pPr>
            <a:r>
              <a:rPr lang="en-US" sz="1600" dirty="0"/>
              <a:t> The </a:t>
            </a:r>
            <a:r>
              <a:rPr lang="en-US" sz="1600" b="1" dirty="0"/>
              <a:t>decoder</a:t>
            </a:r>
            <a:r>
              <a:rPr lang="en-US" sz="1600" dirty="0"/>
              <a:t> then </a:t>
            </a:r>
            <a:r>
              <a:rPr lang="en-US" sz="1600" b="1" dirty="0"/>
              <a:t>computes attention over these vectors </a:t>
            </a:r>
            <a:r>
              <a:rPr lang="en-US" sz="1600" dirty="0"/>
              <a:t>when updating its own recurrent state. </a:t>
            </a:r>
          </a:p>
          <a:p>
            <a:pPr>
              <a:spcBef>
                <a:spcPts val="600"/>
              </a:spcBef>
              <a:spcAft>
                <a:spcPts val="600"/>
              </a:spcAft>
            </a:pPr>
            <a:r>
              <a:rPr lang="en-US" sz="1600" dirty="0"/>
              <a:t>As with data-to-text generation, it can be useful to boost the encoder-decoder model with the ability to </a:t>
            </a:r>
            <a:r>
              <a:rPr lang="en-US" sz="1600" b="1" dirty="0">
                <a:solidFill>
                  <a:srgbClr val="FF0000"/>
                </a:solidFill>
              </a:rPr>
              <a:t>copy</a:t>
            </a:r>
            <a:r>
              <a:rPr lang="en-US" sz="1600" b="1" dirty="0"/>
              <a:t> words directly from the source</a:t>
            </a:r>
            <a:endParaRPr lang="en-CA" sz="1600" b="1" dirty="0"/>
          </a:p>
        </p:txBody>
      </p:sp>
    </p:spTree>
    <p:extLst>
      <p:ext uri="{BB962C8B-B14F-4D97-AF65-F5344CB8AC3E}">
        <p14:creationId xmlns:p14="http://schemas.microsoft.com/office/powerpoint/2010/main" val="190358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C0A1-4723-4687-AC68-119CAFE95FB7}"/>
              </a:ext>
            </a:extLst>
          </p:cNvPr>
          <p:cNvSpPr>
            <a:spLocks noGrp="1"/>
          </p:cNvSpPr>
          <p:nvPr>
            <p:ph type="title"/>
          </p:nvPr>
        </p:nvSpPr>
        <p:spPr/>
        <p:txBody>
          <a:bodyPr/>
          <a:lstStyle/>
          <a:p>
            <a:r>
              <a:rPr lang="en-CA" dirty="0"/>
              <a:t>Long documents, fear of repetition</a:t>
            </a:r>
          </a:p>
        </p:txBody>
      </p:sp>
      <p:sp>
        <p:nvSpPr>
          <p:cNvPr id="3" name="Text Placeholder 2">
            <a:extLst>
              <a:ext uri="{FF2B5EF4-FFF2-40B4-BE49-F238E27FC236}">
                <a16:creationId xmlns:a16="http://schemas.microsoft.com/office/drawing/2014/main" id="{5A04BBDA-EC17-4C1B-85FB-B4EB7D8E027C}"/>
              </a:ext>
            </a:extLst>
          </p:cNvPr>
          <p:cNvSpPr>
            <a:spLocks noGrp="1"/>
          </p:cNvSpPr>
          <p:nvPr>
            <p:ph type="body" idx="1"/>
          </p:nvPr>
        </p:nvSpPr>
        <p:spPr>
          <a:xfrm>
            <a:off x="311699" y="1152475"/>
            <a:ext cx="7316767" cy="3144600"/>
          </a:xfrm>
        </p:spPr>
        <p:txBody>
          <a:bodyPr/>
          <a:lstStyle/>
          <a:p>
            <a:pPr>
              <a:spcBef>
                <a:spcPts val="600"/>
              </a:spcBef>
              <a:spcAft>
                <a:spcPts val="600"/>
              </a:spcAft>
            </a:pPr>
            <a:r>
              <a:rPr lang="en-US" sz="1600" b="1" dirty="0">
                <a:solidFill>
                  <a:srgbClr val="FF0000"/>
                </a:solidFill>
              </a:rPr>
              <a:t>Problem : </a:t>
            </a:r>
            <a:r>
              <a:rPr lang="en-US" sz="1600" dirty="0"/>
              <a:t>When summarizing longer documents, an additional </a:t>
            </a:r>
            <a:r>
              <a:rPr lang="en-US" sz="1600" dirty="0">
                <a:solidFill>
                  <a:srgbClr val="0000FF"/>
                </a:solidFill>
              </a:rPr>
              <a:t>concern</a:t>
            </a:r>
            <a:r>
              <a:rPr lang="en-US" sz="1600" dirty="0"/>
              <a:t> is that the summary not be </a:t>
            </a:r>
            <a:r>
              <a:rPr lang="en-US" sz="1600" dirty="0">
                <a:solidFill>
                  <a:srgbClr val="0000FF"/>
                </a:solidFill>
              </a:rPr>
              <a:t>repetitive</a:t>
            </a:r>
            <a:r>
              <a:rPr lang="en-US" sz="1600" dirty="0"/>
              <a:t>, therefore,  </a:t>
            </a:r>
            <a:r>
              <a:rPr lang="en-US" sz="1600" dirty="0">
                <a:solidFill>
                  <a:srgbClr val="FF00FF"/>
                </a:solidFill>
              </a:rPr>
              <a:t>each part of the summary should cover new ground</a:t>
            </a:r>
            <a:r>
              <a:rPr lang="en-US" sz="1600" dirty="0"/>
              <a:t>.</a:t>
            </a:r>
          </a:p>
          <a:p>
            <a:pPr>
              <a:spcBef>
                <a:spcPts val="600"/>
              </a:spcBef>
              <a:spcAft>
                <a:spcPts val="600"/>
              </a:spcAft>
            </a:pPr>
            <a:r>
              <a:rPr lang="en-US" sz="1600" b="1" dirty="0">
                <a:solidFill>
                  <a:srgbClr val="00B050"/>
                </a:solidFill>
              </a:rPr>
              <a:t>Solution : </a:t>
            </a:r>
            <a:r>
              <a:rPr lang="en-US" sz="1600" dirty="0"/>
              <a:t>This can be addressed by maintaining a vector of the sum total of all attention values thus far:</a:t>
            </a:r>
          </a:p>
          <a:p>
            <a:pPr>
              <a:spcBef>
                <a:spcPts val="600"/>
              </a:spcBef>
              <a:spcAft>
                <a:spcPts val="600"/>
              </a:spcAft>
            </a:pPr>
            <a:endParaRPr lang="en-US" sz="1600" dirty="0"/>
          </a:p>
          <a:p>
            <a:pPr>
              <a:spcBef>
                <a:spcPts val="600"/>
              </a:spcBef>
              <a:spcAft>
                <a:spcPts val="600"/>
              </a:spcAft>
            </a:pPr>
            <a:r>
              <a:rPr lang="en-US" sz="1600" dirty="0"/>
              <a:t>This total can be used as an additional input to the computation of the attention weights, which enables the model to learn to prefer parts of the source which have not been attended to yet</a:t>
            </a:r>
          </a:p>
          <a:p>
            <a:pPr>
              <a:spcBef>
                <a:spcPts val="600"/>
              </a:spcBef>
              <a:spcAft>
                <a:spcPts val="600"/>
              </a:spcAft>
            </a:pPr>
            <a:endParaRPr lang="en-CA" sz="1600" dirty="0"/>
          </a:p>
        </p:txBody>
      </p:sp>
      <p:pic>
        <p:nvPicPr>
          <p:cNvPr id="5" name="Picture 4">
            <a:extLst>
              <a:ext uri="{FF2B5EF4-FFF2-40B4-BE49-F238E27FC236}">
                <a16:creationId xmlns:a16="http://schemas.microsoft.com/office/drawing/2014/main" id="{6D1282BF-4C13-486A-ABAD-D558E4ECD77B}"/>
              </a:ext>
            </a:extLst>
          </p:cNvPr>
          <p:cNvPicPr>
            <a:picLocks noChangeAspect="1"/>
          </p:cNvPicPr>
          <p:nvPr/>
        </p:nvPicPr>
        <p:blipFill>
          <a:blip r:embed="rId2"/>
          <a:stretch>
            <a:fillRect/>
          </a:stretch>
        </p:blipFill>
        <p:spPr>
          <a:xfrm>
            <a:off x="3156233" y="2961841"/>
            <a:ext cx="1844975" cy="357092"/>
          </a:xfrm>
          <a:prstGeom prst="rect">
            <a:avLst/>
          </a:prstGeom>
          <a:ln w="38100">
            <a:solidFill>
              <a:srgbClr val="0000FF"/>
            </a:solidFill>
          </a:ln>
        </p:spPr>
      </p:pic>
      <p:pic>
        <p:nvPicPr>
          <p:cNvPr id="7" name="Picture 6">
            <a:extLst>
              <a:ext uri="{FF2B5EF4-FFF2-40B4-BE49-F238E27FC236}">
                <a16:creationId xmlns:a16="http://schemas.microsoft.com/office/drawing/2014/main" id="{4BEF0C93-E97D-4C17-8B11-D7B9E82FF489}"/>
              </a:ext>
            </a:extLst>
          </p:cNvPr>
          <p:cNvPicPr>
            <a:picLocks noChangeAspect="1"/>
          </p:cNvPicPr>
          <p:nvPr/>
        </p:nvPicPr>
        <p:blipFill>
          <a:blip r:embed="rId3"/>
          <a:stretch>
            <a:fillRect/>
          </a:stretch>
        </p:blipFill>
        <p:spPr>
          <a:xfrm>
            <a:off x="1695450" y="4431825"/>
            <a:ext cx="4993217" cy="553141"/>
          </a:xfrm>
          <a:prstGeom prst="rect">
            <a:avLst/>
          </a:prstGeom>
          <a:ln w="38100">
            <a:solidFill>
              <a:srgbClr val="0000FF"/>
            </a:solidFill>
          </a:ln>
        </p:spPr>
      </p:pic>
    </p:spTree>
    <p:extLst>
      <p:ext uri="{BB962C8B-B14F-4D97-AF65-F5344CB8AC3E}">
        <p14:creationId xmlns:p14="http://schemas.microsoft.com/office/powerpoint/2010/main" val="3962859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942C-987F-4098-9966-F3CDDB1B87A8}"/>
              </a:ext>
            </a:extLst>
          </p:cNvPr>
          <p:cNvSpPr>
            <a:spLocks noGrp="1"/>
          </p:cNvSpPr>
          <p:nvPr>
            <p:ph type="title"/>
          </p:nvPr>
        </p:nvSpPr>
        <p:spPr/>
        <p:txBody>
          <a:bodyPr/>
          <a:lstStyle/>
          <a:p>
            <a:r>
              <a:rPr lang="en-CA" dirty="0"/>
              <a:t>Long documents, fear of repetition</a:t>
            </a:r>
          </a:p>
        </p:txBody>
      </p:sp>
      <p:sp>
        <p:nvSpPr>
          <p:cNvPr id="3" name="Text Placeholder 2">
            <a:extLst>
              <a:ext uri="{FF2B5EF4-FFF2-40B4-BE49-F238E27FC236}">
                <a16:creationId xmlns:a16="http://schemas.microsoft.com/office/drawing/2014/main" id="{751085E8-D37C-4A0E-8F93-4113CD56E271}"/>
              </a:ext>
            </a:extLst>
          </p:cNvPr>
          <p:cNvSpPr>
            <a:spLocks noGrp="1"/>
          </p:cNvSpPr>
          <p:nvPr>
            <p:ph type="body" idx="1"/>
          </p:nvPr>
        </p:nvSpPr>
        <p:spPr>
          <a:xfrm>
            <a:off x="311699" y="1152475"/>
            <a:ext cx="7223633" cy="3144600"/>
          </a:xfrm>
        </p:spPr>
        <p:txBody>
          <a:bodyPr/>
          <a:lstStyle/>
          <a:p>
            <a:r>
              <a:rPr lang="en-US" sz="1600" dirty="0"/>
              <a:t>To further encourage diversity in the generated summary, introduce a coverage loss to the objective function:</a:t>
            </a:r>
          </a:p>
          <a:p>
            <a:endParaRPr lang="en-US" sz="1600" dirty="0"/>
          </a:p>
          <a:p>
            <a:endParaRPr lang="en-US" sz="1600" dirty="0"/>
          </a:p>
          <a:p>
            <a:endParaRPr lang="en-US" sz="1600" dirty="0"/>
          </a:p>
          <a:p>
            <a:endParaRPr lang="en-US" sz="1600" dirty="0"/>
          </a:p>
          <a:p>
            <a:r>
              <a:rPr lang="en-US" sz="1600" dirty="0"/>
              <a:t>This loss will be low if          assigns little attention to words that already have large values in </a:t>
            </a:r>
          </a:p>
          <a:p>
            <a:r>
              <a:rPr lang="en-US" sz="1600" dirty="0"/>
              <a:t>Coverage loss is similar to the concept of marginal relevance, in which the reward for adding new content is proportional to the extent to which it increases the overall amount of information conveyed by the summary</a:t>
            </a:r>
            <a:endParaRPr lang="en-CA" sz="1600" dirty="0"/>
          </a:p>
        </p:txBody>
      </p:sp>
      <p:pic>
        <p:nvPicPr>
          <p:cNvPr id="5" name="Picture 4">
            <a:extLst>
              <a:ext uri="{FF2B5EF4-FFF2-40B4-BE49-F238E27FC236}">
                <a16:creationId xmlns:a16="http://schemas.microsoft.com/office/drawing/2014/main" id="{A28A0A63-1A8F-432D-B961-FA8B4FE5093D}"/>
              </a:ext>
            </a:extLst>
          </p:cNvPr>
          <p:cNvPicPr>
            <a:picLocks noChangeAspect="1"/>
          </p:cNvPicPr>
          <p:nvPr/>
        </p:nvPicPr>
        <p:blipFill>
          <a:blip r:embed="rId2"/>
          <a:stretch>
            <a:fillRect/>
          </a:stretch>
        </p:blipFill>
        <p:spPr>
          <a:xfrm>
            <a:off x="2514599" y="1880416"/>
            <a:ext cx="3209925" cy="931914"/>
          </a:xfrm>
          <a:prstGeom prst="rect">
            <a:avLst/>
          </a:prstGeom>
        </p:spPr>
      </p:pic>
      <p:pic>
        <p:nvPicPr>
          <p:cNvPr id="7" name="Picture 6">
            <a:extLst>
              <a:ext uri="{FF2B5EF4-FFF2-40B4-BE49-F238E27FC236}">
                <a16:creationId xmlns:a16="http://schemas.microsoft.com/office/drawing/2014/main" id="{740C3244-006C-4C0C-92B6-745748F10482}"/>
              </a:ext>
            </a:extLst>
          </p:cNvPr>
          <p:cNvPicPr>
            <a:picLocks noChangeAspect="1"/>
          </p:cNvPicPr>
          <p:nvPr/>
        </p:nvPicPr>
        <p:blipFill>
          <a:blip r:embed="rId3"/>
          <a:stretch>
            <a:fillRect/>
          </a:stretch>
        </p:blipFill>
        <p:spPr>
          <a:xfrm>
            <a:off x="2894697" y="2964860"/>
            <a:ext cx="354915" cy="247771"/>
          </a:xfrm>
          <a:prstGeom prst="rect">
            <a:avLst/>
          </a:prstGeom>
        </p:spPr>
      </p:pic>
      <p:pic>
        <p:nvPicPr>
          <p:cNvPr id="9" name="Picture 8">
            <a:extLst>
              <a:ext uri="{FF2B5EF4-FFF2-40B4-BE49-F238E27FC236}">
                <a16:creationId xmlns:a16="http://schemas.microsoft.com/office/drawing/2014/main" id="{A1D7C15E-6C76-4670-BD27-E6CFB3472AB9}"/>
              </a:ext>
            </a:extLst>
          </p:cNvPr>
          <p:cNvPicPr>
            <a:picLocks noChangeAspect="1"/>
          </p:cNvPicPr>
          <p:nvPr/>
        </p:nvPicPr>
        <p:blipFill>
          <a:blip r:embed="rId4"/>
          <a:stretch>
            <a:fillRect/>
          </a:stretch>
        </p:blipFill>
        <p:spPr>
          <a:xfrm>
            <a:off x="2728356" y="3213666"/>
            <a:ext cx="332682" cy="276055"/>
          </a:xfrm>
          <a:prstGeom prst="rect">
            <a:avLst/>
          </a:prstGeom>
        </p:spPr>
      </p:pic>
    </p:spTree>
    <p:extLst>
      <p:ext uri="{BB962C8B-B14F-4D97-AF65-F5344CB8AC3E}">
        <p14:creationId xmlns:p14="http://schemas.microsoft.com/office/powerpoint/2010/main" val="145727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806D-B679-4C25-BB1A-AA35FBCE324B}"/>
              </a:ext>
            </a:extLst>
          </p:cNvPr>
          <p:cNvSpPr>
            <a:spLocks noGrp="1"/>
          </p:cNvSpPr>
          <p:nvPr>
            <p:ph type="title"/>
          </p:nvPr>
        </p:nvSpPr>
        <p:spPr/>
        <p:txBody>
          <a:bodyPr/>
          <a:lstStyle/>
          <a:p>
            <a:r>
              <a:rPr lang="en-CA" dirty="0">
                <a:solidFill>
                  <a:schemeClr val="accent5">
                    <a:lumMod val="75000"/>
                  </a:schemeClr>
                </a:solidFill>
              </a:rPr>
              <a:t>Dialogue</a:t>
            </a:r>
          </a:p>
        </p:txBody>
      </p:sp>
      <p:sp>
        <p:nvSpPr>
          <p:cNvPr id="3" name="Text Placeholder 2">
            <a:extLst>
              <a:ext uri="{FF2B5EF4-FFF2-40B4-BE49-F238E27FC236}">
                <a16:creationId xmlns:a16="http://schemas.microsoft.com/office/drawing/2014/main" id="{7ADB820A-3462-41DC-8355-986280276FA9}"/>
              </a:ext>
            </a:extLst>
          </p:cNvPr>
          <p:cNvSpPr>
            <a:spLocks noGrp="1"/>
          </p:cNvSpPr>
          <p:nvPr>
            <p:ph type="body" idx="1"/>
          </p:nvPr>
        </p:nvSpPr>
        <p:spPr>
          <a:xfrm>
            <a:off x="311700" y="1152475"/>
            <a:ext cx="6368500" cy="3144600"/>
          </a:xfrm>
        </p:spPr>
        <p:txBody>
          <a:bodyPr/>
          <a:lstStyle/>
          <a:p>
            <a:pPr>
              <a:spcBef>
                <a:spcPts val="600"/>
              </a:spcBef>
              <a:spcAft>
                <a:spcPts val="600"/>
              </a:spcAft>
            </a:pPr>
            <a:r>
              <a:rPr lang="en-US" dirty="0"/>
              <a:t>Dialogue systems are capable of </a:t>
            </a:r>
            <a:r>
              <a:rPr lang="en-US" b="1" dirty="0">
                <a:solidFill>
                  <a:srgbClr val="0000FF"/>
                </a:solidFill>
              </a:rPr>
              <a:t>conversing</a:t>
            </a:r>
            <a:r>
              <a:rPr lang="en-US" dirty="0"/>
              <a:t> with a </a:t>
            </a:r>
            <a:r>
              <a:rPr lang="en-US" b="1" dirty="0">
                <a:solidFill>
                  <a:srgbClr val="0000FF"/>
                </a:solidFill>
              </a:rPr>
              <a:t>human interlocuto</a:t>
            </a:r>
            <a:r>
              <a:rPr lang="en-US" dirty="0"/>
              <a:t>r, often </a:t>
            </a:r>
            <a:r>
              <a:rPr lang="en-US" b="1" dirty="0"/>
              <a:t>to perform some </a:t>
            </a:r>
            <a:r>
              <a:rPr lang="en-US" b="1" dirty="0">
                <a:solidFill>
                  <a:schemeClr val="accent5"/>
                </a:solidFill>
              </a:rPr>
              <a:t>task</a:t>
            </a:r>
            <a:r>
              <a:rPr lang="en-US" b="1" dirty="0"/>
              <a:t> </a:t>
            </a:r>
            <a:r>
              <a:rPr lang="en-US" dirty="0"/>
              <a:t>, or  </a:t>
            </a:r>
            <a:r>
              <a:rPr lang="en-US" b="1" dirty="0"/>
              <a:t>just to </a:t>
            </a:r>
            <a:r>
              <a:rPr lang="en-US" b="1" dirty="0">
                <a:solidFill>
                  <a:schemeClr val="accent5"/>
                </a:solidFill>
              </a:rPr>
              <a:t>chat</a:t>
            </a:r>
          </a:p>
          <a:p>
            <a:pPr>
              <a:spcBef>
                <a:spcPts val="600"/>
              </a:spcBef>
              <a:spcAft>
                <a:spcPts val="600"/>
              </a:spcAft>
            </a:pPr>
            <a:r>
              <a:rPr lang="en-US" dirty="0"/>
              <a:t>Commercial systems such as </a:t>
            </a:r>
            <a:r>
              <a:rPr lang="en-US" b="1" dirty="0">
                <a:solidFill>
                  <a:srgbClr val="0000FF"/>
                </a:solidFill>
              </a:rPr>
              <a:t>Alexa</a:t>
            </a:r>
            <a:r>
              <a:rPr lang="en-US" dirty="0"/>
              <a:t> and </a:t>
            </a:r>
            <a:r>
              <a:rPr lang="en-US" b="1" dirty="0">
                <a:solidFill>
                  <a:srgbClr val="0000FF"/>
                </a:solidFill>
              </a:rPr>
              <a:t>Siri</a:t>
            </a:r>
            <a:r>
              <a:rPr lang="en-US" dirty="0"/>
              <a:t> have recently brought this technology into widespread use</a:t>
            </a:r>
          </a:p>
          <a:p>
            <a:pPr marL="114300" indent="0">
              <a:spcBef>
                <a:spcPts val="600"/>
              </a:spcBef>
              <a:spcAft>
                <a:spcPts val="600"/>
              </a:spcAft>
              <a:buNone/>
            </a:pPr>
            <a:endParaRPr lang="en-US" dirty="0"/>
          </a:p>
          <a:p>
            <a:pPr>
              <a:spcBef>
                <a:spcPts val="600"/>
              </a:spcBef>
              <a:spcAft>
                <a:spcPts val="600"/>
              </a:spcAft>
            </a:pPr>
            <a:r>
              <a:rPr lang="en-US" dirty="0"/>
              <a:t>An </a:t>
            </a:r>
            <a:r>
              <a:rPr lang="en-US" dirty="0">
                <a:solidFill>
                  <a:srgbClr val="FF0000"/>
                </a:solidFill>
              </a:rPr>
              <a:t>example</a:t>
            </a:r>
            <a:r>
              <a:rPr lang="en-US" dirty="0"/>
              <a:t> of Dialogue can be the following conversation to order pizza.</a:t>
            </a:r>
            <a:endParaRPr lang="en-CA" dirty="0"/>
          </a:p>
        </p:txBody>
      </p:sp>
      <p:pic>
        <p:nvPicPr>
          <p:cNvPr id="4" name="Picture 3">
            <a:extLst>
              <a:ext uri="{FF2B5EF4-FFF2-40B4-BE49-F238E27FC236}">
                <a16:creationId xmlns:a16="http://schemas.microsoft.com/office/drawing/2014/main" id="{4E080881-4361-429D-B698-CC96D391F92A}"/>
              </a:ext>
            </a:extLst>
          </p:cNvPr>
          <p:cNvPicPr>
            <a:picLocks noChangeAspect="1"/>
          </p:cNvPicPr>
          <p:nvPr/>
        </p:nvPicPr>
        <p:blipFill>
          <a:blip r:embed="rId2"/>
          <a:stretch>
            <a:fillRect/>
          </a:stretch>
        </p:blipFill>
        <p:spPr>
          <a:xfrm>
            <a:off x="6465186" y="2429933"/>
            <a:ext cx="2367114" cy="2597250"/>
          </a:xfrm>
          <a:prstGeom prst="rect">
            <a:avLst/>
          </a:prstGeom>
          <a:ln w="28575">
            <a:solidFill>
              <a:srgbClr val="FF0000"/>
            </a:solidFill>
          </a:ln>
        </p:spPr>
      </p:pic>
      <p:sp>
        <p:nvSpPr>
          <p:cNvPr id="5" name="Arrow: Right 4">
            <a:extLst>
              <a:ext uri="{FF2B5EF4-FFF2-40B4-BE49-F238E27FC236}">
                <a16:creationId xmlns:a16="http://schemas.microsoft.com/office/drawing/2014/main" id="{9514E5E6-CBEE-462D-8002-D96A5E40BCD5}"/>
              </a:ext>
            </a:extLst>
          </p:cNvPr>
          <p:cNvSpPr/>
          <p:nvPr/>
        </p:nvSpPr>
        <p:spPr>
          <a:xfrm>
            <a:off x="4859867" y="4025425"/>
            <a:ext cx="1210734" cy="406400"/>
          </a:xfrm>
          <a:prstGeom prst="rightArrow">
            <a:avLst>
              <a:gd name="adj1" fmla="val 45833"/>
              <a:gd name="adj2" fmla="val 5000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887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806D-B679-4C25-BB1A-AA35FBCE324B}"/>
              </a:ext>
            </a:extLst>
          </p:cNvPr>
          <p:cNvSpPr>
            <a:spLocks noGrp="1"/>
          </p:cNvSpPr>
          <p:nvPr>
            <p:ph type="title"/>
          </p:nvPr>
        </p:nvSpPr>
        <p:spPr/>
        <p:txBody>
          <a:bodyPr/>
          <a:lstStyle/>
          <a:p>
            <a:r>
              <a:rPr lang="en-US" sz="2400" dirty="0">
                <a:solidFill>
                  <a:schemeClr val="accent5"/>
                </a:solidFill>
              </a:rPr>
              <a:t>Finite-state &amp; agenda-based dialogue systems </a:t>
            </a:r>
            <a:endParaRPr lang="en-CA" sz="2400" dirty="0">
              <a:solidFill>
                <a:schemeClr val="accent5"/>
              </a:solidFill>
            </a:endParaRPr>
          </a:p>
        </p:txBody>
      </p:sp>
      <p:sp>
        <p:nvSpPr>
          <p:cNvPr id="3" name="Text Placeholder 2">
            <a:extLst>
              <a:ext uri="{FF2B5EF4-FFF2-40B4-BE49-F238E27FC236}">
                <a16:creationId xmlns:a16="http://schemas.microsoft.com/office/drawing/2014/main" id="{7ADB820A-3462-41DC-8355-986280276FA9}"/>
              </a:ext>
            </a:extLst>
          </p:cNvPr>
          <p:cNvSpPr>
            <a:spLocks noGrp="1"/>
          </p:cNvSpPr>
          <p:nvPr>
            <p:ph type="body" idx="1"/>
          </p:nvPr>
        </p:nvSpPr>
        <p:spPr>
          <a:xfrm>
            <a:off x="172906" y="1225953"/>
            <a:ext cx="8027968" cy="3144600"/>
          </a:xfrm>
        </p:spPr>
        <p:txBody>
          <a:bodyPr/>
          <a:lstStyle/>
          <a:p>
            <a:r>
              <a:rPr lang="en-CA" sz="2000" b="1" dirty="0">
                <a:solidFill>
                  <a:srgbClr val="0000FF"/>
                </a:solidFill>
              </a:rPr>
              <a:t>Finite-state automata </a:t>
            </a:r>
            <a:r>
              <a:rPr lang="en-CA" sz="2000" dirty="0"/>
              <a:t>is a formal model of computation, </a:t>
            </a:r>
            <a:r>
              <a:rPr lang="en-US" sz="2000" dirty="0"/>
              <a:t>in which string inputs and outputs are linked to transitions between a </a:t>
            </a:r>
            <a:r>
              <a:rPr lang="en-US" sz="2000" b="1" dirty="0">
                <a:solidFill>
                  <a:schemeClr val="accent5"/>
                </a:solidFill>
              </a:rPr>
              <a:t>finite number of discrete states</a:t>
            </a:r>
            <a:r>
              <a:rPr lang="en-US" sz="2000" dirty="0"/>
              <a:t>.</a:t>
            </a:r>
          </a:p>
          <a:p>
            <a:endParaRPr lang="en-US" sz="2000" dirty="0"/>
          </a:p>
          <a:p>
            <a:r>
              <a:rPr lang="en-US" sz="2000" dirty="0"/>
              <a:t>This model fits </a:t>
            </a:r>
            <a:r>
              <a:rPr lang="en-US" sz="2000" b="1" dirty="0"/>
              <a:t>simple task-oriented dialogues</a:t>
            </a:r>
          </a:p>
          <a:p>
            <a:pPr marL="114300" indent="0">
              <a:buNone/>
            </a:pPr>
            <a:endParaRPr lang="en-US" sz="2000" b="1" dirty="0"/>
          </a:p>
          <a:p>
            <a:r>
              <a:rPr lang="en-US" sz="2000" dirty="0"/>
              <a:t>Dialogue can be represented with a </a:t>
            </a:r>
            <a:r>
              <a:rPr lang="en-US" sz="2000" b="1" dirty="0"/>
              <a:t>finite-state </a:t>
            </a:r>
            <a:r>
              <a:rPr lang="en-US" sz="2000" b="1" dirty="0">
                <a:solidFill>
                  <a:srgbClr val="0000FF"/>
                </a:solidFill>
              </a:rPr>
              <a:t>transducer</a:t>
            </a:r>
          </a:p>
          <a:p>
            <a:endParaRPr lang="en-US" sz="2000" b="1" dirty="0"/>
          </a:p>
        </p:txBody>
      </p:sp>
    </p:spTree>
    <p:extLst>
      <p:ext uri="{BB962C8B-B14F-4D97-AF65-F5344CB8AC3E}">
        <p14:creationId xmlns:p14="http://schemas.microsoft.com/office/powerpoint/2010/main" val="200115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7F6C73-FD58-406B-A2DA-243586E1DFF2}"/>
              </a:ext>
            </a:extLst>
          </p:cNvPr>
          <p:cNvSpPr>
            <a:spLocks noGrp="1"/>
          </p:cNvSpPr>
          <p:nvPr>
            <p:ph type="body" idx="1"/>
          </p:nvPr>
        </p:nvSpPr>
        <p:spPr>
          <a:xfrm>
            <a:off x="278129" y="348141"/>
            <a:ext cx="3647174" cy="3351792"/>
          </a:xfrm>
        </p:spPr>
        <p:txBody>
          <a:bodyPr/>
          <a:lstStyle/>
          <a:p>
            <a:r>
              <a:rPr lang="en-US" b="1" dirty="0">
                <a:solidFill>
                  <a:srgbClr val="FF0000"/>
                </a:solidFill>
              </a:rPr>
              <a:t>Example</a:t>
            </a:r>
            <a:r>
              <a:rPr lang="en-US" dirty="0"/>
              <a:t> of </a:t>
            </a:r>
            <a:r>
              <a:rPr lang="en-US" b="1" dirty="0"/>
              <a:t>dialogue</a:t>
            </a:r>
            <a:r>
              <a:rPr lang="en-US" dirty="0"/>
              <a:t> and the associated </a:t>
            </a:r>
            <a:r>
              <a:rPr lang="en-US" b="1" dirty="0"/>
              <a:t>finite-state model</a:t>
            </a:r>
            <a:endParaRPr lang="en-US" dirty="0"/>
          </a:p>
          <a:p>
            <a:endParaRPr lang="en-US" dirty="0"/>
          </a:p>
          <a:p>
            <a:r>
              <a:rPr lang="en-US" dirty="0"/>
              <a:t>The TOPPING and ADDRESS are the two </a:t>
            </a:r>
            <a:r>
              <a:rPr lang="en-US" b="1" dirty="0">
                <a:solidFill>
                  <a:schemeClr val="accent5"/>
                </a:solidFill>
              </a:rPr>
              <a:t>slots</a:t>
            </a:r>
            <a:r>
              <a:rPr lang="en-US" dirty="0"/>
              <a:t> associated with the activity of ordering a pizza, which is called a </a:t>
            </a:r>
            <a:r>
              <a:rPr lang="en-US" b="1" dirty="0">
                <a:solidFill>
                  <a:schemeClr val="accent5"/>
                </a:solidFill>
              </a:rPr>
              <a:t>frame</a:t>
            </a:r>
            <a:r>
              <a:rPr lang="en-US" dirty="0"/>
              <a:t>.</a:t>
            </a:r>
            <a:endParaRPr lang="en-CA" dirty="0"/>
          </a:p>
        </p:txBody>
      </p:sp>
      <p:pic>
        <p:nvPicPr>
          <p:cNvPr id="5" name="Picture 4">
            <a:extLst>
              <a:ext uri="{FF2B5EF4-FFF2-40B4-BE49-F238E27FC236}">
                <a16:creationId xmlns:a16="http://schemas.microsoft.com/office/drawing/2014/main" id="{D5727970-051B-4E4A-A77F-6A1574A37F10}"/>
              </a:ext>
            </a:extLst>
          </p:cNvPr>
          <p:cNvPicPr>
            <a:picLocks noChangeAspect="1"/>
          </p:cNvPicPr>
          <p:nvPr/>
        </p:nvPicPr>
        <p:blipFill>
          <a:blip r:embed="rId2"/>
          <a:stretch>
            <a:fillRect/>
          </a:stretch>
        </p:blipFill>
        <p:spPr>
          <a:xfrm>
            <a:off x="3971639" y="1730233"/>
            <a:ext cx="2642076" cy="2898945"/>
          </a:xfrm>
          <a:prstGeom prst="rect">
            <a:avLst/>
          </a:prstGeom>
        </p:spPr>
      </p:pic>
      <p:pic>
        <p:nvPicPr>
          <p:cNvPr id="7" name="Picture 6">
            <a:extLst>
              <a:ext uri="{FF2B5EF4-FFF2-40B4-BE49-F238E27FC236}">
                <a16:creationId xmlns:a16="http://schemas.microsoft.com/office/drawing/2014/main" id="{A14A871F-7EBF-4BB7-89EA-2889DC698ED6}"/>
              </a:ext>
            </a:extLst>
          </p:cNvPr>
          <p:cNvPicPr>
            <a:picLocks noChangeAspect="1"/>
          </p:cNvPicPr>
          <p:nvPr/>
        </p:nvPicPr>
        <p:blipFill>
          <a:blip r:embed="rId3"/>
          <a:stretch>
            <a:fillRect/>
          </a:stretch>
        </p:blipFill>
        <p:spPr>
          <a:xfrm>
            <a:off x="6613716" y="135810"/>
            <a:ext cx="2530284" cy="4527224"/>
          </a:xfrm>
          <a:prstGeom prst="rect">
            <a:avLst/>
          </a:prstGeom>
        </p:spPr>
      </p:pic>
      <p:sp>
        <p:nvSpPr>
          <p:cNvPr id="8" name="Left Brace 7">
            <a:extLst>
              <a:ext uri="{FF2B5EF4-FFF2-40B4-BE49-F238E27FC236}">
                <a16:creationId xmlns:a16="http://schemas.microsoft.com/office/drawing/2014/main" id="{20F73136-9B3B-428E-B2F6-75AF5F235C76}"/>
              </a:ext>
            </a:extLst>
          </p:cNvPr>
          <p:cNvSpPr/>
          <p:nvPr/>
        </p:nvSpPr>
        <p:spPr>
          <a:xfrm rot="16200000">
            <a:off x="5121650" y="3513023"/>
            <a:ext cx="230261" cy="253028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1F584910-A215-4058-BDC6-E24B77212AB5}"/>
              </a:ext>
            </a:extLst>
          </p:cNvPr>
          <p:cNvSpPr txBox="1"/>
          <p:nvPr/>
        </p:nvSpPr>
        <p:spPr>
          <a:xfrm>
            <a:off x="3646572" y="4833698"/>
            <a:ext cx="3153209" cy="276999"/>
          </a:xfrm>
          <a:prstGeom prst="rect">
            <a:avLst/>
          </a:prstGeom>
          <a:noFill/>
        </p:spPr>
        <p:txBody>
          <a:bodyPr wrap="square" rtlCol="0">
            <a:spAutoFit/>
          </a:bodyPr>
          <a:lstStyle/>
          <a:p>
            <a:pPr algn="ctr"/>
            <a:r>
              <a:rPr lang="en-CA" sz="1200" b="1" dirty="0">
                <a:solidFill>
                  <a:schemeClr val="accent5"/>
                </a:solidFill>
              </a:rPr>
              <a:t>simple task-oriented dialogue</a:t>
            </a:r>
          </a:p>
        </p:txBody>
      </p:sp>
      <p:sp>
        <p:nvSpPr>
          <p:cNvPr id="10" name="Left Brace 9">
            <a:extLst>
              <a:ext uri="{FF2B5EF4-FFF2-40B4-BE49-F238E27FC236}">
                <a16:creationId xmlns:a16="http://schemas.microsoft.com/office/drawing/2014/main" id="{C6B1BE3E-DC06-4445-B094-1E4144AA6922}"/>
              </a:ext>
            </a:extLst>
          </p:cNvPr>
          <p:cNvSpPr/>
          <p:nvPr/>
        </p:nvSpPr>
        <p:spPr>
          <a:xfrm rot="16200000">
            <a:off x="7763727" y="3479168"/>
            <a:ext cx="230261" cy="253028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n w="0"/>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81605184-DFDB-47D7-846B-A3442F1E2E89}"/>
              </a:ext>
            </a:extLst>
          </p:cNvPr>
          <p:cNvSpPr txBox="1"/>
          <p:nvPr/>
        </p:nvSpPr>
        <p:spPr>
          <a:xfrm>
            <a:off x="6288649" y="4799843"/>
            <a:ext cx="3153209" cy="276999"/>
          </a:xfrm>
          <a:prstGeom prst="rect">
            <a:avLst/>
          </a:prstGeom>
          <a:noFill/>
        </p:spPr>
        <p:txBody>
          <a:bodyPr wrap="square" rtlCol="0">
            <a:spAutoFit/>
          </a:bodyPr>
          <a:lstStyle/>
          <a:p>
            <a:pPr algn="ctr"/>
            <a:r>
              <a:rPr lang="en-CA" sz="1200" b="1" dirty="0">
                <a:solidFill>
                  <a:schemeClr val="accent5"/>
                </a:solidFill>
              </a:rPr>
              <a:t>finite-state transducer</a:t>
            </a:r>
          </a:p>
        </p:txBody>
      </p:sp>
    </p:spTree>
    <p:extLst>
      <p:ext uri="{BB962C8B-B14F-4D97-AF65-F5344CB8AC3E}">
        <p14:creationId xmlns:p14="http://schemas.microsoft.com/office/powerpoint/2010/main" val="1519773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E5FA-AE68-4B60-BD86-8B28613BCF55}"/>
              </a:ext>
            </a:extLst>
          </p:cNvPr>
          <p:cNvSpPr>
            <a:spLocks noGrp="1"/>
          </p:cNvSpPr>
          <p:nvPr>
            <p:ph type="title"/>
          </p:nvPr>
        </p:nvSpPr>
        <p:spPr>
          <a:xfrm>
            <a:off x="311700" y="445025"/>
            <a:ext cx="7714700" cy="572700"/>
          </a:xfrm>
        </p:spPr>
        <p:txBody>
          <a:bodyPr/>
          <a:lstStyle/>
          <a:p>
            <a:r>
              <a:rPr lang="en-US" sz="2400" dirty="0">
                <a:solidFill>
                  <a:schemeClr val="accent5"/>
                </a:solidFill>
              </a:rPr>
              <a:t>Finite-state &amp; agenda-based dialogue systems </a:t>
            </a:r>
            <a:endParaRPr lang="en-CA" sz="2400" dirty="0"/>
          </a:p>
        </p:txBody>
      </p:sp>
      <p:pic>
        <p:nvPicPr>
          <p:cNvPr id="5" name="Picture 4">
            <a:extLst>
              <a:ext uri="{FF2B5EF4-FFF2-40B4-BE49-F238E27FC236}">
                <a16:creationId xmlns:a16="http://schemas.microsoft.com/office/drawing/2014/main" id="{D5727970-051B-4E4A-A77F-6A1574A37F10}"/>
              </a:ext>
            </a:extLst>
          </p:cNvPr>
          <p:cNvPicPr>
            <a:picLocks noChangeAspect="1"/>
          </p:cNvPicPr>
          <p:nvPr/>
        </p:nvPicPr>
        <p:blipFill>
          <a:blip r:embed="rId2"/>
          <a:stretch>
            <a:fillRect/>
          </a:stretch>
        </p:blipFill>
        <p:spPr>
          <a:xfrm>
            <a:off x="5185127" y="2436825"/>
            <a:ext cx="2028949" cy="2226208"/>
          </a:xfrm>
          <a:prstGeom prst="rect">
            <a:avLst/>
          </a:prstGeom>
        </p:spPr>
      </p:pic>
      <p:pic>
        <p:nvPicPr>
          <p:cNvPr id="7" name="Picture 6">
            <a:extLst>
              <a:ext uri="{FF2B5EF4-FFF2-40B4-BE49-F238E27FC236}">
                <a16:creationId xmlns:a16="http://schemas.microsoft.com/office/drawing/2014/main" id="{A14A871F-7EBF-4BB7-89EA-2889DC698ED6}"/>
              </a:ext>
            </a:extLst>
          </p:cNvPr>
          <p:cNvPicPr>
            <a:picLocks noChangeAspect="1"/>
          </p:cNvPicPr>
          <p:nvPr/>
        </p:nvPicPr>
        <p:blipFill>
          <a:blip r:embed="rId3"/>
          <a:stretch>
            <a:fillRect/>
          </a:stretch>
        </p:blipFill>
        <p:spPr>
          <a:xfrm>
            <a:off x="7200900" y="1186408"/>
            <a:ext cx="1943100" cy="3476625"/>
          </a:xfrm>
          <a:prstGeom prst="rect">
            <a:avLst/>
          </a:prstGeom>
        </p:spPr>
      </p:pic>
      <p:sp>
        <p:nvSpPr>
          <p:cNvPr id="8" name="Left Brace 7">
            <a:extLst>
              <a:ext uri="{FF2B5EF4-FFF2-40B4-BE49-F238E27FC236}">
                <a16:creationId xmlns:a16="http://schemas.microsoft.com/office/drawing/2014/main" id="{20F73136-9B3B-428E-B2F6-75AF5F235C76}"/>
              </a:ext>
            </a:extLst>
          </p:cNvPr>
          <p:cNvSpPr/>
          <p:nvPr/>
        </p:nvSpPr>
        <p:spPr>
          <a:xfrm rot="16200000">
            <a:off x="6065974" y="3812191"/>
            <a:ext cx="181405" cy="194309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1F584910-A215-4058-BDC6-E24B77212AB5}"/>
              </a:ext>
            </a:extLst>
          </p:cNvPr>
          <p:cNvSpPr txBox="1"/>
          <p:nvPr/>
        </p:nvSpPr>
        <p:spPr>
          <a:xfrm>
            <a:off x="5004618" y="4889445"/>
            <a:ext cx="2421467" cy="276999"/>
          </a:xfrm>
          <a:prstGeom prst="rect">
            <a:avLst/>
          </a:prstGeom>
          <a:noFill/>
        </p:spPr>
        <p:txBody>
          <a:bodyPr wrap="square" rtlCol="0">
            <a:spAutoFit/>
          </a:bodyPr>
          <a:lstStyle/>
          <a:p>
            <a:pPr algn="ctr"/>
            <a:r>
              <a:rPr lang="en-CA" sz="1200" b="1" dirty="0">
                <a:solidFill>
                  <a:schemeClr val="accent5"/>
                </a:solidFill>
              </a:rPr>
              <a:t>simple task-oriented dialogue</a:t>
            </a:r>
          </a:p>
        </p:txBody>
      </p:sp>
      <p:sp>
        <p:nvSpPr>
          <p:cNvPr id="10" name="Left Brace 9">
            <a:extLst>
              <a:ext uri="{FF2B5EF4-FFF2-40B4-BE49-F238E27FC236}">
                <a16:creationId xmlns:a16="http://schemas.microsoft.com/office/drawing/2014/main" id="{C6B1BE3E-DC06-4445-B094-1E4144AA6922}"/>
              </a:ext>
            </a:extLst>
          </p:cNvPr>
          <p:cNvSpPr/>
          <p:nvPr/>
        </p:nvSpPr>
        <p:spPr>
          <a:xfrm rot="16200000">
            <a:off x="8081747" y="3797189"/>
            <a:ext cx="181405" cy="194309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ln w="0"/>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81605184-DFDB-47D7-846B-A3442F1E2E89}"/>
              </a:ext>
            </a:extLst>
          </p:cNvPr>
          <p:cNvSpPr txBox="1"/>
          <p:nvPr/>
        </p:nvSpPr>
        <p:spPr>
          <a:xfrm>
            <a:off x="7020391" y="4874443"/>
            <a:ext cx="2421467" cy="276999"/>
          </a:xfrm>
          <a:prstGeom prst="rect">
            <a:avLst/>
          </a:prstGeom>
          <a:noFill/>
        </p:spPr>
        <p:txBody>
          <a:bodyPr wrap="square" rtlCol="0">
            <a:spAutoFit/>
          </a:bodyPr>
          <a:lstStyle/>
          <a:p>
            <a:pPr algn="ctr"/>
            <a:r>
              <a:rPr lang="en-CA" sz="1200" b="1" dirty="0">
                <a:solidFill>
                  <a:schemeClr val="accent5"/>
                </a:solidFill>
              </a:rPr>
              <a:t>finite-state transducer</a:t>
            </a:r>
          </a:p>
        </p:txBody>
      </p:sp>
      <p:sp>
        <p:nvSpPr>
          <p:cNvPr id="13" name="Text Placeholder 2">
            <a:extLst>
              <a:ext uri="{FF2B5EF4-FFF2-40B4-BE49-F238E27FC236}">
                <a16:creationId xmlns:a16="http://schemas.microsoft.com/office/drawing/2014/main" id="{18C7AB01-6502-40F7-99FE-03970F90CD71}"/>
              </a:ext>
            </a:extLst>
          </p:cNvPr>
          <p:cNvSpPr txBox="1">
            <a:spLocks/>
          </p:cNvSpPr>
          <p:nvPr/>
        </p:nvSpPr>
        <p:spPr>
          <a:xfrm>
            <a:off x="311700" y="1244600"/>
            <a:ext cx="4774403" cy="2404534"/>
          </a:xfrm>
          <a:prstGeom prst="rect">
            <a:avLst/>
          </a:prstGeom>
          <a:noFill/>
          <a:ln w="19050">
            <a:solidFill>
              <a:schemeClr val="accent5"/>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0000"/>
              </a:buClr>
              <a:buSzPts val="1800"/>
              <a:buFont typeface="Arial"/>
              <a:buChar char="●"/>
              <a:defRPr sz="18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r>
              <a:rPr lang="en-CA" sz="1400" b="1" dirty="0">
                <a:solidFill>
                  <a:srgbClr val="FF0000"/>
                </a:solidFill>
              </a:rPr>
              <a:t>Problem: </a:t>
            </a:r>
            <a:r>
              <a:rPr lang="en-CA" sz="1400" dirty="0"/>
              <a:t>In case the user wants to communicate more naturally using phrases like I’d, .. How should we approach?</a:t>
            </a:r>
          </a:p>
          <a:p>
            <a:r>
              <a:rPr lang="en-CA" sz="1400" b="1" dirty="0">
                <a:solidFill>
                  <a:srgbClr val="00B050"/>
                </a:solidFill>
              </a:rPr>
              <a:t>Solution: </a:t>
            </a:r>
            <a:r>
              <a:rPr lang="en-CA" sz="1400" dirty="0"/>
              <a:t>BIO-style sequence labeling. </a:t>
            </a:r>
            <a:r>
              <a:rPr lang="en-US" sz="1400" dirty="0"/>
              <a:t>The tagger can be driven by a bi-directional RNN , similar to recurrent approaches to semantic role labeling</a:t>
            </a:r>
            <a:endParaRPr lang="en-CA" sz="1400" dirty="0"/>
          </a:p>
        </p:txBody>
      </p:sp>
      <p:pic>
        <p:nvPicPr>
          <p:cNvPr id="15" name="Picture 14">
            <a:extLst>
              <a:ext uri="{FF2B5EF4-FFF2-40B4-BE49-F238E27FC236}">
                <a16:creationId xmlns:a16="http://schemas.microsoft.com/office/drawing/2014/main" id="{74DB9E47-EBEC-4D0E-AA33-AF10A4A93A55}"/>
              </a:ext>
            </a:extLst>
          </p:cNvPr>
          <p:cNvPicPr>
            <a:picLocks noChangeAspect="1"/>
          </p:cNvPicPr>
          <p:nvPr/>
        </p:nvPicPr>
        <p:blipFill>
          <a:blip r:embed="rId4"/>
          <a:stretch>
            <a:fillRect/>
          </a:stretch>
        </p:blipFill>
        <p:spPr>
          <a:xfrm>
            <a:off x="1696067" y="2896145"/>
            <a:ext cx="1566622" cy="522206"/>
          </a:xfrm>
          <a:prstGeom prst="rect">
            <a:avLst/>
          </a:prstGeom>
        </p:spPr>
      </p:pic>
    </p:spTree>
    <p:extLst>
      <p:ext uri="{BB962C8B-B14F-4D97-AF65-F5344CB8AC3E}">
        <p14:creationId xmlns:p14="http://schemas.microsoft.com/office/powerpoint/2010/main" val="1541996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806D-B679-4C25-BB1A-AA35FBCE324B}"/>
              </a:ext>
            </a:extLst>
          </p:cNvPr>
          <p:cNvSpPr>
            <a:spLocks noGrp="1"/>
          </p:cNvSpPr>
          <p:nvPr>
            <p:ph type="title"/>
          </p:nvPr>
        </p:nvSpPr>
        <p:spPr>
          <a:xfrm>
            <a:off x="311700" y="368822"/>
            <a:ext cx="7001400" cy="572700"/>
          </a:xfrm>
        </p:spPr>
        <p:txBody>
          <a:bodyPr/>
          <a:lstStyle/>
          <a:p>
            <a:r>
              <a:rPr lang="en-CA" dirty="0">
                <a:solidFill>
                  <a:schemeClr val="accent5">
                    <a:lumMod val="75000"/>
                  </a:schemeClr>
                </a:solidFill>
              </a:rPr>
              <a:t>Dialogue : </a:t>
            </a:r>
            <a:r>
              <a:rPr lang="en-CA" dirty="0"/>
              <a:t>Neural chatbots </a:t>
            </a:r>
            <a:endParaRPr lang="en-CA" dirty="0">
              <a:solidFill>
                <a:schemeClr val="accent5">
                  <a:lumMod val="75000"/>
                </a:schemeClr>
              </a:solidFill>
            </a:endParaRPr>
          </a:p>
        </p:txBody>
      </p:sp>
      <p:sp>
        <p:nvSpPr>
          <p:cNvPr id="3" name="Text Placeholder 2">
            <a:extLst>
              <a:ext uri="{FF2B5EF4-FFF2-40B4-BE49-F238E27FC236}">
                <a16:creationId xmlns:a16="http://schemas.microsoft.com/office/drawing/2014/main" id="{7ADB820A-3462-41DC-8355-986280276FA9}"/>
              </a:ext>
            </a:extLst>
          </p:cNvPr>
          <p:cNvSpPr>
            <a:spLocks noGrp="1"/>
          </p:cNvSpPr>
          <p:nvPr>
            <p:ph type="body" idx="1"/>
          </p:nvPr>
        </p:nvSpPr>
        <p:spPr>
          <a:xfrm>
            <a:off x="311699" y="1254079"/>
            <a:ext cx="8392034" cy="3144600"/>
          </a:xfrm>
        </p:spPr>
        <p:txBody>
          <a:bodyPr/>
          <a:lstStyle/>
          <a:p>
            <a:r>
              <a:rPr lang="en-US" sz="2000" b="1" dirty="0">
                <a:solidFill>
                  <a:srgbClr val="0000FF"/>
                </a:solidFill>
              </a:rPr>
              <a:t>Chatbots</a:t>
            </a:r>
            <a:r>
              <a:rPr lang="en-US" sz="2000" dirty="0"/>
              <a:t> are systems that parry the user’s input with a response that keeps the conversation going</a:t>
            </a:r>
          </a:p>
          <a:p>
            <a:endParaRPr lang="en-US" sz="2000" dirty="0"/>
          </a:p>
          <a:p>
            <a:r>
              <a:rPr lang="en-US" sz="2000" b="1" dirty="0">
                <a:solidFill>
                  <a:srgbClr val="0000FF"/>
                </a:solidFill>
              </a:rPr>
              <a:t>Chatbots</a:t>
            </a:r>
            <a:r>
              <a:rPr lang="en-US" sz="2000" dirty="0"/>
              <a:t> can be built from the </a:t>
            </a:r>
            <a:r>
              <a:rPr lang="en-US" sz="2000" b="1" dirty="0">
                <a:solidFill>
                  <a:srgbClr val="0000FF"/>
                </a:solidFill>
              </a:rPr>
              <a:t>Encoder-Decoder architecture</a:t>
            </a:r>
          </a:p>
          <a:p>
            <a:endParaRPr lang="en-US" sz="2000" b="1" dirty="0">
              <a:solidFill>
                <a:srgbClr val="0000FF"/>
              </a:solidFill>
            </a:endParaRPr>
          </a:p>
          <a:p>
            <a:r>
              <a:rPr lang="en-US" sz="2000" b="1" dirty="0">
                <a:solidFill>
                  <a:srgbClr val="0000FF"/>
                </a:solidFill>
              </a:rPr>
              <a:t>Encoder</a:t>
            </a:r>
            <a:r>
              <a:rPr lang="en-US" sz="2000" dirty="0"/>
              <a:t> converts the user’s input into a </a:t>
            </a:r>
            <a:r>
              <a:rPr lang="en-US" sz="2000" b="1" dirty="0"/>
              <a:t>vector</a:t>
            </a:r>
            <a:r>
              <a:rPr lang="en-US" sz="2000" dirty="0"/>
              <a:t> </a:t>
            </a:r>
          </a:p>
          <a:p>
            <a:r>
              <a:rPr lang="en-US" sz="2000" b="1" dirty="0">
                <a:solidFill>
                  <a:srgbClr val="0000FF"/>
                </a:solidFill>
              </a:rPr>
              <a:t>Decoder</a:t>
            </a:r>
            <a:r>
              <a:rPr lang="en-US" sz="2000" dirty="0"/>
              <a:t> produces a sequence of words as a response</a:t>
            </a:r>
          </a:p>
          <a:p>
            <a:endParaRPr lang="en-US" sz="2000" dirty="0"/>
          </a:p>
        </p:txBody>
      </p:sp>
    </p:spTree>
    <p:extLst>
      <p:ext uri="{BB962C8B-B14F-4D97-AF65-F5344CB8AC3E}">
        <p14:creationId xmlns:p14="http://schemas.microsoft.com/office/powerpoint/2010/main" val="935614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806D-B679-4C25-BB1A-AA35FBCE324B}"/>
              </a:ext>
            </a:extLst>
          </p:cNvPr>
          <p:cNvSpPr>
            <a:spLocks noGrp="1"/>
          </p:cNvSpPr>
          <p:nvPr>
            <p:ph type="title"/>
          </p:nvPr>
        </p:nvSpPr>
        <p:spPr>
          <a:xfrm>
            <a:off x="311700" y="368822"/>
            <a:ext cx="7001400" cy="572700"/>
          </a:xfrm>
        </p:spPr>
        <p:txBody>
          <a:bodyPr/>
          <a:lstStyle/>
          <a:p>
            <a:r>
              <a:rPr lang="en-CA" dirty="0">
                <a:solidFill>
                  <a:schemeClr val="accent5">
                    <a:lumMod val="75000"/>
                  </a:schemeClr>
                </a:solidFill>
              </a:rPr>
              <a:t>Dialogue : </a:t>
            </a:r>
            <a:r>
              <a:rPr lang="en-CA" dirty="0"/>
              <a:t>Neural chatbots </a:t>
            </a:r>
            <a:endParaRPr lang="en-CA" dirty="0">
              <a:solidFill>
                <a:schemeClr val="accent5">
                  <a:lumMod val="75000"/>
                </a:schemeClr>
              </a:solidFill>
            </a:endParaRPr>
          </a:p>
        </p:txBody>
      </p:sp>
      <p:sp>
        <p:nvSpPr>
          <p:cNvPr id="3" name="Text Placeholder 2">
            <a:extLst>
              <a:ext uri="{FF2B5EF4-FFF2-40B4-BE49-F238E27FC236}">
                <a16:creationId xmlns:a16="http://schemas.microsoft.com/office/drawing/2014/main" id="{7ADB820A-3462-41DC-8355-986280276FA9}"/>
              </a:ext>
            </a:extLst>
          </p:cNvPr>
          <p:cNvSpPr>
            <a:spLocks noGrp="1"/>
          </p:cNvSpPr>
          <p:nvPr>
            <p:ph type="body" idx="1"/>
          </p:nvPr>
        </p:nvSpPr>
        <p:spPr>
          <a:xfrm>
            <a:off x="311699" y="1017003"/>
            <a:ext cx="8713768" cy="3144600"/>
          </a:xfrm>
        </p:spPr>
        <p:txBody>
          <a:bodyPr/>
          <a:lstStyle/>
          <a:p>
            <a:r>
              <a:rPr lang="en-CA" b="1" dirty="0">
                <a:solidFill>
                  <a:srgbClr val="FF0000"/>
                </a:solidFill>
              </a:rPr>
              <a:t>Problem : </a:t>
            </a:r>
            <a:r>
              <a:rPr lang="en-CA" dirty="0"/>
              <a:t>Encoder-decoder models</a:t>
            </a:r>
            <a:r>
              <a:rPr lang="en-US" dirty="0"/>
              <a:t> </a:t>
            </a:r>
            <a:r>
              <a:rPr lang="en-CA" dirty="0"/>
              <a:t>struggle to maintain </a:t>
            </a:r>
            <a:r>
              <a:rPr lang="en-CA" dirty="0">
                <a:solidFill>
                  <a:srgbClr val="FF0000"/>
                </a:solidFill>
              </a:rPr>
              <a:t>coherence</a:t>
            </a:r>
            <a:r>
              <a:rPr lang="en-CA" dirty="0"/>
              <a:t> over </a:t>
            </a:r>
            <a:r>
              <a:rPr lang="en-CA" b="1" dirty="0"/>
              <a:t>longer conversations</a:t>
            </a:r>
            <a:r>
              <a:rPr lang="en-CA" dirty="0"/>
              <a:t>.</a:t>
            </a:r>
          </a:p>
          <a:p>
            <a:pPr marL="114300" indent="0">
              <a:buNone/>
            </a:pPr>
            <a:endParaRPr lang="en-CA" dirty="0"/>
          </a:p>
          <a:p>
            <a:r>
              <a:rPr lang="en-CA" b="1" dirty="0">
                <a:solidFill>
                  <a:srgbClr val="00B050"/>
                </a:solidFill>
              </a:rPr>
              <a:t>Solution : </a:t>
            </a:r>
            <a:r>
              <a:rPr lang="en-US" dirty="0"/>
              <a:t>Modeling the dialogue </a:t>
            </a:r>
            <a:r>
              <a:rPr lang="en-US" b="1" dirty="0"/>
              <a:t>context</a:t>
            </a:r>
            <a:r>
              <a:rPr lang="en-US" dirty="0"/>
              <a:t> recurrently.</a:t>
            </a:r>
          </a:p>
          <a:p>
            <a:pPr marL="114300" indent="0">
              <a:buNone/>
            </a:pPr>
            <a:endParaRPr lang="en-US" dirty="0"/>
          </a:p>
          <a:p>
            <a:r>
              <a:rPr lang="en-US" dirty="0"/>
              <a:t>By creating </a:t>
            </a:r>
            <a:r>
              <a:rPr lang="en-US" b="1" dirty="0">
                <a:solidFill>
                  <a:srgbClr val="0000FF"/>
                </a:solidFill>
              </a:rPr>
              <a:t>hierarchical recurrent network</a:t>
            </a:r>
            <a:r>
              <a:rPr lang="en-US" dirty="0"/>
              <a:t>, including both </a:t>
            </a:r>
            <a:r>
              <a:rPr lang="en-US" b="1" dirty="0">
                <a:solidFill>
                  <a:srgbClr val="0000FF"/>
                </a:solidFill>
              </a:rPr>
              <a:t>word-level</a:t>
            </a:r>
            <a:r>
              <a:rPr lang="en-US" dirty="0"/>
              <a:t> and </a:t>
            </a:r>
            <a:r>
              <a:rPr lang="en-US" b="1" dirty="0">
                <a:solidFill>
                  <a:srgbClr val="0000FF"/>
                </a:solidFill>
              </a:rPr>
              <a:t>turn-level</a:t>
            </a:r>
            <a:r>
              <a:rPr lang="en-US" dirty="0"/>
              <a:t> recurrences. </a:t>
            </a:r>
          </a:p>
          <a:p>
            <a:pPr marL="114300" indent="0">
              <a:buNone/>
            </a:pPr>
            <a:endParaRPr lang="en-US" dirty="0"/>
          </a:p>
          <a:p>
            <a:r>
              <a:rPr lang="en-US" dirty="0"/>
              <a:t>The </a:t>
            </a:r>
            <a:r>
              <a:rPr lang="en-US" b="1" dirty="0">
                <a:solidFill>
                  <a:srgbClr val="0000FF"/>
                </a:solidFill>
              </a:rPr>
              <a:t>turn-level hidden state </a:t>
            </a:r>
            <a:r>
              <a:rPr lang="en-US" dirty="0"/>
              <a:t>is then used as </a:t>
            </a:r>
            <a:r>
              <a:rPr lang="en-US" b="1" dirty="0"/>
              <a:t>additional </a:t>
            </a:r>
            <a:r>
              <a:rPr lang="en-US" b="1" dirty="0">
                <a:solidFill>
                  <a:srgbClr val="0000FF"/>
                </a:solidFill>
              </a:rPr>
              <a:t>context</a:t>
            </a:r>
            <a:r>
              <a:rPr lang="en-US" b="1" dirty="0"/>
              <a:t> </a:t>
            </a:r>
          </a:p>
          <a:p>
            <a:pPr marL="114300" indent="0">
              <a:buNone/>
            </a:pPr>
            <a:r>
              <a:rPr lang="en-US" b="1" dirty="0"/>
              <a:t>      </a:t>
            </a:r>
            <a:r>
              <a:rPr lang="en-US" dirty="0"/>
              <a:t>in the </a:t>
            </a:r>
            <a:r>
              <a:rPr lang="en-US" b="1" dirty="0"/>
              <a:t>decoder</a:t>
            </a:r>
            <a:endParaRPr lang="en-CA" b="1" dirty="0"/>
          </a:p>
        </p:txBody>
      </p:sp>
    </p:spTree>
    <p:extLst>
      <p:ext uri="{BB962C8B-B14F-4D97-AF65-F5344CB8AC3E}">
        <p14:creationId xmlns:p14="http://schemas.microsoft.com/office/powerpoint/2010/main" val="2293101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74B2-F259-403D-BB77-DD0F476FD718}"/>
              </a:ext>
            </a:extLst>
          </p:cNvPr>
          <p:cNvSpPr>
            <a:spLocks noGrp="1"/>
          </p:cNvSpPr>
          <p:nvPr>
            <p:ph type="title"/>
          </p:nvPr>
        </p:nvSpPr>
        <p:spPr/>
        <p:txBody>
          <a:bodyPr/>
          <a:lstStyle/>
          <a:p>
            <a:r>
              <a:rPr lang="en-CA" dirty="0">
                <a:solidFill>
                  <a:schemeClr val="accent5">
                    <a:lumMod val="75000"/>
                  </a:schemeClr>
                </a:solidFill>
              </a:rPr>
              <a:t>Dialogue : </a:t>
            </a:r>
            <a:r>
              <a:rPr lang="en-CA" dirty="0"/>
              <a:t>Neural chatbots </a:t>
            </a:r>
          </a:p>
        </p:txBody>
      </p:sp>
      <p:sp>
        <p:nvSpPr>
          <p:cNvPr id="3" name="Text Placeholder 2">
            <a:extLst>
              <a:ext uri="{FF2B5EF4-FFF2-40B4-BE49-F238E27FC236}">
                <a16:creationId xmlns:a16="http://schemas.microsoft.com/office/drawing/2014/main" id="{77517FA0-0355-4828-8076-7B287523525F}"/>
              </a:ext>
            </a:extLst>
          </p:cNvPr>
          <p:cNvSpPr>
            <a:spLocks noGrp="1"/>
          </p:cNvSpPr>
          <p:nvPr>
            <p:ph type="body" idx="1"/>
          </p:nvPr>
        </p:nvSpPr>
        <p:spPr>
          <a:xfrm>
            <a:off x="311699" y="1152475"/>
            <a:ext cx="7799368" cy="3792058"/>
          </a:xfrm>
        </p:spPr>
        <p:txBody>
          <a:bodyPr/>
          <a:lstStyle/>
          <a:p>
            <a:pPr>
              <a:spcBef>
                <a:spcPts val="600"/>
              </a:spcBef>
              <a:spcAft>
                <a:spcPts val="600"/>
              </a:spcAft>
            </a:pPr>
            <a:r>
              <a:rPr lang="en-US" dirty="0"/>
              <a:t>The </a:t>
            </a:r>
            <a:r>
              <a:rPr lang="en-US" b="1" dirty="0"/>
              <a:t>encoder-decoder architecture</a:t>
            </a:r>
            <a:r>
              <a:rPr lang="en-US" dirty="0"/>
              <a:t> can be integrated into task-oriented dialogue systems.</a:t>
            </a:r>
          </a:p>
          <a:p>
            <a:pPr>
              <a:spcBef>
                <a:spcPts val="600"/>
              </a:spcBef>
              <a:spcAft>
                <a:spcPts val="600"/>
              </a:spcAft>
            </a:pPr>
            <a:r>
              <a:rPr lang="en-US" dirty="0"/>
              <a:t>Neural chatbots can be trained </a:t>
            </a:r>
            <a:r>
              <a:rPr lang="en-US" b="1" dirty="0"/>
              <a:t>end-to-end</a:t>
            </a:r>
          </a:p>
          <a:p>
            <a:pPr>
              <a:spcBef>
                <a:spcPts val="600"/>
              </a:spcBef>
              <a:spcAft>
                <a:spcPts val="600"/>
              </a:spcAft>
            </a:pPr>
            <a:r>
              <a:rPr lang="en-US" dirty="0"/>
              <a:t>The </a:t>
            </a:r>
            <a:r>
              <a:rPr lang="en-US" b="1" dirty="0">
                <a:solidFill>
                  <a:srgbClr val="0000FF"/>
                </a:solidFill>
              </a:rPr>
              <a:t>user’s turn </a:t>
            </a:r>
            <a:r>
              <a:rPr lang="en-US" dirty="0"/>
              <a:t>is analyzed by the </a:t>
            </a:r>
            <a:r>
              <a:rPr lang="en-US" b="1" dirty="0">
                <a:solidFill>
                  <a:srgbClr val="0000FF"/>
                </a:solidFill>
              </a:rPr>
              <a:t>encoder</a:t>
            </a:r>
          </a:p>
          <a:p>
            <a:pPr>
              <a:spcBef>
                <a:spcPts val="600"/>
              </a:spcBef>
              <a:spcAft>
                <a:spcPts val="600"/>
              </a:spcAft>
            </a:pPr>
            <a:r>
              <a:rPr lang="en-US" dirty="0"/>
              <a:t>The </a:t>
            </a:r>
            <a:r>
              <a:rPr lang="en-US" b="1" dirty="0">
                <a:solidFill>
                  <a:srgbClr val="0000FF"/>
                </a:solidFill>
              </a:rPr>
              <a:t>system output </a:t>
            </a:r>
            <a:r>
              <a:rPr lang="en-US" dirty="0"/>
              <a:t>is generated by the </a:t>
            </a:r>
            <a:r>
              <a:rPr lang="en-US" b="1" dirty="0">
                <a:solidFill>
                  <a:srgbClr val="0000FF"/>
                </a:solidFill>
              </a:rPr>
              <a:t>decoder</a:t>
            </a:r>
            <a:r>
              <a:rPr lang="en-US" dirty="0"/>
              <a:t>. </a:t>
            </a:r>
          </a:p>
          <a:p>
            <a:pPr>
              <a:spcBef>
                <a:spcPts val="600"/>
              </a:spcBef>
              <a:spcAft>
                <a:spcPts val="600"/>
              </a:spcAft>
            </a:pPr>
            <a:r>
              <a:rPr lang="en-US" dirty="0"/>
              <a:t>This architecture can be trained by </a:t>
            </a:r>
            <a:r>
              <a:rPr lang="en-US" b="1" dirty="0">
                <a:solidFill>
                  <a:srgbClr val="0000FF"/>
                </a:solidFill>
              </a:rPr>
              <a:t>log-likelihood</a:t>
            </a:r>
            <a:r>
              <a:rPr lang="en-US" dirty="0"/>
              <a:t> using </a:t>
            </a:r>
            <a:r>
              <a:rPr lang="en-US" b="1" dirty="0">
                <a:solidFill>
                  <a:srgbClr val="0000FF"/>
                </a:solidFill>
              </a:rPr>
              <a:t>backpropagation</a:t>
            </a:r>
            <a:r>
              <a:rPr lang="en-US" dirty="0"/>
              <a:t> or by more elaborate objectives, using </a:t>
            </a:r>
            <a:r>
              <a:rPr lang="en-US" b="1" dirty="0"/>
              <a:t>reinforcement learning</a:t>
            </a:r>
          </a:p>
          <a:p>
            <a:endParaRPr lang="en-CA" dirty="0"/>
          </a:p>
        </p:txBody>
      </p:sp>
    </p:spTree>
    <p:extLst>
      <p:ext uri="{BB962C8B-B14F-4D97-AF65-F5344CB8AC3E}">
        <p14:creationId xmlns:p14="http://schemas.microsoft.com/office/powerpoint/2010/main" val="3125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50000"/>
                  </a:schemeClr>
                </a:solidFill>
              </a:rPr>
              <a:t>Data-to-text</a:t>
            </a:r>
            <a:r>
              <a:rPr lang="en-CA" dirty="0"/>
              <a:t> generation</a:t>
            </a:r>
            <a:endParaRPr dirty="0"/>
          </a:p>
        </p:txBody>
      </p:sp>
      <p:sp>
        <p:nvSpPr>
          <p:cNvPr id="1149" name="Google Shape;1149;p178"/>
          <p:cNvSpPr txBox="1">
            <a:spLocks noGrp="1"/>
          </p:cNvSpPr>
          <p:nvPr>
            <p:ph type="body" idx="1"/>
          </p:nvPr>
        </p:nvSpPr>
        <p:spPr>
          <a:xfrm>
            <a:off x="311700" y="1543050"/>
            <a:ext cx="7613100" cy="2024744"/>
          </a:xfrm>
          <a:prstGeom prst="rect">
            <a:avLst/>
          </a:prstGeom>
        </p:spPr>
        <p:txBody>
          <a:bodyPr spcFirstLastPara="1" wrap="square" lIns="91425" tIns="91425" rIns="91425" bIns="91425" anchor="t" anchorCtr="0">
            <a:noAutofit/>
          </a:bodyPr>
          <a:lstStyle/>
          <a:p>
            <a:pPr marL="285750" indent="-285750">
              <a:spcAft>
                <a:spcPts val="1600"/>
              </a:spcAft>
            </a:pPr>
            <a:r>
              <a:rPr lang="en-CA" sz="2000" dirty="0"/>
              <a:t>Input : </a:t>
            </a:r>
            <a:r>
              <a:rPr lang="en-CA" sz="2000" dirty="0">
                <a:solidFill>
                  <a:srgbClr val="0000FF"/>
                </a:solidFill>
              </a:rPr>
              <a:t>Structured</a:t>
            </a:r>
            <a:r>
              <a:rPr lang="en-CA" sz="2000" dirty="0"/>
              <a:t> records + </a:t>
            </a:r>
            <a:r>
              <a:rPr lang="en-CA" sz="2000" dirty="0">
                <a:solidFill>
                  <a:srgbClr val="0000FF"/>
                </a:solidFill>
              </a:rPr>
              <a:t>Unstructured</a:t>
            </a:r>
            <a:r>
              <a:rPr lang="en-CA" sz="2000" dirty="0"/>
              <a:t> data</a:t>
            </a:r>
          </a:p>
          <a:p>
            <a:pPr marL="285750" indent="-285750">
              <a:spcAft>
                <a:spcPts val="1600"/>
              </a:spcAft>
            </a:pPr>
            <a:r>
              <a:rPr lang="en-CA" sz="2000" dirty="0">
                <a:solidFill>
                  <a:srgbClr val="0000FF"/>
                </a:solidFill>
              </a:rPr>
              <a:t>Structured</a:t>
            </a:r>
            <a:r>
              <a:rPr lang="en-CA" sz="2000" dirty="0"/>
              <a:t> records </a:t>
            </a:r>
            <a:r>
              <a:rPr lang="en-CA" sz="2000" b="1" dirty="0">
                <a:solidFill>
                  <a:srgbClr val="FF0000"/>
                </a:solidFill>
              </a:rPr>
              <a:t>example</a:t>
            </a:r>
            <a:r>
              <a:rPr lang="en-CA" sz="2000" dirty="0"/>
              <a:t> : </a:t>
            </a:r>
            <a:r>
              <a:rPr lang="en-US" sz="2000" dirty="0"/>
              <a:t>Description of a weather forecast</a:t>
            </a:r>
            <a:endParaRPr lang="en-CA" sz="2000" dirty="0"/>
          </a:p>
          <a:p>
            <a:pPr marL="285750" indent="-285750">
              <a:spcAft>
                <a:spcPts val="1600"/>
              </a:spcAft>
            </a:pPr>
            <a:r>
              <a:rPr lang="en-CA" sz="2000" dirty="0">
                <a:solidFill>
                  <a:srgbClr val="0000FF"/>
                </a:solidFill>
              </a:rPr>
              <a:t>Unstructured</a:t>
            </a:r>
            <a:r>
              <a:rPr lang="en-CA" sz="2000" dirty="0"/>
              <a:t> perceptual data</a:t>
            </a:r>
            <a:r>
              <a:rPr lang="en-CA" sz="2000" b="1" dirty="0"/>
              <a:t> </a:t>
            </a:r>
            <a:r>
              <a:rPr lang="en-CA" sz="2000" b="1" dirty="0">
                <a:solidFill>
                  <a:srgbClr val="FF0000"/>
                </a:solidFill>
              </a:rPr>
              <a:t>example</a:t>
            </a:r>
            <a:r>
              <a:rPr lang="en-CA" sz="2000" b="1" dirty="0"/>
              <a:t> : R</a:t>
            </a:r>
            <a:r>
              <a:rPr lang="en-CA" sz="2000" dirty="0"/>
              <a:t>aw image or video</a:t>
            </a:r>
            <a:endParaRPr sz="2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68B4-3CFE-45C2-8D51-CA15507384C9}"/>
              </a:ext>
            </a:extLst>
          </p:cNvPr>
          <p:cNvSpPr>
            <a:spLocks noGrp="1"/>
          </p:cNvSpPr>
          <p:nvPr>
            <p:ph type="title"/>
          </p:nvPr>
        </p:nvSpPr>
        <p:spPr/>
        <p:txBody>
          <a:bodyPr/>
          <a:lstStyle/>
          <a:p>
            <a:r>
              <a:rPr lang="en-CA" b="1" dirty="0"/>
              <a:t>Task-oriented</a:t>
            </a:r>
            <a:r>
              <a:rPr lang="en-CA" dirty="0"/>
              <a:t> </a:t>
            </a:r>
            <a:r>
              <a:rPr lang="en-CA" dirty="0">
                <a:solidFill>
                  <a:schemeClr val="accent6">
                    <a:lumMod val="50000"/>
                  </a:schemeClr>
                </a:solidFill>
              </a:rPr>
              <a:t>dialogue</a:t>
            </a:r>
            <a:r>
              <a:rPr lang="en-CA" dirty="0"/>
              <a:t> : MDP and RNN</a:t>
            </a:r>
          </a:p>
        </p:txBody>
      </p:sp>
      <p:sp>
        <p:nvSpPr>
          <p:cNvPr id="3" name="Text Placeholder 2">
            <a:extLst>
              <a:ext uri="{FF2B5EF4-FFF2-40B4-BE49-F238E27FC236}">
                <a16:creationId xmlns:a16="http://schemas.microsoft.com/office/drawing/2014/main" id="{5D00643D-0FC4-42FA-A729-A5A9177FAE19}"/>
              </a:ext>
            </a:extLst>
          </p:cNvPr>
          <p:cNvSpPr>
            <a:spLocks noGrp="1"/>
          </p:cNvSpPr>
          <p:nvPr>
            <p:ph type="body" idx="1"/>
          </p:nvPr>
        </p:nvSpPr>
        <p:spPr/>
        <p:txBody>
          <a:bodyPr/>
          <a:lstStyle/>
          <a:p>
            <a:r>
              <a:rPr lang="en-CA" dirty="0"/>
              <a:t>The </a:t>
            </a:r>
            <a:r>
              <a:rPr lang="en-CA" b="1" dirty="0"/>
              <a:t>Task-oriented</a:t>
            </a:r>
            <a:r>
              <a:rPr lang="en-CA" dirty="0"/>
              <a:t> dialogue systems, typically involve </a:t>
            </a:r>
            <a:r>
              <a:rPr lang="en-US" dirty="0"/>
              <a:t>set of modules: </a:t>
            </a:r>
            <a:r>
              <a:rPr lang="en-US" dirty="0">
                <a:solidFill>
                  <a:srgbClr val="FF00FF"/>
                </a:solidFill>
              </a:rPr>
              <a:t>one for recognizing the </a:t>
            </a:r>
            <a:r>
              <a:rPr lang="en-US" b="1" dirty="0">
                <a:solidFill>
                  <a:srgbClr val="FF00FF"/>
                </a:solidFill>
              </a:rPr>
              <a:t>user input</a:t>
            </a:r>
            <a:r>
              <a:rPr lang="en-US" dirty="0"/>
              <a:t>, </a:t>
            </a:r>
            <a:r>
              <a:rPr lang="en-US" dirty="0">
                <a:solidFill>
                  <a:schemeClr val="accent5"/>
                </a:solidFill>
              </a:rPr>
              <a:t>another for deciding what </a:t>
            </a:r>
            <a:r>
              <a:rPr lang="en-US" b="1" dirty="0">
                <a:solidFill>
                  <a:schemeClr val="accent5"/>
                </a:solidFill>
              </a:rPr>
              <a:t>action to take</a:t>
            </a:r>
            <a:r>
              <a:rPr lang="en-US" dirty="0">
                <a:solidFill>
                  <a:srgbClr val="FFC000"/>
                </a:solidFill>
              </a:rPr>
              <a:t>, and a third for arranging the text of the </a:t>
            </a:r>
            <a:r>
              <a:rPr lang="en-US" b="1" dirty="0">
                <a:solidFill>
                  <a:srgbClr val="FFC000"/>
                </a:solidFill>
              </a:rPr>
              <a:t>system output</a:t>
            </a:r>
          </a:p>
          <a:p>
            <a:endParaRPr lang="en-US" b="1" dirty="0"/>
          </a:p>
          <a:p>
            <a:r>
              <a:rPr lang="en-US" dirty="0">
                <a:solidFill>
                  <a:srgbClr val="0000FF"/>
                </a:solidFill>
              </a:rPr>
              <a:t>RNN decoders </a:t>
            </a:r>
            <a:r>
              <a:rPr lang="en-US" dirty="0"/>
              <a:t>can be integrated into </a:t>
            </a:r>
            <a:r>
              <a:rPr lang="en-US" b="1" dirty="0">
                <a:solidFill>
                  <a:srgbClr val="0000FF"/>
                </a:solidFill>
              </a:rPr>
              <a:t>Markov Decision Process </a:t>
            </a:r>
            <a:r>
              <a:rPr lang="en-US" dirty="0"/>
              <a:t>dialogue systems, by conditioning the decoder on a representation of the information that is to be expressed in each turn</a:t>
            </a:r>
            <a:endParaRPr lang="en-CA" dirty="0"/>
          </a:p>
        </p:txBody>
      </p:sp>
    </p:spTree>
    <p:extLst>
      <p:ext uri="{BB962C8B-B14F-4D97-AF65-F5344CB8AC3E}">
        <p14:creationId xmlns:p14="http://schemas.microsoft.com/office/powerpoint/2010/main" val="4035431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D986-0D63-4C62-BDCF-7561272C4F7C}"/>
              </a:ext>
            </a:extLst>
          </p:cNvPr>
          <p:cNvSpPr>
            <a:spLocks noGrp="1"/>
          </p:cNvSpPr>
          <p:nvPr>
            <p:ph type="title"/>
          </p:nvPr>
        </p:nvSpPr>
        <p:spPr/>
        <p:txBody>
          <a:bodyPr/>
          <a:lstStyle/>
          <a:p>
            <a:r>
              <a:rPr lang="en-CA" sz="2400" b="1" dirty="0"/>
              <a:t>Task-oriented</a:t>
            </a:r>
            <a:r>
              <a:rPr lang="en-CA" sz="2400" dirty="0"/>
              <a:t> </a:t>
            </a:r>
            <a:r>
              <a:rPr lang="en-CA" sz="2400" dirty="0">
                <a:solidFill>
                  <a:schemeClr val="accent6">
                    <a:lumMod val="50000"/>
                  </a:schemeClr>
                </a:solidFill>
              </a:rPr>
              <a:t>dialogue </a:t>
            </a:r>
            <a:r>
              <a:rPr lang="en-CA" sz="2400" dirty="0">
                <a:solidFill>
                  <a:schemeClr val="tx1"/>
                </a:solidFill>
              </a:rPr>
              <a:t>: Element Embedding </a:t>
            </a:r>
          </a:p>
        </p:txBody>
      </p:sp>
      <p:sp>
        <p:nvSpPr>
          <p:cNvPr id="3" name="Text Placeholder 2">
            <a:extLst>
              <a:ext uri="{FF2B5EF4-FFF2-40B4-BE49-F238E27FC236}">
                <a16:creationId xmlns:a16="http://schemas.microsoft.com/office/drawing/2014/main" id="{DDBC612A-1973-4C17-BDC5-AA129897CE25}"/>
              </a:ext>
            </a:extLst>
          </p:cNvPr>
          <p:cNvSpPr>
            <a:spLocks noGrp="1"/>
          </p:cNvSpPr>
          <p:nvPr>
            <p:ph type="body" idx="1"/>
          </p:nvPr>
        </p:nvSpPr>
        <p:spPr/>
        <p:txBody>
          <a:bodyPr/>
          <a:lstStyle/>
          <a:p>
            <a:pPr>
              <a:spcBef>
                <a:spcPts val="600"/>
              </a:spcBef>
              <a:spcAft>
                <a:spcPts val="600"/>
              </a:spcAft>
            </a:pPr>
            <a:r>
              <a:rPr lang="en-US" dirty="0"/>
              <a:t>Another promising direction is to </a:t>
            </a:r>
            <a:r>
              <a:rPr lang="en-US" b="1" dirty="0"/>
              <a:t>create embeddings </a:t>
            </a:r>
            <a:r>
              <a:rPr lang="en-US" dirty="0"/>
              <a:t>for the </a:t>
            </a:r>
            <a:r>
              <a:rPr lang="en-US" b="1" dirty="0"/>
              <a:t>elements</a:t>
            </a:r>
            <a:r>
              <a:rPr lang="en-US" dirty="0"/>
              <a:t> in the domain: </a:t>
            </a:r>
          </a:p>
          <a:p>
            <a:pPr lvl="1">
              <a:spcBef>
                <a:spcPts val="600"/>
              </a:spcBef>
              <a:spcAft>
                <a:spcPts val="600"/>
              </a:spcAft>
            </a:pPr>
            <a:r>
              <a:rPr lang="en-US" dirty="0"/>
              <a:t>for example, the </a:t>
            </a:r>
            <a:r>
              <a:rPr lang="en-US" b="1" dirty="0"/>
              <a:t>slots</a:t>
            </a:r>
            <a:r>
              <a:rPr lang="en-US" dirty="0"/>
              <a:t> in a record and the </a:t>
            </a:r>
            <a:r>
              <a:rPr lang="en-US" b="1" dirty="0"/>
              <a:t>entities</a:t>
            </a:r>
            <a:r>
              <a:rPr lang="en-US" dirty="0"/>
              <a:t> that can fill them. </a:t>
            </a:r>
          </a:p>
          <a:p>
            <a:pPr>
              <a:spcBef>
                <a:spcPts val="600"/>
              </a:spcBef>
              <a:spcAft>
                <a:spcPts val="600"/>
              </a:spcAft>
            </a:pPr>
            <a:r>
              <a:rPr lang="en-US" dirty="0"/>
              <a:t>The </a:t>
            </a:r>
            <a:r>
              <a:rPr lang="en-US" b="1" dirty="0">
                <a:solidFill>
                  <a:srgbClr val="0000FF"/>
                </a:solidFill>
              </a:rPr>
              <a:t>encoder</a:t>
            </a:r>
            <a:r>
              <a:rPr lang="en-US" dirty="0"/>
              <a:t> then encodes not only the </a:t>
            </a:r>
            <a:r>
              <a:rPr lang="en-US" b="1" dirty="0"/>
              <a:t>words</a:t>
            </a:r>
            <a:r>
              <a:rPr lang="en-US" dirty="0"/>
              <a:t> of the </a:t>
            </a:r>
            <a:r>
              <a:rPr lang="en-US" b="1" dirty="0"/>
              <a:t>user’s input</a:t>
            </a:r>
            <a:r>
              <a:rPr lang="en-US" dirty="0"/>
              <a:t>, but the </a:t>
            </a:r>
            <a:r>
              <a:rPr lang="en-US" b="1" dirty="0"/>
              <a:t>embeddings of the elements</a:t>
            </a:r>
            <a:r>
              <a:rPr lang="en-US" dirty="0"/>
              <a:t> that the user mentions.</a:t>
            </a:r>
          </a:p>
          <a:p>
            <a:pPr>
              <a:spcBef>
                <a:spcPts val="600"/>
              </a:spcBef>
              <a:spcAft>
                <a:spcPts val="600"/>
              </a:spcAft>
            </a:pPr>
            <a:r>
              <a:rPr lang="en-US" dirty="0"/>
              <a:t>The </a:t>
            </a:r>
            <a:r>
              <a:rPr lang="en-US" b="1" dirty="0">
                <a:solidFill>
                  <a:srgbClr val="0000FF"/>
                </a:solidFill>
              </a:rPr>
              <a:t>decoder</a:t>
            </a:r>
            <a:r>
              <a:rPr lang="en-US" dirty="0"/>
              <a:t> is able with the ability to </a:t>
            </a:r>
            <a:r>
              <a:rPr lang="en-US" b="1" dirty="0"/>
              <a:t>refer to specific elements</a:t>
            </a:r>
            <a:r>
              <a:rPr lang="en-US" dirty="0"/>
              <a:t> in the knowledge base.</a:t>
            </a:r>
            <a:endParaRPr lang="en-CA" dirty="0"/>
          </a:p>
        </p:txBody>
      </p:sp>
    </p:spTree>
    <p:extLst>
      <p:ext uri="{BB962C8B-B14F-4D97-AF65-F5344CB8AC3E}">
        <p14:creationId xmlns:p14="http://schemas.microsoft.com/office/powerpoint/2010/main" val="273629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82"/>
          <p:cNvSpPr txBox="1">
            <a:spLocks noGrp="1"/>
          </p:cNvSpPr>
          <p:nvPr>
            <p:ph type="title"/>
          </p:nvPr>
        </p:nvSpPr>
        <p:spPr>
          <a:xfrm>
            <a:off x="490250" y="450150"/>
            <a:ext cx="3870083" cy="387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bg1"/>
                </a:solidFill>
              </a:rPr>
              <a:t>Thank</a:t>
            </a:r>
            <a:r>
              <a:rPr lang="en-CA" dirty="0"/>
              <a:t> you very much for </a:t>
            </a:r>
            <a:r>
              <a:rPr lang="en-CA" dirty="0">
                <a:solidFill>
                  <a:schemeClr val="accent6">
                    <a:lumMod val="40000"/>
                    <a:lumOff val="60000"/>
                  </a:schemeClr>
                </a:solidFill>
              </a:rPr>
              <a:t>listening</a:t>
            </a:r>
            <a:endParaRPr dirty="0">
              <a:solidFill>
                <a:schemeClr val="accent6">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79"/>
          <p:cNvSpPr txBox="1">
            <a:spLocks noGrp="1"/>
          </p:cNvSpPr>
          <p:nvPr>
            <p:ph type="title"/>
          </p:nvPr>
        </p:nvSpPr>
        <p:spPr>
          <a:xfrm>
            <a:off x="311700" y="445025"/>
            <a:ext cx="533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accent6">
                    <a:lumMod val="50000"/>
                  </a:schemeClr>
                </a:solidFill>
              </a:rPr>
              <a:t>Data-to-text</a:t>
            </a:r>
            <a:r>
              <a:rPr lang="en-CA" dirty="0"/>
              <a:t> generation steps</a:t>
            </a:r>
            <a:endParaRPr dirty="0"/>
          </a:p>
        </p:txBody>
      </p:sp>
      <p:sp>
        <p:nvSpPr>
          <p:cNvPr id="1155" name="Google Shape;1155;p179"/>
          <p:cNvSpPr txBox="1">
            <a:spLocks noGrp="1"/>
          </p:cNvSpPr>
          <p:nvPr>
            <p:ph type="body" idx="1"/>
          </p:nvPr>
        </p:nvSpPr>
        <p:spPr>
          <a:xfrm>
            <a:off x="711021" y="1119817"/>
            <a:ext cx="7721957" cy="31446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All data-to-text systems share some of the same challenges.</a:t>
            </a:r>
          </a:p>
          <a:p>
            <a:pPr marL="742950" lvl="1" indent="-285750">
              <a:spcBef>
                <a:spcPts val="0"/>
              </a:spcBef>
              <a:spcAft>
                <a:spcPts val="1200"/>
              </a:spcAft>
            </a:pPr>
            <a:r>
              <a:rPr lang="en-US" sz="1600" dirty="0"/>
              <a:t>Determining </a:t>
            </a:r>
            <a:r>
              <a:rPr lang="en-US" sz="1600" b="1" dirty="0"/>
              <a:t>what parts </a:t>
            </a:r>
            <a:r>
              <a:rPr lang="en-US" sz="1600" dirty="0"/>
              <a:t>of the data to </a:t>
            </a:r>
            <a:r>
              <a:rPr lang="en-US" sz="1600" b="1" dirty="0"/>
              <a:t>describe</a:t>
            </a:r>
            <a:r>
              <a:rPr lang="en-US" sz="1600" dirty="0"/>
              <a:t>; </a:t>
            </a:r>
          </a:p>
          <a:p>
            <a:pPr marL="742950" lvl="1" indent="-285750">
              <a:spcBef>
                <a:spcPts val="0"/>
              </a:spcBef>
              <a:spcAft>
                <a:spcPts val="1200"/>
              </a:spcAft>
            </a:pPr>
            <a:r>
              <a:rPr lang="en-US" sz="1600" dirty="0"/>
              <a:t>Planning a </a:t>
            </a:r>
            <a:r>
              <a:rPr lang="en-US" sz="1600" b="1" dirty="0"/>
              <a:t>presentation</a:t>
            </a:r>
            <a:r>
              <a:rPr lang="en-US" sz="1600" dirty="0"/>
              <a:t> of this information; </a:t>
            </a:r>
          </a:p>
          <a:p>
            <a:pPr marL="742950" lvl="1" indent="-285750">
              <a:spcBef>
                <a:spcPts val="0"/>
              </a:spcBef>
              <a:spcAft>
                <a:spcPts val="1200"/>
              </a:spcAft>
            </a:pPr>
            <a:r>
              <a:rPr lang="en-US" sz="1600" b="1" dirty="0"/>
              <a:t>Lexicalizing</a:t>
            </a:r>
            <a:r>
              <a:rPr lang="en-US" sz="1600" dirty="0"/>
              <a:t> the data into words and phrases; </a:t>
            </a:r>
          </a:p>
          <a:p>
            <a:pPr marL="742950" lvl="1" indent="-285750">
              <a:spcBef>
                <a:spcPts val="0"/>
              </a:spcBef>
              <a:spcAft>
                <a:spcPts val="1200"/>
              </a:spcAft>
            </a:pPr>
            <a:r>
              <a:rPr lang="en-US" sz="1600" dirty="0"/>
              <a:t>Organizing words and phrases into well-formed </a:t>
            </a:r>
            <a:r>
              <a:rPr lang="en-US" sz="1600" b="1" dirty="0"/>
              <a:t>sentences</a:t>
            </a:r>
            <a:r>
              <a:rPr lang="en-US" sz="1600" dirty="0"/>
              <a:t> and </a:t>
            </a:r>
            <a:r>
              <a:rPr lang="en-US" sz="1600" b="1" dirty="0"/>
              <a:t>paragraphs</a:t>
            </a:r>
            <a:r>
              <a:rPr lang="en-US" dirty="0"/>
              <a:t>.</a:t>
            </a:r>
          </a:p>
          <a:p>
            <a:pPr marL="285750" indent="-285750">
              <a:spcAft>
                <a:spcPts val="1600"/>
              </a:spcAft>
            </a:pPr>
            <a:r>
              <a:rPr lang="en-US" dirty="0"/>
              <a:t>The earlier stages of this process are sometimes called </a:t>
            </a:r>
            <a:r>
              <a:rPr lang="en-US" b="1" dirty="0">
                <a:solidFill>
                  <a:srgbClr val="0000FF"/>
                </a:solidFill>
              </a:rPr>
              <a:t>content selection </a:t>
            </a:r>
            <a:r>
              <a:rPr lang="en-US" dirty="0"/>
              <a:t>and </a:t>
            </a:r>
            <a:r>
              <a:rPr lang="en-US" b="1" dirty="0">
                <a:solidFill>
                  <a:srgbClr val="0000FF"/>
                </a:solidFill>
              </a:rPr>
              <a:t>text planning</a:t>
            </a:r>
            <a:r>
              <a:rPr lang="en-US" dirty="0"/>
              <a:t>; the later stages are often called </a:t>
            </a:r>
            <a:r>
              <a:rPr lang="en-US" b="1" dirty="0">
                <a:solidFill>
                  <a:srgbClr val="0000FF"/>
                </a:solidFill>
              </a:rPr>
              <a:t>surface realization</a:t>
            </a:r>
            <a:r>
              <a:rPr lang="en-US"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22C2-EAD8-4B26-80DD-52670369B30C}"/>
              </a:ext>
            </a:extLst>
          </p:cNvPr>
          <p:cNvSpPr>
            <a:spLocks noGrp="1"/>
          </p:cNvSpPr>
          <p:nvPr>
            <p:ph type="title"/>
          </p:nvPr>
        </p:nvSpPr>
        <p:spPr/>
        <p:txBody>
          <a:bodyPr/>
          <a:lstStyle/>
          <a:p>
            <a:r>
              <a:rPr lang="en-CA" dirty="0">
                <a:solidFill>
                  <a:schemeClr val="accent6">
                    <a:lumMod val="50000"/>
                  </a:schemeClr>
                </a:solidFill>
              </a:rPr>
              <a:t>Data-to-text</a:t>
            </a:r>
            <a:r>
              <a:rPr lang="en-CA" dirty="0"/>
              <a:t> generation</a:t>
            </a:r>
          </a:p>
        </p:txBody>
      </p:sp>
      <p:sp>
        <p:nvSpPr>
          <p:cNvPr id="3" name="Text Placeholder 2">
            <a:extLst>
              <a:ext uri="{FF2B5EF4-FFF2-40B4-BE49-F238E27FC236}">
                <a16:creationId xmlns:a16="http://schemas.microsoft.com/office/drawing/2014/main" id="{BC03850D-5380-4818-BAE2-B70827C6354A}"/>
              </a:ext>
            </a:extLst>
          </p:cNvPr>
          <p:cNvSpPr>
            <a:spLocks noGrp="1"/>
          </p:cNvSpPr>
          <p:nvPr>
            <p:ph type="body" idx="1"/>
          </p:nvPr>
        </p:nvSpPr>
        <p:spPr/>
        <p:txBody>
          <a:bodyPr/>
          <a:lstStyle/>
          <a:p>
            <a:r>
              <a:rPr lang="en-US" dirty="0"/>
              <a:t>More recent systems are unified </a:t>
            </a:r>
            <a:r>
              <a:rPr lang="en-US" b="1" dirty="0"/>
              <a:t>models</a:t>
            </a:r>
            <a:r>
              <a:rPr lang="en-US" dirty="0"/>
              <a:t> that </a:t>
            </a:r>
            <a:r>
              <a:rPr lang="en-US" b="1" dirty="0"/>
              <a:t>are trained end-to-end using backpropagation</a:t>
            </a:r>
            <a:r>
              <a:rPr lang="en-US" dirty="0"/>
              <a:t>. </a:t>
            </a:r>
          </a:p>
          <a:p>
            <a:endParaRPr lang="en-US" dirty="0"/>
          </a:p>
          <a:p>
            <a:r>
              <a:rPr lang="en-US" b="1" dirty="0">
                <a:solidFill>
                  <a:srgbClr val="FF0000"/>
                </a:solidFill>
              </a:rPr>
              <a:t>Problem of alignment: </a:t>
            </a:r>
            <a:r>
              <a:rPr lang="en-US" dirty="0"/>
              <a:t>labeled examples provide the data and the text, but they do not specify </a:t>
            </a:r>
            <a:r>
              <a:rPr lang="en-US" b="1" dirty="0"/>
              <a:t>which parts of the text correspond to which parts of the data</a:t>
            </a:r>
            <a:r>
              <a:rPr lang="en-US" dirty="0"/>
              <a:t>.</a:t>
            </a:r>
          </a:p>
          <a:p>
            <a:endParaRPr lang="en-US" dirty="0"/>
          </a:p>
          <a:p>
            <a:r>
              <a:rPr lang="en-US" b="1" dirty="0">
                <a:solidFill>
                  <a:srgbClr val="00B050"/>
                </a:solidFill>
              </a:rPr>
              <a:t>Solution: </a:t>
            </a:r>
            <a:r>
              <a:rPr lang="en-US" dirty="0"/>
              <a:t>both </a:t>
            </a:r>
            <a:r>
              <a:rPr lang="en-US" b="1" dirty="0"/>
              <a:t>latent variables </a:t>
            </a:r>
            <a:r>
              <a:rPr lang="en-US" dirty="0"/>
              <a:t>and </a:t>
            </a:r>
            <a:r>
              <a:rPr lang="en-US" b="1" dirty="0"/>
              <a:t>neural attention </a:t>
            </a:r>
            <a:r>
              <a:rPr lang="en-US" dirty="0"/>
              <a:t>have been proposed as solutions</a:t>
            </a:r>
            <a:endParaRPr lang="en-CA" dirty="0"/>
          </a:p>
        </p:txBody>
      </p:sp>
    </p:spTree>
    <p:extLst>
      <p:ext uri="{BB962C8B-B14F-4D97-AF65-F5344CB8AC3E}">
        <p14:creationId xmlns:p14="http://schemas.microsoft.com/office/powerpoint/2010/main" val="877619160"/>
      </p:ext>
    </p:extLst>
  </p:cSld>
  <p:clrMapOvr>
    <a:masterClrMapping/>
  </p:clrMapOvr>
  <mc:AlternateContent xmlns:mc="http://schemas.openxmlformats.org/markup-compatibility/2006" xmlns:p14="http://schemas.microsoft.com/office/powerpoint/2010/main">
    <mc:Choice Requires="p14">
      <p:transition spd="slow" p14:dur="2000" advTm="56457"/>
    </mc:Choice>
    <mc:Fallback xmlns="">
      <p:transition spd="slow" advTm="564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180"/>
          <p:cNvSpPr txBox="1">
            <a:spLocks noGrp="1"/>
          </p:cNvSpPr>
          <p:nvPr>
            <p:ph type="title"/>
          </p:nvPr>
        </p:nvSpPr>
        <p:spPr>
          <a:xfrm>
            <a:off x="311700" y="445025"/>
            <a:ext cx="700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Latent </a:t>
            </a:r>
            <a:r>
              <a:rPr lang="en-CA" dirty="0">
                <a:solidFill>
                  <a:schemeClr val="accent6">
                    <a:lumMod val="50000"/>
                  </a:schemeClr>
                </a:solidFill>
              </a:rPr>
              <a:t>data-to-text</a:t>
            </a:r>
            <a:endParaRPr dirty="0"/>
          </a:p>
        </p:txBody>
      </p:sp>
      <p:sp>
        <p:nvSpPr>
          <p:cNvPr id="1161" name="Google Shape;1161;p180"/>
          <p:cNvSpPr txBox="1">
            <a:spLocks noGrp="1"/>
          </p:cNvSpPr>
          <p:nvPr>
            <p:ph type="body" idx="1"/>
          </p:nvPr>
        </p:nvSpPr>
        <p:spPr>
          <a:xfrm>
            <a:off x="311700" y="1152475"/>
            <a:ext cx="7333913" cy="3144600"/>
          </a:xfrm>
          <a:prstGeom prst="rect">
            <a:avLst/>
          </a:prstGeom>
        </p:spPr>
        <p:txBody>
          <a:bodyPr spcFirstLastPara="1" wrap="square" lIns="91425" tIns="91425" rIns="91425" bIns="91425" anchor="t" anchorCtr="0">
            <a:noAutofit/>
          </a:bodyPr>
          <a:lstStyle/>
          <a:p>
            <a:pPr marL="285750" indent="-285750">
              <a:spcAft>
                <a:spcPts val="1600"/>
              </a:spcAft>
            </a:pPr>
            <a:r>
              <a:rPr lang="en-US" sz="1600" dirty="0"/>
              <a:t>Consider given a </a:t>
            </a:r>
            <a:r>
              <a:rPr lang="en-US" sz="1600" b="1" dirty="0"/>
              <a:t>dataset of texts </a:t>
            </a:r>
            <a:r>
              <a:rPr lang="en-US" sz="1600" dirty="0"/>
              <a:t>and </a:t>
            </a:r>
            <a:r>
              <a:rPr lang="en-US" sz="1600" b="1" dirty="0"/>
              <a:t>associated records</a:t>
            </a:r>
          </a:p>
          <a:p>
            <a:pPr marL="285750" indent="-285750">
              <a:spcAft>
                <a:spcPts val="1600"/>
              </a:spcAft>
            </a:pPr>
            <a:r>
              <a:rPr lang="en-US" sz="1600" dirty="0"/>
              <a:t>The goal is to learn a model     , so that</a:t>
            </a:r>
          </a:p>
          <a:p>
            <a:pPr marL="285750" indent="-285750">
              <a:spcAft>
                <a:spcPts val="1600"/>
              </a:spcAft>
            </a:pPr>
            <a:r>
              <a:rPr lang="en-US" sz="1600" dirty="0"/>
              <a:t>       is the set of strings over a discrete vocabulary</a:t>
            </a:r>
          </a:p>
          <a:p>
            <a:pPr marL="285750" indent="-285750">
              <a:spcAft>
                <a:spcPts val="1600"/>
              </a:spcAft>
            </a:pPr>
            <a:r>
              <a:rPr lang="en-US" sz="1600" dirty="0"/>
              <a:t>       is a vector of parameters</a:t>
            </a:r>
          </a:p>
          <a:p>
            <a:pPr marL="285750" indent="-285750">
              <a:spcAft>
                <a:spcPts val="1600"/>
              </a:spcAft>
            </a:pPr>
            <a:r>
              <a:rPr lang="en-US" sz="1600" dirty="0"/>
              <a:t>Relationship between       and      : the data       may contain dozens of records, and       may extend to several sentences</a:t>
            </a:r>
            <a:endParaRPr sz="1600" dirty="0"/>
          </a:p>
        </p:txBody>
      </p:sp>
      <p:pic>
        <p:nvPicPr>
          <p:cNvPr id="3" name="Picture 2">
            <a:extLst>
              <a:ext uri="{FF2B5EF4-FFF2-40B4-BE49-F238E27FC236}">
                <a16:creationId xmlns:a16="http://schemas.microsoft.com/office/drawing/2014/main" id="{012E810C-E6AE-4E8B-A6F4-1F1C101D0230}"/>
              </a:ext>
            </a:extLst>
          </p:cNvPr>
          <p:cNvPicPr>
            <a:picLocks noChangeAspect="1"/>
          </p:cNvPicPr>
          <p:nvPr/>
        </p:nvPicPr>
        <p:blipFill>
          <a:blip r:embed="rId3"/>
          <a:stretch>
            <a:fillRect/>
          </a:stretch>
        </p:blipFill>
        <p:spPr>
          <a:xfrm>
            <a:off x="6350529" y="1183211"/>
            <a:ext cx="1525573" cy="368633"/>
          </a:xfrm>
          <a:prstGeom prst="rect">
            <a:avLst/>
          </a:prstGeom>
          <a:ln w="28575">
            <a:solidFill>
              <a:schemeClr val="accent6">
                <a:lumMod val="50000"/>
              </a:schemeClr>
            </a:solidFill>
          </a:ln>
        </p:spPr>
      </p:pic>
      <p:pic>
        <p:nvPicPr>
          <p:cNvPr id="5" name="Picture 4">
            <a:extLst>
              <a:ext uri="{FF2B5EF4-FFF2-40B4-BE49-F238E27FC236}">
                <a16:creationId xmlns:a16="http://schemas.microsoft.com/office/drawing/2014/main" id="{6E0E9901-508B-403B-A7E6-FE3923F393F2}"/>
              </a:ext>
            </a:extLst>
          </p:cNvPr>
          <p:cNvPicPr>
            <a:picLocks noChangeAspect="1"/>
          </p:cNvPicPr>
          <p:nvPr/>
        </p:nvPicPr>
        <p:blipFill>
          <a:blip r:embed="rId4"/>
          <a:stretch>
            <a:fillRect/>
          </a:stretch>
        </p:blipFill>
        <p:spPr>
          <a:xfrm>
            <a:off x="5862211" y="2129291"/>
            <a:ext cx="2901777" cy="536042"/>
          </a:xfrm>
          <a:prstGeom prst="rect">
            <a:avLst/>
          </a:prstGeom>
          <a:ln w="28575">
            <a:solidFill>
              <a:schemeClr val="accent6">
                <a:lumMod val="50000"/>
              </a:schemeClr>
            </a:solidFill>
          </a:ln>
        </p:spPr>
      </p:pic>
      <p:pic>
        <p:nvPicPr>
          <p:cNvPr id="7" name="Picture 6">
            <a:extLst>
              <a:ext uri="{FF2B5EF4-FFF2-40B4-BE49-F238E27FC236}">
                <a16:creationId xmlns:a16="http://schemas.microsoft.com/office/drawing/2014/main" id="{C267264B-9999-4C05-AE53-8A433E67BB6F}"/>
              </a:ext>
            </a:extLst>
          </p:cNvPr>
          <p:cNvPicPr>
            <a:picLocks noChangeAspect="1"/>
          </p:cNvPicPr>
          <p:nvPr/>
        </p:nvPicPr>
        <p:blipFill>
          <a:blip r:embed="rId5"/>
          <a:stretch>
            <a:fillRect/>
          </a:stretch>
        </p:blipFill>
        <p:spPr>
          <a:xfrm>
            <a:off x="714615" y="2233942"/>
            <a:ext cx="276865" cy="296641"/>
          </a:xfrm>
          <a:prstGeom prst="rect">
            <a:avLst/>
          </a:prstGeom>
        </p:spPr>
      </p:pic>
      <p:pic>
        <p:nvPicPr>
          <p:cNvPr id="9" name="Picture 8">
            <a:extLst>
              <a:ext uri="{FF2B5EF4-FFF2-40B4-BE49-F238E27FC236}">
                <a16:creationId xmlns:a16="http://schemas.microsoft.com/office/drawing/2014/main" id="{6AFBA555-D6A9-4094-ADE8-0A0AF88BA677}"/>
              </a:ext>
            </a:extLst>
          </p:cNvPr>
          <p:cNvPicPr>
            <a:picLocks noChangeAspect="1"/>
          </p:cNvPicPr>
          <p:nvPr/>
        </p:nvPicPr>
        <p:blipFill>
          <a:blip r:embed="rId6"/>
          <a:stretch>
            <a:fillRect/>
          </a:stretch>
        </p:blipFill>
        <p:spPr>
          <a:xfrm>
            <a:off x="721498" y="2665333"/>
            <a:ext cx="259656" cy="305096"/>
          </a:xfrm>
          <a:prstGeom prst="rect">
            <a:avLst/>
          </a:prstGeom>
        </p:spPr>
      </p:pic>
      <p:pic>
        <p:nvPicPr>
          <p:cNvPr id="11" name="Picture 10">
            <a:extLst>
              <a:ext uri="{FF2B5EF4-FFF2-40B4-BE49-F238E27FC236}">
                <a16:creationId xmlns:a16="http://schemas.microsoft.com/office/drawing/2014/main" id="{3FA50DBF-4685-4D55-AE21-66FD1469277A}"/>
              </a:ext>
            </a:extLst>
          </p:cNvPr>
          <p:cNvPicPr>
            <a:picLocks noChangeAspect="1"/>
          </p:cNvPicPr>
          <p:nvPr/>
        </p:nvPicPr>
        <p:blipFill>
          <a:blip r:embed="rId7"/>
          <a:stretch>
            <a:fillRect/>
          </a:stretch>
        </p:blipFill>
        <p:spPr>
          <a:xfrm>
            <a:off x="2693413" y="3222145"/>
            <a:ext cx="256415" cy="250717"/>
          </a:xfrm>
          <a:prstGeom prst="rect">
            <a:avLst/>
          </a:prstGeom>
        </p:spPr>
      </p:pic>
      <p:pic>
        <p:nvPicPr>
          <p:cNvPr id="13" name="Picture 12">
            <a:extLst>
              <a:ext uri="{FF2B5EF4-FFF2-40B4-BE49-F238E27FC236}">
                <a16:creationId xmlns:a16="http://schemas.microsoft.com/office/drawing/2014/main" id="{04E8B2FB-36AA-49F4-9F77-AF28CB945618}"/>
              </a:ext>
            </a:extLst>
          </p:cNvPr>
          <p:cNvPicPr>
            <a:picLocks noChangeAspect="1"/>
          </p:cNvPicPr>
          <p:nvPr/>
        </p:nvPicPr>
        <p:blipFill>
          <a:blip r:embed="rId8"/>
          <a:stretch>
            <a:fillRect/>
          </a:stretch>
        </p:blipFill>
        <p:spPr>
          <a:xfrm>
            <a:off x="3458850" y="3206776"/>
            <a:ext cx="204073" cy="250718"/>
          </a:xfrm>
          <a:prstGeom prst="rect">
            <a:avLst/>
          </a:prstGeom>
        </p:spPr>
      </p:pic>
      <p:pic>
        <p:nvPicPr>
          <p:cNvPr id="16" name="Picture 15">
            <a:extLst>
              <a:ext uri="{FF2B5EF4-FFF2-40B4-BE49-F238E27FC236}">
                <a16:creationId xmlns:a16="http://schemas.microsoft.com/office/drawing/2014/main" id="{A3D20BAC-2DE7-4EBD-8F5A-6247E8DEFFD3}"/>
              </a:ext>
            </a:extLst>
          </p:cNvPr>
          <p:cNvPicPr>
            <a:picLocks noChangeAspect="1"/>
          </p:cNvPicPr>
          <p:nvPr/>
        </p:nvPicPr>
        <p:blipFill>
          <a:blip r:embed="rId7"/>
          <a:stretch>
            <a:fillRect/>
          </a:stretch>
        </p:blipFill>
        <p:spPr>
          <a:xfrm>
            <a:off x="1900677" y="3510961"/>
            <a:ext cx="256415" cy="250717"/>
          </a:xfrm>
          <a:prstGeom prst="rect">
            <a:avLst/>
          </a:prstGeom>
        </p:spPr>
      </p:pic>
      <p:pic>
        <p:nvPicPr>
          <p:cNvPr id="17" name="Picture 16">
            <a:extLst>
              <a:ext uri="{FF2B5EF4-FFF2-40B4-BE49-F238E27FC236}">
                <a16:creationId xmlns:a16="http://schemas.microsoft.com/office/drawing/2014/main" id="{3DDBBAEA-8AA1-47B7-B48B-2987FB243730}"/>
              </a:ext>
            </a:extLst>
          </p:cNvPr>
          <p:cNvPicPr>
            <a:picLocks noChangeAspect="1"/>
          </p:cNvPicPr>
          <p:nvPr/>
        </p:nvPicPr>
        <p:blipFill>
          <a:blip r:embed="rId8"/>
          <a:stretch>
            <a:fillRect/>
          </a:stretch>
        </p:blipFill>
        <p:spPr>
          <a:xfrm>
            <a:off x="4662060" y="3206776"/>
            <a:ext cx="204073" cy="250718"/>
          </a:xfrm>
          <a:prstGeom prst="rect">
            <a:avLst/>
          </a:prstGeom>
        </p:spPr>
      </p:pic>
      <p:pic>
        <p:nvPicPr>
          <p:cNvPr id="15" name="Picture 14">
            <a:extLst>
              <a:ext uri="{FF2B5EF4-FFF2-40B4-BE49-F238E27FC236}">
                <a16:creationId xmlns:a16="http://schemas.microsoft.com/office/drawing/2014/main" id="{13E8C193-B805-4B59-99F2-9496BF32AE33}"/>
              </a:ext>
            </a:extLst>
          </p:cNvPr>
          <p:cNvPicPr>
            <a:picLocks noChangeAspect="1"/>
          </p:cNvPicPr>
          <p:nvPr/>
        </p:nvPicPr>
        <p:blipFill>
          <a:blip r:embed="rId9"/>
          <a:stretch>
            <a:fillRect/>
          </a:stretch>
        </p:blipFill>
        <p:spPr>
          <a:xfrm>
            <a:off x="3199194" y="1723988"/>
            <a:ext cx="259656" cy="2807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2030"/>
    </mc:Choice>
    <mc:Fallback xmlns="">
      <p:transition spd="slow" advTm="6203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3E47-15A4-41B9-BFE4-2E61030800DD}"/>
              </a:ext>
            </a:extLst>
          </p:cNvPr>
          <p:cNvSpPr>
            <a:spLocks noGrp="1"/>
          </p:cNvSpPr>
          <p:nvPr>
            <p:ph type="title"/>
          </p:nvPr>
        </p:nvSpPr>
        <p:spPr/>
        <p:txBody>
          <a:bodyPr/>
          <a:lstStyle/>
          <a:p>
            <a:r>
              <a:rPr lang="en-CA" dirty="0"/>
              <a:t>Latent </a:t>
            </a:r>
            <a:r>
              <a:rPr lang="en-CA" dirty="0">
                <a:solidFill>
                  <a:schemeClr val="accent6">
                    <a:lumMod val="50000"/>
                  </a:schemeClr>
                </a:solidFill>
              </a:rPr>
              <a:t>data-to-text</a:t>
            </a:r>
            <a:r>
              <a:rPr lang="en-CA" dirty="0"/>
              <a:t> alignment</a:t>
            </a:r>
          </a:p>
        </p:txBody>
      </p:sp>
      <p:sp>
        <p:nvSpPr>
          <p:cNvPr id="3" name="Text Placeholder 2">
            <a:extLst>
              <a:ext uri="{FF2B5EF4-FFF2-40B4-BE49-F238E27FC236}">
                <a16:creationId xmlns:a16="http://schemas.microsoft.com/office/drawing/2014/main" id="{3E0F3212-E55E-4517-91FE-9BF8310B733A}"/>
              </a:ext>
            </a:extLst>
          </p:cNvPr>
          <p:cNvSpPr>
            <a:spLocks noGrp="1"/>
          </p:cNvSpPr>
          <p:nvPr>
            <p:ph type="body" idx="1"/>
          </p:nvPr>
        </p:nvSpPr>
        <p:spPr>
          <a:xfrm>
            <a:off x="311699" y="1017725"/>
            <a:ext cx="7180233" cy="3668817"/>
          </a:xfrm>
        </p:spPr>
        <p:txBody>
          <a:bodyPr/>
          <a:lstStyle/>
          <a:p>
            <a:endParaRPr lang="en-US" sz="1400" dirty="0"/>
          </a:p>
          <a:p>
            <a:endParaRPr lang="en-US" sz="1400" dirty="0"/>
          </a:p>
          <a:p>
            <a:r>
              <a:rPr lang="en-US" sz="1400" dirty="0"/>
              <a:t>Let's decompose the </a:t>
            </a:r>
            <a:r>
              <a:rPr lang="en-US" sz="1400" b="1" dirty="0"/>
              <a:t>scoring function       </a:t>
            </a:r>
            <a:r>
              <a:rPr lang="en-US" sz="1400" dirty="0"/>
              <a:t>into subcomponents. </a:t>
            </a:r>
          </a:p>
          <a:p>
            <a:r>
              <a:rPr lang="en-US" sz="1400" dirty="0"/>
              <a:t>Consider if given an </a:t>
            </a:r>
            <a:r>
              <a:rPr lang="en-US" sz="1400" b="1" dirty="0"/>
              <a:t>alignment</a:t>
            </a:r>
            <a:r>
              <a:rPr lang="en-US" sz="1400" dirty="0"/>
              <a:t>, specifies </a:t>
            </a:r>
            <a:r>
              <a:rPr lang="en-US" sz="1400" dirty="0">
                <a:solidFill>
                  <a:srgbClr val="0000FF"/>
                </a:solidFill>
              </a:rPr>
              <a:t>which element </a:t>
            </a:r>
            <a:r>
              <a:rPr lang="en-US" sz="1400" dirty="0"/>
              <a:t>of        is expressed in each part of        , specifically, let         indicates the record aligned to word </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Given an observed set of </a:t>
            </a:r>
            <a:r>
              <a:rPr lang="en-US" sz="1400" b="1" dirty="0"/>
              <a:t>alignments</a:t>
            </a:r>
            <a:r>
              <a:rPr lang="en-US" sz="1400" dirty="0"/>
              <a:t>, the score for a generation can be written as sum of local scores</a:t>
            </a:r>
          </a:p>
        </p:txBody>
      </p:sp>
      <p:pic>
        <p:nvPicPr>
          <p:cNvPr id="5" name="Picture 4">
            <a:extLst>
              <a:ext uri="{FF2B5EF4-FFF2-40B4-BE49-F238E27FC236}">
                <a16:creationId xmlns:a16="http://schemas.microsoft.com/office/drawing/2014/main" id="{D8788EE9-4F61-4F09-8964-22A71F9ECF5C}"/>
              </a:ext>
            </a:extLst>
          </p:cNvPr>
          <p:cNvPicPr>
            <a:picLocks noChangeAspect="1"/>
          </p:cNvPicPr>
          <p:nvPr/>
        </p:nvPicPr>
        <p:blipFill>
          <a:blip r:embed="rId2"/>
          <a:stretch>
            <a:fillRect/>
          </a:stretch>
        </p:blipFill>
        <p:spPr>
          <a:xfrm>
            <a:off x="3972247" y="1557439"/>
            <a:ext cx="252176" cy="272623"/>
          </a:xfrm>
          <a:prstGeom prst="rect">
            <a:avLst/>
          </a:prstGeom>
        </p:spPr>
      </p:pic>
      <p:pic>
        <p:nvPicPr>
          <p:cNvPr id="7" name="Picture 6">
            <a:extLst>
              <a:ext uri="{FF2B5EF4-FFF2-40B4-BE49-F238E27FC236}">
                <a16:creationId xmlns:a16="http://schemas.microsoft.com/office/drawing/2014/main" id="{41700441-E89A-43B8-B20E-DC9726C4D3C3}"/>
              </a:ext>
            </a:extLst>
          </p:cNvPr>
          <p:cNvPicPr>
            <a:picLocks noChangeAspect="1"/>
          </p:cNvPicPr>
          <p:nvPr/>
        </p:nvPicPr>
        <p:blipFill>
          <a:blip r:embed="rId3"/>
          <a:stretch>
            <a:fillRect/>
          </a:stretch>
        </p:blipFill>
        <p:spPr>
          <a:xfrm>
            <a:off x="990076" y="2564297"/>
            <a:ext cx="6323024" cy="793839"/>
          </a:xfrm>
          <a:prstGeom prst="rect">
            <a:avLst/>
          </a:prstGeom>
          <a:ln w="28575">
            <a:solidFill>
              <a:schemeClr val="accent6">
                <a:lumMod val="50000"/>
              </a:schemeClr>
            </a:solidFill>
          </a:ln>
        </p:spPr>
      </p:pic>
      <p:pic>
        <p:nvPicPr>
          <p:cNvPr id="13" name="Picture 12">
            <a:extLst>
              <a:ext uri="{FF2B5EF4-FFF2-40B4-BE49-F238E27FC236}">
                <a16:creationId xmlns:a16="http://schemas.microsoft.com/office/drawing/2014/main" id="{AEAAA462-C60E-480F-8AF2-A202E6194625}"/>
              </a:ext>
            </a:extLst>
          </p:cNvPr>
          <p:cNvPicPr>
            <a:picLocks noChangeAspect="1"/>
          </p:cNvPicPr>
          <p:nvPr/>
        </p:nvPicPr>
        <p:blipFill>
          <a:blip r:embed="rId4"/>
          <a:stretch>
            <a:fillRect/>
          </a:stretch>
        </p:blipFill>
        <p:spPr>
          <a:xfrm>
            <a:off x="3479025" y="2070677"/>
            <a:ext cx="333375" cy="238125"/>
          </a:xfrm>
          <a:prstGeom prst="rect">
            <a:avLst/>
          </a:prstGeom>
        </p:spPr>
      </p:pic>
      <p:pic>
        <p:nvPicPr>
          <p:cNvPr id="15" name="Picture 14">
            <a:extLst>
              <a:ext uri="{FF2B5EF4-FFF2-40B4-BE49-F238E27FC236}">
                <a16:creationId xmlns:a16="http://schemas.microsoft.com/office/drawing/2014/main" id="{03A638E6-2877-4661-BB0C-1B7A51E73539}"/>
              </a:ext>
            </a:extLst>
          </p:cNvPr>
          <p:cNvPicPr>
            <a:picLocks noChangeAspect="1"/>
          </p:cNvPicPr>
          <p:nvPr/>
        </p:nvPicPr>
        <p:blipFill>
          <a:blip r:embed="rId5"/>
          <a:stretch>
            <a:fillRect/>
          </a:stretch>
        </p:blipFill>
        <p:spPr>
          <a:xfrm>
            <a:off x="5551975" y="1838006"/>
            <a:ext cx="230000" cy="223784"/>
          </a:xfrm>
          <a:prstGeom prst="rect">
            <a:avLst/>
          </a:prstGeom>
        </p:spPr>
      </p:pic>
      <p:pic>
        <p:nvPicPr>
          <p:cNvPr id="17" name="Picture 16">
            <a:extLst>
              <a:ext uri="{FF2B5EF4-FFF2-40B4-BE49-F238E27FC236}">
                <a16:creationId xmlns:a16="http://schemas.microsoft.com/office/drawing/2014/main" id="{E528E0C2-C6A5-43C7-A374-05F7D736B5DA}"/>
              </a:ext>
            </a:extLst>
          </p:cNvPr>
          <p:cNvPicPr>
            <a:picLocks noChangeAspect="1"/>
          </p:cNvPicPr>
          <p:nvPr/>
        </p:nvPicPr>
        <p:blipFill>
          <a:blip r:embed="rId6"/>
          <a:stretch>
            <a:fillRect/>
          </a:stretch>
        </p:blipFill>
        <p:spPr>
          <a:xfrm>
            <a:off x="1837110" y="2103891"/>
            <a:ext cx="291463" cy="248810"/>
          </a:xfrm>
          <a:prstGeom prst="rect">
            <a:avLst/>
          </a:prstGeom>
        </p:spPr>
      </p:pic>
      <p:pic>
        <p:nvPicPr>
          <p:cNvPr id="19" name="Picture 18">
            <a:extLst>
              <a:ext uri="{FF2B5EF4-FFF2-40B4-BE49-F238E27FC236}">
                <a16:creationId xmlns:a16="http://schemas.microsoft.com/office/drawing/2014/main" id="{E3DD673B-05E1-4670-982D-48AFEF8E8650}"/>
              </a:ext>
            </a:extLst>
          </p:cNvPr>
          <p:cNvPicPr>
            <a:picLocks noChangeAspect="1"/>
          </p:cNvPicPr>
          <p:nvPr/>
        </p:nvPicPr>
        <p:blipFill>
          <a:blip r:embed="rId7"/>
          <a:stretch>
            <a:fillRect/>
          </a:stretch>
        </p:blipFill>
        <p:spPr>
          <a:xfrm>
            <a:off x="6680140" y="2078281"/>
            <a:ext cx="275345" cy="230521"/>
          </a:xfrm>
          <a:prstGeom prst="rect">
            <a:avLst/>
          </a:prstGeom>
        </p:spPr>
      </p:pic>
      <p:pic>
        <p:nvPicPr>
          <p:cNvPr id="6" name="Picture 5">
            <a:extLst>
              <a:ext uri="{FF2B5EF4-FFF2-40B4-BE49-F238E27FC236}">
                <a16:creationId xmlns:a16="http://schemas.microsoft.com/office/drawing/2014/main" id="{CF8EA960-A166-4933-AE5B-A17BDECD2D2D}"/>
              </a:ext>
            </a:extLst>
          </p:cNvPr>
          <p:cNvPicPr>
            <a:picLocks noChangeAspect="1"/>
          </p:cNvPicPr>
          <p:nvPr/>
        </p:nvPicPr>
        <p:blipFill>
          <a:blip r:embed="rId8"/>
          <a:stretch>
            <a:fillRect/>
          </a:stretch>
        </p:blipFill>
        <p:spPr>
          <a:xfrm>
            <a:off x="5934368" y="951410"/>
            <a:ext cx="2156590" cy="317637"/>
          </a:xfrm>
          <a:prstGeom prst="rect">
            <a:avLst/>
          </a:prstGeom>
          <a:ln w="28575">
            <a:solidFill>
              <a:schemeClr val="accent6">
                <a:lumMod val="50000"/>
              </a:schemeClr>
            </a:solidFill>
          </a:ln>
        </p:spPr>
      </p:pic>
    </p:spTree>
    <p:extLst>
      <p:ext uri="{BB962C8B-B14F-4D97-AF65-F5344CB8AC3E}">
        <p14:creationId xmlns:p14="http://schemas.microsoft.com/office/powerpoint/2010/main" val="1704204900"/>
      </p:ext>
    </p:extLst>
  </p:cSld>
  <p:clrMapOvr>
    <a:masterClrMapping/>
  </p:clrMapOvr>
  <mc:AlternateContent xmlns:mc="http://schemas.openxmlformats.org/markup-compatibility/2006" xmlns:p14="http://schemas.microsoft.com/office/powerpoint/2010/main">
    <mc:Choice Requires="p14">
      <p:transition spd="slow" p14:dur="2000" advTm="50211"/>
    </mc:Choice>
    <mc:Fallback xmlns="">
      <p:transition spd="slow" advTm="502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3E47-15A4-41B9-BFE4-2E61030800DD}"/>
              </a:ext>
            </a:extLst>
          </p:cNvPr>
          <p:cNvSpPr>
            <a:spLocks noGrp="1"/>
          </p:cNvSpPr>
          <p:nvPr>
            <p:ph type="title"/>
          </p:nvPr>
        </p:nvSpPr>
        <p:spPr>
          <a:xfrm>
            <a:off x="311699" y="273725"/>
            <a:ext cx="7001400" cy="572700"/>
          </a:xfrm>
        </p:spPr>
        <p:txBody>
          <a:bodyPr/>
          <a:lstStyle/>
          <a:p>
            <a:r>
              <a:rPr lang="en-CA" dirty="0"/>
              <a:t>Latent </a:t>
            </a:r>
            <a:r>
              <a:rPr lang="en-CA" dirty="0">
                <a:solidFill>
                  <a:schemeClr val="accent6">
                    <a:lumMod val="50000"/>
                  </a:schemeClr>
                </a:solidFill>
              </a:rPr>
              <a:t>data-to-text</a:t>
            </a:r>
            <a:r>
              <a:rPr lang="en-CA" dirty="0"/>
              <a:t> alignment</a:t>
            </a:r>
          </a:p>
        </p:txBody>
      </p:sp>
      <p:sp>
        <p:nvSpPr>
          <p:cNvPr id="3" name="Text Placeholder 2">
            <a:extLst>
              <a:ext uri="{FF2B5EF4-FFF2-40B4-BE49-F238E27FC236}">
                <a16:creationId xmlns:a16="http://schemas.microsoft.com/office/drawing/2014/main" id="{3E0F3212-E55E-4517-91FE-9BF8310B733A}"/>
              </a:ext>
            </a:extLst>
          </p:cNvPr>
          <p:cNvSpPr>
            <a:spLocks noGrp="1"/>
          </p:cNvSpPr>
          <p:nvPr>
            <p:ph type="body" idx="1"/>
          </p:nvPr>
        </p:nvSpPr>
        <p:spPr>
          <a:xfrm>
            <a:off x="311699" y="1083449"/>
            <a:ext cx="7180233" cy="3213626"/>
          </a:xfrm>
        </p:spPr>
        <p:txBody>
          <a:bodyPr/>
          <a:lstStyle/>
          <a:p>
            <a:endParaRPr lang="en-US" sz="1400" dirty="0"/>
          </a:p>
          <a:p>
            <a:endParaRPr lang="en-US" sz="1400" dirty="0"/>
          </a:p>
          <a:p>
            <a:endParaRPr lang="en-US" sz="1400" dirty="0"/>
          </a:p>
          <a:p>
            <a:r>
              <a:rPr lang="en-US" sz="1400" dirty="0"/>
              <a:t>Given an observed set of alignments, the score for a generation can be written as sum of local scores</a:t>
            </a:r>
          </a:p>
          <a:p>
            <a:pPr marL="114300" indent="0">
              <a:buNone/>
            </a:pPr>
            <a:endParaRPr lang="en-US" sz="1400" dirty="0"/>
          </a:p>
          <a:p>
            <a:r>
              <a:rPr lang="en-US" sz="1400" dirty="0"/>
              <a:t>        can represent a </a:t>
            </a:r>
            <a:r>
              <a:rPr lang="en-US" sz="1400" b="1" dirty="0">
                <a:solidFill>
                  <a:srgbClr val="0000FF"/>
                </a:solidFill>
              </a:rPr>
              <a:t>bigram language model </a:t>
            </a:r>
          </a:p>
          <a:p>
            <a:pPr marL="114300" indent="0">
              <a:buNone/>
            </a:pPr>
            <a:endParaRPr lang="en-US" sz="1400" b="1" dirty="0">
              <a:solidFill>
                <a:srgbClr val="0000FF"/>
              </a:solidFill>
            </a:endParaRPr>
          </a:p>
          <a:p>
            <a:r>
              <a:rPr lang="en-US" sz="1400" dirty="0"/>
              <a:t>        can be tuned to </a:t>
            </a:r>
            <a:r>
              <a:rPr lang="en-US" sz="1400" b="1" dirty="0">
                <a:solidFill>
                  <a:srgbClr val="0000FF"/>
                </a:solidFill>
              </a:rPr>
              <a:t>reward coherence</a:t>
            </a:r>
            <a:r>
              <a:rPr lang="en-US" sz="1400" dirty="0"/>
              <a:t>, such as the use of related records in nearby words. </a:t>
            </a:r>
          </a:p>
          <a:p>
            <a:pPr marL="114300" indent="0">
              <a:buNone/>
            </a:pPr>
            <a:endParaRPr lang="en-US" sz="1400" dirty="0"/>
          </a:p>
          <a:p>
            <a:r>
              <a:rPr lang="en-US" sz="1400" dirty="0"/>
              <a:t>The parameters of this model could be learned from labeled data:</a:t>
            </a:r>
            <a:endParaRPr lang="en-CA" sz="1400" dirty="0"/>
          </a:p>
        </p:txBody>
      </p:sp>
      <p:pic>
        <p:nvPicPr>
          <p:cNvPr id="7" name="Picture 6">
            <a:extLst>
              <a:ext uri="{FF2B5EF4-FFF2-40B4-BE49-F238E27FC236}">
                <a16:creationId xmlns:a16="http://schemas.microsoft.com/office/drawing/2014/main" id="{41700441-E89A-43B8-B20E-DC9726C4D3C3}"/>
              </a:ext>
            </a:extLst>
          </p:cNvPr>
          <p:cNvPicPr>
            <a:picLocks noChangeAspect="1"/>
          </p:cNvPicPr>
          <p:nvPr/>
        </p:nvPicPr>
        <p:blipFill>
          <a:blip r:embed="rId2"/>
          <a:stretch>
            <a:fillRect/>
          </a:stretch>
        </p:blipFill>
        <p:spPr>
          <a:xfrm>
            <a:off x="1575226" y="1017725"/>
            <a:ext cx="5956111" cy="747774"/>
          </a:xfrm>
          <a:prstGeom prst="rect">
            <a:avLst/>
          </a:prstGeom>
          <a:ln w="28575">
            <a:solidFill>
              <a:schemeClr val="accent6">
                <a:lumMod val="50000"/>
              </a:schemeClr>
            </a:solidFill>
          </a:ln>
        </p:spPr>
      </p:pic>
      <p:pic>
        <p:nvPicPr>
          <p:cNvPr id="9" name="Picture 8">
            <a:extLst>
              <a:ext uri="{FF2B5EF4-FFF2-40B4-BE49-F238E27FC236}">
                <a16:creationId xmlns:a16="http://schemas.microsoft.com/office/drawing/2014/main" id="{9D0B21EB-249C-4D97-A99F-4E8BF5C109C6}"/>
              </a:ext>
            </a:extLst>
          </p:cNvPr>
          <p:cNvPicPr>
            <a:picLocks noChangeAspect="1"/>
          </p:cNvPicPr>
          <p:nvPr/>
        </p:nvPicPr>
        <p:blipFill>
          <a:blip r:embed="rId3"/>
          <a:stretch>
            <a:fillRect/>
          </a:stretch>
        </p:blipFill>
        <p:spPr>
          <a:xfrm>
            <a:off x="845674" y="2571749"/>
            <a:ext cx="324147" cy="314325"/>
          </a:xfrm>
          <a:prstGeom prst="rect">
            <a:avLst/>
          </a:prstGeom>
        </p:spPr>
      </p:pic>
      <p:pic>
        <p:nvPicPr>
          <p:cNvPr id="11" name="Picture 10">
            <a:extLst>
              <a:ext uri="{FF2B5EF4-FFF2-40B4-BE49-F238E27FC236}">
                <a16:creationId xmlns:a16="http://schemas.microsoft.com/office/drawing/2014/main" id="{55989392-E383-4ED5-B697-7CAE7E96E28A}"/>
              </a:ext>
            </a:extLst>
          </p:cNvPr>
          <p:cNvPicPr>
            <a:picLocks noChangeAspect="1"/>
          </p:cNvPicPr>
          <p:nvPr/>
        </p:nvPicPr>
        <p:blipFill>
          <a:blip r:embed="rId4"/>
          <a:stretch>
            <a:fillRect/>
          </a:stretch>
        </p:blipFill>
        <p:spPr>
          <a:xfrm>
            <a:off x="843664" y="3021138"/>
            <a:ext cx="324147" cy="314613"/>
          </a:xfrm>
          <a:prstGeom prst="rect">
            <a:avLst/>
          </a:prstGeom>
        </p:spPr>
      </p:pic>
      <p:pic>
        <p:nvPicPr>
          <p:cNvPr id="21" name="Picture 20">
            <a:extLst>
              <a:ext uri="{FF2B5EF4-FFF2-40B4-BE49-F238E27FC236}">
                <a16:creationId xmlns:a16="http://schemas.microsoft.com/office/drawing/2014/main" id="{58723590-B3BB-4DC6-8A54-31A989FA203E}"/>
              </a:ext>
            </a:extLst>
          </p:cNvPr>
          <p:cNvPicPr>
            <a:picLocks noChangeAspect="1"/>
          </p:cNvPicPr>
          <p:nvPr/>
        </p:nvPicPr>
        <p:blipFill>
          <a:blip r:embed="rId5"/>
          <a:stretch>
            <a:fillRect/>
          </a:stretch>
        </p:blipFill>
        <p:spPr>
          <a:xfrm>
            <a:off x="3165821" y="4362799"/>
            <a:ext cx="2153770" cy="387416"/>
          </a:xfrm>
          <a:prstGeom prst="rect">
            <a:avLst/>
          </a:prstGeom>
          <a:ln w="28575">
            <a:solidFill>
              <a:schemeClr val="accent6">
                <a:lumMod val="50000"/>
              </a:schemeClr>
            </a:solidFill>
          </a:ln>
        </p:spPr>
      </p:pic>
    </p:spTree>
    <p:extLst>
      <p:ext uri="{BB962C8B-B14F-4D97-AF65-F5344CB8AC3E}">
        <p14:creationId xmlns:p14="http://schemas.microsoft.com/office/powerpoint/2010/main" val="3004338719"/>
      </p:ext>
    </p:extLst>
  </p:cSld>
  <p:clrMapOvr>
    <a:masterClrMapping/>
  </p:clrMapOvr>
  <mc:AlternateContent xmlns:mc="http://schemas.openxmlformats.org/markup-compatibility/2006" xmlns:p14="http://schemas.microsoft.com/office/powerpoint/2010/main">
    <mc:Choice Requires="p14">
      <p:transition spd="slow" p14:dur="2000" advTm="33980"/>
    </mc:Choice>
    <mc:Fallback xmlns="">
      <p:transition spd="slow" advTm="3398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7C23-5CFD-4C76-8D70-BFF3B0108513}"/>
              </a:ext>
            </a:extLst>
          </p:cNvPr>
          <p:cNvSpPr>
            <a:spLocks noGrp="1"/>
          </p:cNvSpPr>
          <p:nvPr>
            <p:ph type="title"/>
          </p:nvPr>
        </p:nvSpPr>
        <p:spPr/>
        <p:txBody>
          <a:bodyPr/>
          <a:lstStyle/>
          <a:p>
            <a:r>
              <a:rPr lang="en-CA" dirty="0"/>
              <a:t>Neural </a:t>
            </a:r>
            <a:r>
              <a:rPr lang="en-CA" dirty="0">
                <a:solidFill>
                  <a:schemeClr val="accent6">
                    <a:lumMod val="50000"/>
                  </a:schemeClr>
                </a:solidFill>
              </a:rPr>
              <a:t>data-to-text</a:t>
            </a:r>
            <a:r>
              <a:rPr lang="en-CA" dirty="0"/>
              <a:t> generation</a:t>
            </a:r>
          </a:p>
        </p:txBody>
      </p:sp>
      <p:sp>
        <p:nvSpPr>
          <p:cNvPr id="3" name="Text Placeholder 2">
            <a:extLst>
              <a:ext uri="{FF2B5EF4-FFF2-40B4-BE49-F238E27FC236}">
                <a16:creationId xmlns:a16="http://schemas.microsoft.com/office/drawing/2014/main" id="{A5C6CCEE-72CC-41C5-9A43-0168F3CAA80D}"/>
              </a:ext>
            </a:extLst>
          </p:cNvPr>
          <p:cNvSpPr>
            <a:spLocks noGrp="1"/>
          </p:cNvSpPr>
          <p:nvPr>
            <p:ph type="body" idx="1"/>
          </p:nvPr>
        </p:nvSpPr>
        <p:spPr/>
        <p:txBody>
          <a:bodyPr/>
          <a:lstStyle/>
          <a:p>
            <a:r>
              <a:rPr lang="en-US" sz="2000" dirty="0"/>
              <a:t>The </a:t>
            </a:r>
            <a:r>
              <a:rPr lang="en-US" sz="2000" b="1" dirty="0">
                <a:solidFill>
                  <a:srgbClr val="0000FF"/>
                </a:solidFill>
              </a:rPr>
              <a:t>encoder-decoder model </a:t>
            </a:r>
            <a:r>
              <a:rPr lang="en-US" sz="2000" dirty="0"/>
              <a:t>and </a:t>
            </a:r>
            <a:r>
              <a:rPr lang="en-US" sz="2000" b="1" dirty="0">
                <a:solidFill>
                  <a:srgbClr val="0000FF"/>
                </a:solidFill>
              </a:rPr>
              <a:t>neural attention </a:t>
            </a:r>
            <a:r>
              <a:rPr lang="en-US" sz="2000" dirty="0"/>
              <a:t>can be applied to </a:t>
            </a:r>
            <a:r>
              <a:rPr lang="en-US" sz="2000" b="1" dirty="0">
                <a:solidFill>
                  <a:schemeClr val="accent6">
                    <a:lumMod val="50000"/>
                  </a:schemeClr>
                </a:solidFill>
              </a:rPr>
              <a:t>data-to-text</a:t>
            </a:r>
            <a:r>
              <a:rPr lang="en-US" sz="2000" dirty="0"/>
              <a:t> generation, with the data acting as the source language.</a:t>
            </a:r>
          </a:p>
          <a:p>
            <a:endParaRPr lang="en-US" sz="2000" dirty="0"/>
          </a:p>
          <a:p>
            <a:r>
              <a:rPr lang="en-US" sz="2000" dirty="0"/>
              <a:t>In data-to-text generation, the </a:t>
            </a:r>
            <a:r>
              <a:rPr lang="en-US" sz="2000" b="1" dirty="0">
                <a:solidFill>
                  <a:srgbClr val="0000FF"/>
                </a:solidFill>
              </a:rPr>
              <a:t>attention mechanism</a:t>
            </a:r>
            <a:r>
              <a:rPr lang="en-US" sz="2000" dirty="0"/>
              <a:t> can </a:t>
            </a:r>
            <a:r>
              <a:rPr lang="en-US" sz="2000" b="1" dirty="0">
                <a:solidFill>
                  <a:srgbClr val="FF0000"/>
                </a:solidFill>
              </a:rPr>
              <a:t>link</a:t>
            </a:r>
            <a:r>
              <a:rPr lang="en-US" sz="2000" dirty="0"/>
              <a:t> each part of the </a:t>
            </a:r>
            <a:r>
              <a:rPr lang="en-US" sz="2000" b="1" dirty="0"/>
              <a:t>generated text </a:t>
            </a:r>
            <a:r>
              <a:rPr lang="en-US" sz="2000" dirty="0"/>
              <a:t>back to a </a:t>
            </a:r>
            <a:r>
              <a:rPr lang="en-US" sz="2000" b="1" dirty="0"/>
              <a:t>record</a:t>
            </a:r>
            <a:r>
              <a:rPr lang="en-US" sz="2000" dirty="0"/>
              <a:t> in the data.</a:t>
            </a:r>
            <a:endParaRPr lang="en-CA" sz="2000" dirty="0"/>
          </a:p>
        </p:txBody>
      </p:sp>
    </p:spTree>
    <p:extLst>
      <p:ext uri="{BB962C8B-B14F-4D97-AF65-F5344CB8AC3E}">
        <p14:creationId xmlns:p14="http://schemas.microsoft.com/office/powerpoint/2010/main" val="3233239261"/>
      </p:ext>
    </p:extLst>
  </p:cSld>
  <p:clrMapOvr>
    <a:masterClrMapping/>
  </p:clrMapOvr>
  <mc:AlternateContent xmlns:mc="http://schemas.openxmlformats.org/markup-compatibility/2006" xmlns:p14="http://schemas.microsoft.com/office/powerpoint/2010/main">
    <mc:Choice Requires="p14">
      <p:transition spd="slow" p14:dur="2000" advTm="27455"/>
    </mc:Choice>
    <mc:Fallback xmlns="">
      <p:transition spd="slow" advTm="27455"/>
    </mc:Fallback>
  </mc:AlternateContent>
</p:sld>
</file>

<file path=ppt/theme/theme1.xml><?xml version="1.0" encoding="utf-8"?>
<a:theme xmlns:a="http://schemas.openxmlformats.org/drawingml/2006/main" name="Ryerson Universit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5929</TotalTime>
  <Words>1962</Words>
  <Application>Microsoft Office PowerPoint</Application>
  <PresentationFormat>On-screen Show (16:9)</PresentationFormat>
  <Paragraphs>205</Paragraphs>
  <Slides>32</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Arial</vt:lpstr>
      <vt:lpstr>Ryerson University</vt:lpstr>
      <vt:lpstr>Chapter 19</vt:lpstr>
      <vt:lpstr>This chapter …</vt:lpstr>
      <vt:lpstr>Data-to-text generation</vt:lpstr>
      <vt:lpstr>Data-to-text generation steps</vt:lpstr>
      <vt:lpstr>Data-to-text generation</vt:lpstr>
      <vt:lpstr>Latent data-to-text</vt:lpstr>
      <vt:lpstr>Latent data-to-text alignment</vt:lpstr>
      <vt:lpstr>Latent data-to-text alignment</vt:lpstr>
      <vt:lpstr>Neural data-to-text generation</vt:lpstr>
      <vt:lpstr>Data encoders: discrete sets</vt:lpstr>
      <vt:lpstr>Data encoders : Sequences</vt:lpstr>
      <vt:lpstr>Data encoders : Images</vt:lpstr>
      <vt:lpstr>Data encoders : Dominant Approach </vt:lpstr>
      <vt:lpstr>Data encoders : Alternative Approach </vt:lpstr>
      <vt:lpstr>Decoder</vt:lpstr>
      <vt:lpstr>Generation and Copy mechanism</vt:lpstr>
      <vt:lpstr>Gen-Copy mechanism Alteration</vt:lpstr>
      <vt:lpstr>Text-to-text generation </vt:lpstr>
      <vt:lpstr>Text-to-text generation : summarization</vt:lpstr>
      <vt:lpstr>Neural abstractive summarization</vt:lpstr>
      <vt:lpstr>Long documents, fear of repetition</vt:lpstr>
      <vt:lpstr>Long documents, fear of repetition</vt:lpstr>
      <vt:lpstr>Dialogue</vt:lpstr>
      <vt:lpstr>Finite-state &amp; agenda-based dialogue systems </vt:lpstr>
      <vt:lpstr>PowerPoint Presentation</vt:lpstr>
      <vt:lpstr>Finite-state &amp; agenda-based dialogue systems </vt:lpstr>
      <vt:lpstr>Dialogue : Neural chatbots </vt:lpstr>
      <vt:lpstr>Dialogue : Neural chatbots </vt:lpstr>
      <vt:lpstr>Dialogue : Neural chatbots </vt:lpstr>
      <vt:lpstr>Task-oriented dialogue : MDP and RNN</vt:lpstr>
      <vt:lpstr>Task-oriented dialogue : Element Embedding </vt:lpstr>
      <vt:lpstr>Thank you very much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Jacob Eisenstein </dc:title>
  <cp:lastModifiedBy>Mahtab Tamannaee</cp:lastModifiedBy>
  <cp:revision>136</cp:revision>
  <dcterms:modified xsi:type="dcterms:W3CDTF">2021-04-30T12:50:22Z</dcterms:modified>
</cp:coreProperties>
</file>