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73"/>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E2F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4660"/>
  </p:normalViewPr>
  <p:slideViewPr>
    <p:cSldViewPr snapToGrid="0">
      <p:cViewPr>
        <p:scale>
          <a:sx n="125" d="100"/>
          <a:sy n="125" d="100"/>
        </p:scale>
        <p:origin x="-11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9f538b99d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9f538b99d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f538b99d3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f538b99d3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765f176b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765f176b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765f176b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c765f176b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765f176b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765f176b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9f538b99d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9f538b99d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9f538b99d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9f538b99d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f538b99d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9f538b99d3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9f538b99d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9f538b99d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f538b99d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9f538b99d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97ba7ace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97ba7ace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f538b99d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f538b99d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765f176b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765f176b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97ba7ace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97ba7ace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c765f176b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c765f176b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c765f176b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c765f176b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765f176b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765f176b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9f538b99d3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9f538b99d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765f176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765f176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c765f176be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c765f176b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765f176be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765f176b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9f538b99d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9f538b99d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f538b99d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9f538b99d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97ba7ace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97ba7ace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97ba7ace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97ba7ace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c765f176be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c765f176be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c765f176b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c765f176b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c765f176b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c765f176b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c765f176be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c765f176be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c765f176be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c765f176be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c765f176be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c765f176be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c765f176be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c765f176be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c765f176be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c765f176be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765f176b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765f176b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c765f176be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c765f176be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c765f176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c765f176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c765f176be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c765f176be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c765f176be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c765f176be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c765f176be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c765f176be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765f176be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765f176be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c765f176b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c765f176b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c8ac9be7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8ac9be7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c765f176be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c765f176be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c765f176be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c765f176be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765f176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765f176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c8ac9be7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c8ac9be7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c765f176be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c765f176be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cd91e801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cd91e801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c765f176be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c765f176be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cd91e801c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cd91e801c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9f538b99d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9f538b99d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765f176be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765f176be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cd91e801c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cd91e801c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c765f176b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c765f176b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765f176be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765f176be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97ba7ace8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97ba7ace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c765f176be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c765f176be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c765f176be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c765f176be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c765f176be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c765f176be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c765f176be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c765f176be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c765f176be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c765f176be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c765f176be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c765f176be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c765f176be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c765f176be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c765f176b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c765f176b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c765f176be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c765f176be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c765f176be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c765f176be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f538b99d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f538b99d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c765f176be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c765f176be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c765f176b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c765f176b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765f176b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765f176b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f538b99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f538b99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500"/>
              <a:buNone/>
              <a:defRPr sz="45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 name="Google Shape;19;p4"/>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_1_1_1">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23" name="Google Shape;23;p5"/>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500"/>
              <a:buNone/>
              <a:defRPr sz="45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 name="Google Shape;24;p5"/>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27" name="Google Shape;27;p6"/>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body" idx="1"/>
          </p:nvPr>
        </p:nvSpPr>
        <p:spPr>
          <a:xfrm>
            <a:off x="311700" y="1152475"/>
            <a:ext cx="3999900" cy="3155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04800" rtl="0">
              <a:spcBef>
                <a:spcPts val="1600"/>
              </a:spcBef>
              <a:spcAft>
                <a:spcPts val="0"/>
              </a:spcAft>
              <a:buClr>
                <a:srgbClr val="000000"/>
              </a:buClr>
              <a:buSzPts val="1200"/>
              <a:buChar char="○"/>
              <a:defRPr sz="1200">
                <a:solidFill>
                  <a:srgbClr val="000000"/>
                </a:solidFill>
              </a:defRPr>
            </a:lvl2pPr>
            <a:lvl3pPr marL="1371600" lvl="2" indent="-304800" rtl="0">
              <a:spcBef>
                <a:spcPts val="1600"/>
              </a:spcBef>
              <a:spcAft>
                <a:spcPts val="0"/>
              </a:spcAft>
              <a:buClr>
                <a:srgbClr val="000000"/>
              </a:buClr>
              <a:buSzPts val="1200"/>
              <a:buChar char="■"/>
              <a:defRPr sz="1200">
                <a:solidFill>
                  <a:srgbClr val="000000"/>
                </a:solidFill>
              </a:defRPr>
            </a:lvl3pPr>
            <a:lvl4pPr marL="1828800" lvl="3" indent="-304800" rtl="0">
              <a:spcBef>
                <a:spcPts val="1600"/>
              </a:spcBef>
              <a:spcAft>
                <a:spcPts val="0"/>
              </a:spcAft>
              <a:buClr>
                <a:srgbClr val="000000"/>
              </a:buClr>
              <a:buSzPts val="1200"/>
              <a:buChar char="●"/>
              <a:defRPr sz="1200">
                <a:solidFill>
                  <a:srgbClr val="000000"/>
                </a:solidFill>
              </a:defRPr>
            </a:lvl4pPr>
            <a:lvl5pPr marL="2286000" lvl="4" indent="-304800" rtl="0">
              <a:spcBef>
                <a:spcPts val="1600"/>
              </a:spcBef>
              <a:spcAft>
                <a:spcPts val="0"/>
              </a:spcAft>
              <a:buClr>
                <a:srgbClr val="000000"/>
              </a:buClr>
              <a:buSzPts val="1200"/>
              <a:buChar char="○"/>
              <a:defRPr sz="1200">
                <a:solidFill>
                  <a:srgbClr val="000000"/>
                </a:solidFill>
              </a:defRPr>
            </a:lvl5pPr>
            <a:lvl6pPr marL="2743200" lvl="5" indent="-304800" rtl="0">
              <a:spcBef>
                <a:spcPts val="1600"/>
              </a:spcBef>
              <a:spcAft>
                <a:spcPts val="0"/>
              </a:spcAft>
              <a:buClr>
                <a:srgbClr val="000000"/>
              </a:buClr>
              <a:buSzPts val="1200"/>
              <a:buChar char="■"/>
              <a:defRPr sz="1200">
                <a:solidFill>
                  <a:srgbClr val="000000"/>
                </a:solidFill>
              </a:defRPr>
            </a:lvl6pPr>
            <a:lvl7pPr marL="3200400" lvl="6" indent="-304800" rtl="0">
              <a:spcBef>
                <a:spcPts val="1600"/>
              </a:spcBef>
              <a:spcAft>
                <a:spcPts val="0"/>
              </a:spcAft>
              <a:buClr>
                <a:srgbClr val="000000"/>
              </a:buClr>
              <a:buSzPts val="1200"/>
              <a:buChar char="●"/>
              <a:defRPr sz="1200">
                <a:solidFill>
                  <a:srgbClr val="000000"/>
                </a:solidFill>
              </a:defRPr>
            </a:lvl7pPr>
            <a:lvl8pPr marL="3657600" lvl="7" indent="-304800" rtl="0">
              <a:spcBef>
                <a:spcPts val="1600"/>
              </a:spcBef>
              <a:spcAft>
                <a:spcPts val="0"/>
              </a:spcAft>
              <a:buClr>
                <a:srgbClr val="000000"/>
              </a:buClr>
              <a:buSzPts val="1200"/>
              <a:buChar char="○"/>
              <a:defRPr sz="1200">
                <a:solidFill>
                  <a:srgbClr val="000000"/>
                </a:solidFill>
              </a:defRPr>
            </a:lvl8pPr>
            <a:lvl9pPr marL="4114800" lvl="8" indent="-304800" rtl="0">
              <a:spcBef>
                <a:spcPts val="1600"/>
              </a:spcBef>
              <a:spcAft>
                <a:spcPts val="1600"/>
              </a:spcAft>
              <a:buClr>
                <a:srgbClr val="000000"/>
              </a:buClr>
              <a:buSzPts val="1200"/>
              <a:buChar char="■"/>
              <a:defRPr sz="1200">
                <a:solidFill>
                  <a:srgbClr val="000000"/>
                </a:solidFill>
              </a:defRPr>
            </a:lvl9pPr>
          </a:lstStyle>
          <a:p>
            <a:endParaRPr/>
          </a:p>
        </p:txBody>
      </p:sp>
      <p:sp>
        <p:nvSpPr>
          <p:cNvPr id="44" name="Google Shape;44;p10"/>
          <p:cNvSpPr txBox="1">
            <a:spLocks noGrp="1"/>
          </p:cNvSpPr>
          <p:nvPr>
            <p:ph type="body" idx="2"/>
          </p:nvPr>
        </p:nvSpPr>
        <p:spPr>
          <a:xfrm>
            <a:off x="4832400" y="1152475"/>
            <a:ext cx="3999900" cy="3155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04800" rtl="0">
              <a:spcBef>
                <a:spcPts val="1600"/>
              </a:spcBef>
              <a:spcAft>
                <a:spcPts val="0"/>
              </a:spcAft>
              <a:buClr>
                <a:srgbClr val="000000"/>
              </a:buClr>
              <a:buSzPts val="1200"/>
              <a:buChar char="○"/>
              <a:defRPr sz="1200">
                <a:solidFill>
                  <a:srgbClr val="000000"/>
                </a:solidFill>
              </a:defRPr>
            </a:lvl2pPr>
            <a:lvl3pPr marL="1371600" lvl="2" indent="-304800" rtl="0">
              <a:spcBef>
                <a:spcPts val="1600"/>
              </a:spcBef>
              <a:spcAft>
                <a:spcPts val="0"/>
              </a:spcAft>
              <a:buClr>
                <a:srgbClr val="000000"/>
              </a:buClr>
              <a:buSzPts val="1200"/>
              <a:buChar char="■"/>
              <a:defRPr sz="1200">
                <a:solidFill>
                  <a:srgbClr val="000000"/>
                </a:solidFill>
              </a:defRPr>
            </a:lvl3pPr>
            <a:lvl4pPr marL="1828800" lvl="3" indent="-304800" rtl="0">
              <a:spcBef>
                <a:spcPts val="1600"/>
              </a:spcBef>
              <a:spcAft>
                <a:spcPts val="0"/>
              </a:spcAft>
              <a:buClr>
                <a:srgbClr val="000000"/>
              </a:buClr>
              <a:buSzPts val="1200"/>
              <a:buChar char="●"/>
              <a:defRPr sz="1200">
                <a:solidFill>
                  <a:srgbClr val="000000"/>
                </a:solidFill>
              </a:defRPr>
            </a:lvl4pPr>
            <a:lvl5pPr marL="2286000" lvl="4" indent="-304800" rtl="0">
              <a:spcBef>
                <a:spcPts val="1600"/>
              </a:spcBef>
              <a:spcAft>
                <a:spcPts val="0"/>
              </a:spcAft>
              <a:buClr>
                <a:srgbClr val="000000"/>
              </a:buClr>
              <a:buSzPts val="1200"/>
              <a:buChar char="○"/>
              <a:defRPr sz="1200">
                <a:solidFill>
                  <a:srgbClr val="000000"/>
                </a:solidFill>
              </a:defRPr>
            </a:lvl5pPr>
            <a:lvl6pPr marL="2743200" lvl="5" indent="-304800" rtl="0">
              <a:spcBef>
                <a:spcPts val="1600"/>
              </a:spcBef>
              <a:spcAft>
                <a:spcPts val="0"/>
              </a:spcAft>
              <a:buClr>
                <a:srgbClr val="000000"/>
              </a:buClr>
              <a:buSzPts val="1200"/>
              <a:buChar char="■"/>
              <a:defRPr sz="1200">
                <a:solidFill>
                  <a:srgbClr val="000000"/>
                </a:solidFill>
              </a:defRPr>
            </a:lvl6pPr>
            <a:lvl7pPr marL="3200400" lvl="6" indent="-304800" rtl="0">
              <a:spcBef>
                <a:spcPts val="1600"/>
              </a:spcBef>
              <a:spcAft>
                <a:spcPts val="0"/>
              </a:spcAft>
              <a:buClr>
                <a:srgbClr val="000000"/>
              </a:buClr>
              <a:buSzPts val="1200"/>
              <a:buChar char="●"/>
              <a:defRPr sz="1200">
                <a:solidFill>
                  <a:srgbClr val="000000"/>
                </a:solidFill>
              </a:defRPr>
            </a:lvl7pPr>
            <a:lvl8pPr marL="3657600" lvl="7" indent="-304800" rtl="0">
              <a:spcBef>
                <a:spcPts val="1600"/>
              </a:spcBef>
              <a:spcAft>
                <a:spcPts val="0"/>
              </a:spcAft>
              <a:buClr>
                <a:srgbClr val="000000"/>
              </a:buClr>
              <a:buSzPts val="1200"/>
              <a:buChar char="○"/>
              <a:defRPr sz="1200">
                <a:solidFill>
                  <a:srgbClr val="000000"/>
                </a:solidFill>
              </a:defRPr>
            </a:lvl8pPr>
            <a:lvl9pPr marL="4114800" lvl="8" indent="-304800" rtl="0">
              <a:spcBef>
                <a:spcPts val="1600"/>
              </a:spcBef>
              <a:spcAft>
                <a:spcPts val="1600"/>
              </a:spcAft>
              <a:buClr>
                <a:srgbClr val="000000"/>
              </a:buClr>
              <a:buSzPts val="1200"/>
              <a:buChar char="■"/>
              <a:defRPr sz="1200">
                <a:solidFill>
                  <a:srgbClr val="000000"/>
                </a:solidFill>
              </a:defRPr>
            </a:lvl9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image" type="titleOnly">
  <p:cSld name="TITLE_ONLY">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90250" y="450150"/>
            <a:ext cx="8336700" cy="3928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_1">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90250" y="450150"/>
            <a:ext cx="8304300" cy="3871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_1_1">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90250" y="450150"/>
            <a:ext cx="6613800" cy="3668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6"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Chapter 2</a:t>
            </a:r>
            <a:endParaRPr dirty="0"/>
          </a:p>
        </p:txBody>
      </p:sp>
      <p:sp>
        <p:nvSpPr>
          <p:cNvPr id="243" name="Google Shape;243;p44"/>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text classification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Probabilistic Classification </a:t>
            </a:r>
            <a:endParaRPr dirty="0"/>
          </a:p>
          <a:p>
            <a:pPr marL="0" lvl="0" indent="0" algn="l" rtl="0">
              <a:spcBef>
                <a:spcPts val="0"/>
              </a:spcBef>
              <a:spcAft>
                <a:spcPts val="0"/>
              </a:spcAft>
              <a:buNone/>
            </a:pPr>
            <a:r>
              <a:rPr lang="en"/>
              <a:t>Naive Bayes</a:t>
            </a:r>
            <a:endParaRPr dirty="0"/>
          </a:p>
        </p:txBody>
      </p:sp>
      <p:sp>
        <p:nvSpPr>
          <p:cNvPr id="296" name="Google Shape;296;p53"/>
          <p:cNvSpPr txBox="1">
            <a:spLocks noGrp="1"/>
          </p:cNvSpPr>
          <p:nvPr>
            <p:ph type="body" idx="1"/>
          </p:nvPr>
        </p:nvSpPr>
        <p:spPr>
          <a:xfrm>
            <a:off x="311700" y="1697325"/>
            <a:ext cx="8520600" cy="3197100"/>
          </a:xfrm>
          <a:prstGeom prst="rect">
            <a:avLst/>
          </a:prstGeom>
        </p:spPr>
        <p:txBody>
          <a:bodyPr spcFirstLastPara="1" wrap="square" lIns="91425" tIns="91425" rIns="91425" bIns="91425" anchor="t" anchorCtr="0">
            <a:noAutofit/>
          </a:bodyPr>
          <a:lstStyle/>
          <a:p>
            <a:pPr marL="285750" indent="-285750"/>
            <a:r>
              <a:rPr lang="en" dirty="0"/>
              <a:t>The joint probability of a </a:t>
            </a:r>
            <a:r>
              <a:rPr lang="en" b="1" dirty="0"/>
              <a:t>bag of words x</a:t>
            </a:r>
            <a:r>
              <a:rPr lang="en" dirty="0"/>
              <a:t> and it's true label y is written </a:t>
            </a:r>
            <a:r>
              <a:rPr lang="en" b="1" dirty="0"/>
              <a:t>p(x, y)</a:t>
            </a:r>
            <a:r>
              <a:rPr lang="en" dirty="0"/>
              <a:t>.</a:t>
            </a:r>
            <a:endParaRPr dirty="0"/>
          </a:p>
          <a:p>
            <a:pPr marL="285750" indent="-285750">
              <a:spcBef>
                <a:spcPts val="1600"/>
              </a:spcBef>
            </a:pPr>
            <a:r>
              <a:rPr lang="en" dirty="0"/>
              <a:t>This approach to classification is to set the weights </a:t>
            </a:r>
            <a:r>
              <a:rPr lang="en" b="1" dirty="0"/>
              <a:t>θ</a:t>
            </a:r>
            <a:r>
              <a:rPr lang="en" dirty="0"/>
              <a:t> so as to maximize the joint probability of a training set of labeled documents. → </a:t>
            </a:r>
            <a:r>
              <a:rPr lang="en" b="1" dirty="0"/>
              <a:t>maximum likelihood estimation.</a:t>
            </a:r>
            <a:endParaRPr b="1" dirty="0"/>
          </a:p>
          <a:p>
            <a:pPr marL="285750" indent="-285750">
              <a:spcBef>
                <a:spcPts val="1600"/>
              </a:spcBef>
              <a:spcAft>
                <a:spcPts val="1600"/>
              </a:spcAft>
            </a:pPr>
            <a:r>
              <a:rPr lang="en" dirty="0"/>
              <a:t>In Naive Bayes, the objective is the joint likelihood log p(x (1:N) , y (1:N) ). Maximum likelihood estimation yields a closed-form solution for θ.</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Classifier</a:t>
            </a:r>
            <a:endParaRPr dirty="0"/>
          </a:p>
        </p:txBody>
      </p:sp>
      <p:sp>
        <p:nvSpPr>
          <p:cNvPr id="302" name="Google Shape;302;p54"/>
          <p:cNvSpPr txBox="1">
            <a:spLocks noGrp="1"/>
          </p:cNvSpPr>
          <p:nvPr>
            <p:ph type="body" idx="1"/>
          </p:nvPr>
        </p:nvSpPr>
        <p:spPr>
          <a:xfrm>
            <a:off x="311700" y="1375450"/>
            <a:ext cx="8520600" cy="2974200"/>
          </a:xfrm>
          <a:prstGeom prst="rect">
            <a:avLst/>
          </a:prstGeom>
        </p:spPr>
        <p:txBody>
          <a:bodyPr spcFirstLastPara="1" wrap="square" lIns="91425" tIns="91425" rIns="91425" bIns="91425" anchor="t" anchorCtr="0">
            <a:noAutofit/>
          </a:bodyPr>
          <a:lstStyle/>
          <a:p>
            <a:pPr indent="-457200"/>
            <a:r>
              <a:rPr lang="en" sz="2600" dirty="0">
                <a:solidFill>
                  <a:schemeClr val="dk1"/>
                </a:solidFill>
              </a:rPr>
              <a:t>The </a:t>
            </a:r>
            <a:r>
              <a:rPr lang="en" sz="2600" b="1" dirty="0">
                <a:solidFill>
                  <a:schemeClr val="dk1"/>
                </a:solidFill>
              </a:rPr>
              <a:t>perceptron </a:t>
            </a:r>
            <a:r>
              <a:rPr lang="en" sz="2600" dirty="0">
                <a:solidFill>
                  <a:schemeClr val="dk1"/>
                </a:solidFill>
              </a:rPr>
              <a:t>is discriminative learning, error-driven algorithm: the learning objective is closely related to the number of errors on the training data.</a:t>
            </a:r>
            <a:endParaRPr sz="2600" dirty="0">
              <a:solidFill>
                <a:schemeClr val="dk1"/>
              </a:solidFill>
            </a:endParaRPr>
          </a:p>
          <a:p>
            <a:pPr indent="-457200">
              <a:spcBef>
                <a:spcPts val="1600"/>
              </a:spcBef>
            </a:pPr>
            <a:r>
              <a:rPr lang="en" sz="2600" dirty="0">
                <a:solidFill>
                  <a:schemeClr val="dk1"/>
                </a:solidFill>
              </a:rPr>
              <a:t>This classifier is guaranteed to find θ if the dataset is linearly separable meaning that there is a θ so that correctly labels all the training instances.</a:t>
            </a:r>
            <a:endParaRPr sz="2600" dirty="0">
              <a:solidFill>
                <a:schemeClr val="dk1"/>
              </a:solidFill>
            </a:endParaRPr>
          </a:p>
          <a:p>
            <a:pPr marL="0" lvl="0" indent="0" algn="l" rtl="0">
              <a:spcBef>
                <a:spcPts val="1600"/>
              </a:spcBef>
              <a:spcAft>
                <a:spcPts val="1600"/>
              </a:spcAft>
              <a:buClr>
                <a:schemeClr val="dk1"/>
              </a:buClr>
              <a:buSzPts val="1100"/>
              <a:buFont typeface="Arial"/>
              <a:buNone/>
            </a:pPr>
            <a:endParaRPr sz="26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5"/>
          <p:cNvSpPr txBox="1">
            <a:spLocks noGrp="1"/>
          </p:cNvSpPr>
          <p:nvPr>
            <p:ph type="title"/>
          </p:nvPr>
        </p:nvSpPr>
        <p:spPr>
          <a:xfrm>
            <a:off x="311700" y="302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Perceptron Classifier pt2</a:t>
            </a:r>
            <a:endParaRPr dirty="0"/>
          </a:p>
          <a:p>
            <a:pPr marL="0" lvl="0" indent="0" algn="l" rtl="0">
              <a:spcBef>
                <a:spcPts val="0"/>
              </a:spcBef>
              <a:spcAft>
                <a:spcPts val="0"/>
              </a:spcAft>
              <a:buNone/>
            </a:pPr>
            <a:endParaRPr dirty="0"/>
          </a:p>
        </p:txBody>
      </p:sp>
      <p:sp>
        <p:nvSpPr>
          <p:cNvPr id="308" name="Google Shape;308;p55"/>
          <p:cNvSpPr txBox="1">
            <a:spLocks noGrp="1"/>
          </p:cNvSpPr>
          <p:nvPr>
            <p:ph type="body" idx="1"/>
          </p:nvPr>
        </p:nvSpPr>
        <p:spPr>
          <a:xfrm>
            <a:off x="311700" y="973200"/>
            <a:ext cx="85206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Simple Perceptron</a:t>
            </a:r>
            <a:r>
              <a:rPr lang="en"/>
              <a:t> learning rule:</a:t>
            </a:r>
            <a:endParaRPr dirty="0"/>
          </a:p>
          <a:p>
            <a:pPr marL="457200" lvl="0" indent="-342900" algn="l" rtl="0">
              <a:spcBef>
                <a:spcPts val="1600"/>
              </a:spcBef>
              <a:spcAft>
                <a:spcPts val="0"/>
              </a:spcAft>
              <a:buSzPts val="1800"/>
              <a:buAutoNum type="arabicPeriod"/>
            </a:pPr>
            <a:r>
              <a:rPr lang="en"/>
              <a:t>Run the current classifier on an instance in the training data, obtaining</a:t>
            </a:r>
            <a:endParaRPr dirty="0"/>
          </a:p>
          <a:p>
            <a:pPr marL="457200" lvl="0" indent="0" algn="l" rtl="0">
              <a:spcBef>
                <a:spcPts val="1600"/>
              </a:spcBef>
              <a:spcAft>
                <a:spcPts val="0"/>
              </a:spcAft>
              <a:buNone/>
            </a:pPr>
            <a:endParaRPr dirty="0"/>
          </a:p>
          <a:p>
            <a:pPr marL="457200" lvl="0" indent="-342900" algn="l" rtl="0">
              <a:spcBef>
                <a:spcPts val="1600"/>
              </a:spcBef>
              <a:spcAft>
                <a:spcPts val="0"/>
              </a:spcAft>
              <a:buSzPts val="1800"/>
              <a:buAutoNum type="arabicPeriod"/>
            </a:pPr>
            <a:r>
              <a:rPr lang="en"/>
              <a:t>If the prediction is incorrect: first, Increase the weights for the features of the true label y(i) . Then, decrease the weights for the features of the predicted label </a:t>
            </a:r>
            <a:endParaRPr dirty="0"/>
          </a:p>
          <a:p>
            <a:pPr marL="0" lvl="0" indent="0" algn="l" rtl="0">
              <a:spcBef>
                <a:spcPts val="1600"/>
              </a:spcBef>
              <a:spcAft>
                <a:spcPts val="0"/>
              </a:spcAft>
              <a:buNone/>
            </a:pPr>
            <a:endParaRPr dirty="0"/>
          </a:p>
          <a:p>
            <a:pPr marL="457200" lvl="0" indent="-342900" algn="l" rtl="0">
              <a:spcBef>
                <a:spcPts val="1600"/>
              </a:spcBef>
              <a:spcAft>
                <a:spcPts val="0"/>
              </a:spcAft>
              <a:buSzPts val="1800"/>
              <a:buAutoNum type="arabicPeriod"/>
            </a:pPr>
            <a:r>
              <a:rPr lang="en"/>
              <a:t>Repeat for all training instances until you have them all correctly classified.</a:t>
            </a:r>
            <a:endParaRPr dirty="0"/>
          </a:p>
        </p:txBody>
      </p:sp>
      <p:pic>
        <p:nvPicPr>
          <p:cNvPr id="309" name="Google Shape;309;p55"/>
          <p:cNvPicPr preferRelativeResize="0"/>
          <p:nvPr/>
        </p:nvPicPr>
        <p:blipFill>
          <a:blip r:embed="rId3">
            <a:alphaModFix/>
          </a:blip>
          <a:stretch>
            <a:fillRect/>
          </a:stretch>
        </p:blipFill>
        <p:spPr>
          <a:xfrm>
            <a:off x="2971400" y="2133050"/>
            <a:ext cx="2336223" cy="361950"/>
          </a:xfrm>
          <a:prstGeom prst="rect">
            <a:avLst/>
          </a:prstGeom>
          <a:noFill/>
          <a:ln w="38100" cap="flat" cmpd="sng">
            <a:solidFill>
              <a:srgbClr val="0000FF"/>
            </a:solidFill>
            <a:prstDash val="solid"/>
            <a:round/>
            <a:headEnd type="none" w="sm" len="sm"/>
            <a:tailEnd type="none" w="sm" len="sm"/>
          </a:ln>
        </p:spPr>
      </p:pic>
      <p:pic>
        <p:nvPicPr>
          <p:cNvPr id="310" name="Google Shape;310;p55"/>
          <p:cNvPicPr preferRelativeResize="0"/>
          <p:nvPr/>
        </p:nvPicPr>
        <p:blipFill>
          <a:blip r:embed="rId4">
            <a:alphaModFix/>
          </a:blip>
          <a:stretch>
            <a:fillRect/>
          </a:stretch>
        </p:blipFill>
        <p:spPr>
          <a:xfrm>
            <a:off x="1834325" y="2938525"/>
            <a:ext cx="331162" cy="314325"/>
          </a:xfrm>
          <a:prstGeom prst="rect">
            <a:avLst/>
          </a:prstGeom>
          <a:noFill/>
          <a:ln>
            <a:noFill/>
          </a:ln>
        </p:spPr>
      </p:pic>
      <p:pic>
        <p:nvPicPr>
          <p:cNvPr id="311" name="Google Shape;311;p55"/>
          <p:cNvPicPr preferRelativeResize="0"/>
          <p:nvPr/>
        </p:nvPicPr>
        <p:blipFill>
          <a:blip r:embed="rId5">
            <a:alphaModFix/>
          </a:blip>
          <a:stretch>
            <a:fillRect/>
          </a:stretch>
        </p:blipFill>
        <p:spPr>
          <a:xfrm>
            <a:off x="1384225" y="3252850"/>
            <a:ext cx="218103" cy="314325"/>
          </a:xfrm>
          <a:prstGeom prst="rect">
            <a:avLst/>
          </a:prstGeom>
          <a:noFill/>
          <a:ln>
            <a:noFill/>
          </a:ln>
        </p:spPr>
      </p:pic>
      <p:pic>
        <p:nvPicPr>
          <p:cNvPr id="312" name="Google Shape;312;p55"/>
          <p:cNvPicPr preferRelativeResize="0"/>
          <p:nvPr/>
        </p:nvPicPr>
        <p:blipFill>
          <a:blip r:embed="rId6">
            <a:alphaModFix/>
          </a:blip>
          <a:stretch>
            <a:fillRect/>
          </a:stretch>
        </p:blipFill>
        <p:spPr>
          <a:xfrm>
            <a:off x="2395138" y="3562700"/>
            <a:ext cx="3181350" cy="36195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Perceptron Classifier pt3</a:t>
            </a:r>
            <a:endParaRPr dirty="0"/>
          </a:p>
        </p:txBody>
      </p:sp>
      <p:sp>
        <p:nvSpPr>
          <p:cNvPr id="318" name="Google Shape;318;p56"/>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perforform Perceptron as </a:t>
            </a:r>
            <a:r>
              <a:rPr lang="en" b="1"/>
              <a:t>gradient descent</a:t>
            </a:r>
            <a:r>
              <a:rPr lang="en"/>
              <a:t>. To do that, we need minimize the loss function. Therefore, The perceptron can be viewed as optimizing the loss function:</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a:t>The gradient of the perceptron loss is part of the perceptron update rules as follow:</a:t>
            </a:r>
            <a:endParaRPr dirty="0"/>
          </a:p>
          <a:p>
            <a:pPr marL="0" lvl="0" indent="0" algn="l" rtl="0">
              <a:spcBef>
                <a:spcPts val="1600"/>
              </a:spcBef>
              <a:spcAft>
                <a:spcPts val="1600"/>
              </a:spcAft>
              <a:buNone/>
            </a:pPr>
            <a:endParaRPr dirty="0"/>
          </a:p>
        </p:txBody>
      </p:sp>
      <p:pic>
        <p:nvPicPr>
          <p:cNvPr id="319" name="Google Shape;319;p56"/>
          <p:cNvPicPr preferRelativeResize="0"/>
          <p:nvPr/>
        </p:nvPicPr>
        <p:blipFill>
          <a:blip r:embed="rId3">
            <a:alphaModFix/>
          </a:blip>
          <a:stretch>
            <a:fillRect/>
          </a:stretch>
        </p:blipFill>
        <p:spPr>
          <a:xfrm>
            <a:off x="1668500" y="2156750"/>
            <a:ext cx="5361806" cy="572700"/>
          </a:xfrm>
          <a:prstGeom prst="rect">
            <a:avLst/>
          </a:prstGeom>
          <a:noFill/>
          <a:ln w="38100" cap="flat" cmpd="sng">
            <a:solidFill>
              <a:srgbClr val="0000FF"/>
            </a:solidFill>
            <a:prstDash val="solid"/>
            <a:round/>
            <a:headEnd type="none" w="sm" len="sm"/>
            <a:tailEnd type="none" w="sm" len="sm"/>
          </a:ln>
        </p:spPr>
      </p:pic>
      <p:pic>
        <p:nvPicPr>
          <p:cNvPr id="320" name="Google Shape;320;p56"/>
          <p:cNvPicPr preferRelativeResize="0"/>
          <p:nvPr/>
        </p:nvPicPr>
        <p:blipFill>
          <a:blip r:embed="rId4">
            <a:alphaModFix/>
          </a:blip>
          <a:stretch>
            <a:fillRect/>
          </a:stretch>
        </p:blipFill>
        <p:spPr>
          <a:xfrm>
            <a:off x="2309800" y="3329838"/>
            <a:ext cx="4524375" cy="164782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7"/>
          <p:cNvSpPr txBox="1">
            <a:spLocks noGrp="1"/>
          </p:cNvSpPr>
          <p:nvPr>
            <p:ph type="title"/>
          </p:nvPr>
        </p:nvSpPr>
        <p:spPr>
          <a:xfrm>
            <a:off x="490250" y="450150"/>
            <a:ext cx="8336700" cy="39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Perceptron:</a:t>
            </a:r>
            <a:endParaRPr sz="2000" dirty="0"/>
          </a:p>
          <a:p>
            <a:pPr marL="0" lvl="0" indent="0" algn="l" rtl="0">
              <a:spcBef>
                <a:spcPts val="0"/>
              </a:spcBef>
              <a:spcAft>
                <a:spcPts val="0"/>
              </a:spcAft>
              <a:buNone/>
            </a:pPr>
            <a:r>
              <a:rPr lang="en" sz="2000" b="0">
                <a:solidFill>
                  <a:srgbClr val="CC0000"/>
                </a:solidFill>
              </a:rPr>
              <a:t>Pros: </a:t>
            </a:r>
            <a:r>
              <a:rPr lang="en" sz="2000" b="0"/>
              <a:t>easy to implement; online; error-driven learning means that accuracy is typically high, especially after averaging. </a:t>
            </a:r>
            <a:endParaRPr sz="2000" b="0" dirty="0"/>
          </a:p>
          <a:p>
            <a:pPr marL="0" lvl="0" indent="0" algn="l" rtl="0">
              <a:spcBef>
                <a:spcPts val="0"/>
              </a:spcBef>
              <a:spcAft>
                <a:spcPts val="0"/>
              </a:spcAft>
              <a:buNone/>
            </a:pPr>
            <a:r>
              <a:rPr lang="en" sz="2000" b="0">
                <a:solidFill>
                  <a:srgbClr val="CC0000"/>
                </a:solidFill>
              </a:rPr>
              <a:t>Cons:</a:t>
            </a:r>
            <a:r>
              <a:rPr lang="en" sz="2000" b="0"/>
              <a:t> not probabilistic; hard to know when to stop learning; lack of margin can lead to overfitting.</a:t>
            </a:r>
            <a:endParaRPr sz="2000" b="0" dirty="0"/>
          </a:p>
          <a:p>
            <a:pPr marL="0" lvl="0" indent="0" algn="l" rtl="0">
              <a:spcBef>
                <a:spcPts val="0"/>
              </a:spcBef>
              <a:spcAft>
                <a:spcPts val="0"/>
              </a:spcAft>
              <a:buNone/>
            </a:pPr>
            <a:endParaRPr sz="2000" dirty="0"/>
          </a:p>
          <a:p>
            <a:pPr marL="0" lvl="0" indent="0" algn="l" rtl="0">
              <a:spcBef>
                <a:spcPts val="0"/>
              </a:spcBef>
              <a:spcAft>
                <a:spcPts val="0"/>
              </a:spcAft>
              <a:buNone/>
            </a:pPr>
            <a:r>
              <a:rPr lang="en" sz="2000"/>
              <a:t>Support vector machine:</a:t>
            </a:r>
            <a:endParaRPr sz="2000" dirty="0"/>
          </a:p>
          <a:p>
            <a:pPr marL="0" lvl="0" indent="0" algn="l" rtl="0">
              <a:spcBef>
                <a:spcPts val="0"/>
              </a:spcBef>
              <a:spcAft>
                <a:spcPts val="0"/>
              </a:spcAft>
              <a:buNone/>
            </a:pPr>
            <a:r>
              <a:rPr lang="en" sz="2000" b="0"/>
              <a:t> </a:t>
            </a:r>
            <a:r>
              <a:rPr lang="en" sz="2000" b="0">
                <a:solidFill>
                  <a:srgbClr val="CC0000"/>
                </a:solidFill>
              </a:rPr>
              <a:t>Pros:</a:t>
            </a:r>
            <a:r>
              <a:rPr lang="en" sz="2000" b="0"/>
              <a:t> optimizes an error-based metric, usually resulting in high accuracy; overfitting is controlled by a regularization parameter. </a:t>
            </a:r>
            <a:endParaRPr sz="2000" b="0" dirty="0"/>
          </a:p>
          <a:p>
            <a:pPr marL="0" lvl="0" indent="0" algn="l" rtl="0">
              <a:spcBef>
                <a:spcPts val="0"/>
              </a:spcBef>
              <a:spcAft>
                <a:spcPts val="0"/>
              </a:spcAft>
              <a:buClr>
                <a:schemeClr val="dk1"/>
              </a:buClr>
              <a:buSzPts val="1100"/>
              <a:buFont typeface="Arial"/>
              <a:buNone/>
            </a:pPr>
            <a:r>
              <a:rPr lang="en" sz="2000" b="0">
                <a:solidFill>
                  <a:srgbClr val="CC0000"/>
                </a:solidFill>
              </a:rPr>
              <a:t>Cons:</a:t>
            </a:r>
            <a:r>
              <a:rPr lang="en" sz="2000" b="0"/>
              <a:t> not probabilistic.</a:t>
            </a:r>
            <a:endParaRPr sz="2000" b="0" dirty="0"/>
          </a:p>
          <a:p>
            <a:pPr marL="0" lvl="0" indent="0" algn="l" rtl="0">
              <a:spcBef>
                <a:spcPts val="0"/>
              </a:spcBef>
              <a:spcAft>
                <a:spcPts val="0"/>
              </a:spcAft>
              <a:buNone/>
            </a:pPr>
            <a:endParaRPr sz="2000" dirty="0"/>
          </a:p>
          <a:p>
            <a:pPr marL="0" lvl="0" indent="0" algn="l" rtl="0">
              <a:spcBef>
                <a:spcPts val="0"/>
              </a:spcBef>
              <a:spcAft>
                <a:spcPts val="0"/>
              </a:spcAft>
              <a:buClr>
                <a:schemeClr val="dk1"/>
              </a:buClr>
              <a:buSzPts val="1100"/>
              <a:buFont typeface="Arial"/>
              <a:buNone/>
            </a:pPr>
            <a:r>
              <a:rPr lang="en" sz="2000" b="0" i="1"/>
              <a:t>where probability is not necessary, the s</a:t>
            </a:r>
            <a:r>
              <a:rPr lang="en" sz="2000" i="1"/>
              <a:t>upport vector machine</a:t>
            </a:r>
            <a:r>
              <a:rPr lang="en" sz="2000" b="0" i="1"/>
              <a:t> is usually the right choice</a:t>
            </a:r>
            <a:endParaRPr sz="2000" b="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dirty="0"/>
          </a:p>
        </p:txBody>
      </p:sp>
      <p:sp>
        <p:nvSpPr>
          <p:cNvPr id="331" name="Google Shape;331;p58"/>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Logistic regression combines advantages of </a:t>
            </a:r>
            <a:r>
              <a:rPr lang="en" b="1" dirty="0"/>
              <a:t>discriminative </a:t>
            </a:r>
            <a:r>
              <a:rPr lang="en" dirty="0"/>
              <a:t>and </a:t>
            </a:r>
            <a:r>
              <a:rPr lang="en" b="1" dirty="0"/>
              <a:t>probabilistic </a:t>
            </a:r>
            <a:r>
              <a:rPr lang="en" dirty="0"/>
              <a:t>classifiers. Unlike Naive Bayes, which starts from the joint probability pX,Y , logistic regression defines the desired conditional probability pY |X directly. </a:t>
            </a:r>
            <a:endParaRPr dirty="0"/>
          </a:p>
          <a:p>
            <a:pPr marL="0" lvl="0" indent="0" algn="l" rtl="0">
              <a:spcBef>
                <a:spcPts val="1600"/>
              </a:spcBef>
              <a:spcAft>
                <a:spcPts val="1600"/>
              </a:spcAft>
              <a:buNone/>
            </a:pPr>
            <a:r>
              <a:rPr lang="en" dirty="0"/>
              <a:t>Think of θ · f(x, y) as a scoring function for the compatibility of the base features x and the label y. To convert this score into a probability, we first exponentiate, obtaining exp (θ · f(x, y)), which is guaranteed to be non-negative. Next, we normalize, dividing over all possible labels y 0 ∈ Y. The resulting conditional probability is defined as:</a:t>
            </a:r>
            <a:endParaRPr dirty="0"/>
          </a:p>
        </p:txBody>
      </p:sp>
      <p:pic>
        <p:nvPicPr>
          <p:cNvPr id="332" name="Google Shape;332;p58"/>
          <p:cNvPicPr preferRelativeResize="0"/>
          <p:nvPr/>
        </p:nvPicPr>
        <p:blipFill>
          <a:blip r:embed="rId3">
            <a:alphaModFix/>
          </a:blip>
          <a:stretch>
            <a:fillRect/>
          </a:stretch>
        </p:blipFill>
        <p:spPr>
          <a:xfrm>
            <a:off x="2987750" y="3734850"/>
            <a:ext cx="4377025" cy="82000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Logistic Regression</a:t>
            </a:r>
            <a:endParaRPr dirty="0"/>
          </a:p>
        </p:txBody>
      </p:sp>
      <p:sp>
        <p:nvSpPr>
          <p:cNvPr id="338" name="Google Shape;338;p59"/>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Given a dataset D = {(x (i) , y(i) )} N i=1, the weights θ are estimated by maximum conditional likelihood:</a:t>
            </a:r>
            <a:endParaRPr sz="20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sz="2000"/>
              <a:t>In logistic regression, the objective is the regularized negative log-likelihood.</a:t>
            </a:r>
            <a:endParaRPr sz="20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339" name="Google Shape;339;p59"/>
          <p:cNvPicPr preferRelativeResize="0"/>
          <p:nvPr/>
        </p:nvPicPr>
        <p:blipFill>
          <a:blip r:embed="rId3">
            <a:alphaModFix/>
          </a:blip>
          <a:stretch>
            <a:fillRect/>
          </a:stretch>
        </p:blipFill>
        <p:spPr>
          <a:xfrm>
            <a:off x="632000" y="2177477"/>
            <a:ext cx="4122200" cy="642825"/>
          </a:xfrm>
          <a:prstGeom prst="rect">
            <a:avLst/>
          </a:prstGeom>
          <a:noFill/>
          <a:ln>
            <a:noFill/>
          </a:ln>
        </p:spPr>
      </p:pic>
      <p:pic>
        <p:nvPicPr>
          <p:cNvPr id="340" name="Google Shape;340;p59"/>
          <p:cNvPicPr preferRelativeResize="0"/>
          <p:nvPr/>
        </p:nvPicPr>
        <p:blipFill>
          <a:blip r:embed="rId4">
            <a:alphaModFix/>
          </a:blip>
          <a:stretch>
            <a:fillRect/>
          </a:stretch>
        </p:blipFill>
        <p:spPr>
          <a:xfrm>
            <a:off x="4682250" y="2254325"/>
            <a:ext cx="3554768" cy="489125"/>
          </a:xfrm>
          <a:prstGeom prst="rect">
            <a:avLst/>
          </a:prstGeom>
          <a:noFill/>
          <a:ln>
            <a:noFill/>
          </a:ln>
        </p:spPr>
      </p:pic>
      <p:pic>
        <p:nvPicPr>
          <p:cNvPr id="341" name="Google Shape;341;p59"/>
          <p:cNvPicPr preferRelativeResize="0"/>
          <p:nvPr/>
        </p:nvPicPr>
        <p:blipFill>
          <a:blip r:embed="rId5">
            <a:alphaModFix/>
          </a:blip>
          <a:stretch>
            <a:fillRect/>
          </a:stretch>
        </p:blipFill>
        <p:spPr>
          <a:xfrm>
            <a:off x="1546275" y="3980050"/>
            <a:ext cx="6051449" cy="70267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0"/>
          <p:cNvSpPr txBox="1">
            <a:spLocks noGrp="1"/>
          </p:cNvSpPr>
          <p:nvPr>
            <p:ph type="title"/>
          </p:nvPr>
        </p:nvSpPr>
        <p:spPr>
          <a:xfrm>
            <a:off x="490250" y="450150"/>
            <a:ext cx="8336700" cy="39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Logistic regression:</a:t>
            </a:r>
            <a:endParaRPr sz="2000" dirty="0"/>
          </a:p>
          <a:p>
            <a:pPr marL="0" lvl="0" indent="0" algn="l" rtl="0">
              <a:spcBef>
                <a:spcPts val="0"/>
              </a:spcBef>
              <a:spcAft>
                <a:spcPts val="0"/>
              </a:spcAft>
              <a:buNone/>
            </a:pPr>
            <a:r>
              <a:rPr lang="en" sz="2000"/>
              <a:t> </a:t>
            </a:r>
            <a:endParaRPr sz="2000" dirty="0"/>
          </a:p>
          <a:p>
            <a:pPr marL="0" lvl="0" indent="0" algn="l" rtl="0">
              <a:spcBef>
                <a:spcPts val="0"/>
              </a:spcBef>
              <a:spcAft>
                <a:spcPts val="0"/>
              </a:spcAft>
              <a:buNone/>
            </a:pPr>
            <a:r>
              <a:rPr lang="en" sz="2000" b="0">
                <a:solidFill>
                  <a:srgbClr val="CC0000"/>
                </a:solidFill>
              </a:rPr>
              <a:t>Pros:</a:t>
            </a:r>
            <a:r>
              <a:rPr lang="en" sz="2000" b="0"/>
              <a:t> error-driven and probabilistic; overfitting is controlled by a regularization parameter,  regularized.</a:t>
            </a:r>
            <a:endParaRPr sz="2000" b="0" dirty="0"/>
          </a:p>
          <a:p>
            <a:pPr marL="0" lvl="0" indent="0" algn="l" rtl="0">
              <a:spcBef>
                <a:spcPts val="0"/>
              </a:spcBef>
              <a:spcAft>
                <a:spcPts val="0"/>
              </a:spcAft>
              <a:buNone/>
            </a:pPr>
            <a:endParaRPr sz="2000" b="0" dirty="0"/>
          </a:p>
          <a:p>
            <a:pPr marL="0" lvl="0" indent="0" algn="l" rtl="0">
              <a:spcBef>
                <a:spcPts val="0"/>
              </a:spcBef>
              <a:spcAft>
                <a:spcPts val="0"/>
              </a:spcAft>
              <a:buNone/>
            </a:pPr>
            <a:r>
              <a:rPr lang="en" sz="2000" b="0">
                <a:solidFill>
                  <a:srgbClr val="CC0000"/>
                </a:solidFill>
              </a:rPr>
              <a:t>Cons:</a:t>
            </a:r>
            <a:r>
              <a:rPr lang="en" sz="2000" b="0"/>
              <a:t> batch learning requires black-box optimization; logistic loss can “overtrain” on correctly labeled examples. </a:t>
            </a:r>
            <a:endParaRPr sz="2000" b="0" dirty="0"/>
          </a:p>
          <a:p>
            <a:pPr marL="0" lvl="0" indent="0" algn="l" rtl="0">
              <a:spcBef>
                <a:spcPts val="0"/>
              </a:spcBef>
              <a:spcAft>
                <a:spcPts val="0"/>
              </a:spcAft>
              <a:buNone/>
            </a:pPr>
            <a:endParaRPr sz="2000" b="0" dirty="0"/>
          </a:p>
          <a:p>
            <a:pPr marL="0" lvl="0" indent="0" algn="l" rtl="0">
              <a:spcBef>
                <a:spcPts val="0"/>
              </a:spcBef>
              <a:spcAft>
                <a:spcPts val="0"/>
              </a:spcAft>
              <a:buNone/>
            </a:pPr>
            <a:r>
              <a:rPr lang="en" sz="2000" b="0" i="1"/>
              <a:t>When probability is necessary, logistic regression is usually more accurate than Naive Bayes.</a:t>
            </a:r>
            <a:r>
              <a:rPr lang="en" sz="2000" b="0"/>
              <a:t> </a:t>
            </a:r>
            <a:endParaRPr sz="200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1"/>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Chapter 3</a:t>
            </a:r>
            <a:endParaRPr dirty="0"/>
          </a:p>
        </p:txBody>
      </p:sp>
      <p:sp>
        <p:nvSpPr>
          <p:cNvPr id="352" name="Google Shape;352;p61"/>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Nonlinear classification</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2"/>
          <p:cNvSpPr txBox="1">
            <a:spLocks noGrp="1"/>
          </p:cNvSpPr>
          <p:nvPr>
            <p:ph type="title"/>
          </p:nvPr>
        </p:nvSpPr>
        <p:spPr>
          <a:xfrm>
            <a:off x="490250" y="897400"/>
            <a:ext cx="8304300" cy="34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Question : </a:t>
            </a:r>
            <a:endParaRPr sz="2500" dirty="0"/>
          </a:p>
          <a:p>
            <a:pPr marL="457200" lvl="0" indent="0" algn="l" rtl="0">
              <a:spcBef>
                <a:spcPts val="0"/>
              </a:spcBef>
              <a:spcAft>
                <a:spcPts val="0"/>
              </a:spcAft>
              <a:buNone/>
            </a:pPr>
            <a:r>
              <a:rPr lang="en" sz="2200" b="0" i="1"/>
              <a:t>“Recently, nonlinear classifiers have swept through NLP, and are now the default approach, WHY? ”</a:t>
            </a:r>
            <a:endParaRPr sz="2200" b="0" i="1" dirty="0"/>
          </a:p>
          <a:p>
            <a:pPr marL="0" lvl="0" indent="0" algn="l" rtl="0">
              <a:spcBef>
                <a:spcPts val="0"/>
              </a:spcBef>
              <a:spcAft>
                <a:spcPts val="0"/>
              </a:spcAft>
              <a:buNone/>
            </a:pPr>
            <a:endParaRPr sz="2200" b="0" i="1" dirty="0"/>
          </a:p>
          <a:p>
            <a:pPr marL="0" lvl="0" indent="0" algn="l" rtl="0">
              <a:spcBef>
                <a:spcPts val="0"/>
              </a:spcBef>
              <a:spcAft>
                <a:spcPts val="0"/>
              </a:spcAft>
              <a:buNone/>
            </a:pPr>
            <a:r>
              <a:rPr lang="en" sz="2500"/>
              <a:t>Answer : </a:t>
            </a:r>
            <a:endParaRPr sz="2500" dirty="0"/>
          </a:p>
          <a:p>
            <a:pPr marL="457200" lvl="0" indent="0" algn="l" rtl="0">
              <a:spcBef>
                <a:spcPts val="0"/>
              </a:spcBef>
              <a:spcAft>
                <a:spcPts val="0"/>
              </a:spcAft>
              <a:buNone/>
            </a:pPr>
            <a:r>
              <a:rPr lang="en" sz="2200" b="0" i="1"/>
              <a:t>“1. Rapid advances in deep learning nonlinear methods learning complex functions through multiple layers. </a:t>
            </a:r>
            <a:endParaRPr sz="2200" b="0" i="1" dirty="0"/>
          </a:p>
          <a:p>
            <a:pPr marL="457200" lvl="0" indent="0" algn="l" rtl="0">
              <a:spcBef>
                <a:spcPts val="0"/>
              </a:spcBef>
              <a:spcAft>
                <a:spcPts val="0"/>
              </a:spcAft>
              <a:buNone/>
            </a:pPr>
            <a:r>
              <a:rPr lang="en" sz="2200" b="0" i="1"/>
              <a:t>2. Incorporation of </a:t>
            </a:r>
            <a:r>
              <a:rPr lang="en" sz="2200" i="1"/>
              <a:t>Word Embeddings</a:t>
            </a:r>
            <a:r>
              <a:rPr lang="en" sz="2200" b="0" i="1"/>
              <a:t> as dense vector representation of words</a:t>
            </a:r>
            <a:endParaRPr sz="2200" b="0" i="1" dirty="0"/>
          </a:p>
          <a:p>
            <a:pPr marL="457200" lvl="0" indent="0" algn="l" rtl="0">
              <a:spcBef>
                <a:spcPts val="0"/>
              </a:spcBef>
              <a:spcAft>
                <a:spcPts val="0"/>
              </a:spcAft>
              <a:buNone/>
            </a:pPr>
            <a:r>
              <a:rPr lang="en" sz="2200" b="0" i="1"/>
              <a:t>3. Rapid advances in high speed computation using GPUs. ” </a:t>
            </a:r>
            <a:endParaRPr sz="2200" b="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5"/>
          <p:cNvSpPr txBox="1">
            <a:spLocks noGrp="1"/>
          </p:cNvSpPr>
          <p:nvPr>
            <p:ph type="title"/>
          </p:nvPr>
        </p:nvSpPr>
        <p:spPr>
          <a:xfrm>
            <a:off x="490250" y="897400"/>
            <a:ext cx="8304300" cy="34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Question : </a:t>
            </a:r>
            <a:endParaRPr sz="2500" dirty="0"/>
          </a:p>
          <a:p>
            <a:pPr marL="0" lvl="0" indent="457200" algn="l" rtl="0">
              <a:spcBef>
                <a:spcPts val="0"/>
              </a:spcBef>
              <a:spcAft>
                <a:spcPts val="0"/>
              </a:spcAft>
              <a:buNone/>
            </a:pPr>
            <a:r>
              <a:rPr lang="en" sz="2200" b="0" i="1"/>
              <a:t>“ What is text classification? ”</a:t>
            </a:r>
            <a:endParaRPr sz="2200" b="0" i="1" dirty="0"/>
          </a:p>
          <a:p>
            <a:pPr marL="0" lvl="0" indent="0" algn="l" rtl="0">
              <a:spcBef>
                <a:spcPts val="0"/>
              </a:spcBef>
              <a:spcAft>
                <a:spcPts val="0"/>
              </a:spcAft>
              <a:buNone/>
            </a:pPr>
            <a:endParaRPr sz="2200" b="0" i="1" dirty="0"/>
          </a:p>
          <a:p>
            <a:pPr marL="0" lvl="0" indent="0" algn="l" rtl="0">
              <a:spcBef>
                <a:spcPts val="0"/>
              </a:spcBef>
              <a:spcAft>
                <a:spcPts val="0"/>
              </a:spcAft>
              <a:buNone/>
            </a:pPr>
            <a:r>
              <a:rPr lang="en" sz="2500"/>
              <a:t>Answer : </a:t>
            </a:r>
            <a:endParaRPr sz="2500" dirty="0"/>
          </a:p>
          <a:p>
            <a:pPr marL="457200" lvl="0" indent="0" algn="l" rtl="0">
              <a:spcBef>
                <a:spcPts val="0"/>
              </a:spcBef>
              <a:spcAft>
                <a:spcPts val="0"/>
              </a:spcAft>
              <a:buNone/>
            </a:pPr>
            <a:r>
              <a:rPr lang="en" sz="2200" b="0" i="1"/>
              <a:t>“ Given a text document, assign it a discrete label y ∈ Y, where Y is the set of possible labels. </a:t>
            </a:r>
            <a:endParaRPr sz="2200" b="0" i="1" dirty="0"/>
          </a:p>
          <a:p>
            <a:pPr marL="457200" lvl="0" indent="0" algn="l" rtl="0">
              <a:spcBef>
                <a:spcPts val="0"/>
              </a:spcBef>
              <a:spcAft>
                <a:spcPts val="0"/>
              </a:spcAft>
              <a:buNone/>
            </a:pPr>
            <a:r>
              <a:rPr lang="en" sz="2200" b="0" i="1"/>
              <a:t>For example, if we are doing text classification to perform </a:t>
            </a:r>
            <a:r>
              <a:rPr lang="en" sz="2200" i="1"/>
              <a:t>Sentiment Analysis</a:t>
            </a:r>
            <a:r>
              <a:rPr lang="en" sz="2200" b="0" i="1"/>
              <a:t>, our </a:t>
            </a:r>
            <a:r>
              <a:rPr lang="en" sz="2200" i="1"/>
              <a:t>Y</a:t>
            </a:r>
            <a:r>
              <a:rPr lang="en" sz="2200" b="0" i="1"/>
              <a:t> is a set which includes “</a:t>
            </a:r>
            <a:r>
              <a:rPr lang="en" sz="2200" i="1"/>
              <a:t>positive</a:t>
            </a:r>
            <a:r>
              <a:rPr lang="en" sz="2200" b="0" i="1"/>
              <a:t>”, “</a:t>
            </a:r>
            <a:r>
              <a:rPr lang="en" sz="2200" i="1"/>
              <a:t>negative</a:t>
            </a:r>
            <a:r>
              <a:rPr lang="en" sz="2200" b="0" i="1"/>
              <a:t>”, and “</a:t>
            </a:r>
            <a:r>
              <a:rPr lang="en" sz="2200" i="1"/>
              <a:t>neutral</a:t>
            </a:r>
            <a:r>
              <a:rPr lang="en" sz="2200" b="0" i="1"/>
              <a:t>” semantics.” </a:t>
            </a:r>
            <a:endParaRPr sz="2200" b="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Nonlinear Text Classification </a:t>
            </a:r>
            <a:endParaRPr dirty="0"/>
          </a:p>
        </p:txBody>
      </p:sp>
      <p:sp>
        <p:nvSpPr>
          <p:cNvPr id="363" name="Google Shape;363;p63"/>
          <p:cNvSpPr txBox="1">
            <a:spLocks noGrp="1"/>
          </p:cNvSpPr>
          <p:nvPr>
            <p:ph type="body" idx="1"/>
          </p:nvPr>
        </p:nvSpPr>
        <p:spPr>
          <a:xfrm>
            <a:off x="311700" y="1152475"/>
            <a:ext cx="8520600" cy="3557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In this chapter we are explore a bit about </a:t>
            </a:r>
            <a:r>
              <a:rPr lang="en" sz="2000" b="1"/>
              <a:t>Feedforward neural networks </a:t>
            </a:r>
            <a:r>
              <a:rPr lang="en" sz="2000"/>
              <a:t>motivation, architecture, Activation functions, and the Inputs and outputs of model. </a:t>
            </a:r>
            <a:endParaRPr sz="2000" dirty="0"/>
          </a:p>
          <a:p>
            <a:pPr marL="457200" lvl="0" indent="-355600" algn="l" rtl="0">
              <a:spcBef>
                <a:spcPts val="0"/>
              </a:spcBef>
              <a:spcAft>
                <a:spcPts val="0"/>
              </a:spcAft>
              <a:buSzPts val="2000"/>
              <a:buChar char="●"/>
            </a:pPr>
            <a:r>
              <a:rPr lang="en" sz="2000"/>
              <a:t>Then we take a look at the procedure of </a:t>
            </a:r>
            <a:r>
              <a:rPr lang="en" sz="2000" b="1"/>
              <a:t>learning neural networks</a:t>
            </a:r>
            <a:r>
              <a:rPr lang="en" sz="2000"/>
              <a:t>, the backpropagation algorithm. </a:t>
            </a:r>
            <a:endParaRPr sz="2000" dirty="0"/>
          </a:p>
          <a:p>
            <a:pPr marL="457200" lvl="0" indent="-355600" algn="l" rtl="0">
              <a:spcBef>
                <a:spcPts val="0"/>
              </a:spcBef>
              <a:spcAft>
                <a:spcPts val="0"/>
              </a:spcAft>
              <a:buSzPts val="2000"/>
              <a:buChar char="●"/>
            </a:pPr>
            <a:r>
              <a:rPr lang="en" sz="2000"/>
              <a:t>After that, we look at  </a:t>
            </a:r>
            <a:r>
              <a:rPr lang="en" sz="2000" b="1">
                <a:solidFill>
                  <a:schemeClr val="dk1"/>
                </a:solidFill>
              </a:rPr>
              <a:t>neural</a:t>
            </a:r>
            <a:r>
              <a:rPr lang="en" sz="2000" b="1"/>
              <a:t> </a:t>
            </a:r>
            <a:r>
              <a:rPr lang="en" sz="2000" b="1">
                <a:solidFill>
                  <a:schemeClr val="dk1"/>
                </a:solidFill>
              </a:rPr>
              <a:t>networks </a:t>
            </a:r>
            <a:r>
              <a:rPr lang="en" sz="2000" b="1"/>
              <a:t>architectures for sequence data </a:t>
            </a:r>
            <a:r>
              <a:rPr lang="en" sz="2000"/>
              <a:t>and the reason why they are good models for text classification.</a:t>
            </a:r>
            <a:endParaRP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Feedforward neural networks</a:t>
            </a:r>
            <a:endParaRPr dirty="0"/>
          </a:p>
        </p:txBody>
      </p:sp>
      <p:sp>
        <p:nvSpPr>
          <p:cNvPr id="369" name="Google Shape;369;p64"/>
          <p:cNvSpPr txBox="1">
            <a:spLocks noGrp="1"/>
          </p:cNvSpPr>
          <p:nvPr>
            <p:ph type="body" idx="1"/>
          </p:nvPr>
        </p:nvSpPr>
        <p:spPr>
          <a:xfrm>
            <a:off x="311700" y="1152475"/>
            <a:ext cx="47325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000FF"/>
                </a:solidFill>
              </a:rPr>
              <a:t>Example :</a:t>
            </a:r>
            <a:r>
              <a:rPr lang="en" sz="1700"/>
              <a:t> Consider the problem of building a classifier for movie reviews. The goal is to predict a label y ∈ {GOOD, BAD, OKAY} from a representation of the text of each document, x</a:t>
            </a:r>
            <a:endParaRPr sz="1700" dirty="0"/>
          </a:p>
          <a:p>
            <a:pPr marL="457200" lvl="0" indent="-336550" algn="l" rtl="0">
              <a:spcBef>
                <a:spcPts val="1600"/>
              </a:spcBef>
              <a:spcAft>
                <a:spcPts val="0"/>
              </a:spcAft>
              <a:buSzPts val="1700"/>
              <a:buChar char="●"/>
            </a:pPr>
            <a:r>
              <a:rPr lang="en" sz="1700"/>
              <a:t>Z is the</a:t>
            </a:r>
            <a:r>
              <a:rPr lang="en" sz="1700" b="1"/>
              <a:t> vector of features </a:t>
            </a:r>
            <a:r>
              <a:rPr lang="en" sz="1700"/>
              <a:t>and a </a:t>
            </a:r>
            <a:r>
              <a:rPr lang="en" sz="1700" b="1"/>
              <a:t>hidden layer</a:t>
            </a:r>
            <a:r>
              <a:rPr lang="en" sz="1700"/>
              <a:t>. </a:t>
            </a:r>
            <a:endParaRPr sz="1700" dirty="0"/>
          </a:p>
          <a:p>
            <a:pPr marL="457200" lvl="0" indent="-336550" algn="l" rtl="0">
              <a:spcBef>
                <a:spcPts val="0"/>
              </a:spcBef>
              <a:spcAft>
                <a:spcPts val="0"/>
              </a:spcAft>
              <a:buSzPts val="1700"/>
              <a:buChar char="●"/>
            </a:pPr>
            <a:r>
              <a:rPr lang="en" sz="1700"/>
              <a:t>We can have </a:t>
            </a:r>
            <a:r>
              <a:rPr lang="en" sz="1700" b="1"/>
              <a:t>multiple hidden layers</a:t>
            </a:r>
            <a:r>
              <a:rPr lang="en" sz="1700"/>
              <a:t>, z1 , z2 , . .adding even more expressiveness.</a:t>
            </a:r>
            <a:endParaRPr sz="1700" dirty="0"/>
          </a:p>
          <a:p>
            <a:pPr marL="0" lvl="0" indent="0" algn="l" rtl="0">
              <a:spcBef>
                <a:spcPts val="1600"/>
              </a:spcBef>
              <a:spcAft>
                <a:spcPts val="0"/>
              </a:spcAft>
              <a:buNone/>
            </a:pPr>
            <a:r>
              <a:rPr lang="en" sz="1700"/>
              <a:t>          z =[z1,z2, ... , zKz] </a:t>
            </a:r>
            <a:endParaRPr sz="1700" dirty="0"/>
          </a:p>
          <a:p>
            <a:pPr marL="0" lvl="0" indent="0" algn="l" rtl="0">
              <a:spcBef>
                <a:spcPts val="1600"/>
              </a:spcBef>
              <a:spcAft>
                <a:spcPts val="0"/>
              </a:spcAft>
              <a:buNone/>
            </a:pPr>
            <a:endParaRPr sz="1700" dirty="0"/>
          </a:p>
          <a:p>
            <a:pPr marL="0" lvl="0" indent="0" algn="l" rtl="0">
              <a:spcBef>
                <a:spcPts val="1600"/>
              </a:spcBef>
              <a:spcAft>
                <a:spcPts val="0"/>
              </a:spcAft>
              <a:buNone/>
            </a:pPr>
            <a:endParaRPr sz="1700" dirty="0"/>
          </a:p>
          <a:p>
            <a:pPr marL="0" lvl="0" indent="0" algn="l" rtl="0">
              <a:spcBef>
                <a:spcPts val="1600"/>
              </a:spcBef>
              <a:spcAft>
                <a:spcPts val="1600"/>
              </a:spcAft>
              <a:buClr>
                <a:schemeClr val="dk1"/>
              </a:buClr>
              <a:buSzPts val="1100"/>
              <a:buFont typeface="Arial"/>
              <a:buNone/>
            </a:pPr>
            <a:endParaRPr sz="1700" dirty="0"/>
          </a:p>
        </p:txBody>
      </p:sp>
      <p:pic>
        <p:nvPicPr>
          <p:cNvPr id="370" name="Google Shape;370;p64"/>
          <p:cNvPicPr preferRelativeResize="0"/>
          <p:nvPr/>
        </p:nvPicPr>
        <p:blipFill>
          <a:blip r:embed="rId3">
            <a:alphaModFix/>
          </a:blip>
          <a:stretch>
            <a:fillRect/>
          </a:stretch>
        </p:blipFill>
        <p:spPr>
          <a:xfrm>
            <a:off x="5174875" y="1605512"/>
            <a:ext cx="4075200" cy="1932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Feedforward neural networks pt2</a:t>
            </a:r>
            <a:endParaRPr dirty="0"/>
          </a:p>
        </p:txBody>
      </p:sp>
      <p:sp>
        <p:nvSpPr>
          <p:cNvPr id="376" name="Google Shape;376;p65"/>
          <p:cNvSpPr txBox="1">
            <a:spLocks noGrp="1"/>
          </p:cNvSpPr>
          <p:nvPr>
            <p:ph type="body" idx="1"/>
          </p:nvPr>
        </p:nvSpPr>
        <p:spPr>
          <a:xfrm>
            <a:off x="311700" y="1152475"/>
            <a:ext cx="48168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900">
                <a:solidFill>
                  <a:schemeClr val="dk1"/>
                </a:solidFill>
              </a:rPr>
              <a:t>If we assume that each </a:t>
            </a:r>
            <a:r>
              <a:rPr lang="en" sz="1900" b="1">
                <a:solidFill>
                  <a:schemeClr val="dk1"/>
                </a:solidFill>
              </a:rPr>
              <a:t>zk </a:t>
            </a:r>
            <a:r>
              <a:rPr lang="en" sz="1900">
                <a:solidFill>
                  <a:schemeClr val="dk1"/>
                </a:solidFill>
              </a:rPr>
              <a:t>is binary, zk ∈ {0, 1}, then the probability </a:t>
            </a:r>
            <a:r>
              <a:rPr lang="en" sz="1900" b="1">
                <a:solidFill>
                  <a:schemeClr val="dk1"/>
                </a:solidFill>
              </a:rPr>
              <a:t>p(zk | x)</a:t>
            </a:r>
            <a:r>
              <a:rPr lang="en" sz="1900">
                <a:solidFill>
                  <a:schemeClr val="dk1"/>
                </a:solidFill>
              </a:rPr>
              <a:t> can be modeled using </a:t>
            </a:r>
            <a:r>
              <a:rPr lang="en" sz="1900" b="1">
                <a:solidFill>
                  <a:schemeClr val="dk1"/>
                </a:solidFill>
              </a:rPr>
              <a:t>binary logistic regression</a:t>
            </a:r>
            <a:r>
              <a:rPr lang="en" sz="1900">
                <a:solidFill>
                  <a:schemeClr val="dk1"/>
                </a:solidFill>
              </a:rPr>
              <a:t> where</a:t>
            </a:r>
            <a:r>
              <a:rPr lang="en" sz="1900" b="1">
                <a:solidFill>
                  <a:schemeClr val="dk1"/>
                </a:solidFill>
              </a:rPr>
              <a:t> σ</a:t>
            </a:r>
            <a:r>
              <a:rPr lang="en" sz="1900">
                <a:solidFill>
                  <a:schemeClr val="dk1"/>
                </a:solidFill>
              </a:rPr>
              <a:t> is the </a:t>
            </a:r>
            <a:r>
              <a:rPr lang="en" sz="1900" b="1">
                <a:solidFill>
                  <a:schemeClr val="dk1"/>
                </a:solidFill>
              </a:rPr>
              <a:t>sigmoid function</a:t>
            </a:r>
            <a:r>
              <a:rPr lang="en" sz="1900">
                <a:solidFill>
                  <a:schemeClr val="dk1"/>
                </a:solidFill>
              </a:rPr>
              <a:t>. Also weight matrix Θ(z→y) is based on concatenation</a:t>
            </a:r>
            <a:endParaRPr sz="1900" dirty="0"/>
          </a:p>
        </p:txBody>
      </p:sp>
      <p:pic>
        <p:nvPicPr>
          <p:cNvPr id="377" name="Google Shape;377;p65"/>
          <p:cNvPicPr preferRelativeResize="0"/>
          <p:nvPr/>
        </p:nvPicPr>
        <p:blipFill>
          <a:blip r:embed="rId3">
            <a:alphaModFix/>
          </a:blip>
          <a:stretch>
            <a:fillRect/>
          </a:stretch>
        </p:blipFill>
        <p:spPr>
          <a:xfrm>
            <a:off x="5128375" y="1194155"/>
            <a:ext cx="3703925" cy="1756395"/>
          </a:xfrm>
          <a:prstGeom prst="rect">
            <a:avLst/>
          </a:prstGeom>
          <a:noFill/>
          <a:ln>
            <a:noFill/>
          </a:ln>
        </p:spPr>
      </p:pic>
      <p:pic>
        <p:nvPicPr>
          <p:cNvPr id="378" name="Google Shape;378;p65"/>
          <p:cNvPicPr preferRelativeResize="0"/>
          <p:nvPr/>
        </p:nvPicPr>
        <p:blipFill>
          <a:blip r:embed="rId4">
            <a:alphaModFix/>
          </a:blip>
          <a:stretch>
            <a:fillRect/>
          </a:stretch>
        </p:blipFill>
        <p:spPr>
          <a:xfrm>
            <a:off x="1373150" y="3414363"/>
            <a:ext cx="6397699" cy="429375"/>
          </a:xfrm>
          <a:prstGeom prst="rect">
            <a:avLst/>
          </a:prstGeom>
          <a:noFill/>
          <a:ln w="28575" cap="flat" cmpd="sng">
            <a:solidFill>
              <a:srgbClr val="0000FF"/>
            </a:solidFill>
            <a:prstDash val="solid"/>
            <a:round/>
            <a:headEnd type="none" w="sm" len="sm"/>
            <a:tailEnd type="none" w="sm" len="sm"/>
          </a:ln>
        </p:spPr>
      </p:pic>
      <p:pic>
        <p:nvPicPr>
          <p:cNvPr id="379" name="Google Shape;379;p65"/>
          <p:cNvPicPr preferRelativeResize="0"/>
          <p:nvPr/>
        </p:nvPicPr>
        <p:blipFill>
          <a:blip r:embed="rId5">
            <a:alphaModFix/>
          </a:blip>
          <a:stretch>
            <a:fillRect/>
          </a:stretch>
        </p:blipFill>
        <p:spPr>
          <a:xfrm>
            <a:off x="2900363" y="4153175"/>
            <a:ext cx="3343275" cy="428625"/>
          </a:xfrm>
          <a:prstGeom prst="rect">
            <a:avLst/>
          </a:prstGeom>
          <a:noFill/>
          <a:ln w="28575" cap="flat" cmpd="sng">
            <a:solidFill>
              <a:srgbClr val="0000FF"/>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Feedforward neural networks pt3</a:t>
            </a:r>
            <a:endParaRPr dirty="0"/>
          </a:p>
        </p:txBody>
      </p:sp>
      <p:sp>
        <p:nvSpPr>
          <p:cNvPr id="385" name="Google Shape;385;p66"/>
          <p:cNvSpPr txBox="1">
            <a:spLocks noGrp="1"/>
          </p:cNvSpPr>
          <p:nvPr>
            <p:ph type="body" idx="1"/>
          </p:nvPr>
        </p:nvSpPr>
        <p:spPr>
          <a:xfrm>
            <a:off x="412225" y="1152475"/>
            <a:ext cx="84201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a:t>To predict </a:t>
            </a:r>
            <a:r>
              <a:rPr lang="en" sz="1900" b="1"/>
              <a:t>y</a:t>
            </a:r>
            <a:r>
              <a:rPr lang="en" sz="1900"/>
              <a:t> from </a:t>
            </a:r>
            <a:r>
              <a:rPr lang="en" sz="1900" b="1"/>
              <a:t>z </a:t>
            </a:r>
            <a:r>
              <a:rPr lang="en" sz="1900"/>
              <a:t>we use</a:t>
            </a:r>
            <a:r>
              <a:rPr lang="en" sz="1900" b="1"/>
              <a:t> logistic regression</a:t>
            </a:r>
            <a:r>
              <a:rPr lang="en" sz="1900"/>
              <a:t>.</a:t>
            </a:r>
            <a:endParaRPr sz="1900" dirty="0"/>
          </a:p>
        </p:txBody>
      </p:sp>
      <p:pic>
        <p:nvPicPr>
          <p:cNvPr id="386" name="Google Shape;386;p66"/>
          <p:cNvPicPr preferRelativeResize="0"/>
          <p:nvPr/>
        </p:nvPicPr>
        <p:blipFill>
          <a:blip r:embed="rId3">
            <a:alphaModFix/>
          </a:blip>
          <a:stretch>
            <a:fillRect/>
          </a:stretch>
        </p:blipFill>
        <p:spPr>
          <a:xfrm>
            <a:off x="4607050" y="1695129"/>
            <a:ext cx="4536950" cy="2151396"/>
          </a:xfrm>
          <a:prstGeom prst="rect">
            <a:avLst/>
          </a:prstGeom>
          <a:noFill/>
          <a:ln>
            <a:noFill/>
          </a:ln>
        </p:spPr>
      </p:pic>
      <p:pic>
        <p:nvPicPr>
          <p:cNvPr id="387" name="Google Shape;387;p66"/>
          <p:cNvPicPr preferRelativeResize="0"/>
          <p:nvPr/>
        </p:nvPicPr>
        <p:blipFill>
          <a:blip r:embed="rId4">
            <a:alphaModFix/>
          </a:blip>
          <a:stretch>
            <a:fillRect/>
          </a:stretch>
        </p:blipFill>
        <p:spPr>
          <a:xfrm>
            <a:off x="645327" y="1807075"/>
            <a:ext cx="3394825" cy="1254850"/>
          </a:xfrm>
          <a:prstGeom prst="rect">
            <a:avLst/>
          </a:prstGeom>
          <a:noFill/>
          <a:ln w="38100" cap="flat" cmpd="sng">
            <a:solidFill>
              <a:srgbClr val="0000FF"/>
            </a:solidFill>
            <a:prstDash val="solid"/>
            <a:round/>
            <a:headEnd type="none" w="sm" len="sm"/>
            <a:tailEnd type="none" w="sm" len="sm"/>
          </a:ln>
        </p:spPr>
      </p:pic>
      <p:pic>
        <p:nvPicPr>
          <p:cNvPr id="388" name="Google Shape;388;p66"/>
          <p:cNvPicPr preferRelativeResize="0"/>
          <p:nvPr/>
        </p:nvPicPr>
        <p:blipFill>
          <a:blip r:embed="rId5">
            <a:alphaModFix/>
          </a:blip>
          <a:stretch>
            <a:fillRect/>
          </a:stretch>
        </p:blipFill>
        <p:spPr>
          <a:xfrm>
            <a:off x="645326" y="3386875"/>
            <a:ext cx="3875975" cy="85172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Activation Functions</a:t>
            </a:r>
            <a:endParaRPr dirty="0"/>
          </a:p>
        </p:txBody>
      </p:sp>
      <p:sp>
        <p:nvSpPr>
          <p:cNvPr id="394" name="Google Shape;394;p67"/>
          <p:cNvSpPr txBox="1">
            <a:spLocks noGrp="1"/>
          </p:cNvSpPr>
          <p:nvPr>
            <p:ph type="body" idx="1"/>
          </p:nvPr>
        </p:nvSpPr>
        <p:spPr>
          <a:xfrm>
            <a:off x="311700" y="1152475"/>
            <a:ext cx="53583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a:t>
            </a:r>
            <a:r>
              <a:rPr lang="en" sz="1800" b="1" u="sng"/>
              <a:t>sigmoid </a:t>
            </a:r>
            <a:r>
              <a:rPr lang="en" sz="1800"/>
              <a:t>function used to find z , and it is a activation function. We can use different functions for this purpose as well, for example:</a:t>
            </a:r>
            <a:endParaRPr sz="1800" dirty="0"/>
          </a:p>
          <a:p>
            <a:pPr marL="457200" lvl="0" indent="-342900" algn="l" rtl="0">
              <a:spcBef>
                <a:spcPts val="1600"/>
              </a:spcBef>
              <a:spcAft>
                <a:spcPts val="0"/>
              </a:spcAft>
              <a:buSzPts val="1800"/>
              <a:buChar char="●"/>
            </a:pPr>
            <a:r>
              <a:rPr lang="en" sz="1800"/>
              <a:t>The </a:t>
            </a:r>
            <a:r>
              <a:rPr lang="en" sz="1800" b="1" u="sng"/>
              <a:t>rectified linear unit </a:t>
            </a:r>
            <a:r>
              <a:rPr lang="en" sz="1800" b="1"/>
              <a:t>ReLU(a) = max(0, a)</a:t>
            </a:r>
            <a:r>
              <a:rPr lang="en" sz="1800"/>
              <a:t>, which is fast to evaluate and easy to analyze.</a:t>
            </a:r>
            <a:endParaRPr sz="1800" dirty="0"/>
          </a:p>
          <a:p>
            <a:pPr marL="457200" lvl="0" indent="-342900" algn="l" rtl="0">
              <a:spcBef>
                <a:spcPts val="0"/>
              </a:spcBef>
              <a:spcAft>
                <a:spcPts val="0"/>
              </a:spcAft>
              <a:buSzPts val="1800"/>
              <a:buChar char="●"/>
            </a:pPr>
            <a:r>
              <a:rPr lang="en" sz="1800"/>
              <a:t>The</a:t>
            </a:r>
            <a:r>
              <a:rPr lang="en" sz="1800" b="1" u="sng"/>
              <a:t> hyberbolic tangent</a:t>
            </a:r>
            <a:r>
              <a:rPr lang="en" sz="1800"/>
              <a:t> </a:t>
            </a:r>
            <a:r>
              <a:rPr lang="en" sz="1800" b="1"/>
              <a:t>tanh</a:t>
            </a:r>
            <a:r>
              <a:rPr lang="en" sz="1800"/>
              <a:t>, which is centered at zero, helping to avoid saturation. </a:t>
            </a:r>
            <a:endParaRPr sz="1800" dirty="0"/>
          </a:p>
        </p:txBody>
      </p:sp>
      <p:pic>
        <p:nvPicPr>
          <p:cNvPr id="395" name="Google Shape;395;p67"/>
          <p:cNvPicPr preferRelativeResize="0"/>
          <p:nvPr/>
        </p:nvPicPr>
        <p:blipFill rotWithShape="1">
          <a:blip r:embed="rId3">
            <a:alphaModFix/>
          </a:blip>
          <a:srcRect l="20375" r="33242" b="46994"/>
          <a:stretch/>
        </p:blipFill>
        <p:spPr>
          <a:xfrm>
            <a:off x="6148190" y="1017725"/>
            <a:ext cx="2280493" cy="572700"/>
          </a:xfrm>
          <a:prstGeom prst="rect">
            <a:avLst/>
          </a:prstGeom>
          <a:noFill/>
          <a:ln w="38100" cap="flat" cmpd="sng">
            <a:solidFill>
              <a:srgbClr val="0000FF"/>
            </a:solidFill>
            <a:prstDash val="solid"/>
            <a:round/>
            <a:headEnd type="none" w="sm" len="sm"/>
            <a:tailEnd type="none" w="sm" len="sm"/>
          </a:ln>
        </p:spPr>
      </p:pic>
      <p:pic>
        <p:nvPicPr>
          <p:cNvPr id="396" name="Google Shape;396;p67"/>
          <p:cNvPicPr preferRelativeResize="0"/>
          <p:nvPr/>
        </p:nvPicPr>
        <p:blipFill rotWithShape="1">
          <a:blip r:embed="rId4">
            <a:alphaModFix/>
          </a:blip>
          <a:srcRect r="49879"/>
          <a:stretch/>
        </p:blipFill>
        <p:spPr>
          <a:xfrm>
            <a:off x="5583575" y="1791425"/>
            <a:ext cx="3409725" cy="2460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 and Loss function</a:t>
            </a:r>
            <a:endParaRPr dirty="0"/>
          </a:p>
        </p:txBody>
      </p:sp>
      <p:sp>
        <p:nvSpPr>
          <p:cNvPr id="402" name="Google Shape;402;p68"/>
          <p:cNvSpPr txBox="1">
            <a:spLocks noGrp="1"/>
          </p:cNvSpPr>
          <p:nvPr>
            <p:ph type="body" idx="1"/>
          </p:nvPr>
        </p:nvSpPr>
        <p:spPr>
          <a:xfrm>
            <a:off x="556300" y="1152475"/>
            <a:ext cx="50040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 The softmax output activation is used in combination with the </a:t>
            </a:r>
            <a:r>
              <a:rPr lang="en" sz="2100" b="1"/>
              <a:t>negative log-likelihood loss</a:t>
            </a:r>
            <a:r>
              <a:rPr lang="en" sz="2100"/>
              <a:t>, like logistic regression. </a:t>
            </a:r>
            <a:endParaRPr sz="2100" dirty="0"/>
          </a:p>
          <a:p>
            <a:pPr marL="0" lvl="0" indent="0" algn="l" rtl="0">
              <a:spcBef>
                <a:spcPts val="1600"/>
              </a:spcBef>
              <a:spcAft>
                <a:spcPts val="1600"/>
              </a:spcAft>
              <a:buNone/>
            </a:pPr>
            <a:r>
              <a:rPr lang="en" sz="2100"/>
              <a:t>Consider ey(i) = [0, 0,... , 0, 1 , 0, ... ,0], as one-hot vector.</a:t>
            </a:r>
            <a:endParaRPr sz="2100" dirty="0"/>
          </a:p>
        </p:txBody>
      </p:sp>
      <p:pic>
        <p:nvPicPr>
          <p:cNvPr id="403" name="Google Shape;403;p68"/>
          <p:cNvPicPr preferRelativeResize="0"/>
          <p:nvPr/>
        </p:nvPicPr>
        <p:blipFill>
          <a:blip r:embed="rId3">
            <a:alphaModFix/>
          </a:blip>
          <a:stretch>
            <a:fillRect/>
          </a:stretch>
        </p:blipFill>
        <p:spPr>
          <a:xfrm>
            <a:off x="5424850" y="1577450"/>
            <a:ext cx="3407450" cy="136597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Gradient descent in neural networks</a:t>
            </a:r>
            <a:endParaRPr dirty="0"/>
          </a:p>
        </p:txBody>
      </p:sp>
      <p:sp>
        <p:nvSpPr>
          <p:cNvPr id="409" name="Google Shape;409;p69"/>
          <p:cNvSpPr txBox="1">
            <a:spLocks noGrp="1"/>
          </p:cNvSpPr>
          <p:nvPr>
            <p:ph type="body" idx="1"/>
          </p:nvPr>
        </p:nvSpPr>
        <p:spPr>
          <a:xfrm>
            <a:off x="311700" y="1152475"/>
            <a:ext cx="83508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Neural networks are learned by batch gradient descent.</a:t>
            </a:r>
            <a:endParaRPr sz="1900" dirty="0"/>
          </a:p>
          <a:p>
            <a:pPr marL="457200" lvl="0" indent="0" algn="l" rtl="0">
              <a:spcBef>
                <a:spcPts val="1600"/>
              </a:spcBef>
              <a:spcAft>
                <a:spcPts val="0"/>
              </a:spcAft>
              <a:buNone/>
            </a:pPr>
            <a:r>
              <a:rPr lang="en" sz="1900"/>
              <a:t>     </a:t>
            </a:r>
            <a:endParaRPr sz="1900" dirty="0"/>
          </a:p>
          <a:p>
            <a:pPr marL="457200" lvl="0" indent="-349250" algn="l" rtl="0">
              <a:spcBef>
                <a:spcPts val="1600"/>
              </a:spcBef>
              <a:spcAft>
                <a:spcPts val="0"/>
              </a:spcAft>
              <a:buSzPts val="1900"/>
              <a:buChar char="●"/>
            </a:pPr>
            <a:r>
              <a:rPr lang="en" sz="1900"/>
              <a:t>      is the loss on instance batch i.</a:t>
            </a:r>
            <a:endParaRPr sz="1900" dirty="0"/>
          </a:p>
          <a:p>
            <a:pPr marL="457200" lvl="0" indent="-349250" algn="l" rtl="0">
              <a:spcBef>
                <a:spcPts val="0"/>
              </a:spcBef>
              <a:spcAft>
                <a:spcPts val="0"/>
              </a:spcAft>
              <a:buSzPts val="1900"/>
              <a:buChar char="●"/>
            </a:pPr>
            <a:r>
              <a:rPr lang="en" sz="1900"/>
              <a:t>      is the learning rate at update t</a:t>
            </a:r>
            <a:endParaRPr sz="1900" dirty="0"/>
          </a:p>
          <a:p>
            <a:pPr marL="457200" lvl="0" indent="-349250" algn="l" rtl="0">
              <a:spcBef>
                <a:spcPts val="0"/>
              </a:spcBef>
              <a:spcAft>
                <a:spcPts val="0"/>
              </a:spcAft>
              <a:buSzPts val="1900"/>
              <a:buChar char="●"/>
            </a:pPr>
            <a:r>
              <a:rPr lang="en" sz="1900"/>
              <a:t>                 is the gradient of the loss with respect to the column vector of output weights </a:t>
            </a:r>
            <a:endParaRPr sz="1900" dirty="0"/>
          </a:p>
        </p:txBody>
      </p:sp>
      <p:pic>
        <p:nvPicPr>
          <p:cNvPr id="410" name="Google Shape;410;p69"/>
          <p:cNvPicPr preferRelativeResize="0"/>
          <p:nvPr/>
        </p:nvPicPr>
        <p:blipFill>
          <a:blip r:embed="rId3">
            <a:alphaModFix/>
          </a:blip>
          <a:stretch>
            <a:fillRect/>
          </a:stretch>
        </p:blipFill>
        <p:spPr>
          <a:xfrm>
            <a:off x="2820062" y="1760613"/>
            <a:ext cx="3334075" cy="483775"/>
          </a:xfrm>
          <a:prstGeom prst="rect">
            <a:avLst/>
          </a:prstGeom>
          <a:noFill/>
          <a:ln w="38100" cap="flat" cmpd="sng">
            <a:solidFill>
              <a:srgbClr val="0000FF"/>
            </a:solidFill>
            <a:prstDash val="solid"/>
            <a:round/>
            <a:headEnd type="none" w="sm" len="sm"/>
            <a:tailEnd type="none" w="sm" len="sm"/>
          </a:ln>
        </p:spPr>
      </p:pic>
      <p:pic>
        <p:nvPicPr>
          <p:cNvPr id="411" name="Google Shape;411;p69"/>
          <p:cNvPicPr preferRelativeResize="0"/>
          <p:nvPr/>
        </p:nvPicPr>
        <p:blipFill>
          <a:blip r:embed="rId4">
            <a:alphaModFix/>
          </a:blip>
          <a:stretch>
            <a:fillRect/>
          </a:stretch>
        </p:blipFill>
        <p:spPr>
          <a:xfrm>
            <a:off x="772525" y="2526363"/>
            <a:ext cx="457200" cy="407324"/>
          </a:xfrm>
          <a:prstGeom prst="rect">
            <a:avLst/>
          </a:prstGeom>
          <a:noFill/>
          <a:ln>
            <a:noFill/>
          </a:ln>
        </p:spPr>
      </p:pic>
      <p:pic>
        <p:nvPicPr>
          <p:cNvPr id="412" name="Google Shape;412;p69"/>
          <p:cNvPicPr preferRelativeResize="0"/>
          <p:nvPr/>
        </p:nvPicPr>
        <p:blipFill>
          <a:blip r:embed="rId5">
            <a:alphaModFix/>
          </a:blip>
          <a:stretch>
            <a:fillRect/>
          </a:stretch>
        </p:blipFill>
        <p:spPr>
          <a:xfrm>
            <a:off x="772525" y="2270125"/>
            <a:ext cx="457200" cy="352409"/>
          </a:xfrm>
          <a:prstGeom prst="rect">
            <a:avLst/>
          </a:prstGeom>
          <a:noFill/>
          <a:ln>
            <a:noFill/>
          </a:ln>
        </p:spPr>
      </p:pic>
      <p:pic>
        <p:nvPicPr>
          <p:cNvPr id="413" name="Google Shape;413;p69"/>
          <p:cNvPicPr preferRelativeResize="0"/>
          <p:nvPr/>
        </p:nvPicPr>
        <p:blipFill>
          <a:blip r:embed="rId6">
            <a:alphaModFix/>
          </a:blip>
          <a:stretch>
            <a:fillRect/>
          </a:stretch>
        </p:blipFill>
        <p:spPr>
          <a:xfrm>
            <a:off x="772525" y="2933875"/>
            <a:ext cx="1040980" cy="407325"/>
          </a:xfrm>
          <a:prstGeom prst="rect">
            <a:avLst/>
          </a:prstGeom>
          <a:noFill/>
          <a:ln>
            <a:noFill/>
          </a:ln>
        </p:spPr>
      </p:pic>
      <p:pic>
        <p:nvPicPr>
          <p:cNvPr id="414" name="Google Shape;414;p69"/>
          <p:cNvPicPr preferRelativeResize="0"/>
          <p:nvPr/>
        </p:nvPicPr>
        <p:blipFill>
          <a:blip r:embed="rId7">
            <a:alphaModFix/>
          </a:blip>
          <a:stretch>
            <a:fillRect/>
          </a:stretch>
        </p:blipFill>
        <p:spPr>
          <a:xfrm>
            <a:off x="2482125" y="3341200"/>
            <a:ext cx="724804" cy="352425"/>
          </a:xfrm>
          <a:prstGeom prst="rect">
            <a:avLst/>
          </a:prstGeom>
          <a:noFill/>
          <a:ln>
            <a:noFill/>
          </a:ln>
        </p:spPr>
      </p:pic>
      <p:pic>
        <p:nvPicPr>
          <p:cNvPr id="415" name="Google Shape;415;p69"/>
          <p:cNvPicPr preferRelativeResize="0"/>
          <p:nvPr/>
        </p:nvPicPr>
        <p:blipFill>
          <a:blip r:embed="rId8">
            <a:alphaModFix/>
          </a:blip>
          <a:stretch>
            <a:fillRect/>
          </a:stretch>
        </p:blipFill>
        <p:spPr>
          <a:xfrm>
            <a:off x="1952586" y="3838737"/>
            <a:ext cx="5069025" cy="95170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Backpropagation in neural networks</a:t>
            </a:r>
            <a:endParaRPr dirty="0"/>
          </a:p>
        </p:txBody>
      </p:sp>
      <p:sp>
        <p:nvSpPr>
          <p:cNvPr id="421" name="Google Shape;421;p70"/>
          <p:cNvSpPr txBox="1">
            <a:spLocks noGrp="1"/>
          </p:cNvSpPr>
          <p:nvPr>
            <p:ph type="body" idx="1"/>
          </p:nvPr>
        </p:nvSpPr>
        <p:spPr>
          <a:xfrm>
            <a:off x="422650" y="1287425"/>
            <a:ext cx="3999900" cy="302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t>Using the Backpropagation, we  compute a loss on y, and apply the chain rule of calculus to compute a gradient on all parameters.</a:t>
            </a:r>
            <a:endParaRPr sz="2200" dirty="0"/>
          </a:p>
        </p:txBody>
      </p:sp>
      <p:pic>
        <p:nvPicPr>
          <p:cNvPr id="422" name="Google Shape;422;p70"/>
          <p:cNvPicPr preferRelativeResize="0"/>
          <p:nvPr/>
        </p:nvPicPr>
        <p:blipFill>
          <a:blip r:embed="rId3">
            <a:alphaModFix/>
          </a:blip>
          <a:stretch>
            <a:fillRect/>
          </a:stretch>
        </p:blipFill>
        <p:spPr>
          <a:xfrm>
            <a:off x="4422550" y="1487443"/>
            <a:ext cx="4299625" cy="262007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Sequence Data </a:t>
            </a:r>
            <a:endParaRPr dirty="0"/>
          </a:p>
        </p:txBody>
      </p:sp>
      <p:sp>
        <p:nvSpPr>
          <p:cNvPr id="428" name="Google Shape;428;p71"/>
          <p:cNvSpPr txBox="1">
            <a:spLocks noGrp="1"/>
          </p:cNvSpPr>
          <p:nvPr>
            <p:ph type="body" idx="1"/>
          </p:nvPr>
        </p:nvSpPr>
        <p:spPr>
          <a:xfrm>
            <a:off x="311700" y="1152475"/>
            <a:ext cx="8520600" cy="3155100"/>
          </a:xfrm>
          <a:prstGeom prst="rect">
            <a:avLst/>
          </a:prstGeom>
        </p:spPr>
        <p:txBody>
          <a:bodyPr spcFirstLastPara="1" wrap="square" lIns="91425" tIns="91425" rIns="91425" bIns="91425" anchor="t" anchorCtr="0">
            <a:noAutofit/>
          </a:bodyPr>
          <a:lstStyle/>
          <a:p>
            <a:pPr marL="285750" indent="-285750"/>
            <a:r>
              <a:rPr lang="en" sz="1700" dirty="0">
                <a:solidFill>
                  <a:schemeClr val="dk1"/>
                </a:solidFill>
              </a:rPr>
              <a:t>If we consider a text as a sequence of words w1,w2, ... ,wM. Using some structures like </a:t>
            </a:r>
            <a:r>
              <a:rPr lang="en" sz="1700" b="1" dirty="0">
                <a:solidFill>
                  <a:srgbClr val="FF0000"/>
                </a:solidFill>
              </a:rPr>
              <a:t>BOW will destroy the context </a:t>
            </a:r>
            <a:r>
              <a:rPr lang="en" sz="1700" dirty="0">
                <a:solidFill>
                  <a:schemeClr val="dk1"/>
                </a:solidFill>
              </a:rPr>
              <a:t>behind the text. Therefore, the sequence of words should be modeled. </a:t>
            </a:r>
          </a:p>
          <a:p>
            <a:pPr marL="285750" indent="-285750"/>
            <a:r>
              <a:rPr lang="en" sz="1700" b="1" dirty="0">
                <a:solidFill>
                  <a:srgbClr val="0000FF"/>
                </a:solidFill>
              </a:rPr>
              <a:t>Neural architectures</a:t>
            </a:r>
            <a:r>
              <a:rPr lang="en" sz="1700" dirty="0"/>
              <a:t> suitable for </a:t>
            </a:r>
            <a:r>
              <a:rPr lang="en" sz="1700" b="1" dirty="0"/>
              <a:t>sequence data </a:t>
            </a:r>
            <a:r>
              <a:rPr lang="en" sz="1700" dirty="0"/>
              <a:t>are listed as following:</a:t>
            </a:r>
            <a:endParaRPr sz="1700" dirty="0"/>
          </a:p>
          <a:p>
            <a:pPr marL="457200" lvl="0" indent="-336550" algn="l" rtl="0">
              <a:spcBef>
                <a:spcPts val="1600"/>
              </a:spcBef>
              <a:spcAft>
                <a:spcPts val="0"/>
              </a:spcAft>
              <a:buSzPts val="1700"/>
              <a:buAutoNum type="arabicPeriod"/>
            </a:pPr>
            <a:r>
              <a:rPr lang="en" sz="1700" b="1" dirty="0"/>
              <a:t>Convolutional Neural Networks</a:t>
            </a:r>
            <a:r>
              <a:rPr lang="en" sz="1700" dirty="0"/>
              <a:t>, which is sensitive to local dependencies between words.</a:t>
            </a:r>
            <a:endParaRPr sz="1700" dirty="0"/>
          </a:p>
          <a:p>
            <a:pPr marL="457200" lvl="0" indent="-336550" algn="l" rtl="0">
              <a:spcBef>
                <a:spcPts val="0"/>
              </a:spcBef>
              <a:spcAft>
                <a:spcPts val="0"/>
              </a:spcAft>
              <a:buSzPts val="1700"/>
              <a:buAutoNum type="arabicPeriod"/>
            </a:pPr>
            <a:r>
              <a:rPr lang="en" sz="1700" b="1" dirty="0"/>
              <a:t>Recurrent Neural Networks</a:t>
            </a:r>
            <a:r>
              <a:rPr lang="en" sz="1700" dirty="0"/>
              <a:t>, which is a model of context is constructed while processing the text from left-to-right. These networks are sensitive to global dependencies.</a:t>
            </a:r>
            <a:endParaRPr sz="1700" dirty="0"/>
          </a:p>
          <a:p>
            <a:pPr marL="457200" lvl="0" indent="-336550" algn="l" rtl="0">
              <a:spcBef>
                <a:spcPts val="0"/>
              </a:spcBef>
              <a:spcAft>
                <a:spcPts val="0"/>
              </a:spcAft>
              <a:buSzPts val="1700"/>
              <a:buAutoNum type="arabicPeriod"/>
            </a:pPr>
            <a:r>
              <a:rPr lang="en" sz="1700" b="1" dirty="0"/>
              <a:t>Self-attentional Networks</a:t>
            </a:r>
            <a:r>
              <a:rPr lang="en" sz="1700" dirty="0"/>
              <a:t>, which model of context is adaptive: each word can choose its own context. </a:t>
            </a:r>
            <a:endParaRPr sz="1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2"/>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Chapter 4</a:t>
            </a:r>
            <a:endParaRPr dirty="0"/>
          </a:p>
        </p:txBody>
      </p:sp>
      <p:sp>
        <p:nvSpPr>
          <p:cNvPr id="434" name="Google Shape;434;p72"/>
          <p:cNvSpPr txBox="1">
            <a:spLocks noGrp="1"/>
          </p:cNvSpPr>
          <p:nvPr>
            <p:ph type="subTitle" idx="1"/>
          </p:nvPr>
        </p:nvSpPr>
        <p:spPr>
          <a:xfrm>
            <a:off x="468175" y="2834125"/>
            <a:ext cx="67152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Linguistic application of classification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490250" y="897400"/>
            <a:ext cx="8304300" cy="34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Question : </a:t>
            </a:r>
            <a:endParaRPr sz="2500" dirty="0"/>
          </a:p>
          <a:p>
            <a:pPr marL="0" lvl="0" indent="457200" algn="l" rtl="0">
              <a:spcBef>
                <a:spcPts val="0"/>
              </a:spcBef>
              <a:spcAft>
                <a:spcPts val="0"/>
              </a:spcAft>
              <a:buNone/>
            </a:pPr>
            <a:r>
              <a:rPr lang="en" sz="2200" b="0" i="1"/>
              <a:t>“ Which text classification learning algorithm is best? ”</a:t>
            </a:r>
            <a:endParaRPr sz="2200" b="0" i="1" dirty="0"/>
          </a:p>
          <a:p>
            <a:pPr marL="0" lvl="0" indent="0" algn="l" rtl="0">
              <a:spcBef>
                <a:spcPts val="0"/>
              </a:spcBef>
              <a:spcAft>
                <a:spcPts val="0"/>
              </a:spcAft>
              <a:buNone/>
            </a:pPr>
            <a:endParaRPr sz="2200" b="0" i="1" dirty="0"/>
          </a:p>
          <a:p>
            <a:pPr marL="0" lvl="0" indent="0" algn="l" rtl="0">
              <a:spcBef>
                <a:spcPts val="0"/>
              </a:spcBef>
              <a:spcAft>
                <a:spcPts val="0"/>
              </a:spcAft>
              <a:buNone/>
            </a:pPr>
            <a:r>
              <a:rPr lang="en" sz="2500"/>
              <a:t>Answer : </a:t>
            </a:r>
            <a:endParaRPr sz="2500" dirty="0"/>
          </a:p>
          <a:p>
            <a:pPr marL="457200" lvl="0" indent="0" algn="l" rtl="0">
              <a:spcBef>
                <a:spcPts val="0"/>
              </a:spcBef>
              <a:spcAft>
                <a:spcPts val="0"/>
              </a:spcAft>
              <a:buNone/>
            </a:pPr>
            <a:r>
              <a:rPr lang="en" sz="2200" b="0" i="1"/>
              <a:t>“ It depends on what characteristics are important to the problem you are trying to solve. ” </a:t>
            </a:r>
            <a:endParaRPr sz="2200" b="0"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3"/>
          <p:cNvSpPr txBox="1">
            <a:spLocks noGrp="1"/>
          </p:cNvSpPr>
          <p:nvPr>
            <p:ph type="title"/>
          </p:nvPr>
        </p:nvSpPr>
        <p:spPr>
          <a:xfrm>
            <a:off x="490250" y="437300"/>
            <a:ext cx="8336700" cy="39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Question : </a:t>
            </a:r>
            <a:endParaRPr sz="2700" dirty="0"/>
          </a:p>
          <a:p>
            <a:pPr marL="914400" lvl="0" indent="457200" algn="l" rtl="0">
              <a:spcBef>
                <a:spcPts val="0"/>
              </a:spcBef>
              <a:spcAft>
                <a:spcPts val="0"/>
              </a:spcAft>
              <a:buNone/>
            </a:pPr>
            <a:r>
              <a:rPr lang="en" sz="2400"/>
              <a:t>“</a:t>
            </a:r>
            <a:r>
              <a:rPr lang="en" sz="2400" i="1"/>
              <a:t>What are the classical application of text classification?</a:t>
            </a:r>
            <a:r>
              <a:rPr lang="en" sz="2400"/>
              <a:t>”</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a:t>Answer:</a:t>
            </a:r>
            <a:endParaRPr sz="2400" dirty="0"/>
          </a:p>
          <a:p>
            <a:pPr marL="914400" lvl="0" indent="457200" algn="l" rtl="0">
              <a:spcBef>
                <a:spcPts val="0"/>
              </a:spcBef>
              <a:spcAft>
                <a:spcPts val="0"/>
              </a:spcAft>
              <a:buClr>
                <a:schemeClr val="dk1"/>
              </a:buClr>
              <a:buSzPts val="1100"/>
              <a:buFont typeface="Arial"/>
              <a:buNone/>
            </a:pPr>
            <a:r>
              <a:rPr lang="en" sz="2400"/>
              <a:t>“ </a:t>
            </a:r>
            <a:r>
              <a:rPr lang="en" sz="2400" i="1"/>
              <a:t>Sentiment and opinion analysis, and Word sense disambiguation</a:t>
            </a:r>
            <a:r>
              <a:rPr lang="en" sz="2400"/>
              <a:t>”</a:t>
            </a: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a:t>
            </a:r>
            <a:endParaRPr dirty="0"/>
          </a:p>
        </p:txBody>
      </p:sp>
      <p:sp>
        <p:nvSpPr>
          <p:cNvPr id="445" name="Google Shape;445;p74"/>
          <p:cNvSpPr txBox="1"/>
          <p:nvPr/>
        </p:nvSpPr>
        <p:spPr>
          <a:xfrm>
            <a:off x="528000" y="1179725"/>
            <a:ext cx="83043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Sentiment analysis is a classical application of text classification, and is typically approached with a bag-of-words classifier.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b="1" i="1"/>
              <a:t>Now let's define the sentiment of a text and what do we mean by that?</a:t>
            </a:r>
            <a:endParaRPr sz="1700" b="1" i="1" dirty="0"/>
          </a:p>
          <a:p>
            <a:pPr marL="0" lvl="0" indent="0" algn="l" rtl="0">
              <a:spcBef>
                <a:spcPts val="0"/>
              </a:spcBef>
              <a:spcAft>
                <a:spcPts val="0"/>
              </a:spcAft>
              <a:buNone/>
            </a:pPr>
            <a:r>
              <a:rPr lang="en" sz="1700"/>
              <a:t>The </a:t>
            </a:r>
            <a:r>
              <a:rPr lang="en" sz="1700" b="1"/>
              <a:t>sentiment </a:t>
            </a:r>
            <a:r>
              <a:rPr lang="en" sz="1700"/>
              <a:t>behind a text refers to the author’s subjective or emotional attitude towards the central topic of the text.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a:t>Some good examples of semantics behind natural language texts can be found in:</a:t>
            </a:r>
            <a:endParaRPr sz="1700" dirty="0"/>
          </a:p>
          <a:p>
            <a:pPr marL="457200" lvl="0" indent="-336550" algn="l" rtl="0">
              <a:spcBef>
                <a:spcPts val="0"/>
              </a:spcBef>
              <a:spcAft>
                <a:spcPts val="0"/>
              </a:spcAft>
              <a:buSzPts val="1700"/>
              <a:buChar char="●"/>
            </a:pPr>
            <a:r>
              <a:rPr lang="en" sz="1700"/>
              <a:t>In consumer reviews of a product or service, the sentiment behind the review may align with a 1-5 star rating. </a:t>
            </a:r>
            <a:endParaRPr sz="1700" dirty="0"/>
          </a:p>
          <a:p>
            <a:pPr marL="457200" lvl="0" indent="-336550" algn="l" rtl="0">
              <a:spcBef>
                <a:spcPts val="0"/>
              </a:spcBef>
              <a:spcAft>
                <a:spcPts val="0"/>
              </a:spcAft>
              <a:buSzPts val="1700"/>
              <a:buChar char="●"/>
            </a:pPr>
            <a:r>
              <a:rPr lang="en" sz="1700"/>
              <a:t> In political statements, the sentiment may reflect a favorable/ unfavorable view toward a proposed policy</a:t>
            </a:r>
            <a:endParaRPr sz="17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Sentiment analysis pt2</a:t>
            </a:r>
            <a:endParaRPr dirty="0"/>
          </a:p>
        </p:txBody>
      </p:sp>
      <p:sp>
        <p:nvSpPr>
          <p:cNvPr id="451" name="Google Shape;451;p75"/>
          <p:cNvSpPr txBox="1"/>
          <p:nvPr/>
        </p:nvSpPr>
        <p:spPr>
          <a:xfrm>
            <a:off x="404975" y="1397050"/>
            <a:ext cx="8427300" cy="271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452" name="Google Shape;452;p75"/>
          <p:cNvSpPr txBox="1"/>
          <p:nvPr/>
        </p:nvSpPr>
        <p:spPr>
          <a:xfrm>
            <a:off x="405100" y="1156800"/>
            <a:ext cx="8427300" cy="398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As we mentioned, a typical way to approach sentiment analysis is through BOW classification. However, there are some cases of linguistic phenomena which require more complex modeling.</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r>
              <a:rPr lang="en" sz="1900"/>
              <a:t>Some examples of such linguistic phenomena are provided here for clarification; in these examples we can clearly see that using double negation in speech or sometimes slangs will require more complex classifier than BOW to figure out  the sentiment behind one’s sentence.</a:t>
            </a:r>
            <a:endParaRPr sz="1900" dirty="0"/>
          </a:p>
          <a:p>
            <a:pPr marL="0" lvl="0" indent="0" algn="l" rtl="0">
              <a:spcBef>
                <a:spcPts val="0"/>
              </a:spcBef>
              <a:spcAft>
                <a:spcPts val="0"/>
              </a:spcAft>
              <a:buNone/>
            </a:pPr>
            <a:endParaRPr sz="1900" dirty="0"/>
          </a:p>
          <a:p>
            <a:pPr marL="914400" lvl="0" indent="0" algn="l" rtl="0">
              <a:spcBef>
                <a:spcPts val="0"/>
              </a:spcBef>
              <a:spcAft>
                <a:spcPts val="0"/>
              </a:spcAft>
              <a:buNone/>
            </a:pPr>
            <a:r>
              <a:rPr lang="en" sz="1900"/>
              <a:t>Example 1 →  It would be nice if you acted like you understood.</a:t>
            </a:r>
            <a:endParaRPr sz="1900" dirty="0"/>
          </a:p>
          <a:p>
            <a:pPr marL="914400" lvl="0" indent="0" algn="l" rtl="0">
              <a:spcBef>
                <a:spcPts val="0"/>
              </a:spcBef>
              <a:spcAft>
                <a:spcPts val="0"/>
              </a:spcAft>
              <a:buNone/>
            </a:pPr>
            <a:r>
              <a:rPr lang="en" sz="1900"/>
              <a:t>Example 2 → That’s not bad for the first day. </a:t>
            </a:r>
            <a:endParaRPr sz="1900" dirty="0"/>
          </a:p>
          <a:p>
            <a:pPr marL="914400" lvl="0" indent="0" algn="l" rtl="0">
              <a:spcBef>
                <a:spcPts val="0"/>
              </a:spcBef>
              <a:spcAft>
                <a:spcPts val="0"/>
              </a:spcAft>
              <a:buNone/>
            </a:pPr>
            <a:r>
              <a:rPr lang="en" sz="1900"/>
              <a:t>Example 3 → It's not like I don't agree with your teacher. </a:t>
            </a:r>
            <a:endParaRPr sz="1900" dirty="0"/>
          </a:p>
          <a:p>
            <a:pPr marL="0" lvl="0" indent="0" algn="l" rtl="0">
              <a:spcBef>
                <a:spcPts val="0"/>
              </a:spcBef>
              <a:spcAft>
                <a:spcPts val="0"/>
              </a:spcAft>
              <a:buNone/>
            </a:pPr>
            <a:endParaRPr sz="19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sense disambiguation </a:t>
            </a:r>
            <a:endParaRPr dirty="0"/>
          </a:p>
        </p:txBody>
      </p:sp>
      <p:sp>
        <p:nvSpPr>
          <p:cNvPr id="458" name="Google Shape;458;p76"/>
          <p:cNvSpPr txBox="1"/>
          <p:nvPr/>
        </p:nvSpPr>
        <p:spPr>
          <a:xfrm>
            <a:off x="441900" y="1237050"/>
            <a:ext cx="80733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Many words have multiple senses, or meanings. The semantic behind those texts which consisting of of multi-sense words, will associate with only one of the senses of those words.</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a:t>For example, the verb appeal has different senses. The real question is how a model can find out the correct sense of the verb appeal in the following text.</a:t>
            </a:r>
            <a:endParaRPr sz="1800" dirty="0"/>
          </a:p>
          <a:p>
            <a:pPr marL="0" lvl="0" indent="0" algn="l" rtl="0">
              <a:spcBef>
                <a:spcPts val="0"/>
              </a:spcBef>
              <a:spcAft>
                <a:spcPts val="0"/>
              </a:spcAft>
              <a:buNone/>
            </a:pPr>
            <a:endParaRPr sz="1800" dirty="0"/>
          </a:p>
          <a:p>
            <a:pPr marL="0" lvl="0" indent="0" algn="ctr" rtl="0">
              <a:spcBef>
                <a:spcPts val="0"/>
              </a:spcBef>
              <a:spcAft>
                <a:spcPts val="0"/>
              </a:spcAft>
              <a:buNone/>
            </a:pPr>
            <a:r>
              <a:rPr lang="en" sz="1800" b="1" i="1"/>
              <a:t>Text →  “Prostitutes appeal to Pope”</a:t>
            </a:r>
            <a:endParaRPr sz="1800" b="1" i="1" dirty="0"/>
          </a:p>
          <a:p>
            <a:pPr marL="0" lvl="0" indent="0" algn="l" rtl="0">
              <a:spcBef>
                <a:spcPts val="0"/>
              </a:spcBef>
              <a:spcAft>
                <a:spcPts val="0"/>
              </a:spcAft>
              <a:buNone/>
            </a:pPr>
            <a:endParaRPr sz="1800" dirty="0"/>
          </a:p>
        </p:txBody>
      </p:sp>
      <p:pic>
        <p:nvPicPr>
          <p:cNvPr id="459" name="Google Shape;459;p76"/>
          <p:cNvPicPr preferRelativeResize="0"/>
          <p:nvPr/>
        </p:nvPicPr>
        <p:blipFill>
          <a:blip r:embed="rId3">
            <a:alphaModFix/>
          </a:blip>
          <a:stretch>
            <a:fillRect/>
          </a:stretch>
        </p:blipFill>
        <p:spPr>
          <a:xfrm>
            <a:off x="893838" y="3789950"/>
            <a:ext cx="7169425" cy="105365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Word sense disambiguation pt2</a:t>
            </a:r>
            <a:endParaRPr dirty="0"/>
          </a:p>
        </p:txBody>
      </p:sp>
      <p:sp>
        <p:nvSpPr>
          <p:cNvPr id="465" name="Google Shape;465;p77"/>
          <p:cNvSpPr txBox="1"/>
          <p:nvPr/>
        </p:nvSpPr>
        <p:spPr>
          <a:xfrm>
            <a:off x="528050" y="1273975"/>
            <a:ext cx="8304300" cy="38471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b="1" i="1" dirty="0">
                <a:solidFill>
                  <a:srgbClr val="0000FF"/>
                </a:solidFill>
              </a:rPr>
              <a:t>Word senses disambiguation</a:t>
            </a:r>
            <a:r>
              <a:rPr lang="en" sz="1800" i="1" dirty="0">
                <a:solidFill>
                  <a:schemeClr val="dk1"/>
                </a:solidFill>
              </a:rPr>
              <a:t> is the problem of identifying the intended word sense in a given context.</a:t>
            </a:r>
            <a:endParaRPr sz="1800" i="1" dirty="0">
              <a:solidFill>
                <a:schemeClr val="dk1"/>
              </a:solidFill>
            </a:endParaRPr>
          </a:p>
          <a:p>
            <a:pPr marL="0" lvl="0" indent="0" algn="l" rtl="0">
              <a:spcBef>
                <a:spcPts val="0"/>
              </a:spcBef>
              <a:spcAft>
                <a:spcPts val="0"/>
              </a:spcAft>
              <a:buClr>
                <a:schemeClr val="dk1"/>
              </a:buClr>
              <a:buSzPts val="1100"/>
              <a:buFont typeface="Arial"/>
              <a:buNone/>
            </a:pPr>
            <a:endParaRPr sz="1800" dirty="0">
              <a:solidFill>
                <a:schemeClr val="dk1"/>
              </a:solidFill>
            </a:endParaRPr>
          </a:p>
          <a:p>
            <a:pPr marL="457200" lvl="0" indent="-342900" algn="l" rtl="0">
              <a:spcBef>
                <a:spcPts val="600"/>
              </a:spcBef>
              <a:spcAft>
                <a:spcPts val="600"/>
              </a:spcAft>
              <a:buClr>
                <a:schemeClr val="dk1"/>
              </a:buClr>
              <a:buSzPts val="1800"/>
              <a:buChar char="●"/>
            </a:pPr>
            <a:r>
              <a:rPr lang="en" sz="1800" b="1" dirty="0">
                <a:solidFill>
                  <a:srgbClr val="0000FF"/>
                </a:solidFill>
              </a:rPr>
              <a:t>Senses</a:t>
            </a:r>
            <a:r>
              <a:rPr lang="en" sz="1800" b="1" dirty="0">
                <a:solidFill>
                  <a:schemeClr val="dk1"/>
                </a:solidFill>
              </a:rPr>
              <a:t> </a:t>
            </a:r>
            <a:r>
              <a:rPr lang="en" sz="1800" dirty="0">
                <a:solidFill>
                  <a:schemeClr val="dk1"/>
                </a:solidFill>
              </a:rPr>
              <a:t>are properties of </a:t>
            </a:r>
            <a:r>
              <a:rPr lang="en" sz="1800" b="1" dirty="0">
                <a:solidFill>
                  <a:schemeClr val="dk1"/>
                </a:solidFill>
              </a:rPr>
              <a:t>lemmas </a:t>
            </a:r>
            <a:r>
              <a:rPr lang="en" sz="1800" dirty="0">
                <a:solidFill>
                  <a:schemeClr val="dk1"/>
                </a:solidFill>
              </a:rPr>
              <a:t>which are uninflected word forms, and are grouped into synonym sets called </a:t>
            </a:r>
            <a:r>
              <a:rPr lang="en" sz="1800" b="1" dirty="0">
                <a:solidFill>
                  <a:schemeClr val="dk1"/>
                </a:solidFill>
              </a:rPr>
              <a:t>synsets</a:t>
            </a:r>
            <a:r>
              <a:rPr lang="en" sz="1800" dirty="0">
                <a:solidFill>
                  <a:schemeClr val="dk1"/>
                </a:solidFill>
              </a:rPr>
              <a:t>. </a:t>
            </a:r>
            <a:endParaRPr sz="1800" dirty="0">
              <a:solidFill>
                <a:schemeClr val="dk1"/>
              </a:solidFill>
            </a:endParaRPr>
          </a:p>
          <a:p>
            <a:pPr marL="457200" lvl="0" indent="-342900" algn="l" rtl="0">
              <a:spcBef>
                <a:spcPts val="600"/>
              </a:spcBef>
              <a:spcAft>
                <a:spcPts val="600"/>
              </a:spcAft>
              <a:buClr>
                <a:schemeClr val="dk1"/>
              </a:buClr>
              <a:buSzPts val="1800"/>
              <a:buChar char="●"/>
            </a:pPr>
            <a:r>
              <a:rPr lang="en" sz="1800" dirty="0">
                <a:solidFill>
                  <a:schemeClr val="dk1"/>
                </a:solidFill>
              </a:rPr>
              <a:t>These synsets are collected and annotated in </a:t>
            </a:r>
            <a:r>
              <a:rPr lang="en" sz="1800" b="1" dirty="0">
                <a:solidFill>
                  <a:srgbClr val="0000FF"/>
                </a:solidFill>
              </a:rPr>
              <a:t>WordNet</a:t>
            </a:r>
            <a:r>
              <a:rPr lang="en" sz="1800" dirty="0">
                <a:solidFill>
                  <a:schemeClr val="dk1"/>
                </a:solidFill>
              </a:rPr>
              <a:t>. </a:t>
            </a:r>
            <a:r>
              <a:rPr lang="en" sz="1800" b="1" dirty="0">
                <a:solidFill>
                  <a:schemeClr val="dk1"/>
                </a:solidFill>
              </a:rPr>
              <a:t>WordNet</a:t>
            </a:r>
            <a:r>
              <a:rPr lang="en" sz="1800" dirty="0">
                <a:solidFill>
                  <a:schemeClr val="dk1"/>
                </a:solidFill>
              </a:rPr>
              <a:t> consists of roughly 100,000 synsets, which are groups of lemmas (or phrases) that are synonymous. </a:t>
            </a:r>
            <a:endParaRPr sz="1800" dirty="0">
              <a:solidFill>
                <a:schemeClr val="dk1"/>
              </a:solidFill>
            </a:endParaRPr>
          </a:p>
          <a:p>
            <a:pPr marL="457200" lvl="0" indent="-342900" algn="l" rtl="0">
              <a:spcBef>
                <a:spcPts val="600"/>
              </a:spcBef>
              <a:spcAft>
                <a:spcPts val="600"/>
              </a:spcAft>
              <a:buClr>
                <a:schemeClr val="dk1"/>
              </a:buClr>
              <a:buSzPts val="1800"/>
              <a:buChar char="●"/>
            </a:pPr>
            <a:r>
              <a:rPr lang="en" sz="1800" b="1" dirty="0">
                <a:solidFill>
                  <a:srgbClr val="0000FF"/>
                </a:solidFill>
              </a:rPr>
              <a:t>WordNet</a:t>
            </a:r>
            <a:r>
              <a:rPr lang="en" sz="1800" dirty="0">
                <a:solidFill>
                  <a:schemeClr val="dk1"/>
                </a:solidFill>
              </a:rPr>
              <a:t>  defines the scope of the word sense disambiguation problem, and, more generally, formalizes lexical semantic knowledge of English.</a:t>
            </a:r>
            <a:endParaRPr sz="1800" dirty="0">
              <a:solidFill>
                <a:schemeClr val="dk1"/>
              </a:solidFill>
            </a:endParaRPr>
          </a:p>
          <a:p>
            <a:pPr marL="0" lvl="0" indent="0" algn="l" rtl="0">
              <a:spcBef>
                <a:spcPts val="600"/>
              </a:spcBef>
              <a:spcAft>
                <a:spcPts val="600"/>
              </a:spcAft>
              <a:buNone/>
            </a:pPr>
            <a:r>
              <a:rPr lang="en" sz="1800" dirty="0"/>
              <a:t> </a:t>
            </a:r>
            <a:endParaRPr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Word sense disambiguation pt3  </a:t>
            </a:r>
            <a:endParaRPr dirty="0"/>
          </a:p>
        </p:txBody>
      </p:sp>
      <p:sp>
        <p:nvSpPr>
          <p:cNvPr id="471" name="Google Shape;471;p78"/>
          <p:cNvSpPr txBox="1"/>
          <p:nvPr/>
        </p:nvSpPr>
        <p:spPr>
          <a:xfrm>
            <a:off x="478825" y="1237050"/>
            <a:ext cx="80487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WordNet </a:t>
            </a:r>
            <a:r>
              <a:rPr lang="en" sz="1700"/>
              <a:t>also describes many other lexical </a:t>
            </a:r>
            <a:r>
              <a:rPr lang="en" sz="1700" b="1">
                <a:solidFill>
                  <a:srgbClr val="0000FF"/>
                </a:solidFill>
              </a:rPr>
              <a:t>semantic relationships</a:t>
            </a:r>
            <a:r>
              <a:rPr lang="en" sz="1700"/>
              <a:t> in addition to</a:t>
            </a:r>
            <a:r>
              <a:rPr lang="en" sz="1700" b="1"/>
              <a:t> </a:t>
            </a:r>
            <a:r>
              <a:rPr lang="en" sz="1700" b="1">
                <a:solidFill>
                  <a:schemeClr val="dk1"/>
                </a:solidFill>
              </a:rPr>
              <a:t>synonymy</a:t>
            </a:r>
            <a:r>
              <a:rPr lang="en" sz="1700"/>
              <a:t>, including: </a:t>
            </a:r>
            <a:endParaRPr sz="1700" dirty="0"/>
          </a:p>
          <a:p>
            <a:pPr marL="0" lvl="0" indent="0" algn="l" rtl="0">
              <a:spcBef>
                <a:spcPts val="0"/>
              </a:spcBef>
              <a:spcAft>
                <a:spcPts val="0"/>
              </a:spcAft>
              <a:buNone/>
            </a:pPr>
            <a:endParaRPr sz="1700" dirty="0"/>
          </a:p>
          <a:p>
            <a:pPr marL="457200" lvl="0" indent="-336550" algn="l" rtl="0">
              <a:spcBef>
                <a:spcPts val="0"/>
              </a:spcBef>
              <a:spcAft>
                <a:spcPts val="0"/>
              </a:spcAft>
              <a:buSzPts val="1700"/>
              <a:buChar char="●"/>
            </a:pPr>
            <a:r>
              <a:rPr lang="en" sz="1700" b="1">
                <a:solidFill>
                  <a:srgbClr val="980000"/>
                </a:solidFill>
              </a:rPr>
              <a:t>Antonymy</a:t>
            </a:r>
            <a:r>
              <a:rPr lang="en" sz="1700"/>
              <a:t>: x means the opposite of y, e.g. FRIEND-ENEMY</a:t>
            </a:r>
            <a:endParaRPr sz="1700" dirty="0"/>
          </a:p>
          <a:p>
            <a:pPr marL="457200" lvl="0" indent="-336550" algn="l" rtl="0">
              <a:spcBef>
                <a:spcPts val="0"/>
              </a:spcBef>
              <a:spcAft>
                <a:spcPts val="0"/>
              </a:spcAft>
              <a:buSzPts val="1700"/>
              <a:buChar char="●"/>
            </a:pPr>
            <a:r>
              <a:rPr lang="en" sz="1700" b="1">
                <a:solidFill>
                  <a:srgbClr val="980000"/>
                </a:solidFill>
              </a:rPr>
              <a:t>Hyponymy</a:t>
            </a:r>
            <a:r>
              <a:rPr lang="en" sz="1700"/>
              <a:t>: x is a special case of y, e.g. RED-COLOR; the inverse relationship is hyponymy</a:t>
            </a:r>
            <a:endParaRPr sz="1700" dirty="0"/>
          </a:p>
          <a:p>
            <a:pPr marL="457200" lvl="0" indent="-336550" algn="l" rtl="0">
              <a:spcBef>
                <a:spcPts val="0"/>
              </a:spcBef>
              <a:spcAft>
                <a:spcPts val="0"/>
              </a:spcAft>
              <a:buSzPts val="1700"/>
              <a:buChar char="●"/>
            </a:pPr>
            <a:r>
              <a:rPr lang="en" sz="1700" b="1">
                <a:solidFill>
                  <a:srgbClr val="980000"/>
                </a:solidFill>
              </a:rPr>
              <a:t>Meronymy</a:t>
            </a:r>
            <a:r>
              <a:rPr lang="en" sz="1700"/>
              <a:t>: x is a part of y, e.g., WHEEL-BICYCLE; the inverse relationship is holonymy.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a:t>Classification of these relations can be performed by searching for characteristic patterns between pairs of words.</a:t>
            </a:r>
            <a:endParaRPr sz="1700" dirty="0"/>
          </a:p>
          <a:p>
            <a:pPr marL="0" lvl="0" indent="0" algn="l" rtl="0">
              <a:spcBef>
                <a:spcPts val="0"/>
              </a:spcBef>
              <a:spcAft>
                <a:spcPts val="0"/>
              </a:spcAft>
              <a:buNone/>
            </a:pPr>
            <a:endParaRPr sz="17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Word sense disambiguation as </a:t>
            </a:r>
            <a:r>
              <a:rPr lang="en">
                <a:solidFill>
                  <a:srgbClr val="0000FF"/>
                </a:solidFill>
              </a:rPr>
              <a:t>Classification </a:t>
            </a:r>
            <a:r>
              <a:rPr lang="en"/>
              <a:t> </a:t>
            </a:r>
            <a:endParaRPr dirty="0"/>
          </a:p>
        </p:txBody>
      </p:sp>
      <p:sp>
        <p:nvSpPr>
          <p:cNvPr id="477" name="Google Shape;477;p79"/>
          <p:cNvSpPr txBox="1"/>
          <p:nvPr/>
        </p:nvSpPr>
        <p:spPr>
          <a:xfrm>
            <a:off x="626500" y="1212450"/>
            <a:ext cx="7987200" cy="106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Consider the the mentioned two texts bellow, different senses of word “</a:t>
            </a:r>
            <a:r>
              <a:rPr lang="en" sz="1900" b="1" i="1"/>
              <a:t>plants</a:t>
            </a:r>
            <a:r>
              <a:rPr lang="en" sz="1900"/>
              <a:t>” has been used in each sentences. How can we tell living plants from manufacturing plants?  </a:t>
            </a:r>
            <a:endParaRPr sz="1900" dirty="0"/>
          </a:p>
        </p:txBody>
      </p:sp>
      <p:pic>
        <p:nvPicPr>
          <p:cNvPr id="478" name="Google Shape;478;p79"/>
          <p:cNvPicPr preferRelativeResize="0"/>
          <p:nvPr/>
        </p:nvPicPr>
        <p:blipFill>
          <a:blip r:embed="rId3">
            <a:alphaModFix/>
          </a:blip>
          <a:stretch>
            <a:fillRect/>
          </a:stretch>
        </p:blipFill>
        <p:spPr>
          <a:xfrm>
            <a:off x="1374450" y="2454575"/>
            <a:ext cx="6092025" cy="141725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sense disambiguation as </a:t>
            </a:r>
            <a:r>
              <a:rPr lang="en">
                <a:solidFill>
                  <a:srgbClr val="0000FF"/>
                </a:solidFill>
              </a:rPr>
              <a:t>Classification </a:t>
            </a:r>
            <a:r>
              <a:rPr lang="en"/>
              <a:t>pt2</a:t>
            </a:r>
            <a:r>
              <a:rPr lang="en">
                <a:solidFill>
                  <a:srgbClr val="0000FF"/>
                </a:solidFill>
              </a:rPr>
              <a:t> </a:t>
            </a:r>
            <a:r>
              <a:rPr lang="en"/>
              <a:t> </a:t>
            </a:r>
            <a:endParaRPr dirty="0"/>
          </a:p>
        </p:txBody>
      </p:sp>
      <p:sp>
        <p:nvSpPr>
          <p:cNvPr id="484" name="Google Shape;484;p80"/>
          <p:cNvSpPr txBox="1"/>
          <p:nvPr/>
        </p:nvSpPr>
        <p:spPr>
          <a:xfrm>
            <a:off x="626500" y="1212450"/>
            <a:ext cx="7987200" cy="923299"/>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buClr>
                <a:schemeClr val="dk1"/>
              </a:buClr>
              <a:buSzPts val="1100"/>
            </a:pPr>
            <a:r>
              <a:rPr lang="en" sz="1600" dirty="0">
                <a:solidFill>
                  <a:schemeClr val="dk1"/>
                </a:solidFill>
              </a:rPr>
              <a:t>Now lets build a </a:t>
            </a:r>
            <a:r>
              <a:rPr lang="en" sz="1600" b="1" dirty="0">
                <a:solidFill>
                  <a:schemeClr val="dk1"/>
                </a:solidFill>
              </a:rPr>
              <a:t>feature vector </a:t>
            </a:r>
            <a:r>
              <a:rPr lang="en" sz="1600" dirty="0">
                <a:solidFill>
                  <a:schemeClr val="dk1"/>
                </a:solidFill>
              </a:rPr>
              <a:t>using the </a:t>
            </a:r>
            <a:r>
              <a:rPr lang="en" sz="1600" b="1" dirty="0">
                <a:solidFill>
                  <a:schemeClr val="dk1"/>
                </a:solidFill>
              </a:rPr>
              <a:t>bag-of-words representation</a:t>
            </a:r>
            <a:r>
              <a:rPr lang="en" sz="1600" dirty="0">
                <a:solidFill>
                  <a:schemeClr val="dk1"/>
                </a:solidFill>
              </a:rPr>
              <a:t>, by treating each context as a pseudo-document. The feature function can be represented as following:</a:t>
            </a:r>
            <a:endParaRPr sz="1900" dirty="0"/>
          </a:p>
        </p:txBody>
      </p:sp>
      <p:pic>
        <p:nvPicPr>
          <p:cNvPr id="485" name="Google Shape;485;p80"/>
          <p:cNvPicPr preferRelativeResize="0"/>
          <p:nvPr/>
        </p:nvPicPr>
        <p:blipFill>
          <a:blip r:embed="rId3">
            <a:alphaModFix/>
          </a:blip>
          <a:stretch>
            <a:fillRect/>
          </a:stretch>
        </p:blipFill>
        <p:spPr>
          <a:xfrm>
            <a:off x="1469338" y="2122153"/>
            <a:ext cx="5746599" cy="1336900"/>
          </a:xfrm>
          <a:prstGeom prst="rect">
            <a:avLst/>
          </a:prstGeom>
          <a:noFill/>
          <a:ln w="38100" cap="flat" cmpd="sng">
            <a:solidFill>
              <a:srgbClr val="0000FF"/>
            </a:solidFill>
            <a:prstDash val="solid"/>
            <a:round/>
            <a:headEnd type="none" w="sm" len="sm"/>
            <a:tailEnd type="none" w="sm" len="sm"/>
          </a:ln>
        </p:spPr>
      </p:pic>
      <p:pic>
        <p:nvPicPr>
          <p:cNvPr id="486" name="Google Shape;486;p80"/>
          <p:cNvPicPr preferRelativeResize="0"/>
          <p:nvPr/>
        </p:nvPicPr>
        <p:blipFill>
          <a:blip r:embed="rId4">
            <a:alphaModFix/>
          </a:blip>
          <a:stretch>
            <a:fillRect/>
          </a:stretch>
        </p:blipFill>
        <p:spPr>
          <a:xfrm>
            <a:off x="1296625" y="3702377"/>
            <a:ext cx="6092026" cy="705719"/>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1"/>
          <p:cNvSpPr txBox="1">
            <a:spLocks noGrp="1"/>
          </p:cNvSpPr>
          <p:nvPr>
            <p:ph type="title"/>
          </p:nvPr>
        </p:nvSpPr>
        <p:spPr>
          <a:xfrm>
            <a:off x="311700" y="35188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Word sense disambiguation as </a:t>
            </a:r>
            <a:r>
              <a:rPr lang="en" dirty="0">
                <a:solidFill>
                  <a:srgbClr val="0000FF"/>
                </a:solidFill>
              </a:rPr>
              <a:t>Classification </a:t>
            </a:r>
            <a:r>
              <a:rPr lang="en" dirty="0">
                <a:solidFill>
                  <a:srgbClr val="000000"/>
                </a:solidFill>
              </a:rPr>
              <a:t>pt3 </a:t>
            </a:r>
            <a:r>
              <a:rPr lang="en" dirty="0"/>
              <a:t> </a:t>
            </a:r>
            <a:endParaRPr dirty="0"/>
          </a:p>
        </p:txBody>
      </p:sp>
      <p:sp>
        <p:nvSpPr>
          <p:cNvPr id="492" name="Google Shape;492;p81"/>
          <p:cNvSpPr txBox="1"/>
          <p:nvPr/>
        </p:nvSpPr>
        <p:spPr>
          <a:xfrm>
            <a:off x="626500" y="1212450"/>
            <a:ext cx="8023500" cy="341629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600"/>
              </a:spcAft>
              <a:buNone/>
            </a:pPr>
            <a:endParaRPr lang="en-CA" sz="1600" dirty="0"/>
          </a:p>
          <a:p>
            <a:pPr marL="0" lvl="0" indent="0" algn="l" rtl="0">
              <a:spcBef>
                <a:spcPts val="600"/>
              </a:spcBef>
              <a:spcAft>
                <a:spcPts val="600"/>
              </a:spcAft>
              <a:buNone/>
            </a:pPr>
            <a:endParaRPr sz="1600" dirty="0"/>
          </a:p>
          <a:p>
            <a:pPr marL="457200" lvl="0" indent="-342900" algn="l" rtl="0">
              <a:spcBef>
                <a:spcPts val="600"/>
              </a:spcBef>
              <a:spcAft>
                <a:spcPts val="600"/>
              </a:spcAft>
              <a:buSzPts val="1800"/>
              <a:buChar char="●"/>
            </a:pPr>
            <a:r>
              <a:rPr lang="en" sz="1600" dirty="0"/>
              <a:t>As in document classification, </a:t>
            </a:r>
            <a:r>
              <a:rPr lang="en" sz="1600" b="1" dirty="0"/>
              <a:t>many of these features are irrelevant</a:t>
            </a:r>
            <a:r>
              <a:rPr lang="en" sz="1600" dirty="0"/>
              <a:t>, but</a:t>
            </a:r>
            <a:r>
              <a:rPr lang="en" sz="1600" b="1" dirty="0"/>
              <a:t> a few are very strong predictors</a:t>
            </a:r>
            <a:r>
              <a:rPr lang="en" sz="1600" dirty="0"/>
              <a:t>. </a:t>
            </a:r>
            <a:endParaRPr sz="1600" dirty="0"/>
          </a:p>
          <a:p>
            <a:pPr marL="457200" lvl="0" indent="-342900" algn="l" rtl="0">
              <a:spcBef>
                <a:spcPts val="600"/>
              </a:spcBef>
              <a:spcAft>
                <a:spcPts val="600"/>
              </a:spcAft>
              <a:buSzPts val="1800"/>
              <a:buChar char="●"/>
            </a:pPr>
            <a:r>
              <a:rPr lang="en" sz="1600" dirty="0"/>
              <a:t>To go beyond the </a:t>
            </a:r>
            <a:r>
              <a:rPr lang="en" sz="1600" b="1" dirty="0"/>
              <a:t>bag-of-words</a:t>
            </a:r>
            <a:r>
              <a:rPr lang="en" sz="1600" dirty="0"/>
              <a:t>, one might encode the position of each context word with respect to the target. These are called </a:t>
            </a:r>
            <a:r>
              <a:rPr lang="en" sz="1600" b="1" dirty="0"/>
              <a:t>collocation features</a:t>
            </a:r>
            <a:r>
              <a:rPr lang="en" sz="1600" dirty="0"/>
              <a:t>, and they give more information about the specific role played by each </a:t>
            </a:r>
            <a:r>
              <a:rPr lang="en" sz="1600" b="1" dirty="0"/>
              <a:t>context </a:t>
            </a:r>
            <a:r>
              <a:rPr lang="en" sz="1600" dirty="0"/>
              <a:t>word.</a:t>
            </a:r>
            <a:endParaRPr sz="1600" dirty="0"/>
          </a:p>
          <a:p>
            <a:pPr marL="457200" lvl="0" indent="-342900" algn="l" rtl="0">
              <a:spcBef>
                <a:spcPts val="600"/>
              </a:spcBef>
              <a:spcAft>
                <a:spcPts val="600"/>
              </a:spcAft>
              <a:buSzPts val="1800"/>
              <a:buChar char="●"/>
            </a:pPr>
            <a:r>
              <a:rPr lang="en" sz="1600" dirty="0"/>
              <a:t>A </a:t>
            </a:r>
            <a:r>
              <a:rPr lang="en" sz="1600" b="1" dirty="0"/>
              <a:t>semantic concordance</a:t>
            </a:r>
            <a:r>
              <a:rPr lang="en" sz="1600" dirty="0"/>
              <a:t> is a corpus in which each open-class word (nouns, verbs, adjectives, and adverbs) is tagged with its word sense from the target dictionary or thesaurus</a:t>
            </a:r>
            <a:endParaRPr sz="1600" dirty="0"/>
          </a:p>
        </p:txBody>
      </p:sp>
      <p:pic>
        <p:nvPicPr>
          <p:cNvPr id="493" name="Google Shape;493;p81"/>
          <p:cNvPicPr preferRelativeResize="0"/>
          <p:nvPr/>
        </p:nvPicPr>
        <p:blipFill>
          <a:blip r:embed="rId3">
            <a:alphaModFix/>
          </a:blip>
          <a:stretch>
            <a:fillRect/>
          </a:stretch>
        </p:blipFill>
        <p:spPr>
          <a:xfrm>
            <a:off x="1529288" y="1212450"/>
            <a:ext cx="6085424" cy="70497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Tokenization </a:t>
            </a:r>
            <a:endParaRPr dirty="0"/>
          </a:p>
        </p:txBody>
      </p:sp>
      <p:sp>
        <p:nvSpPr>
          <p:cNvPr id="499" name="Google Shape;499;p82"/>
          <p:cNvSpPr txBox="1"/>
          <p:nvPr/>
        </p:nvSpPr>
        <p:spPr>
          <a:xfrm>
            <a:off x="232300" y="1017725"/>
            <a:ext cx="8600100" cy="2277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 sz="1700"/>
              <a:t>The first subtask for constructing a bag-of-words vector is </a:t>
            </a:r>
            <a:r>
              <a:rPr lang="en" sz="1700" b="1"/>
              <a:t>Tokenization. </a:t>
            </a:r>
            <a:endParaRPr sz="1700" b="1" dirty="0"/>
          </a:p>
          <a:p>
            <a:pPr marL="457200" lvl="0" indent="-336550" algn="l" rtl="0">
              <a:spcBef>
                <a:spcPts val="0"/>
              </a:spcBef>
              <a:spcAft>
                <a:spcPts val="0"/>
              </a:spcAft>
              <a:buSzPts val="1700"/>
              <a:buChar char="●"/>
            </a:pPr>
            <a:r>
              <a:rPr lang="en" sz="1700" b="1"/>
              <a:t>Tokenization </a:t>
            </a:r>
            <a:r>
              <a:rPr lang="en" sz="1700"/>
              <a:t>is the </a:t>
            </a:r>
            <a:r>
              <a:rPr lang="en" sz="1700" b="1"/>
              <a:t>language-specific </a:t>
            </a:r>
            <a:r>
              <a:rPr lang="en" sz="1700"/>
              <a:t>task of splitting the input into discrete tokens. </a:t>
            </a:r>
            <a:endParaRPr sz="1700" dirty="0"/>
          </a:p>
          <a:p>
            <a:pPr marL="457200" lvl="0" indent="0" algn="l" rtl="0">
              <a:spcBef>
                <a:spcPts val="0"/>
              </a:spcBef>
              <a:spcAft>
                <a:spcPts val="0"/>
              </a:spcAft>
              <a:buNone/>
            </a:pPr>
            <a:endParaRPr sz="1700" dirty="0"/>
          </a:p>
          <a:p>
            <a:pPr marL="457200" lvl="0" indent="-336550" algn="l" rtl="0">
              <a:spcBef>
                <a:spcPts val="0"/>
              </a:spcBef>
              <a:spcAft>
                <a:spcPts val="0"/>
              </a:spcAft>
              <a:buSzPts val="1700"/>
              <a:buChar char="●"/>
            </a:pPr>
            <a:r>
              <a:rPr lang="en" sz="1700">
                <a:solidFill>
                  <a:schemeClr val="dk1"/>
                </a:solidFill>
              </a:rPr>
              <a:t>A simple approach is to define a subset of</a:t>
            </a:r>
            <a:r>
              <a:rPr lang="en" sz="1700" u="sng">
                <a:solidFill>
                  <a:schemeClr val="dk1"/>
                </a:solidFill>
              </a:rPr>
              <a:t> characters as whitespace, and then split the text on these tokens</a:t>
            </a:r>
            <a:r>
              <a:rPr lang="en" sz="1700">
                <a:solidFill>
                  <a:schemeClr val="dk1"/>
                </a:solidFill>
              </a:rPr>
              <a:t>.</a:t>
            </a:r>
            <a:endParaRPr sz="1700" dirty="0">
              <a:solidFill>
                <a:schemeClr val="dk1"/>
              </a:solidFill>
            </a:endParaRPr>
          </a:p>
          <a:p>
            <a:pPr marL="457200" lvl="0" indent="0" algn="l" rtl="0">
              <a:spcBef>
                <a:spcPts val="0"/>
              </a:spcBef>
              <a:spcAft>
                <a:spcPts val="0"/>
              </a:spcAft>
              <a:buNone/>
            </a:pPr>
            <a:endParaRPr sz="1700" dirty="0"/>
          </a:p>
          <a:p>
            <a:pPr marL="0" lvl="0" indent="0" algn="ctr" rtl="0">
              <a:spcBef>
                <a:spcPts val="0"/>
              </a:spcBef>
              <a:spcAft>
                <a:spcPts val="0"/>
              </a:spcAft>
              <a:buNone/>
            </a:pPr>
            <a:r>
              <a:rPr lang="en" sz="1700" b="1"/>
              <a:t>Text </a:t>
            </a:r>
            <a:r>
              <a:rPr lang="en" sz="1700"/>
              <a:t>→ “</a:t>
            </a:r>
            <a:r>
              <a:rPr lang="en" sz="1700" b="1" i="1"/>
              <a:t>Isn’t Ahab, Ahab? ;)</a:t>
            </a:r>
            <a:r>
              <a:rPr lang="en" sz="1700"/>
              <a:t> “</a:t>
            </a:r>
            <a:endParaRPr sz="1700" dirty="0"/>
          </a:p>
        </p:txBody>
      </p:sp>
      <p:pic>
        <p:nvPicPr>
          <p:cNvPr id="500" name="Google Shape;500;p82"/>
          <p:cNvPicPr preferRelativeResize="0"/>
          <p:nvPr/>
        </p:nvPicPr>
        <p:blipFill>
          <a:blip r:embed="rId3">
            <a:alphaModFix/>
          </a:blip>
          <a:stretch>
            <a:fillRect/>
          </a:stretch>
        </p:blipFill>
        <p:spPr>
          <a:xfrm>
            <a:off x="934075" y="3513125"/>
            <a:ext cx="6896500" cy="117630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916900" y="800675"/>
            <a:ext cx="7910100" cy="35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Question : </a:t>
            </a:r>
            <a:endParaRPr sz="2500" dirty="0"/>
          </a:p>
          <a:p>
            <a:pPr marL="0" lvl="0" indent="457200" algn="l" rtl="0">
              <a:spcBef>
                <a:spcPts val="0"/>
              </a:spcBef>
              <a:spcAft>
                <a:spcPts val="0"/>
              </a:spcAft>
              <a:buNone/>
            </a:pPr>
            <a:r>
              <a:rPr lang="en" sz="2200" b="0" i="1"/>
              <a:t>“ What is the basic representation of text data for classification? ”</a:t>
            </a:r>
            <a:endParaRPr sz="2200" b="0" i="1" dirty="0"/>
          </a:p>
          <a:p>
            <a:pPr marL="0" lvl="0" indent="0" algn="l" rtl="0">
              <a:spcBef>
                <a:spcPts val="0"/>
              </a:spcBef>
              <a:spcAft>
                <a:spcPts val="0"/>
              </a:spcAft>
              <a:buNone/>
            </a:pPr>
            <a:endParaRPr sz="2200" b="0" i="1" dirty="0"/>
          </a:p>
          <a:p>
            <a:pPr marL="0" lvl="0" indent="0" algn="l" rtl="0">
              <a:spcBef>
                <a:spcPts val="0"/>
              </a:spcBef>
              <a:spcAft>
                <a:spcPts val="0"/>
              </a:spcAft>
              <a:buNone/>
            </a:pPr>
            <a:r>
              <a:rPr lang="en" sz="2500"/>
              <a:t>Answer : </a:t>
            </a:r>
            <a:endParaRPr sz="2500" dirty="0"/>
          </a:p>
          <a:p>
            <a:pPr marL="457200" lvl="0" indent="0" algn="l" rtl="0">
              <a:spcBef>
                <a:spcPts val="0"/>
              </a:spcBef>
              <a:spcAft>
                <a:spcPts val="0"/>
              </a:spcAft>
              <a:buNone/>
            </a:pPr>
            <a:r>
              <a:rPr lang="en" sz="2200" b="0" i="1"/>
              <a:t>“ BOW ” </a:t>
            </a:r>
            <a:endParaRPr sz="2200" b="0"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Normalization </a:t>
            </a:r>
            <a:endParaRPr dirty="0"/>
          </a:p>
        </p:txBody>
      </p:sp>
      <p:sp>
        <p:nvSpPr>
          <p:cNvPr id="506" name="Google Shape;506;p83"/>
          <p:cNvSpPr txBox="1"/>
          <p:nvPr/>
        </p:nvSpPr>
        <p:spPr>
          <a:xfrm>
            <a:off x="362700" y="1120825"/>
            <a:ext cx="84186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After splitting the text into tokens, the next question is which tokens are really </a:t>
            </a:r>
            <a:r>
              <a:rPr lang="en" sz="1700" b="1"/>
              <a:t>distinct</a:t>
            </a:r>
            <a:r>
              <a:rPr lang="en" sz="1700"/>
              <a:t>. </a:t>
            </a:r>
            <a:endParaRPr sz="1700" dirty="0"/>
          </a:p>
          <a:p>
            <a:pPr marL="0" lvl="0" indent="0" algn="l" rtl="0">
              <a:spcBef>
                <a:spcPts val="0"/>
              </a:spcBef>
              <a:spcAft>
                <a:spcPts val="0"/>
              </a:spcAft>
              <a:buNone/>
            </a:pPr>
            <a:r>
              <a:rPr lang="en" sz="1700"/>
              <a:t>For example, </a:t>
            </a:r>
            <a:r>
              <a:rPr lang="en" sz="1700" b="1"/>
              <a:t>sentence-initial capitalization</a:t>
            </a:r>
            <a:r>
              <a:rPr lang="en" sz="1700"/>
              <a:t> may be irrelevant to some classification tasks. </a:t>
            </a:r>
            <a:endParaRPr sz="1700" dirty="0"/>
          </a:p>
        </p:txBody>
      </p:sp>
      <p:pic>
        <p:nvPicPr>
          <p:cNvPr id="507" name="Google Shape;507;p83"/>
          <p:cNvPicPr preferRelativeResize="0"/>
          <p:nvPr/>
        </p:nvPicPr>
        <p:blipFill>
          <a:blip r:embed="rId3">
            <a:alphaModFix/>
          </a:blip>
          <a:stretch>
            <a:fillRect/>
          </a:stretch>
        </p:blipFill>
        <p:spPr>
          <a:xfrm>
            <a:off x="4365650" y="2455425"/>
            <a:ext cx="4466775" cy="1825475"/>
          </a:xfrm>
          <a:prstGeom prst="rect">
            <a:avLst/>
          </a:prstGeom>
          <a:noFill/>
          <a:ln w="38100" cap="flat" cmpd="sng">
            <a:solidFill>
              <a:srgbClr val="0000FF"/>
            </a:solidFill>
            <a:prstDash val="solid"/>
            <a:round/>
            <a:headEnd type="none" w="sm" len="sm"/>
            <a:tailEnd type="none" w="sm" len="sm"/>
          </a:ln>
        </p:spPr>
      </p:pic>
      <p:sp>
        <p:nvSpPr>
          <p:cNvPr id="508" name="Google Shape;508;p83"/>
          <p:cNvSpPr txBox="1"/>
          <p:nvPr/>
        </p:nvSpPr>
        <p:spPr>
          <a:xfrm>
            <a:off x="617150" y="2279025"/>
            <a:ext cx="37485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solidFill>
                  <a:schemeClr val="dk1"/>
                </a:solidFill>
              </a:rPr>
              <a:t>The complete elimination of case distinctions will result in a smaller vocabulary, and thus smaller feature vectors. </a:t>
            </a:r>
            <a:endParaRPr sz="1700" dirty="0">
              <a:solidFill>
                <a:schemeClr val="dk1"/>
              </a:solidFill>
            </a:endParaRPr>
          </a:p>
          <a:p>
            <a:pPr marL="0" lvl="0" indent="0" algn="l" rtl="0">
              <a:spcBef>
                <a:spcPts val="0"/>
              </a:spcBef>
              <a:spcAft>
                <a:spcPts val="0"/>
              </a:spcAft>
              <a:buClr>
                <a:schemeClr val="dk1"/>
              </a:buClr>
              <a:buSzPts val="1100"/>
              <a:buFont typeface="Arial"/>
              <a:buNone/>
            </a:pPr>
            <a:endParaRPr sz="1700" dirty="0">
              <a:solidFill>
                <a:schemeClr val="dk1"/>
              </a:solidFill>
            </a:endParaRPr>
          </a:p>
          <a:p>
            <a:pPr marL="0" lvl="0" indent="0" algn="l" rtl="0">
              <a:spcBef>
                <a:spcPts val="0"/>
              </a:spcBef>
              <a:spcAft>
                <a:spcPts val="0"/>
              </a:spcAft>
              <a:buClr>
                <a:schemeClr val="dk1"/>
              </a:buClr>
              <a:buSzPts val="1100"/>
              <a:buFont typeface="Arial"/>
              <a:buNone/>
            </a:pPr>
            <a:r>
              <a:rPr lang="en" sz="1700">
                <a:solidFill>
                  <a:schemeClr val="dk1"/>
                </a:solidFill>
              </a:rPr>
              <a:t>Other than Normalization, there are aggressive ways to group words like </a:t>
            </a:r>
            <a:r>
              <a:rPr lang="en" sz="1700" b="1">
                <a:solidFill>
                  <a:schemeClr val="dk1"/>
                </a:solidFill>
              </a:rPr>
              <a:t>Stemming </a:t>
            </a:r>
            <a:r>
              <a:rPr lang="en" sz="1700">
                <a:solidFill>
                  <a:schemeClr val="dk1"/>
                </a:solidFill>
              </a:rPr>
              <a:t>and </a:t>
            </a:r>
            <a:r>
              <a:rPr lang="en" sz="1700" b="1">
                <a:solidFill>
                  <a:schemeClr val="dk1"/>
                </a:solidFill>
              </a:rPr>
              <a:t>Lemmatization</a:t>
            </a:r>
            <a:r>
              <a:rPr lang="en" sz="1700">
                <a:solidFill>
                  <a:schemeClr val="dk1"/>
                </a:solidFill>
              </a:rPr>
              <a:t>. </a:t>
            </a:r>
            <a:endParaRPr sz="15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Stemmer and Lemmatizer</a:t>
            </a:r>
            <a:endParaRPr dirty="0"/>
          </a:p>
        </p:txBody>
      </p:sp>
      <p:sp>
        <p:nvSpPr>
          <p:cNvPr id="514" name="Google Shape;514;p84"/>
          <p:cNvSpPr txBox="1"/>
          <p:nvPr/>
        </p:nvSpPr>
        <p:spPr>
          <a:xfrm>
            <a:off x="311700" y="1017725"/>
            <a:ext cx="86097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A </a:t>
            </a:r>
            <a:r>
              <a:rPr lang="en" sz="1600" b="1">
                <a:solidFill>
                  <a:srgbClr val="0000FF"/>
                </a:solidFill>
              </a:rPr>
              <a:t>stemmer </a:t>
            </a:r>
            <a:r>
              <a:rPr lang="en" sz="1600"/>
              <a:t>is a program for eliminating affixes, usually by applying a series of regular expression substitutions.</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a:t>There are different stemming and Lemmatizer algorithms, the most popular ones are “</a:t>
            </a:r>
            <a:r>
              <a:rPr lang="en" sz="1600" b="1"/>
              <a:t>Porter</a:t>
            </a:r>
            <a:r>
              <a:rPr lang="en" sz="1600"/>
              <a:t>”, “</a:t>
            </a:r>
            <a:r>
              <a:rPr lang="en" sz="1600" b="1"/>
              <a:t>Lancaster</a:t>
            </a:r>
            <a:r>
              <a:rPr lang="en" sz="1600"/>
              <a:t>” , and “</a:t>
            </a:r>
            <a:r>
              <a:rPr lang="en" sz="1600" b="1"/>
              <a:t>WordNet</a:t>
            </a:r>
            <a:r>
              <a:rPr lang="en" sz="1600"/>
              <a:t>”.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b="1" dirty="0">
              <a:solidFill>
                <a:srgbClr val="0000FF"/>
              </a:solidFill>
            </a:endParaRPr>
          </a:p>
          <a:p>
            <a:pPr marL="0" lvl="0" indent="0" algn="l" rtl="0">
              <a:spcBef>
                <a:spcPts val="0"/>
              </a:spcBef>
              <a:spcAft>
                <a:spcPts val="0"/>
              </a:spcAft>
              <a:buNone/>
            </a:pPr>
            <a:r>
              <a:rPr lang="en" sz="1600" b="1">
                <a:solidFill>
                  <a:srgbClr val="0000FF"/>
                </a:solidFill>
              </a:rPr>
              <a:t>Lemmatizers </a:t>
            </a:r>
            <a:r>
              <a:rPr lang="en" sz="1600"/>
              <a:t>are systems that identify the underlying lemma of a given wordform. They must avoid the over-generalization errors of the stemmers.</a:t>
            </a:r>
            <a:endParaRPr sz="1600" dirty="0"/>
          </a:p>
          <a:p>
            <a:pPr marL="0" lvl="0" indent="0" algn="l" rtl="0">
              <a:spcBef>
                <a:spcPts val="0"/>
              </a:spcBef>
              <a:spcAft>
                <a:spcPts val="0"/>
              </a:spcAft>
              <a:buNone/>
            </a:pPr>
            <a:endParaRPr sz="1600" dirty="0"/>
          </a:p>
        </p:txBody>
      </p:sp>
      <p:pic>
        <p:nvPicPr>
          <p:cNvPr id="515" name="Google Shape;515;p84"/>
          <p:cNvPicPr preferRelativeResize="0"/>
          <p:nvPr/>
        </p:nvPicPr>
        <p:blipFill>
          <a:blip r:embed="rId3">
            <a:alphaModFix/>
          </a:blip>
          <a:stretch>
            <a:fillRect/>
          </a:stretch>
        </p:blipFill>
        <p:spPr>
          <a:xfrm>
            <a:off x="1063549" y="2480825"/>
            <a:ext cx="6639576" cy="125635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Stopwords</a:t>
            </a:r>
            <a:endParaRPr dirty="0"/>
          </a:p>
        </p:txBody>
      </p:sp>
      <p:sp>
        <p:nvSpPr>
          <p:cNvPr id="521" name="Google Shape;521;p85"/>
          <p:cNvSpPr txBox="1"/>
          <p:nvPr/>
        </p:nvSpPr>
        <p:spPr>
          <a:xfrm>
            <a:off x="465700" y="1446400"/>
            <a:ext cx="8366700" cy="28938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Char char="●"/>
            </a:pPr>
            <a:r>
              <a:rPr lang="en" sz="2200"/>
              <a:t>Another way to reduce the size of the feature space is to eliminate </a:t>
            </a:r>
            <a:r>
              <a:rPr lang="en" sz="2200" b="1"/>
              <a:t>stopwords </a:t>
            </a:r>
            <a:r>
              <a:rPr lang="en" sz="2200"/>
              <a:t>such as “</a:t>
            </a:r>
            <a:r>
              <a:rPr lang="en" sz="2200" b="1" i="1"/>
              <a:t>the</a:t>
            </a:r>
            <a:r>
              <a:rPr lang="en" sz="2200"/>
              <a:t>”, “</a:t>
            </a:r>
            <a:r>
              <a:rPr lang="en" sz="2200" b="1" i="1"/>
              <a:t>to</a:t>
            </a:r>
            <a:r>
              <a:rPr lang="en" sz="2200"/>
              <a:t>”, and “</a:t>
            </a:r>
            <a:r>
              <a:rPr lang="en" sz="2200" b="1" i="1"/>
              <a:t>and</a:t>
            </a:r>
            <a:r>
              <a:rPr lang="en" sz="2200"/>
              <a:t>”, which may seem to play little role in expressing the topic, sentiment, or stance.</a:t>
            </a:r>
            <a:endParaRPr sz="2200" dirty="0"/>
          </a:p>
          <a:p>
            <a:pPr marL="457200" lvl="0" indent="0" algn="l" rtl="0">
              <a:spcBef>
                <a:spcPts val="0"/>
              </a:spcBef>
              <a:spcAft>
                <a:spcPts val="0"/>
              </a:spcAft>
              <a:buNone/>
            </a:pPr>
            <a:endParaRPr sz="2200" dirty="0"/>
          </a:p>
          <a:p>
            <a:pPr marL="457200" lvl="0" indent="-368300" algn="l" rtl="0">
              <a:spcBef>
                <a:spcPts val="0"/>
              </a:spcBef>
              <a:spcAft>
                <a:spcPts val="0"/>
              </a:spcAft>
              <a:buSzPts val="2200"/>
              <a:buChar char="●"/>
            </a:pPr>
            <a:r>
              <a:rPr lang="en" sz="2200"/>
              <a:t>This is typically done by creating a </a:t>
            </a:r>
            <a:r>
              <a:rPr lang="en" sz="2200" b="1"/>
              <a:t>stoplist </a:t>
            </a:r>
            <a:r>
              <a:rPr lang="en" sz="2200"/>
              <a:t>(e.g., NLTK.CORPUS.STOPWORDS), and then ignoring eliminating  all terms that match the list from the text.</a:t>
            </a:r>
            <a:endParaRPr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Evaluating your Classifier</a:t>
            </a:r>
            <a:endParaRPr dirty="0"/>
          </a:p>
        </p:txBody>
      </p:sp>
      <p:sp>
        <p:nvSpPr>
          <p:cNvPr id="527" name="Google Shape;527;p86"/>
          <p:cNvSpPr txBox="1"/>
          <p:nvPr/>
        </p:nvSpPr>
        <p:spPr>
          <a:xfrm>
            <a:off x="439775" y="1225900"/>
            <a:ext cx="8210100" cy="332395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700" dirty="0"/>
              <a:t>Similar to any supervised machine learning application, we use our reserved balanced  testing data to evaluate the overall </a:t>
            </a:r>
            <a:r>
              <a:rPr lang="en" sz="1700" b="1" dirty="0">
                <a:solidFill>
                  <a:srgbClr val="0000FF"/>
                </a:solidFill>
              </a:rPr>
              <a:t>accuracy</a:t>
            </a:r>
            <a:r>
              <a:rPr lang="en" sz="1700" b="1" dirty="0"/>
              <a:t> </a:t>
            </a:r>
            <a:r>
              <a:rPr lang="en" sz="1700" dirty="0"/>
              <a:t>of our model.</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285750" lvl="0" indent="-285750" algn="l" rtl="0">
              <a:spcBef>
                <a:spcPts val="0"/>
              </a:spcBef>
              <a:spcAft>
                <a:spcPts val="0"/>
              </a:spcAft>
              <a:buFont typeface="Arial" panose="020B0604020202020204" pitchFamily="34" charset="0"/>
              <a:buChar char="•"/>
            </a:pPr>
            <a:r>
              <a:rPr lang="en" sz="1700" dirty="0"/>
              <a:t>Other than “accuracy” which indicates how often our model is right, we need additional metrics for further analysis on the response of our model on testing set.</a:t>
            </a:r>
            <a:endParaRPr sz="1700" dirty="0"/>
          </a:p>
          <a:p>
            <a:pPr marL="0" lvl="0" indent="0" algn="l" rtl="0">
              <a:spcBef>
                <a:spcPts val="0"/>
              </a:spcBef>
              <a:spcAft>
                <a:spcPts val="0"/>
              </a:spcAft>
              <a:buNone/>
            </a:pPr>
            <a:endParaRPr sz="1700" dirty="0"/>
          </a:p>
        </p:txBody>
      </p:sp>
      <p:pic>
        <p:nvPicPr>
          <p:cNvPr id="528" name="Google Shape;528;p86"/>
          <p:cNvPicPr preferRelativeResize="0"/>
          <p:nvPr/>
        </p:nvPicPr>
        <p:blipFill>
          <a:blip r:embed="rId3">
            <a:alphaModFix/>
          </a:blip>
          <a:stretch>
            <a:fillRect/>
          </a:stretch>
        </p:blipFill>
        <p:spPr>
          <a:xfrm>
            <a:off x="2759425" y="2134250"/>
            <a:ext cx="3050025" cy="87500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Evaluating Metrics</a:t>
            </a:r>
            <a:endParaRPr dirty="0"/>
          </a:p>
        </p:txBody>
      </p:sp>
      <p:sp>
        <p:nvSpPr>
          <p:cNvPr id="534" name="Google Shape;534;p87"/>
          <p:cNvSpPr txBox="1"/>
          <p:nvPr/>
        </p:nvSpPr>
        <p:spPr>
          <a:xfrm>
            <a:off x="400850" y="1174025"/>
            <a:ext cx="48120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False positive</a:t>
            </a:r>
            <a:r>
              <a:rPr lang="en" sz="1700"/>
              <a:t>: the system incorrectly predicts the label.</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b="1"/>
              <a:t>False negative</a:t>
            </a:r>
            <a:r>
              <a:rPr lang="en" sz="1700"/>
              <a:t>: the system incorrectly fails to predict the label.</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b="1"/>
              <a:t>True positive</a:t>
            </a:r>
            <a:r>
              <a:rPr lang="en" sz="1700"/>
              <a:t>: the system correctly predicts the label.</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b="1"/>
              <a:t>True negative</a:t>
            </a:r>
            <a:r>
              <a:rPr lang="en" sz="1700"/>
              <a:t>: the system correctly predicts that the label does not apply to this instance.</a:t>
            </a:r>
            <a:endParaRPr sz="1700" dirty="0"/>
          </a:p>
        </p:txBody>
      </p:sp>
      <p:pic>
        <p:nvPicPr>
          <p:cNvPr id="535" name="Google Shape;535;p87"/>
          <p:cNvPicPr preferRelativeResize="0"/>
          <p:nvPr/>
        </p:nvPicPr>
        <p:blipFill>
          <a:blip r:embed="rId3">
            <a:alphaModFix/>
          </a:blip>
          <a:stretch>
            <a:fillRect/>
          </a:stretch>
        </p:blipFill>
        <p:spPr>
          <a:xfrm>
            <a:off x="5351800" y="825938"/>
            <a:ext cx="3480499" cy="3310025"/>
          </a:xfrm>
          <a:prstGeom prst="rect">
            <a:avLst/>
          </a:prstGeom>
          <a:noFill/>
          <a:ln w="38100" cap="flat" cmpd="sng">
            <a:solidFill>
              <a:srgbClr val="0000FF"/>
            </a:solidFill>
            <a:prstDash val="solid"/>
            <a:round/>
            <a:headEnd type="none" w="sm" len="sm"/>
            <a:tailEnd type="none" w="sm" len="sm"/>
          </a:ln>
        </p:spPr>
      </p:pic>
      <p:sp>
        <p:nvSpPr>
          <p:cNvPr id="536" name="Google Shape;536;p87"/>
          <p:cNvSpPr txBox="1"/>
          <p:nvPr/>
        </p:nvSpPr>
        <p:spPr>
          <a:xfrm>
            <a:off x="1840550" y="4312825"/>
            <a:ext cx="5551200" cy="677100"/>
          </a:xfrm>
          <a:prstGeom prst="rect">
            <a:avLst/>
          </a:prstGeom>
          <a:noFill/>
          <a:ln w="38100"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i="1">
                <a:solidFill>
                  <a:srgbClr val="CC0000"/>
                </a:solidFill>
              </a:rPr>
              <a:t>Recall </a:t>
            </a:r>
            <a:r>
              <a:rPr lang="en" sz="1600" i="1">
                <a:solidFill>
                  <a:schemeClr val="dk1"/>
                </a:solidFill>
              </a:rPr>
              <a:t>and </a:t>
            </a:r>
            <a:r>
              <a:rPr lang="en" sz="1600" b="1" i="1">
                <a:solidFill>
                  <a:srgbClr val="CC0000"/>
                </a:solidFill>
              </a:rPr>
              <a:t>precision </a:t>
            </a:r>
            <a:r>
              <a:rPr lang="en" sz="1600" i="1">
                <a:solidFill>
                  <a:schemeClr val="dk1"/>
                </a:solidFill>
              </a:rPr>
              <a:t>are defined in terms of these counts, and distinguish between the two types of errors.</a:t>
            </a:r>
            <a:endParaRPr sz="13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Recall, Precision,and their Combination</a:t>
            </a:r>
            <a:endParaRPr dirty="0"/>
          </a:p>
        </p:txBody>
      </p:sp>
      <p:sp>
        <p:nvSpPr>
          <p:cNvPr id="542" name="Google Shape;542;p88"/>
          <p:cNvSpPr txBox="1"/>
          <p:nvPr/>
        </p:nvSpPr>
        <p:spPr>
          <a:xfrm>
            <a:off x="387900" y="1161050"/>
            <a:ext cx="65904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Recall and precision n imply </a:t>
            </a:r>
            <a:r>
              <a:rPr lang="en" sz="1800" b="1" dirty="0"/>
              <a:t>binary classification</a:t>
            </a:r>
            <a:r>
              <a:rPr lang="en" sz="1800" dirty="0"/>
              <a:t> as they are defined in terms of </a:t>
            </a:r>
            <a:r>
              <a:rPr lang="en" sz="1800" dirty="0">
                <a:solidFill>
                  <a:srgbClr val="0000FF"/>
                </a:solidFill>
              </a:rPr>
              <a:t>FP</a:t>
            </a:r>
            <a:r>
              <a:rPr lang="en" sz="1800" dirty="0"/>
              <a:t>, </a:t>
            </a:r>
            <a:r>
              <a:rPr lang="en" sz="1800" dirty="0">
                <a:solidFill>
                  <a:srgbClr val="0000FF"/>
                </a:solidFill>
              </a:rPr>
              <a:t>FN</a:t>
            </a:r>
            <a:r>
              <a:rPr lang="en" sz="1800" dirty="0"/>
              <a:t>, </a:t>
            </a:r>
            <a:r>
              <a:rPr lang="en" sz="1800" dirty="0">
                <a:solidFill>
                  <a:srgbClr val="0000FF"/>
                </a:solidFill>
              </a:rPr>
              <a:t>TP</a:t>
            </a:r>
            <a:r>
              <a:rPr lang="en" sz="1800" dirty="0"/>
              <a:t>,</a:t>
            </a:r>
            <a:r>
              <a:rPr lang="en" sz="1800" dirty="0">
                <a:solidFill>
                  <a:srgbClr val="0000FF"/>
                </a:solidFill>
              </a:rPr>
              <a:t>TN</a:t>
            </a:r>
            <a:r>
              <a:rPr lang="en" sz="1800" dirty="0"/>
              <a:t> counts.</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b="1" dirty="0">
                <a:solidFill>
                  <a:srgbClr val="0000FF"/>
                </a:solidFill>
              </a:rPr>
              <a:t>Recall </a:t>
            </a:r>
            <a:r>
              <a:rPr lang="en" sz="1800" dirty="0"/>
              <a:t>is the fraction of positive instances which were correctly classified.</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b="1" dirty="0">
                <a:solidFill>
                  <a:srgbClr val="0000FF"/>
                </a:solidFill>
              </a:rPr>
              <a:t>Precision </a:t>
            </a:r>
            <a:r>
              <a:rPr lang="en" sz="1800" dirty="0"/>
              <a:t>is the fraction of positive predictions that were correct.</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b="1" dirty="0">
                <a:solidFill>
                  <a:srgbClr val="0000FF"/>
                </a:solidFill>
              </a:rPr>
              <a:t>F-measure </a:t>
            </a:r>
            <a:r>
              <a:rPr lang="en" sz="1800" dirty="0"/>
              <a:t>can be defined as the combination of Recall and Precision when they are weighted equally. </a:t>
            </a:r>
            <a:endParaRPr sz="1800" dirty="0"/>
          </a:p>
          <a:p>
            <a:pPr marL="0" lvl="0" indent="0" algn="l" rtl="0">
              <a:spcBef>
                <a:spcPts val="0"/>
              </a:spcBef>
              <a:spcAft>
                <a:spcPts val="0"/>
              </a:spcAft>
              <a:buNone/>
            </a:pPr>
            <a:endParaRPr sz="1800" dirty="0"/>
          </a:p>
        </p:txBody>
      </p:sp>
      <p:pic>
        <p:nvPicPr>
          <p:cNvPr id="543" name="Google Shape;543;p88"/>
          <p:cNvPicPr preferRelativeResize="0"/>
          <p:nvPr/>
        </p:nvPicPr>
        <p:blipFill>
          <a:blip r:embed="rId3">
            <a:alphaModFix/>
          </a:blip>
          <a:stretch>
            <a:fillRect/>
          </a:stretch>
        </p:blipFill>
        <p:spPr>
          <a:xfrm>
            <a:off x="6948650" y="1958050"/>
            <a:ext cx="1534404" cy="572700"/>
          </a:xfrm>
          <a:prstGeom prst="rect">
            <a:avLst/>
          </a:prstGeom>
          <a:noFill/>
          <a:ln w="38100" cap="flat" cmpd="sng">
            <a:solidFill>
              <a:srgbClr val="0000FF"/>
            </a:solidFill>
            <a:prstDash val="solid"/>
            <a:round/>
            <a:headEnd type="none" w="sm" len="sm"/>
            <a:tailEnd type="none" w="sm" len="sm"/>
          </a:ln>
        </p:spPr>
      </p:pic>
      <p:pic>
        <p:nvPicPr>
          <p:cNvPr id="544" name="Google Shape;544;p88"/>
          <p:cNvPicPr preferRelativeResize="0"/>
          <p:nvPr/>
        </p:nvPicPr>
        <p:blipFill>
          <a:blip r:embed="rId4">
            <a:alphaModFix/>
          </a:blip>
          <a:stretch>
            <a:fillRect/>
          </a:stretch>
        </p:blipFill>
        <p:spPr>
          <a:xfrm>
            <a:off x="6978400" y="2768500"/>
            <a:ext cx="1474906" cy="642637"/>
          </a:xfrm>
          <a:prstGeom prst="rect">
            <a:avLst/>
          </a:prstGeom>
          <a:noFill/>
          <a:ln w="38100" cap="flat" cmpd="sng">
            <a:solidFill>
              <a:srgbClr val="0000FF"/>
            </a:solidFill>
            <a:prstDash val="solid"/>
            <a:round/>
            <a:headEnd type="none" w="sm" len="sm"/>
            <a:tailEnd type="none" w="sm" len="sm"/>
          </a:ln>
        </p:spPr>
      </p:pic>
      <p:pic>
        <p:nvPicPr>
          <p:cNvPr id="545" name="Google Shape;545;p88"/>
          <p:cNvPicPr preferRelativeResize="0"/>
          <p:nvPr/>
        </p:nvPicPr>
        <p:blipFill>
          <a:blip r:embed="rId5">
            <a:alphaModFix/>
          </a:blip>
          <a:stretch>
            <a:fillRect/>
          </a:stretch>
        </p:blipFill>
        <p:spPr>
          <a:xfrm>
            <a:off x="6849075" y="3648875"/>
            <a:ext cx="1733550" cy="77152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Evaluating Multi-class Classification</a:t>
            </a:r>
            <a:endParaRPr dirty="0"/>
          </a:p>
        </p:txBody>
      </p:sp>
      <p:sp>
        <p:nvSpPr>
          <p:cNvPr id="551" name="Google Shape;551;p89"/>
          <p:cNvSpPr txBox="1"/>
          <p:nvPr/>
        </p:nvSpPr>
        <p:spPr>
          <a:xfrm>
            <a:off x="374925" y="1187000"/>
            <a:ext cx="8457300" cy="35701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In </a:t>
            </a:r>
            <a:r>
              <a:rPr lang="en" sz="2000" b="1" dirty="0"/>
              <a:t>multi-class classification</a:t>
            </a:r>
            <a:r>
              <a:rPr lang="en" sz="2000" dirty="0"/>
              <a:t>, each instance is positive for one class, and negative for all other classes. </a:t>
            </a:r>
            <a:endParaRPr sz="2000" dirty="0"/>
          </a:p>
          <a:p>
            <a:pPr marL="0" lvl="0" indent="0" algn="l" rtl="0">
              <a:spcBef>
                <a:spcPts val="0"/>
              </a:spcBef>
              <a:spcAft>
                <a:spcPts val="0"/>
              </a:spcAft>
              <a:buNone/>
            </a:pPr>
            <a:endParaRPr sz="2000" dirty="0"/>
          </a:p>
          <a:p>
            <a:pPr marL="457200" lvl="0" indent="-355600" algn="l" rtl="0">
              <a:spcBef>
                <a:spcPts val="0"/>
              </a:spcBef>
              <a:spcAft>
                <a:spcPts val="0"/>
              </a:spcAft>
              <a:buSzPts val="2000"/>
              <a:buChar char="●"/>
            </a:pPr>
            <a:r>
              <a:rPr lang="en" sz="2000" b="1" dirty="0">
                <a:solidFill>
                  <a:srgbClr val="0000FF"/>
                </a:solidFill>
              </a:rPr>
              <a:t>Macro F-MEASURE</a:t>
            </a:r>
            <a:r>
              <a:rPr lang="en" sz="2000" dirty="0">
                <a:solidFill>
                  <a:srgbClr val="0000FF"/>
                </a:solidFill>
              </a:rPr>
              <a:t> </a:t>
            </a:r>
            <a:r>
              <a:rPr lang="en" sz="2000" dirty="0"/>
              <a:t>is the average F-MEASURE across several classes. </a:t>
            </a:r>
          </a:p>
          <a:p>
            <a:pPr marL="457200" lvl="0" indent="-355600" algn="l" rtl="0">
              <a:spcBef>
                <a:spcPts val="0"/>
              </a:spcBef>
              <a:spcAft>
                <a:spcPts val="0"/>
              </a:spcAft>
              <a:buSzPts val="2000"/>
              <a:buChar char="●"/>
            </a:pPr>
            <a:r>
              <a:rPr lang="en" sz="2000" dirty="0"/>
              <a:t>In multi-class problems with unbalanced class distributions, the </a:t>
            </a:r>
            <a:r>
              <a:rPr lang="en" sz="2000" b="1" dirty="0">
                <a:solidFill>
                  <a:srgbClr val="0000FF"/>
                </a:solidFill>
              </a:rPr>
              <a:t>macro F-MEASURE </a:t>
            </a:r>
            <a:r>
              <a:rPr lang="en" sz="2000" dirty="0"/>
              <a:t>is a balanced measure of how well the classifier recognizes each class. This treats all classes equally, regardless of their frequency as its </a:t>
            </a:r>
            <a:r>
              <a:rPr lang="en" sz="2000" b="1" u="sng" dirty="0">
                <a:solidFill>
                  <a:schemeClr val="dk1"/>
                </a:solidFill>
              </a:rPr>
              <a:t>balanced across classes</a:t>
            </a:r>
            <a:r>
              <a:rPr lang="en" sz="2000" dirty="0"/>
              <a:t>.</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endParaRPr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Evaluating Multi-class Classification pt2</a:t>
            </a:r>
            <a:endParaRPr dirty="0"/>
          </a:p>
        </p:txBody>
      </p:sp>
      <p:sp>
        <p:nvSpPr>
          <p:cNvPr id="557" name="Google Shape;557;p90"/>
          <p:cNvSpPr txBox="1"/>
          <p:nvPr/>
        </p:nvSpPr>
        <p:spPr>
          <a:xfrm>
            <a:off x="374925" y="1187000"/>
            <a:ext cx="8457300" cy="244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dirty="0"/>
          </a:p>
          <a:p>
            <a:pPr marL="457200" lvl="0" indent="-361950" algn="l" rtl="0">
              <a:spcBef>
                <a:spcPts val="0"/>
              </a:spcBef>
              <a:spcAft>
                <a:spcPts val="0"/>
              </a:spcAft>
              <a:buSzPts val="2100"/>
              <a:buChar char="●"/>
            </a:pPr>
            <a:r>
              <a:rPr lang="en" sz="2100"/>
              <a:t>In </a:t>
            </a:r>
            <a:r>
              <a:rPr lang="en" sz="2100" b="1">
                <a:solidFill>
                  <a:srgbClr val="0000FF"/>
                </a:solidFill>
              </a:rPr>
              <a:t>Micro F-MEASURE</a:t>
            </a:r>
            <a:r>
              <a:rPr lang="en" sz="2100"/>
              <a:t>, we compute true positives, false positives, and false negatives for each class, and then add them up to compute a single recall, precision, and F-MEASURE. This metric is </a:t>
            </a:r>
            <a:r>
              <a:rPr lang="en" sz="2100" b="1" u="sng"/>
              <a:t>balanced across instances </a:t>
            </a:r>
            <a:r>
              <a:rPr lang="en" sz="2100"/>
              <a:t>rather than classes, so it weights each class in proportion to its frequency. This emphasizes performance on high-frequency classes.</a:t>
            </a:r>
            <a:endParaRPr sz="21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 Comparison </a:t>
            </a:r>
            <a:endParaRPr dirty="0"/>
          </a:p>
        </p:txBody>
      </p:sp>
      <p:sp>
        <p:nvSpPr>
          <p:cNvPr id="563" name="Google Shape;563;p91"/>
          <p:cNvSpPr txBox="1"/>
          <p:nvPr/>
        </p:nvSpPr>
        <p:spPr>
          <a:xfrm>
            <a:off x="348975" y="1264825"/>
            <a:ext cx="8482500" cy="3262401"/>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Font typeface="Arial" panose="020B0604020202020204" pitchFamily="34" charset="0"/>
              <a:buChar char="•"/>
            </a:pPr>
            <a:r>
              <a:rPr lang="en" sz="2000" dirty="0"/>
              <a:t>Suppose we have learned multiple models to solve our problem and we achieved different accuracy values for each. How can we compare them with each other?</a:t>
            </a:r>
            <a:endParaRPr sz="2000" dirty="0"/>
          </a:p>
          <a:p>
            <a:pPr marL="0" lvl="0" indent="0" algn="l" rtl="0">
              <a:spcBef>
                <a:spcPts val="0"/>
              </a:spcBef>
              <a:spcAft>
                <a:spcPts val="0"/>
              </a:spcAft>
              <a:buNone/>
            </a:pPr>
            <a:endParaRPr sz="2000" dirty="0"/>
          </a:p>
          <a:p>
            <a:pPr marL="342900" lvl="0" indent="-342900" algn="l" rtl="0">
              <a:spcBef>
                <a:spcPts val="0"/>
              </a:spcBef>
              <a:spcAft>
                <a:spcPts val="0"/>
              </a:spcAft>
              <a:buFont typeface="Arial" panose="020B0604020202020204" pitchFamily="34" charset="0"/>
              <a:buChar char="•"/>
            </a:pPr>
            <a:r>
              <a:rPr lang="en" sz="2000" dirty="0"/>
              <a:t>The main aim of </a:t>
            </a:r>
            <a:r>
              <a:rPr lang="en" sz="2000" b="1" dirty="0">
                <a:solidFill>
                  <a:srgbClr val="0000FF"/>
                </a:solidFill>
              </a:rPr>
              <a:t>hypothesis testing</a:t>
            </a:r>
            <a:r>
              <a:rPr lang="en" sz="2000" dirty="0">
                <a:solidFill>
                  <a:srgbClr val="0000FF"/>
                </a:solidFill>
              </a:rPr>
              <a:t> </a:t>
            </a:r>
            <a:r>
              <a:rPr lang="en" sz="2000" dirty="0"/>
              <a:t>is to determine whether the difference between two statistics, for example, the accuracies of two classifiers,is likely to arise by chance. </a:t>
            </a:r>
          </a:p>
          <a:p>
            <a:pPr marL="342900" lvl="0" indent="-342900" algn="l" rtl="0">
              <a:spcBef>
                <a:spcPts val="0"/>
              </a:spcBef>
              <a:spcAft>
                <a:spcPts val="0"/>
              </a:spcAft>
              <a:buFont typeface="Arial" panose="020B0604020202020204" pitchFamily="34" charset="0"/>
              <a:buChar char="•"/>
            </a:pPr>
            <a:endParaRPr sz="2000" dirty="0"/>
          </a:p>
          <a:p>
            <a:pPr marL="342900" lvl="0" indent="-342900" algn="l" rtl="0">
              <a:spcBef>
                <a:spcPts val="0"/>
              </a:spcBef>
              <a:spcAft>
                <a:spcPts val="0"/>
              </a:spcAft>
              <a:buFont typeface="Arial" panose="020B0604020202020204" pitchFamily="34" charset="0"/>
              <a:buChar char="•"/>
            </a:pPr>
            <a:r>
              <a:rPr lang="en" sz="2000" dirty="0"/>
              <a:t>We will be concerned with chance fluctuations that arise due to the finite size of the test set.</a:t>
            </a:r>
            <a:endParaRPr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 Comparison pt2 :</a:t>
            </a:r>
            <a:r>
              <a:rPr lang="en">
                <a:solidFill>
                  <a:srgbClr val="0000FF"/>
                </a:solidFill>
              </a:rPr>
              <a:t> Hypothesis testing</a:t>
            </a:r>
            <a:endParaRPr dirty="0">
              <a:solidFill>
                <a:srgbClr val="0000FF"/>
              </a:solidFill>
            </a:endParaRPr>
          </a:p>
        </p:txBody>
      </p:sp>
      <p:sp>
        <p:nvSpPr>
          <p:cNvPr id="569" name="Google Shape;569;p92"/>
          <p:cNvSpPr txBox="1"/>
          <p:nvPr/>
        </p:nvSpPr>
        <p:spPr>
          <a:xfrm>
            <a:off x="348975" y="1148100"/>
            <a:ext cx="84825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FF0000"/>
                </a:solidFill>
              </a:rPr>
              <a:t>Example: </a:t>
            </a:r>
            <a:r>
              <a:rPr lang="en" sz="1800" dirty="0"/>
              <a:t>Suppose two model classifiers to solve a problem, first model,</a:t>
            </a:r>
            <a:r>
              <a:rPr lang="en" sz="1800" i="1" dirty="0"/>
              <a:t> </a:t>
            </a:r>
            <a:r>
              <a:rPr lang="en" sz="1800" b="1" i="1" dirty="0"/>
              <a:t>C1 gets 82% accuracy with 1000 examples</a:t>
            </a:r>
            <a:r>
              <a:rPr lang="en" sz="1800" dirty="0"/>
              <a:t> in the test set, and second </a:t>
            </a:r>
            <a:r>
              <a:rPr lang="en" sz="1800" dirty="0">
                <a:solidFill>
                  <a:schemeClr val="dk1"/>
                </a:solidFill>
              </a:rPr>
              <a:t>model</a:t>
            </a:r>
            <a:r>
              <a:rPr lang="en" sz="1800" b="1" dirty="0"/>
              <a:t> </a:t>
            </a:r>
            <a:r>
              <a:rPr lang="en" sz="1800" b="1" i="1" dirty="0"/>
              <a:t>C2 gets 73% accuracy with 11 examples</a:t>
            </a:r>
            <a:r>
              <a:rPr lang="en" sz="1800" dirty="0"/>
              <a:t> in the test set.</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Now let's consider two </a:t>
            </a:r>
            <a:r>
              <a:rPr lang="en" sz="1800" b="1" dirty="0">
                <a:solidFill>
                  <a:srgbClr val="0000FF"/>
                </a:solidFill>
              </a:rPr>
              <a:t>hypotheses</a:t>
            </a:r>
            <a:r>
              <a:rPr lang="en" sz="1800" b="1" dirty="0"/>
              <a:t> </a:t>
            </a:r>
            <a:r>
              <a:rPr lang="en" sz="1800" dirty="0"/>
              <a:t>that explain the observed data:</a:t>
            </a:r>
          </a:p>
          <a:p>
            <a:pPr marL="0" lvl="0" indent="0" algn="l" rtl="0">
              <a:spcBef>
                <a:spcPts val="0"/>
              </a:spcBef>
              <a:spcAft>
                <a:spcPts val="0"/>
              </a:spcAft>
              <a:buNone/>
            </a:pPr>
            <a:endParaRPr sz="1800" dirty="0"/>
          </a:p>
          <a:p>
            <a:pPr marL="457200" lvl="0" indent="-355600" algn="l" rtl="0">
              <a:spcBef>
                <a:spcPts val="0"/>
              </a:spcBef>
              <a:spcAft>
                <a:spcPts val="0"/>
              </a:spcAft>
              <a:buSzPts val="2000"/>
              <a:buChar char="●"/>
            </a:pPr>
            <a:r>
              <a:rPr lang="en" sz="1800" b="1" dirty="0">
                <a:solidFill>
                  <a:srgbClr val="0000FF"/>
                </a:solidFill>
              </a:rPr>
              <a:t>H0</a:t>
            </a:r>
            <a:r>
              <a:rPr lang="en" sz="1800" dirty="0"/>
              <a:t> →  C1 is not more accurate than C2, and its superior performance on the test set was due only to </a:t>
            </a:r>
            <a:r>
              <a:rPr lang="en" sz="1800" b="1" dirty="0"/>
              <a:t>luck</a:t>
            </a:r>
            <a:r>
              <a:rPr lang="en" sz="1800" dirty="0"/>
              <a:t>. This is the </a:t>
            </a:r>
            <a:r>
              <a:rPr lang="en" sz="1800" b="1" dirty="0">
                <a:solidFill>
                  <a:srgbClr val="0000FF"/>
                </a:solidFill>
              </a:rPr>
              <a:t>null hypothesis</a:t>
            </a:r>
            <a:r>
              <a:rPr lang="en" sz="1800" dirty="0"/>
              <a:t>.</a:t>
            </a:r>
          </a:p>
          <a:p>
            <a:pPr marL="101600" lvl="0" algn="l" rtl="0">
              <a:spcBef>
                <a:spcPts val="0"/>
              </a:spcBef>
              <a:spcAft>
                <a:spcPts val="0"/>
              </a:spcAft>
              <a:buSzPts val="2000"/>
            </a:pPr>
            <a:endParaRPr sz="1800" dirty="0"/>
          </a:p>
          <a:p>
            <a:pPr marL="457200" lvl="0" indent="-355600" algn="l" rtl="0">
              <a:spcBef>
                <a:spcPts val="0"/>
              </a:spcBef>
              <a:spcAft>
                <a:spcPts val="0"/>
              </a:spcAft>
              <a:buSzPts val="2000"/>
              <a:buChar char="●"/>
            </a:pPr>
            <a:r>
              <a:rPr lang="en" sz="1800" b="1" dirty="0">
                <a:solidFill>
                  <a:srgbClr val="0000FF"/>
                </a:solidFill>
              </a:rPr>
              <a:t>H1</a:t>
            </a:r>
            <a:r>
              <a:rPr lang="en" sz="1800" dirty="0"/>
              <a:t>→  C1 is more accurate than C2, and therefore can be expected to be more accurate in the future (in the limit of an infinite number of independent evaluations).</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8"/>
          <p:cNvSpPr txBox="1">
            <a:spLocks noGrp="1"/>
          </p:cNvSpPr>
          <p:nvPr>
            <p:ph type="title"/>
          </p:nvPr>
        </p:nvSpPr>
        <p:spPr>
          <a:xfrm>
            <a:off x="955875" y="878675"/>
            <a:ext cx="7871100" cy="35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Question : </a:t>
            </a:r>
            <a:endParaRPr sz="2500" dirty="0"/>
          </a:p>
          <a:p>
            <a:pPr marL="0" lvl="0" indent="457200" algn="l" rtl="0">
              <a:spcBef>
                <a:spcPts val="0"/>
              </a:spcBef>
              <a:spcAft>
                <a:spcPts val="0"/>
              </a:spcAft>
              <a:buNone/>
            </a:pPr>
            <a:r>
              <a:rPr lang="en" sz="2200" b="0" i="1"/>
              <a:t>“ What are the four linear classifiers for text data? ”</a:t>
            </a:r>
            <a:endParaRPr sz="2200" b="0" i="1" dirty="0"/>
          </a:p>
          <a:p>
            <a:pPr marL="0" lvl="0" indent="457200" algn="l" rtl="0">
              <a:spcBef>
                <a:spcPts val="0"/>
              </a:spcBef>
              <a:spcAft>
                <a:spcPts val="0"/>
              </a:spcAft>
              <a:buNone/>
            </a:pPr>
            <a:endParaRPr sz="2200" b="0" i="1" dirty="0"/>
          </a:p>
          <a:p>
            <a:pPr marL="0" lvl="0" indent="0" algn="l" rtl="0">
              <a:spcBef>
                <a:spcPts val="0"/>
              </a:spcBef>
              <a:spcAft>
                <a:spcPts val="0"/>
              </a:spcAft>
              <a:buNone/>
            </a:pPr>
            <a:endParaRPr sz="2200" b="0" i="1" dirty="0"/>
          </a:p>
          <a:p>
            <a:pPr marL="0" lvl="0" indent="0" algn="l" rtl="0">
              <a:spcBef>
                <a:spcPts val="0"/>
              </a:spcBef>
              <a:spcAft>
                <a:spcPts val="0"/>
              </a:spcAft>
              <a:buNone/>
            </a:pPr>
            <a:r>
              <a:rPr lang="en" sz="2500"/>
              <a:t>Answer : </a:t>
            </a:r>
            <a:endParaRPr sz="2500" dirty="0"/>
          </a:p>
          <a:p>
            <a:pPr marL="457200" lvl="0" indent="0" algn="l" rtl="0">
              <a:spcBef>
                <a:spcPts val="0"/>
              </a:spcBef>
              <a:spcAft>
                <a:spcPts val="0"/>
              </a:spcAft>
              <a:buNone/>
            </a:pPr>
            <a:r>
              <a:rPr lang="en" sz="2200" b="0" i="1"/>
              <a:t>“ Naive Bayes, Perceptron, SVM, Logistic Regression ” </a:t>
            </a:r>
            <a:endParaRPr sz="2200" b="0"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 Comparison pt2 :</a:t>
            </a:r>
            <a:r>
              <a:rPr lang="en">
                <a:solidFill>
                  <a:srgbClr val="0000FF"/>
                </a:solidFill>
              </a:rPr>
              <a:t> Hypothesis testing</a:t>
            </a:r>
            <a:endParaRPr dirty="0">
              <a:solidFill>
                <a:srgbClr val="0000FF"/>
              </a:solidFill>
            </a:endParaRPr>
          </a:p>
        </p:txBody>
      </p:sp>
      <p:sp>
        <p:nvSpPr>
          <p:cNvPr id="575" name="Google Shape;575;p93"/>
          <p:cNvSpPr txBox="1"/>
          <p:nvPr/>
        </p:nvSpPr>
        <p:spPr>
          <a:xfrm>
            <a:off x="330750" y="1148100"/>
            <a:ext cx="8482500" cy="2232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 sz="1900" b="1" i="1"/>
              <a:t>C1 gets 82% accuracy with 1000 examples </a:t>
            </a:r>
            <a:r>
              <a:rPr lang="en" sz="1900">
                <a:solidFill>
                  <a:schemeClr val="dk1"/>
                </a:solidFill>
              </a:rPr>
              <a:t> in the test set.</a:t>
            </a:r>
            <a:endParaRPr sz="1900" dirty="0"/>
          </a:p>
          <a:p>
            <a:pPr marL="457200" lvl="0" indent="-349250" algn="l" rtl="0">
              <a:spcBef>
                <a:spcPts val="0"/>
              </a:spcBef>
              <a:spcAft>
                <a:spcPts val="0"/>
              </a:spcAft>
              <a:buSzPts val="1900"/>
              <a:buChar char="●"/>
            </a:pPr>
            <a:r>
              <a:rPr lang="en" sz="1900" b="1" i="1"/>
              <a:t>C2 gets 73% accuracy with 11 examples</a:t>
            </a:r>
            <a:r>
              <a:rPr lang="en" sz="1900" b="1"/>
              <a:t> in </a:t>
            </a:r>
            <a:r>
              <a:rPr lang="en" sz="1900"/>
              <a:t>the test set.</a:t>
            </a:r>
            <a:endParaRPr sz="1900" dirty="0"/>
          </a:p>
          <a:p>
            <a:pPr marL="457200" lvl="0" indent="-349250" algn="l" rtl="0">
              <a:spcBef>
                <a:spcPts val="0"/>
              </a:spcBef>
              <a:spcAft>
                <a:spcPts val="0"/>
              </a:spcAft>
              <a:buSzPts val="1900"/>
              <a:buChar char="●"/>
            </a:pPr>
            <a:r>
              <a:rPr lang="en" sz="1900" b="1"/>
              <a:t>H0</a:t>
            </a:r>
            <a:r>
              <a:rPr lang="en" sz="1900"/>
              <a:t> →  C1 is not more accurate than C2, and its superior performance on the test set was due only to </a:t>
            </a:r>
            <a:r>
              <a:rPr lang="en" sz="1900" b="1"/>
              <a:t>luck</a:t>
            </a:r>
            <a:r>
              <a:rPr lang="en" sz="1900"/>
              <a:t>. This is the </a:t>
            </a:r>
            <a:r>
              <a:rPr lang="en" sz="1900" b="1">
                <a:solidFill>
                  <a:srgbClr val="0000FF"/>
                </a:solidFill>
              </a:rPr>
              <a:t>null hypothesis</a:t>
            </a:r>
            <a:r>
              <a:rPr lang="en" sz="1900"/>
              <a:t>.</a:t>
            </a:r>
            <a:endParaRPr sz="1900" dirty="0"/>
          </a:p>
          <a:p>
            <a:pPr marL="457200" lvl="0" indent="-349250" algn="l" rtl="0">
              <a:spcBef>
                <a:spcPts val="0"/>
              </a:spcBef>
              <a:spcAft>
                <a:spcPts val="0"/>
              </a:spcAft>
              <a:buSzPts val="1900"/>
              <a:buChar char="●"/>
            </a:pPr>
            <a:r>
              <a:rPr lang="en" sz="1900" b="1"/>
              <a:t>H1</a:t>
            </a:r>
            <a:r>
              <a:rPr lang="en" sz="1900"/>
              <a:t>→  C1 is more accurate than C2, and therefore can be expected to be more accurate in the future (in the limit of an infinite number of independent evaluations).</a:t>
            </a:r>
            <a:endParaRPr sz="1900" b="1" dirty="0"/>
          </a:p>
        </p:txBody>
      </p:sp>
      <p:sp>
        <p:nvSpPr>
          <p:cNvPr id="576" name="Google Shape;576;p93"/>
          <p:cNvSpPr txBox="1"/>
          <p:nvPr/>
        </p:nvSpPr>
        <p:spPr>
          <a:xfrm>
            <a:off x="1240300" y="3510475"/>
            <a:ext cx="7146000" cy="1354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900">
                <a:solidFill>
                  <a:schemeClr val="dk1"/>
                </a:solidFill>
              </a:rPr>
              <a:t>If the test set is small, H0 might be true. If the test set is large, the probability of observing a 9% difference in accuracy becomes vanishingly small unless C1 really is more accurate.</a:t>
            </a:r>
            <a:r>
              <a:rPr lang="en" sz="1900" b="1">
                <a:solidFill>
                  <a:schemeClr val="dk1"/>
                </a:solidFill>
              </a:rPr>
              <a:t> These probabilities are quantified by hypothesis testing.</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 Comparison pt3: </a:t>
            </a:r>
            <a:r>
              <a:rPr lang="en">
                <a:solidFill>
                  <a:srgbClr val="0000FF"/>
                </a:solidFill>
              </a:rPr>
              <a:t>The Binomial test</a:t>
            </a:r>
            <a:endParaRPr dirty="0">
              <a:solidFill>
                <a:srgbClr val="0000FF"/>
              </a:solidFill>
            </a:endParaRPr>
          </a:p>
        </p:txBody>
      </p:sp>
      <p:sp>
        <p:nvSpPr>
          <p:cNvPr id="582" name="Google Shape;582;p94"/>
          <p:cNvSpPr txBox="1"/>
          <p:nvPr/>
        </p:nvSpPr>
        <p:spPr>
          <a:xfrm>
            <a:off x="348975" y="1096200"/>
            <a:ext cx="8482500" cy="1647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 sz="1900"/>
              <a:t>The statistical significance of a difference in accuracy can be evaluated using classical tests, such as the </a:t>
            </a:r>
            <a:r>
              <a:rPr lang="en" sz="1900" b="1"/>
              <a:t>binomial test</a:t>
            </a:r>
            <a:r>
              <a:rPr lang="en" sz="1900"/>
              <a:t>.</a:t>
            </a:r>
            <a:endParaRPr sz="1900" dirty="0"/>
          </a:p>
          <a:p>
            <a:pPr marL="457200" lvl="0" indent="-349250" algn="l" rtl="0">
              <a:spcBef>
                <a:spcPts val="0"/>
              </a:spcBef>
              <a:spcAft>
                <a:spcPts val="0"/>
              </a:spcAft>
              <a:buSzPts val="1900"/>
              <a:buChar char="●"/>
            </a:pPr>
            <a:r>
              <a:rPr lang="en" sz="1900">
                <a:solidFill>
                  <a:schemeClr val="dk1"/>
                </a:solidFill>
              </a:rPr>
              <a:t>Under the null hypothesis, when the classifiers disagree, each classifier is equally likely to be right so θ=0.5. Therefore, among N disagreements, c1 is correct k &lt; N/2 times.</a:t>
            </a:r>
            <a:endParaRPr sz="1900" dirty="0">
              <a:solidFill>
                <a:schemeClr val="dk1"/>
              </a:solidFill>
            </a:endParaRPr>
          </a:p>
        </p:txBody>
      </p:sp>
      <p:pic>
        <p:nvPicPr>
          <p:cNvPr id="583" name="Google Shape;583;p94"/>
          <p:cNvPicPr preferRelativeResize="0"/>
          <p:nvPr/>
        </p:nvPicPr>
        <p:blipFill>
          <a:blip r:embed="rId3">
            <a:alphaModFix/>
          </a:blip>
          <a:stretch>
            <a:fillRect/>
          </a:stretch>
        </p:blipFill>
        <p:spPr>
          <a:xfrm>
            <a:off x="2257775" y="3157750"/>
            <a:ext cx="4176450" cy="81117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 Comparison pt3: </a:t>
            </a:r>
            <a:r>
              <a:rPr lang="en">
                <a:solidFill>
                  <a:srgbClr val="0000FF"/>
                </a:solidFill>
              </a:rPr>
              <a:t>The Binomial test</a:t>
            </a:r>
            <a:endParaRPr dirty="0">
              <a:solidFill>
                <a:srgbClr val="0000FF"/>
              </a:solidFill>
            </a:endParaRPr>
          </a:p>
        </p:txBody>
      </p:sp>
      <p:sp>
        <p:nvSpPr>
          <p:cNvPr id="589" name="Google Shape;589;p95"/>
          <p:cNvSpPr txBox="1"/>
          <p:nvPr/>
        </p:nvSpPr>
        <p:spPr>
          <a:xfrm>
            <a:off x="537375" y="1096200"/>
            <a:ext cx="8091300" cy="3140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Suppose that</a:t>
            </a:r>
            <a:r>
              <a:rPr lang="en" sz="1600">
                <a:solidFill>
                  <a:srgbClr val="FF0000"/>
                </a:solidFill>
              </a:rPr>
              <a:t> classifiers</a:t>
            </a:r>
            <a:r>
              <a:rPr lang="en" sz="1600"/>
              <a:t> </a:t>
            </a:r>
            <a:r>
              <a:rPr lang="en" sz="1600" b="1">
                <a:solidFill>
                  <a:srgbClr val="FF0000"/>
                </a:solidFill>
              </a:rPr>
              <a:t>c1</a:t>
            </a:r>
            <a:r>
              <a:rPr lang="en" sz="1600">
                <a:solidFill>
                  <a:srgbClr val="FF0000"/>
                </a:solidFill>
              </a:rPr>
              <a:t> </a:t>
            </a:r>
            <a:r>
              <a:rPr lang="en" sz="1600"/>
              <a:t>and </a:t>
            </a:r>
            <a:r>
              <a:rPr lang="en" sz="1600" b="1">
                <a:solidFill>
                  <a:srgbClr val="FF0000"/>
                </a:solidFill>
              </a:rPr>
              <a:t>c2</a:t>
            </a:r>
            <a:r>
              <a:rPr lang="en" sz="1600">
                <a:solidFill>
                  <a:srgbClr val="FF0000"/>
                </a:solidFill>
              </a:rPr>
              <a:t> </a:t>
            </a:r>
            <a:r>
              <a:rPr lang="en" sz="1600"/>
              <a:t>disagree on N instances in a test set with binary labels, and that c1 is correct on k of those instances.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a:t>Under the </a:t>
            </a:r>
            <a:r>
              <a:rPr lang="en" sz="1600" b="1"/>
              <a:t>null hypothesis</a:t>
            </a:r>
            <a:r>
              <a:rPr lang="en" sz="1600"/>
              <a:t> that the classifiers are equally accurate, we would expect k/N to be roughly equal to 1/2, and as N increases, k/N should be increasingly close to this expected value. These properties are captured by the binomial distribution, which is a probability over counts of binary random variables. </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solidFill>
                <a:schemeClr val="dk1"/>
              </a:solidFill>
            </a:endParaRPr>
          </a:p>
        </p:txBody>
      </p:sp>
      <p:pic>
        <p:nvPicPr>
          <p:cNvPr id="590" name="Google Shape;590;p95"/>
          <p:cNvPicPr preferRelativeResize="0"/>
          <p:nvPr/>
        </p:nvPicPr>
        <p:blipFill>
          <a:blip r:embed="rId3">
            <a:alphaModFix/>
          </a:blip>
          <a:stretch>
            <a:fillRect/>
          </a:stretch>
        </p:blipFill>
        <p:spPr>
          <a:xfrm>
            <a:off x="2795104" y="3296072"/>
            <a:ext cx="4020633" cy="751228"/>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Building datasets</a:t>
            </a:r>
            <a:endParaRPr dirty="0"/>
          </a:p>
        </p:txBody>
      </p:sp>
      <p:sp>
        <p:nvSpPr>
          <p:cNvPr id="596" name="Google Shape;596;p96"/>
          <p:cNvSpPr txBox="1"/>
          <p:nvPr/>
        </p:nvSpPr>
        <p:spPr>
          <a:xfrm>
            <a:off x="348975" y="1264825"/>
            <a:ext cx="8482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dirty="0"/>
          </a:p>
        </p:txBody>
      </p:sp>
      <p:sp>
        <p:nvSpPr>
          <p:cNvPr id="597" name="Google Shape;597;p96"/>
          <p:cNvSpPr txBox="1"/>
          <p:nvPr/>
        </p:nvSpPr>
        <p:spPr>
          <a:xfrm>
            <a:off x="565625" y="1320425"/>
            <a:ext cx="8124600" cy="30630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 sz="1700" dirty="0"/>
              <a:t>If you want to build a </a:t>
            </a:r>
            <a:r>
              <a:rPr lang="en" sz="1700" b="1" dirty="0"/>
              <a:t>classifier</a:t>
            </a:r>
            <a:r>
              <a:rPr lang="en" sz="1700" dirty="0"/>
              <a:t>, sometimes you must first build a </a:t>
            </a:r>
            <a:r>
              <a:rPr lang="en" sz="1700" b="1" dirty="0"/>
              <a:t>dataset of your own</a:t>
            </a:r>
            <a:r>
              <a:rPr lang="en" sz="1700" dirty="0"/>
              <a:t>. </a:t>
            </a:r>
            <a:endParaRPr sz="1700" dirty="0"/>
          </a:p>
          <a:p>
            <a:pPr marL="457200" lvl="0" indent="-336550" algn="l" rtl="0">
              <a:spcBef>
                <a:spcPts val="0"/>
              </a:spcBef>
              <a:spcAft>
                <a:spcPts val="0"/>
              </a:spcAft>
              <a:buSzPts val="1700"/>
              <a:buChar char="●"/>
            </a:pPr>
            <a:r>
              <a:rPr lang="en" sz="1700" dirty="0">
                <a:solidFill>
                  <a:schemeClr val="dk1"/>
                </a:solidFill>
              </a:rPr>
              <a:t>The goal is to build a system that will work across a broad range of documents. In this case, it is best to have a </a:t>
            </a:r>
            <a:r>
              <a:rPr lang="en" sz="1700" b="1" dirty="0">
                <a:solidFill>
                  <a:schemeClr val="dk1"/>
                </a:solidFill>
              </a:rPr>
              <a:t>balanced corpus</a:t>
            </a:r>
            <a:r>
              <a:rPr lang="en" sz="1700" dirty="0">
                <a:solidFill>
                  <a:schemeClr val="dk1"/>
                </a:solidFill>
              </a:rPr>
              <a:t>, with contributions from </a:t>
            </a:r>
            <a:r>
              <a:rPr lang="en" sz="1700" b="1" dirty="0">
                <a:solidFill>
                  <a:schemeClr val="dk1"/>
                </a:solidFill>
              </a:rPr>
              <a:t>many styles and genres</a:t>
            </a:r>
            <a:r>
              <a:rPr lang="en" sz="1700" dirty="0">
                <a:solidFill>
                  <a:schemeClr val="dk1"/>
                </a:solidFill>
              </a:rPr>
              <a:t>. </a:t>
            </a:r>
            <a:endParaRPr sz="1700" dirty="0">
              <a:solidFill>
                <a:schemeClr val="dk1"/>
              </a:solidFill>
            </a:endParaRPr>
          </a:p>
          <a:p>
            <a:pPr marL="457200" lvl="0" indent="-336550" algn="l" rtl="0">
              <a:spcBef>
                <a:spcPts val="0"/>
              </a:spcBef>
              <a:spcAft>
                <a:spcPts val="0"/>
              </a:spcAft>
              <a:buSzPts val="1700"/>
              <a:buChar char="●"/>
            </a:pPr>
            <a:r>
              <a:rPr lang="en" sz="1700" dirty="0"/>
              <a:t>Sometimes building corpus or dataset includes selecting a set of documents or instances to annotate, and then performing the annotations.</a:t>
            </a:r>
            <a:endParaRPr sz="1700" dirty="0"/>
          </a:p>
          <a:p>
            <a:pPr marL="457200" lvl="0" indent="-336550" algn="l" rtl="0">
              <a:spcBef>
                <a:spcPts val="0"/>
              </a:spcBef>
              <a:spcAft>
                <a:spcPts val="0"/>
              </a:spcAft>
              <a:buSzPts val="1700"/>
              <a:buChar char="●"/>
            </a:pPr>
            <a:r>
              <a:rPr lang="en" sz="1700" dirty="0"/>
              <a:t>One important part of building a balanced corpus is to get the </a:t>
            </a:r>
            <a:r>
              <a:rPr lang="en" sz="1700" b="1" dirty="0"/>
              <a:t>labels </a:t>
            </a:r>
            <a:r>
              <a:rPr lang="en" sz="1700" dirty="0"/>
              <a:t>of the dataset.</a:t>
            </a:r>
            <a:endParaRPr sz="1700" dirty="0"/>
          </a:p>
          <a:p>
            <a:pPr marL="457200" lvl="0" indent="-336550" algn="l" rtl="0">
              <a:spcBef>
                <a:spcPts val="0"/>
              </a:spcBef>
              <a:spcAft>
                <a:spcPts val="0"/>
              </a:spcAft>
              <a:buSzPts val="1700"/>
              <a:buChar char="●"/>
            </a:pPr>
            <a:r>
              <a:rPr lang="en" sz="1700" dirty="0"/>
              <a:t>Text classification relies on large datasets of labeled examples by exploiting </a:t>
            </a:r>
            <a:r>
              <a:rPr lang="en" sz="1700" b="1" dirty="0">
                <a:solidFill>
                  <a:srgbClr val="0000FF"/>
                </a:solidFill>
              </a:rPr>
              <a:t>metadata </a:t>
            </a:r>
            <a:r>
              <a:rPr lang="en" sz="1700" dirty="0"/>
              <a:t>to obtain labels , or using </a:t>
            </a:r>
            <a:r>
              <a:rPr lang="en" sz="1700" b="1" dirty="0">
                <a:solidFill>
                  <a:srgbClr val="0000FF"/>
                </a:solidFill>
              </a:rPr>
              <a:t>annotations </a:t>
            </a:r>
            <a:r>
              <a:rPr lang="en" sz="1700" dirty="0"/>
              <a:t>as the labels.</a:t>
            </a:r>
            <a:endParaRPr sz="17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Building datasets: Labeled dataset</a:t>
            </a:r>
            <a:endParaRPr dirty="0"/>
          </a:p>
        </p:txBody>
      </p:sp>
      <p:sp>
        <p:nvSpPr>
          <p:cNvPr id="603" name="Google Shape;603;p97"/>
          <p:cNvSpPr txBox="1"/>
          <p:nvPr/>
        </p:nvSpPr>
        <p:spPr>
          <a:xfrm>
            <a:off x="348975" y="1264825"/>
            <a:ext cx="8482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dirty="0"/>
          </a:p>
        </p:txBody>
      </p:sp>
      <p:sp>
        <p:nvSpPr>
          <p:cNvPr id="604" name="Google Shape;604;p97"/>
          <p:cNvSpPr txBox="1"/>
          <p:nvPr/>
        </p:nvSpPr>
        <p:spPr>
          <a:xfrm>
            <a:off x="719150" y="940950"/>
            <a:ext cx="72570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dirty="0"/>
          </a:p>
          <a:p>
            <a:pPr marL="0" lvl="0" indent="0" algn="l" rtl="0">
              <a:spcBef>
                <a:spcPts val="0"/>
              </a:spcBef>
              <a:spcAft>
                <a:spcPts val="0"/>
              </a:spcAft>
              <a:buNone/>
            </a:pPr>
            <a:r>
              <a:rPr lang="en" sz="2000"/>
              <a:t>Text classification relies on large datasets of labeled examples. There are two ways to get labels. </a:t>
            </a:r>
            <a:endParaRPr sz="2000" dirty="0"/>
          </a:p>
          <a:p>
            <a:pPr marL="0" lvl="0" indent="0" algn="l" rtl="0">
              <a:spcBef>
                <a:spcPts val="0"/>
              </a:spcBef>
              <a:spcAft>
                <a:spcPts val="0"/>
              </a:spcAft>
              <a:buNone/>
            </a:pPr>
            <a:endParaRPr sz="2000" dirty="0"/>
          </a:p>
          <a:p>
            <a:pPr marL="914400" lvl="0" indent="-355600" algn="l" rtl="0">
              <a:spcBef>
                <a:spcPts val="0"/>
              </a:spcBef>
              <a:spcAft>
                <a:spcPts val="0"/>
              </a:spcAft>
              <a:buSzPts val="2000"/>
              <a:buAutoNum type="arabicPeriod"/>
            </a:pPr>
            <a:r>
              <a:rPr lang="en" sz="2000"/>
              <a:t>By exploiting existing </a:t>
            </a:r>
            <a:r>
              <a:rPr lang="en" sz="2000" b="1">
                <a:solidFill>
                  <a:srgbClr val="0000FF"/>
                </a:solidFill>
              </a:rPr>
              <a:t>metadata </a:t>
            </a:r>
            <a:r>
              <a:rPr lang="en" sz="2000"/>
              <a:t>to obtain labels. Metadata sometimes tell us exactly what we want to know.</a:t>
            </a:r>
            <a:endParaRPr sz="2000" dirty="0"/>
          </a:p>
          <a:p>
            <a:pPr marL="914400" lvl="0" indent="-355600" algn="l" rtl="0">
              <a:spcBef>
                <a:spcPts val="0"/>
              </a:spcBef>
              <a:spcAft>
                <a:spcPts val="0"/>
              </a:spcAft>
              <a:buSzPts val="2000"/>
              <a:buAutoNum type="arabicPeriod"/>
            </a:pPr>
            <a:r>
              <a:rPr lang="en" sz="2000"/>
              <a:t>Using </a:t>
            </a:r>
            <a:r>
              <a:rPr lang="en" sz="2000" b="1">
                <a:solidFill>
                  <a:srgbClr val="0000FF"/>
                </a:solidFill>
              </a:rPr>
              <a:t>annotations </a:t>
            </a:r>
            <a:r>
              <a:rPr lang="en" sz="2000"/>
              <a:t>as the labels must be annotated, either by experts or by novice “crowdworkers.” </a:t>
            </a:r>
            <a:endParaRPr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98"/>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Chapter 5</a:t>
            </a:r>
            <a:endParaRPr dirty="0"/>
          </a:p>
        </p:txBody>
      </p:sp>
      <p:sp>
        <p:nvSpPr>
          <p:cNvPr id="610" name="Google Shape;610;p98"/>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without supervision</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Unsupervised learning</a:t>
            </a:r>
            <a:endParaRPr dirty="0"/>
          </a:p>
        </p:txBody>
      </p:sp>
      <p:sp>
        <p:nvSpPr>
          <p:cNvPr id="616" name="Google Shape;616;p99"/>
          <p:cNvSpPr txBox="1">
            <a:spLocks noGrp="1"/>
          </p:cNvSpPr>
          <p:nvPr>
            <p:ph type="body" idx="1"/>
          </p:nvPr>
        </p:nvSpPr>
        <p:spPr>
          <a:xfrm>
            <a:off x="859800" y="1297400"/>
            <a:ext cx="7431300" cy="3052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Consider the problem of </a:t>
            </a:r>
            <a:r>
              <a:rPr lang="en" sz="2000" b="1" i="1"/>
              <a:t>word sense disambiguation</a:t>
            </a:r>
            <a:r>
              <a:rPr lang="en" sz="2000"/>
              <a:t> were a word can have different </a:t>
            </a:r>
            <a:r>
              <a:rPr lang="en" sz="2000" b="1"/>
              <a:t>sensed </a:t>
            </a:r>
            <a:r>
              <a:rPr lang="en" sz="2000"/>
              <a:t>or </a:t>
            </a:r>
            <a:r>
              <a:rPr lang="en" sz="2000" b="1"/>
              <a:t>meanings</a:t>
            </a:r>
            <a:r>
              <a:rPr lang="en" sz="2000"/>
              <a:t>. </a:t>
            </a:r>
            <a:endParaRPr sz="2000" dirty="0"/>
          </a:p>
          <a:p>
            <a:pPr marL="457200" lvl="0" indent="-355600" algn="l" rtl="0">
              <a:spcBef>
                <a:spcPts val="0"/>
              </a:spcBef>
              <a:spcAft>
                <a:spcPts val="0"/>
              </a:spcAft>
              <a:buSzPts val="2000"/>
              <a:buChar char="●"/>
            </a:pPr>
            <a:r>
              <a:rPr lang="en" sz="2000"/>
              <a:t>The goal is to classify each instance of a </a:t>
            </a:r>
            <a:r>
              <a:rPr lang="en" sz="2000" b="1"/>
              <a:t>word </a:t>
            </a:r>
            <a:r>
              <a:rPr lang="en" sz="2000"/>
              <a:t>into a </a:t>
            </a:r>
            <a:r>
              <a:rPr lang="en" sz="2000" b="1"/>
              <a:t>sense</a:t>
            </a:r>
            <a:r>
              <a:rPr lang="en" sz="2000"/>
              <a:t>. </a:t>
            </a:r>
            <a:endParaRPr sz="2000" dirty="0"/>
          </a:p>
          <a:p>
            <a:pPr marL="0" lvl="0" indent="0" algn="l" rtl="0">
              <a:spcBef>
                <a:spcPts val="1600"/>
              </a:spcBef>
              <a:spcAft>
                <a:spcPts val="0"/>
              </a:spcAft>
              <a:buNone/>
            </a:pPr>
            <a:endParaRPr sz="2000" b="1" dirty="0">
              <a:solidFill>
                <a:srgbClr val="FF0000"/>
              </a:solidFill>
            </a:endParaRPr>
          </a:p>
          <a:p>
            <a:pPr marL="0" lvl="0" indent="0" algn="l" rtl="0">
              <a:spcBef>
                <a:spcPts val="1600"/>
              </a:spcBef>
              <a:spcAft>
                <a:spcPts val="0"/>
              </a:spcAft>
              <a:buNone/>
            </a:pPr>
            <a:r>
              <a:rPr lang="en" sz="2000" b="1">
                <a:solidFill>
                  <a:srgbClr val="FF0000"/>
                </a:solidFill>
              </a:rPr>
              <a:t>Question: </a:t>
            </a:r>
            <a:endParaRPr sz="2000" b="1" dirty="0">
              <a:solidFill>
                <a:srgbClr val="FF0000"/>
              </a:solidFill>
            </a:endParaRPr>
          </a:p>
          <a:p>
            <a:pPr marL="914400" lvl="0" indent="-336550" algn="l" rtl="0">
              <a:spcBef>
                <a:spcPts val="1600"/>
              </a:spcBef>
              <a:spcAft>
                <a:spcPts val="0"/>
              </a:spcAft>
              <a:buSzPts val="1700"/>
              <a:buChar char="●"/>
            </a:pPr>
            <a:r>
              <a:rPr lang="en" sz="1700"/>
              <a:t>If the labels are missing from our dataset, Is it possible to learn anything about these different senses </a:t>
            </a:r>
            <a:r>
              <a:rPr lang="en" sz="1700" b="1"/>
              <a:t>without labeled data</a:t>
            </a:r>
            <a:r>
              <a:rPr lang="en" sz="1700"/>
              <a:t>?</a:t>
            </a:r>
            <a:endParaRPr sz="17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Unsupervised learning</a:t>
            </a:r>
            <a:endParaRPr dirty="0"/>
          </a:p>
        </p:txBody>
      </p:sp>
      <p:sp>
        <p:nvSpPr>
          <p:cNvPr id="622" name="Google Shape;622;p100"/>
          <p:cNvSpPr txBox="1">
            <a:spLocks noGrp="1"/>
          </p:cNvSpPr>
          <p:nvPr>
            <p:ph type="body" idx="1"/>
          </p:nvPr>
        </p:nvSpPr>
        <p:spPr>
          <a:xfrm>
            <a:off x="475975" y="1152475"/>
            <a:ext cx="83562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0000"/>
                </a:solidFill>
              </a:rPr>
              <a:t>Question:</a:t>
            </a:r>
            <a:r>
              <a:rPr lang="en" sz="2000">
                <a:solidFill>
                  <a:srgbClr val="FF0000"/>
                </a:solidFill>
              </a:rPr>
              <a:t> </a:t>
            </a:r>
            <a:endParaRPr sz="2000" dirty="0">
              <a:solidFill>
                <a:srgbClr val="FF0000"/>
              </a:solidFill>
            </a:endParaRPr>
          </a:p>
          <a:p>
            <a:pPr marL="457200" lvl="0" indent="-355600" algn="l" rtl="0">
              <a:spcBef>
                <a:spcPts val="1600"/>
              </a:spcBef>
              <a:spcAft>
                <a:spcPts val="0"/>
              </a:spcAft>
              <a:buSzPts val="2000"/>
              <a:buChar char="●"/>
            </a:pPr>
            <a:r>
              <a:rPr lang="en" sz="2000"/>
              <a:t>If the labels are missing from our dataset, Is it possible to learn anything about these different senses without labeled data?</a:t>
            </a:r>
            <a:endParaRPr sz="2000" dirty="0"/>
          </a:p>
          <a:p>
            <a:pPr marL="0" lvl="0" indent="0" algn="l" rtl="0">
              <a:spcBef>
                <a:spcPts val="1600"/>
              </a:spcBef>
              <a:spcAft>
                <a:spcPts val="0"/>
              </a:spcAft>
              <a:buNone/>
            </a:pPr>
            <a:r>
              <a:rPr lang="en" sz="2000" b="1">
                <a:solidFill>
                  <a:srgbClr val="FF0000"/>
                </a:solidFill>
              </a:rPr>
              <a:t>Solution: </a:t>
            </a:r>
            <a:endParaRPr sz="2000" b="1" dirty="0">
              <a:solidFill>
                <a:srgbClr val="FF0000"/>
              </a:solidFill>
            </a:endParaRPr>
          </a:p>
          <a:p>
            <a:pPr marL="457200" lvl="0" indent="-355600" algn="l" rtl="0">
              <a:spcBef>
                <a:spcPts val="1600"/>
              </a:spcBef>
              <a:spcAft>
                <a:spcPts val="0"/>
              </a:spcAft>
              <a:buSzPts val="2000"/>
              <a:buChar char="●"/>
            </a:pPr>
            <a:r>
              <a:rPr lang="en" sz="2000" b="1">
                <a:solidFill>
                  <a:srgbClr val="9900FF"/>
                </a:solidFill>
              </a:rPr>
              <a:t>Clustering </a:t>
            </a:r>
            <a:r>
              <a:rPr lang="en" sz="2000" b="1"/>
              <a:t>algorithms</a:t>
            </a:r>
            <a:r>
              <a:rPr lang="en" sz="2000"/>
              <a:t> are capable of finding different context groups. These algorithms assign each data point to a </a:t>
            </a:r>
            <a:r>
              <a:rPr lang="en" sz="2000" b="1"/>
              <a:t>discrete cluster </a:t>
            </a:r>
            <a:r>
              <a:rPr lang="en" sz="2000"/>
              <a:t>or </a:t>
            </a:r>
            <a:r>
              <a:rPr lang="en" sz="2000" b="1"/>
              <a:t>category</a:t>
            </a:r>
            <a:r>
              <a:rPr lang="en" sz="2000"/>
              <a:t>, zi ∈ 1, 2, . . . K. </a:t>
            </a:r>
            <a:endParaRPr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K-means </a:t>
            </a:r>
            <a:r>
              <a:rPr lang="en">
                <a:solidFill>
                  <a:srgbClr val="9900FF"/>
                </a:solidFill>
              </a:rPr>
              <a:t>clustering</a:t>
            </a:r>
            <a:endParaRPr dirty="0">
              <a:solidFill>
                <a:srgbClr val="9900FF"/>
              </a:solidFill>
            </a:endParaRPr>
          </a:p>
        </p:txBody>
      </p:sp>
      <p:sp>
        <p:nvSpPr>
          <p:cNvPr id="628" name="Google Shape;628;p101"/>
          <p:cNvSpPr txBox="1">
            <a:spLocks noGrp="1"/>
          </p:cNvSpPr>
          <p:nvPr>
            <p:ph type="body" idx="1"/>
          </p:nvPr>
        </p:nvSpPr>
        <p:spPr>
          <a:xfrm>
            <a:off x="311700" y="1152475"/>
            <a:ext cx="84615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0000FF"/>
                </a:solidFill>
              </a:rPr>
              <a:t>K-means</a:t>
            </a:r>
            <a:r>
              <a:rPr lang="en" sz="1900">
                <a:solidFill>
                  <a:srgbClr val="0000FF"/>
                </a:solidFill>
              </a:rPr>
              <a:t> </a:t>
            </a:r>
            <a:r>
              <a:rPr lang="en" sz="1900"/>
              <a:t>is an </a:t>
            </a:r>
            <a:r>
              <a:rPr lang="en" sz="1900" b="1"/>
              <a:t>iterative</a:t>
            </a:r>
            <a:r>
              <a:rPr lang="en" sz="1900"/>
              <a:t> algorithm that maintains a cluster assignment for each instance, and a central (“</a:t>
            </a:r>
            <a:r>
              <a:rPr lang="en" sz="1900" b="1"/>
              <a:t>mean</a:t>
            </a:r>
            <a:r>
              <a:rPr lang="en" sz="1900"/>
              <a:t>”) location for each cluster.</a:t>
            </a:r>
            <a:endParaRPr sz="1900" dirty="0"/>
          </a:p>
          <a:p>
            <a:pPr marL="0" lvl="0" indent="0" algn="l" rtl="0">
              <a:spcBef>
                <a:spcPts val="1600"/>
              </a:spcBef>
              <a:spcAft>
                <a:spcPts val="0"/>
              </a:spcAft>
              <a:buNone/>
            </a:pPr>
            <a:r>
              <a:rPr lang="en" sz="1900" b="1">
                <a:solidFill>
                  <a:srgbClr val="0000FF"/>
                </a:solidFill>
              </a:rPr>
              <a:t>K-means</a:t>
            </a:r>
            <a:r>
              <a:rPr lang="en" sz="1900"/>
              <a:t> iterates between updates to the assignments and the centers: </a:t>
            </a:r>
            <a:endParaRPr sz="1900" dirty="0"/>
          </a:p>
          <a:p>
            <a:pPr marL="457200" lvl="0" indent="-342900" algn="l" rtl="0">
              <a:spcBef>
                <a:spcPts val="1600"/>
              </a:spcBef>
              <a:spcAft>
                <a:spcPts val="0"/>
              </a:spcAft>
              <a:buSzPts val="1800"/>
              <a:buAutoNum type="arabicPeriod"/>
            </a:pPr>
            <a:r>
              <a:rPr lang="en" i="1"/>
              <a:t>Each instance is placed in the cluster with the closest center.</a:t>
            </a:r>
            <a:endParaRPr i="1" dirty="0"/>
          </a:p>
          <a:p>
            <a:pPr marL="457200" lvl="0" indent="-342900" algn="l" rtl="0">
              <a:spcBef>
                <a:spcPts val="0"/>
              </a:spcBef>
              <a:spcAft>
                <a:spcPts val="0"/>
              </a:spcAft>
              <a:buSzPts val="1800"/>
              <a:buAutoNum type="arabicPeriod"/>
            </a:pPr>
            <a:r>
              <a:rPr lang="en" i="1"/>
              <a:t>Each center is recomputed as the average over points in the cluster</a:t>
            </a:r>
            <a:r>
              <a:rPr lang="en"/>
              <a:t>.</a:t>
            </a:r>
            <a:endParaRPr dirty="0"/>
          </a:p>
          <a:p>
            <a:pPr marL="0" lvl="0" indent="0" algn="l" rtl="0">
              <a:spcBef>
                <a:spcPts val="1600"/>
              </a:spcBef>
              <a:spcAft>
                <a:spcPts val="1600"/>
              </a:spcAft>
              <a:buNone/>
            </a:pPr>
            <a:r>
              <a:rPr lang="en"/>
              <a:t>In</a:t>
            </a:r>
            <a:r>
              <a:rPr lang="en" b="1">
                <a:solidFill>
                  <a:srgbClr val="0000FF"/>
                </a:solidFill>
              </a:rPr>
              <a:t> K-means</a:t>
            </a:r>
            <a:r>
              <a:rPr lang="en"/>
              <a:t>, the converged solution depends on the </a:t>
            </a:r>
            <a:r>
              <a:rPr lang="en" b="1"/>
              <a:t>initialization</a:t>
            </a:r>
            <a:r>
              <a:rPr lang="en"/>
              <a:t>, and a better clustering can sometimes be found simply by re-running the algorithm from a different random starting point.  </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K-means </a:t>
            </a:r>
            <a:r>
              <a:rPr lang="en">
                <a:solidFill>
                  <a:srgbClr val="9900FF"/>
                </a:solidFill>
              </a:rPr>
              <a:t>clustering </a:t>
            </a:r>
            <a:r>
              <a:rPr lang="en"/>
              <a:t>pt2</a:t>
            </a:r>
            <a:endParaRPr dirty="0"/>
          </a:p>
        </p:txBody>
      </p:sp>
      <p:sp>
        <p:nvSpPr>
          <p:cNvPr id="634" name="Google Shape;634;p102"/>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635" name="Google Shape;635;p102"/>
          <p:cNvPicPr preferRelativeResize="0"/>
          <p:nvPr/>
        </p:nvPicPr>
        <p:blipFill>
          <a:blip r:embed="rId3">
            <a:alphaModFix/>
          </a:blip>
          <a:stretch>
            <a:fillRect/>
          </a:stretch>
        </p:blipFill>
        <p:spPr>
          <a:xfrm>
            <a:off x="470275" y="1152475"/>
            <a:ext cx="7774375" cy="319710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700"/>
              <a:t>The bag of words (BOW)</a:t>
            </a:r>
            <a:endParaRPr dirty="0"/>
          </a:p>
        </p:txBody>
      </p:sp>
      <p:sp>
        <p:nvSpPr>
          <p:cNvPr id="269" name="Google Shape;269;p49"/>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285750" indent="-285750"/>
            <a:r>
              <a:rPr lang="en" dirty="0"/>
              <a:t>BOW is a fixed-length document representation → column vector word count</a:t>
            </a:r>
            <a:endParaRPr dirty="0"/>
          </a:p>
          <a:p>
            <a:pPr marL="0" lvl="0" indent="0" algn="ctr" rtl="0">
              <a:spcBef>
                <a:spcPts val="1600"/>
              </a:spcBef>
              <a:spcAft>
                <a:spcPts val="0"/>
              </a:spcAft>
              <a:buNone/>
            </a:pPr>
            <a:r>
              <a:rPr lang="en" sz="1200" dirty="0">
                <a:latin typeface="Courier"/>
                <a:ea typeface="Courier"/>
                <a:cs typeface="Courier"/>
                <a:sym typeface="Courier"/>
              </a:rPr>
              <a:t>x = [0, 1, 1, 0, 0, 2, 0, 1, 13, 0 . . .]      xj is the count of word j</a:t>
            </a:r>
            <a:endParaRPr sz="1200" dirty="0">
              <a:latin typeface="Courier"/>
              <a:ea typeface="Courier"/>
              <a:cs typeface="Courier"/>
              <a:sym typeface="Courier"/>
            </a:endParaRPr>
          </a:p>
          <a:p>
            <a:pPr marL="285750" indent="-285750">
              <a:spcBef>
                <a:spcPts val="1600"/>
              </a:spcBef>
            </a:pPr>
            <a:r>
              <a:rPr lang="en" dirty="0"/>
              <a:t>BOW includes only information about the </a:t>
            </a:r>
            <a:r>
              <a:rPr lang="en" b="1" dirty="0"/>
              <a:t>count of each word</a:t>
            </a:r>
            <a:r>
              <a:rPr lang="en" dirty="0"/>
              <a:t>, and not the order in which the words appear.</a:t>
            </a:r>
            <a:endParaRPr dirty="0"/>
          </a:p>
          <a:p>
            <a:pPr marL="285750" indent="-285750">
              <a:spcBef>
                <a:spcPts val="1600"/>
              </a:spcBef>
              <a:spcAft>
                <a:spcPts val="1600"/>
              </a:spcAft>
            </a:pPr>
            <a:r>
              <a:rPr lang="en" dirty="0"/>
              <a:t>To predict a label from a bag-of-words, we can assign a score to each word in the vocabulary, measuring the compatibility with the label. These scores are called weights, and they are arranged in a column vector θ</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 K-means</a:t>
            </a:r>
            <a:endParaRPr dirty="0"/>
          </a:p>
        </p:txBody>
      </p:sp>
      <p:sp>
        <p:nvSpPr>
          <p:cNvPr id="641" name="Google Shape;641;p103"/>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Soft K-means</a:t>
            </a:r>
            <a:r>
              <a:rPr lang="en"/>
              <a:t> is a particularly relevant variant. Instead of directly assigning each point to a specific cluster, soft K-means assigns to each point a distribution over clusters.</a:t>
            </a:r>
            <a:endParaRPr dirty="0"/>
          </a:p>
          <a:p>
            <a:pPr marL="0" lvl="0" indent="0" algn="l" rtl="0">
              <a:spcBef>
                <a:spcPts val="1600"/>
              </a:spcBef>
              <a:spcAft>
                <a:spcPts val="1600"/>
              </a:spcAft>
              <a:buNone/>
            </a:pPr>
            <a:r>
              <a:rPr lang="en"/>
              <a:t>The </a:t>
            </a:r>
            <a:r>
              <a:rPr lang="en" b="1"/>
              <a:t>soft weight </a:t>
            </a:r>
            <a:r>
              <a:rPr lang="en" b="1" i="1"/>
              <a:t>qi(k)</a:t>
            </a:r>
            <a:r>
              <a:rPr lang="en"/>
              <a:t> is computed from the distance of </a:t>
            </a:r>
            <a:r>
              <a:rPr lang="en" b="1" i="1"/>
              <a:t>xi </a:t>
            </a:r>
            <a:r>
              <a:rPr lang="en"/>
              <a:t>to the cluster center</a:t>
            </a:r>
            <a:r>
              <a:rPr lang="en" b="1" i="1"/>
              <a:t> νk</a:t>
            </a:r>
            <a:r>
              <a:rPr lang="en"/>
              <a:t>. In turn, the center of each cluster is computed from a weighted average of the points in the cluster</a:t>
            </a:r>
            <a:endParaRPr dirty="0"/>
          </a:p>
        </p:txBody>
      </p:sp>
      <p:pic>
        <p:nvPicPr>
          <p:cNvPr id="642" name="Google Shape;642;p103"/>
          <p:cNvPicPr preferRelativeResize="0"/>
          <p:nvPr/>
        </p:nvPicPr>
        <p:blipFill>
          <a:blip r:embed="rId3">
            <a:alphaModFix/>
          </a:blip>
          <a:stretch>
            <a:fillRect/>
          </a:stretch>
        </p:blipFill>
        <p:spPr>
          <a:xfrm>
            <a:off x="2726025" y="3457826"/>
            <a:ext cx="3177500" cy="89175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Expectation-Maximization (EM)</a:t>
            </a:r>
            <a:endParaRPr dirty="0"/>
          </a:p>
        </p:txBody>
      </p:sp>
      <p:sp>
        <p:nvSpPr>
          <p:cNvPr id="648" name="Google Shape;648;p104"/>
          <p:cNvSpPr txBox="1">
            <a:spLocks noGrp="1"/>
          </p:cNvSpPr>
          <p:nvPr>
            <p:ph type="body" idx="1"/>
          </p:nvPr>
        </p:nvSpPr>
        <p:spPr>
          <a:xfrm>
            <a:off x="537375" y="1152475"/>
            <a:ext cx="79533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0000FF"/>
                </a:solidFill>
              </a:rPr>
              <a:t>Expectation-maximization</a:t>
            </a:r>
            <a:r>
              <a:rPr lang="en" sz="1900"/>
              <a:t> combines the idea of </a:t>
            </a:r>
            <a:r>
              <a:rPr lang="en" sz="1900" b="1"/>
              <a:t>soft K-means</a:t>
            </a:r>
            <a:r>
              <a:rPr lang="en" sz="1900"/>
              <a:t> with </a:t>
            </a:r>
            <a:r>
              <a:rPr lang="en" sz="1900" b="1"/>
              <a:t>Naıve Bayes</a:t>
            </a:r>
            <a:r>
              <a:rPr lang="en" sz="1900"/>
              <a:t> </a:t>
            </a:r>
            <a:r>
              <a:rPr lang="en" sz="1900" b="1"/>
              <a:t>classification </a:t>
            </a:r>
            <a:r>
              <a:rPr lang="en" sz="1900"/>
              <a:t>as its an </a:t>
            </a:r>
            <a:r>
              <a:rPr lang="en" sz="1900" b="1"/>
              <a:t>iterative algorithm</a:t>
            </a:r>
            <a:r>
              <a:rPr lang="en" sz="1900"/>
              <a:t> to find the </a:t>
            </a:r>
            <a:r>
              <a:rPr lang="en" sz="1900" b="1"/>
              <a:t>maximum local likelihood</a:t>
            </a:r>
            <a:r>
              <a:rPr lang="en" sz="1900"/>
              <a:t>.</a:t>
            </a:r>
            <a:endParaRPr sz="1900" dirty="0"/>
          </a:p>
          <a:p>
            <a:pPr marL="0" lvl="0" indent="0" algn="l" rtl="0">
              <a:spcBef>
                <a:spcPts val="1600"/>
              </a:spcBef>
              <a:spcAft>
                <a:spcPts val="0"/>
              </a:spcAft>
              <a:buNone/>
            </a:pPr>
            <a:r>
              <a:rPr lang="en" sz="1900"/>
              <a:t> The </a:t>
            </a:r>
            <a:r>
              <a:rPr lang="en" sz="1900" b="1">
                <a:solidFill>
                  <a:srgbClr val="0000FF"/>
                </a:solidFill>
              </a:rPr>
              <a:t>Expectation-maximization</a:t>
            </a:r>
            <a:r>
              <a:rPr lang="en" sz="1900">
                <a:solidFill>
                  <a:schemeClr val="dk1"/>
                </a:solidFill>
              </a:rPr>
              <a:t> </a:t>
            </a:r>
            <a:r>
              <a:rPr lang="en" sz="1900"/>
              <a:t>iteration alternates between performing an expectation </a:t>
            </a:r>
            <a:r>
              <a:rPr lang="en" sz="1900" b="1"/>
              <a:t>E-step</a:t>
            </a:r>
            <a:r>
              <a:rPr lang="en" sz="1900"/>
              <a:t>, which creates a function for the expectation of the log-likelihood evaluated using the current estimate for the parameters, and a maximization </a:t>
            </a:r>
            <a:r>
              <a:rPr lang="en" sz="1900" b="1"/>
              <a:t>M-step</a:t>
            </a:r>
            <a:r>
              <a:rPr lang="en" sz="1900"/>
              <a:t>,which computes parameters maximizing the expected log-likelihood found on the E step.</a:t>
            </a:r>
            <a:endParaRPr sz="1900" dirty="0"/>
          </a:p>
          <a:p>
            <a:pPr marL="0" lvl="0" indent="0" algn="l" rtl="0">
              <a:spcBef>
                <a:spcPts val="1600"/>
              </a:spcBef>
              <a:spcAft>
                <a:spcPts val="1600"/>
              </a:spcAft>
              <a:buNone/>
            </a:pPr>
            <a:endParaRPr sz="19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Expectation-Maximization (EM) : </a:t>
            </a:r>
            <a:r>
              <a:rPr lang="en">
                <a:solidFill>
                  <a:srgbClr val="0000FF"/>
                </a:solidFill>
              </a:rPr>
              <a:t>The E-step</a:t>
            </a:r>
            <a:endParaRPr dirty="0">
              <a:solidFill>
                <a:srgbClr val="0000FF"/>
              </a:solidFill>
            </a:endParaRPr>
          </a:p>
        </p:txBody>
      </p:sp>
      <p:sp>
        <p:nvSpPr>
          <p:cNvPr id="654" name="Google Shape;654;p105"/>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The step in which we update q (i) is known as the E-step, because it updates the distribution under which the expectation is computed. </a:t>
            </a:r>
            <a:endParaRPr sz="1900" dirty="0"/>
          </a:p>
          <a:p>
            <a:pPr marL="0" lvl="0" indent="0" algn="l" rtl="0">
              <a:spcBef>
                <a:spcPts val="1600"/>
              </a:spcBef>
              <a:spcAft>
                <a:spcPts val="1600"/>
              </a:spcAft>
              <a:buNone/>
            </a:pPr>
            <a:endParaRPr dirty="0"/>
          </a:p>
        </p:txBody>
      </p:sp>
      <p:pic>
        <p:nvPicPr>
          <p:cNvPr id="655" name="Google Shape;655;p105"/>
          <p:cNvPicPr preferRelativeResize="0"/>
          <p:nvPr/>
        </p:nvPicPr>
        <p:blipFill>
          <a:blip r:embed="rId3">
            <a:alphaModFix/>
          </a:blip>
          <a:stretch>
            <a:fillRect/>
          </a:stretch>
        </p:blipFill>
        <p:spPr>
          <a:xfrm>
            <a:off x="2040800" y="2492425"/>
            <a:ext cx="4418950" cy="129812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Expectation-Maximization (EM) : </a:t>
            </a:r>
            <a:r>
              <a:rPr lang="en">
                <a:solidFill>
                  <a:srgbClr val="0000FF"/>
                </a:solidFill>
              </a:rPr>
              <a:t>The M-step</a:t>
            </a:r>
            <a:endParaRPr dirty="0">
              <a:solidFill>
                <a:srgbClr val="0000FF"/>
              </a:solidFill>
            </a:endParaRPr>
          </a:p>
        </p:txBody>
      </p:sp>
      <p:sp>
        <p:nvSpPr>
          <p:cNvPr id="661" name="Google Shape;661;p106"/>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hold fixed the soft assignments q (i) , and maximize with respect to the parameters, φ and µ. The parameter φ is a distribution over words for each cluster.</a:t>
            </a:r>
            <a:endParaRPr dirty="0"/>
          </a:p>
          <a:p>
            <a:pPr marL="0" lvl="0" indent="0" algn="l" rtl="0">
              <a:spcBef>
                <a:spcPts val="1600"/>
              </a:spcBef>
              <a:spcAft>
                <a:spcPts val="1600"/>
              </a:spcAft>
              <a:buNone/>
            </a:pPr>
            <a:endParaRPr dirty="0"/>
          </a:p>
        </p:txBody>
      </p:sp>
      <p:pic>
        <p:nvPicPr>
          <p:cNvPr id="662" name="Google Shape;662;p106"/>
          <p:cNvPicPr preferRelativeResize="0"/>
          <p:nvPr/>
        </p:nvPicPr>
        <p:blipFill>
          <a:blip r:embed="rId3">
            <a:alphaModFix/>
          </a:blip>
          <a:stretch>
            <a:fillRect/>
          </a:stretch>
        </p:blipFill>
        <p:spPr>
          <a:xfrm>
            <a:off x="1325199" y="2324024"/>
            <a:ext cx="5887425" cy="1090925"/>
          </a:xfrm>
          <a:prstGeom prst="rect">
            <a:avLst/>
          </a:prstGeom>
          <a:noFill/>
          <a:ln w="38100" cap="flat" cmpd="sng">
            <a:solidFill>
              <a:srgbClr val="0000FF"/>
            </a:solidFill>
            <a:prstDash val="solid"/>
            <a:round/>
            <a:headEnd type="none" w="sm" len="sm"/>
            <a:tailEnd type="none" w="sm" len="sm"/>
          </a:ln>
        </p:spPr>
      </p:pic>
      <p:pic>
        <p:nvPicPr>
          <p:cNvPr id="663" name="Google Shape;663;p106"/>
          <p:cNvPicPr preferRelativeResize="0"/>
          <p:nvPr/>
        </p:nvPicPr>
        <p:blipFill>
          <a:blip r:embed="rId4">
            <a:alphaModFix/>
          </a:blip>
          <a:stretch>
            <a:fillRect/>
          </a:stretch>
        </p:blipFill>
        <p:spPr>
          <a:xfrm>
            <a:off x="2438400" y="3612225"/>
            <a:ext cx="3419475" cy="37147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How many clusters? </a:t>
            </a:r>
            <a:endParaRPr dirty="0"/>
          </a:p>
        </p:txBody>
      </p:sp>
      <p:sp>
        <p:nvSpPr>
          <p:cNvPr id="669" name="Google Shape;669;p107"/>
          <p:cNvSpPr txBox="1">
            <a:spLocks noGrp="1"/>
          </p:cNvSpPr>
          <p:nvPr>
            <p:ph type="body" idx="1"/>
          </p:nvPr>
        </p:nvSpPr>
        <p:spPr>
          <a:xfrm>
            <a:off x="675575" y="1152475"/>
            <a:ext cx="8156700" cy="32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So far, we have assumed that the number of clusters K is given. </a:t>
            </a:r>
            <a:endParaRPr sz="2000" dirty="0"/>
          </a:p>
          <a:p>
            <a:pPr marL="0" lvl="0" indent="0" algn="l" rtl="0">
              <a:spcBef>
                <a:spcPts val="1600"/>
              </a:spcBef>
              <a:spcAft>
                <a:spcPts val="0"/>
              </a:spcAft>
              <a:buNone/>
            </a:pPr>
            <a:r>
              <a:rPr lang="en" sz="2000">
                <a:solidFill>
                  <a:srgbClr val="FF0000"/>
                </a:solidFill>
              </a:rPr>
              <a:t>Question:</a:t>
            </a:r>
            <a:endParaRPr sz="2000" dirty="0">
              <a:solidFill>
                <a:srgbClr val="FF0000"/>
              </a:solidFill>
            </a:endParaRPr>
          </a:p>
          <a:p>
            <a:pPr marL="914400" lvl="0" indent="-342900" algn="l" rtl="0">
              <a:spcBef>
                <a:spcPts val="1600"/>
              </a:spcBef>
              <a:spcAft>
                <a:spcPts val="0"/>
              </a:spcAft>
              <a:buSzPts val="1800"/>
              <a:buChar char="●"/>
            </a:pPr>
            <a:r>
              <a:rPr lang="en"/>
              <a:t>How can we find the K value systematically?</a:t>
            </a:r>
            <a:endParaRPr dirty="0"/>
          </a:p>
          <a:p>
            <a:pPr marL="0" lvl="0" indent="0" algn="l" rtl="0">
              <a:spcBef>
                <a:spcPts val="1600"/>
              </a:spcBef>
              <a:spcAft>
                <a:spcPts val="0"/>
              </a:spcAft>
              <a:buNone/>
            </a:pPr>
            <a:r>
              <a:rPr lang="en" sz="2000">
                <a:solidFill>
                  <a:srgbClr val="FF0000"/>
                </a:solidFill>
              </a:rPr>
              <a:t>Solution:</a:t>
            </a:r>
            <a:endParaRPr sz="2000" dirty="0">
              <a:solidFill>
                <a:srgbClr val="FF0000"/>
              </a:solidFill>
            </a:endParaRPr>
          </a:p>
          <a:p>
            <a:pPr marL="914400" lvl="0" indent="-342900" algn="l" rtl="0">
              <a:spcBef>
                <a:spcPts val="1600"/>
              </a:spcBef>
              <a:spcAft>
                <a:spcPts val="0"/>
              </a:spcAft>
              <a:buSzPts val="1800"/>
              <a:buChar char="●"/>
            </a:pPr>
            <a:r>
              <a:rPr lang="en"/>
              <a:t>To choose the number of clusters:</a:t>
            </a:r>
            <a:endParaRPr dirty="0"/>
          </a:p>
          <a:p>
            <a:pPr marL="1371600" lvl="0" indent="-342900" algn="l" rtl="0">
              <a:spcBef>
                <a:spcPts val="0"/>
              </a:spcBef>
              <a:spcAft>
                <a:spcPts val="0"/>
              </a:spcAft>
              <a:buSzPts val="1800"/>
              <a:buAutoNum type="arabicPeriod"/>
            </a:pPr>
            <a:r>
              <a:rPr lang="en" i="1"/>
              <a:t> To maximize a metric of clustering quality.</a:t>
            </a:r>
            <a:endParaRPr i="1" dirty="0"/>
          </a:p>
          <a:p>
            <a:pPr marL="1371600" lvl="0" indent="-342900" algn="l" rtl="0">
              <a:spcBef>
                <a:spcPts val="0"/>
              </a:spcBef>
              <a:spcAft>
                <a:spcPts val="0"/>
              </a:spcAft>
              <a:buSzPts val="1800"/>
              <a:buAutoNum type="arabicPeriod"/>
            </a:pPr>
            <a:r>
              <a:rPr lang="en" i="1"/>
              <a:t>Akaike Information Crition.</a:t>
            </a:r>
            <a:endParaRPr i="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Applications of expectation-maximization</a:t>
            </a:r>
            <a:endParaRPr dirty="0"/>
          </a:p>
        </p:txBody>
      </p:sp>
      <p:sp>
        <p:nvSpPr>
          <p:cNvPr id="675" name="Google Shape;675;p108"/>
          <p:cNvSpPr txBox="1">
            <a:spLocks noGrp="1"/>
          </p:cNvSpPr>
          <p:nvPr>
            <p:ph type="body" idx="1"/>
          </p:nvPr>
        </p:nvSpPr>
        <p:spPr>
          <a:xfrm>
            <a:off x="587325" y="1152475"/>
            <a:ext cx="75561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0000FF"/>
                </a:solidFill>
              </a:rPr>
              <a:t>Expectation-maximization</a:t>
            </a:r>
            <a:r>
              <a:rPr lang="en" sz="2000">
                <a:solidFill>
                  <a:schemeClr val="dk1"/>
                </a:solidFill>
              </a:rPr>
              <a:t> </a:t>
            </a:r>
            <a:r>
              <a:rPr lang="en" sz="2000"/>
              <a:t>is a framework for learning with missing data. </a:t>
            </a:r>
            <a:endParaRPr sz="2000" dirty="0"/>
          </a:p>
          <a:p>
            <a:pPr marL="0" lvl="0" indent="0" algn="l" rtl="0">
              <a:spcBef>
                <a:spcPts val="1600"/>
              </a:spcBef>
              <a:spcAft>
                <a:spcPts val="0"/>
              </a:spcAft>
              <a:buNone/>
            </a:pPr>
            <a:r>
              <a:rPr lang="en" sz="2000"/>
              <a:t>We can find EM applications on :</a:t>
            </a:r>
            <a:endParaRPr sz="2000" dirty="0"/>
          </a:p>
          <a:p>
            <a:pPr marL="914400" lvl="0" indent="-355600" algn="l" rtl="0">
              <a:spcBef>
                <a:spcPts val="1600"/>
              </a:spcBef>
              <a:spcAft>
                <a:spcPts val="0"/>
              </a:spcAft>
              <a:buSzPts val="2000"/>
              <a:buAutoNum type="arabicPeriod"/>
            </a:pPr>
            <a:r>
              <a:rPr lang="en" sz="2000"/>
              <a:t>Word sense induction</a:t>
            </a:r>
            <a:endParaRPr sz="2000" dirty="0"/>
          </a:p>
          <a:p>
            <a:pPr marL="914400" lvl="0" indent="-355600" algn="l" rtl="0">
              <a:spcBef>
                <a:spcPts val="0"/>
              </a:spcBef>
              <a:spcAft>
                <a:spcPts val="0"/>
              </a:spcAft>
              <a:buSzPts val="2000"/>
              <a:buAutoNum type="arabicPeriod"/>
            </a:pPr>
            <a:r>
              <a:rPr lang="en" sz="2000"/>
              <a:t>Semi-supervised learning</a:t>
            </a:r>
            <a:endParaRPr sz="2000" dirty="0"/>
          </a:p>
          <a:p>
            <a:pPr marL="914400" lvl="0" indent="-355600" algn="l" rtl="0">
              <a:spcBef>
                <a:spcPts val="0"/>
              </a:spcBef>
              <a:spcAft>
                <a:spcPts val="0"/>
              </a:spcAft>
              <a:buSzPts val="2000"/>
              <a:buAutoNum type="arabicPeriod"/>
            </a:pPr>
            <a:r>
              <a:rPr lang="en" sz="2000"/>
              <a:t>Multi-component modeling</a:t>
            </a:r>
            <a:endParaRPr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Semi-supervised learning </a:t>
            </a:r>
            <a:endParaRPr dirty="0"/>
          </a:p>
        </p:txBody>
      </p:sp>
      <p:sp>
        <p:nvSpPr>
          <p:cNvPr id="681" name="Google Shape;681;p109"/>
          <p:cNvSpPr txBox="1">
            <a:spLocks noGrp="1"/>
          </p:cNvSpPr>
          <p:nvPr>
            <p:ph type="body" idx="1"/>
          </p:nvPr>
        </p:nvSpPr>
        <p:spPr>
          <a:xfrm>
            <a:off x="752325" y="1282025"/>
            <a:ext cx="7830300" cy="3067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In </a:t>
            </a:r>
            <a:r>
              <a:rPr lang="en" sz="1700" b="1"/>
              <a:t>semi-supervised learning</a:t>
            </a:r>
            <a:r>
              <a:rPr lang="en" sz="1700"/>
              <a:t>, the learner makes use of both </a:t>
            </a:r>
            <a:r>
              <a:rPr lang="en" sz="1700" b="1"/>
              <a:t>labeled </a:t>
            </a:r>
            <a:r>
              <a:rPr lang="en" sz="1700"/>
              <a:t>and </a:t>
            </a:r>
            <a:r>
              <a:rPr lang="en" sz="1700" b="1"/>
              <a:t>unlabeled </a:t>
            </a:r>
            <a:r>
              <a:rPr lang="en" sz="1700"/>
              <a:t>data.</a:t>
            </a:r>
            <a:endParaRPr sz="1700" dirty="0"/>
          </a:p>
          <a:p>
            <a:pPr marL="457200" lvl="0" indent="-336550" algn="l" rtl="0">
              <a:spcBef>
                <a:spcPts val="0"/>
              </a:spcBef>
              <a:spcAft>
                <a:spcPts val="0"/>
              </a:spcAft>
              <a:buSzPts val="1700"/>
              <a:buChar char="●"/>
            </a:pPr>
            <a:r>
              <a:rPr lang="en" sz="1700" b="1"/>
              <a:t>Expectation-maximization</a:t>
            </a:r>
            <a:r>
              <a:rPr lang="en" sz="1700"/>
              <a:t> can be applied to the problem of semi-supervised learning, by learning from both labeled and unlabeled data in a single model. </a:t>
            </a:r>
            <a:endParaRPr sz="1700" dirty="0"/>
          </a:p>
          <a:p>
            <a:pPr marL="457200" lvl="0" indent="-336550" algn="l" rtl="0">
              <a:spcBef>
                <a:spcPts val="0"/>
              </a:spcBef>
              <a:spcAft>
                <a:spcPts val="0"/>
              </a:spcAft>
              <a:buSzPts val="1700"/>
              <a:buChar char="●"/>
            </a:pPr>
            <a:r>
              <a:rPr lang="en" sz="1700" b="1"/>
              <a:t>Semi-supervised learning</a:t>
            </a:r>
            <a:r>
              <a:rPr lang="en" sz="1700"/>
              <a:t> makes use of annotated examples, ensuring that each label y corresponds to the desired concept. One method is by adding unlabeled examples, it is possible cover a greater fraction of the features than would appear in labeled data alone.</a:t>
            </a:r>
            <a:endParaRPr sz="17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Semi-supervised learning :  </a:t>
            </a:r>
            <a:r>
              <a:rPr lang="en">
                <a:solidFill>
                  <a:srgbClr val="0000FF"/>
                </a:solidFill>
              </a:rPr>
              <a:t>Multi-view learning</a:t>
            </a:r>
            <a:endParaRPr dirty="0">
              <a:solidFill>
                <a:srgbClr val="0000FF"/>
              </a:solidFill>
            </a:endParaRPr>
          </a:p>
        </p:txBody>
      </p:sp>
      <p:sp>
        <p:nvSpPr>
          <p:cNvPr id="687" name="Google Shape;687;p110"/>
          <p:cNvSpPr txBox="1">
            <a:spLocks noGrp="1"/>
          </p:cNvSpPr>
          <p:nvPr>
            <p:ph type="body" idx="1"/>
          </p:nvPr>
        </p:nvSpPr>
        <p:spPr>
          <a:xfrm>
            <a:off x="514350" y="1152475"/>
            <a:ext cx="8318100" cy="3197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EM semi-supervised </a:t>
            </a:r>
            <a:r>
              <a:rPr lang="en" sz="2000"/>
              <a:t>learning can be viewed as</a:t>
            </a:r>
            <a:r>
              <a:rPr lang="en" sz="2000" b="1"/>
              <a:t> self-training</a:t>
            </a:r>
            <a:r>
              <a:rPr lang="en" sz="2000"/>
              <a:t>.</a:t>
            </a:r>
            <a:endParaRPr sz="2000" dirty="0"/>
          </a:p>
          <a:p>
            <a:pPr marL="457200" lvl="0" indent="-355600" algn="l" rtl="0">
              <a:spcBef>
                <a:spcPts val="1000"/>
              </a:spcBef>
              <a:spcAft>
                <a:spcPts val="0"/>
              </a:spcAft>
              <a:buSzPts val="2000"/>
              <a:buChar char="●"/>
            </a:pPr>
            <a:r>
              <a:rPr lang="en" sz="2000"/>
              <a:t>In </a:t>
            </a:r>
            <a:r>
              <a:rPr lang="en" sz="2000" b="1">
                <a:solidFill>
                  <a:schemeClr val="dk1"/>
                </a:solidFill>
              </a:rPr>
              <a:t>self-training</a:t>
            </a:r>
            <a:r>
              <a:rPr lang="en" sz="2000"/>
              <a:t>, the labeled data guides the initial estimates of the classification parameters; these parameters are used to compute a </a:t>
            </a:r>
            <a:r>
              <a:rPr lang="en" sz="2000" b="1"/>
              <a:t>label distribution</a:t>
            </a:r>
            <a:r>
              <a:rPr lang="en" sz="2000"/>
              <a:t> over the </a:t>
            </a:r>
            <a:r>
              <a:rPr lang="en" sz="2000" b="1"/>
              <a:t>unlabeled instances</a:t>
            </a:r>
            <a:r>
              <a:rPr lang="en" sz="2000"/>
              <a:t>, </a:t>
            </a:r>
            <a:r>
              <a:rPr lang="en" sz="2000" b="1" i="1"/>
              <a:t>q (i)</a:t>
            </a:r>
            <a:r>
              <a:rPr lang="en" sz="2000"/>
              <a:t> ; the label distributions are used to update the parameters. </a:t>
            </a:r>
            <a:endParaRPr sz="2000" dirty="0"/>
          </a:p>
          <a:p>
            <a:pPr marL="457200" lvl="0" indent="-355600" algn="l" rtl="0">
              <a:spcBef>
                <a:spcPts val="1000"/>
              </a:spcBef>
              <a:spcAft>
                <a:spcPts val="1000"/>
              </a:spcAft>
              <a:buSzPts val="2000"/>
              <a:buChar char="●"/>
            </a:pPr>
            <a:r>
              <a:rPr lang="en" sz="2000"/>
              <a:t>The risk is that self-training </a:t>
            </a:r>
            <a:r>
              <a:rPr lang="en" sz="2000" b="1"/>
              <a:t>drifts away</a:t>
            </a:r>
            <a:r>
              <a:rPr lang="en" sz="2000"/>
              <a:t> from the original labeled data. This problem can be ameliorated by </a:t>
            </a:r>
            <a:r>
              <a:rPr lang="en" sz="2000" b="1">
                <a:solidFill>
                  <a:srgbClr val="0000FF"/>
                </a:solidFill>
              </a:rPr>
              <a:t>multi-view learning</a:t>
            </a:r>
            <a:r>
              <a:rPr lang="en" sz="2000"/>
              <a:t>. </a:t>
            </a:r>
            <a:endParaRPr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Multi-view learning </a:t>
            </a:r>
            <a:endParaRPr dirty="0">
              <a:solidFill>
                <a:srgbClr val="0000FF"/>
              </a:solidFill>
            </a:endParaRPr>
          </a:p>
        </p:txBody>
      </p:sp>
      <p:sp>
        <p:nvSpPr>
          <p:cNvPr id="693" name="Google Shape;693;p111"/>
          <p:cNvSpPr txBox="1">
            <a:spLocks noGrp="1"/>
          </p:cNvSpPr>
          <p:nvPr>
            <p:ph type="body" idx="1"/>
          </p:nvPr>
        </p:nvSpPr>
        <p:spPr>
          <a:xfrm>
            <a:off x="477825" y="1152475"/>
            <a:ext cx="8295300" cy="3197100"/>
          </a:xfrm>
          <a:prstGeom prst="rect">
            <a:avLst/>
          </a:prstGeom>
        </p:spPr>
        <p:txBody>
          <a:bodyPr spcFirstLastPara="1" wrap="square" lIns="91425" tIns="91425" rIns="91425" bIns="91425" anchor="t" anchorCtr="0">
            <a:noAutofit/>
          </a:bodyPr>
          <a:lstStyle/>
          <a:p>
            <a:pPr marL="285750" indent="-285750"/>
            <a:r>
              <a:rPr lang="en" b="1" dirty="0"/>
              <a:t>Co-training</a:t>
            </a:r>
            <a:r>
              <a:rPr lang="en" dirty="0"/>
              <a:t> is an </a:t>
            </a:r>
            <a:r>
              <a:rPr lang="en" b="1" dirty="0"/>
              <a:t>iterative </a:t>
            </a:r>
            <a:r>
              <a:rPr lang="en" dirty="0"/>
              <a:t>multi-view learning algorithm, in which there are </a:t>
            </a:r>
            <a:r>
              <a:rPr lang="en" b="1" dirty="0"/>
              <a:t>separate classifiers</a:t>
            </a:r>
            <a:r>
              <a:rPr lang="en" dirty="0"/>
              <a:t> for each view.</a:t>
            </a:r>
            <a:endParaRPr dirty="0"/>
          </a:p>
          <a:p>
            <a:pPr marL="285750" indent="-285750">
              <a:spcBef>
                <a:spcPts val="1600"/>
              </a:spcBef>
            </a:pPr>
            <a:r>
              <a:rPr lang="en" dirty="0"/>
              <a:t>At each iteration, each classifier predicts labels for a subset of the unlabeled instances, using only the features available in its view. These predictions are then used as </a:t>
            </a:r>
            <a:r>
              <a:rPr lang="en" b="1" dirty="0"/>
              <a:t>ground truth</a:t>
            </a:r>
            <a:r>
              <a:rPr lang="en" dirty="0"/>
              <a:t> to train the classifiers associated with the other views. If the views are truly </a:t>
            </a:r>
            <a:r>
              <a:rPr lang="en" b="1" dirty="0"/>
              <a:t>independent</a:t>
            </a:r>
            <a:r>
              <a:rPr lang="en" dirty="0"/>
              <a:t>, this procedure is</a:t>
            </a:r>
            <a:r>
              <a:rPr lang="en" u="sng" dirty="0"/>
              <a:t> robust to drift</a:t>
            </a:r>
            <a:r>
              <a:rPr lang="en" dirty="0"/>
              <a:t>. Furthermore, it imposes no restrictions on the classifiers that can be used for each view.</a:t>
            </a:r>
            <a:endParaRPr dirty="0"/>
          </a:p>
          <a:p>
            <a:pPr marL="457200" lvl="0" indent="-342900" algn="l" rtl="0">
              <a:spcBef>
                <a:spcPts val="1600"/>
              </a:spcBef>
              <a:spcAft>
                <a:spcPts val="0"/>
              </a:spcAft>
              <a:buSzPts val="1800"/>
              <a:buChar char="●"/>
            </a:pPr>
            <a:r>
              <a:rPr lang="en" i="1" dirty="0"/>
              <a:t>Word-sense disambiguation is particularly suited to multi-view learning</a:t>
            </a:r>
            <a:endParaRPr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a:t>Semi-supervised learning: </a:t>
            </a:r>
            <a:r>
              <a:rPr lang="en" sz="2600">
                <a:solidFill>
                  <a:srgbClr val="0000FF"/>
                </a:solidFill>
              </a:rPr>
              <a:t>Graph-based algorithms</a:t>
            </a:r>
            <a:endParaRPr sz="2600" dirty="0">
              <a:solidFill>
                <a:srgbClr val="0000FF"/>
              </a:solidFill>
            </a:endParaRPr>
          </a:p>
        </p:txBody>
      </p:sp>
      <p:sp>
        <p:nvSpPr>
          <p:cNvPr id="699" name="Google Shape;699;p112"/>
          <p:cNvSpPr txBox="1">
            <a:spLocks noGrp="1"/>
          </p:cNvSpPr>
          <p:nvPr>
            <p:ph type="body" idx="1"/>
          </p:nvPr>
        </p:nvSpPr>
        <p:spPr>
          <a:xfrm>
            <a:off x="532575" y="1152475"/>
            <a:ext cx="8049000" cy="3197100"/>
          </a:xfrm>
          <a:prstGeom prst="rect">
            <a:avLst/>
          </a:prstGeom>
        </p:spPr>
        <p:txBody>
          <a:bodyPr spcFirstLastPara="1" wrap="square" lIns="91425" tIns="91425" rIns="91425" bIns="91425" anchor="t" anchorCtr="0">
            <a:noAutofit/>
          </a:bodyPr>
          <a:lstStyle/>
          <a:p>
            <a:pPr marL="342900"/>
            <a:r>
              <a:rPr lang="en" sz="2000" dirty="0"/>
              <a:t>Another family of approaches to semi-supervised learning begins by constructing a </a:t>
            </a:r>
            <a:r>
              <a:rPr lang="en" sz="2000" b="1" dirty="0">
                <a:solidFill>
                  <a:srgbClr val="0000FF"/>
                </a:solidFill>
              </a:rPr>
              <a:t>graph</a:t>
            </a:r>
            <a:r>
              <a:rPr lang="en" sz="2000" dirty="0"/>
              <a:t>, in which</a:t>
            </a:r>
            <a:r>
              <a:rPr lang="en" sz="2000" b="1" dirty="0"/>
              <a:t> pairs of instances are linked with symmetric weights ωi,j</a:t>
            </a:r>
            <a:r>
              <a:rPr lang="en" sz="2000" dirty="0"/>
              <a:t>.</a:t>
            </a:r>
            <a:endParaRPr sz="2000" dirty="0"/>
          </a:p>
          <a:p>
            <a:pPr marL="342900">
              <a:spcBef>
                <a:spcPts val="1600"/>
              </a:spcBef>
              <a:spcAft>
                <a:spcPts val="1600"/>
              </a:spcAft>
            </a:pPr>
            <a:r>
              <a:rPr lang="en" sz="2000" dirty="0"/>
              <a:t>The goal is to use this weighted graph to propagate labels from a </a:t>
            </a:r>
            <a:r>
              <a:rPr lang="en" sz="2000" b="1" dirty="0"/>
              <a:t>small set of labeled instances </a:t>
            </a:r>
            <a:r>
              <a:rPr lang="en" sz="2000" dirty="0"/>
              <a:t>to </a:t>
            </a:r>
            <a:r>
              <a:rPr lang="en" sz="2000" b="1" dirty="0"/>
              <a:t>larger set of unlabeled instances</a:t>
            </a:r>
            <a:r>
              <a:rPr lang="en" sz="2000" dirty="0"/>
              <a:t>.</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BOW Classification</a:t>
            </a:r>
            <a:endParaRPr dirty="0"/>
          </a:p>
        </p:txBody>
      </p:sp>
      <p:sp>
        <p:nvSpPr>
          <p:cNvPr id="275" name="Google Shape;275;p50"/>
          <p:cNvSpPr txBox="1">
            <a:spLocks noGrp="1"/>
          </p:cNvSpPr>
          <p:nvPr>
            <p:ph type="body" idx="1"/>
          </p:nvPr>
        </p:nvSpPr>
        <p:spPr>
          <a:xfrm>
            <a:off x="311700" y="1112100"/>
            <a:ext cx="8520600" cy="3331800"/>
          </a:xfrm>
          <a:prstGeom prst="rect">
            <a:avLst/>
          </a:prstGeom>
          <a:ln>
            <a:noFill/>
          </a:ln>
        </p:spPr>
        <p:txBody>
          <a:bodyPr spcFirstLastPara="1" wrap="square" lIns="91425" tIns="91425" rIns="91425" bIns="91425" anchor="t" anchorCtr="0">
            <a:noAutofit/>
          </a:bodyPr>
          <a:lstStyle/>
          <a:p>
            <a:pPr marL="285750" indent="-285750"/>
            <a:r>
              <a:rPr lang="en" sz="1700" dirty="0">
                <a:solidFill>
                  <a:srgbClr val="0000FF"/>
                </a:solidFill>
              </a:rPr>
              <a:t>Example: </a:t>
            </a:r>
            <a:r>
              <a:rPr lang="en" sz="1700" dirty="0"/>
              <a:t> To </a:t>
            </a:r>
            <a:r>
              <a:rPr lang="en" sz="1700" dirty="0">
                <a:solidFill>
                  <a:srgbClr val="FF0000"/>
                </a:solidFill>
              </a:rPr>
              <a:t>classify news</a:t>
            </a:r>
            <a:r>
              <a:rPr lang="en" sz="1700" dirty="0"/>
              <a:t> about </a:t>
            </a:r>
            <a:r>
              <a:rPr lang="en" sz="1700" b="1" dirty="0"/>
              <a:t>sports</a:t>
            </a:r>
            <a:r>
              <a:rPr lang="en" sz="1700" dirty="0"/>
              <a:t>, </a:t>
            </a:r>
            <a:r>
              <a:rPr lang="en" sz="1700" b="1" dirty="0"/>
              <a:t>celebrities</a:t>
            </a:r>
            <a:r>
              <a:rPr lang="en" sz="1700" dirty="0"/>
              <a:t>, </a:t>
            </a:r>
            <a:r>
              <a:rPr lang="en" sz="1700" b="1" dirty="0"/>
              <a:t>music</a:t>
            </a:r>
            <a:r>
              <a:rPr lang="en" sz="1700" dirty="0"/>
              <a:t>, and </a:t>
            </a:r>
            <a:r>
              <a:rPr lang="en" sz="1700" b="1" dirty="0"/>
              <a:t>business</a:t>
            </a:r>
            <a:r>
              <a:rPr lang="en" sz="1700" dirty="0"/>
              <a:t>. →     Predict a label </a:t>
            </a:r>
            <a:r>
              <a:rPr lang="en" sz="1700" b="1" dirty="0"/>
              <a:t>yˆ</a:t>
            </a:r>
            <a:r>
              <a:rPr lang="en" sz="1700" dirty="0"/>
              <a:t>, given the bag of words </a:t>
            </a:r>
            <a:r>
              <a:rPr lang="en" sz="1700" b="1" dirty="0"/>
              <a:t>x</a:t>
            </a:r>
            <a:r>
              <a:rPr lang="en" sz="1700" dirty="0"/>
              <a:t>, using the weights </a:t>
            </a:r>
            <a:r>
              <a:rPr lang="en" sz="1700" b="1" dirty="0"/>
              <a:t>θ</a:t>
            </a:r>
            <a:r>
              <a:rPr lang="en" sz="1700" dirty="0"/>
              <a:t>. </a:t>
            </a:r>
            <a:endParaRPr sz="1700" dirty="0"/>
          </a:p>
          <a:p>
            <a:pPr marL="285750" indent="-285750">
              <a:spcBef>
                <a:spcPts val="1600"/>
              </a:spcBef>
            </a:pPr>
            <a:r>
              <a:rPr lang="en" sz="1700" dirty="0"/>
              <a:t>For each label y ∈ Y, we compute a score </a:t>
            </a:r>
            <a:r>
              <a:rPr lang="en" sz="1700" b="1" dirty="0"/>
              <a:t>Ψ(x, y)</a:t>
            </a:r>
            <a:r>
              <a:rPr lang="en" sz="1700" dirty="0"/>
              <a:t>, which is a scalar measure of the compatibility between the bag-of-words x and the label y. In a linear bag-of-words classifier, </a:t>
            </a:r>
            <a:r>
              <a:rPr lang="en" sz="1700" b="1" dirty="0">
                <a:solidFill>
                  <a:schemeClr val="dk1"/>
                </a:solidFill>
              </a:rPr>
              <a:t>Ψ(x, y) </a:t>
            </a:r>
            <a:r>
              <a:rPr lang="en" sz="1700" dirty="0"/>
              <a:t>score is the vector </a:t>
            </a:r>
            <a:r>
              <a:rPr lang="en" sz="1700" b="1" dirty="0"/>
              <a:t>inner product</a:t>
            </a:r>
            <a:r>
              <a:rPr lang="en" sz="1700" dirty="0"/>
              <a:t> between the weights θ and the output of a feature function f(x, y)</a:t>
            </a:r>
            <a:endParaRPr sz="1700" dirty="0"/>
          </a:p>
          <a:p>
            <a:pPr marL="0" lvl="0" indent="0" algn="l" rtl="0">
              <a:spcBef>
                <a:spcPts val="1600"/>
              </a:spcBef>
              <a:spcAft>
                <a:spcPts val="0"/>
              </a:spcAft>
              <a:buNone/>
            </a:pPr>
            <a:endParaRPr sz="700" dirty="0"/>
          </a:p>
          <a:p>
            <a:pPr marL="285750" indent="-285750">
              <a:spcBef>
                <a:spcPts val="1600"/>
              </a:spcBef>
              <a:spcAft>
                <a:spcPts val="1600"/>
              </a:spcAft>
            </a:pPr>
            <a:r>
              <a:rPr lang="en" sz="1400" i="1" dirty="0"/>
              <a:t>This function returns the </a:t>
            </a:r>
            <a:r>
              <a:rPr lang="en" sz="1400" i="1" u="sng" dirty="0"/>
              <a:t>count </a:t>
            </a:r>
            <a:r>
              <a:rPr lang="en" sz="1400" i="1" dirty="0"/>
              <a:t>of the word “whale” if the label is FICTION, and it returns zero otherwise.</a:t>
            </a:r>
            <a:endParaRPr sz="1400" i="1" dirty="0"/>
          </a:p>
        </p:txBody>
      </p:sp>
      <p:pic>
        <p:nvPicPr>
          <p:cNvPr id="276" name="Google Shape;276;p50"/>
          <p:cNvPicPr preferRelativeResize="0"/>
          <p:nvPr/>
        </p:nvPicPr>
        <p:blipFill>
          <a:blip r:embed="rId3">
            <a:alphaModFix/>
          </a:blip>
          <a:stretch>
            <a:fillRect/>
          </a:stretch>
        </p:blipFill>
        <p:spPr>
          <a:xfrm>
            <a:off x="4859150" y="3033975"/>
            <a:ext cx="3577040" cy="572700"/>
          </a:xfrm>
          <a:prstGeom prst="rect">
            <a:avLst/>
          </a:prstGeom>
          <a:noFill/>
          <a:ln w="28575" cap="flat" cmpd="sng">
            <a:solidFill>
              <a:srgbClr val="0000FF"/>
            </a:solidFill>
            <a:prstDash val="solid"/>
            <a:round/>
            <a:headEnd type="none" w="sm" len="sm"/>
            <a:tailEnd type="none" w="sm" len="sm"/>
          </a:ln>
        </p:spPr>
      </p:pic>
      <p:pic>
        <p:nvPicPr>
          <p:cNvPr id="277" name="Google Shape;277;p50"/>
          <p:cNvPicPr preferRelativeResize="0"/>
          <p:nvPr/>
        </p:nvPicPr>
        <p:blipFill>
          <a:blip r:embed="rId4">
            <a:alphaModFix/>
          </a:blip>
          <a:stretch>
            <a:fillRect/>
          </a:stretch>
        </p:blipFill>
        <p:spPr>
          <a:xfrm>
            <a:off x="4885550" y="4074725"/>
            <a:ext cx="3524250" cy="800100"/>
          </a:xfrm>
          <a:prstGeom prst="rect">
            <a:avLst/>
          </a:prstGeom>
          <a:noFill/>
          <a:ln w="28575" cap="flat" cmpd="sng">
            <a:solidFill>
              <a:srgbClr val="0000FF"/>
            </a:solidFill>
            <a:prstDash val="solid"/>
            <a:round/>
            <a:headEnd type="none" w="sm" len="sm"/>
            <a:tailEnd type="none" w="sm" len="sm"/>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a:t>Graph-based algorithms</a:t>
            </a:r>
            <a:endParaRPr dirty="0"/>
          </a:p>
        </p:txBody>
      </p:sp>
      <p:sp>
        <p:nvSpPr>
          <p:cNvPr id="705" name="Google Shape;705;p113"/>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In</a:t>
            </a:r>
            <a:r>
              <a:rPr lang="en" sz="1600" b="1"/>
              <a:t> label propagation</a:t>
            </a:r>
            <a:r>
              <a:rPr lang="en" sz="1600"/>
              <a:t>, this is done through a series of matrix operations. Let Q be a matrix of size N × K, in which each row q (i) describes the labeling of instance i. When ground truth labels are available, then q(i) is an indicator vector. Let Ti,j represent the “transition” probability of moving from node j to node i.</a:t>
            </a: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r>
              <a:rPr lang="en" sz="1600"/>
              <a:t>We compute values of</a:t>
            </a:r>
            <a:r>
              <a:rPr lang="en" sz="1600" b="1"/>
              <a:t> Ti,j</a:t>
            </a:r>
            <a:r>
              <a:rPr lang="en" sz="1600"/>
              <a:t> for all instances j and all unlabeled instances i, forming a matrix of size NU × N. We can then “</a:t>
            </a:r>
            <a:r>
              <a:rPr lang="en" sz="1600" b="1"/>
              <a:t>propagate</a:t>
            </a:r>
            <a:r>
              <a:rPr lang="en" sz="1600"/>
              <a:t>” the label distributions to the unlabeled instances.</a:t>
            </a:r>
            <a:endParaRPr sz="1600" dirty="0"/>
          </a:p>
        </p:txBody>
      </p:sp>
      <p:pic>
        <p:nvPicPr>
          <p:cNvPr id="706" name="Google Shape;706;p113"/>
          <p:cNvPicPr preferRelativeResize="0"/>
          <p:nvPr/>
        </p:nvPicPr>
        <p:blipFill>
          <a:blip r:embed="rId3">
            <a:alphaModFix/>
          </a:blip>
          <a:stretch>
            <a:fillRect/>
          </a:stretch>
        </p:blipFill>
        <p:spPr>
          <a:xfrm>
            <a:off x="4948976" y="2213775"/>
            <a:ext cx="3057600" cy="715950"/>
          </a:xfrm>
          <a:prstGeom prst="rect">
            <a:avLst/>
          </a:prstGeom>
          <a:noFill/>
          <a:ln w="38100" cap="flat" cmpd="sng">
            <a:solidFill>
              <a:srgbClr val="0000FF"/>
            </a:solidFill>
            <a:prstDash val="solid"/>
            <a:round/>
            <a:headEnd type="none" w="sm" len="sm"/>
            <a:tailEnd type="none" w="sm" len="sm"/>
          </a:ln>
        </p:spPr>
      </p:pic>
      <p:pic>
        <p:nvPicPr>
          <p:cNvPr id="707" name="Google Shape;707;p113"/>
          <p:cNvPicPr preferRelativeResize="0"/>
          <p:nvPr/>
        </p:nvPicPr>
        <p:blipFill>
          <a:blip r:embed="rId4">
            <a:alphaModFix/>
          </a:blip>
          <a:stretch>
            <a:fillRect/>
          </a:stretch>
        </p:blipFill>
        <p:spPr>
          <a:xfrm>
            <a:off x="3040099" y="3820250"/>
            <a:ext cx="1908875" cy="110240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114"/>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Chapter 6</a:t>
            </a:r>
            <a:endParaRPr dirty="0"/>
          </a:p>
        </p:txBody>
      </p:sp>
      <p:sp>
        <p:nvSpPr>
          <p:cNvPr id="713" name="Google Shape;713;p114"/>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Language models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BOW Classification</a:t>
            </a:r>
            <a:endParaRPr dirty="0"/>
          </a:p>
        </p:txBody>
      </p:sp>
      <p:sp>
        <p:nvSpPr>
          <p:cNvPr id="283" name="Google Shape;283;p51"/>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p>
            <a:pPr marL="285750" indent="-285750"/>
            <a:r>
              <a:rPr lang="en" dirty="0"/>
              <a:t>So the Learning problem is to find right weights for </a:t>
            </a:r>
            <a:r>
              <a:rPr lang="en" sz="1700" dirty="0">
                <a:solidFill>
                  <a:schemeClr val="dk1"/>
                </a:solidFill>
              </a:rPr>
              <a:t> </a:t>
            </a:r>
            <a:r>
              <a:rPr lang="en" sz="1700" b="1" dirty="0">
                <a:solidFill>
                  <a:schemeClr val="dk1"/>
                </a:solidFill>
              </a:rPr>
              <a:t>θ </a:t>
            </a:r>
            <a:r>
              <a:rPr lang="en" dirty="0"/>
              <a:t>based on our classification function:</a:t>
            </a:r>
            <a:endParaRPr sz="1700" b="1" dirty="0">
              <a:solidFill>
                <a:schemeClr val="dk1"/>
              </a:solidFill>
            </a:endParaRPr>
          </a:p>
          <a:p>
            <a:pPr marL="0" lvl="0" indent="0" algn="l" rtl="0">
              <a:spcBef>
                <a:spcPts val="1600"/>
              </a:spcBef>
              <a:spcAft>
                <a:spcPts val="0"/>
              </a:spcAft>
              <a:buNone/>
            </a:pPr>
            <a:endParaRPr sz="1700" b="1" dirty="0">
              <a:solidFill>
                <a:schemeClr val="dk1"/>
              </a:solidFill>
            </a:endParaRPr>
          </a:p>
          <a:p>
            <a:pPr marL="285750" indent="-285750">
              <a:spcBef>
                <a:spcPts val="1600"/>
              </a:spcBef>
            </a:pPr>
            <a:r>
              <a:rPr lang="en" dirty="0"/>
              <a:t>In the following slides we are gonna exercise different learning algorithms to find the  weight</a:t>
            </a:r>
            <a:r>
              <a:rPr lang="en" sz="1700" b="1" dirty="0">
                <a:solidFill>
                  <a:schemeClr val="dk1"/>
                </a:solidFill>
              </a:rPr>
              <a:t>s </a:t>
            </a:r>
            <a:r>
              <a:rPr lang="en" sz="1700" dirty="0">
                <a:solidFill>
                  <a:schemeClr val="dk1"/>
                </a:solidFill>
              </a:rPr>
              <a:t> </a:t>
            </a:r>
            <a:r>
              <a:rPr lang="en" sz="1700" b="1" dirty="0">
                <a:solidFill>
                  <a:schemeClr val="dk1"/>
                </a:solidFill>
              </a:rPr>
              <a:t>θ.</a:t>
            </a:r>
            <a:endParaRPr sz="1700" b="1" dirty="0">
              <a:solidFill>
                <a:schemeClr val="dk1"/>
              </a:solidFill>
            </a:endParaRPr>
          </a:p>
          <a:p>
            <a:pPr marL="285750" indent="-285750">
              <a:spcBef>
                <a:spcPts val="1600"/>
              </a:spcBef>
              <a:spcAft>
                <a:spcPts val="1600"/>
              </a:spcAft>
            </a:pPr>
            <a:r>
              <a:rPr lang="en" dirty="0"/>
              <a:t>For all these methods we assume our labeled dataset as following:</a:t>
            </a:r>
            <a:endParaRPr sz="1700" b="1" dirty="0">
              <a:solidFill>
                <a:schemeClr val="dk1"/>
              </a:solidFill>
            </a:endParaRPr>
          </a:p>
        </p:txBody>
      </p:sp>
      <p:pic>
        <p:nvPicPr>
          <p:cNvPr id="284" name="Google Shape;284;p51"/>
          <p:cNvPicPr preferRelativeResize="0"/>
          <p:nvPr/>
        </p:nvPicPr>
        <p:blipFill>
          <a:blip r:embed="rId3">
            <a:alphaModFix/>
          </a:blip>
          <a:stretch>
            <a:fillRect/>
          </a:stretch>
        </p:blipFill>
        <p:spPr>
          <a:xfrm>
            <a:off x="3162914" y="1772775"/>
            <a:ext cx="2239678" cy="489125"/>
          </a:xfrm>
          <a:prstGeom prst="rect">
            <a:avLst/>
          </a:prstGeom>
          <a:noFill/>
          <a:ln w="38100" cap="flat" cmpd="sng">
            <a:solidFill>
              <a:srgbClr val="0000FF"/>
            </a:solidFill>
            <a:prstDash val="solid"/>
            <a:round/>
            <a:headEnd type="none" w="sm" len="sm"/>
            <a:tailEnd type="none" w="sm" len="sm"/>
          </a:ln>
        </p:spPr>
      </p:pic>
      <p:pic>
        <p:nvPicPr>
          <p:cNvPr id="285" name="Google Shape;285;p51"/>
          <p:cNvPicPr preferRelativeResize="0"/>
          <p:nvPr/>
        </p:nvPicPr>
        <p:blipFill>
          <a:blip r:embed="rId4">
            <a:alphaModFix/>
          </a:blip>
          <a:stretch>
            <a:fillRect/>
          </a:stretch>
        </p:blipFill>
        <p:spPr>
          <a:xfrm>
            <a:off x="3541628" y="3860450"/>
            <a:ext cx="1661179" cy="48912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2"/>
          <p:cNvSpPr txBox="1">
            <a:spLocks noGrp="1"/>
          </p:cNvSpPr>
          <p:nvPr>
            <p:ph type="title"/>
          </p:nvPr>
        </p:nvSpPr>
        <p:spPr>
          <a:xfrm>
            <a:off x="490250" y="450150"/>
            <a:ext cx="8336700" cy="39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Naive Bayes</a:t>
            </a:r>
            <a:endParaRPr sz="2200" dirty="0"/>
          </a:p>
          <a:p>
            <a:pPr marL="0" lvl="0" indent="0" algn="l" rtl="0">
              <a:spcBef>
                <a:spcPts val="0"/>
              </a:spcBef>
              <a:spcAft>
                <a:spcPts val="0"/>
              </a:spcAft>
              <a:buNone/>
            </a:pPr>
            <a:endParaRPr sz="2000" dirty="0"/>
          </a:p>
          <a:p>
            <a:pPr marL="0" lvl="0" indent="0" algn="l" rtl="0">
              <a:spcBef>
                <a:spcPts val="0"/>
              </a:spcBef>
              <a:spcAft>
                <a:spcPts val="0"/>
              </a:spcAft>
              <a:buNone/>
            </a:pPr>
            <a:r>
              <a:rPr lang="en" sz="2200" b="0">
                <a:solidFill>
                  <a:srgbClr val="CC0000"/>
                </a:solidFill>
              </a:rPr>
              <a:t>Pros:</a:t>
            </a:r>
            <a:r>
              <a:rPr lang="en" sz="2200" b="0"/>
              <a:t> </a:t>
            </a:r>
            <a:endParaRPr sz="2200" b="0" dirty="0"/>
          </a:p>
          <a:p>
            <a:pPr marL="0" lvl="0" indent="0" algn="l" rtl="0">
              <a:spcBef>
                <a:spcPts val="0"/>
              </a:spcBef>
              <a:spcAft>
                <a:spcPts val="0"/>
              </a:spcAft>
              <a:buNone/>
            </a:pPr>
            <a:r>
              <a:rPr lang="en" sz="2200" b="0"/>
              <a:t>easy to implement; estimation is fast, requiring only a single pass over the data; assigns probabilities to predicted labels; controls overfitting with smoothing parameter. </a:t>
            </a:r>
            <a:endParaRPr sz="2200" b="0" dirty="0"/>
          </a:p>
          <a:p>
            <a:pPr marL="0" lvl="0" indent="0" algn="l" rtl="0">
              <a:spcBef>
                <a:spcPts val="0"/>
              </a:spcBef>
              <a:spcAft>
                <a:spcPts val="0"/>
              </a:spcAft>
              <a:buNone/>
            </a:pPr>
            <a:endParaRPr sz="2200" b="0" dirty="0"/>
          </a:p>
          <a:p>
            <a:pPr marL="0" lvl="0" indent="0" algn="l" rtl="0">
              <a:spcBef>
                <a:spcPts val="0"/>
              </a:spcBef>
              <a:spcAft>
                <a:spcPts val="0"/>
              </a:spcAft>
              <a:buNone/>
            </a:pPr>
            <a:r>
              <a:rPr lang="en" sz="2200" b="0">
                <a:solidFill>
                  <a:srgbClr val="CC0000"/>
                </a:solidFill>
              </a:rPr>
              <a:t>Cons:</a:t>
            </a:r>
            <a:r>
              <a:rPr lang="en" sz="2200" b="0"/>
              <a:t> </a:t>
            </a:r>
            <a:endParaRPr sz="2200" b="0" dirty="0"/>
          </a:p>
          <a:p>
            <a:pPr marL="0" lvl="0" indent="0" algn="l" rtl="0">
              <a:spcBef>
                <a:spcPts val="0"/>
              </a:spcBef>
              <a:spcAft>
                <a:spcPts val="0"/>
              </a:spcAft>
              <a:buNone/>
            </a:pPr>
            <a:r>
              <a:rPr lang="en" sz="2200" b="0"/>
              <a:t>often has poor accuracy, especially with correlated features</a:t>
            </a:r>
            <a:endParaRPr sz="2200" b="0" dirty="0"/>
          </a:p>
        </p:txBody>
      </p:sp>
    </p:spTree>
  </p:cSld>
  <p:clrMapOvr>
    <a:masterClrMapping/>
  </p:clrMapOvr>
</p:sld>
</file>

<file path=ppt/theme/theme1.xml><?xml version="1.0" encoding="utf-8"?>
<a:theme xmlns:a="http://schemas.openxmlformats.org/drawingml/2006/main" name="Ryerson Universit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5923</TotalTime>
  <Words>4633</Words>
  <Application>Microsoft Office PowerPoint</Application>
  <PresentationFormat>On-screen Show (16:9)</PresentationFormat>
  <Paragraphs>358</Paragraphs>
  <Slides>71</Slides>
  <Notes>71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71</vt:i4>
      </vt:variant>
    </vt:vector>
  </HeadingPairs>
  <TitlesOfParts>
    <vt:vector size="74" baseType="lpstr">
      <vt:lpstr>Arial</vt:lpstr>
      <vt:lpstr>Courier</vt:lpstr>
      <vt:lpstr>Ryerson University</vt:lpstr>
      <vt:lpstr>Chapter 2</vt:lpstr>
      <vt:lpstr>Question :  “ What is text classification? ”  Answer :  “ Given a text document, assign it a discrete label y ∈ Y, where Y is the set of possible labels.  For example, if we are doing text classification to perform Sentiment Analysis, our Y is a set which includes “positive”, “negative”, and “neutral” semantics.” </vt:lpstr>
      <vt:lpstr>Question :  “ Which text classification learning algorithm is best? ”  Answer :  “ It depends on what characteristics are important to the problem you are trying to solve. ” </vt:lpstr>
      <vt:lpstr>Question :  “ What is the basic representation of text data for classification? ”  Answer :  “ BOW ” </vt:lpstr>
      <vt:lpstr>Question :  “ What are the four linear classifiers for text data? ”   Answer :  “ Naive Bayes, Perceptron, SVM, Logistic Regression ” </vt:lpstr>
      <vt:lpstr>The bag of words (BOW)</vt:lpstr>
      <vt:lpstr>BOW Classification</vt:lpstr>
      <vt:lpstr>BOW Classification</vt:lpstr>
      <vt:lpstr>Naive Bayes  Pros:  easy to implement; estimation is fast, requiring only a single pass over the data; assigns probabilities to predicted labels; controls overfitting with smoothing parameter.   Cons:  often has poor accuracy, especially with correlated features</vt:lpstr>
      <vt:lpstr>Probabilistic Classification  Naive Bayes</vt:lpstr>
      <vt:lpstr>Perceptron Classifier</vt:lpstr>
      <vt:lpstr>Perceptron Classifier pt2 </vt:lpstr>
      <vt:lpstr>Perceptron Classifier pt3</vt:lpstr>
      <vt:lpstr>Perceptron: Pros: easy to implement; online; error-driven learning means that accuracy is typically high, especially after averaging.  Cons: not probabilistic; hard to know when to stop learning; lack of margin can lead to overfitting.  Support vector machine:  Pros: optimizes an error-based metric, usually resulting in high accuracy; overfitting is controlled by a regularization parameter.  Cons: not probabilistic.  where probability is not necessary, the support vector machine is usually the right choice</vt:lpstr>
      <vt:lpstr>Logistic Regression</vt:lpstr>
      <vt:lpstr>Logistic Regression</vt:lpstr>
      <vt:lpstr>Logistic regression:   Pros: error-driven and probabilistic; overfitting is controlled by a regularization parameter,  regularized.  Cons: batch learning requires black-box optimization; logistic loss can “overtrain” on correctly labeled examples.   When probability is necessary, logistic regression is usually more accurate than Naive Bayes. </vt:lpstr>
      <vt:lpstr>Chapter 3</vt:lpstr>
      <vt:lpstr>Question :  “Recently, nonlinear classifiers have swept through NLP, and are now the default approach, WHY? ”  Answer :  “1. Rapid advances in deep learning nonlinear methods learning complex functions through multiple layers.  2. Incorporation of Word Embeddings as dense vector representation of words 3. Rapid advances in high speed computation using GPUs. ” </vt:lpstr>
      <vt:lpstr>Nonlinear Text Classification </vt:lpstr>
      <vt:lpstr>Feedforward neural networks</vt:lpstr>
      <vt:lpstr>Feedforward neural networks pt2</vt:lpstr>
      <vt:lpstr>Feedforward neural networks pt3</vt:lpstr>
      <vt:lpstr>Activation Functions</vt:lpstr>
      <vt:lpstr>Output and Loss function</vt:lpstr>
      <vt:lpstr>Gradient descent in neural networks</vt:lpstr>
      <vt:lpstr>Backpropagation in neural networks</vt:lpstr>
      <vt:lpstr> Sequence Data </vt:lpstr>
      <vt:lpstr>Chapter 4</vt:lpstr>
      <vt:lpstr>Question :  “What are the classical application of text classification?”  Answer: “ Sentiment and opinion analysis, and Word sense disambiguation”</vt:lpstr>
      <vt:lpstr>Sentiment analysis</vt:lpstr>
      <vt:lpstr>Sentiment analysis pt2</vt:lpstr>
      <vt:lpstr>Word sense disambiguation </vt:lpstr>
      <vt:lpstr>Word sense disambiguation pt2</vt:lpstr>
      <vt:lpstr>Word sense disambiguation pt3  </vt:lpstr>
      <vt:lpstr>Word sense disambiguation as Classification  </vt:lpstr>
      <vt:lpstr>Word sense disambiguation as Classification pt2  </vt:lpstr>
      <vt:lpstr>Word sense disambiguation as Classification pt3  </vt:lpstr>
      <vt:lpstr>Tokenization </vt:lpstr>
      <vt:lpstr>Normalization </vt:lpstr>
      <vt:lpstr>Stemmer and Lemmatizer</vt:lpstr>
      <vt:lpstr>Stopwords</vt:lpstr>
      <vt:lpstr>Evaluating your Classifier</vt:lpstr>
      <vt:lpstr>Other Evaluating Metrics</vt:lpstr>
      <vt:lpstr>Recall, Precision,and their Combination</vt:lpstr>
      <vt:lpstr>Evaluating Multi-class Classification</vt:lpstr>
      <vt:lpstr>Evaluating Multi-class Classification pt2</vt:lpstr>
      <vt:lpstr>Classifier Comparison </vt:lpstr>
      <vt:lpstr>Classifier Comparison pt2 : Hypothesis testing</vt:lpstr>
      <vt:lpstr>Classifier Comparison pt2 : Hypothesis testing</vt:lpstr>
      <vt:lpstr>Classifier Comparison pt3: The Binomial test</vt:lpstr>
      <vt:lpstr>Classifier Comparison pt3: The Binomial test</vt:lpstr>
      <vt:lpstr>Building datasets</vt:lpstr>
      <vt:lpstr>Building datasets: Labeled dataset</vt:lpstr>
      <vt:lpstr>Chapter 5</vt:lpstr>
      <vt:lpstr>Unsupervised learning</vt:lpstr>
      <vt:lpstr>Unsupervised learning</vt:lpstr>
      <vt:lpstr>K-means clustering</vt:lpstr>
      <vt:lpstr>K-means clustering pt2</vt:lpstr>
      <vt:lpstr>Soft K-means</vt:lpstr>
      <vt:lpstr>Expectation-Maximization (EM)</vt:lpstr>
      <vt:lpstr>Expectation-Maximization (EM) : The E-step</vt:lpstr>
      <vt:lpstr>Expectation-Maximization (EM) : The M-step</vt:lpstr>
      <vt:lpstr> How many clusters? </vt:lpstr>
      <vt:lpstr>Applications of expectation-maximization</vt:lpstr>
      <vt:lpstr>Semi-supervised learning </vt:lpstr>
      <vt:lpstr>Semi-supervised learning :  Multi-view learning</vt:lpstr>
      <vt:lpstr>Multi-view learning </vt:lpstr>
      <vt:lpstr>Semi-supervised learning: Graph-based algorithms</vt:lpstr>
      <vt:lpstr>Graph-based algorithms</vt:lpstr>
      <vt:lpstr>Chapter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Jacob Eisenstein </dc:title>
  <cp:lastModifiedBy>Mahtab Tamannaee</cp:lastModifiedBy>
  <cp:revision>134</cp:revision>
  <dcterms:modified xsi:type="dcterms:W3CDTF">2021-04-30T13:03:47Z</dcterms:modified>
</cp:coreProperties>
</file>