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3"/>
  </p:notesMasterIdLst>
  <p:sldIdLst>
    <p:sldId id="301" r:id="rId2"/>
    <p:sldId id="302" r:id="rId3"/>
    <p:sldId id="303" r:id="rId4"/>
    <p:sldId id="304" r:id="rId5"/>
    <p:sldId id="305" r:id="rId6"/>
    <p:sldId id="306" r:id="rId7"/>
    <p:sldId id="307" r:id="rId8"/>
    <p:sldId id="308" r:id="rId9"/>
    <p:sldId id="309" r:id="rId10"/>
    <p:sldId id="310" r:id="rId11"/>
    <p:sldId id="31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E2F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4660"/>
  </p:normalViewPr>
  <p:slideViewPr>
    <p:cSldViewPr snapToGrid="0">
      <p:cViewPr varScale="1">
        <p:scale>
          <a:sx n="78" d="100"/>
          <a:sy n="7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f538b99d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9f538b99d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c765f176be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c765f176b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765f176be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765f176b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97ba7ace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97ba7ace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765f176b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765f176b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97ba7ace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97ba7ace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c765f176b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c765f176b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c765f176b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c765f176b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765f176b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765f176b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9f538b99d3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9f538b99d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765f176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765f176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500"/>
              <a:buNone/>
              <a:defRPr sz="45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 name="Google Shape;19;p4"/>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_1_1_1">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23" name="Google Shape;23;p5"/>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500"/>
              <a:buNone/>
              <a:defRPr sz="45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 name="Google Shape;24;p5"/>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body" idx="1"/>
          </p:nvPr>
        </p:nvSpPr>
        <p:spPr>
          <a:xfrm>
            <a:off x="311700" y="1152475"/>
            <a:ext cx="3999900" cy="3155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04800" rtl="0">
              <a:spcBef>
                <a:spcPts val="1600"/>
              </a:spcBef>
              <a:spcAft>
                <a:spcPts val="0"/>
              </a:spcAft>
              <a:buClr>
                <a:srgbClr val="000000"/>
              </a:buClr>
              <a:buSzPts val="1200"/>
              <a:buChar char="○"/>
              <a:defRPr sz="1200">
                <a:solidFill>
                  <a:srgbClr val="000000"/>
                </a:solidFill>
              </a:defRPr>
            </a:lvl2pPr>
            <a:lvl3pPr marL="1371600" lvl="2" indent="-304800" rtl="0">
              <a:spcBef>
                <a:spcPts val="1600"/>
              </a:spcBef>
              <a:spcAft>
                <a:spcPts val="0"/>
              </a:spcAft>
              <a:buClr>
                <a:srgbClr val="000000"/>
              </a:buClr>
              <a:buSzPts val="1200"/>
              <a:buChar char="■"/>
              <a:defRPr sz="1200">
                <a:solidFill>
                  <a:srgbClr val="000000"/>
                </a:solidFill>
              </a:defRPr>
            </a:lvl3pPr>
            <a:lvl4pPr marL="1828800" lvl="3" indent="-304800" rtl="0">
              <a:spcBef>
                <a:spcPts val="1600"/>
              </a:spcBef>
              <a:spcAft>
                <a:spcPts val="0"/>
              </a:spcAft>
              <a:buClr>
                <a:srgbClr val="000000"/>
              </a:buClr>
              <a:buSzPts val="1200"/>
              <a:buChar char="●"/>
              <a:defRPr sz="1200">
                <a:solidFill>
                  <a:srgbClr val="000000"/>
                </a:solidFill>
              </a:defRPr>
            </a:lvl4pPr>
            <a:lvl5pPr marL="2286000" lvl="4" indent="-304800" rtl="0">
              <a:spcBef>
                <a:spcPts val="1600"/>
              </a:spcBef>
              <a:spcAft>
                <a:spcPts val="0"/>
              </a:spcAft>
              <a:buClr>
                <a:srgbClr val="000000"/>
              </a:buClr>
              <a:buSzPts val="1200"/>
              <a:buChar char="○"/>
              <a:defRPr sz="1200">
                <a:solidFill>
                  <a:srgbClr val="000000"/>
                </a:solidFill>
              </a:defRPr>
            </a:lvl5pPr>
            <a:lvl6pPr marL="2743200" lvl="5" indent="-304800" rtl="0">
              <a:spcBef>
                <a:spcPts val="1600"/>
              </a:spcBef>
              <a:spcAft>
                <a:spcPts val="0"/>
              </a:spcAft>
              <a:buClr>
                <a:srgbClr val="000000"/>
              </a:buClr>
              <a:buSzPts val="1200"/>
              <a:buChar char="■"/>
              <a:defRPr sz="1200">
                <a:solidFill>
                  <a:srgbClr val="000000"/>
                </a:solidFill>
              </a:defRPr>
            </a:lvl6pPr>
            <a:lvl7pPr marL="3200400" lvl="6" indent="-304800" rtl="0">
              <a:spcBef>
                <a:spcPts val="1600"/>
              </a:spcBef>
              <a:spcAft>
                <a:spcPts val="0"/>
              </a:spcAft>
              <a:buClr>
                <a:srgbClr val="000000"/>
              </a:buClr>
              <a:buSzPts val="1200"/>
              <a:buChar char="●"/>
              <a:defRPr sz="1200">
                <a:solidFill>
                  <a:srgbClr val="000000"/>
                </a:solidFill>
              </a:defRPr>
            </a:lvl7pPr>
            <a:lvl8pPr marL="3657600" lvl="7" indent="-304800" rtl="0">
              <a:spcBef>
                <a:spcPts val="1600"/>
              </a:spcBef>
              <a:spcAft>
                <a:spcPts val="0"/>
              </a:spcAft>
              <a:buClr>
                <a:srgbClr val="000000"/>
              </a:buClr>
              <a:buSzPts val="1200"/>
              <a:buChar char="○"/>
              <a:defRPr sz="1200">
                <a:solidFill>
                  <a:srgbClr val="000000"/>
                </a:solidFill>
              </a:defRPr>
            </a:lvl8pPr>
            <a:lvl9pPr marL="4114800" lvl="8" indent="-304800" rtl="0">
              <a:spcBef>
                <a:spcPts val="1600"/>
              </a:spcBef>
              <a:spcAft>
                <a:spcPts val="1600"/>
              </a:spcAft>
              <a:buClr>
                <a:srgbClr val="000000"/>
              </a:buClr>
              <a:buSzPts val="1200"/>
              <a:buChar char="■"/>
              <a:defRPr sz="1200">
                <a:solidFill>
                  <a:srgbClr val="000000"/>
                </a:solidFill>
              </a:defRPr>
            </a:lvl9pPr>
          </a:lstStyle>
          <a:p>
            <a:endParaRPr/>
          </a:p>
        </p:txBody>
      </p:sp>
      <p:sp>
        <p:nvSpPr>
          <p:cNvPr id="44" name="Google Shape;44;p10"/>
          <p:cNvSpPr txBox="1">
            <a:spLocks noGrp="1"/>
          </p:cNvSpPr>
          <p:nvPr>
            <p:ph type="body" idx="2"/>
          </p:nvPr>
        </p:nvSpPr>
        <p:spPr>
          <a:xfrm>
            <a:off x="4832400" y="1152475"/>
            <a:ext cx="3999900" cy="3155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04800" rtl="0">
              <a:spcBef>
                <a:spcPts val="1600"/>
              </a:spcBef>
              <a:spcAft>
                <a:spcPts val="0"/>
              </a:spcAft>
              <a:buClr>
                <a:srgbClr val="000000"/>
              </a:buClr>
              <a:buSzPts val="1200"/>
              <a:buChar char="○"/>
              <a:defRPr sz="1200">
                <a:solidFill>
                  <a:srgbClr val="000000"/>
                </a:solidFill>
              </a:defRPr>
            </a:lvl2pPr>
            <a:lvl3pPr marL="1371600" lvl="2" indent="-304800" rtl="0">
              <a:spcBef>
                <a:spcPts val="1600"/>
              </a:spcBef>
              <a:spcAft>
                <a:spcPts val="0"/>
              </a:spcAft>
              <a:buClr>
                <a:srgbClr val="000000"/>
              </a:buClr>
              <a:buSzPts val="1200"/>
              <a:buChar char="■"/>
              <a:defRPr sz="1200">
                <a:solidFill>
                  <a:srgbClr val="000000"/>
                </a:solidFill>
              </a:defRPr>
            </a:lvl3pPr>
            <a:lvl4pPr marL="1828800" lvl="3" indent="-304800" rtl="0">
              <a:spcBef>
                <a:spcPts val="1600"/>
              </a:spcBef>
              <a:spcAft>
                <a:spcPts val="0"/>
              </a:spcAft>
              <a:buClr>
                <a:srgbClr val="000000"/>
              </a:buClr>
              <a:buSzPts val="1200"/>
              <a:buChar char="●"/>
              <a:defRPr sz="1200">
                <a:solidFill>
                  <a:srgbClr val="000000"/>
                </a:solidFill>
              </a:defRPr>
            </a:lvl4pPr>
            <a:lvl5pPr marL="2286000" lvl="4" indent="-304800" rtl="0">
              <a:spcBef>
                <a:spcPts val="1600"/>
              </a:spcBef>
              <a:spcAft>
                <a:spcPts val="0"/>
              </a:spcAft>
              <a:buClr>
                <a:srgbClr val="000000"/>
              </a:buClr>
              <a:buSzPts val="1200"/>
              <a:buChar char="○"/>
              <a:defRPr sz="1200">
                <a:solidFill>
                  <a:srgbClr val="000000"/>
                </a:solidFill>
              </a:defRPr>
            </a:lvl5pPr>
            <a:lvl6pPr marL="2743200" lvl="5" indent="-304800" rtl="0">
              <a:spcBef>
                <a:spcPts val="1600"/>
              </a:spcBef>
              <a:spcAft>
                <a:spcPts val="0"/>
              </a:spcAft>
              <a:buClr>
                <a:srgbClr val="000000"/>
              </a:buClr>
              <a:buSzPts val="1200"/>
              <a:buChar char="■"/>
              <a:defRPr sz="1200">
                <a:solidFill>
                  <a:srgbClr val="000000"/>
                </a:solidFill>
              </a:defRPr>
            </a:lvl6pPr>
            <a:lvl7pPr marL="3200400" lvl="6" indent="-304800" rtl="0">
              <a:spcBef>
                <a:spcPts val="1600"/>
              </a:spcBef>
              <a:spcAft>
                <a:spcPts val="0"/>
              </a:spcAft>
              <a:buClr>
                <a:srgbClr val="000000"/>
              </a:buClr>
              <a:buSzPts val="1200"/>
              <a:buChar char="●"/>
              <a:defRPr sz="1200">
                <a:solidFill>
                  <a:srgbClr val="000000"/>
                </a:solidFill>
              </a:defRPr>
            </a:lvl7pPr>
            <a:lvl8pPr marL="3657600" lvl="7" indent="-304800" rtl="0">
              <a:spcBef>
                <a:spcPts val="1600"/>
              </a:spcBef>
              <a:spcAft>
                <a:spcPts val="0"/>
              </a:spcAft>
              <a:buClr>
                <a:srgbClr val="000000"/>
              </a:buClr>
              <a:buSzPts val="1200"/>
              <a:buChar char="○"/>
              <a:defRPr sz="1200">
                <a:solidFill>
                  <a:srgbClr val="000000"/>
                </a:solidFill>
              </a:defRPr>
            </a:lvl8pPr>
            <a:lvl9pPr marL="4114800" lvl="8" indent="-304800" rtl="0">
              <a:spcBef>
                <a:spcPts val="1600"/>
              </a:spcBef>
              <a:spcAft>
                <a:spcPts val="1600"/>
              </a:spcAft>
              <a:buClr>
                <a:srgbClr val="000000"/>
              </a:buClr>
              <a:buSzPts val="1200"/>
              <a:buChar char="■"/>
              <a:defRPr sz="1200">
                <a:solidFill>
                  <a:srgbClr val="000000"/>
                </a:solidFill>
              </a:defRPr>
            </a:lvl9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_1">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90250" y="450150"/>
            <a:ext cx="8304300" cy="3871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_1_1">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90250" y="450150"/>
            <a:ext cx="6613800" cy="3668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6" r:id="rId3"/>
    <p:sldLayoutId id="2147483659" r:id="rId4"/>
    <p:sldLayoutId id="2147483660"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1"/>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Chapter 3</a:t>
            </a:r>
            <a:endParaRPr dirty="0"/>
          </a:p>
        </p:txBody>
      </p:sp>
      <p:sp>
        <p:nvSpPr>
          <p:cNvPr id="352" name="Google Shape;352;p61"/>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Nonlinear classification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Backpropagation in neural networks</a:t>
            </a:r>
            <a:endParaRPr dirty="0"/>
          </a:p>
        </p:txBody>
      </p:sp>
      <p:sp>
        <p:nvSpPr>
          <p:cNvPr id="421" name="Google Shape;421;p70"/>
          <p:cNvSpPr txBox="1">
            <a:spLocks noGrp="1"/>
          </p:cNvSpPr>
          <p:nvPr>
            <p:ph type="body" idx="1"/>
          </p:nvPr>
        </p:nvSpPr>
        <p:spPr>
          <a:xfrm>
            <a:off x="422650" y="1418049"/>
            <a:ext cx="3999900" cy="2655929"/>
          </a:xfrm>
          <a:prstGeom prst="rect">
            <a:avLst/>
          </a:prstGeom>
        </p:spPr>
        <p:txBody>
          <a:bodyPr spcFirstLastPara="1" wrap="square" lIns="91425" tIns="91425" rIns="91425" bIns="91425" anchor="t" anchorCtr="0">
            <a:noAutofit/>
          </a:bodyPr>
          <a:lstStyle/>
          <a:p>
            <a:pPr marL="342900" indent="-342900">
              <a:spcAft>
                <a:spcPts val="1600"/>
              </a:spcAft>
            </a:pPr>
            <a:r>
              <a:rPr lang="en" sz="2000" dirty="0"/>
              <a:t>Using the </a:t>
            </a:r>
            <a:r>
              <a:rPr lang="en" sz="2000" b="1" dirty="0"/>
              <a:t>Backpropagation</a:t>
            </a:r>
            <a:r>
              <a:rPr lang="en" sz="2000" dirty="0"/>
              <a:t>, we  compute a loss on y, and apply the chain rule of calculus to compute a gradient on all parameters.</a:t>
            </a:r>
            <a:endParaRPr sz="2000" dirty="0"/>
          </a:p>
        </p:txBody>
      </p:sp>
      <p:pic>
        <p:nvPicPr>
          <p:cNvPr id="422" name="Google Shape;422;p70"/>
          <p:cNvPicPr preferRelativeResize="0"/>
          <p:nvPr/>
        </p:nvPicPr>
        <p:blipFill>
          <a:blip r:embed="rId3">
            <a:alphaModFix/>
          </a:blip>
          <a:stretch>
            <a:fillRect/>
          </a:stretch>
        </p:blipFill>
        <p:spPr>
          <a:xfrm>
            <a:off x="4721452" y="1487443"/>
            <a:ext cx="4000723" cy="2504893"/>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Sequence Data </a:t>
            </a:r>
            <a:endParaRPr dirty="0"/>
          </a:p>
        </p:txBody>
      </p:sp>
      <p:sp>
        <p:nvSpPr>
          <p:cNvPr id="428" name="Google Shape;428;p71"/>
          <p:cNvSpPr txBox="1">
            <a:spLocks noGrp="1"/>
          </p:cNvSpPr>
          <p:nvPr>
            <p:ph type="body" idx="1"/>
          </p:nvPr>
        </p:nvSpPr>
        <p:spPr>
          <a:xfrm>
            <a:off x="311700" y="1152475"/>
            <a:ext cx="8520600" cy="3155100"/>
          </a:xfrm>
          <a:prstGeom prst="rect">
            <a:avLst/>
          </a:prstGeom>
        </p:spPr>
        <p:txBody>
          <a:bodyPr spcFirstLastPara="1" wrap="square" lIns="91425" tIns="91425" rIns="91425" bIns="91425" anchor="t" anchorCtr="0">
            <a:noAutofit/>
          </a:bodyPr>
          <a:lstStyle/>
          <a:p>
            <a:pPr marL="285750" indent="-285750"/>
            <a:r>
              <a:rPr lang="en" sz="1700" dirty="0">
                <a:solidFill>
                  <a:schemeClr val="dk1"/>
                </a:solidFill>
              </a:rPr>
              <a:t>If we consider a text as a sequence of words w1,w2, ... ,wM. Using some structures like </a:t>
            </a:r>
            <a:r>
              <a:rPr lang="en" sz="1700" b="1" dirty="0">
                <a:solidFill>
                  <a:srgbClr val="FF0000"/>
                </a:solidFill>
              </a:rPr>
              <a:t>BOW will destroy the context </a:t>
            </a:r>
            <a:r>
              <a:rPr lang="en" sz="1700" dirty="0">
                <a:solidFill>
                  <a:schemeClr val="dk1"/>
                </a:solidFill>
              </a:rPr>
              <a:t>behind the text. Therefore, the sequence of words should be modeled. </a:t>
            </a:r>
          </a:p>
          <a:p>
            <a:pPr marL="285750" indent="-285750"/>
            <a:r>
              <a:rPr lang="en" sz="1700" b="1" dirty="0">
                <a:solidFill>
                  <a:srgbClr val="0000FF"/>
                </a:solidFill>
              </a:rPr>
              <a:t>Neural architectures</a:t>
            </a:r>
            <a:r>
              <a:rPr lang="en" sz="1700" dirty="0"/>
              <a:t> suitable for </a:t>
            </a:r>
            <a:r>
              <a:rPr lang="en" sz="1700" b="1" dirty="0"/>
              <a:t>sequence data </a:t>
            </a:r>
            <a:r>
              <a:rPr lang="en" sz="1700" dirty="0"/>
              <a:t>are listed as following:</a:t>
            </a:r>
            <a:endParaRPr sz="1700" dirty="0"/>
          </a:p>
          <a:p>
            <a:pPr marL="457200" lvl="0" indent="-336550" algn="l" rtl="0">
              <a:spcBef>
                <a:spcPts val="1600"/>
              </a:spcBef>
              <a:spcAft>
                <a:spcPts val="0"/>
              </a:spcAft>
              <a:buSzPts val="1700"/>
              <a:buAutoNum type="arabicPeriod"/>
            </a:pPr>
            <a:r>
              <a:rPr lang="en" sz="1700" b="1" dirty="0"/>
              <a:t>Convolutional Neural Networks</a:t>
            </a:r>
            <a:r>
              <a:rPr lang="en" sz="1700" dirty="0"/>
              <a:t>, which is sensitive to </a:t>
            </a:r>
            <a:r>
              <a:rPr lang="en" sz="1700" b="1" dirty="0"/>
              <a:t>local</a:t>
            </a:r>
            <a:r>
              <a:rPr lang="en" sz="1700" dirty="0"/>
              <a:t> dependencies between words.</a:t>
            </a:r>
            <a:endParaRPr sz="1700" dirty="0"/>
          </a:p>
          <a:p>
            <a:pPr marL="457200" lvl="0" indent="-336550" algn="l" rtl="0">
              <a:spcBef>
                <a:spcPts val="0"/>
              </a:spcBef>
              <a:spcAft>
                <a:spcPts val="0"/>
              </a:spcAft>
              <a:buSzPts val="1700"/>
              <a:buAutoNum type="arabicPeriod"/>
            </a:pPr>
            <a:r>
              <a:rPr lang="en" sz="1700" b="1" dirty="0"/>
              <a:t>Recurrent Neural Networks</a:t>
            </a:r>
            <a:r>
              <a:rPr lang="en" sz="1700" dirty="0"/>
              <a:t>, which is a model of context is constructed while processing the text from left-to-right. These networks are sensitive to global dependencies.</a:t>
            </a:r>
            <a:endParaRPr sz="1700" dirty="0"/>
          </a:p>
          <a:p>
            <a:pPr marL="457200" lvl="0" indent="-336550" algn="l" rtl="0">
              <a:spcBef>
                <a:spcPts val="0"/>
              </a:spcBef>
              <a:spcAft>
                <a:spcPts val="0"/>
              </a:spcAft>
              <a:buSzPts val="1700"/>
              <a:buAutoNum type="arabicPeriod"/>
            </a:pPr>
            <a:r>
              <a:rPr lang="en" sz="1700" b="1" dirty="0"/>
              <a:t>Self-attentional Networks</a:t>
            </a:r>
            <a:r>
              <a:rPr lang="en" sz="1700" dirty="0"/>
              <a:t>, which model of context is adaptive: each word can choose its own context. </a:t>
            </a:r>
            <a:endParaRPr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2"/>
          <p:cNvSpPr txBox="1">
            <a:spLocks noGrp="1"/>
          </p:cNvSpPr>
          <p:nvPr>
            <p:ph type="title"/>
          </p:nvPr>
        </p:nvSpPr>
        <p:spPr>
          <a:xfrm>
            <a:off x="490250" y="897400"/>
            <a:ext cx="8304300" cy="34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solidFill>
                  <a:srgbClr val="0000FF"/>
                </a:solidFill>
              </a:rPr>
              <a:t>Question : </a:t>
            </a:r>
            <a:endParaRPr sz="2500" dirty="0">
              <a:solidFill>
                <a:srgbClr val="0000FF"/>
              </a:solidFill>
            </a:endParaRPr>
          </a:p>
          <a:p>
            <a:pPr marL="457200" lvl="0" indent="0" algn="l" rtl="0">
              <a:spcBef>
                <a:spcPts val="0"/>
              </a:spcBef>
              <a:spcAft>
                <a:spcPts val="0"/>
              </a:spcAft>
              <a:buNone/>
            </a:pPr>
            <a:r>
              <a:rPr lang="en" sz="2200" b="0" i="1" dirty="0"/>
              <a:t>“Recently, nonlinear classifiers have swept through NLP, and are now the default approach, WHY? ”</a:t>
            </a:r>
            <a:endParaRPr sz="2200" b="0" i="1" dirty="0"/>
          </a:p>
          <a:p>
            <a:pPr marL="0" lvl="0" indent="0" algn="l" rtl="0">
              <a:spcBef>
                <a:spcPts val="0"/>
              </a:spcBef>
              <a:spcAft>
                <a:spcPts val="0"/>
              </a:spcAft>
              <a:buNone/>
            </a:pPr>
            <a:endParaRPr sz="2200" b="0" i="1" dirty="0"/>
          </a:p>
          <a:p>
            <a:pPr marL="0" lvl="0" indent="0" algn="l" rtl="0">
              <a:spcBef>
                <a:spcPts val="0"/>
              </a:spcBef>
              <a:spcAft>
                <a:spcPts val="0"/>
              </a:spcAft>
              <a:buNone/>
            </a:pPr>
            <a:r>
              <a:rPr lang="en" sz="2500" dirty="0">
                <a:solidFill>
                  <a:srgbClr val="0000FF"/>
                </a:solidFill>
              </a:rPr>
              <a:t>Answer : </a:t>
            </a:r>
            <a:endParaRPr sz="2500" dirty="0">
              <a:solidFill>
                <a:srgbClr val="0000FF"/>
              </a:solidFill>
            </a:endParaRPr>
          </a:p>
          <a:p>
            <a:pPr marL="457200" lvl="0" indent="0" algn="l" rtl="0">
              <a:spcBef>
                <a:spcPts val="0"/>
              </a:spcBef>
              <a:spcAft>
                <a:spcPts val="0"/>
              </a:spcAft>
              <a:buNone/>
            </a:pPr>
            <a:r>
              <a:rPr lang="en" sz="2200" b="0" i="1" dirty="0"/>
              <a:t>“</a:t>
            </a:r>
            <a:r>
              <a:rPr lang="en" sz="2200" i="1" dirty="0"/>
              <a:t>1. </a:t>
            </a:r>
            <a:r>
              <a:rPr lang="en" sz="2200" b="0" i="1" dirty="0"/>
              <a:t>Rapid advances in deep learning nonlinear methods learning complex functions through multiple layers. </a:t>
            </a:r>
            <a:endParaRPr sz="2200" b="0" i="1" dirty="0"/>
          </a:p>
          <a:p>
            <a:pPr marL="457200" lvl="0" indent="0" algn="l" rtl="0">
              <a:spcBef>
                <a:spcPts val="0"/>
              </a:spcBef>
              <a:spcAft>
                <a:spcPts val="0"/>
              </a:spcAft>
              <a:buNone/>
            </a:pPr>
            <a:r>
              <a:rPr lang="en" sz="2200" i="1" dirty="0"/>
              <a:t>2. </a:t>
            </a:r>
            <a:r>
              <a:rPr lang="en" sz="2200" b="0" i="1" dirty="0"/>
              <a:t>Incorporation of </a:t>
            </a:r>
            <a:r>
              <a:rPr lang="en" sz="2200" i="1" dirty="0"/>
              <a:t>Word Embeddings</a:t>
            </a:r>
            <a:r>
              <a:rPr lang="en" sz="2200" b="0" i="1" dirty="0"/>
              <a:t> as dense vector representation of words</a:t>
            </a:r>
            <a:endParaRPr sz="2200" b="0" i="1" dirty="0"/>
          </a:p>
          <a:p>
            <a:pPr marL="457200" lvl="0" indent="0" algn="l" rtl="0">
              <a:spcBef>
                <a:spcPts val="0"/>
              </a:spcBef>
              <a:spcAft>
                <a:spcPts val="0"/>
              </a:spcAft>
              <a:buNone/>
            </a:pPr>
            <a:r>
              <a:rPr lang="en" sz="2200" i="1" dirty="0"/>
              <a:t>3. </a:t>
            </a:r>
            <a:r>
              <a:rPr lang="en" sz="2200" b="0" i="1" dirty="0"/>
              <a:t>Rapid advances in high speed computation using GPUs. ” </a:t>
            </a:r>
            <a:endParaRPr sz="2200" b="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Nonlinear Text Classification </a:t>
            </a:r>
            <a:endParaRPr dirty="0"/>
          </a:p>
        </p:txBody>
      </p:sp>
      <p:sp>
        <p:nvSpPr>
          <p:cNvPr id="363" name="Google Shape;363;p63"/>
          <p:cNvSpPr txBox="1">
            <a:spLocks noGrp="1"/>
          </p:cNvSpPr>
          <p:nvPr>
            <p:ph type="body" idx="1"/>
          </p:nvPr>
        </p:nvSpPr>
        <p:spPr>
          <a:xfrm>
            <a:off x="311700" y="1152475"/>
            <a:ext cx="8520600" cy="35577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600"/>
              </a:spcAft>
              <a:buSzPts val="2000"/>
              <a:buChar char="●"/>
            </a:pPr>
            <a:r>
              <a:rPr lang="en" sz="2000" dirty="0"/>
              <a:t>In this chapter we are explore about </a:t>
            </a:r>
            <a:r>
              <a:rPr lang="en" sz="2000" b="1" dirty="0">
                <a:solidFill>
                  <a:srgbClr val="0000FF"/>
                </a:solidFill>
              </a:rPr>
              <a:t>Feedforward neural networks</a:t>
            </a:r>
            <a:r>
              <a:rPr lang="en" sz="2000" b="1" dirty="0"/>
              <a:t> </a:t>
            </a:r>
            <a:r>
              <a:rPr lang="en" sz="2000" dirty="0"/>
              <a:t>motivation, </a:t>
            </a:r>
            <a:r>
              <a:rPr lang="en" sz="2000" b="1" dirty="0">
                <a:solidFill>
                  <a:srgbClr val="0000FF"/>
                </a:solidFill>
              </a:rPr>
              <a:t>architecture</a:t>
            </a:r>
            <a:r>
              <a:rPr lang="en" sz="2000" dirty="0"/>
              <a:t>, </a:t>
            </a:r>
            <a:r>
              <a:rPr lang="en" sz="2000" b="1" dirty="0">
                <a:solidFill>
                  <a:srgbClr val="0000FF"/>
                </a:solidFill>
              </a:rPr>
              <a:t>Activation</a:t>
            </a:r>
            <a:r>
              <a:rPr lang="en" sz="2000" dirty="0"/>
              <a:t> functions, and the Inputs and outputs of model. </a:t>
            </a:r>
            <a:endParaRPr sz="2000" dirty="0"/>
          </a:p>
          <a:p>
            <a:pPr marL="457200" lvl="0" indent="-355600" algn="l" rtl="0">
              <a:spcBef>
                <a:spcPts val="600"/>
              </a:spcBef>
              <a:spcAft>
                <a:spcPts val="600"/>
              </a:spcAft>
              <a:buSzPts val="2000"/>
              <a:buChar char="●"/>
            </a:pPr>
            <a:r>
              <a:rPr lang="en" sz="2000" dirty="0"/>
              <a:t>Then we take a look at the procedure of </a:t>
            </a:r>
            <a:r>
              <a:rPr lang="en" sz="2000" b="1" dirty="0"/>
              <a:t>learning neural networks</a:t>
            </a:r>
            <a:r>
              <a:rPr lang="en" sz="2000" dirty="0"/>
              <a:t>, the </a:t>
            </a:r>
            <a:r>
              <a:rPr lang="en" sz="2000" b="1" dirty="0">
                <a:solidFill>
                  <a:srgbClr val="0000FF"/>
                </a:solidFill>
              </a:rPr>
              <a:t>backpropagation</a:t>
            </a:r>
            <a:r>
              <a:rPr lang="en" sz="2000" dirty="0"/>
              <a:t> algorithm. </a:t>
            </a:r>
            <a:endParaRPr sz="2000" dirty="0"/>
          </a:p>
          <a:p>
            <a:pPr marL="457200" lvl="0" indent="-355600" algn="l" rtl="0">
              <a:spcBef>
                <a:spcPts val="600"/>
              </a:spcBef>
              <a:spcAft>
                <a:spcPts val="600"/>
              </a:spcAft>
              <a:buSzPts val="2000"/>
              <a:buChar char="●"/>
            </a:pPr>
            <a:r>
              <a:rPr lang="en" sz="2000" dirty="0"/>
              <a:t>After that, we look at  </a:t>
            </a:r>
            <a:r>
              <a:rPr lang="en" sz="2000" b="1" dirty="0">
                <a:solidFill>
                  <a:schemeClr val="dk1"/>
                </a:solidFill>
              </a:rPr>
              <a:t>neural</a:t>
            </a:r>
            <a:r>
              <a:rPr lang="en" sz="2000" b="1" dirty="0"/>
              <a:t> </a:t>
            </a:r>
            <a:r>
              <a:rPr lang="en" sz="2000" b="1" dirty="0">
                <a:solidFill>
                  <a:schemeClr val="dk1"/>
                </a:solidFill>
              </a:rPr>
              <a:t>networks </a:t>
            </a:r>
            <a:r>
              <a:rPr lang="en" sz="2000" b="1" dirty="0"/>
              <a:t>architectures for sequence data </a:t>
            </a:r>
            <a:r>
              <a:rPr lang="en" sz="2000" dirty="0"/>
              <a:t>and the reason why they are good models for </a:t>
            </a:r>
            <a:r>
              <a:rPr lang="en" sz="2000" b="1" dirty="0">
                <a:solidFill>
                  <a:srgbClr val="FF0000"/>
                </a:solidFill>
              </a:rPr>
              <a:t>text classification</a:t>
            </a:r>
            <a:r>
              <a:rPr lang="en" sz="2000" dirty="0"/>
              <a:t>.</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Feedforward neural networks</a:t>
            </a:r>
            <a:endParaRPr dirty="0"/>
          </a:p>
        </p:txBody>
      </p:sp>
      <p:sp>
        <p:nvSpPr>
          <p:cNvPr id="369" name="Google Shape;369;p64"/>
          <p:cNvSpPr txBox="1">
            <a:spLocks noGrp="1"/>
          </p:cNvSpPr>
          <p:nvPr>
            <p:ph type="body" idx="1"/>
          </p:nvPr>
        </p:nvSpPr>
        <p:spPr>
          <a:xfrm>
            <a:off x="311700" y="1152475"/>
            <a:ext cx="47325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solidFill>
                  <a:srgbClr val="FF0000"/>
                </a:solidFill>
              </a:rPr>
              <a:t>Example : </a:t>
            </a:r>
            <a:r>
              <a:rPr lang="en" sz="1700" dirty="0"/>
              <a:t>Consider the problem of building a classifier for movie reviews. The goal is to predict a label y ∈ {GOOD, BAD, OKAY} from a representation of the text of each document, x</a:t>
            </a:r>
            <a:endParaRPr sz="1700" dirty="0"/>
          </a:p>
          <a:p>
            <a:pPr marL="457200" lvl="0" indent="-336550" algn="l" rtl="0">
              <a:spcBef>
                <a:spcPts val="1600"/>
              </a:spcBef>
              <a:spcAft>
                <a:spcPts val="0"/>
              </a:spcAft>
              <a:buSzPts val="1700"/>
              <a:buChar char="●"/>
            </a:pPr>
            <a:r>
              <a:rPr lang="en" sz="1700" dirty="0"/>
              <a:t>Z is the</a:t>
            </a:r>
            <a:r>
              <a:rPr lang="en" sz="1700" b="1" dirty="0"/>
              <a:t> vector of features </a:t>
            </a:r>
            <a:r>
              <a:rPr lang="en" sz="1700" dirty="0"/>
              <a:t>and a </a:t>
            </a:r>
            <a:r>
              <a:rPr lang="en" sz="1700" b="1" dirty="0"/>
              <a:t>hidden layer</a:t>
            </a:r>
            <a:r>
              <a:rPr lang="en" sz="1700" dirty="0"/>
              <a:t>. </a:t>
            </a:r>
            <a:endParaRPr sz="1700" dirty="0"/>
          </a:p>
          <a:p>
            <a:pPr marL="457200" lvl="0" indent="-336550" algn="l" rtl="0">
              <a:spcBef>
                <a:spcPts val="0"/>
              </a:spcBef>
              <a:spcAft>
                <a:spcPts val="0"/>
              </a:spcAft>
              <a:buSzPts val="1700"/>
              <a:buChar char="●"/>
            </a:pPr>
            <a:r>
              <a:rPr lang="en" sz="1700" dirty="0"/>
              <a:t>We can have </a:t>
            </a:r>
            <a:r>
              <a:rPr lang="en" sz="1700" b="1" dirty="0"/>
              <a:t>multiple hidden layers</a:t>
            </a:r>
            <a:r>
              <a:rPr lang="en" sz="1700" dirty="0"/>
              <a:t>, z1 , z2 , . .adding even more expressiveness.</a:t>
            </a:r>
            <a:endParaRPr sz="1700" dirty="0"/>
          </a:p>
          <a:p>
            <a:pPr marL="0" lvl="0" indent="0" algn="l" rtl="0">
              <a:spcBef>
                <a:spcPts val="1600"/>
              </a:spcBef>
              <a:spcAft>
                <a:spcPts val="0"/>
              </a:spcAft>
              <a:buNone/>
            </a:pPr>
            <a:r>
              <a:rPr lang="en" sz="1700" dirty="0"/>
              <a:t>          z =[z1,z2, ... , zKz] </a:t>
            </a:r>
            <a:endParaRPr sz="1700" dirty="0"/>
          </a:p>
          <a:p>
            <a:pPr marL="0" lvl="0" indent="0" algn="l" rtl="0">
              <a:spcBef>
                <a:spcPts val="1600"/>
              </a:spcBef>
              <a:spcAft>
                <a:spcPts val="0"/>
              </a:spcAft>
              <a:buNone/>
            </a:pPr>
            <a:endParaRPr sz="1700" dirty="0"/>
          </a:p>
          <a:p>
            <a:pPr marL="0" lvl="0" indent="0" algn="l" rtl="0">
              <a:spcBef>
                <a:spcPts val="1600"/>
              </a:spcBef>
              <a:spcAft>
                <a:spcPts val="0"/>
              </a:spcAft>
              <a:buNone/>
            </a:pPr>
            <a:endParaRPr sz="1700" dirty="0"/>
          </a:p>
          <a:p>
            <a:pPr marL="0" lvl="0" indent="0" algn="l" rtl="0">
              <a:spcBef>
                <a:spcPts val="1600"/>
              </a:spcBef>
              <a:spcAft>
                <a:spcPts val="1600"/>
              </a:spcAft>
              <a:buClr>
                <a:schemeClr val="dk1"/>
              </a:buClr>
              <a:buSzPts val="1100"/>
              <a:buFont typeface="Arial"/>
              <a:buNone/>
            </a:pPr>
            <a:endParaRPr sz="1700" dirty="0"/>
          </a:p>
        </p:txBody>
      </p:sp>
      <p:pic>
        <p:nvPicPr>
          <p:cNvPr id="370" name="Google Shape;370;p64"/>
          <p:cNvPicPr preferRelativeResize="0"/>
          <p:nvPr/>
        </p:nvPicPr>
        <p:blipFill>
          <a:blip r:embed="rId3">
            <a:alphaModFix/>
          </a:blip>
          <a:stretch>
            <a:fillRect/>
          </a:stretch>
        </p:blipFill>
        <p:spPr>
          <a:xfrm>
            <a:off x="5174875" y="1605512"/>
            <a:ext cx="4075200" cy="1932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Feedforward neural networks pt2</a:t>
            </a:r>
            <a:endParaRPr dirty="0"/>
          </a:p>
        </p:txBody>
      </p:sp>
      <p:sp>
        <p:nvSpPr>
          <p:cNvPr id="376" name="Google Shape;376;p65"/>
          <p:cNvSpPr txBox="1">
            <a:spLocks noGrp="1"/>
          </p:cNvSpPr>
          <p:nvPr>
            <p:ph type="body" idx="1"/>
          </p:nvPr>
        </p:nvSpPr>
        <p:spPr>
          <a:xfrm>
            <a:off x="311700" y="1152475"/>
            <a:ext cx="4816800" cy="3155100"/>
          </a:xfrm>
          <a:prstGeom prst="rect">
            <a:avLst/>
          </a:prstGeom>
        </p:spPr>
        <p:txBody>
          <a:bodyPr spcFirstLastPara="1" wrap="square" lIns="91425" tIns="91425" rIns="91425" bIns="91425" anchor="t" anchorCtr="0">
            <a:noAutofit/>
          </a:bodyPr>
          <a:lstStyle/>
          <a:p>
            <a:pPr marL="342900" indent="-342900">
              <a:spcAft>
                <a:spcPts val="1600"/>
              </a:spcAft>
              <a:buClr>
                <a:schemeClr val="dk1"/>
              </a:buClr>
              <a:buSzPts val="1100"/>
            </a:pPr>
            <a:r>
              <a:rPr lang="en" sz="1600" dirty="0">
                <a:solidFill>
                  <a:schemeClr val="dk1"/>
                </a:solidFill>
              </a:rPr>
              <a:t>If we assume that each </a:t>
            </a:r>
            <a:r>
              <a:rPr lang="en" sz="1600" b="1" dirty="0">
                <a:solidFill>
                  <a:schemeClr val="dk1"/>
                </a:solidFill>
              </a:rPr>
              <a:t>zk </a:t>
            </a:r>
            <a:r>
              <a:rPr lang="en" sz="1600" dirty="0">
                <a:solidFill>
                  <a:schemeClr val="dk1"/>
                </a:solidFill>
              </a:rPr>
              <a:t>is binary, zk ∈ {0, 1}, then the probability </a:t>
            </a:r>
            <a:r>
              <a:rPr lang="en" sz="1600" b="1" dirty="0">
                <a:solidFill>
                  <a:schemeClr val="dk1"/>
                </a:solidFill>
              </a:rPr>
              <a:t>p(zk | x)</a:t>
            </a:r>
            <a:r>
              <a:rPr lang="en" sz="1600" dirty="0">
                <a:solidFill>
                  <a:schemeClr val="dk1"/>
                </a:solidFill>
              </a:rPr>
              <a:t> can be modeled using </a:t>
            </a:r>
            <a:r>
              <a:rPr lang="en" sz="1600" b="1" dirty="0">
                <a:solidFill>
                  <a:schemeClr val="dk1"/>
                </a:solidFill>
              </a:rPr>
              <a:t>binary logistic regression</a:t>
            </a:r>
            <a:r>
              <a:rPr lang="en" sz="1600" dirty="0">
                <a:solidFill>
                  <a:schemeClr val="dk1"/>
                </a:solidFill>
              </a:rPr>
              <a:t> where</a:t>
            </a:r>
            <a:r>
              <a:rPr lang="en" sz="1600" b="1" dirty="0">
                <a:solidFill>
                  <a:schemeClr val="dk1"/>
                </a:solidFill>
              </a:rPr>
              <a:t> σ</a:t>
            </a:r>
            <a:r>
              <a:rPr lang="en" sz="1600" dirty="0">
                <a:solidFill>
                  <a:schemeClr val="dk1"/>
                </a:solidFill>
              </a:rPr>
              <a:t> is the </a:t>
            </a:r>
            <a:r>
              <a:rPr lang="en" sz="1600" b="1" dirty="0">
                <a:solidFill>
                  <a:schemeClr val="dk1"/>
                </a:solidFill>
              </a:rPr>
              <a:t>sigmoid function</a:t>
            </a:r>
            <a:r>
              <a:rPr lang="en" sz="1600" dirty="0">
                <a:solidFill>
                  <a:schemeClr val="dk1"/>
                </a:solidFill>
              </a:rPr>
              <a:t>. </a:t>
            </a:r>
          </a:p>
          <a:p>
            <a:pPr marL="342900" indent="-342900">
              <a:spcAft>
                <a:spcPts val="1600"/>
              </a:spcAft>
              <a:buClr>
                <a:schemeClr val="dk1"/>
              </a:buClr>
              <a:buSzPts val="1100"/>
            </a:pPr>
            <a:r>
              <a:rPr lang="en" sz="1600" dirty="0">
                <a:solidFill>
                  <a:schemeClr val="dk1"/>
                </a:solidFill>
              </a:rPr>
              <a:t>Also weight matrix Θ(z→y) is based on concatenation</a:t>
            </a:r>
            <a:endParaRPr sz="1600" dirty="0"/>
          </a:p>
        </p:txBody>
      </p:sp>
      <p:pic>
        <p:nvPicPr>
          <p:cNvPr id="377" name="Google Shape;377;p65"/>
          <p:cNvPicPr preferRelativeResize="0"/>
          <p:nvPr/>
        </p:nvPicPr>
        <p:blipFill>
          <a:blip r:embed="rId3">
            <a:alphaModFix/>
          </a:blip>
          <a:stretch>
            <a:fillRect/>
          </a:stretch>
        </p:blipFill>
        <p:spPr>
          <a:xfrm>
            <a:off x="5128375" y="1194155"/>
            <a:ext cx="3703925" cy="1756395"/>
          </a:xfrm>
          <a:prstGeom prst="rect">
            <a:avLst/>
          </a:prstGeom>
          <a:noFill/>
          <a:ln>
            <a:noFill/>
          </a:ln>
        </p:spPr>
      </p:pic>
      <p:pic>
        <p:nvPicPr>
          <p:cNvPr id="378" name="Google Shape;378;p65"/>
          <p:cNvPicPr preferRelativeResize="0"/>
          <p:nvPr/>
        </p:nvPicPr>
        <p:blipFill>
          <a:blip r:embed="rId4">
            <a:alphaModFix/>
          </a:blip>
          <a:stretch>
            <a:fillRect/>
          </a:stretch>
        </p:blipFill>
        <p:spPr>
          <a:xfrm>
            <a:off x="1373150" y="3414363"/>
            <a:ext cx="6397699" cy="429375"/>
          </a:xfrm>
          <a:prstGeom prst="rect">
            <a:avLst/>
          </a:prstGeom>
          <a:noFill/>
          <a:ln w="28575" cap="flat" cmpd="sng">
            <a:solidFill>
              <a:srgbClr val="0000FF"/>
            </a:solidFill>
            <a:prstDash val="solid"/>
            <a:round/>
            <a:headEnd type="none" w="sm" len="sm"/>
            <a:tailEnd type="none" w="sm" len="sm"/>
          </a:ln>
        </p:spPr>
      </p:pic>
      <p:pic>
        <p:nvPicPr>
          <p:cNvPr id="379" name="Google Shape;379;p65"/>
          <p:cNvPicPr preferRelativeResize="0"/>
          <p:nvPr/>
        </p:nvPicPr>
        <p:blipFill>
          <a:blip r:embed="rId5">
            <a:alphaModFix/>
          </a:blip>
          <a:stretch>
            <a:fillRect/>
          </a:stretch>
        </p:blipFill>
        <p:spPr>
          <a:xfrm>
            <a:off x="2900363" y="4153175"/>
            <a:ext cx="3343275" cy="428625"/>
          </a:xfrm>
          <a:prstGeom prst="rect">
            <a:avLst/>
          </a:prstGeom>
          <a:noFill/>
          <a:ln w="28575" cap="flat" cmpd="sng">
            <a:solidFill>
              <a:srgbClr val="0000FF"/>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Feedforward neural networks pt3</a:t>
            </a:r>
            <a:endParaRPr dirty="0"/>
          </a:p>
        </p:txBody>
      </p:sp>
      <p:sp>
        <p:nvSpPr>
          <p:cNvPr id="385" name="Google Shape;385;p66"/>
          <p:cNvSpPr txBox="1">
            <a:spLocks noGrp="1"/>
          </p:cNvSpPr>
          <p:nvPr>
            <p:ph type="body" idx="1"/>
          </p:nvPr>
        </p:nvSpPr>
        <p:spPr>
          <a:xfrm>
            <a:off x="412225" y="1152475"/>
            <a:ext cx="84201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dirty="0"/>
              <a:t>To predict </a:t>
            </a:r>
            <a:r>
              <a:rPr lang="en" sz="1900" b="1" dirty="0"/>
              <a:t>y</a:t>
            </a:r>
            <a:r>
              <a:rPr lang="en" sz="1900" dirty="0"/>
              <a:t> from </a:t>
            </a:r>
            <a:r>
              <a:rPr lang="en" sz="1900" b="1" dirty="0"/>
              <a:t>z </a:t>
            </a:r>
            <a:r>
              <a:rPr lang="en" sz="1900" dirty="0"/>
              <a:t>we use</a:t>
            </a:r>
            <a:r>
              <a:rPr lang="en" sz="1900" b="1" dirty="0"/>
              <a:t> </a:t>
            </a:r>
            <a:r>
              <a:rPr lang="en" sz="1900" b="1" dirty="0">
                <a:solidFill>
                  <a:srgbClr val="0000FF"/>
                </a:solidFill>
              </a:rPr>
              <a:t>logistic regression</a:t>
            </a:r>
            <a:r>
              <a:rPr lang="en" sz="1900" dirty="0"/>
              <a:t>.</a:t>
            </a:r>
            <a:endParaRPr sz="1900" dirty="0"/>
          </a:p>
        </p:txBody>
      </p:sp>
      <p:pic>
        <p:nvPicPr>
          <p:cNvPr id="386" name="Google Shape;386;p66"/>
          <p:cNvPicPr preferRelativeResize="0"/>
          <p:nvPr/>
        </p:nvPicPr>
        <p:blipFill>
          <a:blip r:embed="rId3">
            <a:alphaModFix/>
          </a:blip>
          <a:stretch>
            <a:fillRect/>
          </a:stretch>
        </p:blipFill>
        <p:spPr>
          <a:xfrm>
            <a:off x="4648912" y="1705627"/>
            <a:ext cx="4536950" cy="2151396"/>
          </a:xfrm>
          <a:prstGeom prst="rect">
            <a:avLst/>
          </a:prstGeom>
          <a:noFill/>
          <a:ln>
            <a:noFill/>
          </a:ln>
        </p:spPr>
      </p:pic>
      <p:pic>
        <p:nvPicPr>
          <p:cNvPr id="387" name="Google Shape;387;p66"/>
          <p:cNvPicPr preferRelativeResize="0"/>
          <p:nvPr/>
        </p:nvPicPr>
        <p:blipFill>
          <a:blip r:embed="rId4">
            <a:alphaModFix/>
          </a:blip>
          <a:stretch>
            <a:fillRect/>
          </a:stretch>
        </p:blipFill>
        <p:spPr>
          <a:xfrm>
            <a:off x="645327" y="1807075"/>
            <a:ext cx="3394825" cy="1254850"/>
          </a:xfrm>
          <a:prstGeom prst="rect">
            <a:avLst/>
          </a:prstGeom>
          <a:noFill/>
          <a:ln w="38100" cap="flat" cmpd="sng">
            <a:solidFill>
              <a:srgbClr val="0000FF"/>
            </a:solidFill>
            <a:prstDash val="solid"/>
            <a:round/>
            <a:headEnd type="none" w="sm" len="sm"/>
            <a:tailEnd type="none" w="sm" len="sm"/>
          </a:ln>
        </p:spPr>
      </p:pic>
      <p:pic>
        <p:nvPicPr>
          <p:cNvPr id="388" name="Google Shape;388;p66"/>
          <p:cNvPicPr preferRelativeResize="0"/>
          <p:nvPr/>
        </p:nvPicPr>
        <p:blipFill>
          <a:blip r:embed="rId5">
            <a:alphaModFix/>
          </a:blip>
          <a:stretch>
            <a:fillRect/>
          </a:stretch>
        </p:blipFill>
        <p:spPr>
          <a:xfrm>
            <a:off x="645326" y="3386875"/>
            <a:ext cx="3875975" cy="85172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Activation Functions</a:t>
            </a:r>
            <a:endParaRPr dirty="0"/>
          </a:p>
        </p:txBody>
      </p:sp>
      <p:sp>
        <p:nvSpPr>
          <p:cNvPr id="394" name="Google Shape;394;p67"/>
          <p:cNvSpPr txBox="1">
            <a:spLocks noGrp="1"/>
          </p:cNvSpPr>
          <p:nvPr>
            <p:ph type="body" idx="1"/>
          </p:nvPr>
        </p:nvSpPr>
        <p:spPr>
          <a:xfrm>
            <a:off x="311700" y="1152475"/>
            <a:ext cx="53583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The </a:t>
            </a:r>
            <a:r>
              <a:rPr lang="en" sz="1800" b="1" u="sng" dirty="0"/>
              <a:t>sigmoid </a:t>
            </a:r>
            <a:r>
              <a:rPr lang="en" sz="1800" dirty="0"/>
              <a:t>function used to find z , and it is a </a:t>
            </a:r>
            <a:r>
              <a:rPr lang="en" sz="1800" b="1" dirty="0"/>
              <a:t>activation</a:t>
            </a:r>
            <a:r>
              <a:rPr lang="en" sz="1800" dirty="0"/>
              <a:t> function. We can use different functions for this purpose as well, for example:</a:t>
            </a:r>
            <a:endParaRPr sz="1800" dirty="0"/>
          </a:p>
          <a:p>
            <a:pPr marL="457200" lvl="0" indent="-342900" algn="l" rtl="0">
              <a:spcBef>
                <a:spcPts val="1600"/>
              </a:spcBef>
              <a:spcAft>
                <a:spcPts val="0"/>
              </a:spcAft>
              <a:buSzPts val="1800"/>
              <a:buChar char="●"/>
            </a:pPr>
            <a:r>
              <a:rPr lang="en" sz="1800" dirty="0"/>
              <a:t>The </a:t>
            </a:r>
            <a:r>
              <a:rPr lang="en" sz="1800" b="1" u="sng" dirty="0"/>
              <a:t>rectified linear unit </a:t>
            </a:r>
            <a:r>
              <a:rPr lang="en" sz="1800" b="1" dirty="0"/>
              <a:t>ReLU(a) = max(0, a)</a:t>
            </a:r>
            <a:r>
              <a:rPr lang="en" sz="1800" dirty="0"/>
              <a:t>, which is fast to evaluate and easy to analyze.</a:t>
            </a:r>
            <a:endParaRPr sz="1800" dirty="0"/>
          </a:p>
          <a:p>
            <a:pPr marL="457200" lvl="0" indent="-342900" algn="l" rtl="0">
              <a:spcBef>
                <a:spcPts val="0"/>
              </a:spcBef>
              <a:spcAft>
                <a:spcPts val="0"/>
              </a:spcAft>
              <a:buSzPts val="1800"/>
              <a:buChar char="●"/>
            </a:pPr>
            <a:r>
              <a:rPr lang="en" sz="1800" dirty="0"/>
              <a:t>The</a:t>
            </a:r>
            <a:r>
              <a:rPr lang="en" sz="1800" b="1" u="sng" dirty="0"/>
              <a:t> hyberbolic tangent</a:t>
            </a:r>
            <a:r>
              <a:rPr lang="en" sz="1800" dirty="0"/>
              <a:t> </a:t>
            </a:r>
            <a:r>
              <a:rPr lang="en" sz="1800" b="1" dirty="0"/>
              <a:t>tanh</a:t>
            </a:r>
            <a:r>
              <a:rPr lang="en" sz="1800" dirty="0"/>
              <a:t>, which is centered at zero, helping to avoid saturation. </a:t>
            </a:r>
            <a:endParaRPr sz="1800" dirty="0"/>
          </a:p>
        </p:txBody>
      </p:sp>
      <p:pic>
        <p:nvPicPr>
          <p:cNvPr id="395" name="Google Shape;395;p67"/>
          <p:cNvPicPr preferRelativeResize="0"/>
          <p:nvPr/>
        </p:nvPicPr>
        <p:blipFill rotWithShape="1">
          <a:blip r:embed="rId3">
            <a:alphaModFix/>
          </a:blip>
          <a:srcRect l="20375" r="33242" b="46994"/>
          <a:stretch/>
        </p:blipFill>
        <p:spPr>
          <a:xfrm>
            <a:off x="6148190" y="1017725"/>
            <a:ext cx="2280493" cy="572700"/>
          </a:xfrm>
          <a:prstGeom prst="rect">
            <a:avLst/>
          </a:prstGeom>
          <a:noFill/>
          <a:ln w="38100" cap="flat" cmpd="sng">
            <a:solidFill>
              <a:srgbClr val="0000FF"/>
            </a:solidFill>
            <a:prstDash val="solid"/>
            <a:round/>
            <a:headEnd type="none" w="sm" len="sm"/>
            <a:tailEnd type="none" w="sm" len="sm"/>
          </a:ln>
        </p:spPr>
      </p:pic>
      <p:pic>
        <p:nvPicPr>
          <p:cNvPr id="396" name="Google Shape;396;p67"/>
          <p:cNvPicPr preferRelativeResize="0"/>
          <p:nvPr/>
        </p:nvPicPr>
        <p:blipFill rotWithShape="1">
          <a:blip r:embed="rId4">
            <a:alphaModFix/>
          </a:blip>
          <a:srcRect r="49879"/>
          <a:stretch/>
        </p:blipFill>
        <p:spPr>
          <a:xfrm>
            <a:off x="5583575" y="1791425"/>
            <a:ext cx="3409725" cy="246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 and Loss function</a:t>
            </a:r>
            <a:endParaRPr dirty="0"/>
          </a:p>
        </p:txBody>
      </p:sp>
      <p:sp>
        <p:nvSpPr>
          <p:cNvPr id="402" name="Google Shape;402;p68"/>
          <p:cNvSpPr txBox="1">
            <a:spLocks noGrp="1"/>
          </p:cNvSpPr>
          <p:nvPr>
            <p:ph type="body" idx="1"/>
          </p:nvPr>
        </p:nvSpPr>
        <p:spPr>
          <a:xfrm>
            <a:off x="556300" y="1152475"/>
            <a:ext cx="5004000" cy="3155100"/>
          </a:xfrm>
          <a:prstGeom prst="rect">
            <a:avLst/>
          </a:prstGeom>
        </p:spPr>
        <p:txBody>
          <a:bodyPr spcFirstLastPara="1" wrap="square" lIns="91425" tIns="91425" rIns="91425" bIns="91425" anchor="t" anchorCtr="0">
            <a:noAutofit/>
          </a:bodyPr>
          <a:lstStyle/>
          <a:p>
            <a:pPr marL="342900" indent="-342900"/>
            <a:r>
              <a:rPr lang="en" sz="2100" dirty="0"/>
              <a:t>The softmax output activation is used in combination with the </a:t>
            </a:r>
            <a:r>
              <a:rPr lang="en" sz="2100" b="1" dirty="0">
                <a:solidFill>
                  <a:srgbClr val="0000FF"/>
                </a:solidFill>
              </a:rPr>
              <a:t>negative log-likelihood loss</a:t>
            </a:r>
            <a:r>
              <a:rPr lang="en" sz="2100" dirty="0"/>
              <a:t>, like logistic regression. </a:t>
            </a:r>
          </a:p>
          <a:p>
            <a:pPr marL="342900" indent="-342900"/>
            <a:r>
              <a:rPr lang="en" sz="2100" dirty="0"/>
              <a:t>Consider ey(i) = [0, 0,... , 0, 1 , 0, ... ,0], as one-hot vector.</a:t>
            </a:r>
            <a:endParaRPr sz="2100" dirty="0"/>
          </a:p>
        </p:txBody>
      </p:sp>
      <p:pic>
        <p:nvPicPr>
          <p:cNvPr id="403" name="Google Shape;403;p68"/>
          <p:cNvPicPr preferRelativeResize="0"/>
          <p:nvPr/>
        </p:nvPicPr>
        <p:blipFill>
          <a:blip r:embed="rId3">
            <a:alphaModFix/>
          </a:blip>
          <a:stretch>
            <a:fillRect/>
          </a:stretch>
        </p:blipFill>
        <p:spPr>
          <a:xfrm>
            <a:off x="5560300" y="1757064"/>
            <a:ext cx="3407450" cy="1365975"/>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Gradient descent in neural networks</a:t>
            </a:r>
            <a:endParaRPr dirty="0"/>
          </a:p>
        </p:txBody>
      </p:sp>
      <p:sp>
        <p:nvSpPr>
          <p:cNvPr id="409" name="Google Shape;409;p69"/>
          <p:cNvSpPr txBox="1">
            <a:spLocks noGrp="1"/>
          </p:cNvSpPr>
          <p:nvPr>
            <p:ph type="body" idx="1"/>
          </p:nvPr>
        </p:nvSpPr>
        <p:spPr>
          <a:xfrm>
            <a:off x="311700" y="1152475"/>
            <a:ext cx="83508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Neural networks are learned by </a:t>
            </a:r>
            <a:r>
              <a:rPr lang="en" sz="1900" b="1" dirty="0"/>
              <a:t>batch gradient descent.</a:t>
            </a:r>
            <a:endParaRPr sz="1900" b="1" dirty="0"/>
          </a:p>
          <a:p>
            <a:pPr marL="457200" lvl="0" indent="0" algn="l" rtl="0">
              <a:spcBef>
                <a:spcPts val="1600"/>
              </a:spcBef>
              <a:spcAft>
                <a:spcPts val="0"/>
              </a:spcAft>
              <a:buNone/>
            </a:pPr>
            <a:r>
              <a:rPr lang="en" sz="1900" dirty="0"/>
              <a:t>     </a:t>
            </a:r>
            <a:endParaRPr sz="1900" dirty="0"/>
          </a:p>
          <a:p>
            <a:pPr marL="457200" lvl="0" indent="-349250" algn="l" rtl="0">
              <a:spcBef>
                <a:spcPts val="1600"/>
              </a:spcBef>
              <a:spcAft>
                <a:spcPts val="0"/>
              </a:spcAft>
              <a:buSzPts val="1900"/>
              <a:buChar char="●"/>
            </a:pPr>
            <a:r>
              <a:rPr lang="en" sz="1900" dirty="0"/>
              <a:t>      is the loss on instance batch i.</a:t>
            </a:r>
            <a:endParaRPr sz="1900" dirty="0"/>
          </a:p>
          <a:p>
            <a:pPr marL="457200" lvl="0" indent="-349250" algn="l" rtl="0">
              <a:spcBef>
                <a:spcPts val="0"/>
              </a:spcBef>
              <a:spcAft>
                <a:spcPts val="0"/>
              </a:spcAft>
              <a:buSzPts val="1900"/>
              <a:buChar char="●"/>
            </a:pPr>
            <a:r>
              <a:rPr lang="en" sz="1900" dirty="0"/>
              <a:t>      is the learning rate at update t</a:t>
            </a:r>
            <a:endParaRPr sz="1900" dirty="0"/>
          </a:p>
          <a:p>
            <a:pPr marL="457200" lvl="0" indent="-349250" algn="l" rtl="0">
              <a:spcBef>
                <a:spcPts val="0"/>
              </a:spcBef>
              <a:spcAft>
                <a:spcPts val="0"/>
              </a:spcAft>
              <a:buSzPts val="1900"/>
              <a:buChar char="●"/>
            </a:pPr>
            <a:r>
              <a:rPr lang="en" sz="1900" dirty="0"/>
              <a:t>                 is the gradient of the loss with respect to the column vector of output weights </a:t>
            </a:r>
            <a:endParaRPr sz="1900" dirty="0"/>
          </a:p>
        </p:txBody>
      </p:sp>
      <p:pic>
        <p:nvPicPr>
          <p:cNvPr id="410" name="Google Shape;410;p69"/>
          <p:cNvPicPr preferRelativeResize="0"/>
          <p:nvPr/>
        </p:nvPicPr>
        <p:blipFill>
          <a:blip r:embed="rId3">
            <a:alphaModFix/>
          </a:blip>
          <a:stretch>
            <a:fillRect/>
          </a:stretch>
        </p:blipFill>
        <p:spPr>
          <a:xfrm>
            <a:off x="2820062" y="1760613"/>
            <a:ext cx="3334075" cy="483775"/>
          </a:xfrm>
          <a:prstGeom prst="rect">
            <a:avLst/>
          </a:prstGeom>
          <a:noFill/>
          <a:ln w="38100" cap="flat" cmpd="sng">
            <a:solidFill>
              <a:srgbClr val="0000FF"/>
            </a:solidFill>
            <a:prstDash val="solid"/>
            <a:round/>
            <a:headEnd type="none" w="sm" len="sm"/>
            <a:tailEnd type="none" w="sm" len="sm"/>
          </a:ln>
        </p:spPr>
      </p:pic>
      <p:pic>
        <p:nvPicPr>
          <p:cNvPr id="411" name="Google Shape;411;p69"/>
          <p:cNvPicPr preferRelativeResize="0"/>
          <p:nvPr/>
        </p:nvPicPr>
        <p:blipFill>
          <a:blip r:embed="rId4">
            <a:alphaModFix/>
          </a:blip>
          <a:stretch>
            <a:fillRect/>
          </a:stretch>
        </p:blipFill>
        <p:spPr>
          <a:xfrm>
            <a:off x="772525" y="2526363"/>
            <a:ext cx="457200" cy="407324"/>
          </a:xfrm>
          <a:prstGeom prst="rect">
            <a:avLst/>
          </a:prstGeom>
          <a:noFill/>
          <a:ln>
            <a:noFill/>
          </a:ln>
        </p:spPr>
      </p:pic>
      <p:pic>
        <p:nvPicPr>
          <p:cNvPr id="412" name="Google Shape;412;p69"/>
          <p:cNvPicPr preferRelativeResize="0"/>
          <p:nvPr/>
        </p:nvPicPr>
        <p:blipFill>
          <a:blip r:embed="rId5">
            <a:alphaModFix/>
          </a:blip>
          <a:stretch>
            <a:fillRect/>
          </a:stretch>
        </p:blipFill>
        <p:spPr>
          <a:xfrm>
            <a:off x="772525" y="2270125"/>
            <a:ext cx="457200" cy="352409"/>
          </a:xfrm>
          <a:prstGeom prst="rect">
            <a:avLst/>
          </a:prstGeom>
          <a:noFill/>
          <a:ln>
            <a:noFill/>
          </a:ln>
        </p:spPr>
      </p:pic>
      <p:pic>
        <p:nvPicPr>
          <p:cNvPr id="413" name="Google Shape;413;p69"/>
          <p:cNvPicPr preferRelativeResize="0"/>
          <p:nvPr/>
        </p:nvPicPr>
        <p:blipFill>
          <a:blip r:embed="rId6">
            <a:alphaModFix/>
          </a:blip>
          <a:stretch>
            <a:fillRect/>
          </a:stretch>
        </p:blipFill>
        <p:spPr>
          <a:xfrm>
            <a:off x="772525" y="2933875"/>
            <a:ext cx="1040980" cy="407325"/>
          </a:xfrm>
          <a:prstGeom prst="rect">
            <a:avLst/>
          </a:prstGeom>
          <a:noFill/>
          <a:ln>
            <a:noFill/>
          </a:ln>
        </p:spPr>
      </p:pic>
      <p:pic>
        <p:nvPicPr>
          <p:cNvPr id="414" name="Google Shape;414;p69"/>
          <p:cNvPicPr preferRelativeResize="0"/>
          <p:nvPr/>
        </p:nvPicPr>
        <p:blipFill>
          <a:blip r:embed="rId7">
            <a:alphaModFix/>
          </a:blip>
          <a:stretch>
            <a:fillRect/>
          </a:stretch>
        </p:blipFill>
        <p:spPr>
          <a:xfrm>
            <a:off x="2482125" y="3341200"/>
            <a:ext cx="724804" cy="352425"/>
          </a:xfrm>
          <a:prstGeom prst="rect">
            <a:avLst/>
          </a:prstGeom>
          <a:noFill/>
          <a:ln>
            <a:noFill/>
          </a:ln>
        </p:spPr>
      </p:pic>
      <p:pic>
        <p:nvPicPr>
          <p:cNvPr id="415" name="Google Shape;415;p69"/>
          <p:cNvPicPr preferRelativeResize="0"/>
          <p:nvPr/>
        </p:nvPicPr>
        <p:blipFill>
          <a:blip r:embed="rId8">
            <a:alphaModFix/>
          </a:blip>
          <a:stretch>
            <a:fillRect/>
          </a:stretch>
        </p:blipFill>
        <p:spPr>
          <a:xfrm>
            <a:off x="1952586" y="3838737"/>
            <a:ext cx="5069025" cy="951700"/>
          </a:xfrm>
          <a:prstGeom prst="rect">
            <a:avLst/>
          </a:prstGeom>
          <a:noFill/>
          <a:ln w="38100" cap="flat" cmpd="sng">
            <a:solidFill>
              <a:srgbClr val="0000FF"/>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Ryerson Universit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5930</TotalTime>
  <Words>602</Words>
  <Application>Microsoft Office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Ryerson University</vt:lpstr>
      <vt:lpstr>Chapter 3</vt:lpstr>
      <vt:lpstr>Question :  “Recently, nonlinear classifiers have swept through NLP, and are now the default approach, WHY? ”  Answer :  “1. Rapid advances in deep learning nonlinear methods learning complex functions through multiple layers.  2. Incorporation of Word Embeddings as dense vector representation of words 3. Rapid advances in high speed computation using GPUs. ” </vt:lpstr>
      <vt:lpstr>Nonlinear Text Classification </vt:lpstr>
      <vt:lpstr>Feedforward neural networks</vt:lpstr>
      <vt:lpstr>Feedforward neural networks pt2</vt:lpstr>
      <vt:lpstr>Feedforward neural networks pt3</vt:lpstr>
      <vt:lpstr>Activation Functions</vt:lpstr>
      <vt:lpstr>Output and Loss function</vt:lpstr>
      <vt:lpstr>Gradient descent in neural networks</vt:lpstr>
      <vt:lpstr>Backpropagation in neural networks</vt:lpstr>
      <vt:lpstr> Sequence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Jacob Eisenstein </dc:title>
  <cp:lastModifiedBy>Mahtab Tamannaee</cp:lastModifiedBy>
  <cp:revision>140</cp:revision>
  <dcterms:modified xsi:type="dcterms:W3CDTF">2021-04-30T13:48:23Z</dcterms:modified>
</cp:coreProperties>
</file>