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8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f538b99d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f538b99d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765f176b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c765f176b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c765f176b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c765f176be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765f176be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765f176be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765f176be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765f176be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765f176be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765f176be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c765f176b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c765f176b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c765f176b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c765f176b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765f176be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765f176be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765f176b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765f176b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8ac9be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8ac9be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97ba7ace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97ba7ace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c765f176b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c765f176b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765f176be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765f176be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c8ac9be7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c8ac9be7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765f176be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765f176be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d91e80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d91e80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765f176be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765f176be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cd91e801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cd91e801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97ba7ace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97ba7ace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765f176b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765f176b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765f176b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765f176b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765f176b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765f176b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765f176b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c765f176b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765f176be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765f176be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765f176be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765f176be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36700" cy="3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6138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7" r:id="rId3"/>
    <p:sldLayoutId id="2147483658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</a:t>
            </a:r>
            <a:endParaRPr dirty="0"/>
          </a:p>
        </p:txBody>
      </p:sp>
      <p:sp>
        <p:nvSpPr>
          <p:cNvPr id="434" name="Google Shape;434;p72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671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 application of classification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1"/>
          <p:cNvSpPr txBox="1">
            <a:spLocks noGrp="1"/>
          </p:cNvSpPr>
          <p:nvPr>
            <p:ph type="title"/>
          </p:nvPr>
        </p:nvSpPr>
        <p:spPr>
          <a:xfrm>
            <a:off x="311700" y="3518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sense disambiguation as </a:t>
            </a:r>
            <a:r>
              <a:rPr lang="en" dirty="0">
                <a:solidFill>
                  <a:srgbClr val="0000FF"/>
                </a:solidFill>
              </a:rPr>
              <a:t>Classification </a:t>
            </a:r>
            <a:r>
              <a:rPr lang="en" dirty="0">
                <a:solidFill>
                  <a:srgbClr val="000000"/>
                </a:solidFill>
              </a:rPr>
              <a:t>pt3 </a:t>
            </a:r>
            <a:r>
              <a:rPr lang="en" dirty="0"/>
              <a:t> </a:t>
            </a:r>
            <a:endParaRPr dirty="0"/>
          </a:p>
        </p:txBody>
      </p:sp>
      <p:sp>
        <p:nvSpPr>
          <p:cNvPr id="492" name="Google Shape;492;p81"/>
          <p:cNvSpPr txBox="1"/>
          <p:nvPr/>
        </p:nvSpPr>
        <p:spPr>
          <a:xfrm>
            <a:off x="626500" y="1212450"/>
            <a:ext cx="80235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CA" sz="16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As in document classification, </a:t>
            </a:r>
            <a:r>
              <a:rPr lang="en" sz="1600" b="1" dirty="0"/>
              <a:t>many of these features are irrelevant</a:t>
            </a:r>
            <a:r>
              <a:rPr lang="en" sz="1600" dirty="0"/>
              <a:t>, but</a:t>
            </a:r>
            <a:r>
              <a:rPr lang="en" sz="1600" b="1" dirty="0"/>
              <a:t> a few are very strong predictors</a:t>
            </a:r>
            <a:r>
              <a:rPr lang="en" sz="1600" dirty="0"/>
              <a:t>. 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To go beyond the </a:t>
            </a:r>
            <a:r>
              <a:rPr lang="en" sz="1600" b="1" dirty="0"/>
              <a:t>bag-of-words</a:t>
            </a:r>
            <a:r>
              <a:rPr lang="en" sz="1600" dirty="0"/>
              <a:t>, one might </a:t>
            </a:r>
            <a:r>
              <a:rPr lang="en" sz="1600" b="1" dirty="0"/>
              <a:t>encode</a:t>
            </a:r>
            <a:r>
              <a:rPr lang="en" sz="1600" dirty="0"/>
              <a:t> the position of each context word with respect to the target. These are called </a:t>
            </a:r>
            <a:r>
              <a:rPr lang="en" sz="1600" b="1" dirty="0"/>
              <a:t>collocation features</a:t>
            </a:r>
            <a:r>
              <a:rPr lang="en" sz="1600" dirty="0"/>
              <a:t>, and they give more information about the specific role played by each </a:t>
            </a:r>
            <a:r>
              <a:rPr lang="en" sz="1600" b="1" dirty="0"/>
              <a:t>context </a:t>
            </a:r>
            <a:r>
              <a:rPr lang="en" sz="1600" dirty="0"/>
              <a:t>word.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A </a:t>
            </a:r>
            <a:r>
              <a:rPr lang="en" sz="1600" b="1" dirty="0"/>
              <a:t>semantic concordance</a:t>
            </a:r>
            <a:r>
              <a:rPr lang="en" sz="1600" dirty="0"/>
              <a:t> is a corpus in which each open-class word (nouns, verbs, adjectives, and adverbs) is tagged with its word sense from the target dictionary or thesaurus</a:t>
            </a:r>
            <a:endParaRPr sz="1600" dirty="0"/>
          </a:p>
        </p:txBody>
      </p:sp>
      <p:pic>
        <p:nvPicPr>
          <p:cNvPr id="493" name="Google Shape;49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88" y="1212450"/>
            <a:ext cx="6085424" cy="7049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</a:t>
            </a:r>
            <a:endParaRPr dirty="0"/>
          </a:p>
        </p:txBody>
      </p:sp>
      <p:sp>
        <p:nvSpPr>
          <p:cNvPr id="499" name="Google Shape;499;p82"/>
          <p:cNvSpPr txBox="1"/>
          <p:nvPr/>
        </p:nvSpPr>
        <p:spPr>
          <a:xfrm>
            <a:off x="232300" y="1017725"/>
            <a:ext cx="86001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first subtask for constructing a bag-of-words vector is </a:t>
            </a:r>
            <a:r>
              <a:rPr lang="en" sz="1700" b="1"/>
              <a:t>Tokenization. 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Tokenization </a:t>
            </a:r>
            <a:r>
              <a:rPr lang="en" sz="1700"/>
              <a:t>is the </a:t>
            </a:r>
            <a:r>
              <a:rPr lang="en" sz="1700" b="1"/>
              <a:t>language-specific </a:t>
            </a:r>
            <a:r>
              <a:rPr lang="en" sz="1700"/>
              <a:t>task of splitting the input into discrete tokens. 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 simple approach is to define a subset of</a:t>
            </a:r>
            <a:r>
              <a:rPr lang="en" sz="1700" u="sng">
                <a:solidFill>
                  <a:schemeClr val="dk1"/>
                </a:solidFill>
              </a:rPr>
              <a:t> characters as whitespace, and then split the text on these tokens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Text </a:t>
            </a:r>
            <a:r>
              <a:rPr lang="en" sz="1700"/>
              <a:t>→ “</a:t>
            </a:r>
            <a:r>
              <a:rPr lang="en" sz="1700" b="1" i="1"/>
              <a:t>Isn’t Ahab, Ahab? ;)</a:t>
            </a:r>
            <a:r>
              <a:rPr lang="en" sz="1700"/>
              <a:t> “</a:t>
            </a:r>
            <a:endParaRPr sz="1700" dirty="0"/>
          </a:p>
        </p:txBody>
      </p:sp>
      <p:pic>
        <p:nvPicPr>
          <p:cNvPr id="500" name="Google Shape;50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75" y="3513125"/>
            <a:ext cx="6896500" cy="11763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</a:t>
            </a:r>
            <a:endParaRPr dirty="0"/>
          </a:p>
        </p:txBody>
      </p:sp>
      <p:sp>
        <p:nvSpPr>
          <p:cNvPr id="506" name="Google Shape;506;p83"/>
          <p:cNvSpPr txBox="1"/>
          <p:nvPr/>
        </p:nvSpPr>
        <p:spPr>
          <a:xfrm>
            <a:off x="362700" y="1055513"/>
            <a:ext cx="8418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700" dirty="0"/>
              <a:t>After splitting the text into tokens, the next question is which tokens are really </a:t>
            </a:r>
            <a:r>
              <a:rPr lang="en" sz="1700" b="1" dirty="0"/>
              <a:t>distinct</a:t>
            </a:r>
            <a:r>
              <a:rPr lang="en" sz="1700" dirty="0"/>
              <a:t>. </a:t>
            </a:r>
            <a:endParaRPr sz="17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700" dirty="0"/>
              <a:t>For example, </a:t>
            </a:r>
            <a:r>
              <a:rPr lang="en" sz="1700" b="1" dirty="0"/>
              <a:t>sentence-initial capitalization</a:t>
            </a:r>
            <a:r>
              <a:rPr lang="en" sz="1700" dirty="0"/>
              <a:t> may be irrelevant to some classification tasks. </a:t>
            </a:r>
            <a:endParaRPr sz="1700" dirty="0"/>
          </a:p>
        </p:txBody>
      </p:sp>
      <p:pic>
        <p:nvPicPr>
          <p:cNvPr id="507" name="Google Shape;50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871" y="2455426"/>
            <a:ext cx="3819554" cy="153691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08" name="Google Shape;508;p83"/>
          <p:cNvSpPr txBox="1"/>
          <p:nvPr/>
        </p:nvSpPr>
        <p:spPr>
          <a:xfrm>
            <a:off x="674297" y="2279025"/>
            <a:ext cx="4126303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solidFill>
                  <a:schemeClr val="dk1"/>
                </a:solidFill>
              </a:rPr>
              <a:t>The complete elimination of </a:t>
            </a:r>
            <a:r>
              <a:rPr lang="en" sz="1700" b="1" dirty="0">
                <a:solidFill>
                  <a:srgbClr val="0000FF"/>
                </a:solidFill>
              </a:rPr>
              <a:t>case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b="1" dirty="0">
                <a:solidFill>
                  <a:srgbClr val="0000FF"/>
                </a:solidFill>
              </a:rPr>
              <a:t>distinctions</a:t>
            </a:r>
            <a:r>
              <a:rPr lang="en" sz="1700" dirty="0">
                <a:solidFill>
                  <a:schemeClr val="dk1"/>
                </a:solidFill>
              </a:rPr>
              <a:t> will result in a smaller vocabulary, and thus </a:t>
            </a:r>
            <a:r>
              <a:rPr lang="en" sz="1700" b="1" dirty="0">
                <a:solidFill>
                  <a:srgbClr val="0000FF"/>
                </a:solidFill>
              </a:rPr>
              <a:t>smaller</a:t>
            </a:r>
            <a:r>
              <a:rPr lang="en" sz="1700" dirty="0">
                <a:solidFill>
                  <a:schemeClr val="dk1"/>
                </a:solidFill>
              </a:rPr>
              <a:t> feature vectors.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solidFill>
                  <a:schemeClr val="dk1"/>
                </a:solidFill>
              </a:rPr>
              <a:t>Other than Normalization, there are aggressive ways to group words like </a:t>
            </a:r>
            <a:r>
              <a:rPr lang="en" sz="1700" b="1" dirty="0">
                <a:solidFill>
                  <a:srgbClr val="FF0000"/>
                </a:solidFill>
              </a:rPr>
              <a:t>Stemming</a:t>
            </a:r>
            <a:r>
              <a:rPr lang="en" sz="1700" b="1" dirty="0">
                <a:solidFill>
                  <a:schemeClr val="dk1"/>
                </a:solidFill>
              </a:rPr>
              <a:t> </a:t>
            </a:r>
            <a:r>
              <a:rPr lang="en" sz="1700" dirty="0">
                <a:solidFill>
                  <a:schemeClr val="dk1"/>
                </a:solidFill>
              </a:rPr>
              <a:t>and </a:t>
            </a:r>
            <a:r>
              <a:rPr lang="en" sz="1700" b="1" dirty="0">
                <a:solidFill>
                  <a:srgbClr val="FF0000"/>
                </a:solidFill>
              </a:rPr>
              <a:t>Lemmatization</a:t>
            </a:r>
            <a:r>
              <a:rPr lang="en" sz="1700" dirty="0">
                <a:solidFill>
                  <a:schemeClr val="dk1"/>
                </a:solidFill>
              </a:rPr>
              <a:t>. </a:t>
            </a:r>
            <a:endParaRPr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Stemmer and Lemmatizer</a:t>
            </a:r>
            <a:endParaRPr dirty="0"/>
          </a:p>
        </p:txBody>
      </p:sp>
      <p:sp>
        <p:nvSpPr>
          <p:cNvPr id="514" name="Google Shape;514;p84"/>
          <p:cNvSpPr txBox="1"/>
          <p:nvPr/>
        </p:nvSpPr>
        <p:spPr>
          <a:xfrm>
            <a:off x="311700" y="1017725"/>
            <a:ext cx="86097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 b="1">
                <a:solidFill>
                  <a:srgbClr val="0000FF"/>
                </a:solidFill>
              </a:rPr>
              <a:t>stemmer </a:t>
            </a:r>
            <a:r>
              <a:rPr lang="en" sz="1600"/>
              <a:t>is a program for eliminating affixes, usually by applying a series of regular expression substitutions.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different stemming and Lemmatizer algorithms, the most popular ones are “</a:t>
            </a:r>
            <a:r>
              <a:rPr lang="en" sz="1600" b="1"/>
              <a:t>Porter</a:t>
            </a:r>
            <a:r>
              <a:rPr lang="en" sz="1600"/>
              <a:t>”, “</a:t>
            </a:r>
            <a:r>
              <a:rPr lang="en" sz="1600" b="1"/>
              <a:t>Lancaster</a:t>
            </a:r>
            <a:r>
              <a:rPr lang="en" sz="1600"/>
              <a:t>” , and “</a:t>
            </a:r>
            <a:r>
              <a:rPr lang="en" sz="1600" b="1"/>
              <a:t>WordNet</a:t>
            </a:r>
            <a:r>
              <a:rPr lang="en" sz="1600"/>
              <a:t>”.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Lemmatizers </a:t>
            </a:r>
            <a:r>
              <a:rPr lang="en" sz="1600"/>
              <a:t>are systems that identify the underlying lemma of a given wordform. They must avoid the over-generalization errors of the stemmers.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515" name="Google Shape;51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49" y="2480825"/>
            <a:ext cx="6639576" cy="12563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Stopwords</a:t>
            </a:r>
            <a:endParaRPr dirty="0"/>
          </a:p>
        </p:txBody>
      </p:sp>
      <p:sp>
        <p:nvSpPr>
          <p:cNvPr id="521" name="Google Shape;521;p85"/>
          <p:cNvSpPr txBox="1"/>
          <p:nvPr/>
        </p:nvSpPr>
        <p:spPr>
          <a:xfrm>
            <a:off x="465700" y="1446400"/>
            <a:ext cx="83667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Another way to </a:t>
            </a:r>
            <a:r>
              <a:rPr lang="en" sz="2200" b="1" dirty="0"/>
              <a:t>reduce</a:t>
            </a:r>
            <a:r>
              <a:rPr lang="en" sz="2200" dirty="0"/>
              <a:t> the size of the feature space is to eliminate </a:t>
            </a:r>
            <a:r>
              <a:rPr lang="en" sz="2200" b="1" dirty="0">
                <a:solidFill>
                  <a:srgbClr val="0000FF"/>
                </a:solidFill>
              </a:rPr>
              <a:t>stopwords</a:t>
            </a:r>
            <a:r>
              <a:rPr lang="en" sz="2200" b="1" dirty="0"/>
              <a:t> </a:t>
            </a:r>
            <a:r>
              <a:rPr lang="en" sz="2200" dirty="0"/>
              <a:t>such as “</a:t>
            </a:r>
            <a:r>
              <a:rPr lang="en" sz="2200" b="1" i="1" dirty="0"/>
              <a:t>the</a:t>
            </a:r>
            <a:r>
              <a:rPr lang="en" sz="2200" dirty="0"/>
              <a:t>”, “</a:t>
            </a:r>
            <a:r>
              <a:rPr lang="en" sz="2200" b="1" i="1" dirty="0"/>
              <a:t>to</a:t>
            </a:r>
            <a:r>
              <a:rPr lang="en" sz="2200" dirty="0"/>
              <a:t>”, and “</a:t>
            </a:r>
            <a:r>
              <a:rPr lang="en" sz="2200" b="1" i="1" dirty="0"/>
              <a:t>and</a:t>
            </a:r>
            <a:r>
              <a:rPr lang="en" sz="2200" dirty="0"/>
              <a:t>”, which may seem to play little role in expressing the topic, sentiment, or stance.</a:t>
            </a:r>
            <a:endParaRPr sz="2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This is typically done by creating a </a:t>
            </a:r>
            <a:r>
              <a:rPr lang="en" sz="2200" b="1" dirty="0">
                <a:solidFill>
                  <a:srgbClr val="0000FF"/>
                </a:solidFill>
              </a:rPr>
              <a:t>stoplist</a:t>
            </a:r>
            <a:r>
              <a:rPr lang="en" sz="2200" b="1" dirty="0"/>
              <a:t> </a:t>
            </a:r>
            <a:r>
              <a:rPr lang="en" sz="2200" dirty="0"/>
              <a:t>(e.g., NLTK.CORPUS.STOPWORDS), and then ignoring eliminating  all terms that match the list from the text.</a:t>
            </a:r>
            <a:endParaRPr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your Classifier</a:t>
            </a:r>
            <a:endParaRPr dirty="0"/>
          </a:p>
        </p:txBody>
      </p:sp>
      <p:sp>
        <p:nvSpPr>
          <p:cNvPr id="527" name="Google Shape;527;p86"/>
          <p:cNvSpPr txBox="1"/>
          <p:nvPr/>
        </p:nvSpPr>
        <p:spPr>
          <a:xfrm>
            <a:off x="439775" y="1225900"/>
            <a:ext cx="82101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700" dirty="0"/>
              <a:t>Similar to any supervised machine learning application, we use our reserved balanced  testing data to evaluate the overall </a:t>
            </a:r>
            <a:r>
              <a:rPr lang="en" sz="1700" b="1" dirty="0">
                <a:solidFill>
                  <a:srgbClr val="0000FF"/>
                </a:solidFill>
              </a:rPr>
              <a:t>accuracy</a:t>
            </a:r>
            <a:r>
              <a:rPr lang="en" sz="1700" b="1" dirty="0"/>
              <a:t> </a:t>
            </a:r>
            <a:r>
              <a:rPr lang="en" sz="1700" dirty="0"/>
              <a:t>of our model.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700" dirty="0"/>
              <a:t>Other than “accuracy” which indicates how often our model is right, we need additional metrics for further analysis on the response of our model on testing set.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528" name="Google Shape;52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425" y="2134250"/>
            <a:ext cx="3050025" cy="8750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Evaluating Metrics</a:t>
            </a:r>
            <a:endParaRPr dirty="0"/>
          </a:p>
        </p:txBody>
      </p:sp>
      <p:sp>
        <p:nvSpPr>
          <p:cNvPr id="534" name="Google Shape;534;p87"/>
          <p:cNvSpPr txBox="1"/>
          <p:nvPr/>
        </p:nvSpPr>
        <p:spPr>
          <a:xfrm>
            <a:off x="400850" y="1174025"/>
            <a:ext cx="48120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False positive</a:t>
            </a:r>
            <a:r>
              <a:rPr lang="en" sz="1700"/>
              <a:t>: the system incorrectly predicts the label.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False negative</a:t>
            </a:r>
            <a:r>
              <a:rPr lang="en" sz="1700"/>
              <a:t>: the system incorrectly fails to predict the label.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True positive</a:t>
            </a:r>
            <a:r>
              <a:rPr lang="en" sz="1700"/>
              <a:t>: the system correctly predicts the label.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True negative</a:t>
            </a:r>
            <a:r>
              <a:rPr lang="en" sz="1700"/>
              <a:t>: the system correctly predicts that the label does not apply to this instance.</a:t>
            </a:r>
            <a:endParaRPr sz="1700" dirty="0"/>
          </a:p>
        </p:txBody>
      </p:sp>
      <p:pic>
        <p:nvPicPr>
          <p:cNvPr id="535" name="Google Shape;53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800" y="825938"/>
            <a:ext cx="3480499" cy="33100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6" name="Google Shape;536;p87"/>
          <p:cNvSpPr txBox="1"/>
          <p:nvPr/>
        </p:nvSpPr>
        <p:spPr>
          <a:xfrm>
            <a:off x="1840550" y="4312825"/>
            <a:ext cx="5551200" cy="677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rgbClr val="CC0000"/>
                </a:solidFill>
              </a:rPr>
              <a:t>Recall </a:t>
            </a:r>
            <a:r>
              <a:rPr lang="en" sz="1600" i="1">
                <a:solidFill>
                  <a:schemeClr val="dk1"/>
                </a:solidFill>
              </a:rPr>
              <a:t>and </a:t>
            </a:r>
            <a:r>
              <a:rPr lang="en" sz="1600" b="1" i="1">
                <a:solidFill>
                  <a:srgbClr val="CC0000"/>
                </a:solidFill>
              </a:rPr>
              <a:t>precision </a:t>
            </a:r>
            <a:r>
              <a:rPr lang="en" sz="1600" i="1">
                <a:solidFill>
                  <a:schemeClr val="dk1"/>
                </a:solidFill>
              </a:rPr>
              <a:t>are defined in terms of these counts, and distinguish between the two types of errors.</a:t>
            </a:r>
            <a:endParaRPr sz="1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Precision,and their Combination</a:t>
            </a:r>
            <a:endParaRPr dirty="0"/>
          </a:p>
        </p:txBody>
      </p:sp>
      <p:sp>
        <p:nvSpPr>
          <p:cNvPr id="542" name="Google Shape;542;p88"/>
          <p:cNvSpPr txBox="1"/>
          <p:nvPr/>
        </p:nvSpPr>
        <p:spPr>
          <a:xfrm>
            <a:off x="387900" y="1161050"/>
            <a:ext cx="65904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Recall and precision n imply </a:t>
            </a:r>
            <a:r>
              <a:rPr lang="en" sz="1800" b="1" dirty="0"/>
              <a:t>binary classification</a:t>
            </a:r>
            <a:r>
              <a:rPr lang="en" sz="1800" dirty="0"/>
              <a:t> as they are defined in terms of </a:t>
            </a:r>
            <a:r>
              <a:rPr lang="en" sz="1800" dirty="0">
                <a:solidFill>
                  <a:srgbClr val="0000FF"/>
                </a:solidFill>
              </a:rPr>
              <a:t>FP</a:t>
            </a:r>
            <a:r>
              <a:rPr lang="en" sz="1800" dirty="0"/>
              <a:t>, </a:t>
            </a:r>
            <a:r>
              <a:rPr lang="en" sz="1800" dirty="0">
                <a:solidFill>
                  <a:srgbClr val="0000FF"/>
                </a:solidFill>
              </a:rPr>
              <a:t>FN</a:t>
            </a:r>
            <a:r>
              <a:rPr lang="en" sz="1800" dirty="0"/>
              <a:t>, </a:t>
            </a:r>
            <a:r>
              <a:rPr lang="en" sz="1800" dirty="0">
                <a:solidFill>
                  <a:srgbClr val="0000FF"/>
                </a:solidFill>
              </a:rPr>
              <a:t>TP</a:t>
            </a:r>
            <a:r>
              <a:rPr lang="en" sz="1800" dirty="0"/>
              <a:t>,</a:t>
            </a:r>
            <a:r>
              <a:rPr lang="en" sz="1800" dirty="0">
                <a:solidFill>
                  <a:srgbClr val="0000FF"/>
                </a:solidFill>
              </a:rPr>
              <a:t>TN</a:t>
            </a:r>
            <a:r>
              <a:rPr lang="en" sz="1800" dirty="0"/>
              <a:t> counts.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</a:rPr>
              <a:t>Recall </a:t>
            </a:r>
            <a:r>
              <a:rPr lang="en" sz="1800" dirty="0"/>
              <a:t>is the fraction of positive instances which were correctly classified.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</a:rPr>
              <a:t>Precision </a:t>
            </a:r>
            <a:r>
              <a:rPr lang="en" sz="1800" dirty="0"/>
              <a:t>is the fraction of positive predictions that were correct.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</a:rPr>
              <a:t>F-measure </a:t>
            </a:r>
            <a:r>
              <a:rPr lang="en" sz="1800" dirty="0"/>
              <a:t>can be defined as the combination of Recall and Precision when they are weighted equally.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543" name="Google Shape;54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650" y="1958050"/>
            <a:ext cx="1534404" cy="572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4" name="Google Shape;54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400" y="2768500"/>
            <a:ext cx="1474906" cy="642637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5" name="Google Shape;54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9075" y="3648875"/>
            <a:ext cx="1733550" cy="7715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Multi-class Classification</a:t>
            </a:r>
            <a:endParaRPr dirty="0"/>
          </a:p>
        </p:txBody>
      </p:sp>
      <p:sp>
        <p:nvSpPr>
          <p:cNvPr id="551" name="Google Shape;551;p89"/>
          <p:cNvSpPr txBox="1"/>
          <p:nvPr/>
        </p:nvSpPr>
        <p:spPr>
          <a:xfrm>
            <a:off x="374925" y="1187000"/>
            <a:ext cx="84573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 </a:t>
            </a:r>
            <a:r>
              <a:rPr lang="en" sz="2000" b="1" dirty="0"/>
              <a:t>multi-class classification</a:t>
            </a:r>
            <a:r>
              <a:rPr lang="en" sz="2000" dirty="0"/>
              <a:t>, each instance is positive for one class, and negative for all other classes.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Macro F-MEASURE</a:t>
            </a:r>
            <a:r>
              <a:rPr lang="en" sz="2000" dirty="0">
                <a:solidFill>
                  <a:srgbClr val="0000FF"/>
                </a:solidFill>
              </a:rPr>
              <a:t> </a:t>
            </a:r>
            <a:r>
              <a:rPr lang="en" sz="2000" dirty="0"/>
              <a:t>is the average F-MEASURE across several classes.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 multi-class problems with unbalanced class distributions, the </a:t>
            </a:r>
            <a:r>
              <a:rPr lang="en" sz="2000" b="1" dirty="0">
                <a:solidFill>
                  <a:srgbClr val="0000FF"/>
                </a:solidFill>
              </a:rPr>
              <a:t>macro F-MEASURE </a:t>
            </a:r>
            <a:r>
              <a:rPr lang="en" sz="2000" dirty="0"/>
              <a:t>is a balanced measure of how well the classifier recognizes each class. This treats all classes equally, regardless of their frequency as its </a:t>
            </a:r>
            <a:r>
              <a:rPr lang="en" sz="2000" b="1" u="sng" dirty="0">
                <a:solidFill>
                  <a:schemeClr val="dk1"/>
                </a:solidFill>
              </a:rPr>
              <a:t>balanced across classes</a:t>
            </a:r>
            <a:r>
              <a:rPr lang="en" sz="2000" dirty="0"/>
              <a:t>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Multi-class Classification pt2</a:t>
            </a:r>
            <a:endParaRPr dirty="0"/>
          </a:p>
        </p:txBody>
      </p:sp>
      <p:sp>
        <p:nvSpPr>
          <p:cNvPr id="557" name="Google Shape;557;p90"/>
          <p:cNvSpPr txBox="1"/>
          <p:nvPr/>
        </p:nvSpPr>
        <p:spPr>
          <a:xfrm>
            <a:off x="374925" y="1187000"/>
            <a:ext cx="84573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000" dirty="0"/>
          </a:p>
          <a:p>
            <a:pPr marL="457200" lvl="0" indent="-361950" algn="l" rtl="0">
              <a:spcBef>
                <a:spcPts val="600"/>
              </a:spcBef>
              <a:spcAft>
                <a:spcPts val="600"/>
              </a:spcAft>
              <a:buSzPts val="2100"/>
              <a:buChar char="●"/>
            </a:pPr>
            <a:r>
              <a:rPr lang="en" sz="2000" dirty="0"/>
              <a:t>In </a:t>
            </a:r>
            <a:r>
              <a:rPr lang="en" sz="2000" b="1" dirty="0">
                <a:solidFill>
                  <a:srgbClr val="0000FF"/>
                </a:solidFill>
              </a:rPr>
              <a:t>Micro F-MEASURE</a:t>
            </a:r>
            <a:r>
              <a:rPr lang="en" sz="2000" dirty="0"/>
              <a:t>, we compute</a:t>
            </a:r>
            <a:r>
              <a:rPr lang="en" sz="2000" b="1" dirty="0">
                <a:solidFill>
                  <a:srgbClr val="00E2FA"/>
                </a:solidFill>
              </a:rPr>
              <a:t> true positives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E2FA"/>
                </a:solidFill>
              </a:rPr>
              <a:t>false positives</a:t>
            </a:r>
            <a:r>
              <a:rPr lang="en" sz="2000" dirty="0"/>
              <a:t>, and </a:t>
            </a:r>
            <a:r>
              <a:rPr lang="en" sz="2000" b="1" dirty="0">
                <a:solidFill>
                  <a:srgbClr val="00E2FA"/>
                </a:solidFill>
              </a:rPr>
              <a:t>false negatives </a:t>
            </a:r>
            <a:r>
              <a:rPr lang="en" sz="2000" dirty="0"/>
              <a:t>for each class</a:t>
            </a:r>
          </a:p>
          <a:p>
            <a:pPr marL="457200" lvl="0" indent="-361950" algn="l" rtl="0">
              <a:spcBef>
                <a:spcPts val="600"/>
              </a:spcBef>
              <a:spcAft>
                <a:spcPts val="600"/>
              </a:spcAft>
              <a:buSzPts val="2100"/>
              <a:buChar char="●"/>
            </a:pPr>
            <a:r>
              <a:rPr lang="en" sz="2000" dirty="0"/>
              <a:t>Then add them up to compute a single </a:t>
            </a:r>
            <a:r>
              <a:rPr lang="en" sz="2000" dirty="0">
                <a:solidFill>
                  <a:srgbClr val="FF00FF"/>
                </a:solidFill>
              </a:rPr>
              <a:t>recall</a:t>
            </a:r>
            <a:r>
              <a:rPr lang="en" sz="2000" dirty="0"/>
              <a:t>, </a:t>
            </a:r>
            <a:r>
              <a:rPr lang="en" sz="2000" dirty="0">
                <a:solidFill>
                  <a:srgbClr val="FF00FF"/>
                </a:solidFill>
              </a:rPr>
              <a:t>precision</a:t>
            </a:r>
            <a:r>
              <a:rPr lang="en" sz="2000" dirty="0"/>
              <a:t>, and </a:t>
            </a:r>
            <a:r>
              <a:rPr lang="en" sz="2000" dirty="0">
                <a:solidFill>
                  <a:srgbClr val="FF00FF"/>
                </a:solidFill>
              </a:rPr>
              <a:t>F-MEASURE</a:t>
            </a:r>
            <a:r>
              <a:rPr lang="en" sz="2000" dirty="0"/>
              <a:t>. </a:t>
            </a:r>
          </a:p>
          <a:p>
            <a:pPr marL="457200" lvl="0" indent="-361950" algn="l" rtl="0">
              <a:spcBef>
                <a:spcPts val="600"/>
              </a:spcBef>
              <a:spcAft>
                <a:spcPts val="600"/>
              </a:spcAft>
              <a:buSzPts val="2100"/>
              <a:buChar char="●"/>
            </a:pPr>
            <a:r>
              <a:rPr lang="en" sz="2000" dirty="0"/>
              <a:t>This metric is </a:t>
            </a:r>
            <a:r>
              <a:rPr lang="en" sz="2000" b="1" u="sng" dirty="0"/>
              <a:t>balanced across instances </a:t>
            </a:r>
            <a:r>
              <a:rPr lang="en" sz="2000" dirty="0"/>
              <a:t>rather than classes, so it weights each class in proportion to its frequency. This emphasizes performance on high-frequency classes.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3"/>
          <p:cNvSpPr txBox="1">
            <a:spLocks noGrp="1"/>
          </p:cNvSpPr>
          <p:nvPr>
            <p:ph type="title"/>
          </p:nvPr>
        </p:nvSpPr>
        <p:spPr>
          <a:xfrm>
            <a:off x="490250" y="437300"/>
            <a:ext cx="83367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Question : </a:t>
            </a:r>
            <a:endParaRPr sz="2700"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en" sz="2400" i="1"/>
              <a:t>What are the classical application of text classification?</a:t>
            </a:r>
            <a:r>
              <a:rPr lang="en" sz="2400"/>
              <a:t>”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Answer:</a:t>
            </a:r>
            <a:endParaRPr sz="2400"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“ </a:t>
            </a:r>
            <a:r>
              <a:rPr lang="en" sz="2400" i="1"/>
              <a:t>Sentiment and opinion analysis, and Word sense disambiguation</a:t>
            </a:r>
            <a:r>
              <a:rPr lang="en" sz="2400"/>
              <a:t>”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Comparison </a:t>
            </a:r>
            <a:endParaRPr dirty="0"/>
          </a:p>
        </p:txBody>
      </p:sp>
      <p:sp>
        <p:nvSpPr>
          <p:cNvPr id="563" name="Google Shape;563;p91"/>
          <p:cNvSpPr txBox="1"/>
          <p:nvPr/>
        </p:nvSpPr>
        <p:spPr>
          <a:xfrm>
            <a:off x="348975" y="1264825"/>
            <a:ext cx="84825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Suppose we have learned </a:t>
            </a:r>
            <a:r>
              <a:rPr lang="en" sz="2000" b="1" dirty="0"/>
              <a:t>multiple models </a:t>
            </a:r>
            <a:r>
              <a:rPr lang="en" sz="2000" dirty="0"/>
              <a:t>to solve our problem and we achieved different accuracy values for each. How can we compare them with each other?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The main aim of </a:t>
            </a:r>
            <a:r>
              <a:rPr lang="en" sz="2000" b="1" dirty="0">
                <a:solidFill>
                  <a:srgbClr val="0000FF"/>
                </a:solidFill>
              </a:rPr>
              <a:t>hypothesis testing</a:t>
            </a:r>
            <a:r>
              <a:rPr lang="en" sz="2000" dirty="0">
                <a:solidFill>
                  <a:srgbClr val="0000FF"/>
                </a:solidFill>
              </a:rPr>
              <a:t> </a:t>
            </a:r>
            <a:r>
              <a:rPr lang="en" sz="2000" dirty="0"/>
              <a:t>is to determine whether the difference between two statistics, for example, the accuracies of two classifiers,is likely to arise by chance.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We will be concerned with chance fluctuations that arise due to the finite size of the test set.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Comparison pt2 :</a:t>
            </a:r>
            <a:r>
              <a:rPr lang="en">
                <a:solidFill>
                  <a:srgbClr val="0000FF"/>
                </a:solidFill>
              </a:rPr>
              <a:t> Hypothesis testing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569" name="Google Shape;569;p92"/>
          <p:cNvSpPr txBox="1"/>
          <p:nvPr/>
        </p:nvSpPr>
        <p:spPr>
          <a:xfrm>
            <a:off x="348975" y="1148100"/>
            <a:ext cx="84825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Example: </a:t>
            </a:r>
            <a:r>
              <a:rPr lang="en" sz="1800" dirty="0"/>
              <a:t>Suppose two model classifiers to solve a problem, first model,</a:t>
            </a:r>
            <a:r>
              <a:rPr lang="en" sz="1800" i="1" dirty="0"/>
              <a:t> </a:t>
            </a:r>
            <a:r>
              <a:rPr lang="en" sz="1800" b="1" i="1" dirty="0"/>
              <a:t>C1 gets 82% accuracy with 1000 examples</a:t>
            </a:r>
            <a:r>
              <a:rPr lang="en" sz="1800" dirty="0"/>
              <a:t> in the test set, and second </a:t>
            </a:r>
            <a:r>
              <a:rPr lang="en" sz="1800" dirty="0">
                <a:solidFill>
                  <a:schemeClr val="dk1"/>
                </a:solidFill>
              </a:rPr>
              <a:t>model</a:t>
            </a:r>
            <a:r>
              <a:rPr lang="en" sz="1800" b="1" dirty="0"/>
              <a:t> </a:t>
            </a:r>
            <a:r>
              <a:rPr lang="en" sz="1800" b="1" i="1" dirty="0"/>
              <a:t>C2 gets 73% accuracy with 11 examples</a:t>
            </a:r>
            <a:r>
              <a:rPr lang="en" sz="1800" dirty="0"/>
              <a:t> in the test set.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Now let's consider two </a:t>
            </a:r>
            <a:r>
              <a:rPr lang="en" sz="1800" b="1" dirty="0">
                <a:solidFill>
                  <a:srgbClr val="0000FF"/>
                </a:solidFill>
              </a:rPr>
              <a:t>hypotheses</a:t>
            </a:r>
            <a:r>
              <a:rPr lang="en" sz="1800" b="1" dirty="0"/>
              <a:t> </a:t>
            </a:r>
            <a:r>
              <a:rPr lang="en" sz="1800" dirty="0"/>
              <a:t>that explain the observed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 b="1" dirty="0">
                <a:solidFill>
                  <a:srgbClr val="0000FF"/>
                </a:solidFill>
              </a:rPr>
              <a:t>H0</a:t>
            </a:r>
            <a:r>
              <a:rPr lang="en" sz="1800" dirty="0"/>
              <a:t> →  C1 is not more accurate than C2, and its superior performance on the test set was due only to </a:t>
            </a:r>
            <a:r>
              <a:rPr lang="en" sz="1800" b="1" dirty="0"/>
              <a:t>luck</a:t>
            </a:r>
            <a:r>
              <a:rPr lang="en" sz="1800" dirty="0"/>
              <a:t>. This is the </a:t>
            </a:r>
            <a:r>
              <a:rPr lang="en" sz="1800" b="1" dirty="0">
                <a:solidFill>
                  <a:srgbClr val="0000FF"/>
                </a:solidFill>
              </a:rPr>
              <a:t>null hypothesis</a:t>
            </a:r>
            <a:r>
              <a:rPr lang="en" sz="1800" dirty="0"/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 b="1" dirty="0">
                <a:solidFill>
                  <a:srgbClr val="0000FF"/>
                </a:solidFill>
              </a:rPr>
              <a:t>H1</a:t>
            </a:r>
            <a:r>
              <a:rPr lang="en" sz="1800" dirty="0"/>
              <a:t>→  C1 is more accurate than C2, and therefore can be expected to be more accurate in the future (in the limit of an infinite number of independent evaluations).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Comparison pt2 :</a:t>
            </a:r>
            <a:r>
              <a:rPr lang="en">
                <a:solidFill>
                  <a:srgbClr val="0000FF"/>
                </a:solidFill>
              </a:rPr>
              <a:t> Hypothesis testing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575" name="Google Shape;575;p93"/>
          <p:cNvSpPr txBox="1"/>
          <p:nvPr/>
        </p:nvSpPr>
        <p:spPr>
          <a:xfrm>
            <a:off x="330750" y="1148100"/>
            <a:ext cx="84825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600"/>
              </a:spcBef>
              <a:spcAft>
                <a:spcPts val="600"/>
              </a:spcAft>
              <a:buSzPts val="1900"/>
              <a:buChar char="●"/>
            </a:pPr>
            <a:r>
              <a:rPr lang="en" sz="1600" b="1" i="1" dirty="0"/>
              <a:t>C1 gets 82% accuracy with 1000 examples </a:t>
            </a:r>
            <a:r>
              <a:rPr lang="en" sz="1600" dirty="0">
                <a:solidFill>
                  <a:schemeClr val="dk1"/>
                </a:solidFill>
              </a:rPr>
              <a:t> in the test set.</a:t>
            </a:r>
            <a:endParaRPr sz="1600" dirty="0"/>
          </a:p>
          <a:p>
            <a:pPr marL="457200" lvl="0" indent="-349250" algn="l" rtl="0">
              <a:spcBef>
                <a:spcPts val="600"/>
              </a:spcBef>
              <a:spcAft>
                <a:spcPts val="600"/>
              </a:spcAft>
              <a:buSzPts val="1900"/>
              <a:buChar char="●"/>
            </a:pPr>
            <a:r>
              <a:rPr lang="en" sz="1600" b="1" i="1" dirty="0"/>
              <a:t>C2 gets 73% accuracy with 11 examples</a:t>
            </a:r>
            <a:r>
              <a:rPr lang="en" sz="1600" b="1" dirty="0"/>
              <a:t> in </a:t>
            </a:r>
            <a:r>
              <a:rPr lang="en" sz="1600" dirty="0"/>
              <a:t>the test set.</a:t>
            </a:r>
            <a:endParaRPr sz="1600" dirty="0"/>
          </a:p>
          <a:p>
            <a:pPr marL="457200" lvl="0" indent="-349250" algn="l" rtl="0">
              <a:spcBef>
                <a:spcPts val="600"/>
              </a:spcBef>
              <a:spcAft>
                <a:spcPts val="600"/>
              </a:spcAft>
              <a:buSzPts val="1900"/>
              <a:buChar char="●"/>
            </a:pPr>
            <a:r>
              <a:rPr lang="en-US" sz="1600" b="1" dirty="0">
                <a:solidFill>
                  <a:srgbClr val="FF0000"/>
                </a:solidFill>
              </a:rPr>
              <a:t>[</a:t>
            </a:r>
            <a:r>
              <a:rPr lang="en" sz="1600" b="1" dirty="0">
                <a:solidFill>
                  <a:srgbClr val="FF0000"/>
                </a:solidFill>
              </a:rPr>
              <a:t>H0</a:t>
            </a:r>
            <a:r>
              <a:rPr lang="en" sz="1600" dirty="0"/>
              <a:t> →  </a:t>
            </a:r>
            <a:r>
              <a:rPr lang="en" sz="1600" b="1" dirty="0">
                <a:solidFill>
                  <a:srgbClr val="FF0000"/>
                </a:solidFill>
              </a:rPr>
              <a:t>C1]</a:t>
            </a:r>
            <a:r>
              <a:rPr lang="en" sz="1600" dirty="0"/>
              <a:t> is not more accurate than C2, and its superior performance on the test set was due only to </a:t>
            </a:r>
            <a:r>
              <a:rPr lang="en" sz="1600" b="1" dirty="0"/>
              <a:t>luck</a:t>
            </a:r>
            <a:r>
              <a:rPr lang="en" sz="1600" dirty="0"/>
              <a:t>. This is the </a:t>
            </a:r>
            <a:r>
              <a:rPr lang="en" sz="1600" b="1" dirty="0">
                <a:solidFill>
                  <a:srgbClr val="0000FF"/>
                </a:solidFill>
              </a:rPr>
              <a:t>null hypothesis</a:t>
            </a:r>
            <a:r>
              <a:rPr lang="en" sz="1600" dirty="0"/>
              <a:t>.</a:t>
            </a:r>
            <a:endParaRPr sz="1600" dirty="0"/>
          </a:p>
          <a:p>
            <a:pPr marL="457200" lvl="0" indent="-349250" algn="l" rtl="0">
              <a:spcBef>
                <a:spcPts val="600"/>
              </a:spcBef>
              <a:spcAft>
                <a:spcPts val="600"/>
              </a:spcAft>
              <a:buSzPts val="1900"/>
              <a:buChar char="●"/>
            </a:pPr>
            <a:r>
              <a:rPr lang="en" sz="1600" b="1" dirty="0">
                <a:solidFill>
                  <a:srgbClr val="FF0000"/>
                </a:solidFill>
              </a:rPr>
              <a:t>[H1 </a:t>
            </a:r>
            <a:r>
              <a:rPr lang="en" sz="1600" dirty="0"/>
              <a:t>→  </a:t>
            </a:r>
            <a:r>
              <a:rPr lang="en" sz="1600" b="1" dirty="0">
                <a:solidFill>
                  <a:srgbClr val="FF0000"/>
                </a:solidFill>
              </a:rPr>
              <a:t>C1]</a:t>
            </a:r>
            <a:r>
              <a:rPr lang="en" sz="1600" dirty="0"/>
              <a:t> is more accurate than C2, and therefore can be expected to be more accurate in the future (in the limit of an infinite number of independent evaluations).</a:t>
            </a:r>
            <a:endParaRPr sz="1600" b="1" dirty="0"/>
          </a:p>
        </p:txBody>
      </p:sp>
      <p:sp>
        <p:nvSpPr>
          <p:cNvPr id="576" name="Google Shape;576;p93"/>
          <p:cNvSpPr txBox="1"/>
          <p:nvPr/>
        </p:nvSpPr>
        <p:spPr>
          <a:xfrm>
            <a:off x="1240300" y="3510475"/>
            <a:ext cx="7146000" cy="147729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If the test set is </a:t>
            </a:r>
            <a:r>
              <a:rPr lang="en" sz="1600" b="1" dirty="0">
                <a:solidFill>
                  <a:srgbClr val="0000FF"/>
                </a:solidFill>
              </a:rPr>
              <a:t>small</a:t>
            </a:r>
            <a:r>
              <a:rPr lang="en" sz="1600" dirty="0">
                <a:solidFill>
                  <a:schemeClr val="dk1"/>
                </a:solidFill>
              </a:rPr>
              <a:t>, </a:t>
            </a:r>
            <a:r>
              <a:rPr lang="en" sz="1600" b="1" dirty="0">
                <a:solidFill>
                  <a:srgbClr val="FF0000"/>
                </a:solidFill>
              </a:rPr>
              <a:t>H0</a:t>
            </a:r>
            <a:r>
              <a:rPr lang="en" sz="1600" dirty="0">
                <a:solidFill>
                  <a:schemeClr val="dk1"/>
                </a:solidFill>
              </a:rPr>
              <a:t> might be true. If the test set is </a:t>
            </a:r>
            <a:r>
              <a:rPr lang="en" sz="1600" b="1" dirty="0">
                <a:solidFill>
                  <a:srgbClr val="0000FF"/>
                </a:solidFill>
              </a:rPr>
              <a:t>large</a:t>
            </a:r>
            <a:r>
              <a:rPr lang="en" sz="1600" dirty="0">
                <a:solidFill>
                  <a:schemeClr val="dk1"/>
                </a:solidFill>
              </a:rPr>
              <a:t>, the probability of observing a 9% difference in accuracy becomes vanishingly small unless </a:t>
            </a:r>
            <a:r>
              <a:rPr lang="en" sz="1600" b="1" dirty="0">
                <a:solidFill>
                  <a:schemeClr val="dk1"/>
                </a:solidFill>
              </a:rPr>
              <a:t>C1</a:t>
            </a:r>
            <a:r>
              <a:rPr lang="en" sz="1600" dirty="0">
                <a:solidFill>
                  <a:schemeClr val="dk1"/>
                </a:solidFill>
              </a:rPr>
              <a:t> really is more accurate.</a:t>
            </a:r>
            <a:r>
              <a:rPr lang="en" sz="1600" b="1" dirty="0">
                <a:solidFill>
                  <a:schemeClr val="dk1"/>
                </a:solidFill>
              </a:rPr>
              <a:t>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dk1"/>
                </a:solidFill>
              </a:rPr>
              <a:t>These probabilities are quantified by hypothesis testing.</a:t>
            </a:r>
            <a:endParaRPr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Comparison pt3: </a:t>
            </a:r>
            <a:r>
              <a:rPr lang="en">
                <a:solidFill>
                  <a:srgbClr val="0000FF"/>
                </a:solidFill>
              </a:rPr>
              <a:t>The Binomial test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582" name="Google Shape;582;p94"/>
          <p:cNvSpPr txBox="1"/>
          <p:nvPr/>
        </p:nvSpPr>
        <p:spPr>
          <a:xfrm>
            <a:off x="348975" y="1096200"/>
            <a:ext cx="84825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600"/>
              </a:spcBef>
              <a:spcAft>
                <a:spcPts val="600"/>
              </a:spcAft>
              <a:buSzPts val="1900"/>
              <a:buChar char="●"/>
            </a:pPr>
            <a:r>
              <a:rPr lang="en" sz="1900" dirty="0"/>
              <a:t>The </a:t>
            </a:r>
            <a:r>
              <a:rPr lang="en" sz="1900" b="1" dirty="0">
                <a:solidFill>
                  <a:srgbClr val="0000FF"/>
                </a:solidFill>
              </a:rPr>
              <a:t>statistical significance </a:t>
            </a:r>
            <a:r>
              <a:rPr lang="en" sz="1900" dirty="0"/>
              <a:t>of a difference in accuracy can be evaluated using classical tests, such as the </a:t>
            </a:r>
            <a:r>
              <a:rPr lang="en" sz="1900" b="1" dirty="0"/>
              <a:t>binomial test</a:t>
            </a:r>
            <a:r>
              <a:rPr lang="en" sz="1900" dirty="0"/>
              <a:t>.</a:t>
            </a:r>
            <a:endParaRPr sz="1900" dirty="0"/>
          </a:p>
          <a:p>
            <a:pPr marL="457200" lvl="0" indent="-349250" algn="l" rtl="0">
              <a:spcBef>
                <a:spcPts val="600"/>
              </a:spcBef>
              <a:spcAft>
                <a:spcPts val="600"/>
              </a:spcAft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Under the </a:t>
            </a:r>
            <a:r>
              <a:rPr lang="en" sz="1900" b="1" dirty="0">
                <a:solidFill>
                  <a:srgbClr val="0000FF"/>
                </a:solidFill>
              </a:rPr>
              <a:t>null</a:t>
            </a:r>
            <a:r>
              <a:rPr lang="en" sz="1900" dirty="0">
                <a:solidFill>
                  <a:schemeClr val="dk1"/>
                </a:solidFill>
              </a:rPr>
              <a:t> hypothesis, when the classifiers disagree, each classifier is equally likely to be right so θ=0.5. Therefore, among N disagreements, c1 is correct k &lt; N/2 times.</a:t>
            </a:r>
            <a:endParaRPr sz="1900" dirty="0">
              <a:solidFill>
                <a:schemeClr val="dk1"/>
              </a:solidFill>
            </a:endParaRPr>
          </a:p>
        </p:txBody>
      </p:sp>
      <p:pic>
        <p:nvPicPr>
          <p:cNvPr id="583" name="Google Shape;58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75" y="3157750"/>
            <a:ext cx="4176450" cy="8111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Comparison pt3: </a:t>
            </a:r>
            <a:r>
              <a:rPr lang="en">
                <a:solidFill>
                  <a:srgbClr val="0000FF"/>
                </a:solidFill>
              </a:rPr>
              <a:t>The Binomial test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589" name="Google Shape;589;p95"/>
          <p:cNvSpPr txBox="1"/>
          <p:nvPr/>
        </p:nvSpPr>
        <p:spPr>
          <a:xfrm>
            <a:off x="537375" y="1096200"/>
            <a:ext cx="8091300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600"/>
              </a:spcAft>
              <a:buSzPts val="1600"/>
              <a:buChar char="●"/>
            </a:pPr>
            <a:r>
              <a:rPr lang="en" sz="1600" dirty="0"/>
              <a:t>Suppose that</a:t>
            </a:r>
            <a:r>
              <a:rPr lang="en" sz="1600" dirty="0">
                <a:solidFill>
                  <a:srgbClr val="FF0000"/>
                </a:solidFill>
              </a:rPr>
              <a:t> classifiers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FF0000"/>
                </a:solidFill>
              </a:rPr>
              <a:t>c1</a:t>
            </a:r>
            <a:r>
              <a:rPr lang="en" sz="1600" dirty="0">
                <a:solidFill>
                  <a:srgbClr val="FF0000"/>
                </a:solidFill>
              </a:rPr>
              <a:t> </a:t>
            </a:r>
            <a:r>
              <a:rPr lang="en" sz="1600" dirty="0"/>
              <a:t>and </a:t>
            </a:r>
            <a:r>
              <a:rPr lang="en" sz="1600" b="1" dirty="0">
                <a:solidFill>
                  <a:srgbClr val="FF0000"/>
                </a:solidFill>
              </a:rPr>
              <a:t>c2</a:t>
            </a:r>
            <a:r>
              <a:rPr lang="en" sz="1600" dirty="0">
                <a:solidFill>
                  <a:srgbClr val="FF0000"/>
                </a:solidFill>
              </a:rPr>
              <a:t> </a:t>
            </a:r>
            <a:r>
              <a:rPr lang="en" sz="1600" dirty="0"/>
              <a:t>disagree on </a:t>
            </a:r>
            <a:r>
              <a:rPr lang="en" sz="1600" dirty="0">
                <a:solidFill>
                  <a:srgbClr val="FF0000"/>
                </a:solidFill>
              </a:rPr>
              <a:t>N instances</a:t>
            </a:r>
            <a:r>
              <a:rPr lang="en" sz="1600" dirty="0"/>
              <a:t> in a test set with binary labels, and that c1 is correct on k of those instances.</a:t>
            </a:r>
            <a:endParaRPr sz="1600" dirty="0"/>
          </a:p>
          <a:p>
            <a:pPr marL="457200" lvl="0" indent="-330200" algn="l" rtl="0">
              <a:spcBef>
                <a:spcPts val="600"/>
              </a:spcBef>
              <a:spcAft>
                <a:spcPts val="600"/>
              </a:spcAft>
              <a:buSzPts val="1600"/>
              <a:buChar char="●"/>
            </a:pPr>
            <a:r>
              <a:rPr lang="en" sz="1600" dirty="0"/>
              <a:t>Under the </a:t>
            </a:r>
            <a:r>
              <a:rPr lang="en" sz="1600" b="1" dirty="0">
                <a:solidFill>
                  <a:srgbClr val="0000FF"/>
                </a:solidFill>
              </a:rPr>
              <a:t>null</a:t>
            </a:r>
            <a:r>
              <a:rPr lang="en" sz="1600" b="1" dirty="0"/>
              <a:t> hypothesis</a:t>
            </a:r>
            <a:r>
              <a:rPr lang="en" sz="1600" dirty="0"/>
              <a:t> that the classifiers are equally accurate, we would expect k/N to be roughly equal to 1/2, and as N increases, k/N should be increasingly close to this expected value. 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600"/>
              </a:spcAft>
              <a:buSzPts val="1600"/>
              <a:buChar char="●"/>
            </a:pPr>
            <a:r>
              <a:rPr lang="en" sz="1600" dirty="0"/>
              <a:t>These properties are captured by the binomial distribution, which is a probability over counts of binary random variables. </a:t>
            </a:r>
            <a:endParaRPr sz="1600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590" name="Google Shape;59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683" y="3671686"/>
            <a:ext cx="4020633" cy="751228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datasets</a:t>
            </a:r>
            <a:endParaRPr dirty="0"/>
          </a:p>
        </p:txBody>
      </p:sp>
      <p:sp>
        <p:nvSpPr>
          <p:cNvPr id="596" name="Google Shape;596;p96"/>
          <p:cNvSpPr txBox="1"/>
          <p:nvPr/>
        </p:nvSpPr>
        <p:spPr>
          <a:xfrm>
            <a:off x="348975" y="1264825"/>
            <a:ext cx="84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97" name="Google Shape;597;p96"/>
          <p:cNvSpPr txBox="1"/>
          <p:nvPr/>
        </p:nvSpPr>
        <p:spPr>
          <a:xfrm>
            <a:off x="565625" y="1059177"/>
            <a:ext cx="8124600" cy="383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sz="1700" dirty="0"/>
              <a:t>If you want to build a </a:t>
            </a:r>
            <a:r>
              <a:rPr lang="en" sz="1700" b="1" dirty="0"/>
              <a:t>classifier</a:t>
            </a:r>
            <a:r>
              <a:rPr lang="en" sz="1700" dirty="0"/>
              <a:t>, sometimes you must first build a </a:t>
            </a:r>
            <a:r>
              <a:rPr lang="en" sz="1700" b="1" dirty="0"/>
              <a:t>dataset of your own</a:t>
            </a:r>
            <a:r>
              <a:rPr lang="en" sz="1700" dirty="0"/>
              <a:t>. </a:t>
            </a:r>
            <a:endParaRPr sz="1700" dirty="0"/>
          </a:p>
          <a:p>
            <a:pPr marL="457200" lvl="0" indent="-336550" algn="l" rtl="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The goal is to build a system that will work across </a:t>
            </a:r>
            <a:r>
              <a:rPr lang="en" sz="1700" b="1" dirty="0">
                <a:solidFill>
                  <a:srgbClr val="0000FF"/>
                </a:solidFill>
              </a:rPr>
              <a:t>a broad range of documents</a:t>
            </a:r>
            <a:r>
              <a:rPr lang="en" sz="1700" dirty="0">
                <a:solidFill>
                  <a:schemeClr val="dk1"/>
                </a:solidFill>
              </a:rPr>
              <a:t>. In this case, it is best to have a </a:t>
            </a:r>
            <a:r>
              <a:rPr lang="en" sz="1700" b="1" dirty="0">
                <a:solidFill>
                  <a:srgbClr val="00B050"/>
                </a:solidFill>
              </a:rPr>
              <a:t>balanced</a:t>
            </a:r>
            <a:r>
              <a:rPr lang="en" sz="1700" b="1" dirty="0">
                <a:solidFill>
                  <a:schemeClr val="dk1"/>
                </a:solidFill>
              </a:rPr>
              <a:t> corpus</a:t>
            </a:r>
            <a:r>
              <a:rPr lang="en" sz="1700" dirty="0">
                <a:solidFill>
                  <a:schemeClr val="dk1"/>
                </a:solidFill>
              </a:rPr>
              <a:t>, with contributions from </a:t>
            </a:r>
            <a:r>
              <a:rPr lang="en" sz="1700" b="1" dirty="0">
                <a:solidFill>
                  <a:schemeClr val="dk1"/>
                </a:solidFill>
              </a:rPr>
              <a:t>many styles and genres</a:t>
            </a:r>
            <a:r>
              <a:rPr lang="en" sz="1700" dirty="0">
                <a:solidFill>
                  <a:schemeClr val="dk1"/>
                </a:solidFill>
              </a:rPr>
              <a:t>.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sz="1700" dirty="0"/>
              <a:t>Sometimes building corpus or dataset includes selecting a set of documents or instances to </a:t>
            </a:r>
            <a:r>
              <a:rPr lang="en" sz="1700" b="1" dirty="0">
                <a:solidFill>
                  <a:srgbClr val="0000FF"/>
                </a:solidFill>
              </a:rPr>
              <a:t>annotate</a:t>
            </a:r>
            <a:r>
              <a:rPr lang="en" sz="1700" dirty="0"/>
              <a:t>, and then performing the annotations.</a:t>
            </a:r>
            <a:endParaRPr sz="1700" dirty="0"/>
          </a:p>
          <a:p>
            <a:pPr marL="457200" lvl="0" indent="-336550" algn="l" rtl="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sz="1700" dirty="0"/>
              <a:t>One important part of building a balanced corpus is to get the </a:t>
            </a:r>
            <a:r>
              <a:rPr lang="en" sz="1700" b="1" dirty="0"/>
              <a:t>labels </a:t>
            </a:r>
            <a:r>
              <a:rPr lang="en" sz="1700" dirty="0"/>
              <a:t>of the dataset.</a:t>
            </a:r>
            <a:endParaRPr sz="1700" dirty="0"/>
          </a:p>
          <a:p>
            <a:pPr marL="457200" lvl="0" indent="-336550" algn="l" rtl="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sz="1700" dirty="0"/>
              <a:t>Text classification relies on large datasets of labeled examples by exploiting </a:t>
            </a:r>
            <a:r>
              <a:rPr lang="en" sz="1700" b="1" dirty="0">
                <a:solidFill>
                  <a:srgbClr val="0000FF"/>
                </a:solidFill>
              </a:rPr>
              <a:t>metadata </a:t>
            </a:r>
            <a:r>
              <a:rPr lang="en" sz="1700" dirty="0"/>
              <a:t>to obtain labels , or using </a:t>
            </a:r>
            <a:r>
              <a:rPr lang="en" sz="1700" b="1" dirty="0">
                <a:solidFill>
                  <a:srgbClr val="0000FF"/>
                </a:solidFill>
              </a:rPr>
              <a:t>annotations </a:t>
            </a:r>
            <a:r>
              <a:rPr lang="en" sz="1700" dirty="0"/>
              <a:t>as the labels.</a:t>
            </a:r>
            <a:endParaRPr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datasets: Labeled dataset</a:t>
            </a:r>
            <a:endParaRPr dirty="0"/>
          </a:p>
        </p:txBody>
      </p:sp>
      <p:sp>
        <p:nvSpPr>
          <p:cNvPr id="603" name="Google Shape;603;p97"/>
          <p:cNvSpPr txBox="1"/>
          <p:nvPr/>
        </p:nvSpPr>
        <p:spPr>
          <a:xfrm>
            <a:off x="348975" y="1264825"/>
            <a:ext cx="84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04" name="Google Shape;604;p97"/>
          <p:cNvSpPr txBox="1"/>
          <p:nvPr/>
        </p:nvSpPr>
        <p:spPr>
          <a:xfrm>
            <a:off x="523207" y="1087907"/>
            <a:ext cx="786967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Text classification relies on </a:t>
            </a:r>
            <a:r>
              <a:rPr lang="en" sz="2000" b="1" dirty="0"/>
              <a:t>large</a:t>
            </a:r>
            <a:r>
              <a:rPr lang="en" sz="2000" dirty="0"/>
              <a:t> datasets of </a:t>
            </a:r>
            <a:r>
              <a:rPr lang="en" sz="2000" b="1" dirty="0"/>
              <a:t>labeled</a:t>
            </a:r>
            <a:r>
              <a:rPr lang="en" sz="2000" dirty="0"/>
              <a:t> examples. There are </a:t>
            </a:r>
            <a:r>
              <a:rPr lang="en" sz="2000" b="1" dirty="0"/>
              <a:t>two ways to get </a:t>
            </a:r>
            <a:r>
              <a:rPr lang="en" sz="2000" b="1" dirty="0">
                <a:solidFill>
                  <a:srgbClr val="0000FF"/>
                </a:solidFill>
              </a:rPr>
              <a:t>labels</a:t>
            </a:r>
            <a:r>
              <a:rPr lang="en" sz="2000" dirty="0"/>
              <a:t>.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AutoNum type="arabicPeriod"/>
            </a:pPr>
            <a:r>
              <a:rPr lang="en" sz="2000" dirty="0"/>
              <a:t>By exploiting existing </a:t>
            </a:r>
            <a:r>
              <a:rPr lang="en" sz="2000" b="1" dirty="0">
                <a:solidFill>
                  <a:srgbClr val="0000FF"/>
                </a:solidFill>
              </a:rPr>
              <a:t>metadata </a:t>
            </a:r>
            <a:r>
              <a:rPr lang="en" sz="2000" dirty="0"/>
              <a:t>to obtain labels. Metadata sometimes tell us exactly what we want to know.</a:t>
            </a:r>
            <a:endParaRPr sz="2000" dirty="0"/>
          </a:p>
          <a:p>
            <a:pPr marL="9144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AutoNum type="arabicPeriod"/>
            </a:pPr>
            <a:r>
              <a:rPr lang="en" sz="2000" dirty="0"/>
              <a:t>Using </a:t>
            </a:r>
            <a:r>
              <a:rPr lang="en" sz="2000" b="1" dirty="0">
                <a:solidFill>
                  <a:srgbClr val="0000FF"/>
                </a:solidFill>
              </a:rPr>
              <a:t>annotations </a:t>
            </a:r>
            <a:r>
              <a:rPr lang="en" sz="2000" dirty="0"/>
              <a:t>as the labels must be annotated, either by experts or by novice “crowdworkers.” 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 dirty="0"/>
          </a:p>
        </p:txBody>
      </p:sp>
      <p:sp>
        <p:nvSpPr>
          <p:cNvPr id="445" name="Google Shape;445;p74"/>
          <p:cNvSpPr txBox="1"/>
          <p:nvPr/>
        </p:nvSpPr>
        <p:spPr>
          <a:xfrm>
            <a:off x="528000" y="1179725"/>
            <a:ext cx="83043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700" b="1" dirty="0"/>
              <a:t>Sentiment analysis </a:t>
            </a:r>
            <a:r>
              <a:rPr lang="en" sz="1700" dirty="0"/>
              <a:t>is a classical application of </a:t>
            </a:r>
            <a:r>
              <a:rPr lang="en" sz="1700" b="1" dirty="0">
                <a:solidFill>
                  <a:srgbClr val="0000FF"/>
                </a:solidFill>
              </a:rPr>
              <a:t>text classification</a:t>
            </a:r>
            <a:r>
              <a:rPr lang="en" sz="1700" dirty="0"/>
              <a:t>, and is typically approached with a </a:t>
            </a:r>
            <a:r>
              <a:rPr lang="en" sz="1700" b="1" dirty="0"/>
              <a:t>bag-of-words classifier</a:t>
            </a:r>
            <a:r>
              <a:rPr lang="en" sz="1700" dirty="0"/>
              <a:t>.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 dirty="0"/>
              <a:t>Now let's define the sentiment of a text and what do we mean by that?</a:t>
            </a:r>
            <a:endParaRPr sz="17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The </a:t>
            </a:r>
            <a:r>
              <a:rPr lang="en" sz="1700" b="1" dirty="0">
                <a:solidFill>
                  <a:srgbClr val="0000FF"/>
                </a:solidFill>
              </a:rPr>
              <a:t>sentiment</a:t>
            </a:r>
            <a:r>
              <a:rPr lang="en" sz="1700" b="1" dirty="0"/>
              <a:t> </a:t>
            </a:r>
            <a:r>
              <a:rPr lang="en" sz="1700" dirty="0"/>
              <a:t>behind a text refers to the author’s </a:t>
            </a:r>
            <a:r>
              <a:rPr lang="en" sz="1700" b="1" dirty="0">
                <a:solidFill>
                  <a:srgbClr val="0000FF"/>
                </a:solidFill>
              </a:rPr>
              <a:t>subjective</a:t>
            </a:r>
            <a:r>
              <a:rPr lang="en" sz="1700" dirty="0"/>
              <a:t> or </a:t>
            </a:r>
            <a:r>
              <a:rPr lang="en" sz="1700" b="1" dirty="0">
                <a:solidFill>
                  <a:srgbClr val="0000FF"/>
                </a:solidFill>
              </a:rPr>
              <a:t>emotional attitude </a:t>
            </a:r>
            <a:r>
              <a:rPr lang="en" sz="1700" dirty="0"/>
              <a:t>towards the central topic of the text.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Some good examples of semantics behind natural language texts can be found in: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In consumer reviews of a product or service, the sentiment behind the review may align with a 1-5 star rating.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 In political statements, the sentiment may reflect a favorable/ unfavorable view toward a proposed policy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Sentiment analysis pt2</a:t>
            </a:r>
            <a:endParaRPr dirty="0"/>
          </a:p>
        </p:txBody>
      </p:sp>
      <p:sp>
        <p:nvSpPr>
          <p:cNvPr id="451" name="Google Shape;451;p75"/>
          <p:cNvSpPr txBox="1"/>
          <p:nvPr/>
        </p:nvSpPr>
        <p:spPr>
          <a:xfrm>
            <a:off x="404975" y="1397050"/>
            <a:ext cx="8427300" cy="27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p75"/>
          <p:cNvSpPr txBox="1"/>
          <p:nvPr/>
        </p:nvSpPr>
        <p:spPr>
          <a:xfrm>
            <a:off x="405100" y="1099652"/>
            <a:ext cx="84273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As we mentioned, a typical way to approach </a:t>
            </a:r>
            <a:r>
              <a:rPr lang="en" sz="1800" b="1" dirty="0"/>
              <a:t>sentiment analysis </a:t>
            </a:r>
            <a:r>
              <a:rPr lang="en" sz="1800" dirty="0"/>
              <a:t>is through </a:t>
            </a:r>
            <a:r>
              <a:rPr lang="en" sz="1800" b="1" dirty="0"/>
              <a:t>BOW classification</a:t>
            </a:r>
            <a:r>
              <a:rPr lang="en" sz="1800" dirty="0"/>
              <a:t>.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However, there are some cases of linguistic phenomena which require more complex modeling.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Some examples of such </a:t>
            </a:r>
            <a:r>
              <a:rPr lang="en" sz="1800" b="1" dirty="0">
                <a:solidFill>
                  <a:srgbClr val="0000FF"/>
                </a:solidFill>
              </a:rPr>
              <a:t>linguistic phenomena </a:t>
            </a:r>
            <a:r>
              <a:rPr lang="en" sz="1800" dirty="0"/>
              <a:t>are provided here for clarification; in these examples we can clearly see that using </a:t>
            </a:r>
            <a:r>
              <a:rPr lang="en" sz="1800" b="1" dirty="0">
                <a:solidFill>
                  <a:srgbClr val="0000FF"/>
                </a:solidFill>
              </a:rPr>
              <a:t>double negation </a:t>
            </a:r>
            <a:r>
              <a:rPr lang="en" sz="1800" dirty="0"/>
              <a:t>in speech or sometimes slangs will require more complex classifier than BOW to figure out the sentiment behind one’s sentence.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Example 1 </a:t>
            </a:r>
            <a:r>
              <a:rPr lang="en" sz="1800" dirty="0"/>
              <a:t>→  It would be nice if you acted like you understood.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Example 2 </a:t>
            </a:r>
            <a:r>
              <a:rPr lang="en" sz="1800" dirty="0"/>
              <a:t>→ That’s not bad for the first day. 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Example 3 </a:t>
            </a:r>
            <a:r>
              <a:rPr lang="en" sz="1800" dirty="0"/>
              <a:t>→ It's not like I don't agree with your teacher.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sense disambiguation </a:t>
            </a:r>
            <a:endParaRPr dirty="0"/>
          </a:p>
        </p:txBody>
      </p:sp>
      <p:sp>
        <p:nvSpPr>
          <p:cNvPr id="458" name="Google Shape;458;p76"/>
          <p:cNvSpPr txBox="1"/>
          <p:nvPr/>
        </p:nvSpPr>
        <p:spPr>
          <a:xfrm>
            <a:off x="441900" y="1237050"/>
            <a:ext cx="80733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Many words have </a:t>
            </a:r>
            <a:r>
              <a:rPr lang="en" sz="1800" b="1" dirty="0">
                <a:solidFill>
                  <a:srgbClr val="0000FF"/>
                </a:solidFill>
              </a:rPr>
              <a:t>multiple senses</a:t>
            </a:r>
            <a:r>
              <a:rPr lang="en" sz="1800" dirty="0"/>
              <a:t>, or </a:t>
            </a:r>
            <a:r>
              <a:rPr lang="en" sz="1800" b="1" dirty="0">
                <a:solidFill>
                  <a:srgbClr val="0000FF"/>
                </a:solidFill>
              </a:rPr>
              <a:t>meanings</a:t>
            </a:r>
            <a:r>
              <a:rPr lang="en" sz="1800" dirty="0"/>
              <a:t>. The semantic behind those texts which consisting of of multi-sense words, will associate with only one of the senses of those words.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FF0000"/>
                </a:solidFill>
              </a:rPr>
              <a:t>Example:</a:t>
            </a:r>
            <a:r>
              <a:rPr lang="en" sz="1800" dirty="0"/>
              <a:t> the verb appeal has different senses. The real question is how a model can find out the correct sense of the verb appeal in the following text.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/>
              <a:t>Text →  “Prostitutes appeal to Pope”</a:t>
            </a:r>
            <a:endParaRPr sz="18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459" name="Google Shape;4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51" y="3789950"/>
            <a:ext cx="6298898" cy="9085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sense disambiguation pt2</a:t>
            </a:r>
            <a:endParaRPr dirty="0"/>
          </a:p>
        </p:txBody>
      </p:sp>
      <p:sp>
        <p:nvSpPr>
          <p:cNvPr id="465" name="Google Shape;465;p77"/>
          <p:cNvSpPr txBox="1"/>
          <p:nvPr/>
        </p:nvSpPr>
        <p:spPr>
          <a:xfrm>
            <a:off x="528050" y="1273975"/>
            <a:ext cx="83043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1" dirty="0">
                <a:solidFill>
                  <a:srgbClr val="0000FF"/>
                </a:solidFill>
              </a:rPr>
              <a:t>Word senses disambiguation</a:t>
            </a:r>
            <a:r>
              <a:rPr lang="en" sz="1800" i="1" dirty="0">
                <a:solidFill>
                  <a:schemeClr val="dk1"/>
                </a:solidFill>
              </a:rPr>
              <a:t> is the problem of identifying the intended word sense in a given context.</a:t>
            </a:r>
            <a:endParaRPr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dirty="0">
                <a:solidFill>
                  <a:srgbClr val="0000FF"/>
                </a:solidFill>
              </a:rPr>
              <a:t>Senses</a:t>
            </a:r>
            <a:r>
              <a:rPr lang="en" sz="1800" b="1" dirty="0">
                <a:solidFill>
                  <a:schemeClr val="dk1"/>
                </a:solidFill>
              </a:rPr>
              <a:t> </a:t>
            </a:r>
            <a:r>
              <a:rPr lang="en" sz="1800" dirty="0">
                <a:solidFill>
                  <a:schemeClr val="dk1"/>
                </a:solidFill>
              </a:rPr>
              <a:t>are properties of </a:t>
            </a:r>
            <a:r>
              <a:rPr lang="en" sz="1800" b="1" dirty="0">
                <a:solidFill>
                  <a:schemeClr val="dk1"/>
                </a:solidFill>
              </a:rPr>
              <a:t>lemmas </a:t>
            </a:r>
            <a:r>
              <a:rPr lang="en" sz="1800" dirty="0">
                <a:solidFill>
                  <a:schemeClr val="dk1"/>
                </a:solidFill>
              </a:rPr>
              <a:t>which are uninflected word forms, and are grouped into synonym sets called </a:t>
            </a:r>
            <a:r>
              <a:rPr lang="en" sz="1800" b="1" dirty="0">
                <a:solidFill>
                  <a:schemeClr val="dk1"/>
                </a:solidFill>
              </a:rPr>
              <a:t>synsets</a:t>
            </a:r>
            <a:r>
              <a:rPr lang="en" sz="1800" dirty="0">
                <a:solidFill>
                  <a:schemeClr val="dk1"/>
                </a:solidFill>
              </a:rPr>
              <a:t>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These </a:t>
            </a:r>
            <a:r>
              <a:rPr lang="en" sz="1800" b="1" dirty="0">
                <a:solidFill>
                  <a:srgbClr val="0000FF"/>
                </a:solidFill>
              </a:rPr>
              <a:t>synsets</a:t>
            </a:r>
            <a:r>
              <a:rPr lang="en" sz="1800" dirty="0">
                <a:solidFill>
                  <a:schemeClr val="dk1"/>
                </a:solidFill>
              </a:rPr>
              <a:t> are collected and annotated in </a:t>
            </a:r>
            <a:r>
              <a:rPr lang="en" sz="1800" b="1" dirty="0">
                <a:solidFill>
                  <a:srgbClr val="0000FF"/>
                </a:solidFill>
              </a:rPr>
              <a:t>WordNet</a:t>
            </a:r>
            <a:r>
              <a:rPr lang="en" sz="1800" dirty="0">
                <a:solidFill>
                  <a:schemeClr val="dk1"/>
                </a:solidFill>
              </a:rPr>
              <a:t>. </a:t>
            </a:r>
            <a:r>
              <a:rPr lang="en" sz="1800" b="1" dirty="0">
                <a:solidFill>
                  <a:schemeClr val="dk1"/>
                </a:solidFill>
              </a:rPr>
              <a:t>WordNet</a:t>
            </a:r>
            <a:r>
              <a:rPr lang="en" sz="1800" dirty="0">
                <a:solidFill>
                  <a:schemeClr val="dk1"/>
                </a:solidFill>
              </a:rPr>
              <a:t> consists of roughly 100,000 synsets, which are groups of lemmas (or phrases) that are synonymous.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dirty="0">
                <a:solidFill>
                  <a:srgbClr val="0000FF"/>
                </a:solidFill>
              </a:rPr>
              <a:t>WordNet</a:t>
            </a:r>
            <a:r>
              <a:rPr lang="en" sz="1800" dirty="0">
                <a:solidFill>
                  <a:schemeClr val="dk1"/>
                </a:solidFill>
              </a:rPr>
              <a:t>  defines the scope of the word sense disambiguation problem, and, more generally, formalizes lexical semantic knowledge of English.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/>
              <a:t> 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sense disambiguation pt3  </a:t>
            </a:r>
            <a:endParaRPr dirty="0"/>
          </a:p>
        </p:txBody>
      </p:sp>
      <p:sp>
        <p:nvSpPr>
          <p:cNvPr id="471" name="Google Shape;471;p78"/>
          <p:cNvSpPr txBox="1"/>
          <p:nvPr/>
        </p:nvSpPr>
        <p:spPr>
          <a:xfrm>
            <a:off x="478825" y="1237050"/>
            <a:ext cx="80487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WordNet </a:t>
            </a:r>
            <a:r>
              <a:rPr lang="en" sz="1700" dirty="0"/>
              <a:t>also describes many other lexical </a:t>
            </a:r>
            <a:r>
              <a:rPr lang="en" sz="1700" b="1" dirty="0">
                <a:solidFill>
                  <a:srgbClr val="0000FF"/>
                </a:solidFill>
              </a:rPr>
              <a:t>semantic relationships</a:t>
            </a:r>
            <a:r>
              <a:rPr lang="en" sz="1700" dirty="0"/>
              <a:t> in addition to</a:t>
            </a:r>
            <a:r>
              <a:rPr lang="en" sz="1700" b="1" dirty="0"/>
              <a:t> </a:t>
            </a:r>
            <a:r>
              <a:rPr lang="en" sz="1700" b="1" dirty="0">
                <a:solidFill>
                  <a:schemeClr val="dk1"/>
                </a:solidFill>
              </a:rPr>
              <a:t>synonymy</a:t>
            </a:r>
            <a:r>
              <a:rPr lang="en" sz="1700" dirty="0"/>
              <a:t>, including: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980000"/>
                </a:solidFill>
              </a:rPr>
              <a:t>Antonymy</a:t>
            </a:r>
            <a:r>
              <a:rPr lang="en" sz="1700" dirty="0"/>
              <a:t>: x means the opposite of y, e.g. FRIEND-ENEMY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980000"/>
                </a:solidFill>
              </a:rPr>
              <a:t>Hyponymy</a:t>
            </a:r>
            <a:r>
              <a:rPr lang="en" sz="1700" dirty="0"/>
              <a:t>: x is a special case of y, e.g. RED-COLOR; the inverse relationship is hyponymy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980000"/>
                </a:solidFill>
              </a:rPr>
              <a:t>Meronymy</a:t>
            </a:r>
            <a:r>
              <a:rPr lang="en" sz="1700" dirty="0"/>
              <a:t>: x is a part of y, e.g., WHEEL-BICYCLE; the inverse relationship is holonymy.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Classification of these relations can be performed by searching for characteristic patterns between pairs of words.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sense disambiguation as </a:t>
            </a:r>
            <a:r>
              <a:rPr lang="en">
                <a:solidFill>
                  <a:srgbClr val="0000FF"/>
                </a:solidFill>
              </a:rPr>
              <a:t>Classification </a:t>
            </a:r>
            <a:r>
              <a:rPr lang="en"/>
              <a:t> </a:t>
            </a:r>
            <a:endParaRPr dirty="0"/>
          </a:p>
        </p:txBody>
      </p:sp>
      <p:sp>
        <p:nvSpPr>
          <p:cNvPr id="477" name="Google Shape;477;p79"/>
          <p:cNvSpPr txBox="1"/>
          <p:nvPr/>
        </p:nvSpPr>
        <p:spPr>
          <a:xfrm>
            <a:off x="626500" y="1212450"/>
            <a:ext cx="7987200" cy="1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900" dirty="0"/>
              <a:t>Consider the the mentioned two texts bellow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900" b="1" dirty="0">
                <a:solidFill>
                  <a:srgbClr val="0000FF"/>
                </a:solidFill>
              </a:rPr>
              <a:t>Different senses </a:t>
            </a:r>
            <a:r>
              <a:rPr lang="en" sz="1900" dirty="0"/>
              <a:t>of word “</a:t>
            </a:r>
            <a:r>
              <a:rPr lang="en" sz="1900" b="1" i="1" dirty="0"/>
              <a:t>plants</a:t>
            </a:r>
            <a:r>
              <a:rPr lang="en" sz="1900" dirty="0"/>
              <a:t>” has been used in each sentences.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900" dirty="0"/>
              <a:t>How can we tell living plants from manufacturing plants?  </a:t>
            </a:r>
            <a:endParaRPr sz="1900" dirty="0"/>
          </a:p>
        </p:txBody>
      </p:sp>
      <p:pic>
        <p:nvPicPr>
          <p:cNvPr id="478" name="Google Shape;4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107" y="2968925"/>
            <a:ext cx="6092025" cy="14172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sense disambiguation as </a:t>
            </a:r>
            <a:r>
              <a:rPr lang="en">
                <a:solidFill>
                  <a:srgbClr val="0000FF"/>
                </a:solidFill>
              </a:rPr>
              <a:t>Classification </a:t>
            </a:r>
            <a:r>
              <a:rPr lang="en"/>
              <a:t>pt2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 </a:t>
            </a:r>
            <a:endParaRPr dirty="0"/>
          </a:p>
        </p:txBody>
      </p:sp>
      <p:sp>
        <p:nvSpPr>
          <p:cNvPr id="484" name="Google Shape;484;p80"/>
          <p:cNvSpPr txBox="1"/>
          <p:nvPr/>
        </p:nvSpPr>
        <p:spPr>
          <a:xfrm>
            <a:off x="626500" y="1212450"/>
            <a:ext cx="79872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Now lets build a </a:t>
            </a:r>
            <a:r>
              <a:rPr lang="en" sz="1600" b="1" dirty="0">
                <a:solidFill>
                  <a:schemeClr val="dk1"/>
                </a:solidFill>
              </a:rPr>
              <a:t>feature vector </a:t>
            </a:r>
            <a:r>
              <a:rPr lang="en" sz="1600" dirty="0">
                <a:solidFill>
                  <a:schemeClr val="dk1"/>
                </a:solidFill>
              </a:rPr>
              <a:t>using the </a:t>
            </a:r>
            <a:r>
              <a:rPr lang="en" sz="1600" b="1" dirty="0">
                <a:solidFill>
                  <a:schemeClr val="dk1"/>
                </a:solidFill>
              </a:rPr>
              <a:t>bag-of-words representation</a:t>
            </a:r>
            <a:r>
              <a:rPr lang="en" sz="1600" dirty="0">
                <a:solidFill>
                  <a:schemeClr val="dk1"/>
                </a:solidFill>
              </a:rPr>
              <a:t>, by treating each </a:t>
            </a:r>
            <a:r>
              <a:rPr lang="en" sz="1600" b="1" dirty="0">
                <a:solidFill>
                  <a:srgbClr val="0000FF"/>
                </a:solidFill>
              </a:rPr>
              <a:t>context</a:t>
            </a:r>
            <a:r>
              <a:rPr lang="en" sz="1600" dirty="0">
                <a:solidFill>
                  <a:schemeClr val="dk1"/>
                </a:solidFill>
              </a:rPr>
              <a:t> as a </a:t>
            </a:r>
            <a:r>
              <a:rPr lang="en" sz="1600" b="1" dirty="0">
                <a:solidFill>
                  <a:srgbClr val="0000FF"/>
                </a:solidFill>
              </a:rPr>
              <a:t>pseudo-document.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The feature function can be represented as following:</a:t>
            </a:r>
            <a:endParaRPr sz="1900" dirty="0"/>
          </a:p>
        </p:txBody>
      </p:sp>
      <p:pic>
        <p:nvPicPr>
          <p:cNvPr id="485" name="Google Shape;48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864" y="2455268"/>
            <a:ext cx="5266321" cy="117950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6" name="Google Shape;48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244" y="3800349"/>
            <a:ext cx="6092026" cy="70571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yerson Universit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</TotalTime>
  <Words>1992</Words>
  <Application>Microsoft Office PowerPoint</Application>
  <PresentationFormat>On-screen Show (16:9)</PresentationFormat>
  <Paragraphs>165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Ryerson University</vt:lpstr>
      <vt:lpstr>Chapter 4</vt:lpstr>
      <vt:lpstr>Question :  “What are the classical application of text classification?”  Answer: “ Sentiment and opinion analysis, and Word sense disambiguation”</vt:lpstr>
      <vt:lpstr>Sentiment analysis</vt:lpstr>
      <vt:lpstr>Sentiment analysis pt2</vt:lpstr>
      <vt:lpstr>Word sense disambiguation </vt:lpstr>
      <vt:lpstr>Word sense disambiguation pt2</vt:lpstr>
      <vt:lpstr>Word sense disambiguation pt3  </vt:lpstr>
      <vt:lpstr>Word sense disambiguation as Classification  </vt:lpstr>
      <vt:lpstr>Word sense disambiguation as Classification pt2  </vt:lpstr>
      <vt:lpstr>Word sense disambiguation as Classification pt3  </vt:lpstr>
      <vt:lpstr>Tokenization </vt:lpstr>
      <vt:lpstr>Normalization </vt:lpstr>
      <vt:lpstr>Stemmer and Lemmatizer</vt:lpstr>
      <vt:lpstr>Stopwords</vt:lpstr>
      <vt:lpstr>Evaluating your Classifier</vt:lpstr>
      <vt:lpstr>Other Evaluating Metrics</vt:lpstr>
      <vt:lpstr>Recall, Precision,and their Combination</vt:lpstr>
      <vt:lpstr>Evaluating Multi-class Classification</vt:lpstr>
      <vt:lpstr>Evaluating Multi-class Classification pt2</vt:lpstr>
      <vt:lpstr>Classifier Comparison </vt:lpstr>
      <vt:lpstr>Classifier Comparison pt2 : Hypothesis testing</vt:lpstr>
      <vt:lpstr>Classifier Comparison pt2 : Hypothesis testing</vt:lpstr>
      <vt:lpstr>Classifier Comparison pt3: The Binomial test</vt:lpstr>
      <vt:lpstr>Classifier Comparison pt3: The Binomial test</vt:lpstr>
      <vt:lpstr>Building datasets</vt:lpstr>
      <vt:lpstr>Building datasets: Labeled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Jacob Eisenstein </dc:title>
  <cp:lastModifiedBy>Mahtab Tamannaee</cp:lastModifiedBy>
  <cp:revision>139</cp:revision>
  <dcterms:modified xsi:type="dcterms:W3CDTF">2021-04-30T13:40:59Z</dcterms:modified>
</cp:coreProperties>
</file>