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8"/>
  </p:notesMasterIdLst>
  <p:sldIdLst>
    <p:sldId id="33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E2F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9f538b99d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9f538b99d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c765f176be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c765f176be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c765f176be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c765f176be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c765f176be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c765f176be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c765f176b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c765f176b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c765f176be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c765f176be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c765f176be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c765f176be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c765f176be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c765f176be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765f176be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c765f176be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cd91e801c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cd91e801c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c765f176be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c765f176be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c765f176be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c765f176be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c765f176be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c765f176be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c765f176be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c765f176be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c765f176be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c765f176be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c765f176be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c765f176be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468175" y="451975"/>
            <a:ext cx="5939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 b="1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68175" y="2834125"/>
            <a:ext cx="5939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468175" y="451975"/>
            <a:ext cx="5939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 b="1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468175" y="2834125"/>
            <a:ext cx="5939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613800" cy="3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60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98"/>
          <p:cNvSpPr txBox="1">
            <a:spLocks noGrp="1"/>
          </p:cNvSpPr>
          <p:nvPr>
            <p:ph type="ctrTitle"/>
          </p:nvPr>
        </p:nvSpPr>
        <p:spPr>
          <a:xfrm>
            <a:off x="468175" y="451975"/>
            <a:ext cx="5939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5</a:t>
            </a:r>
            <a:endParaRPr dirty="0"/>
          </a:p>
        </p:txBody>
      </p:sp>
      <p:sp>
        <p:nvSpPr>
          <p:cNvPr id="610" name="Google Shape;610;p98"/>
          <p:cNvSpPr txBox="1">
            <a:spLocks noGrp="1"/>
          </p:cNvSpPr>
          <p:nvPr>
            <p:ph type="subTitle" idx="1"/>
          </p:nvPr>
        </p:nvSpPr>
        <p:spPr>
          <a:xfrm>
            <a:off x="468175" y="2834125"/>
            <a:ext cx="5939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without supervision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How many clusters? </a:t>
            </a:r>
            <a:endParaRPr dirty="0"/>
          </a:p>
        </p:txBody>
      </p:sp>
      <p:sp>
        <p:nvSpPr>
          <p:cNvPr id="669" name="Google Shape;669;p107"/>
          <p:cNvSpPr txBox="1">
            <a:spLocks noGrp="1"/>
          </p:cNvSpPr>
          <p:nvPr>
            <p:ph type="body" idx="1"/>
          </p:nvPr>
        </p:nvSpPr>
        <p:spPr>
          <a:xfrm>
            <a:off x="675575" y="1152475"/>
            <a:ext cx="8156700" cy="32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So far, we have assumed that the </a:t>
            </a:r>
            <a:r>
              <a:rPr lang="en" sz="2000" b="1" dirty="0">
                <a:solidFill>
                  <a:srgbClr val="0000FF"/>
                </a:solidFill>
              </a:rPr>
              <a:t>number of clusters K</a:t>
            </a:r>
            <a:r>
              <a:rPr lang="en" sz="2000" dirty="0"/>
              <a:t> is given. 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</a:rPr>
              <a:t>Question:</a:t>
            </a:r>
            <a:endParaRPr sz="2000" b="1" dirty="0">
              <a:solidFill>
                <a:srgbClr val="FF0000"/>
              </a:solidFill>
            </a:endParaRPr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can we find the K value systematically?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B050"/>
                </a:solidFill>
              </a:rPr>
              <a:t>Solution:</a:t>
            </a:r>
            <a:endParaRPr sz="2000" b="1" dirty="0">
              <a:solidFill>
                <a:srgbClr val="00B050"/>
              </a:solidFill>
            </a:endParaRPr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choose the number of clusters:</a:t>
            </a:r>
            <a:endParaRPr dirty="0"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/>
              <a:t> To maximize a metric of clustering quality.</a:t>
            </a:r>
            <a:endParaRPr i="1" dirty="0"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/>
              <a:t>Akaike Information Crition.</a:t>
            </a:r>
            <a:endParaRPr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expectation-maximization</a:t>
            </a:r>
            <a:endParaRPr dirty="0"/>
          </a:p>
        </p:txBody>
      </p:sp>
      <p:sp>
        <p:nvSpPr>
          <p:cNvPr id="675" name="Google Shape;675;p108"/>
          <p:cNvSpPr txBox="1">
            <a:spLocks noGrp="1"/>
          </p:cNvSpPr>
          <p:nvPr>
            <p:ph type="body" idx="1"/>
          </p:nvPr>
        </p:nvSpPr>
        <p:spPr>
          <a:xfrm>
            <a:off x="587325" y="1152475"/>
            <a:ext cx="75561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sz="2000" b="1" dirty="0">
                <a:solidFill>
                  <a:srgbClr val="0000FF"/>
                </a:solidFill>
              </a:rPr>
              <a:t>Expectation-maximization</a:t>
            </a:r>
            <a:r>
              <a:rPr lang="en" sz="2000" dirty="0">
                <a:solidFill>
                  <a:schemeClr val="dk1"/>
                </a:solidFill>
              </a:rPr>
              <a:t> </a:t>
            </a:r>
            <a:r>
              <a:rPr lang="en" sz="2000" dirty="0"/>
              <a:t>is a framework for learning with missing data. </a:t>
            </a:r>
            <a:endParaRPr sz="2000" dirty="0"/>
          </a:p>
          <a:p>
            <a:pPr marL="342900">
              <a:spcBef>
                <a:spcPts val="1600"/>
              </a:spcBef>
            </a:pPr>
            <a:r>
              <a:rPr lang="en" sz="2000" dirty="0"/>
              <a:t>We can find </a:t>
            </a:r>
            <a:r>
              <a:rPr lang="en" sz="2000" b="1" dirty="0"/>
              <a:t>EM applications </a:t>
            </a:r>
            <a:r>
              <a:rPr lang="en" sz="2000" dirty="0"/>
              <a:t>on :</a:t>
            </a:r>
            <a:endParaRPr sz="2000" dirty="0"/>
          </a:p>
          <a:p>
            <a:pPr marL="9144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Word sense induction</a:t>
            </a:r>
            <a:endParaRPr sz="2000" dirty="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Semi-supervised learning</a:t>
            </a:r>
            <a:endParaRPr sz="2000" dirty="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Multi-component modeling</a:t>
            </a:r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Semi-supervised learning </a:t>
            </a:r>
            <a:endParaRPr dirty="0"/>
          </a:p>
        </p:txBody>
      </p:sp>
      <p:sp>
        <p:nvSpPr>
          <p:cNvPr id="681" name="Google Shape;681;p109"/>
          <p:cNvSpPr txBox="1">
            <a:spLocks noGrp="1"/>
          </p:cNvSpPr>
          <p:nvPr>
            <p:ph type="body" idx="1"/>
          </p:nvPr>
        </p:nvSpPr>
        <p:spPr>
          <a:xfrm>
            <a:off x="752325" y="1282025"/>
            <a:ext cx="78303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600"/>
              </a:spcAft>
              <a:buSzPts val="1700"/>
              <a:buChar char="●"/>
            </a:pPr>
            <a:r>
              <a:rPr lang="en" sz="1700" dirty="0"/>
              <a:t>In </a:t>
            </a:r>
            <a:r>
              <a:rPr lang="en" sz="1700" b="1" dirty="0"/>
              <a:t>semi-supervised learning</a:t>
            </a:r>
            <a:r>
              <a:rPr lang="en" sz="1700" dirty="0"/>
              <a:t>, the learner makes use of both </a:t>
            </a:r>
            <a:r>
              <a:rPr lang="en" sz="1700" b="1" dirty="0">
                <a:solidFill>
                  <a:srgbClr val="0000FF"/>
                </a:solidFill>
              </a:rPr>
              <a:t>labeled</a:t>
            </a:r>
            <a:r>
              <a:rPr lang="en" sz="1700" b="1" dirty="0"/>
              <a:t> </a:t>
            </a:r>
            <a:r>
              <a:rPr lang="en" sz="1700" dirty="0"/>
              <a:t>and </a:t>
            </a:r>
            <a:r>
              <a:rPr lang="en" sz="1700" b="1" dirty="0">
                <a:solidFill>
                  <a:srgbClr val="0000FF"/>
                </a:solidFill>
              </a:rPr>
              <a:t>unlabeled</a:t>
            </a:r>
            <a:r>
              <a:rPr lang="en" sz="1700" b="1" dirty="0"/>
              <a:t> </a:t>
            </a:r>
            <a:r>
              <a:rPr lang="en" sz="1700" dirty="0"/>
              <a:t>data.</a:t>
            </a:r>
            <a:endParaRPr sz="1700" dirty="0"/>
          </a:p>
          <a:p>
            <a:pPr marL="457200" lvl="0" indent="-336550" algn="l" rtl="0">
              <a:spcBef>
                <a:spcPts val="600"/>
              </a:spcBef>
              <a:spcAft>
                <a:spcPts val="600"/>
              </a:spcAft>
              <a:buSzPts val="1700"/>
              <a:buChar char="●"/>
            </a:pPr>
            <a:r>
              <a:rPr lang="en" sz="1700" b="1" dirty="0"/>
              <a:t>Expectation-maximization</a:t>
            </a:r>
            <a:r>
              <a:rPr lang="en" sz="1700" dirty="0"/>
              <a:t> can be applied to the problem of semi-supervised learning, by learning from both labeled and unlabeled data in a single model. </a:t>
            </a:r>
            <a:endParaRPr sz="1700" dirty="0"/>
          </a:p>
          <a:p>
            <a:pPr marL="457200" lvl="0" indent="-336550" algn="l" rtl="0">
              <a:spcBef>
                <a:spcPts val="600"/>
              </a:spcBef>
              <a:spcAft>
                <a:spcPts val="600"/>
              </a:spcAft>
              <a:buSzPts val="1700"/>
              <a:buChar char="●"/>
            </a:pPr>
            <a:r>
              <a:rPr lang="en" sz="1700" b="1" dirty="0"/>
              <a:t>Semi-supervised learning</a:t>
            </a:r>
            <a:r>
              <a:rPr lang="en" sz="1700" dirty="0"/>
              <a:t> makes use of </a:t>
            </a:r>
            <a:r>
              <a:rPr lang="en" sz="1700" b="1" dirty="0">
                <a:solidFill>
                  <a:srgbClr val="0000FF"/>
                </a:solidFill>
              </a:rPr>
              <a:t>annotated examples</a:t>
            </a:r>
            <a:r>
              <a:rPr lang="en" sz="1700" dirty="0"/>
              <a:t>, ensuring that each label y corresponds to the desired concept. </a:t>
            </a:r>
          </a:p>
          <a:p>
            <a:pPr lvl="1" indent="-336550">
              <a:spcBef>
                <a:spcPts val="600"/>
              </a:spcBef>
              <a:spcAft>
                <a:spcPts val="600"/>
              </a:spcAft>
              <a:buSzPts val="1700"/>
              <a:buChar char="●"/>
            </a:pPr>
            <a:r>
              <a:rPr lang="en" dirty="0"/>
              <a:t>One method is by adding unlabeled examples, it is possible cover a greater fraction of the features than would appear in labeled data alone.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Semi-supervised learning :  </a:t>
            </a:r>
            <a:r>
              <a:rPr lang="en">
                <a:solidFill>
                  <a:srgbClr val="0000FF"/>
                </a:solidFill>
              </a:rPr>
              <a:t>Multi-view learning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687" name="Google Shape;687;p110"/>
          <p:cNvSpPr txBox="1">
            <a:spLocks noGrp="1"/>
          </p:cNvSpPr>
          <p:nvPr>
            <p:ph type="body" idx="1"/>
          </p:nvPr>
        </p:nvSpPr>
        <p:spPr>
          <a:xfrm>
            <a:off x="514350" y="1201459"/>
            <a:ext cx="83181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 dirty="0"/>
              <a:t>EM semi-supervised </a:t>
            </a:r>
            <a:r>
              <a:rPr lang="en" sz="2000" dirty="0"/>
              <a:t>learning can be viewed as</a:t>
            </a:r>
            <a:r>
              <a:rPr lang="en" sz="2000" b="1" dirty="0"/>
              <a:t> self-training</a:t>
            </a:r>
            <a:r>
              <a:rPr lang="en" sz="2000" dirty="0"/>
              <a:t>.</a:t>
            </a:r>
            <a:endParaRPr sz="2000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In </a:t>
            </a:r>
            <a:r>
              <a:rPr lang="en" sz="2000" b="1" dirty="0">
                <a:solidFill>
                  <a:schemeClr val="dk1"/>
                </a:solidFill>
              </a:rPr>
              <a:t>self-training</a:t>
            </a:r>
            <a:r>
              <a:rPr lang="en" sz="2000" dirty="0"/>
              <a:t>, the labeled data guides the initial estimates of the classification parameters; these parameters are used to compute a </a:t>
            </a:r>
            <a:r>
              <a:rPr lang="en" sz="2000" b="1" dirty="0"/>
              <a:t>label distribution</a:t>
            </a:r>
            <a:r>
              <a:rPr lang="en" sz="2000" dirty="0"/>
              <a:t> over the </a:t>
            </a:r>
            <a:r>
              <a:rPr lang="en" sz="2000" b="1" dirty="0"/>
              <a:t>unlabeled instances</a:t>
            </a:r>
            <a:r>
              <a:rPr lang="en" sz="2000" dirty="0"/>
              <a:t>, </a:t>
            </a:r>
            <a:r>
              <a:rPr lang="en" sz="2000" b="1" i="1" dirty="0"/>
              <a:t>q (i)</a:t>
            </a:r>
            <a:r>
              <a:rPr lang="en" sz="2000" dirty="0"/>
              <a:t> ; the label distributions are used to update the parameters. </a:t>
            </a:r>
            <a:endParaRPr sz="2000" dirty="0"/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 dirty="0"/>
              <a:t>The risk is that self-training </a:t>
            </a:r>
            <a:r>
              <a:rPr lang="en" sz="2000" b="1" dirty="0">
                <a:solidFill>
                  <a:srgbClr val="FF0000"/>
                </a:solidFill>
              </a:rPr>
              <a:t>drifts away</a:t>
            </a:r>
            <a:r>
              <a:rPr lang="en" sz="2000" dirty="0">
                <a:solidFill>
                  <a:srgbClr val="FF0000"/>
                </a:solidFill>
              </a:rPr>
              <a:t> </a:t>
            </a:r>
            <a:r>
              <a:rPr lang="en" sz="2000" dirty="0"/>
              <a:t>from the original labeled data. This problem can be ameliorated by </a:t>
            </a:r>
            <a:r>
              <a:rPr lang="en" sz="2000" b="1" dirty="0">
                <a:solidFill>
                  <a:srgbClr val="0000FF"/>
                </a:solidFill>
              </a:rPr>
              <a:t>multi-view learning</a:t>
            </a:r>
            <a:r>
              <a:rPr lang="en" sz="2000" dirty="0"/>
              <a:t>. </a:t>
            </a: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Multi-view learning 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693" name="Google Shape;693;p111"/>
          <p:cNvSpPr txBox="1">
            <a:spLocks noGrp="1"/>
          </p:cNvSpPr>
          <p:nvPr>
            <p:ph type="body" idx="1"/>
          </p:nvPr>
        </p:nvSpPr>
        <p:spPr>
          <a:xfrm>
            <a:off x="477825" y="1054507"/>
            <a:ext cx="82953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b="1" dirty="0"/>
              <a:t>Co-training</a:t>
            </a:r>
            <a:r>
              <a:rPr lang="en" dirty="0"/>
              <a:t> is an </a:t>
            </a:r>
            <a:r>
              <a:rPr lang="en" b="1" dirty="0"/>
              <a:t>iterative </a:t>
            </a:r>
            <a:r>
              <a:rPr lang="en" dirty="0"/>
              <a:t>multi-view learning algorithm, in which there are </a:t>
            </a:r>
            <a:r>
              <a:rPr lang="en" b="1" dirty="0"/>
              <a:t>separate classifiers</a:t>
            </a:r>
            <a:r>
              <a:rPr lang="en" dirty="0"/>
              <a:t> for each view.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At each </a:t>
            </a:r>
            <a:r>
              <a:rPr lang="en" b="1" dirty="0"/>
              <a:t>iteration</a:t>
            </a:r>
            <a:r>
              <a:rPr lang="en" dirty="0"/>
              <a:t>, each classifier predicts labels for a subset of the unlabeled instances, using only the features available in its view. </a:t>
            </a:r>
          </a:p>
          <a:p>
            <a:pPr marL="285750" indent="-285750">
              <a:spcBef>
                <a:spcPts val="1600"/>
              </a:spcBef>
            </a:pPr>
            <a:r>
              <a:rPr lang="en" dirty="0"/>
              <a:t>These predictions are then used as </a:t>
            </a:r>
            <a:r>
              <a:rPr lang="en" b="1" dirty="0"/>
              <a:t>ground truth</a:t>
            </a:r>
            <a:r>
              <a:rPr lang="en" dirty="0"/>
              <a:t> to train the classifiers associated with the other views. If the views are truly </a:t>
            </a:r>
            <a:r>
              <a:rPr lang="en" b="1" dirty="0"/>
              <a:t>independent</a:t>
            </a:r>
            <a:r>
              <a:rPr lang="en" dirty="0"/>
              <a:t>, this procedure is</a:t>
            </a:r>
            <a:r>
              <a:rPr lang="en" u="sng" dirty="0"/>
              <a:t> </a:t>
            </a:r>
            <a:r>
              <a:rPr lang="en" u="sng" dirty="0">
                <a:solidFill>
                  <a:srgbClr val="00B050"/>
                </a:solidFill>
              </a:rPr>
              <a:t>robust to drift</a:t>
            </a:r>
            <a:r>
              <a:rPr lang="en" dirty="0">
                <a:solidFill>
                  <a:srgbClr val="00B050"/>
                </a:solidFill>
              </a:rPr>
              <a:t>. </a:t>
            </a:r>
            <a:r>
              <a:rPr lang="en" dirty="0"/>
              <a:t>Furthermore, it imposes no restrictions on the classifiers that can be used for each view.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 i="1" dirty="0">
                <a:solidFill>
                  <a:srgbClr val="0000FF"/>
                </a:solidFill>
              </a:rPr>
              <a:t>Word-sense disambiguation </a:t>
            </a:r>
            <a:r>
              <a:rPr lang="en" i="1" dirty="0"/>
              <a:t>is particularly suited to multi-view learning</a:t>
            </a:r>
            <a:endParaRPr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Semi-supervised learning: </a:t>
            </a:r>
            <a:r>
              <a:rPr lang="en" sz="2600">
                <a:solidFill>
                  <a:srgbClr val="0000FF"/>
                </a:solidFill>
              </a:rPr>
              <a:t>Graph-based algorithms</a:t>
            </a:r>
            <a:endParaRPr sz="2600" dirty="0">
              <a:solidFill>
                <a:srgbClr val="0000FF"/>
              </a:solidFill>
            </a:endParaRPr>
          </a:p>
        </p:txBody>
      </p:sp>
      <p:sp>
        <p:nvSpPr>
          <p:cNvPr id="699" name="Google Shape;699;p112"/>
          <p:cNvSpPr txBox="1">
            <a:spLocks noGrp="1"/>
          </p:cNvSpPr>
          <p:nvPr>
            <p:ph type="body" idx="1"/>
          </p:nvPr>
        </p:nvSpPr>
        <p:spPr>
          <a:xfrm>
            <a:off x="532575" y="1225951"/>
            <a:ext cx="80490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sz="2000" dirty="0"/>
              <a:t>Another family of approaches to </a:t>
            </a:r>
            <a:r>
              <a:rPr lang="en" sz="2000" b="1" dirty="0"/>
              <a:t>semi-supervised learning </a:t>
            </a:r>
            <a:r>
              <a:rPr lang="en" sz="2000" dirty="0"/>
              <a:t>begins by constructing a </a:t>
            </a:r>
            <a:r>
              <a:rPr lang="en" sz="2000" b="1" dirty="0">
                <a:solidFill>
                  <a:srgbClr val="0000FF"/>
                </a:solidFill>
              </a:rPr>
              <a:t>graph</a:t>
            </a:r>
            <a:r>
              <a:rPr lang="en" sz="2000" dirty="0"/>
              <a:t>, in which</a:t>
            </a:r>
            <a:r>
              <a:rPr lang="en" sz="2000" b="1" dirty="0"/>
              <a:t> pairs of instances are linked with symmetric weights ωi,j</a:t>
            </a:r>
            <a:r>
              <a:rPr lang="en" sz="2000" dirty="0"/>
              <a:t>.</a:t>
            </a:r>
            <a:endParaRPr sz="2000" dirty="0"/>
          </a:p>
          <a:p>
            <a:pPr marL="342900">
              <a:spcBef>
                <a:spcPts val="1600"/>
              </a:spcBef>
              <a:spcAft>
                <a:spcPts val="1600"/>
              </a:spcAft>
            </a:pPr>
            <a:r>
              <a:rPr lang="en" sz="2000" dirty="0"/>
              <a:t>The goal is to use this weighted graph to propagate labels from a </a:t>
            </a:r>
            <a:r>
              <a:rPr lang="en" sz="2000" b="1" dirty="0"/>
              <a:t>small set of labeled instances </a:t>
            </a:r>
            <a:r>
              <a:rPr lang="en" sz="2000" dirty="0"/>
              <a:t>to </a:t>
            </a:r>
            <a:r>
              <a:rPr lang="en" sz="2000" b="1" dirty="0"/>
              <a:t>larger set of unlabeled instances</a:t>
            </a:r>
            <a:r>
              <a:rPr lang="en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Graph-based algorithms</a:t>
            </a:r>
            <a:endParaRPr dirty="0"/>
          </a:p>
        </p:txBody>
      </p:sp>
      <p:sp>
        <p:nvSpPr>
          <p:cNvPr id="705" name="Google Shape;705;p11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dirty="0"/>
              <a:t>In</a:t>
            </a:r>
            <a:r>
              <a:rPr lang="en" sz="1600" b="1" dirty="0"/>
              <a:t> label propagation</a:t>
            </a:r>
            <a:r>
              <a:rPr lang="en" sz="1600" dirty="0"/>
              <a:t>, this is done through a series of matrix operations. </a:t>
            </a:r>
          </a:p>
          <a:p>
            <a:pPr marL="285750" indent="-285750"/>
            <a:r>
              <a:rPr lang="en" sz="1600" dirty="0"/>
              <a:t>Let Q be a matrix of size N × K, in which each row q (i) describes </a:t>
            </a:r>
            <a:r>
              <a:rPr lang="en" sz="1600" b="1" dirty="0"/>
              <a:t>labeling of instance i</a:t>
            </a:r>
            <a:r>
              <a:rPr lang="en" sz="1600" dirty="0"/>
              <a:t>. When ground truth labels are available, then q(i) is an indicator vector. </a:t>
            </a:r>
          </a:p>
          <a:p>
            <a:pPr marL="285750" indent="-285750"/>
            <a:r>
              <a:rPr lang="en" sz="1600" dirty="0"/>
              <a:t>Let Ti,j represent the “transition” probability of moving from node j to node i.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CA"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sz="1600" dirty="0"/>
              <a:t>We compute values of</a:t>
            </a:r>
            <a:r>
              <a:rPr lang="en" sz="1600" b="1" dirty="0"/>
              <a:t> Ti,j</a:t>
            </a:r>
            <a:r>
              <a:rPr lang="en" sz="1600" dirty="0"/>
              <a:t> for all instances j and all unlabeled instances i, forming a matrix of size NU × N. We can then “</a:t>
            </a:r>
            <a:r>
              <a:rPr lang="en" sz="1600" b="1" dirty="0"/>
              <a:t>propagate</a:t>
            </a:r>
            <a:r>
              <a:rPr lang="en" sz="1600" dirty="0"/>
              <a:t>” the label distributions to the unlabeled instances.</a:t>
            </a:r>
            <a:endParaRPr sz="1600" dirty="0"/>
          </a:p>
        </p:txBody>
      </p:sp>
      <p:pic>
        <p:nvPicPr>
          <p:cNvPr id="706" name="Google Shape;706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200" y="2417882"/>
            <a:ext cx="3057600" cy="71595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07" name="Google Shape;707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6200" y="4125775"/>
            <a:ext cx="1638432" cy="916357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 dirty="0"/>
          </a:p>
        </p:txBody>
      </p:sp>
      <p:sp>
        <p:nvSpPr>
          <p:cNvPr id="616" name="Google Shape;616;p99"/>
          <p:cNvSpPr txBox="1">
            <a:spLocks noGrp="1"/>
          </p:cNvSpPr>
          <p:nvPr>
            <p:ph type="body" idx="1"/>
          </p:nvPr>
        </p:nvSpPr>
        <p:spPr>
          <a:xfrm>
            <a:off x="859800" y="1297400"/>
            <a:ext cx="7431300" cy="30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Consider the problem of </a:t>
            </a:r>
            <a:r>
              <a:rPr lang="en" sz="2000" b="1" i="1"/>
              <a:t>word sense disambiguation</a:t>
            </a:r>
            <a:r>
              <a:rPr lang="en" sz="2000"/>
              <a:t> were a word can have different </a:t>
            </a:r>
            <a:r>
              <a:rPr lang="en" sz="2000" b="1"/>
              <a:t>sensed </a:t>
            </a:r>
            <a:r>
              <a:rPr lang="en" sz="2000"/>
              <a:t>or </a:t>
            </a:r>
            <a:r>
              <a:rPr lang="en" sz="2000" b="1"/>
              <a:t>meanings</a:t>
            </a:r>
            <a:r>
              <a:rPr lang="en" sz="2000"/>
              <a:t>. 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goal is to classify each instance of a </a:t>
            </a:r>
            <a:r>
              <a:rPr lang="en" sz="2000" b="1"/>
              <a:t>word </a:t>
            </a:r>
            <a:r>
              <a:rPr lang="en" sz="2000"/>
              <a:t>into a </a:t>
            </a:r>
            <a:r>
              <a:rPr lang="en" sz="2000" b="1"/>
              <a:t>sense</a:t>
            </a:r>
            <a:r>
              <a:rPr lang="en" sz="2000"/>
              <a:t>. 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Question: </a:t>
            </a:r>
            <a:endParaRPr sz="2000" b="1" dirty="0">
              <a:solidFill>
                <a:srgbClr val="FF0000"/>
              </a:solidFill>
            </a:endParaRPr>
          </a:p>
          <a:p>
            <a:pPr marL="9144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the labels are missing from our dataset, Is it possible to learn anything about these different senses </a:t>
            </a:r>
            <a:r>
              <a:rPr lang="en" sz="1700" b="1"/>
              <a:t>without labeled data</a:t>
            </a:r>
            <a:r>
              <a:rPr lang="en" sz="1700"/>
              <a:t>?</a:t>
            </a:r>
            <a:endParaRPr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 dirty="0"/>
          </a:p>
        </p:txBody>
      </p:sp>
      <p:sp>
        <p:nvSpPr>
          <p:cNvPr id="622" name="Google Shape;622;p100"/>
          <p:cNvSpPr txBox="1">
            <a:spLocks noGrp="1"/>
          </p:cNvSpPr>
          <p:nvPr>
            <p:ph type="body" idx="1"/>
          </p:nvPr>
        </p:nvSpPr>
        <p:spPr>
          <a:xfrm>
            <a:off x="475975" y="1152475"/>
            <a:ext cx="83562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Question:</a:t>
            </a:r>
            <a:r>
              <a:rPr lang="en" sz="2000">
                <a:solidFill>
                  <a:srgbClr val="FF0000"/>
                </a:solidFill>
              </a:rPr>
              <a:t> </a:t>
            </a:r>
            <a:endParaRPr sz="2000" dirty="0">
              <a:solidFill>
                <a:srgbClr val="FF0000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the labels are missing from our dataset, Is it possible to learn anything about these different senses without labeled data?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Solution: </a:t>
            </a:r>
            <a:endParaRPr sz="2000" b="1" dirty="0">
              <a:solidFill>
                <a:srgbClr val="FF0000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 b="1">
                <a:solidFill>
                  <a:srgbClr val="9900FF"/>
                </a:solidFill>
              </a:rPr>
              <a:t>Clustering </a:t>
            </a:r>
            <a:r>
              <a:rPr lang="en" sz="2000" b="1"/>
              <a:t>algorithms</a:t>
            </a:r>
            <a:r>
              <a:rPr lang="en" sz="2000"/>
              <a:t> are capable of finding different context groups. These algorithms assign each data point to a </a:t>
            </a:r>
            <a:r>
              <a:rPr lang="en" sz="2000" b="1"/>
              <a:t>discrete cluster </a:t>
            </a:r>
            <a:r>
              <a:rPr lang="en" sz="2000"/>
              <a:t>or </a:t>
            </a:r>
            <a:r>
              <a:rPr lang="en" sz="2000" b="1"/>
              <a:t>category</a:t>
            </a:r>
            <a:r>
              <a:rPr lang="en" sz="2000"/>
              <a:t>, zi ∈ 1, 2, . . . K. 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K-means </a:t>
            </a:r>
            <a:r>
              <a:rPr lang="en">
                <a:solidFill>
                  <a:srgbClr val="9900FF"/>
                </a:solidFill>
              </a:rPr>
              <a:t>clustering</a:t>
            </a:r>
            <a:endParaRPr dirty="0">
              <a:solidFill>
                <a:srgbClr val="9900FF"/>
              </a:solidFill>
            </a:endParaRPr>
          </a:p>
        </p:txBody>
      </p:sp>
      <p:sp>
        <p:nvSpPr>
          <p:cNvPr id="628" name="Google Shape;628;p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15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sz="1900" b="1" dirty="0">
                <a:solidFill>
                  <a:srgbClr val="0000FF"/>
                </a:solidFill>
              </a:rPr>
              <a:t>K-means</a:t>
            </a:r>
            <a:r>
              <a:rPr lang="en" sz="1900" dirty="0">
                <a:solidFill>
                  <a:srgbClr val="0000FF"/>
                </a:solidFill>
              </a:rPr>
              <a:t> </a:t>
            </a:r>
            <a:r>
              <a:rPr lang="en" sz="1900" dirty="0"/>
              <a:t>is an </a:t>
            </a:r>
            <a:r>
              <a:rPr lang="en" sz="1900" b="1" dirty="0"/>
              <a:t>iterative</a:t>
            </a:r>
            <a:r>
              <a:rPr lang="en" sz="1900" dirty="0"/>
              <a:t> algorithm that maintains a cluster assignment for each instance, and a central (“</a:t>
            </a:r>
            <a:r>
              <a:rPr lang="en" sz="1900" b="1" dirty="0"/>
              <a:t>mean</a:t>
            </a:r>
            <a:r>
              <a:rPr lang="en" sz="1900" dirty="0"/>
              <a:t>”) location for each cluster.</a:t>
            </a:r>
            <a:endParaRPr sz="1900" dirty="0"/>
          </a:p>
          <a:p>
            <a:pPr marL="342900">
              <a:spcBef>
                <a:spcPts val="1600"/>
              </a:spcBef>
            </a:pPr>
            <a:r>
              <a:rPr lang="en" sz="1900" b="1" dirty="0">
                <a:solidFill>
                  <a:srgbClr val="0000FF"/>
                </a:solidFill>
              </a:rPr>
              <a:t>K-means</a:t>
            </a:r>
            <a:r>
              <a:rPr lang="en" sz="1900" dirty="0"/>
              <a:t> iterates between updates to the assignments and the centers: </a:t>
            </a:r>
            <a:endParaRPr sz="19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/>
              <a:t>Each instance is placed in the cluster with the closest center.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/>
              <a:t>Each center is recomputed as the average over points in the cluster</a:t>
            </a:r>
            <a:r>
              <a:rPr lang="en" dirty="0"/>
              <a:t>.</a:t>
            </a:r>
            <a:endParaRPr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dirty="0"/>
              <a:t>In</a:t>
            </a:r>
            <a:r>
              <a:rPr lang="en" b="1" dirty="0">
                <a:solidFill>
                  <a:srgbClr val="0000FF"/>
                </a:solidFill>
              </a:rPr>
              <a:t> K-means</a:t>
            </a:r>
            <a:r>
              <a:rPr lang="en" dirty="0"/>
              <a:t>, the converged solution depends on the </a:t>
            </a:r>
            <a:r>
              <a:rPr lang="en" b="1" dirty="0"/>
              <a:t>initialization</a:t>
            </a:r>
            <a:r>
              <a:rPr lang="en" dirty="0"/>
              <a:t>, and a better clustering can sometimes be found simply by re-running the algorithm from a different random starting point.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K-means </a:t>
            </a:r>
            <a:r>
              <a:rPr lang="en">
                <a:solidFill>
                  <a:srgbClr val="9900FF"/>
                </a:solidFill>
              </a:rPr>
              <a:t>clustering </a:t>
            </a:r>
            <a:r>
              <a:rPr lang="en"/>
              <a:t>pt2</a:t>
            </a:r>
            <a:endParaRPr dirty="0"/>
          </a:p>
        </p:txBody>
      </p:sp>
      <p:sp>
        <p:nvSpPr>
          <p:cNvPr id="634" name="Google Shape;634;p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35" name="Google Shape;63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75" y="1152475"/>
            <a:ext cx="7774375" cy="31971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K-means</a:t>
            </a:r>
            <a:endParaRPr dirty="0"/>
          </a:p>
        </p:txBody>
      </p:sp>
      <p:sp>
        <p:nvSpPr>
          <p:cNvPr id="641" name="Google Shape;641;p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b="1" dirty="0">
                <a:solidFill>
                  <a:srgbClr val="0000FF"/>
                </a:solidFill>
              </a:rPr>
              <a:t>Soft K-means</a:t>
            </a:r>
            <a:r>
              <a:rPr lang="en" dirty="0"/>
              <a:t> is a particularly relevant variant. Instead of directly assigning each point to a specific cluster, soft K-means assigns to each point a distribution over clusters.</a:t>
            </a:r>
            <a:endParaRPr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dirty="0"/>
              <a:t>The </a:t>
            </a:r>
            <a:r>
              <a:rPr lang="en" b="1" dirty="0"/>
              <a:t>soft weight </a:t>
            </a:r>
            <a:r>
              <a:rPr lang="en" b="1" i="1" dirty="0"/>
              <a:t>qi(k)</a:t>
            </a:r>
            <a:r>
              <a:rPr lang="en" dirty="0"/>
              <a:t> is computed from the distance of </a:t>
            </a:r>
            <a:r>
              <a:rPr lang="en" b="1" i="1" dirty="0"/>
              <a:t>xi </a:t>
            </a:r>
            <a:r>
              <a:rPr lang="en" dirty="0"/>
              <a:t>to the cluster center</a:t>
            </a:r>
            <a:r>
              <a:rPr lang="en" b="1" i="1" dirty="0"/>
              <a:t> νk</a:t>
            </a:r>
            <a:r>
              <a:rPr lang="en" dirty="0"/>
              <a:t>. In turn, the center of each cluster is computed from a weighted average of the points in the cluster</a:t>
            </a:r>
            <a:endParaRPr dirty="0"/>
          </a:p>
        </p:txBody>
      </p:sp>
      <p:pic>
        <p:nvPicPr>
          <p:cNvPr id="642" name="Google Shape;642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025" y="3457826"/>
            <a:ext cx="3177500" cy="89175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Expectation-Maximization (EM)</a:t>
            </a:r>
            <a:endParaRPr dirty="0"/>
          </a:p>
        </p:txBody>
      </p:sp>
      <p:sp>
        <p:nvSpPr>
          <p:cNvPr id="648" name="Google Shape;648;p104"/>
          <p:cNvSpPr txBox="1">
            <a:spLocks noGrp="1"/>
          </p:cNvSpPr>
          <p:nvPr>
            <p:ph type="body" idx="1"/>
          </p:nvPr>
        </p:nvSpPr>
        <p:spPr>
          <a:xfrm>
            <a:off x="537375" y="1152475"/>
            <a:ext cx="79533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sz="1900" b="1" dirty="0">
                <a:solidFill>
                  <a:srgbClr val="0000FF"/>
                </a:solidFill>
              </a:rPr>
              <a:t>Expectation-maximization</a:t>
            </a:r>
            <a:r>
              <a:rPr lang="en" sz="1900" dirty="0"/>
              <a:t> combines the idea of </a:t>
            </a:r>
            <a:r>
              <a:rPr lang="en" sz="1900" b="1" dirty="0"/>
              <a:t>soft K-means</a:t>
            </a:r>
            <a:r>
              <a:rPr lang="en" sz="1900" dirty="0"/>
              <a:t> with </a:t>
            </a:r>
            <a:r>
              <a:rPr lang="en" sz="1900" b="1" dirty="0"/>
              <a:t>Naıve Bayes</a:t>
            </a:r>
            <a:r>
              <a:rPr lang="en" sz="1900" dirty="0"/>
              <a:t> </a:t>
            </a:r>
            <a:r>
              <a:rPr lang="en" sz="1900" b="1" dirty="0"/>
              <a:t>classification </a:t>
            </a:r>
            <a:r>
              <a:rPr lang="en" sz="1900" dirty="0"/>
              <a:t>as its an </a:t>
            </a:r>
            <a:r>
              <a:rPr lang="en" sz="1900" b="1" dirty="0"/>
              <a:t>iterative algorithm</a:t>
            </a:r>
            <a:r>
              <a:rPr lang="en" sz="1900" dirty="0"/>
              <a:t> to find the </a:t>
            </a:r>
            <a:r>
              <a:rPr lang="en" sz="1900" b="1" dirty="0"/>
              <a:t>maximum local likelihood</a:t>
            </a:r>
            <a:r>
              <a:rPr lang="en" sz="1900" dirty="0"/>
              <a:t>.</a:t>
            </a:r>
            <a:endParaRPr sz="1900" dirty="0"/>
          </a:p>
          <a:p>
            <a:pPr marL="342900">
              <a:spcBef>
                <a:spcPts val="1600"/>
              </a:spcBef>
            </a:pPr>
            <a:r>
              <a:rPr lang="en" sz="1900" dirty="0"/>
              <a:t> The </a:t>
            </a:r>
            <a:r>
              <a:rPr lang="en" sz="1900" b="1" dirty="0">
                <a:solidFill>
                  <a:srgbClr val="0000FF"/>
                </a:solidFill>
              </a:rPr>
              <a:t>Expectation-maximization</a:t>
            </a:r>
            <a:r>
              <a:rPr lang="en" sz="1900" dirty="0">
                <a:solidFill>
                  <a:schemeClr val="dk1"/>
                </a:solidFill>
              </a:rPr>
              <a:t> </a:t>
            </a:r>
            <a:r>
              <a:rPr lang="en" sz="1900" dirty="0"/>
              <a:t>iteration alternates between performing an expectation </a:t>
            </a:r>
            <a:r>
              <a:rPr lang="en" sz="1900" b="1" dirty="0"/>
              <a:t>E-step</a:t>
            </a:r>
            <a:r>
              <a:rPr lang="en" sz="1900" dirty="0"/>
              <a:t>, which creates a function for the expectation of the log-likelihood evaluated using the current estimate for the parameters, and a maximization </a:t>
            </a:r>
            <a:r>
              <a:rPr lang="en" sz="1900" b="1" dirty="0"/>
              <a:t>M-step</a:t>
            </a:r>
            <a:r>
              <a:rPr lang="en" sz="1900" dirty="0"/>
              <a:t>,which computes parameters maximizing the expected log-likelihood found on the E step.</a:t>
            </a:r>
            <a:endParaRPr sz="19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Expectation-Maximization (EM) : </a:t>
            </a:r>
            <a:r>
              <a:rPr lang="en">
                <a:solidFill>
                  <a:srgbClr val="0000FF"/>
                </a:solidFill>
              </a:rPr>
              <a:t>The E-step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654" name="Google Shape;654;p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sz="1900" dirty="0"/>
              <a:t>The step in which we update q (i) is known as the E-step, because it updates the distribution under which the expectation is computed. </a:t>
            </a:r>
            <a:endParaRPr sz="19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55" name="Google Shape;65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800" y="2492425"/>
            <a:ext cx="4418950" cy="12981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Expectation-Maximization (EM) : </a:t>
            </a:r>
            <a:r>
              <a:rPr lang="en">
                <a:solidFill>
                  <a:srgbClr val="0000FF"/>
                </a:solidFill>
              </a:rPr>
              <a:t>The M-step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661" name="Google Shape;661;p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Next, we hold fixed the soft assignments q (i) , and maximize with respect to the parameters, φ and µ. The parameter φ is a distribution over words for each cluster.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62" name="Google Shape;662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199" y="2324024"/>
            <a:ext cx="5887425" cy="10909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63" name="Google Shape;663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400" y="3612225"/>
            <a:ext cx="3419475" cy="37147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yerson Universit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5931</TotalTime>
  <Words>971</Words>
  <Application>Microsoft Office PowerPoint</Application>
  <PresentationFormat>On-screen Show (16:9)</PresentationFormat>
  <Paragraphs>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Ryerson University</vt:lpstr>
      <vt:lpstr>Chapter 5</vt:lpstr>
      <vt:lpstr>Unsupervised learning</vt:lpstr>
      <vt:lpstr>Unsupervised learning</vt:lpstr>
      <vt:lpstr>K-means clustering</vt:lpstr>
      <vt:lpstr>K-means clustering pt2</vt:lpstr>
      <vt:lpstr>Soft K-means</vt:lpstr>
      <vt:lpstr>Expectation-Maximization (EM)</vt:lpstr>
      <vt:lpstr>Expectation-Maximization (EM) : The E-step</vt:lpstr>
      <vt:lpstr>Expectation-Maximization (EM) : The M-step</vt:lpstr>
      <vt:lpstr> How many clusters? </vt:lpstr>
      <vt:lpstr>Applications of expectation-maximization</vt:lpstr>
      <vt:lpstr>Semi-supervised learning </vt:lpstr>
      <vt:lpstr>Semi-supervised learning :  Multi-view learning</vt:lpstr>
      <vt:lpstr>Multi-view learning </vt:lpstr>
      <vt:lpstr>Semi-supervised learning: Graph-based algorithms</vt:lpstr>
      <vt:lpstr>Graph-based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 Jacob Eisenstein </dc:title>
  <cp:lastModifiedBy>Mahtab Tamannaee</cp:lastModifiedBy>
  <cp:revision>137</cp:revision>
  <dcterms:modified xsi:type="dcterms:W3CDTF">2021-04-30T13:15:24Z</dcterms:modified>
</cp:coreProperties>
</file>