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765f176be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765f176be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765f176be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765f176be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765f176b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765f176b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765f176be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765f176be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c765f176be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c765f176be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765f176be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765f176be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c765f176be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c765f176be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c765f176be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c765f176be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765f176be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c765f176be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765f176be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765f176be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c765f176b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c765f176b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765f176be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765f176be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765f176b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765f176b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765f176be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765f176be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c765f176be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c765f176be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c765f176be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c765f176be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765f176be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765f176be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765f176be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765f176be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765f176be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765f176be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765f176b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765f176b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765f176be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765f176be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765f176be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765f176be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765f176be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765f176be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c765f176be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c765f176be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765f176b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765f176b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2" y="451975"/>
            <a:ext cx="690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90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311700" y="451975"/>
            <a:ext cx="720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00"/>
                </a:solidFill>
              </a:rPr>
              <a:t>Natural Language Processing </a:t>
            </a:r>
            <a:endParaRPr sz="45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1">
                <a:solidFill>
                  <a:srgbClr val="FFFF00"/>
                </a:solidFill>
              </a:rPr>
              <a:t>Jacob Eisenstein </a:t>
            </a:r>
            <a:endParaRPr i="1"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311700" y="2979850"/>
            <a:ext cx="69012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Direct Studies - Book Report 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By Mahtab Tamannaee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Winter 2021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Discounting and backoff</a:t>
            </a:r>
            <a:endParaRPr/>
          </a:p>
        </p:txBody>
      </p:sp>
      <p:sp>
        <p:nvSpPr>
          <p:cNvPr id="770" name="Google Shape;770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000" dirty="0"/>
              <a:t>Another approach would be to borrow the same amount of probability mass from all observed n-grams, and redistribute it among only the unobserved n-grams. This is called</a:t>
            </a:r>
            <a:r>
              <a:rPr lang="en" sz="2000" b="1" dirty="0">
                <a:solidFill>
                  <a:srgbClr val="0000FF"/>
                </a:solidFill>
              </a:rPr>
              <a:t> absolute discounting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2000" dirty="0"/>
              <a:t>Discounting reserves some probability mass from the observed data, and we do not need redistribute this probability mass equally. Instead, we can </a:t>
            </a:r>
            <a:r>
              <a:rPr lang="en" sz="2000" b="1" dirty="0">
                <a:solidFill>
                  <a:srgbClr val="0000FF"/>
                </a:solidFill>
              </a:rPr>
              <a:t>backoff </a:t>
            </a:r>
            <a:r>
              <a:rPr lang="en" sz="2000" dirty="0"/>
              <a:t>to a lower-order language model. This is called </a:t>
            </a:r>
            <a:r>
              <a:rPr lang="en" sz="2000" b="1" dirty="0">
                <a:solidFill>
                  <a:srgbClr val="0000FF"/>
                </a:solidFill>
              </a:rPr>
              <a:t>Katz backoff</a:t>
            </a:r>
            <a:r>
              <a:rPr lang="en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3"/>
          <p:cNvSpPr txBox="1">
            <a:spLocks noGrp="1"/>
          </p:cNvSpPr>
          <p:nvPr>
            <p:ph type="title"/>
          </p:nvPr>
        </p:nvSpPr>
        <p:spPr>
          <a:xfrm>
            <a:off x="311700" y="3912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Discounting and backoff pt2</a:t>
            </a:r>
            <a:endParaRPr dirty="0"/>
          </a:p>
        </p:txBody>
      </p:sp>
      <p:sp>
        <p:nvSpPr>
          <p:cNvPr id="776" name="Google Shape;776;p123"/>
          <p:cNvSpPr txBox="1">
            <a:spLocks noGrp="1"/>
          </p:cNvSpPr>
          <p:nvPr>
            <p:ph type="body" idx="1"/>
          </p:nvPr>
        </p:nvSpPr>
        <p:spPr>
          <a:xfrm>
            <a:off x="330413" y="1037215"/>
            <a:ext cx="8913479" cy="4008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Simple case of backing off from bigrams to unigrams: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The term</a:t>
            </a:r>
            <a:r>
              <a:rPr lang="en" sz="1600" b="1" dirty="0"/>
              <a:t> α(j)</a:t>
            </a:r>
            <a:r>
              <a:rPr lang="en" sz="1600" dirty="0"/>
              <a:t> indicates the amount of probability mass that has been discounted for context j. This probability mass is then divided across all the unseen events,   </a:t>
            </a:r>
            <a:r>
              <a:rPr lang="en" sz="1600" i="1" dirty="0"/>
              <a:t>{ii : c(ii , j) = 0}</a:t>
            </a:r>
            <a:r>
              <a:rPr lang="en" sz="1600" dirty="0"/>
              <a:t>, proportional to the unigram probability of each word</a:t>
            </a:r>
            <a:r>
              <a:rPr lang="en" sz="1600" i="1" dirty="0"/>
              <a:t> ii</a:t>
            </a:r>
            <a:r>
              <a:rPr lang="en" sz="1600" dirty="0"/>
              <a:t>. </a:t>
            </a:r>
            <a:endParaRPr sz="1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/>
              <a:t>The </a:t>
            </a:r>
            <a:r>
              <a:rPr lang="en" sz="1600" b="1" dirty="0">
                <a:solidFill>
                  <a:srgbClr val="0000FF"/>
                </a:solidFill>
              </a:rPr>
              <a:t>discount parameter </a:t>
            </a:r>
            <a:r>
              <a:rPr lang="en" sz="1600" b="1" i="1" dirty="0">
                <a:solidFill>
                  <a:srgbClr val="0000FF"/>
                </a:solidFill>
              </a:rPr>
              <a:t>d</a:t>
            </a:r>
            <a:r>
              <a:rPr lang="en" sz="1600" dirty="0">
                <a:solidFill>
                  <a:srgbClr val="0000FF"/>
                </a:solidFill>
              </a:rPr>
              <a:t> </a:t>
            </a:r>
            <a:r>
              <a:rPr lang="en" sz="1600" dirty="0"/>
              <a:t>can be </a:t>
            </a:r>
            <a:r>
              <a:rPr lang="en" sz="1600" b="1" dirty="0"/>
              <a:t>optimized</a:t>
            </a:r>
            <a:r>
              <a:rPr lang="en" sz="1600" dirty="0"/>
              <a:t> to </a:t>
            </a:r>
            <a:r>
              <a:rPr lang="en" sz="1600" b="1" dirty="0"/>
              <a:t>maximize</a:t>
            </a:r>
            <a:r>
              <a:rPr lang="en" sz="1600" dirty="0"/>
              <a:t> performance on a development set.</a:t>
            </a:r>
            <a:endParaRPr sz="1600" dirty="0"/>
          </a:p>
        </p:txBody>
      </p:sp>
      <p:pic>
        <p:nvPicPr>
          <p:cNvPr id="777" name="Google Shape;77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0" y="1764505"/>
            <a:ext cx="4554000" cy="10525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Recurrent neural network language models</a:t>
            </a:r>
            <a:endParaRPr/>
          </a:p>
        </p:txBody>
      </p:sp>
      <p:sp>
        <p:nvSpPr>
          <p:cNvPr id="783" name="Google Shape;783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The first insight behind </a:t>
            </a:r>
            <a:r>
              <a:rPr lang="en" sz="1900" b="1" dirty="0"/>
              <a:t>neural language models</a:t>
            </a:r>
            <a:r>
              <a:rPr lang="en" sz="1900" dirty="0"/>
              <a:t> is to treat</a:t>
            </a:r>
            <a:r>
              <a:rPr lang="en" sz="1900" b="1" dirty="0"/>
              <a:t> word prediction </a:t>
            </a:r>
            <a:r>
              <a:rPr lang="en" sz="1900" dirty="0"/>
              <a:t>as a </a:t>
            </a:r>
            <a:r>
              <a:rPr lang="en" sz="1900" b="1" dirty="0">
                <a:solidFill>
                  <a:srgbClr val="0000FF"/>
                </a:solidFill>
              </a:rPr>
              <a:t>discriminative learning task</a:t>
            </a:r>
            <a:r>
              <a:rPr lang="en" sz="1900" dirty="0"/>
              <a:t>.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The goal is to compute the </a:t>
            </a:r>
            <a:r>
              <a:rPr lang="en" sz="1900" b="1" dirty="0"/>
              <a:t>probability p(w | u)</a:t>
            </a:r>
            <a:r>
              <a:rPr lang="en" sz="1900" dirty="0"/>
              <a:t>, where w ∈ V is a word, and u is the context, which depends on the previous words. 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Rather than directly estimating the word probabilities from (smoothed) relative frequencies, we can treat treat language modeling as a</a:t>
            </a:r>
            <a:r>
              <a:rPr lang="en" sz="1900" u="sng" dirty="0"/>
              <a:t> machine learning </a:t>
            </a:r>
            <a:r>
              <a:rPr lang="en" sz="1900" dirty="0"/>
              <a:t>problem, and</a:t>
            </a:r>
            <a:r>
              <a:rPr lang="en" sz="1900" b="1" dirty="0"/>
              <a:t> estimate parameters</a:t>
            </a:r>
            <a:r>
              <a:rPr lang="en" sz="1900" dirty="0"/>
              <a:t> that </a:t>
            </a:r>
            <a:r>
              <a:rPr lang="en" sz="1900" b="1" dirty="0"/>
              <a:t>maximize </a:t>
            </a:r>
            <a:r>
              <a:rPr lang="en" sz="1900" dirty="0"/>
              <a:t>the </a:t>
            </a:r>
            <a:r>
              <a:rPr lang="en" sz="1900" b="1" dirty="0"/>
              <a:t>log conditional probability</a:t>
            </a:r>
            <a:r>
              <a:rPr lang="en" sz="1900" dirty="0"/>
              <a:t> of a corpus.</a:t>
            </a: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pt2</a:t>
            </a:r>
            <a:endParaRPr/>
          </a:p>
        </p:txBody>
      </p:sp>
      <p:sp>
        <p:nvSpPr>
          <p:cNvPr id="789" name="Google Shape;789;p1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The second insight is to reparametrize the probability distribution p(w | u) as a function of two dense K-dimensional numerical vectors, </a:t>
            </a:r>
            <a:r>
              <a:rPr lang="en" sz="1600" b="1" dirty="0"/>
              <a:t>βw</a:t>
            </a:r>
            <a:r>
              <a:rPr lang="en" sz="1600" dirty="0"/>
              <a:t> and </a:t>
            </a:r>
            <a:r>
              <a:rPr lang="en" sz="1600" b="1" dirty="0"/>
              <a:t> vu</a:t>
            </a:r>
            <a:r>
              <a:rPr lang="en" sz="1600" dirty="0"/>
              <a:t>. where </a:t>
            </a:r>
            <a:r>
              <a:rPr lang="en" sz="1600" b="1" dirty="0"/>
              <a:t>(βw·vu)</a:t>
            </a:r>
            <a:r>
              <a:rPr lang="en" sz="1600" dirty="0"/>
              <a:t> represents a dot product.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This </a:t>
            </a:r>
            <a:r>
              <a:rPr lang="en" sz="1600" b="1" dirty="0"/>
              <a:t>vector of probabilities</a:t>
            </a:r>
            <a:r>
              <a:rPr lang="en" sz="1600" dirty="0"/>
              <a:t> is equivalent to applying the softmax transformation to the vector of dot-products.</a:t>
            </a:r>
          </a:p>
          <a:p>
            <a:pPr marL="0" indent="0">
              <a:spcBef>
                <a:spcPts val="1600"/>
              </a:spcBef>
              <a:buNone/>
            </a:pP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</a:t>
            </a:r>
            <a:r>
              <a:rPr lang="en" sz="1600" b="1" dirty="0"/>
              <a:t>word vectors </a:t>
            </a:r>
            <a:r>
              <a:rPr lang="en" sz="1600" b="1" dirty="0">
                <a:solidFill>
                  <a:srgbClr val="FF0000"/>
                </a:solidFill>
              </a:rPr>
              <a:t>βw</a:t>
            </a:r>
            <a:r>
              <a:rPr lang="en" sz="1600" dirty="0"/>
              <a:t> are parameters of the model, and are estimated directly.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 The</a:t>
            </a:r>
            <a:r>
              <a:rPr lang="en" sz="1600" b="1" dirty="0"/>
              <a:t> context vectors </a:t>
            </a:r>
            <a:r>
              <a:rPr lang="en" sz="1600" b="1" dirty="0">
                <a:solidFill>
                  <a:srgbClr val="FF0000"/>
                </a:solidFill>
              </a:rPr>
              <a:t>vu</a:t>
            </a:r>
            <a:r>
              <a:rPr lang="en" sz="1600" dirty="0"/>
              <a:t> can be computed in various ways, depending on the model.</a:t>
            </a:r>
            <a:endParaRPr sz="1600" dirty="0"/>
          </a:p>
        </p:txBody>
      </p:sp>
      <p:pic>
        <p:nvPicPr>
          <p:cNvPr id="790" name="Google Shape;79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73" y="1813868"/>
            <a:ext cx="3248693" cy="64688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1" name="Google Shape;791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150" y="3256895"/>
            <a:ext cx="4611700" cy="385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Recurrent neural network language models pt3</a:t>
            </a:r>
            <a:endParaRPr/>
          </a:p>
        </p:txBody>
      </p:sp>
      <p:sp>
        <p:nvSpPr>
          <p:cNvPr id="797" name="Google Shape;797;p126"/>
          <p:cNvSpPr txBox="1">
            <a:spLocks noGrp="1"/>
          </p:cNvSpPr>
          <p:nvPr>
            <p:ph type="body" idx="1"/>
          </p:nvPr>
        </p:nvSpPr>
        <p:spPr>
          <a:xfrm>
            <a:off x="3118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A simple but effective neural language model can be built from a </a:t>
            </a:r>
            <a:r>
              <a:rPr lang="en" sz="1900" b="1" dirty="0">
                <a:solidFill>
                  <a:srgbClr val="0000FF"/>
                </a:solidFill>
              </a:rPr>
              <a:t>recurrent neural network</a:t>
            </a:r>
            <a:r>
              <a:rPr lang="en" sz="1900" dirty="0"/>
              <a:t>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The basic idea is to recurrently update the </a:t>
            </a:r>
            <a:r>
              <a:rPr lang="en" sz="1900" b="1" dirty="0">
                <a:solidFill>
                  <a:srgbClr val="0000FF"/>
                </a:solidFill>
              </a:rPr>
              <a:t>context vectors </a:t>
            </a:r>
            <a:r>
              <a:rPr lang="en" sz="1900" dirty="0"/>
              <a:t>while moving through the sequence.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Let </a:t>
            </a:r>
            <a:r>
              <a:rPr lang="en" sz="1900" b="1" dirty="0">
                <a:solidFill>
                  <a:srgbClr val="FF0000"/>
                </a:solidFill>
              </a:rPr>
              <a:t>hm</a:t>
            </a:r>
            <a:r>
              <a:rPr lang="en" sz="1900" dirty="0"/>
              <a:t> represent the contextual information at position </a:t>
            </a:r>
            <a:r>
              <a:rPr lang="en" sz="1900" b="1" dirty="0"/>
              <a:t>m</a:t>
            </a:r>
            <a:r>
              <a:rPr lang="en" sz="1900" dirty="0"/>
              <a:t> in the sequence, RNN language models are defined as following:</a:t>
            </a:r>
            <a:endParaRPr sz="1900" dirty="0"/>
          </a:p>
        </p:txBody>
      </p:sp>
      <p:pic>
        <p:nvPicPr>
          <p:cNvPr id="798" name="Google Shape;79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75" y="3591175"/>
            <a:ext cx="4678250" cy="13885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pt4</a:t>
            </a:r>
            <a:endParaRPr/>
          </a:p>
        </p:txBody>
      </p:sp>
      <p:sp>
        <p:nvSpPr>
          <p:cNvPr id="804" name="Google Shape;804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In the following formula for </a:t>
            </a:r>
            <a:r>
              <a:rPr lang="en" b="1" dirty="0"/>
              <a:t>RNN language models</a:t>
            </a:r>
            <a:r>
              <a:rPr lang="en" dirty="0"/>
              <a:t>,</a:t>
            </a:r>
            <a:r>
              <a:rPr lang="en" b="1" dirty="0">
                <a:solidFill>
                  <a:srgbClr val="CC0000"/>
                </a:solidFill>
              </a:rPr>
              <a:t> φ</a:t>
            </a:r>
            <a:r>
              <a:rPr lang="en" dirty="0">
                <a:solidFill>
                  <a:schemeClr val="dk1"/>
                </a:solidFill>
              </a:rPr>
              <a:t> is a matrix of word embeddings, and </a:t>
            </a:r>
            <a:r>
              <a:rPr lang="en" b="1" dirty="0">
                <a:solidFill>
                  <a:srgbClr val="CC0000"/>
                </a:solidFill>
              </a:rPr>
              <a:t>xm</a:t>
            </a:r>
            <a:r>
              <a:rPr lang="en" dirty="0">
                <a:solidFill>
                  <a:schemeClr val="dk1"/>
                </a:solidFill>
              </a:rPr>
              <a:t> denotes the </a:t>
            </a:r>
            <a:r>
              <a:rPr lang="en" b="1" dirty="0">
                <a:solidFill>
                  <a:srgbClr val="0000FF"/>
                </a:solidFill>
              </a:rPr>
              <a:t>embedding for word </a:t>
            </a:r>
            <a:r>
              <a:rPr lang="en" b="1" dirty="0">
                <a:solidFill>
                  <a:srgbClr val="CC0000"/>
                </a:solidFill>
              </a:rPr>
              <a:t>wm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The </a:t>
            </a:r>
            <a:r>
              <a:rPr lang="en" b="1" dirty="0"/>
              <a:t>conversion of </a:t>
            </a:r>
            <a:r>
              <a:rPr lang="en" b="1" dirty="0">
                <a:solidFill>
                  <a:srgbClr val="CC0000"/>
                </a:solidFill>
              </a:rPr>
              <a:t>wm</a:t>
            </a:r>
            <a:r>
              <a:rPr lang="en" b="1" dirty="0"/>
              <a:t> to</a:t>
            </a:r>
            <a:r>
              <a:rPr lang="en" b="1" dirty="0">
                <a:solidFill>
                  <a:srgbClr val="CC0000"/>
                </a:solidFill>
              </a:rPr>
              <a:t> xm</a:t>
            </a:r>
            <a:r>
              <a:rPr lang="en" dirty="0"/>
              <a:t> is sometimes known as a </a:t>
            </a:r>
            <a:r>
              <a:rPr lang="en" b="1" dirty="0">
                <a:solidFill>
                  <a:srgbClr val="0000FF"/>
                </a:solidFill>
              </a:rPr>
              <a:t>lookup layer</a:t>
            </a:r>
            <a:r>
              <a:rPr lang="en" dirty="0"/>
              <a:t>, because we simply lookup the embeddings for each word in a table.</a:t>
            </a:r>
            <a:endParaRPr dirty="0"/>
          </a:p>
        </p:txBody>
      </p:sp>
      <p:pic>
        <p:nvPicPr>
          <p:cNvPr id="805" name="Google Shape;80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787" y="2090057"/>
            <a:ext cx="4426813" cy="135524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pt5</a:t>
            </a:r>
            <a:endParaRPr/>
          </a:p>
        </p:txBody>
      </p:sp>
      <p:sp>
        <p:nvSpPr>
          <p:cNvPr id="811" name="Google Shape;811;p128"/>
          <p:cNvSpPr txBox="1">
            <a:spLocks noGrp="1"/>
          </p:cNvSpPr>
          <p:nvPr>
            <p:ph type="body" idx="1"/>
          </p:nvPr>
        </p:nvSpPr>
        <p:spPr>
          <a:xfrm>
            <a:off x="178300" y="1152475"/>
            <a:ext cx="88380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>
                <a:solidFill>
                  <a:srgbClr val="0000FF"/>
                </a:solidFill>
              </a:rPr>
              <a:t>Elman unit</a:t>
            </a:r>
            <a:r>
              <a:rPr lang="en" dirty="0"/>
              <a:t> defines a simple recurrent operation. In which, </a:t>
            </a:r>
            <a:r>
              <a:rPr lang="en" b="1" dirty="0">
                <a:solidFill>
                  <a:srgbClr val="CC0000"/>
                </a:solidFill>
              </a:rPr>
              <a:t>Θ</a:t>
            </a:r>
            <a:r>
              <a:rPr lang="en" dirty="0"/>
              <a:t> is the recurrence matrix and</a:t>
            </a:r>
            <a:r>
              <a:rPr lang="en" b="1" dirty="0">
                <a:solidFill>
                  <a:srgbClr val="CC0000"/>
                </a:solidFill>
              </a:rPr>
              <a:t> g</a:t>
            </a:r>
            <a:r>
              <a:rPr lang="en" dirty="0"/>
              <a:t> is a non-linear transformation function, often defined as the elementwise hyperbolic tangent tanh.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b="1" i="1" dirty="0"/>
              <a:t>tanh</a:t>
            </a:r>
            <a:r>
              <a:rPr lang="en" b="1" dirty="0"/>
              <a:t> </a:t>
            </a:r>
            <a:r>
              <a:rPr lang="en" dirty="0"/>
              <a:t>acts as a </a:t>
            </a:r>
            <a:r>
              <a:rPr lang="en" b="1" dirty="0">
                <a:solidFill>
                  <a:srgbClr val="0000FF"/>
                </a:solidFill>
              </a:rPr>
              <a:t>squashing</a:t>
            </a:r>
            <a:r>
              <a:rPr lang="en" b="1" dirty="0"/>
              <a:t> function</a:t>
            </a:r>
            <a:r>
              <a:rPr lang="en" dirty="0"/>
              <a:t>, ensuring that each element of </a:t>
            </a:r>
            <a:r>
              <a:rPr lang="en" b="1" dirty="0">
                <a:solidFill>
                  <a:srgbClr val="CC0000"/>
                </a:solidFill>
              </a:rPr>
              <a:t>hm</a:t>
            </a:r>
            <a:r>
              <a:rPr lang="en" dirty="0"/>
              <a:t> is </a:t>
            </a:r>
            <a:r>
              <a:rPr lang="en" b="1" dirty="0"/>
              <a:t>constrained to the range</a:t>
            </a:r>
            <a:r>
              <a:rPr lang="en" dirty="0"/>
              <a:t>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Although each </a:t>
            </a:r>
            <a:r>
              <a:rPr lang="en" b="1" dirty="0">
                <a:solidFill>
                  <a:srgbClr val="CC0000"/>
                </a:solidFill>
              </a:rPr>
              <a:t>wm</a:t>
            </a:r>
            <a:r>
              <a:rPr lang="en" dirty="0">
                <a:solidFill>
                  <a:schemeClr val="dk1"/>
                </a:solidFill>
              </a:rPr>
              <a:t> depends on only the context vector </a:t>
            </a:r>
            <a:r>
              <a:rPr lang="en" b="1" dirty="0">
                <a:solidFill>
                  <a:srgbClr val="CC0000"/>
                </a:solidFill>
              </a:rPr>
              <a:t>hm−1</a:t>
            </a:r>
            <a:r>
              <a:rPr lang="en" dirty="0">
                <a:solidFill>
                  <a:schemeClr val="dk1"/>
                </a:solidFill>
              </a:rPr>
              <a:t>, this vector is in turn influenced by all previous tokens, w1, w2, ... wm−1, through the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rgbClr val="0000FF"/>
                </a:solidFill>
              </a:rPr>
              <a:t>recurrence operation</a:t>
            </a:r>
            <a:r>
              <a:rPr lang="en" dirty="0">
                <a:solidFill>
                  <a:schemeClr val="dk1"/>
                </a:solidFill>
              </a:rPr>
              <a:t>: w1 affects h1, which affects h2, and so on, until the information is propagated all the way to hm−1, and then on to wm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12" name="Google Shape;81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00" y="2245826"/>
            <a:ext cx="4294600" cy="4358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pt6</a:t>
            </a:r>
            <a:endParaRPr/>
          </a:p>
        </p:txBody>
      </p:sp>
      <p:sp>
        <p:nvSpPr>
          <p:cNvPr id="818" name="Google Shape;818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recurrent neural network language model has the following parameters: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these parameters can be estimated by formulating an objective function over the training corpus, L(w), and then applying backpropagation to obtain gradients on the parameters from a minibatch of training examples</a:t>
            </a:r>
            <a:endParaRPr/>
          </a:p>
        </p:txBody>
      </p:sp>
      <p:pic>
        <p:nvPicPr>
          <p:cNvPr id="819" name="Google Shape;819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88" y="1971275"/>
            <a:ext cx="30101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38" y="2247488"/>
            <a:ext cx="2914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25" y="2520900"/>
            <a:ext cx="2886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125" y="2768538"/>
            <a:ext cx="15240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LM :  Backpropagation through time</a:t>
            </a:r>
            <a:endParaRPr/>
          </a:p>
        </p:txBody>
      </p:sp>
      <p:sp>
        <p:nvSpPr>
          <p:cNvPr id="828" name="Google Shape;828;p130"/>
          <p:cNvSpPr txBox="1">
            <a:spLocks noGrp="1"/>
          </p:cNvSpPr>
          <p:nvPr>
            <p:ph type="body" idx="1"/>
          </p:nvPr>
        </p:nvSpPr>
        <p:spPr>
          <a:xfrm>
            <a:off x="311700" y="1062100"/>
            <a:ext cx="84345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Backpropagation in RNNis known as </a:t>
            </a:r>
            <a:r>
              <a:rPr lang="en" sz="1600" b="1" dirty="0"/>
              <a:t>backpropagation through time</a:t>
            </a:r>
            <a:r>
              <a:rPr lang="en" sz="1600" dirty="0"/>
              <a:t>. The gradients on units at time </a:t>
            </a:r>
            <a:r>
              <a:rPr lang="en" sz="1600" b="1" dirty="0"/>
              <a:t>m</a:t>
            </a:r>
            <a:r>
              <a:rPr lang="en" sz="1600" dirty="0"/>
              <a:t> depend in turn on the gradients of units at earlier times n &lt; m.  Let Lm+1 represent the negative log-likelihood of word m + 1.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829" name="Google Shape;82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99" y="2043088"/>
            <a:ext cx="4349525" cy="4540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0" name="Google Shape;83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200" y="2791099"/>
            <a:ext cx="2398175" cy="69277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1" name="Google Shape;831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700" y="3777875"/>
            <a:ext cx="5342599" cy="10963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2" name="Google Shape;832;p130"/>
          <p:cNvSpPr txBox="1"/>
          <p:nvPr/>
        </p:nvSpPr>
        <p:spPr>
          <a:xfrm>
            <a:off x="113700" y="2497138"/>
            <a:ext cx="59505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 loss depends on the parameters only through hm.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vector hm depends on Θ in several ways.First, hm is computed by multiplying Θ by the previous state hm−1. But the previous state hm−1 also depends on 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RNN LM :  Backpropagation through time pt2</a:t>
            </a:r>
            <a:endParaRPr/>
          </a:p>
        </p:txBody>
      </p:sp>
      <p:sp>
        <p:nvSpPr>
          <p:cNvPr id="838" name="Google Shape;838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</a:t>
            </a:r>
            <a:r>
              <a:rPr lang="en" sz="2100" b="1">
                <a:solidFill>
                  <a:srgbClr val="CC0000"/>
                </a:solidFill>
              </a:rPr>
              <a:t>g’ </a:t>
            </a:r>
            <a:r>
              <a:rPr lang="en" sz="2100"/>
              <a:t>is the local derivative of the nonlinear function </a:t>
            </a:r>
            <a:r>
              <a:rPr lang="en" sz="2100" b="1">
                <a:solidFill>
                  <a:srgbClr val="CC0000"/>
                </a:solidFill>
              </a:rPr>
              <a:t>g</a:t>
            </a:r>
            <a:r>
              <a:rPr lang="en" sz="2100"/>
              <a:t>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derivative            , will be reused many times as it appears in backpropagation from the loss </a:t>
            </a:r>
            <a:r>
              <a:rPr lang="en" sz="2100" b="1">
                <a:solidFill>
                  <a:srgbClr val="CC0000"/>
                </a:solidFill>
              </a:rPr>
              <a:t>Lm</a:t>
            </a:r>
            <a:r>
              <a:rPr lang="en" sz="2100"/>
              <a:t>, but also in all subsequent losses </a:t>
            </a:r>
            <a:r>
              <a:rPr lang="en" sz="2100" b="1">
                <a:solidFill>
                  <a:srgbClr val="CC0000"/>
                </a:solidFill>
              </a:rPr>
              <a:t>Ln&gt;m</a:t>
            </a:r>
            <a:endParaRPr sz="2100" b="1">
              <a:solidFill>
                <a:srgbClr val="CC0000"/>
              </a:solidFill>
            </a:endParaRPr>
          </a:p>
        </p:txBody>
      </p:sp>
      <p:pic>
        <p:nvPicPr>
          <p:cNvPr id="839" name="Google Shape;83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99" y="2931875"/>
            <a:ext cx="7642599" cy="15683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0" name="Google Shape;840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700" y="1490451"/>
            <a:ext cx="73790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  <p:sp>
        <p:nvSpPr>
          <p:cNvPr id="713" name="Google Shape;713;p11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RNN language model </a:t>
            </a:r>
            <a:r>
              <a:rPr lang="en" dirty="0">
                <a:solidFill>
                  <a:srgbClr val="0000FF"/>
                </a:solidFill>
              </a:rPr>
              <a:t>Hyperparameters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846" name="Google Shape;846;p132"/>
          <p:cNvSpPr txBox="1">
            <a:spLocks noGrp="1"/>
          </p:cNvSpPr>
          <p:nvPr>
            <p:ph type="body" idx="1"/>
          </p:nvPr>
        </p:nvSpPr>
        <p:spPr>
          <a:xfrm>
            <a:off x="311700" y="1093206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RNN language model has several </a:t>
            </a:r>
            <a:r>
              <a:rPr lang="en" sz="1600" dirty="0">
                <a:solidFill>
                  <a:srgbClr val="00E2FA"/>
                </a:solidFill>
              </a:rPr>
              <a:t>hyperparameters</a:t>
            </a:r>
            <a:r>
              <a:rPr lang="en" sz="1600" dirty="0"/>
              <a:t> that must be tuned to ensure good performance.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The model capacity is controlled by the size of the</a:t>
            </a:r>
            <a:r>
              <a:rPr lang="en" sz="1600" b="1" dirty="0">
                <a:solidFill>
                  <a:srgbClr val="0000FF"/>
                </a:solidFill>
              </a:rPr>
              <a:t> word and context vectors K</a:t>
            </a:r>
            <a:r>
              <a:rPr lang="en" sz="1600" dirty="0"/>
              <a:t>, which play a role that is somewhat analogous to the size of the n-gram context.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For datasets that are </a:t>
            </a:r>
            <a:r>
              <a:rPr lang="en" sz="1600" b="1" dirty="0"/>
              <a:t>large</a:t>
            </a:r>
            <a:r>
              <a:rPr lang="en" sz="1600" dirty="0"/>
              <a:t> with respect to the vocabulary,  we can afford to estimate a model with a</a:t>
            </a:r>
            <a:r>
              <a:rPr lang="en" sz="1600" dirty="0">
                <a:solidFill>
                  <a:srgbClr val="0000FF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large K</a:t>
            </a:r>
            <a:r>
              <a:rPr lang="en" sz="1600" dirty="0"/>
              <a:t>, which enables more subtle distinctions between words and contexts.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When the dataset is relatively </a:t>
            </a:r>
            <a:r>
              <a:rPr lang="en" sz="1600" b="1" dirty="0"/>
              <a:t>small</a:t>
            </a:r>
            <a:r>
              <a:rPr lang="en" sz="1600" dirty="0"/>
              <a:t>, then </a:t>
            </a:r>
            <a:r>
              <a:rPr lang="en" sz="1600" dirty="0">
                <a:solidFill>
                  <a:srgbClr val="0000FF"/>
                </a:solidFill>
              </a:rPr>
              <a:t>K must be smaller</a:t>
            </a:r>
            <a:r>
              <a:rPr lang="en" sz="1600" dirty="0"/>
              <a:t> too, or else the model may “memorize” the training data, and fail to generalize.</a:t>
            </a: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neural networks</a:t>
            </a:r>
            <a:endParaRPr/>
          </a:p>
        </p:txBody>
      </p:sp>
      <p:sp>
        <p:nvSpPr>
          <p:cNvPr id="852" name="Google Shape;852;p133"/>
          <p:cNvSpPr txBox="1">
            <a:spLocks noGrp="1"/>
          </p:cNvSpPr>
          <p:nvPr>
            <p:ph type="body" idx="1"/>
          </p:nvPr>
        </p:nvSpPr>
        <p:spPr>
          <a:xfrm>
            <a:off x="311700" y="1085850"/>
            <a:ext cx="8520600" cy="326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The</a:t>
            </a:r>
            <a:r>
              <a:rPr lang="en" sz="1900" dirty="0">
                <a:solidFill>
                  <a:srgbClr val="0000FF"/>
                </a:solidFill>
              </a:rPr>
              <a:t> long short-term memory  (LSTM) </a:t>
            </a:r>
            <a:r>
              <a:rPr lang="en" sz="1900" dirty="0"/>
              <a:t> is a popular variant of RNNs that is more robust to </a:t>
            </a:r>
            <a:r>
              <a:rPr lang="en" sz="1900" b="1" dirty="0"/>
              <a:t>vanishing gradients</a:t>
            </a:r>
            <a:r>
              <a:rPr lang="en" sz="1900" dirty="0"/>
              <a:t> an </a:t>
            </a:r>
            <a:r>
              <a:rPr lang="en" sz="1900" b="1" dirty="0"/>
              <a:t>exploding gradients </a:t>
            </a:r>
            <a:r>
              <a:rPr lang="en" sz="1900" dirty="0"/>
              <a:t>problems.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Because the memory cell is not passed through a nonlinear squashing function during the update, it is possible for information to </a:t>
            </a:r>
            <a:r>
              <a:rPr lang="en" sz="1900" b="1" dirty="0"/>
              <a:t>propagate</a:t>
            </a:r>
            <a:r>
              <a:rPr lang="en" sz="1900" dirty="0"/>
              <a:t> through the network over long distances.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The </a:t>
            </a:r>
            <a:r>
              <a:rPr lang="en" sz="1900" b="1" dirty="0">
                <a:solidFill>
                  <a:srgbClr val="0000FF"/>
                </a:solidFill>
              </a:rPr>
              <a:t>gates </a:t>
            </a:r>
            <a:r>
              <a:rPr lang="en" sz="1900" dirty="0"/>
              <a:t>are functions of the </a:t>
            </a:r>
            <a:r>
              <a:rPr lang="en" sz="1900" b="1" dirty="0"/>
              <a:t>input</a:t>
            </a:r>
            <a:r>
              <a:rPr lang="en" sz="1900" dirty="0"/>
              <a:t> and </a:t>
            </a:r>
            <a:r>
              <a:rPr lang="en" sz="1900" b="1" dirty="0"/>
              <a:t>previous hidden state</a:t>
            </a:r>
            <a:r>
              <a:rPr lang="en" sz="1900" dirty="0"/>
              <a:t>. They are computed from </a:t>
            </a:r>
            <a:r>
              <a:rPr lang="en" sz="1900" dirty="0">
                <a:solidFill>
                  <a:srgbClr val="0000FF"/>
                </a:solidFill>
              </a:rPr>
              <a:t>elementwise sigmoid activations</a:t>
            </a:r>
            <a:r>
              <a:rPr lang="en" sz="1900" dirty="0"/>
              <a:t>. Each gate is controlled by a vector of weights, which parametrize the previous hidden state. </a:t>
            </a:r>
            <a:endParaRPr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neural networks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>
              <a:solidFill>
                <a:srgbClr val="0000FF"/>
              </a:solidFill>
            </a:endParaRPr>
          </a:p>
        </p:txBody>
      </p:sp>
      <p:sp>
        <p:nvSpPr>
          <p:cNvPr id="858" name="Google Shape;858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89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</a:rPr>
              <a:t>This model augments the hidden state</a:t>
            </a:r>
            <a:r>
              <a:rPr lang="en" sz="1600" b="1" dirty="0">
                <a:solidFill>
                  <a:srgbClr val="CC0000"/>
                </a:solidFill>
              </a:rPr>
              <a:t> hm</a:t>
            </a:r>
            <a:r>
              <a:rPr lang="en" sz="1600" dirty="0">
                <a:solidFill>
                  <a:schemeClr val="dk1"/>
                </a:solidFill>
              </a:rPr>
              <a:t> with a memory cell </a:t>
            </a:r>
            <a:r>
              <a:rPr lang="en" sz="1600" b="1" dirty="0">
                <a:solidFill>
                  <a:srgbClr val="CC0000"/>
                </a:solidFill>
              </a:rPr>
              <a:t>cm</a:t>
            </a:r>
            <a:r>
              <a:rPr lang="en" sz="1600" dirty="0">
                <a:solidFill>
                  <a:schemeClr val="dk1"/>
                </a:solidFill>
              </a:rPr>
              <a:t>. </a:t>
            </a:r>
          </a:p>
          <a:p>
            <a:pPr marL="34290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</a:rPr>
              <a:t>The value of the memory cell at each time </a:t>
            </a:r>
            <a:r>
              <a:rPr lang="en" sz="1600" b="1" dirty="0">
                <a:solidFill>
                  <a:srgbClr val="CC0000"/>
                </a:solidFill>
              </a:rPr>
              <a:t>m</a:t>
            </a:r>
            <a:r>
              <a:rPr lang="en" sz="1600" dirty="0">
                <a:solidFill>
                  <a:schemeClr val="dk1"/>
                </a:solidFill>
              </a:rPr>
              <a:t> is a </a:t>
            </a:r>
            <a:r>
              <a:rPr lang="en" sz="1600" b="1" dirty="0">
                <a:solidFill>
                  <a:schemeClr val="dk1"/>
                </a:solidFill>
              </a:rPr>
              <a:t>gated sum of two quantities</a:t>
            </a:r>
            <a:r>
              <a:rPr lang="en" sz="1600" dirty="0">
                <a:solidFill>
                  <a:schemeClr val="dk1"/>
                </a:solidFill>
              </a:rPr>
              <a:t>: its previous value </a:t>
            </a:r>
            <a:r>
              <a:rPr lang="en" sz="1600" b="1" dirty="0">
                <a:solidFill>
                  <a:srgbClr val="CC0000"/>
                </a:solidFill>
              </a:rPr>
              <a:t>cm−1</a:t>
            </a:r>
            <a:r>
              <a:rPr lang="en" sz="1600" dirty="0">
                <a:solidFill>
                  <a:schemeClr val="dk1"/>
                </a:solidFill>
              </a:rPr>
              <a:t>, and an </a:t>
            </a:r>
            <a:r>
              <a:rPr lang="en" sz="1600" b="1" dirty="0">
                <a:solidFill>
                  <a:srgbClr val="CC0000"/>
                </a:solidFill>
              </a:rPr>
              <a:t>“update” c˜m</a:t>
            </a:r>
            <a:r>
              <a:rPr lang="en" sz="1600" dirty="0">
                <a:solidFill>
                  <a:schemeClr val="dk1"/>
                </a:solidFill>
              </a:rPr>
              <a:t>, which is computed from the current input </a:t>
            </a:r>
            <a:r>
              <a:rPr lang="en" sz="1600" b="1" dirty="0">
                <a:solidFill>
                  <a:srgbClr val="CC0000"/>
                </a:solidFill>
              </a:rPr>
              <a:t>xm</a:t>
            </a:r>
            <a:r>
              <a:rPr lang="en" sz="1600" dirty="0">
                <a:solidFill>
                  <a:schemeClr val="dk1"/>
                </a:solidFill>
              </a:rPr>
              <a:t> and the previous hidden state </a:t>
            </a:r>
            <a:r>
              <a:rPr lang="en" sz="1600" b="1" dirty="0">
                <a:solidFill>
                  <a:srgbClr val="CC0000"/>
                </a:solidFill>
              </a:rPr>
              <a:t>hm−1</a:t>
            </a:r>
            <a:r>
              <a:rPr lang="en" sz="1600" dirty="0">
                <a:solidFill>
                  <a:schemeClr val="dk1"/>
                </a:solidFill>
              </a:rPr>
              <a:t>. </a:t>
            </a:r>
          </a:p>
          <a:p>
            <a:pPr marL="34290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</a:rPr>
              <a:t>The next state</a:t>
            </a:r>
            <a:r>
              <a:rPr lang="en" sz="1600" b="1" dirty="0">
                <a:solidFill>
                  <a:srgbClr val="CC0000"/>
                </a:solidFill>
              </a:rPr>
              <a:t> hm</a:t>
            </a:r>
            <a:r>
              <a:rPr lang="en" sz="1600" dirty="0">
                <a:solidFill>
                  <a:schemeClr val="dk1"/>
                </a:solidFill>
              </a:rPr>
              <a:t> is then computed from the memory cell.</a:t>
            </a:r>
            <a:endParaRPr sz="1600" dirty="0"/>
          </a:p>
        </p:txBody>
      </p:sp>
      <p:pic>
        <p:nvPicPr>
          <p:cNvPr id="859" name="Google Shape;85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00" y="1152475"/>
            <a:ext cx="4091700" cy="35234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25" y="2462050"/>
            <a:ext cx="2920801" cy="2515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5" name="Google Shape;865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37" y="315175"/>
            <a:ext cx="6846325" cy="21468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language models</a:t>
            </a:r>
            <a:endParaRPr/>
          </a:p>
        </p:txBody>
      </p:sp>
      <p:sp>
        <p:nvSpPr>
          <p:cNvPr id="871" name="Google Shape;871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Language models are typically components of larger systems. They would </a:t>
            </a:r>
            <a:r>
              <a:rPr lang="en" sz="1900" i="1" dirty="0"/>
              <a:t>ideally </a:t>
            </a:r>
            <a:r>
              <a:rPr lang="en" sz="1900" dirty="0"/>
              <a:t>be evaluated extrinsically. But this is often hard to do, because </a:t>
            </a:r>
            <a:r>
              <a:rPr lang="en" sz="1900" b="1" dirty="0">
                <a:solidFill>
                  <a:schemeClr val="dk1"/>
                </a:solidFill>
              </a:rPr>
              <a:t>extrinsic evaluation </a:t>
            </a:r>
            <a:r>
              <a:rPr lang="en" sz="1900" dirty="0"/>
              <a:t>depends on details of the </a:t>
            </a:r>
            <a:r>
              <a:rPr lang="en" sz="1900" b="1" dirty="0"/>
              <a:t>overall system</a:t>
            </a:r>
            <a:r>
              <a:rPr lang="en" sz="1900" dirty="0"/>
              <a:t>. 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/>
              <a:t>In contrast,</a:t>
            </a:r>
            <a:r>
              <a:rPr lang="en" sz="1900" b="1" dirty="0">
                <a:solidFill>
                  <a:srgbClr val="0000FF"/>
                </a:solidFill>
              </a:rPr>
              <a:t> intrinsic evaluation</a:t>
            </a:r>
            <a:r>
              <a:rPr lang="en" sz="1900" b="1" dirty="0"/>
              <a:t> </a:t>
            </a:r>
            <a:r>
              <a:rPr lang="en" sz="1900" dirty="0"/>
              <a:t>is </a:t>
            </a:r>
            <a:r>
              <a:rPr lang="en" sz="1900" b="1" dirty="0"/>
              <a:t>task-neutral.</a:t>
            </a:r>
            <a:endParaRPr sz="1900" b="1" dirty="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Better performance on </a:t>
            </a:r>
            <a:r>
              <a:rPr lang="en" sz="1900" b="1" dirty="0">
                <a:solidFill>
                  <a:srgbClr val="FF0000"/>
                </a:solidFill>
              </a:rPr>
              <a:t>intrinsic</a:t>
            </a:r>
            <a:r>
              <a:rPr lang="en" sz="1900" b="1" dirty="0"/>
              <a:t> metrics </a:t>
            </a:r>
            <a:r>
              <a:rPr lang="en" sz="1900" dirty="0"/>
              <a:t>may be expected to </a:t>
            </a:r>
            <a:r>
              <a:rPr lang="en" sz="1900" b="1" dirty="0"/>
              <a:t>improve </a:t>
            </a:r>
            <a:r>
              <a:rPr lang="en" sz="1900" b="1" dirty="0">
                <a:solidFill>
                  <a:srgbClr val="FF0000"/>
                </a:solidFill>
              </a:rPr>
              <a:t>extrinsic</a:t>
            </a:r>
            <a:r>
              <a:rPr lang="en" sz="1900" b="1" dirty="0"/>
              <a:t> metrics </a:t>
            </a:r>
            <a:r>
              <a:rPr lang="en" sz="1900" dirty="0"/>
              <a:t>across a variety of tasks, but there is always the risk of over-optimizing the intrinsic metric.</a:t>
            </a:r>
            <a:endParaRPr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Evaluating language models:</a:t>
            </a:r>
            <a:r>
              <a:rPr lang="en">
                <a:solidFill>
                  <a:srgbClr val="0000FF"/>
                </a:solidFill>
              </a:rPr>
              <a:t>  Held-out likelihood</a:t>
            </a:r>
            <a:r>
              <a:rPr lang="en"/>
              <a:t> </a:t>
            </a:r>
            <a:endParaRPr/>
          </a:p>
        </p:txBody>
      </p:sp>
      <p:sp>
        <p:nvSpPr>
          <p:cNvPr id="877" name="Google Shape;877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goal of probabilistic language models is to accurately measure the probability of sequences of word tokens. 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Therefore, an </a:t>
            </a:r>
            <a:r>
              <a:rPr lang="en" b="1" dirty="0"/>
              <a:t>intrinsic evaluation metric</a:t>
            </a:r>
            <a:r>
              <a:rPr lang="en" dirty="0"/>
              <a:t> is the likelihood that the language model assigns to held-out data, which is not used during training. 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We compute the following as we treat the entire held-out corpus as</a:t>
            </a:r>
            <a:r>
              <a:rPr lang="en" b="1" dirty="0"/>
              <a:t> a single stream of tokens</a:t>
            </a:r>
            <a:endParaRPr b="1" dirty="0"/>
          </a:p>
        </p:txBody>
      </p:sp>
      <p:pic>
        <p:nvPicPr>
          <p:cNvPr id="878" name="Google Shape;87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50" y="3597975"/>
            <a:ext cx="4533900" cy="9715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Evaluating language models: </a:t>
            </a:r>
            <a:r>
              <a:rPr lang="en">
                <a:solidFill>
                  <a:srgbClr val="0000FF"/>
                </a:solidFill>
              </a:rPr>
              <a:t>Perplexity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4" name="Google Shape;884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b="1" dirty="0"/>
              <a:t>Held-out likelihood</a:t>
            </a:r>
            <a:r>
              <a:rPr lang="en" dirty="0"/>
              <a:t> is usually presented as </a:t>
            </a:r>
            <a:r>
              <a:rPr lang="en" b="1" dirty="0">
                <a:solidFill>
                  <a:srgbClr val="0000FF"/>
                </a:solidFill>
              </a:rPr>
              <a:t>perplexity</a:t>
            </a:r>
            <a:r>
              <a:rPr lang="en" dirty="0"/>
              <a:t>, which is a deterministic transformation of the </a:t>
            </a:r>
            <a:r>
              <a:rPr lang="en" b="1" dirty="0"/>
              <a:t>log-likelihood</a:t>
            </a:r>
            <a:r>
              <a:rPr lang="en" dirty="0"/>
              <a:t> into an information-theoretic quantity, where </a:t>
            </a:r>
            <a:r>
              <a:rPr lang="en" b="1" dirty="0"/>
              <a:t>M</a:t>
            </a:r>
            <a:r>
              <a:rPr lang="en" dirty="0"/>
              <a:t> is the total number of tokens in the held-out corpus: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Lower perplexities </a:t>
            </a:r>
            <a:r>
              <a:rPr lang="en" dirty="0"/>
              <a:t>correspond to </a:t>
            </a:r>
            <a:r>
              <a:rPr lang="en" b="1" dirty="0"/>
              <a:t>higher likelihoods</a:t>
            </a:r>
            <a:r>
              <a:rPr lang="en" dirty="0"/>
              <a:t>, so lower scores are better on this metric.</a:t>
            </a:r>
            <a:endParaRPr dirty="0"/>
          </a:p>
        </p:txBody>
      </p:sp>
      <p:pic>
        <p:nvPicPr>
          <p:cNvPr id="885" name="Google Shape;885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675" y="2306038"/>
            <a:ext cx="2770425" cy="8899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  <p:sp>
        <p:nvSpPr>
          <p:cNvPr id="719" name="Google Shape;719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Let's consider the problem of computing the </a:t>
            </a:r>
            <a:r>
              <a:rPr lang="en" sz="1900" b="1" dirty="0">
                <a:solidFill>
                  <a:srgbClr val="0000FF"/>
                </a:solidFill>
              </a:rPr>
              <a:t>probability of text itself</a:t>
            </a:r>
            <a:r>
              <a:rPr lang="en" sz="1900" dirty="0"/>
              <a:t>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We will consider models that assign probability to a </a:t>
            </a:r>
            <a:r>
              <a:rPr lang="en" sz="1900" b="1" dirty="0">
                <a:solidFill>
                  <a:srgbClr val="0000FF"/>
                </a:solidFill>
              </a:rPr>
              <a:t>sequence of word </a:t>
            </a:r>
            <a:r>
              <a:rPr lang="en" sz="1900" dirty="0"/>
              <a:t>tokens, p(w1, w2, . . . , wM), with wm ∈ V. The set V is a discrete vocabulary.</a:t>
            </a:r>
            <a:endParaRPr sz="19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dirty="0"/>
              <a:t>V = {aardark, abacus, . . . , zither}</a:t>
            </a:r>
            <a:r>
              <a:rPr lang="en" sz="1900" dirty="0"/>
              <a:t>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b="1" dirty="0"/>
              <a:t>N-gram language models</a:t>
            </a:r>
            <a:r>
              <a:rPr lang="en" sz="1900" dirty="0"/>
              <a:t>: A simple approach to computing the probability of a sequence of tokens is to use a relative frequency estimate.</a:t>
            </a:r>
            <a:endParaRPr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</a:t>
            </a:r>
            <a:endParaRPr/>
          </a:p>
        </p:txBody>
      </p:sp>
      <p:sp>
        <p:nvSpPr>
          <p:cNvPr id="725" name="Google Shape;725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We begin with</a:t>
            </a:r>
            <a:r>
              <a:rPr lang="en" b="1" dirty="0"/>
              <a:t> n-gram language models</a:t>
            </a:r>
            <a:r>
              <a:rPr lang="en" dirty="0"/>
              <a:t>, which compute the</a:t>
            </a:r>
            <a:r>
              <a:rPr lang="en" b="1" dirty="0"/>
              <a:t> probability of a sequence</a:t>
            </a:r>
            <a:r>
              <a:rPr lang="en" dirty="0"/>
              <a:t> as the product of probabilities of subsequences. </a:t>
            </a:r>
          </a:p>
          <a:p>
            <a:pPr marL="285750" indent="-285750"/>
            <a:r>
              <a:rPr lang="en" dirty="0"/>
              <a:t>The </a:t>
            </a:r>
            <a:r>
              <a:rPr lang="en" b="1" dirty="0"/>
              <a:t>probability of a sequence </a:t>
            </a:r>
            <a:r>
              <a:rPr lang="en" dirty="0"/>
              <a:t>p(w) = p(w1, w2, . . . , wM) can be refactored using the chain rule.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Each element in the product is the probability of a word given all its </a:t>
            </a:r>
            <a:r>
              <a:rPr lang="en" b="1" dirty="0"/>
              <a:t>predecessors</a:t>
            </a:r>
            <a:r>
              <a:rPr lang="en" dirty="0"/>
              <a:t>. We can think of this as a</a:t>
            </a:r>
            <a:r>
              <a:rPr lang="en" b="1" dirty="0"/>
              <a:t> word prediction task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26" name="Google Shape;72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11" y="2751025"/>
            <a:ext cx="7246100" cy="7543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</a:t>
            </a:r>
            <a:endParaRPr/>
          </a:p>
        </p:txBody>
      </p:sp>
      <p:sp>
        <p:nvSpPr>
          <p:cNvPr id="732" name="Google Shape;732;p117"/>
          <p:cNvSpPr txBox="1">
            <a:spLocks noGrp="1"/>
          </p:cNvSpPr>
          <p:nvPr>
            <p:ph type="body" idx="1"/>
          </p:nvPr>
        </p:nvSpPr>
        <p:spPr>
          <a:xfrm>
            <a:off x="311700" y="1097725"/>
            <a:ext cx="8187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700" dirty="0"/>
              <a:t>N-gram models make a crucial </a:t>
            </a:r>
            <a:r>
              <a:rPr lang="en" sz="1700" b="1" dirty="0"/>
              <a:t>simplifying approximation</a:t>
            </a:r>
            <a:r>
              <a:rPr lang="en" sz="1700" dirty="0"/>
              <a:t> as they condition on only the past n − 1 words.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285750" indent="-285750">
              <a:spcBef>
                <a:spcPts val="1600"/>
              </a:spcBef>
            </a:pPr>
            <a:r>
              <a:rPr lang="en" sz="1700" dirty="0"/>
              <a:t>Therefore, the </a:t>
            </a:r>
            <a:r>
              <a:rPr lang="en" sz="1700" b="1" dirty="0"/>
              <a:t>probability of a sentence w</a:t>
            </a:r>
            <a:r>
              <a:rPr lang="en" sz="1700" dirty="0"/>
              <a:t> can be approximated as: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700" dirty="0"/>
              <a:t>The n-gram probabilities can be computed by relative frequency estimation:</a:t>
            </a:r>
            <a:endParaRPr sz="1700" dirty="0"/>
          </a:p>
        </p:txBody>
      </p:sp>
      <p:pic>
        <p:nvPicPr>
          <p:cNvPr id="733" name="Google Shape;73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92" y="1828800"/>
            <a:ext cx="5023808" cy="4406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4" name="Google Shape;734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207" y="2935301"/>
            <a:ext cx="4027293" cy="60042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5" name="Google Shape;735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1528" y="4201540"/>
            <a:ext cx="4800971" cy="600424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models: </a:t>
            </a:r>
            <a:endParaRPr/>
          </a:p>
        </p:txBody>
      </p:sp>
      <p:sp>
        <p:nvSpPr>
          <p:cNvPr id="741" name="Google Shape;741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100" dirty="0"/>
              <a:t>The </a:t>
            </a:r>
            <a:r>
              <a:rPr lang="en" sz="2100" b="1" dirty="0"/>
              <a:t>hyperparameter N</a:t>
            </a:r>
            <a:r>
              <a:rPr lang="en" sz="2100" dirty="0"/>
              <a:t> controls the size of the context used in each </a:t>
            </a:r>
            <a:r>
              <a:rPr lang="en" sz="2100" b="1" dirty="0"/>
              <a:t>conditional probability.</a:t>
            </a:r>
          </a:p>
          <a:p>
            <a:pPr marL="342900"/>
            <a:endParaRPr sz="21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Unigram</a:t>
            </a:r>
            <a:r>
              <a:rPr lang="en" sz="2100" dirty="0"/>
              <a:t> Model  </a:t>
            </a:r>
            <a:endParaRPr sz="21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FF"/>
                </a:solidFill>
              </a:rPr>
              <a:t>Bigram</a:t>
            </a:r>
            <a:r>
              <a:rPr lang="en" sz="2100" dirty="0"/>
              <a:t> Model 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 dirty="0"/>
          </a:p>
        </p:txBody>
      </p:sp>
      <p:pic>
        <p:nvPicPr>
          <p:cNvPr id="742" name="Google Shape;74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96" y="2342542"/>
            <a:ext cx="3227400" cy="7131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3" name="Google Shape;743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435" y="3202029"/>
            <a:ext cx="4105423" cy="572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N-gram language models: </a:t>
            </a:r>
            <a:endParaRPr/>
          </a:p>
        </p:txBody>
      </p:sp>
      <p:sp>
        <p:nvSpPr>
          <p:cNvPr id="749" name="Google Shape;749;p1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11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</a:t>
            </a:r>
            <a:r>
              <a:rPr lang="en" b="1" dirty="0"/>
              <a:t>hyperparameter </a:t>
            </a:r>
            <a:r>
              <a:rPr lang="en" b="1" dirty="0">
                <a:solidFill>
                  <a:srgbClr val="0000FF"/>
                </a:solidFill>
              </a:rPr>
              <a:t>N</a:t>
            </a:r>
            <a:r>
              <a:rPr lang="en" dirty="0"/>
              <a:t> controls the </a:t>
            </a:r>
            <a:r>
              <a:rPr lang="en" b="1" dirty="0">
                <a:solidFill>
                  <a:srgbClr val="0000FF"/>
                </a:solidFill>
              </a:rPr>
              <a:t>size of the context</a:t>
            </a:r>
            <a:r>
              <a:rPr lang="en" dirty="0"/>
              <a:t> used in each conditional probability. If this is misspecified, the language model will perform poorly.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Consider the following sentence “</a:t>
            </a:r>
            <a:r>
              <a:rPr lang="en" sz="1700" b="1" i="1" dirty="0"/>
              <a:t>Gorillas</a:t>
            </a:r>
            <a:r>
              <a:rPr lang="en" sz="1700" i="1" dirty="0"/>
              <a:t> always like to groom </a:t>
            </a:r>
            <a:r>
              <a:rPr lang="en" sz="1700" b="1" i="1" dirty="0"/>
              <a:t>their </a:t>
            </a:r>
            <a:r>
              <a:rPr lang="en" sz="1700" i="1" dirty="0"/>
              <a:t>friends</a:t>
            </a:r>
            <a:r>
              <a:rPr lang="en" dirty="0"/>
              <a:t>”. The likelihood of </a:t>
            </a:r>
            <a:r>
              <a:rPr lang="en" b="1" i="1" dirty="0"/>
              <a:t>‘their’ </a:t>
            </a:r>
            <a:r>
              <a:rPr lang="en" dirty="0"/>
              <a:t>depends on knowing that ‘</a:t>
            </a:r>
            <a:r>
              <a:rPr lang="en" b="1" i="1" dirty="0"/>
              <a:t>gorillas’ </a:t>
            </a:r>
            <a:r>
              <a:rPr lang="en" dirty="0"/>
              <a:t>is plural. </a:t>
            </a:r>
            <a:endParaRPr dirty="0"/>
          </a:p>
          <a:p>
            <a:pPr lvl="1" indent="-330200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" b="1" dirty="0"/>
              <a:t>When n is too small</a:t>
            </a:r>
            <a:r>
              <a:rPr lang="en" dirty="0"/>
              <a:t>,the n-grams are not big enough to capture this context, then the resulting language model would offer probabilities that are too low for these sentences. </a:t>
            </a:r>
            <a:r>
              <a:rPr lang="en" b="1" dirty="0">
                <a:solidFill>
                  <a:srgbClr val="0000FF"/>
                </a:solidFill>
              </a:rPr>
              <a:t>Small n-gram </a:t>
            </a:r>
            <a:r>
              <a:rPr lang="en" dirty="0"/>
              <a:t>size introduces </a:t>
            </a:r>
            <a:r>
              <a:rPr lang="en" b="1" dirty="0">
                <a:solidFill>
                  <a:srgbClr val="CC0000"/>
                </a:solidFill>
              </a:rPr>
              <a:t>high bias</a:t>
            </a:r>
            <a:r>
              <a:rPr lang="en" dirty="0"/>
              <a:t>.</a:t>
            </a:r>
            <a:endParaRPr dirty="0"/>
          </a:p>
          <a:p>
            <a:pPr lvl="1" indent="-330200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" b="1" dirty="0"/>
              <a:t>When n is too big</a:t>
            </a:r>
            <a:r>
              <a:rPr lang="en" dirty="0"/>
              <a:t>,it is hard good estimates of the n-gram parameters from our dataset, because of data sparsity. </a:t>
            </a:r>
            <a:r>
              <a:rPr lang="en" b="1" dirty="0">
                <a:solidFill>
                  <a:srgbClr val="0000FF"/>
                </a:solidFill>
              </a:rPr>
              <a:t>Large n-gram size </a:t>
            </a:r>
            <a:r>
              <a:rPr lang="en" dirty="0"/>
              <a:t>introduces</a:t>
            </a:r>
            <a:r>
              <a:rPr lang="en" b="1" dirty="0">
                <a:solidFill>
                  <a:srgbClr val="CC0000"/>
                </a:solidFill>
              </a:rPr>
              <a:t> high variance</a:t>
            </a:r>
            <a:endParaRPr b="1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Smoothing</a:t>
            </a:r>
            <a:endParaRPr/>
          </a:p>
        </p:txBody>
      </p:sp>
      <p:sp>
        <p:nvSpPr>
          <p:cNvPr id="755" name="Google Shape;755;p1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A major concern in language modeling is to avoid the situation p(w) = 0, which could arise as a result of a </a:t>
            </a:r>
            <a:r>
              <a:rPr lang="en" b="1" dirty="0"/>
              <a:t>single unseen n-gram</a:t>
            </a:r>
            <a:r>
              <a:rPr lang="en" dirty="0"/>
              <a:t>. The </a:t>
            </a:r>
            <a:r>
              <a:rPr lang="en" b="1" dirty="0">
                <a:solidFill>
                  <a:srgbClr val="00B050"/>
                </a:solidFill>
              </a:rPr>
              <a:t>solution</a:t>
            </a:r>
            <a:r>
              <a:rPr lang="en" dirty="0"/>
              <a:t> is </a:t>
            </a:r>
            <a:r>
              <a:rPr lang="en" dirty="0">
                <a:solidFill>
                  <a:srgbClr val="0000FF"/>
                </a:solidFill>
              </a:rPr>
              <a:t>smoothing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" dirty="0"/>
              <a:t>This basic framework is called</a:t>
            </a:r>
            <a:r>
              <a:rPr lang="en" dirty="0">
                <a:solidFill>
                  <a:srgbClr val="0000FF"/>
                </a:solidFill>
              </a:rPr>
              <a:t> </a:t>
            </a:r>
            <a:r>
              <a:rPr lang="en" b="1" dirty="0">
                <a:solidFill>
                  <a:srgbClr val="0000FF"/>
                </a:solidFill>
              </a:rPr>
              <a:t>Lidstone smoothing</a:t>
            </a:r>
            <a:r>
              <a:rPr lang="en" dirty="0"/>
              <a:t>, but special cases have other names: </a:t>
            </a:r>
            <a:endParaRPr dirty="0"/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Laplace smoothing </a:t>
            </a:r>
            <a:r>
              <a:rPr lang="en" dirty="0"/>
              <a:t>corresponds to the case α = 1.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Jeffreys-Perks law</a:t>
            </a:r>
            <a:r>
              <a:rPr lang="en" dirty="0"/>
              <a:t> corresponds to the case α = 0.5, which works well in practice and benefits from some theoretical justification</a:t>
            </a:r>
            <a:endParaRPr dirty="0"/>
          </a:p>
        </p:txBody>
      </p:sp>
      <p:pic>
        <p:nvPicPr>
          <p:cNvPr id="756" name="Google Shape;756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50" y="1989925"/>
            <a:ext cx="5293650" cy="720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1"/>
          <p:cNvSpPr txBox="1">
            <a:spLocks noGrp="1"/>
          </p:cNvSpPr>
          <p:nvPr>
            <p:ph type="title"/>
          </p:nvPr>
        </p:nvSpPr>
        <p:spPr>
          <a:xfrm>
            <a:off x="311700" y="4042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Discount</a:t>
            </a:r>
            <a:endParaRPr dirty="0"/>
          </a:p>
        </p:txBody>
      </p:sp>
      <p:sp>
        <p:nvSpPr>
          <p:cNvPr id="762" name="Google Shape;762;p121"/>
          <p:cNvSpPr txBox="1">
            <a:spLocks noGrp="1"/>
          </p:cNvSpPr>
          <p:nvPr>
            <p:ph type="body" idx="1"/>
          </p:nvPr>
        </p:nvSpPr>
        <p:spPr>
          <a:xfrm>
            <a:off x="311700" y="1046343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To ensure that the probabilities are properly </a:t>
            </a:r>
            <a:r>
              <a:rPr lang="en" b="1" dirty="0">
                <a:solidFill>
                  <a:srgbClr val="0000FF"/>
                </a:solidFill>
              </a:rPr>
              <a:t>normalized</a:t>
            </a:r>
            <a:r>
              <a:rPr lang="en" dirty="0"/>
              <a:t>, anything that we add to the </a:t>
            </a:r>
            <a:r>
              <a:rPr lang="en" b="1" dirty="0"/>
              <a:t>numerator </a:t>
            </a:r>
            <a:r>
              <a:rPr lang="en" dirty="0"/>
              <a:t>(</a:t>
            </a:r>
            <a:r>
              <a:rPr lang="en" b="1" dirty="0"/>
              <a:t>α</a:t>
            </a:r>
            <a:r>
              <a:rPr lang="en" dirty="0"/>
              <a:t>) must also appear in the </a:t>
            </a:r>
            <a:r>
              <a:rPr lang="en" b="1" dirty="0"/>
              <a:t>denominator </a:t>
            </a:r>
            <a:r>
              <a:rPr lang="en" dirty="0"/>
              <a:t>(</a:t>
            </a:r>
            <a:r>
              <a:rPr lang="en" b="1" dirty="0"/>
              <a:t>Vα</a:t>
            </a:r>
            <a:r>
              <a:rPr lang="en" dirty="0"/>
              <a:t>). This idea is reflected in the concept of </a:t>
            </a:r>
            <a:r>
              <a:rPr lang="en" b="1" dirty="0"/>
              <a:t>effective counts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Where </a:t>
            </a:r>
            <a:r>
              <a:rPr lang="en" b="1" dirty="0"/>
              <a:t>ci</a:t>
            </a:r>
            <a:r>
              <a:rPr lang="en" dirty="0"/>
              <a:t> is the count of event i, c ∗ i is the effective count, and </a:t>
            </a:r>
            <a:r>
              <a:rPr lang="en" b="1" dirty="0"/>
              <a:t>M </a:t>
            </a:r>
            <a:r>
              <a:rPr lang="en" dirty="0"/>
              <a:t>is the total number of tokens in dataset (w1, w2, . . . , wM). The </a:t>
            </a:r>
            <a:r>
              <a:rPr lang="en" b="1" dirty="0">
                <a:solidFill>
                  <a:srgbClr val="0000FF"/>
                </a:solidFill>
              </a:rPr>
              <a:t>discount </a:t>
            </a:r>
            <a:r>
              <a:rPr lang="en" dirty="0"/>
              <a:t>for each n-gram is then computed</a:t>
            </a:r>
            <a:endParaRPr dirty="0"/>
          </a:p>
        </p:txBody>
      </p:sp>
      <p:pic>
        <p:nvPicPr>
          <p:cNvPr id="763" name="Google Shape;76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799" y="2365962"/>
            <a:ext cx="2550325" cy="770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4" name="Google Shape;764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288" y="4277348"/>
            <a:ext cx="2909349" cy="770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</TotalTime>
  <Words>1847</Words>
  <Application>Microsoft Office PowerPoint</Application>
  <PresentationFormat>On-screen Show (16:9)</PresentationFormat>
  <Paragraphs>125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Ryerson University</vt:lpstr>
      <vt:lpstr>Natural Language Processing  Jacob Eisenstein </vt:lpstr>
      <vt:lpstr>Chapter 6</vt:lpstr>
      <vt:lpstr>Language models</vt:lpstr>
      <vt:lpstr>N-gram language models</vt:lpstr>
      <vt:lpstr>N-gram language models</vt:lpstr>
      <vt:lpstr>N-gram language models: </vt:lpstr>
      <vt:lpstr>N-gram language models: </vt:lpstr>
      <vt:lpstr> Smoothing</vt:lpstr>
      <vt:lpstr>Discount</vt:lpstr>
      <vt:lpstr>Discounting and backoff</vt:lpstr>
      <vt:lpstr>Discounting and backoff pt2</vt:lpstr>
      <vt:lpstr> Recurrent neural network language models</vt:lpstr>
      <vt:lpstr> Recurrent neural network language models pt2</vt:lpstr>
      <vt:lpstr> Recurrent neural network language models pt3</vt:lpstr>
      <vt:lpstr> Recurrent neural network language models pt4</vt:lpstr>
      <vt:lpstr> Recurrent neural network language models pt5</vt:lpstr>
      <vt:lpstr> Recurrent neural network language models pt6</vt:lpstr>
      <vt:lpstr>RNN LM :  Backpropagation through time</vt:lpstr>
      <vt:lpstr>RNN LM :  Backpropagation through time pt2</vt:lpstr>
      <vt:lpstr> RNN language model Hyperparameters</vt:lpstr>
      <vt:lpstr>Gated recurrent neural networks</vt:lpstr>
      <vt:lpstr>Gated recurrent neural networks </vt:lpstr>
      <vt:lpstr>PowerPoint Presentation</vt:lpstr>
      <vt:lpstr>Evaluating language models</vt:lpstr>
      <vt:lpstr>Evaluating language models:  Held-out likelihood </vt:lpstr>
      <vt:lpstr>Evaluating language models: Perplexity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138</cp:revision>
  <dcterms:modified xsi:type="dcterms:W3CDTF">2021-04-30T14:18:28Z</dcterms:modified>
</cp:coreProperties>
</file>