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74"/>
  </p:notes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425" r:id="rId43"/>
    <p:sldId id="394" r:id="rId44"/>
    <p:sldId id="395" r:id="rId45"/>
    <p:sldId id="426" r:id="rId46"/>
    <p:sldId id="396" r:id="rId47"/>
    <p:sldId id="427" r:id="rId48"/>
    <p:sldId id="430" r:id="rId49"/>
    <p:sldId id="397" r:id="rId50"/>
    <p:sldId id="431" r:id="rId51"/>
    <p:sldId id="400" r:id="rId52"/>
    <p:sldId id="432" r:id="rId53"/>
    <p:sldId id="434" r:id="rId54"/>
    <p:sldId id="435" r:id="rId55"/>
    <p:sldId id="436" r:id="rId56"/>
    <p:sldId id="438" r:id="rId57"/>
    <p:sldId id="437" r:id="rId58"/>
    <p:sldId id="439" r:id="rId59"/>
    <p:sldId id="440" r:id="rId60"/>
    <p:sldId id="441" r:id="rId61"/>
    <p:sldId id="442" r:id="rId62"/>
    <p:sldId id="443" r:id="rId63"/>
    <p:sldId id="444" r:id="rId64"/>
    <p:sldId id="445" r:id="rId65"/>
    <p:sldId id="446" r:id="rId66"/>
    <p:sldId id="447" r:id="rId67"/>
    <p:sldId id="449" r:id="rId68"/>
    <p:sldId id="448" r:id="rId69"/>
    <p:sldId id="450" r:id="rId70"/>
    <p:sldId id="452" r:id="rId71"/>
    <p:sldId id="453" r:id="rId72"/>
    <p:sldId id="454" r:id="rId7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E2F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c765f176be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c765f176be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765f176be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765f176be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c765f176b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c765f176b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765f176be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765f176be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c765f176be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c765f176be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765f176be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765f176be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c765f176be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c765f176be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c765f176be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c765f176be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765f176be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c765f176be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765f176be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765f176be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c765f176b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c765f176b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765f176be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765f176be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c765f176be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c765f176be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765f176be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765f176be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c765f176be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c765f176be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c765f176be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c765f176be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c765f176be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c765f176be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c765f176be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c765f176be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c765f176b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c765f176b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c765f176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c765f176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c96ae9728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c96ae9728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c765f176be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c765f176be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ca4567dc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ca4567dc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a4567dc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a4567dc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c765f176be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c765f176be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c765f176be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c765f176be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96ae9728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c96ae9728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ca4567dcf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ca4567dcf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c765f176be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c765f176be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c96ae9728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c96ae9728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c96ae9728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c96ae9728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ca4567dcf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ca4567dcf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765f176b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765f176b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c96ae9728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c96ae9728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c96ae972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c96ae972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c96ae9728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c96ae9728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350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a4567dc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a4567dc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a4567dc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a4567dc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a4567dcf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a4567dcf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75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ca4567dcf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ca4567dcf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ca4567dcf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ca4567dcf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3526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a4567dcf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a4567dcf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ca4567dcf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ca4567dcf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c765f176be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c765f176be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765f176be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765f176be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c765f176be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c765f176be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c765f176be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c765f176be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765f176b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765f176b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2" y="451975"/>
            <a:ext cx="6901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690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 b="1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3043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613800" cy="36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4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8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311700" y="451975"/>
            <a:ext cx="720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FFFF00"/>
                </a:solidFill>
              </a:rPr>
              <a:t>Natural Language Processing </a:t>
            </a:r>
            <a:endParaRPr sz="4500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i="1">
                <a:solidFill>
                  <a:srgbClr val="FFFF00"/>
                </a:solidFill>
              </a:rPr>
              <a:t>Jacob Eisenstein </a:t>
            </a:r>
            <a:endParaRPr i="1"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311700" y="2979850"/>
            <a:ext cx="69012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</a:rPr>
              <a:t>Direct Studies - Book Report 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By Mahtab Tamannaee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990000"/>
                </a:solidFill>
                <a:highlight>
                  <a:srgbClr val="CFE2F3"/>
                </a:highlight>
              </a:rPr>
              <a:t>Winter 2021</a:t>
            </a:r>
            <a:endParaRPr sz="1600" i="1">
              <a:solidFill>
                <a:srgbClr val="990000"/>
              </a:solidFill>
              <a:highlight>
                <a:srgbClr val="CFE2F3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Discounting and backoff</a:t>
            </a:r>
            <a:endParaRPr/>
          </a:p>
        </p:txBody>
      </p:sp>
      <p:sp>
        <p:nvSpPr>
          <p:cNvPr id="770" name="Google Shape;770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000" dirty="0"/>
              <a:t>Another approach would be to borrow the same amount of probability mass from all observed n-grams, and redistribute it among only the unobserved n-grams. This is called</a:t>
            </a:r>
            <a:r>
              <a:rPr lang="en" sz="2000" b="1" dirty="0">
                <a:solidFill>
                  <a:srgbClr val="0000FF"/>
                </a:solidFill>
              </a:rPr>
              <a:t> absolute discounting</a:t>
            </a:r>
            <a:r>
              <a:rPr lang="en" sz="2000" dirty="0"/>
              <a:t>.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2000" dirty="0"/>
              <a:t>Discounting reserves some probability mass from the observed data, and we do not need redistribute this probability mass equally. Instead, we can </a:t>
            </a:r>
            <a:r>
              <a:rPr lang="en" sz="2000" b="1" dirty="0">
                <a:solidFill>
                  <a:srgbClr val="0000FF"/>
                </a:solidFill>
              </a:rPr>
              <a:t>backoff </a:t>
            </a:r>
            <a:r>
              <a:rPr lang="en" sz="2000" dirty="0"/>
              <a:t>to a lower-order language model. This is called </a:t>
            </a:r>
            <a:r>
              <a:rPr lang="en" sz="2000" b="1" dirty="0">
                <a:solidFill>
                  <a:srgbClr val="0000FF"/>
                </a:solidFill>
              </a:rPr>
              <a:t>Katz backoff</a:t>
            </a:r>
            <a:r>
              <a:rPr lang="en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23"/>
          <p:cNvSpPr txBox="1">
            <a:spLocks noGrp="1"/>
          </p:cNvSpPr>
          <p:nvPr>
            <p:ph type="title"/>
          </p:nvPr>
        </p:nvSpPr>
        <p:spPr>
          <a:xfrm>
            <a:off x="311700" y="3912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Discounting and backoff pt2</a:t>
            </a:r>
            <a:endParaRPr dirty="0"/>
          </a:p>
        </p:txBody>
      </p:sp>
      <p:sp>
        <p:nvSpPr>
          <p:cNvPr id="776" name="Google Shape;776;p123"/>
          <p:cNvSpPr txBox="1">
            <a:spLocks noGrp="1"/>
          </p:cNvSpPr>
          <p:nvPr>
            <p:ph type="body" idx="1"/>
          </p:nvPr>
        </p:nvSpPr>
        <p:spPr>
          <a:xfrm>
            <a:off x="330413" y="1037215"/>
            <a:ext cx="8913479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Simple case of backing off from bigrams to unigrams: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The term</a:t>
            </a:r>
            <a:r>
              <a:rPr lang="en" sz="1600" b="1" dirty="0"/>
              <a:t> α(j)</a:t>
            </a:r>
            <a:r>
              <a:rPr lang="en" sz="1600" dirty="0"/>
              <a:t> indicates the amount of probability mass that has been discounted for context j. This probability mass is then divided across all the unseen events,   </a:t>
            </a:r>
            <a:r>
              <a:rPr lang="en" sz="1600" i="1" dirty="0"/>
              <a:t>{ii : c(ii , j) = 0}</a:t>
            </a:r>
            <a:r>
              <a:rPr lang="en" sz="1600" dirty="0"/>
              <a:t>, proportional to the unigram probability of each word</a:t>
            </a:r>
            <a:r>
              <a:rPr lang="en" sz="1600" i="1" dirty="0"/>
              <a:t> ii</a:t>
            </a:r>
            <a:r>
              <a:rPr lang="en" sz="1600" dirty="0"/>
              <a:t>. </a:t>
            </a:r>
            <a:endParaRPr sz="1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600" dirty="0"/>
              <a:t>The discount parameter </a:t>
            </a:r>
            <a:r>
              <a:rPr lang="en" sz="1600" b="1" i="1" dirty="0"/>
              <a:t>d</a:t>
            </a:r>
            <a:r>
              <a:rPr lang="en" sz="1600" dirty="0"/>
              <a:t> can be optimized to maximize performance on a development set.</a:t>
            </a:r>
            <a:endParaRPr sz="1600" dirty="0"/>
          </a:p>
        </p:txBody>
      </p:sp>
      <p:pic>
        <p:nvPicPr>
          <p:cNvPr id="777" name="Google Shape;77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0" y="1764505"/>
            <a:ext cx="4554000" cy="10525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Recurrent neural network language models</a:t>
            </a:r>
            <a:endParaRPr/>
          </a:p>
        </p:txBody>
      </p:sp>
      <p:sp>
        <p:nvSpPr>
          <p:cNvPr id="783" name="Google Shape;783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The first insight behind </a:t>
            </a:r>
            <a:r>
              <a:rPr lang="en" sz="1900" b="1" dirty="0"/>
              <a:t>neural language models</a:t>
            </a:r>
            <a:r>
              <a:rPr lang="en" sz="1900" dirty="0"/>
              <a:t> is to treat</a:t>
            </a:r>
            <a:r>
              <a:rPr lang="en" sz="1900" b="1" dirty="0"/>
              <a:t> word prediction </a:t>
            </a:r>
            <a:r>
              <a:rPr lang="en" sz="1900" dirty="0"/>
              <a:t>as a </a:t>
            </a:r>
            <a:r>
              <a:rPr lang="en" sz="1900" b="1" dirty="0">
                <a:solidFill>
                  <a:srgbClr val="0000FF"/>
                </a:solidFill>
              </a:rPr>
              <a:t>discriminative learning task</a:t>
            </a:r>
            <a:r>
              <a:rPr lang="en" sz="1900" dirty="0"/>
              <a:t>.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The goal is to compute the </a:t>
            </a:r>
            <a:r>
              <a:rPr lang="en" sz="1900" b="1" dirty="0"/>
              <a:t>probability p(w | u)</a:t>
            </a:r>
            <a:r>
              <a:rPr lang="en" sz="1900" dirty="0"/>
              <a:t>, where w ∈ V is a word, and u is the context, which depends on the previous words. 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Rather than directly estimating the word probabilities from (smoothed) relative frequencies, we can treat treat language modeling as a</a:t>
            </a:r>
            <a:r>
              <a:rPr lang="en" sz="1900" u="sng" dirty="0"/>
              <a:t> machine learning </a:t>
            </a:r>
            <a:r>
              <a:rPr lang="en" sz="1900" dirty="0"/>
              <a:t>problem, and</a:t>
            </a:r>
            <a:r>
              <a:rPr lang="en" sz="1900" b="1" dirty="0"/>
              <a:t> estimate parameters</a:t>
            </a:r>
            <a:r>
              <a:rPr lang="en" sz="1900" dirty="0"/>
              <a:t> that </a:t>
            </a:r>
            <a:r>
              <a:rPr lang="en" sz="1900" b="1" dirty="0"/>
              <a:t>maximize </a:t>
            </a:r>
            <a:r>
              <a:rPr lang="en" sz="1900" dirty="0"/>
              <a:t>the </a:t>
            </a:r>
            <a:r>
              <a:rPr lang="en" sz="1900" b="1" dirty="0"/>
              <a:t>log conditional probability</a:t>
            </a:r>
            <a:r>
              <a:rPr lang="en" sz="1900" dirty="0"/>
              <a:t> of a corpus.</a:t>
            </a: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pt2</a:t>
            </a:r>
            <a:endParaRPr/>
          </a:p>
        </p:txBody>
      </p:sp>
      <p:sp>
        <p:nvSpPr>
          <p:cNvPr id="789" name="Google Shape;789;p1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600" dirty="0"/>
              <a:t>The second insight is to reparametrize the probability distribution p(w | u) as a function of two dense K-dimensional numerical vectors, </a:t>
            </a:r>
            <a:r>
              <a:rPr lang="en" sz="1600" b="1" dirty="0"/>
              <a:t>βw</a:t>
            </a:r>
            <a:r>
              <a:rPr lang="en" sz="1600" dirty="0"/>
              <a:t> and </a:t>
            </a:r>
            <a:r>
              <a:rPr lang="en" sz="1600" b="1" dirty="0"/>
              <a:t> vu</a:t>
            </a:r>
            <a:r>
              <a:rPr lang="en" sz="1600" dirty="0"/>
              <a:t>. where </a:t>
            </a:r>
            <a:r>
              <a:rPr lang="en" sz="1600" b="1" dirty="0"/>
              <a:t>(βw·vu)</a:t>
            </a:r>
            <a:r>
              <a:rPr lang="en" sz="1600" dirty="0"/>
              <a:t> represents a dot product.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285750" indent="-285750">
              <a:spcBef>
                <a:spcPts val="1600"/>
              </a:spcBef>
            </a:pPr>
            <a:r>
              <a:rPr lang="en" sz="1600" dirty="0"/>
              <a:t>This </a:t>
            </a:r>
            <a:r>
              <a:rPr lang="en" sz="1600" b="1" dirty="0"/>
              <a:t>vector of probabilities</a:t>
            </a:r>
            <a:r>
              <a:rPr lang="en" sz="1600" dirty="0"/>
              <a:t> is equivalent to applying the softmax transformation to the vector of dot-products.</a:t>
            </a:r>
          </a:p>
          <a:p>
            <a:pPr marL="0" indent="0">
              <a:spcBef>
                <a:spcPts val="1600"/>
              </a:spcBef>
              <a:buNone/>
            </a:pPr>
            <a:endParaRPr sz="1600" dirty="0"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The </a:t>
            </a:r>
            <a:r>
              <a:rPr lang="en" sz="1600" b="1" dirty="0"/>
              <a:t>word vectors </a:t>
            </a:r>
            <a:r>
              <a:rPr lang="en" sz="1600" b="1" dirty="0">
                <a:solidFill>
                  <a:srgbClr val="FF0000"/>
                </a:solidFill>
              </a:rPr>
              <a:t>βw</a:t>
            </a:r>
            <a:r>
              <a:rPr lang="en" sz="1600" dirty="0"/>
              <a:t> are parameters of the model, and are estimated directly.</a:t>
            </a:r>
            <a:endParaRPr sz="1600"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 The</a:t>
            </a:r>
            <a:r>
              <a:rPr lang="en" sz="1600" b="1" dirty="0"/>
              <a:t> context vectors </a:t>
            </a:r>
            <a:r>
              <a:rPr lang="en" sz="1600" b="1" dirty="0">
                <a:solidFill>
                  <a:srgbClr val="FF0000"/>
                </a:solidFill>
              </a:rPr>
              <a:t>vu</a:t>
            </a:r>
            <a:r>
              <a:rPr lang="en" sz="1600" dirty="0"/>
              <a:t> can be computed in various ways, depending on the model.</a:t>
            </a:r>
            <a:endParaRPr sz="1600" dirty="0"/>
          </a:p>
        </p:txBody>
      </p:sp>
      <p:pic>
        <p:nvPicPr>
          <p:cNvPr id="790" name="Google Shape;790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273" y="1813868"/>
            <a:ext cx="3248693" cy="64688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1" name="Google Shape;791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150" y="3256895"/>
            <a:ext cx="4611700" cy="385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Recurrent neural network language models pt3</a:t>
            </a:r>
            <a:endParaRPr/>
          </a:p>
        </p:txBody>
      </p:sp>
      <p:sp>
        <p:nvSpPr>
          <p:cNvPr id="797" name="Google Shape;797;p126"/>
          <p:cNvSpPr txBox="1">
            <a:spLocks noGrp="1"/>
          </p:cNvSpPr>
          <p:nvPr>
            <p:ph type="body" idx="1"/>
          </p:nvPr>
        </p:nvSpPr>
        <p:spPr>
          <a:xfrm>
            <a:off x="3118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A simple but effective neural language model can be built from a recurrent neural network.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The basic idea is to recurrently update the context vectors while moving through the sequence.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Let </a:t>
            </a:r>
            <a:r>
              <a:rPr lang="en" sz="1900" b="1" dirty="0">
                <a:solidFill>
                  <a:srgbClr val="FF0000"/>
                </a:solidFill>
              </a:rPr>
              <a:t>hm</a:t>
            </a:r>
            <a:r>
              <a:rPr lang="en" sz="1900" dirty="0"/>
              <a:t> represent the contextual information at position </a:t>
            </a:r>
            <a:r>
              <a:rPr lang="en" sz="1900" b="1" dirty="0"/>
              <a:t>m</a:t>
            </a:r>
            <a:r>
              <a:rPr lang="en" sz="1900" dirty="0"/>
              <a:t> in the sequence, RNN language models are defined as following:</a:t>
            </a:r>
            <a:endParaRPr sz="1900" dirty="0"/>
          </a:p>
        </p:txBody>
      </p:sp>
      <p:pic>
        <p:nvPicPr>
          <p:cNvPr id="798" name="Google Shape;79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975" y="3591175"/>
            <a:ext cx="4678250" cy="13885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pt4</a:t>
            </a:r>
            <a:endParaRPr/>
          </a:p>
        </p:txBody>
      </p:sp>
      <p:sp>
        <p:nvSpPr>
          <p:cNvPr id="804" name="Google Shape;804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In the following formula for RNN language models,</a:t>
            </a:r>
            <a:r>
              <a:rPr lang="en" b="1" dirty="0">
                <a:solidFill>
                  <a:srgbClr val="CC0000"/>
                </a:solidFill>
              </a:rPr>
              <a:t> φ</a:t>
            </a:r>
            <a:r>
              <a:rPr lang="en" dirty="0">
                <a:solidFill>
                  <a:schemeClr val="dk1"/>
                </a:solidFill>
              </a:rPr>
              <a:t> is a matrix of word embeddings, and </a:t>
            </a:r>
            <a:r>
              <a:rPr lang="en" b="1" dirty="0">
                <a:solidFill>
                  <a:srgbClr val="CC0000"/>
                </a:solidFill>
              </a:rPr>
              <a:t>xm</a:t>
            </a:r>
            <a:r>
              <a:rPr lang="en" dirty="0">
                <a:solidFill>
                  <a:schemeClr val="dk1"/>
                </a:solidFill>
              </a:rPr>
              <a:t> denotes the </a:t>
            </a:r>
            <a:r>
              <a:rPr lang="en" b="1" dirty="0">
                <a:solidFill>
                  <a:srgbClr val="0000FF"/>
                </a:solidFill>
              </a:rPr>
              <a:t>embedding for word </a:t>
            </a:r>
            <a:r>
              <a:rPr lang="en" b="1" dirty="0">
                <a:solidFill>
                  <a:srgbClr val="CC0000"/>
                </a:solidFill>
              </a:rPr>
              <a:t>wm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The </a:t>
            </a:r>
            <a:r>
              <a:rPr lang="en" b="1" dirty="0"/>
              <a:t>conversion of </a:t>
            </a:r>
            <a:r>
              <a:rPr lang="en" b="1" dirty="0">
                <a:solidFill>
                  <a:srgbClr val="CC0000"/>
                </a:solidFill>
              </a:rPr>
              <a:t>wm</a:t>
            </a:r>
            <a:r>
              <a:rPr lang="en" b="1" dirty="0"/>
              <a:t> to</a:t>
            </a:r>
            <a:r>
              <a:rPr lang="en" b="1" dirty="0">
                <a:solidFill>
                  <a:srgbClr val="CC0000"/>
                </a:solidFill>
              </a:rPr>
              <a:t> xm</a:t>
            </a:r>
            <a:r>
              <a:rPr lang="en" dirty="0"/>
              <a:t> is sometimes known as a </a:t>
            </a:r>
            <a:r>
              <a:rPr lang="en" b="1" dirty="0">
                <a:solidFill>
                  <a:srgbClr val="0000FF"/>
                </a:solidFill>
              </a:rPr>
              <a:t>lookup layer</a:t>
            </a:r>
            <a:r>
              <a:rPr lang="en" dirty="0"/>
              <a:t>, because we simply lookup the embeddings for each word in a table.</a:t>
            </a:r>
            <a:endParaRPr dirty="0"/>
          </a:p>
        </p:txBody>
      </p:sp>
      <p:pic>
        <p:nvPicPr>
          <p:cNvPr id="805" name="Google Shape;805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787" y="2090057"/>
            <a:ext cx="4426813" cy="135524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pt5</a:t>
            </a:r>
            <a:endParaRPr/>
          </a:p>
        </p:txBody>
      </p:sp>
      <p:sp>
        <p:nvSpPr>
          <p:cNvPr id="811" name="Google Shape;811;p128"/>
          <p:cNvSpPr txBox="1">
            <a:spLocks noGrp="1"/>
          </p:cNvSpPr>
          <p:nvPr>
            <p:ph type="body" idx="1"/>
          </p:nvPr>
        </p:nvSpPr>
        <p:spPr>
          <a:xfrm>
            <a:off x="178300" y="1152475"/>
            <a:ext cx="88380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0000FF"/>
                </a:solidFill>
              </a:rPr>
              <a:t>Elman unit</a:t>
            </a:r>
            <a:r>
              <a:rPr lang="en"/>
              <a:t> defines a simple recurrent operation. In which, </a:t>
            </a:r>
            <a:r>
              <a:rPr lang="en" b="1">
                <a:solidFill>
                  <a:srgbClr val="CC0000"/>
                </a:solidFill>
              </a:rPr>
              <a:t>Θ</a:t>
            </a:r>
            <a:r>
              <a:rPr lang="en"/>
              <a:t> is the recurrence matrix and</a:t>
            </a:r>
            <a:r>
              <a:rPr lang="en" b="1">
                <a:solidFill>
                  <a:srgbClr val="CC0000"/>
                </a:solidFill>
              </a:rPr>
              <a:t> g</a:t>
            </a:r>
            <a:r>
              <a:rPr lang="en"/>
              <a:t> is a non-linear transformation function, often defined as the elementwise hyperbolic tangent tanh.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 i="1"/>
              <a:t>tanh</a:t>
            </a:r>
            <a:r>
              <a:rPr lang="en" b="1"/>
              <a:t> </a:t>
            </a:r>
            <a:r>
              <a:rPr lang="en"/>
              <a:t>acts as a </a:t>
            </a:r>
            <a:r>
              <a:rPr lang="en" b="1"/>
              <a:t>squashing function</a:t>
            </a:r>
            <a:r>
              <a:rPr lang="en"/>
              <a:t>, ensuring that each element of </a:t>
            </a:r>
            <a:r>
              <a:rPr lang="en" b="1">
                <a:solidFill>
                  <a:srgbClr val="CC0000"/>
                </a:solidFill>
              </a:rPr>
              <a:t>hm</a:t>
            </a:r>
            <a:r>
              <a:rPr lang="en"/>
              <a:t> is </a:t>
            </a:r>
            <a:r>
              <a:rPr lang="en" b="1"/>
              <a:t>constrained to the range</a:t>
            </a:r>
            <a:r>
              <a:rPr lang="en"/>
              <a:t>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Although each </a:t>
            </a:r>
            <a:r>
              <a:rPr lang="en" b="1">
                <a:solidFill>
                  <a:srgbClr val="CC0000"/>
                </a:solidFill>
              </a:rPr>
              <a:t>wm</a:t>
            </a:r>
            <a:r>
              <a:rPr lang="en">
                <a:solidFill>
                  <a:schemeClr val="dk1"/>
                </a:solidFill>
              </a:rPr>
              <a:t> depends on only the context vector </a:t>
            </a:r>
            <a:r>
              <a:rPr lang="en" b="1">
                <a:solidFill>
                  <a:srgbClr val="CC0000"/>
                </a:solidFill>
              </a:rPr>
              <a:t>hm−1</a:t>
            </a:r>
            <a:r>
              <a:rPr lang="en">
                <a:solidFill>
                  <a:schemeClr val="dk1"/>
                </a:solidFill>
              </a:rPr>
              <a:t>, this vector is in turn influenced by all previous tokens, w1, w2, ... wm−1, through the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rgbClr val="0000FF"/>
                </a:solidFill>
              </a:rPr>
              <a:t>recurrence operation</a:t>
            </a:r>
            <a:r>
              <a:rPr lang="en">
                <a:solidFill>
                  <a:schemeClr val="dk1"/>
                </a:solidFill>
              </a:rPr>
              <a:t>: w1 affects h1, which affects h2, and so on, until the information is propagated all the way to hm−1, and then on to wm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12" name="Google Shape;812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400" y="2245826"/>
            <a:ext cx="4294600" cy="4358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Recurrent neural network language models pt6</a:t>
            </a:r>
            <a:endParaRPr/>
          </a:p>
        </p:txBody>
      </p:sp>
      <p:sp>
        <p:nvSpPr>
          <p:cNvPr id="818" name="Google Shape;818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recurrent neural network language model has the following parameters: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these parameters can be estimated by formulating an objective function over the training corpus, L(w), and then applying backpropagation to obtain gradients on the parameters from a minibatch of training examples</a:t>
            </a:r>
            <a:endParaRPr/>
          </a:p>
        </p:txBody>
      </p:sp>
      <p:pic>
        <p:nvPicPr>
          <p:cNvPr id="819" name="Google Shape;819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088" y="1971275"/>
            <a:ext cx="30101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838" y="2247488"/>
            <a:ext cx="29146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125" y="2520900"/>
            <a:ext cx="28860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125" y="2768538"/>
            <a:ext cx="15240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LM :  Backpropagation through time</a:t>
            </a:r>
            <a:endParaRPr/>
          </a:p>
        </p:txBody>
      </p:sp>
      <p:sp>
        <p:nvSpPr>
          <p:cNvPr id="828" name="Google Shape;828;p130"/>
          <p:cNvSpPr txBox="1">
            <a:spLocks noGrp="1"/>
          </p:cNvSpPr>
          <p:nvPr>
            <p:ph type="body" idx="1"/>
          </p:nvPr>
        </p:nvSpPr>
        <p:spPr>
          <a:xfrm>
            <a:off x="311700" y="1062100"/>
            <a:ext cx="84345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Backpropagation in RNNis known as </a:t>
            </a:r>
            <a:r>
              <a:rPr lang="en" sz="1600" b="1" dirty="0"/>
              <a:t>backpropagation through time</a:t>
            </a:r>
            <a:r>
              <a:rPr lang="en" sz="1600" dirty="0"/>
              <a:t>. The gradients on units at time </a:t>
            </a:r>
            <a:r>
              <a:rPr lang="en" sz="1600" b="1" dirty="0"/>
              <a:t>m</a:t>
            </a:r>
            <a:r>
              <a:rPr lang="en" sz="1600" dirty="0"/>
              <a:t> depend in turn on the gradients of units at earlier times n &lt; m.  Let Lm+1 represent the negative log-likelihood of word m + 1.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829" name="Google Shape;829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699" y="2043088"/>
            <a:ext cx="4349525" cy="4540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0" name="Google Shape;830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200" y="2791099"/>
            <a:ext cx="2398175" cy="69277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1" name="Google Shape;831;p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1700" y="3777875"/>
            <a:ext cx="5342599" cy="10963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2" name="Google Shape;832;p130"/>
          <p:cNvSpPr txBox="1"/>
          <p:nvPr/>
        </p:nvSpPr>
        <p:spPr>
          <a:xfrm>
            <a:off x="113700" y="2497138"/>
            <a:ext cx="59505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 loss depends on the parameters only through hm.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vector hm depends on Θ in several ways.First, hm is computed by multiplying Θ by the previous state hm−1. But the previous state hm−1 also depends on 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RNN LM :  Backpropagation through time pt2</a:t>
            </a:r>
            <a:endParaRPr/>
          </a:p>
        </p:txBody>
      </p:sp>
      <p:sp>
        <p:nvSpPr>
          <p:cNvPr id="838" name="Google Shape;838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</a:t>
            </a:r>
            <a:r>
              <a:rPr lang="en" sz="2100" b="1">
                <a:solidFill>
                  <a:srgbClr val="CC0000"/>
                </a:solidFill>
              </a:rPr>
              <a:t>g’ </a:t>
            </a:r>
            <a:r>
              <a:rPr lang="en" sz="2100"/>
              <a:t>is the local derivative of the nonlinear function </a:t>
            </a:r>
            <a:r>
              <a:rPr lang="en" sz="2100" b="1">
                <a:solidFill>
                  <a:srgbClr val="CC0000"/>
                </a:solidFill>
              </a:rPr>
              <a:t>g</a:t>
            </a:r>
            <a:r>
              <a:rPr lang="en" sz="2100"/>
              <a:t>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Each derivative            , will be reused many times as it appears in backpropagation from the loss </a:t>
            </a:r>
            <a:r>
              <a:rPr lang="en" sz="2100" b="1">
                <a:solidFill>
                  <a:srgbClr val="CC0000"/>
                </a:solidFill>
              </a:rPr>
              <a:t>Lm</a:t>
            </a:r>
            <a:r>
              <a:rPr lang="en" sz="2100"/>
              <a:t>, but also in all subsequent losses </a:t>
            </a:r>
            <a:r>
              <a:rPr lang="en" sz="2100" b="1">
                <a:solidFill>
                  <a:srgbClr val="CC0000"/>
                </a:solidFill>
              </a:rPr>
              <a:t>Ln&gt;m</a:t>
            </a:r>
            <a:endParaRPr sz="2100" b="1">
              <a:solidFill>
                <a:srgbClr val="CC0000"/>
              </a:solidFill>
            </a:endParaRPr>
          </a:p>
        </p:txBody>
      </p:sp>
      <p:pic>
        <p:nvPicPr>
          <p:cNvPr id="839" name="Google Shape;83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99" y="2931875"/>
            <a:ext cx="7642599" cy="15683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0" name="Google Shape;840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700" y="1490451"/>
            <a:ext cx="73790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14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6</a:t>
            </a:r>
            <a:endParaRPr/>
          </a:p>
        </p:txBody>
      </p:sp>
      <p:sp>
        <p:nvSpPr>
          <p:cNvPr id="713" name="Google Shape;713;p114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RNN language model </a:t>
            </a:r>
            <a:r>
              <a:rPr lang="en" dirty="0">
                <a:solidFill>
                  <a:srgbClr val="0000FF"/>
                </a:solidFill>
              </a:rPr>
              <a:t>Hyperparameters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846" name="Google Shape;846;p132"/>
          <p:cNvSpPr txBox="1">
            <a:spLocks noGrp="1"/>
          </p:cNvSpPr>
          <p:nvPr>
            <p:ph type="body" idx="1"/>
          </p:nvPr>
        </p:nvSpPr>
        <p:spPr>
          <a:xfrm>
            <a:off x="311700" y="1093206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RNN language model has several </a:t>
            </a:r>
            <a:r>
              <a:rPr lang="en" sz="1600" dirty="0">
                <a:solidFill>
                  <a:srgbClr val="00E2FA"/>
                </a:solidFill>
              </a:rPr>
              <a:t>hyperparameters</a:t>
            </a:r>
            <a:r>
              <a:rPr lang="en" sz="1600" dirty="0"/>
              <a:t> that must be tuned to ensure good performance.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The model capacity is controlled by the size of the</a:t>
            </a:r>
            <a:r>
              <a:rPr lang="en" sz="1600" b="1" dirty="0">
                <a:solidFill>
                  <a:srgbClr val="0000FF"/>
                </a:solidFill>
              </a:rPr>
              <a:t> word and context vectors K</a:t>
            </a:r>
            <a:r>
              <a:rPr lang="en" sz="1600" dirty="0"/>
              <a:t>, which play a role that is somewhat analogous to the size of the n-gram context.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For datasets that are </a:t>
            </a:r>
            <a:r>
              <a:rPr lang="en" sz="1600" b="1" dirty="0"/>
              <a:t>large</a:t>
            </a:r>
            <a:r>
              <a:rPr lang="en" sz="1600" dirty="0"/>
              <a:t> with respect to the vocabulary,  we can afford to estimate a model with a</a:t>
            </a:r>
            <a:r>
              <a:rPr lang="en" sz="1600" dirty="0">
                <a:solidFill>
                  <a:srgbClr val="0000FF"/>
                </a:solidFill>
              </a:rPr>
              <a:t> </a:t>
            </a:r>
            <a:r>
              <a:rPr lang="en" sz="1600" b="1" dirty="0">
                <a:solidFill>
                  <a:srgbClr val="0000FF"/>
                </a:solidFill>
              </a:rPr>
              <a:t>large K</a:t>
            </a:r>
            <a:r>
              <a:rPr lang="en" sz="1600" dirty="0"/>
              <a:t>, which enables more subtle distinctions between words and contexts.</a:t>
            </a:r>
            <a:endParaRPr sz="1600" dirty="0"/>
          </a:p>
          <a:p>
            <a:pPr marL="457200" lvl="0" indent="-342900" algn="l" rtl="0">
              <a:spcBef>
                <a:spcPts val="600"/>
              </a:spcBef>
              <a:spcAft>
                <a:spcPts val="600"/>
              </a:spcAft>
              <a:buSzPts val="1800"/>
              <a:buChar char="●"/>
            </a:pPr>
            <a:r>
              <a:rPr lang="en" sz="1600" dirty="0"/>
              <a:t>When the dataset is relatively </a:t>
            </a:r>
            <a:r>
              <a:rPr lang="en" sz="1600" b="1" dirty="0"/>
              <a:t>small</a:t>
            </a:r>
            <a:r>
              <a:rPr lang="en" sz="1600" dirty="0"/>
              <a:t>, then </a:t>
            </a:r>
            <a:r>
              <a:rPr lang="en" sz="1600" dirty="0">
                <a:solidFill>
                  <a:srgbClr val="0000FF"/>
                </a:solidFill>
              </a:rPr>
              <a:t>K must be smaller</a:t>
            </a:r>
            <a:r>
              <a:rPr lang="en" sz="1600" dirty="0"/>
              <a:t> too, or else the model may “memorize” the training data, and fail to generalize.</a:t>
            </a:r>
            <a:endParaRPr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neural networks</a:t>
            </a:r>
            <a:endParaRPr/>
          </a:p>
        </p:txBody>
      </p:sp>
      <p:sp>
        <p:nvSpPr>
          <p:cNvPr id="852" name="Google Shape;852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The</a:t>
            </a:r>
            <a:r>
              <a:rPr lang="en" sz="1900" dirty="0">
                <a:solidFill>
                  <a:srgbClr val="0000FF"/>
                </a:solidFill>
              </a:rPr>
              <a:t> long short-term memory  (LSTM) </a:t>
            </a:r>
            <a:r>
              <a:rPr lang="en" sz="1900" dirty="0"/>
              <a:t> is a popular variant of RNNs that is more robust to </a:t>
            </a:r>
            <a:r>
              <a:rPr lang="en" sz="1900" b="1" dirty="0"/>
              <a:t>vanishing gradients</a:t>
            </a:r>
            <a:r>
              <a:rPr lang="en" sz="1900" dirty="0"/>
              <a:t> an </a:t>
            </a:r>
            <a:r>
              <a:rPr lang="en" sz="1900" b="1" dirty="0"/>
              <a:t>exploding gradients </a:t>
            </a:r>
            <a:r>
              <a:rPr lang="en" sz="1900" dirty="0"/>
              <a:t>problems.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Because the memory cell is not passed through a nonlinear squashing function during the update, it is possible for information to propagate through the network over long distances.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dirty="0"/>
              <a:t>The </a:t>
            </a:r>
            <a:r>
              <a:rPr lang="en" sz="1900" b="1" dirty="0">
                <a:solidFill>
                  <a:srgbClr val="0000FF"/>
                </a:solidFill>
              </a:rPr>
              <a:t>gates </a:t>
            </a:r>
            <a:r>
              <a:rPr lang="en" sz="1900" dirty="0"/>
              <a:t>are functions of the input and previous hidden state. They are computed from elementwise sigmoid activations. Each gate is controlled by a vector of weights, which parametrize the previous hidden state. </a:t>
            </a:r>
            <a:endParaRPr sz="1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neural networks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>
              <a:solidFill>
                <a:srgbClr val="0000FF"/>
              </a:solidFill>
            </a:endParaRPr>
          </a:p>
        </p:txBody>
      </p:sp>
      <p:sp>
        <p:nvSpPr>
          <p:cNvPr id="858" name="Google Shape;858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89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This model augments the hidden state</a:t>
            </a:r>
            <a:r>
              <a:rPr lang="en" sz="1900" b="1">
                <a:solidFill>
                  <a:srgbClr val="CC0000"/>
                </a:solidFill>
              </a:rPr>
              <a:t> hm</a:t>
            </a:r>
            <a:r>
              <a:rPr lang="en" sz="1900">
                <a:solidFill>
                  <a:schemeClr val="dk1"/>
                </a:solidFill>
              </a:rPr>
              <a:t> with a memory cell </a:t>
            </a:r>
            <a:r>
              <a:rPr lang="en" sz="1900" b="1">
                <a:solidFill>
                  <a:srgbClr val="CC0000"/>
                </a:solidFill>
              </a:rPr>
              <a:t>cm</a:t>
            </a:r>
            <a:r>
              <a:rPr lang="en" sz="1900">
                <a:solidFill>
                  <a:schemeClr val="dk1"/>
                </a:solidFill>
              </a:rPr>
              <a:t>. The value of the memory cell at each time </a:t>
            </a:r>
            <a:r>
              <a:rPr lang="en" sz="1900" b="1">
                <a:solidFill>
                  <a:srgbClr val="CC0000"/>
                </a:solidFill>
              </a:rPr>
              <a:t>m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lang="en" sz="1900" b="1">
                <a:solidFill>
                  <a:schemeClr val="dk1"/>
                </a:solidFill>
              </a:rPr>
              <a:t>gated sum of two quantities</a:t>
            </a:r>
            <a:r>
              <a:rPr lang="en" sz="1900">
                <a:solidFill>
                  <a:schemeClr val="dk1"/>
                </a:solidFill>
              </a:rPr>
              <a:t>: its previous value </a:t>
            </a:r>
            <a:r>
              <a:rPr lang="en" sz="1900" b="1">
                <a:solidFill>
                  <a:srgbClr val="CC0000"/>
                </a:solidFill>
              </a:rPr>
              <a:t>cm−1</a:t>
            </a:r>
            <a:r>
              <a:rPr lang="en" sz="1900">
                <a:solidFill>
                  <a:schemeClr val="dk1"/>
                </a:solidFill>
              </a:rPr>
              <a:t>, and an </a:t>
            </a:r>
            <a:r>
              <a:rPr lang="en" sz="1900" b="1">
                <a:solidFill>
                  <a:srgbClr val="CC0000"/>
                </a:solidFill>
              </a:rPr>
              <a:t>“update” c˜m</a:t>
            </a:r>
            <a:r>
              <a:rPr lang="en" sz="1900">
                <a:solidFill>
                  <a:schemeClr val="dk1"/>
                </a:solidFill>
              </a:rPr>
              <a:t>, which is computed from the current input </a:t>
            </a:r>
            <a:r>
              <a:rPr lang="en" sz="1900" b="1">
                <a:solidFill>
                  <a:srgbClr val="CC0000"/>
                </a:solidFill>
              </a:rPr>
              <a:t>xm</a:t>
            </a:r>
            <a:r>
              <a:rPr lang="en" sz="1900">
                <a:solidFill>
                  <a:schemeClr val="dk1"/>
                </a:solidFill>
              </a:rPr>
              <a:t> and the previous hidden state </a:t>
            </a:r>
            <a:r>
              <a:rPr lang="en" sz="1900" b="1">
                <a:solidFill>
                  <a:srgbClr val="CC0000"/>
                </a:solidFill>
              </a:rPr>
              <a:t>hm−1</a:t>
            </a:r>
            <a:r>
              <a:rPr lang="en" sz="1900">
                <a:solidFill>
                  <a:schemeClr val="dk1"/>
                </a:solidFill>
              </a:rPr>
              <a:t>. The next state</a:t>
            </a:r>
            <a:r>
              <a:rPr lang="en" sz="1900" b="1">
                <a:solidFill>
                  <a:srgbClr val="CC0000"/>
                </a:solidFill>
              </a:rPr>
              <a:t> hm</a:t>
            </a:r>
            <a:r>
              <a:rPr lang="en" sz="1900">
                <a:solidFill>
                  <a:schemeClr val="dk1"/>
                </a:solidFill>
              </a:rPr>
              <a:t> is then computed from the memory cell.</a:t>
            </a:r>
            <a:endParaRPr sz="1900"/>
          </a:p>
        </p:txBody>
      </p:sp>
      <p:pic>
        <p:nvPicPr>
          <p:cNvPr id="859" name="Google Shape;859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600" y="1152475"/>
            <a:ext cx="4091700" cy="35234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625" y="2462050"/>
            <a:ext cx="2920801" cy="2515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5" name="Google Shape;865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837" y="315175"/>
            <a:ext cx="6846325" cy="21468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language models</a:t>
            </a:r>
            <a:endParaRPr/>
          </a:p>
        </p:txBody>
      </p:sp>
      <p:sp>
        <p:nvSpPr>
          <p:cNvPr id="871" name="Google Shape;871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Language models are typically components of larger systems. They would </a:t>
            </a:r>
            <a:r>
              <a:rPr lang="en" sz="1900" i="1" dirty="0"/>
              <a:t>ideally </a:t>
            </a:r>
            <a:r>
              <a:rPr lang="en" sz="1900" dirty="0"/>
              <a:t>be evaluated extrinsically. But this is often hard to do, because </a:t>
            </a:r>
            <a:r>
              <a:rPr lang="en" sz="1900" b="1" dirty="0">
                <a:solidFill>
                  <a:schemeClr val="dk1"/>
                </a:solidFill>
              </a:rPr>
              <a:t>extrinsic evaluation </a:t>
            </a:r>
            <a:r>
              <a:rPr lang="en" sz="1900" dirty="0"/>
              <a:t>depends on details of the </a:t>
            </a:r>
            <a:r>
              <a:rPr lang="en" sz="1900" b="1" dirty="0"/>
              <a:t>overall system</a:t>
            </a:r>
            <a:r>
              <a:rPr lang="en" sz="1900" dirty="0"/>
              <a:t>. 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/>
              <a:t>In contrast,</a:t>
            </a:r>
            <a:r>
              <a:rPr lang="en" sz="1900" b="1" dirty="0">
                <a:solidFill>
                  <a:srgbClr val="0000FF"/>
                </a:solidFill>
              </a:rPr>
              <a:t> intrinsic evaluation</a:t>
            </a:r>
            <a:r>
              <a:rPr lang="en" sz="1900" b="1" dirty="0"/>
              <a:t> </a:t>
            </a:r>
            <a:r>
              <a:rPr lang="en" sz="1900" dirty="0"/>
              <a:t>is </a:t>
            </a:r>
            <a:r>
              <a:rPr lang="en" sz="1900" b="1" dirty="0"/>
              <a:t>task-neutral.</a:t>
            </a:r>
            <a:endParaRPr sz="1900" b="1" dirty="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Better performance on </a:t>
            </a:r>
            <a:r>
              <a:rPr lang="en" sz="1900" b="1" dirty="0"/>
              <a:t>intrinsic metrics </a:t>
            </a:r>
            <a:r>
              <a:rPr lang="en" sz="1900" dirty="0"/>
              <a:t>may be expected to </a:t>
            </a:r>
            <a:r>
              <a:rPr lang="en" sz="1900" b="1" dirty="0"/>
              <a:t>improve extrinsic metrics </a:t>
            </a:r>
            <a:r>
              <a:rPr lang="en" sz="1900" dirty="0"/>
              <a:t>across a variety of tasks, but there is always the risk of over-optimizing the intrinsic metric.</a:t>
            </a:r>
            <a:endParaRPr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Evaluating language models:</a:t>
            </a:r>
            <a:r>
              <a:rPr lang="en">
                <a:solidFill>
                  <a:srgbClr val="0000FF"/>
                </a:solidFill>
              </a:rPr>
              <a:t>  Held-out likelihood</a:t>
            </a:r>
            <a:r>
              <a:rPr lang="en"/>
              <a:t> </a:t>
            </a:r>
            <a:endParaRPr/>
          </a:p>
        </p:txBody>
      </p:sp>
      <p:sp>
        <p:nvSpPr>
          <p:cNvPr id="877" name="Google Shape;877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probabilistic language models is to accurately measure the probability of sequences of word tokens.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Therefore, an </a:t>
            </a:r>
            <a:r>
              <a:rPr lang="en" b="1"/>
              <a:t>intrinsic evaluation metric</a:t>
            </a:r>
            <a:r>
              <a:rPr lang="en"/>
              <a:t> is the likelihood that the language model assigns to held-out data, which is not used during training.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compute the following as we treat the entire held-out corpus as</a:t>
            </a:r>
            <a:r>
              <a:rPr lang="en" b="1"/>
              <a:t> a single stream of tokens</a:t>
            </a:r>
            <a:endParaRPr b="1"/>
          </a:p>
        </p:txBody>
      </p:sp>
      <p:pic>
        <p:nvPicPr>
          <p:cNvPr id="878" name="Google Shape;878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50" y="3597975"/>
            <a:ext cx="4533900" cy="9715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Evaluating language models: </a:t>
            </a:r>
            <a:r>
              <a:rPr lang="en">
                <a:solidFill>
                  <a:srgbClr val="0000FF"/>
                </a:solidFill>
              </a:rPr>
              <a:t>Perplexity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84" name="Google Shape;884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Held-out likelihood</a:t>
            </a:r>
            <a:r>
              <a:rPr lang="en"/>
              <a:t> is usually presented as </a:t>
            </a:r>
            <a:r>
              <a:rPr lang="en" b="1">
                <a:solidFill>
                  <a:srgbClr val="0000FF"/>
                </a:solidFill>
              </a:rPr>
              <a:t>perplexity</a:t>
            </a:r>
            <a:r>
              <a:rPr lang="en"/>
              <a:t>, which is a deterministic transformation of the log-likelihood into an information-theoretic quantity, where M is the total number of tokens in the held-out corpus: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Lower perplexities </a:t>
            </a:r>
            <a:r>
              <a:rPr lang="en"/>
              <a:t>correspond to </a:t>
            </a:r>
            <a:r>
              <a:rPr lang="en" b="1"/>
              <a:t>higher likelihoods</a:t>
            </a:r>
            <a:r>
              <a:rPr lang="en"/>
              <a:t>, so lower scores are better on this metric.</a:t>
            </a:r>
            <a:endParaRPr/>
          </a:p>
        </p:txBody>
      </p:sp>
      <p:pic>
        <p:nvPicPr>
          <p:cNvPr id="885" name="Google Shape;885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9675" y="2306038"/>
            <a:ext cx="2770425" cy="8899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39"/>
          <p:cNvSpPr txBox="1">
            <a:spLocks noGrp="1"/>
          </p:cNvSpPr>
          <p:nvPr>
            <p:ph type="ctrTitle"/>
          </p:nvPr>
        </p:nvSpPr>
        <p:spPr>
          <a:xfrm>
            <a:off x="468175" y="451975"/>
            <a:ext cx="5939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7</a:t>
            </a:r>
            <a:endParaRPr/>
          </a:p>
        </p:txBody>
      </p:sp>
      <p:sp>
        <p:nvSpPr>
          <p:cNvPr id="891" name="Google Shape;891;p139"/>
          <p:cNvSpPr txBox="1">
            <a:spLocks noGrp="1"/>
          </p:cNvSpPr>
          <p:nvPr>
            <p:ph type="subTitle" idx="1"/>
          </p:nvPr>
        </p:nvSpPr>
        <p:spPr>
          <a:xfrm>
            <a:off x="468175" y="2834125"/>
            <a:ext cx="593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labeling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40"/>
          <p:cNvSpPr txBox="1">
            <a:spLocks noGrp="1"/>
          </p:cNvSpPr>
          <p:nvPr>
            <p:ph type="title"/>
          </p:nvPr>
        </p:nvSpPr>
        <p:spPr>
          <a:xfrm>
            <a:off x="210000" y="635850"/>
            <a:ext cx="8724000" cy="3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 goal of sequence labeling is to </a:t>
            </a:r>
            <a:r>
              <a:rPr lang="en" sz="2800" u="sng"/>
              <a:t>assign tags to words</a:t>
            </a:r>
            <a:r>
              <a:rPr lang="en" sz="2800"/>
              <a:t>, or more generally, to assign discrete labels to discrete elements in a sequence. </a:t>
            </a: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we’ll focus on the classic problem of </a:t>
            </a:r>
            <a:r>
              <a:rPr lang="en" sz="2800" u="sng"/>
              <a:t>part-of-speech tagging</a:t>
            </a:r>
            <a:r>
              <a:rPr lang="en" sz="2800"/>
              <a:t>, which requires tagging each word by its grammatical category.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sp>
        <p:nvSpPr>
          <p:cNvPr id="902" name="Google Shape;902;p141"/>
          <p:cNvSpPr txBox="1">
            <a:spLocks noGrp="1"/>
          </p:cNvSpPr>
          <p:nvPr>
            <p:ph type="body" idx="1"/>
          </p:nvPr>
        </p:nvSpPr>
        <p:spPr>
          <a:xfrm>
            <a:off x="3211800" y="1017725"/>
            <a:ext cx="2720400" cy="1998000"/>
          </a:xfrm>
          <a:prstGeom prst="rect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DETERMINER ~ D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ADJECTIVE ~ J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NOUN ~ N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VERB ~ V</a:t>
            </a:r>
            <a:endParaRPr/>
          </a:p>
        </p:txBody>
      </p:sp>
      <p:sp>
        <p:nvSpPr>
          <p:cNvPr id="903" name="Google Shape;903;p141"/>
          <p:cNvSpPr txBox="1"/>
          <p:nvPr/>
        </p:nvSpPr>
        <p:spPr>
          <a:xfrm>
            <a:off x="698125" y="3603925"/>
            <a:ext cx="7670400" cy="4617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“The old man the boat” =  {(The, </a:t>
            </a:r>
            <a:r>
              <a:rPr lang="en" sz="1800">
                <a:solidFill>
                  <a:srgbClr val="0000FF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), (old, </a:t>
            </a:r>
            <a:r>
              <a:rPr lang="en" sz="1800">
                <a:solidFill>
                  <a:srgbClr val="0000FF"/>
                </a:solidFill>
              </a:rPr>
              <a:t>J</a:t>
            </a:r>
            <a:r>
              <a:rPr lang="en" sz="1800">
                <a:solidFill>
                  <a:schemeClr val="dk1"/>
                </a:solidFill>
              </a:rPr>
              <a:t>), (man, </a:t>
            </a:r>
            <a:r>
              <a:rPr lang="en" sz="1800">
                <a:solidFill>
                  <a:srgbClr val="0000FF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), (the, </a:t>
            </a:r>
            <a:r>
              <a:rPr lang="en" sz="1800">
                <a:solidFill>
                  <a:srgbClr val="0000FF"/>
                </a:solidFill>
              </a:rPr>
              <a:t>D</a:t>
            </a:r>
            <a:r>
              <a:rPr lang="en" sz="1800">
                <a:solidFill>
                  <a:schemeClr val="dk1"/>
                </a:solidFill>
              </a:rPr>
              <a:t>), (boat, </a:t>
            </a:r>
            <a:r>
              <a:rPr lang="en" sz="1800">
                <a:solidFill>
                  <a:srgbClr val="0000FF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)}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models</a:t>
            </a:r>
            <a:endParaRPr/>
          </a:p>
        </p:txBody>
      </p:sp>
      <p:sp>
        <p:nvSpPr>
          <p:cNvPr id="719" name="Google Shape;719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1900" dirty="0"/>
              <a:t>Let's consider the problem of computing the probability of text itself. </a:t>
            </a:r>
            <a:endParaRPr sz="1900" dirty="0"/>
          </a:p>
          <a:p>
            <a:pPr marL="342900">
              <a:spcBef>
                <a:spcPts val="1600"/>
              </a:spcBef>
            </a:pPr>
            <a:r>
              <a:rPr lang="en" sz="1900" dirty="0"/>
              <a:t>We will consider models that assign probability to a sequence of word tokens, p(w1, w2, . . . , wM), with wm ∈ V. The set V is a discrete vocabulary.</a:t>
            </a:r>
            <a:endParaRPr sz="19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b="1" dirty="0"/>
              <a:t>V = {aardark, abacus, . . . , zither}</a:t>
            </a:r>
            <a:r>
              <a:rPr lang="en" sz="1900" dirty="0"/>
              <a:t>.</a:t>
            </a:r>
            <a:endParaRPr sz="1900" dirty="0"/>
          </a:p>
          <a:p>
            <a:pPr marL="342900">
              <a:spcBef>
                <a:spcPts val="1600"/>
              </a:spcBef>
              <a:spcAft>
                <a:spcPts val="1600"/>
              </a:spcAft>
            </a:pPr>
            <a:r>
              <a:rPr lang="en" sz="1900" b="1" dirty="0"/>
              <a:t>N-gram language models</a:t>
            </a:r>
            <a:r>
              <a:rPr lang="en" sz="1900" dirty="0"/>
              <a:t>: A simple approach to computing the probability of a sequence of tokens is to use a relative frequency estimate.</a:t>
            </a:r>
            <a:endParaRPr sz="1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Speech</a:t>
            </a:r>
            <a:endParaRPr/>
          </a:p>
        </p:txBody>
      </p:sp>
      <p:sp>
        <p:nvSpPr>
          <p:cNvPr id="909" name="Google Shape;909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>
                <a:solidFill>
                  <a:srgbClr val="0000FF"/>
                </a:solidFill>
              </a:rPr>
              <a:t>Open class words </a:t>
            </a:r>
            <a:r>
              <a:rPr lang="en" sz="2100"/>
              <a:t>(or content words) </a:t>
            </a:r>
            <a:endParaRPr sz="2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nouns, verbs, adjectives, adverbs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mostly content-bearing: they refer to objects, actions, and features in the world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open class, since there is no limit to what these words are, new ones are added all the time (email, website). </a:t>
            </a:r>
            <a:endParaRPr sz="17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>
                <a:solidFill>
                  <a:srgbClr val="0000FF"/>
                </a:solidFill>
              </a:rPr>
              <a:t>Closed class words</a:t>
            </a:r>
            <a:r>
              <a:rPr lang="en" sz="2100"/>
              <a:t> (or function words) </a:t>
            </a:r>
            <a:endParaRPr sz="2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pronouns, determiners, prepositions, connectives, …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there is a limited number of these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 mostly functional: to tie the concepts of a sentence together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POS tagging hard?</a:t>
            </a:r>
            <a:endParaRPr/>
          </a:p>
        </p:txBody>
      </p:sp>
      <p:sp>
        <p:nvSpPr>
          <p:cNvPr id="915" name="Google Shape;915;p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Ambiguity: </a:t>
            </a:r>
            <a:endParaRPr sz="2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glass of water/NOUN vs. water/VERB the plants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lie/VERB down vs. tell a lie/NOUN 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Sparse data: </a:t>
            </a:r>
            <a:endParaRPr sz="28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 Words we haven’t seen before (at all, or in this context)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Word-Tag pairs we haven’t seen before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Sequence labeling as classification </a:t>
            </a:r>
            <a:endParaRPr/>
          </a:p>
        </p:txBody>
      </p:sp>
      <p:sp>
        <p:nvSpPr>
          <p:cNvPr id="921" name="Google Shape;921;p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way to solve a </a:t>
            </a:r>
            <a:r>
              <a:rPr lang="en" b="1"/>
              <a:t>tagging </a:t>
            </a:r>
            <a:r>
              <a:rPr lang="en"/>
              <a:t>problem is to turn it into a </a:t>
            </a:r>
            <a:r>
              <a:rPr lang="en" b="1"/>
              <a:t>classification problem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simple </a:t>
            </a:r>
            <a:r>
              <a:rPr lang="en" b="1">
                <a:solidFill>
                  <a:srgbClr val="B45F06"/>
                </a:solidFill>
              </a:rPr>
              <a:t>feature function</a:t>
            </a:r>
            <a:r>
              <a:rPr lang="en">
                <a:solidFill>
                  <a:schemeClr val="dk1"/>
                </a:solidFill>
              </a:rPr>
              <a:t> then returns a single feature: a tuple including the </a:t>
            </a:r>
            <a:r>
              <a:rPr lang="en" b="1">
                <a:solidFill>
                  <a:schemeClr val="dk1"/>
                </a:solidFill>
              </a:rPr>
              <a:t>word to be tagged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the tag</a:t>
            </a:r>
            <a:r>
              <a:rPr lang="en">
                <a:solidFill>
                  <a:schemeClr val="dk1"/>
                </a:solidFill>
              </a:rPr>
              <a:t> that has been proposed.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</a:t>
            </a:r>
            <a:r>
              <a:rPr lang="en" b="1">
                <a:solidFill>
                  <a:srgbClr val="CC0000"/>
                </a:solidFill>
              </a:rPr>
              <a:t>f((w, m), y)</a:t>
            </a:r>
            <a:r>
              <a:rPr lang="en"/>
              <a:t> indicate the </a:t>
            </a:r>
            <a:r>
              <a:rPr lang="en" b="1">
                <a:solidFill>
                  <a:srgbClr val="B45F06"/>
                </a:solidFill>
              </a:rPr>
              <a:t>feature function</a:t>
            </a:r>
            <a:r>
              <a:rPr lang="en"/>
              <a:t> for </a:t>
            </a:r>
            <a:r>
              <a:rPr lang="en" b="1"/>
              <a:t>tag</a:t>
            </a:r>
            <a:r>
              <a:rPr lang="en" b="1">
                <a:solidFill>
                  <a:srgbClr val="CC0000"/>
                </a:solidFill>
              </a:rPr>
              <a:t> y</a:t>
            </a:r>
            <a:r>
              <a:rPr lang="en"/>
              <a:t> at position </a:t>
            </a:r>
            <a:r>
              <a:rPr lang="en" b="1">
                <a:solidFill>
                  <a:srgbClr val="CC0000"/>
                </a:solidFill>
              </a:rPr>
              <a:t>m</a:t>
            </a:r>
            <a:r>
              <a:rPr lang="en"/>
              <a:t> in the sequence</a:t>
            </a:r>
            <a:r>
              <a:rPr lang="en" b="1">
                <a:solidFill>
                  <a:srgbClr val="FF0000"/>
                </a:solidFill>
              </a:rPr>
              <a:t> w = (w1, w2, . . . , wM) </a:t>
            </a:r>
            <a:r>
              <a:rPr lang="en"/>
              <a:t>= </a:t>
            </a:r>
            <a:r>
              <a:rPr lang="en" b="1"/>
              <a:t>“</a:t>
            </a:r>
            <a:r>
              <a:rPr lang="en" b="1" i="1"/>
              <a:t>They can fish</a:t>
            </a:r>
            <a:r>
              <a:rPr lang="en" b="1"/>
              <a:t>”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22" name="Google Shape;92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000" y="3482800"/>
            <a:ext cx="5190000" cy="13876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Sequence labeling as classification </a:t>
            </a:r>
            <a:endParaRPr/>
          </a:p>
        </p:txBody>
      </p:sp>
      <p:sp>
        <p:nvSpPr>
          <p:cNvPr id="928" name="Google Shape;928;p145"/>
          <p:cNvSpPr txBox="1">
            <a:spLocks noGrp="1"/>
          </p:cNvSpPr>
          <p:nvPr>
            <p:ph type="body" idx="1"/>
          </p:nvPr>
        </p:nvSpPr>
        <p:spPr>
          <a:xfrm>
            <a:off x="144000" y="1134475"/>
            <a:ext cx="86883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lang="en" sz="1900" b="1">
                <a:solidFill>
                  <a:srgbClr val="B45F06"/>
                </a:solidFill>
              </a:rPr>
              <a:t>feature function</a:t>
            </a:r>
            <a:r>
              <a:rPr lang="en" sz="1900">
                <a:solidFill>
                  <a:schemeClr val="dk1"/>
                </a:solidFill>
              </a:rPr>
              <a:t> takes</a:t>
            </a:r>
            <a:r>
              <a:rPr lang="en" sz="1900" b="1">
                <a:solidFill>
                  <a:schemeClr val="dk1"/>
                </a:solidFill>
              </a:rPr>
              <a:t> three input arguments</a:t>
            </a:r>
            <a:r>
              <a:rPr lang="en" sz="1900">
                <a:solidFill>
                  <a:schemeClr val="dk1"/>
                </a:solidFill>
              </a:rPr>
              <a:t>: the </a:t>
            </a:r>
            <a:r>
              <a:rPr lang="en" sz="1900" b="1">
                <a:solidFill>
                  <a:schemeClr val="dk1"/>
                </a:solidFill>
              </a:rPr>
              <a:t>sentence </a:t>
            </a:r>
            <a:r>
              <a:rPr lang="en" sz="1900">
                <a:solidFill>
                  <a:schemeClr val="dk1"/>
                </a:solidFill>
              </a:rPr>
              <a:t>to be tagged, the proposed </a:t>
            </a:r>
            <a:r>
              <a:rPr lang="en" sz="1900" b="1">
                <a:solidFill>
                  <a:schemeClr val="dk1"/>
                </a:solidFill>
              </a:rPr>
              <a:t>tag</a:t>
            </a:r>
            <a:r>
              <a:rPr lang="en" sz="1900">
                <a:solidFill>
                  <a:schemeClr val="dk1"/>
                </a:solidFill>
              </a:rPr>
              <a:t>, and the </a:t>
            </a:r>
            <a:r>
              <a:rPr lang="en" sz="1900" b="1">
                <a:solidFill>
                  <a:schemeClr val="dk1"/>
                </a:solidFill>
              </a:rPr>
              <a:t>index </a:t>
            </a:r>
            <a:r>
              <a:rPr lang="en" sz="1900">
                <a:solidFill>
                  <a:schemeClr val="dk1"/>
                </a:solidFill>
              </a:rPr>
              <a:t>of the token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The </a:t>
            </a:r>
            <a:r>
              <a:rPr lang="en" sz="1900" b="1">
                <a:solidFill>
                  <a:srgbClr val="B45F06"/>
                </a:solidFill>
              </a:rPr>
              <a:t>feature function</a:t>
            </a:r>
            <a:r>
              <a:rPr lang="en" sz="1900"/>
              <a:t> then </a:t>
            </a:r>
            <a:r>
              <a:rPr lang="en" sz="1900" b="1"/>
              <a:t>returns </a:t>
            </a:r>
            <a:r>
              <a:rPr lang="en" sz="1900"/>
              <a:t>a single feature: a tuple including the word to be tagged and the tag that has been proposed.</a:t>
            </a: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If the vocabulary size is </a:t>
            </a:r>
            <a:r>
              <a:rPr lang="en" sz="1900" b="1"/>
              <a:t>V</a:t>
            </a:r>
            <a:r>
              <a:rPr lang="en" sz="1900"/>
              <a:t> and the number of tags is </a:t>
            </a:r>
            <a:r>
              <a:rPr lang="en" sz="1900" b="1"/>
              <a:t>K</a:t>
            </a:r>
            <a:r>
              <a:rPr lang="en" sz="1900"/>
              <a:t>, then there are </a:t>
            </a:r>
            <a:r>
              <a:rPr lang="en" sz="1900" b="1"/>
              <a:t>V × K features</a:t>
            </a:r>
            <a:r>
              <a:rPr lang="en" sz="1900"/>
              <a:t>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/>
              <a:t>Each of these features must be assigned a weight. These weights can be learned from a labeled dataset using a </a:t>
            </a:r>
            <a:r>
              <a:rPr lang="en" sz="1900" b="1"/>
              <a:t>classification algorithm</a:t>
            </a:r>
            <a:r>
              <a:rPr lang="en" sz="1900"/>
              <a:t>.</a:t>
            </a: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Classification Approach </a:t>
            </a:r>
            <a:endParaRPr/>
          </a:p>
        </p:txBody>
      </p:sp>
      <p:sp>
        <p:nvSpPr>
          <p:cNvPr id="934" name="Google Shape;934;p14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each </a:t>
            </a:r>
            <a:r>
              <a:rPr lang="en" b="1"/>
              <a:t>feature </a:t>
            </a:r>
            <a:r>
              <a:rPr lang="en"/>
              <a:t>should be assigned a </a:t>
            </a:r>
            <a:r>
              <a:rPr lang="en" b="1"/>
              <a:t>weight </a:t>
            </a:r>
            <a:r>
              <a:rPr lang="en"/>
              <a:t>through a classification approach, let's consider a </a:t>
            </a:r>
            <a:r>
              <a:rPr lang="en">
                <a:solidFill>
                  <a:srgbClr val="0000FF"/>
                </a:solidFill>
              </a:rPr>
              <a:t>simple classification approach</a:t>
            </a:r>
            <a:r>
              <a:rPr lang="en"/>
              <a:t> like following: </a:t>
            </a:r>
            <a:endParaRPr/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Assigning the weight  </a:t>
            </a:r>
            <a:r>
              <a:rPr lang="en" sz="1600" b="1">
                <a:solidFill>
                  <a:srgbClr val="0000FF"/>
                </a:solidFill>
              </a:rPr>
              <a:t>θw,y = 1</a:t>
            </a:r>
            <a:r>
              <a:rPr lang="en" sz="1600"/>
              <a:t> for the tag </a:t>
            </a:r>
            <a:r>
              <a:rPr lang="en" sz="1600" b="1">
                <a:solidFill>
                  <a:srgbClr val="CC0000"/>
                </a:solidFill>
              </a:rPr>
              <a:t>y</a:t>
            </a:r>
            <a:r>
              <a:rPr lang="en" sz="1600"/>
              <a:t> </a:t>
            </a:r>
            <a:r>
              <a:rPr lang="en" sz="1600" b="1"/>
              <a:t>most frequently associated </a:t>
            </a:r>
            <a:r>
              <a:rPr lang="en" sz="1600"/>
              <a:t>with word </a:t>
            </a:r>
            <a:r>
              <a:rPr lang="en" sz="1600" b="1">
                <a:solidFill>
                  <a:srgbClr val="CC0000"/>
                </a:solidFill>
              </a:rPr>
              <a:t>w</a:t>
            </a:r>
            <a:r>
              <a:rPr lang="en" sz="1600"/>
              <a:t>.</a:t>
            </a:r>
            <a:endParaRPr sz="160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Assigning the weight  </a:t>
            </a:r>
            <a:r>
              <a:rPr lang="en" sz="1600" b="1">
                <a:solidFill>
                  <a:srgbClr val="0000FF"/>
                </a:solidFill>
              </a:rPr>
              <a:t>θw,y = 0</a:t>
            </a:r>
            <a:r>
              <a:rPr lang="en" sz="1600">
                <a:solidFill>
                  <a:schemeClr val="dk1"/>
                </a:solidFill>
              </a:rPr>
              <a:t> for </a:t>
            </a:r>
            <a:r>
              <a:rPr lang="en" sz="1600" b="1">
                <a:solidFill>
                  <a:schemeClr val="dk1"/>
                </a:solidFill>
              </a:rPr>
              <a:t>all other tags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5" name="Google Shape;935;p146"/>
          <p:cNvSpPr txBox="1"/>
          <p:nvPr/>
        </p:nvSpPr>
        <p:spPr>
          <a:xfrm>
            <a:off x="784650" y="3009175"/>
            <a:ext cx="7574700" cy="14859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</a:rPr>
              <a:t>Problem </a:t>
            </a:r>
            <a:r>
              <a:rPr lang="en" sz="1600">
                <a:solidFill>
                  <a:schemeClr val="dk1"/>
                </a:solidFill>
              </a:rPr>
              <a:t>: It is easy to see that this simple classification approach cannot correctly tag both </a:t>
            </a:r>
            <a:r>
              <a:rPr lang="en" sz="1600" b="1" i="1">
                <a:solidFill>
                  <a:schemeClr val="dk1"/>
                </a:solidFill>
              </a:rPr>
              <a:t>“they can fish”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 b="1" i="1">
                <a:solidFill>
                  <a:schemeClr val="dk1"/>
                </a:solidFill>
              </a:rPr>
              <a:t>“can of fish”</a:t>
            </a:r>
            <a:r>
              <a:rPr lang="en" sz="1600">
                <a:solidFill>
                  <a:schemeClr val="dk1"/>
                </a:solidFill>
              </a:rPr>
              <a:t>, because can and fish are grammatically ambiguous.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6AA84F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  the tagger must rely on </a:t>
            </a:r>
            <a:r>
              <a:rPr lang="en" sz="1600" b="1">
                <a:solidFill>
                  <a:schemeClr val="dk1"/>
                </a:solidFill>
              </a:rPr>
              <a:t>context </a:t>
            </a:r>
            <a:r>
              <a:rPr lang="en" sz="1600">
                <a:solidFill>
                  <a:schemeClr val="dk1"/>
                </a:solidFill>
              </a:rPr>
              <a:t>and the </a:t>
            </a:r>
            <a:r>
              <a:rPr lang="en" sz="1600" b="1">
                <a:solidFill>
                  <a:schemeClr val="dk1"/>
                </a:solidFill>
              </a:rPr>
              <a:t>surrounding words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knowledge for POS tagging</a:t>
            </a:r>
            <a:endParaRPr/>
          </a:p>
        </p:txBody>
      </p:sp>
      <p:sp>
        <p:nvSpPr>
          <p:cNvPr id="941" name="Google Shape;941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word itself 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Some words may only be nouns, e.g. arrow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Some words are ambiguous, e.g. fish, can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Probabilities may help, if one tag is more likely than another </a:t>
            </a: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Local context 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determiners rarely follow each other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two base form verbs rarely follow each other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 determiner is almost always followed by adjective or noun 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Context-Based Tagging</a:t>
            </a:r>
            <a:endParaRPr/>
          </a:p>
        </p:txBody>
      </p:sp>
      <p:sp>
        <p:nvSpPr>
          <p:cNvPr id="947" name="Google Shape;947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Including </a:t>
            </a:r>
            <a:r>
              <a:rPr lang="en" sz="1500" b="1" dirty="0">
                <a:solidFill>
                  <a:srgbClr val="0000FF"/>
                </a:solidFill>
              </a:rPr>
              <a:t>context </a:t>
            </a:r>
            <a:r>
              <a:rPr lang="en" sz="1500" dirty="0"/>
              <a:t>into the feature set by incorporating the </a:t>
            </a:r>
            <a:r>
              <a:rPr lang="en" sz="1500" b="1" dirty="0"/>
              <a:t>surrounding words </a:t>
            </a:r>
            <a:r>
              <a:rPr lang="en" sz="1500" dirty="0"/>
              <a:t>as </a:t>
            </a:r>
            <a:r>
              <a:rPr lang="en" sz="1500" b="1" dirty="0"/>
              <a:t>additional features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FF"/>
                </a:solidFill>
              </a:rPr>
              <a:t>Context</a:t>
            </a:r>
            <a:r>
              <a:rPr lang="en" sz="1500" dirty="0"/>
              <a:t> </a:t>
            </a:r>
            <a:r>
              <a:rPr lang="en-US" sz="1500" dirty="0"/>
              <a:t>features provide information that helps a tagger to choose the correct tag for the ambiguous words.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948" name="Google Shape;948;p148"/>
          <p:cNvSpPr txBox="1"/>
          <p:nvPr/>
        </p:nvSpPr>
        <p:spPr>
          <a:xfrm>
            <a:off x="1132675" y="3741301"/>
            <a:ext cx="92628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3589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 dirty="0">
                <a:solidFill>
                  <a:schemeClr val="dk1"/>
                </a:solidFill>
              </a:rPr>
              <a:t>f </a:t>
            </a:r>
            <a:r>
              <a:rPr lang="en" sz="1200" dirty="0">
                <a:solidFill>
                  <a:schemeClr val="dk1"/>
                </a:solidFill>
              </a:rPr>
              <a:t>((</a:t>
            </a:r>
            <a:r>
              <a:rPr lang="en" sz="1200" b="1" i="1" dirty="0">
                <a:solidFill>
                  <a:schemeClr val="dk1"/>
                </a:solidFill>
              </a:rPr>
              <a:t>w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i="1" dirty="0">
                <a:solidFill>
                  <a:schemeClr val="dk1"/>
                </a:solidFill>
              </a:rPr>
              <a:t>they can fish, </a:t>
            </a:r>
            <a:r>
              <a:rPr lang="en" sz="1200" b="1" dirty="0">
                <a:solidFill>
                  <a:schemeClr val="dk1"/>
                </a:solidFill>
              </a:rPr>
              <a:t>1</a:t>
            </a:r>
            <a:r>
              <a:rPr lang="en" sz="1200" dirty="0">
                <a:solidFill>
                  <a:schemeClr val="dk1"/>
                </a:solidFill>
              </a:rPr>
              <a:t>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b="1" dirty="0">
                <a:solidFill>
                  <a:schemeClr val="dk1"/>
                </a:solidFill>
              </a:rPr>
              <a:t>N</a:t>
            </a:r>
            <a:r>
              <a:rPr lang="en" sz="1200" dirty="0">
                <a:solidFill>
                  <a:schemeClr val="dk1"/>
                </a:solidFill>
              </a:rPr>
              <a:t>) = {(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i="1" dirty="0">
                <a:solidFill>
                  <a:schemeClr val="dk1"/>
                </a:solidFill>
              </a:rPr>
              <a:t>they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N)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m−</a:t>
            </a:r>
            <a:r>
              <a:rPr lang="en" sz="2000" baseline="-25000" dirty="0">
                <a:solidFill>
                  <a:schemeClr val="dk1"/>
                </a:solidFill>
              </a:rPr>
              <a:t>1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dirty="0">
                <a:solidFill>
                  <a:schemeClr val="dk1"/>
                </a:solidFill>
              </a:rPr>
              <a:t>Q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N)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</a:t>
            </a:r>
            <a:r>
              <a:rPr lang="en" sz="2000" baseline="-25000" dirty="0">
                <a:solidFill>
                  <a:schemeClr val="dk1"/>
                </a:solidFill>
              </a:rPr>
              <a:t>+1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i="1" dirty="0">
                <a:solidFill>
                  <a:schemeClr val="dk1"/>
                </a:solidFill>
              </a:rPr>
              <a:t>can, y</a:t>
            </a:r>
            <a:r>
              <a:rPr lang="en" sz="2000" i="1" baseline="-25000" dirty="0">
                <a:solidFill>
                  <a:schemeClr val="dk1"/>
                </a:solidFill>
              </a:rPr>
              <a:t>m</a:t>
            </a:r>
            <a:r>
              <a:rPr lang="en" sz="1200" dirty="0">
                <a:solidFill>
                  <a:schemeClr val="dk1"/>
                </a:solidFill>
              </a:rPr>
              <a:t>= N)}</a:t>
            </a:r>
            <a:endParaRPr sz="1200" dirty="0">
              <a:solidFill>
                <a:schemeClr val="dk1"/>
              </a:solidFill>
            </a:endParaRPr>
          </a:p>
          <a:p>
            <a:pPr marL="38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1" dirty="0">
                <a:solidFill>
                  <a:schemeClr val="dk1"/>
                </a:solidFill>
              </a:rPr>
              <a:t>f </a:t>
            </a:r>
            <a:r>
              <a:rPr lang="en" sz="1200" dirty="0">
                <a:solidFill>
                  <a:schemeClr val="dk1"/>
                </a:solidFill>
              </a:rPr>
              <a:t>((</a:t>
            </a:r>
            <a:r>
              <a:rPr lang="en" sz="1200" b="1" i="1" dirty="0">
                <a:solidFill>
                  <a:schemeClr val="dk1"/>
                </a:solidFill>
              </a:rPr>
              <a:t>w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i="1" dirty="0">
                <a:solidFill>
                  <a:schemeClr val="dk1"/>
                </a:solidFill>
              </a:rPr>
              <a:t>they can fish, </a:t>
            </a:r>
            <a:r>
              <a:rPr lang="en" sz="1200" b="1" dirty="0">
                <a:solidFill>
                  <a:schemeClr val="dk1"/>
                </a:solidFill>
              </a:rPr>
              <a:t>2</a:t>
            </a:r>
            <a:r>
              <a:rPr lang="en" sz="1200" dirty="0">
                <a:solidFill>
                  <a:schemeClr val="dk1"/>
                </a:solidFill>
              </a:rPr>
              <a:t>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b="1" dirty="0">
                <a:solidFill>
                  <a:schemeClr val="dk1"/>
                </a:solidFill>
              </a:rPr>
              <a:t>V</a:t>
            </a:r>
            <a:r>
              <a:rPr lang="en" sz="1200" dirty="0">
                <a:solidFill>
                  <a:schemeClr val="dk1"/>
                </a:solidFill>
              </a:rPr>
              <a:t>) = {(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i="1" dirty="0">
                <a:solidFill>
                  <a:schemeClr val="dk1"/>
                </a:solidFill>
              </a:rPr>
              <a:t>can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m−</a:t>
            </a:r>
            <a:r>
              <a:rPr lang="en" sz="2000" baseline="-25000" dirty="0">
                <a:solidFill>
                  <a:schemeClr val="dk1"/>
                </a:solidFill>
              </a:rPr>
              <a:t>1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i="1" dirty="0">
                <a:solidFill>
                  <a:schemeClr val="dk1"/>
                </a:solidFill>
              </a:rPr>
              <a:t>they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</a:t>
            </a:r>
            <a:r>
              <a:rPr lang="en" sz="2000" baseline="-25000" dirty="0">
                <a:solidFill>
                  <a:schemeClr val="dk1"/>
                </a:solidFill>
              </a:rPr>
              <a:t>+1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i="1" dirty="0">
                <a:solidFill>
                  <a:schemeClr val="dk1"/>
                </a:solidFill>
              </a:rPr>
              <a:t>fish,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V)}</a:t>
            </a:r>
            <a:endParaRPr sz="1200" dirty="0">
              <a:solidFill>
                <a:schemeClr val="dk1"/>
              </a:solidFill>
            </a:endParaRPr>
          </a:p>
          <a:p>
            <a:pPr marL="381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1"/>
                </a:solidFill>
              </a:rPr>
              <a:t>f </a:t>
            </a:r>
            <a:r>
              <a:rPr lang="en" sz="1200" dirty="0">
                <a:solidFill>
                  <a:schemeClr val="dk1"/>
                </a:solidFill>
              </a:rPr>
              <a:t>((</a:t>
            </a:r>
            <a:r>
              <a:rPr lang="en" sz="1200" b="1" i="1" dirty="0">
                <a:solidFill>
                  <a:schemeClr val="dk1"/>
                </a:solidFill>
              </a:rPr>
              <a:t>w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i="1" dirty="0">
                <a:solidFill>
                  <a:schemeClr val="dk1"/>
                </a:solidFill>
              </a:rPr>
              <a:t>they can fish, </a:t>
            </a:r>
            <a:r>
              <a:rPr lang="en" sz="1200" b="1" dirty="0">
                <a:solidFill>
                  <a:schemeClr val="dk1"/>
                </a:solidFill>
              </a:rPr>
              <a:t>3</a:t>
            </a:r>
            <a:r>
              <a:rPr lang="en" sz="1200" dirty="0">
                <a:solidFill>
                  <a:schemeClr val="dk1"/>
                </a:solidFill>
              </a:rPr>
              <a:t>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b="1" dirty="0">
                <a:solidFill>
                  <a:schemeClr val="dk1"/>
                </a:solidFill>
              </a:rPr>
              <a:t>V</a:t>
            </a:r>
            <a:r>
              <a:rPr lang="en" sz="1200" dirty="0">
                <a:solidFill>
                  <a:schemeClr val="dk1"/>
                </a:solidFill>
              </a:rPr>
              <a:t>) = {(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i="1" dirty="0">
                <a:solidFill>
                  <a:schemeClr val="dk1"/>
                </a:solidFill>
              </a:rPr>
              <a:t>fish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m−</a:t>
            </a:r>
            <a:r>
              <a:rPr lang="en" sz="2000" baseline="-25000" dirty="0">
                <a:solidFill>
                  <a:schemeClr val="dk1"/>
                </a:solidFill>
              </a:rPr>
              <a:t>1 </a:t>
            </a:r>
            <a:r>
              <a:rPr lang="en" sz="1200" dirty="0">
                <a:solidFill>
                  <a:schemeClr val="dk1"/>
                </a:solidFill>
              </a:rPr>
              <a:t>= </a:t>
            </a:r>
            <a:r>
              <a:rPr lang="en" sz="1200" b="1" i="1" dirty="0">
                <a:solidFill>
                  <a:schemeClr val="dk1"/>
                </a:solidFill>
              </a:rPr>
              <a:t>can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</a:t>
            </a:r>
            <a:r>
              <a:rPr lang="en" sz="1200" i="1" dirty="0">
                <a:solidFill>
                  <a:schemeClr val="dk1"/>
                </a:solidFill>
              </a:rPr>
              <a:t>, </a:t>
            </a:r>
            <a:r>
              <a:rPr lang="en" sz="1200" dirty="0">
                <a:solidFill>
                  <a:schemeClr val="dk1"/>
                </a:solidFill>
              </a:rPr>
              <a:t>(</a:t>
            </a:r>
            <a:r>
              <a:rPr lang="en" sz="1200" i="1" dirty="0">
                <a:solidFill>
                  <a:schemeClr val="dk1"/>
                </a:solidFill>
              </a:rPr>
              <a:t>w</a:t>
            </a:r>
            <a:r>
              <a:rPr lang="en" sz="2000" i="1" baseline="-25000" dirty="0">
                <a:solidFill>
                  <a:schemeClr val="dk1"/>
                </a:solidFill>
              </a:rPr>
              <a:t>m</a:t>
            </a:r>
            <a:r>
              <a:rPr lang="en" sz="2000" baseline="-25000" dirty="0">
                <a:solidFill>
                  <a:schemeClr val="dk1"/>
                </a:solidFill>
              </a:rPr>
              <a:t>+1 </a:t>
            </a:r>
            <a:r>
              <a:rPr lang="en" sz="1200" dirty="0">
                <a:solidFill>
                  <a:schemeClr val="dk1"/>
                </a:solidFill>
              </a:rPr>
              <a:t>= □</a:t>
            </a:r>
            <a:r>
              <a:rPr lang="en" sz="1200" i="1" dirty="0">
                <a:solidFill>
                  <a:schemeClr val="dk1"/>
                </a:solidFill>
              </a:rPr>
              <a:t>, y</a:t>
            </a:r>
            <a:r>
              <a:rPr lang="en" sz="2000" i="1" baseline="-25000" dirty="0">
                <a:solidFill>
                  <a:schemeClr val="dk1"/>
                </a:solidFill>
              </a:rPr>
              <a:t>m </a:t>
            </a:r>
            <a:r>
              <a:rPr lang="en" sz="1200" dirty="0">
                <a:solidFill>
                  <a:schemeClr val="dk1"/>
                </a:solidFill>
              </a:rPr>
              <a:t>= V)}</a:t>
            </a: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36A85-CBBD-4D67-A0E1-38F3ACA98581}"/>
              </a:ext>
            </a:extLst>
          </p:cNvPr>
          <p:cNvSpPr txBox="1"/>
          <p:nvPr/>
        </p:nvSpPr>
        <p:spPr>
          <a:xfrm>
            <a:off x="311700" y="2571750"/>
            <a:ext cx="8332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</a:rPr>
              <a:t>Example: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Choosing the right tag for the word “fish” in this sentence: </a:t>
            </a:r>
            <a:r>
              <a:rPr lang="en-US" sz="1400" b="1" dirty="0">
                <a:solidFill>
                  <a:schemeClr val="dk1"/>
                </a:solidFill>
              </a:rPr>
              <a:t>“</a:t>
            </a:r>
            <a:r>
              <a:rPr lang="en-US" sz="1400" b="1" i="1" dirty="0">
                <a:solidFill>
                  <a:schemeClr val="dk1"/>
                </a:solidFill>
              </a:rPr>
              <a:t>They can fish</a:t>
            </a:r>
            <a:r>
              <a:rPr lang="en-US" sz="1400" b="1" dirty="0">
                <a:solidFill>
                  <a:schemeClr val="dk1"/>
                </a:solidFill>
              </a:rPr>
              <a:t>”</a:t>
            </a:r>
          </a:p>
          <a:p>
            <a:pPr lvl="0" algn="l" rtl="0">
              <a:spcAft>
                <a:spcPts val="0"/>
              </a:spcAft>
            </a:pPr>
            <a:endParaRPr lang="en-US" sz="1400" b="1" dirty="0">
              <a:solidFill>
                <a:schemeClr val="dk1"/>
              </a:solidFill>
            </a:endParaRP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Words that come after</a:t>
            </a:r>
            <a:r>
              <a:rPr lang="en-US" sz="1400" b="1" dirty="0">
                <a:solidFill>
                  <a:schemeClr val="dk1"/>
                </a:solidFill>
              </a:rPr>
              <a:t> “can” </a:t>
            </a:r>
            <a:r>
              <a:rPr lang="en-US" sz="1400" dirty="0">
                <a:solidFill>
                  <a:schemeClr val="dk1"/>
                </a:solidFill>
              </a:rPr>
              <a:t>are likely to be</a:t>
            </a:r>
            <a:r>
              <a:rPr lang="en-US" sz="1400" b="1" dirty="0">
                <a:solidFill>
                  <a:schemeClr val="dk1"/>
                </a:solidFill>
              </a:rPr>
              <a:t> verbs, </a:t>
            </a:r>
            <a:r>
              <a:rPr lang="en-US" sz="1400" dirty="0">
                <a:solidFill>
                  <a:schemeClr val="dk1"/>
                </a:solidFill>
              </a:rPr>
              <a:t>so the</a:t>
            </a:r>
            <a:r>
              <a:rPr lang="en-US" sz="1400" b="1" dirty="0">
                <a:solidFill>
                  <a:schemeClr val="dk1"/>
                </a:solidFill>
              </a:rPr>
              <a:t> feature (</a:t>
            </a:r>
            <a:r>
              <a:rPr lang="en-US" sz="1200" b="1" i="1" dirty="0">
                <a:solidFill>
                  <a:schemeClr val="dk1"/>
                </a:solidFill>
              </a:rPr>
              <a:t>w</a:t>
            </a:r>
            <a:r>
              <a:rPr lang="en-US" sz="2000" b="1" i="1" baseline="-25000" dirty="0">
                <a:solidFill>
                  <a:schemeClr val="dk1"/>
                </a:solidFill>
              </a:rPr>
              <a:t>m−</a:t>
            </a:r>
            <a:r>
              <a:rPr lang="en-US" sz="2000" b="1" baseline="-25000" dirty="0">
                <a:solidFill>
                  <a:schemeClr val="dk1"/>
                </a:solidFill>
              </a:rPr>
              <a:t>1</a:t>
            </a:r>
            <a:r>
              <a:rPr lang="en-US" sz="1400" b="1" dirty="0">
                <a:solidFill>
                  <a:schemeClr val="dk1"/>
                </a:solidFill>
              </a:rPr>
              <a:t> = can, </a:t>
            </a:r>
            <a:r>
              <a:rPr lang="en-US" sz="1400" b="1" dirty="0" err="1">
                <a:solidFill>
                  <a:schemeClr val="dk1"/>
                </a:solidFill>
              </a:rPr>
              <a:t>ym</a:t>
            </a:r>
            <a:r>
              <a:rPr lang="en-US" sz="1400" b="1" dirty="0">
                <a:solidFill>
                  <a:schemeClr val="dk1"/>
                </a:solidFill>
              </a:rPr>
              <a:t> = V) </a:t>
            </a:r>
            <a:r>
              <a:rPr lang="en-US" sz="1400" dirty="0">
                <a:solidFill>
                  <a:schemeClr val="dk1"/>
                </a:solidFill>
              </a:rPr>
              <a:t>should have a</a:t>
            </a:r>
            <a:r>
              <a:rPr lang="en-US" sz="1400" b="1" dirty="0">
                <a:solidFill>
                  <a:schemeClr val="dk1"/>
                </a:solidFill>
              </a:rPr>
              <a:t> large positive weight</a:t>
            </a:r>
            <a:endParaRPr lang="en-CA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Sequence labeling as structure prediction </a:t>
            </a:r>
            <a:endParaRPr/>
          </a:p>
        </p:txBody>
      </p:sp>
      <p:sp>
        <p:nvSpPr>
          <p:cNvPr id="954" name="Google Shape;954;p149"/>
          <p:cNvSpPr txBox="1">
            <a:spLocks noGrp="1"/>
          </p:cNvSpPr>
          <p:nvPr>
            <p:ph type="body" idx="1"/>
          </p:nvPr>
        </p:nvSpPr>
        <p:spPr>
          <a:xfrm>
            <a:off x="717400" y="1152475"/>
            <a:ext cx="8114700" cy="3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52400" lvl="0" indent="0" algn="just" rtl="0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Let's consider the</a:t>
            </a:r>
            <a:r>
              <a:rPr lang="en" sz="1600" b="1" dirty="0">
                <a:solidFill>
                  <a:schemeClr val="dk1"/>
                </a:solidFill>
              </a:rPr>
              <a:t> entire sequence of tags</a:t>
            </a:r>
            <a:r>
              <a:rPr lang="en" sz="1600" dirty="0">
                <a:solidFill>
                  <a:schemeClr val="dk1"/>
                </a:solidFill>
              </a:rPr>
              <a:t> as a </a:t>
            </a:r>
            <a:r>
              <a:rPr lang="en" sz="1600" b="1" dirty="0">
                <a:solidFill>
                  <a:schemeClr val="dk1"/>
                </a:solidFill>
              </a:rPr>
              <a:t>label </a:t>
            </a:r>
            <a:r>
              <a:rPr lang="en" sz="1600" dirty="0">
                <a:solidFill>
                  <a:schemeClr val="dk1"/>
                </a:solidFill>
              </a:rPr>
              <a:t>itself. </a:t>
            </a:r>
            <a:endParaRPr sz="1600" dirty="0">
              <a:solidFill>
                <a:schemeClr val="dk1"/>
              </a:solidFill>
            </a:endParaRPr>
          </a:p>
          <a:p>
            <a:pPr marL="457200" marR="152400" lvl="0" indent="-3111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Sequence  of words </a:t>
            </a:r>
            <a:r>
              <a:rPr lang="en" sz="1300" b="1" i="1" dirty="0">
                <a:solidFill>
                  <a:srgbClr val="CC0000"/>
                </a:solidFill>
              </a:rPr>
              <a:t>w </a:t>
            </a:r>
            <a:r>
              <a:rPr lang="en" sz="1300" b="1" dirty="0">
                <a:solidFill>
                  <a:srgbClr val="CC0000"/>
                </a:solidFill>
              </a:rPr>
              <a:t>= (</a:t>
            </a:r>
            <a:r>
              <a:rPr lang="en" sz="1300" b="1" i="1" dirty="0">
                <a:solidFill>
                  <a:srgbClr val="CC0000"/>
                </a:solidFill>
              </a:rPr>
              <a:t>w</a:t>
            </a:r>
            <a:r>
              <a:rPr lang="en" sz="1300" b="1" baseline="-25000" dirty="0">
                <a:solidFill>
                  <a:srgbClr val="CC0000"/>
                </a:solidFill>
              </a:rPr>
              <a:t>1</a:t>
            </a:r>
            <a:r>
              <a:rPr lang="en" sz="1300" b="1" i="1" dirty="0">
                <a:solidFill>
                  <a:srgbClr val="CC0000"/>
                </a:solidFill>
              </a:rPr>
              <a:t>, w</a:t>
            </a:r>
            <a:r>
              <a:rPr lang="en" sz="1300" b="1" baseline="-25000" dirty="0">
                <a:solidFill>
                  <a:srgbClr val="CC0000"/>
                </a:solidFill>
              </a:rPr>
              <a:t>2</a:t>
            </a:r>
            <a:r>
              <a:rPr lang="en" sz="1300" b="1" i="1" dirty="0">
                <a:solidFill>
                  <a:srgbClr val="CC0000"/>
                </a:solidFill>
              </a:rPr>
              <a:t>, . . . , w</a:t>
            </a:r>
            <a:r>
              <a:rPr lang="en" sz="1300" b="1" i="1" baseline="-25000" dirty="0">
                <a:solidFill>
                  <a:srgbClr val="CC0000"/>
                </a:solidFill>
              </a:rPr>
              <a:t>M </a:t>
            </a:r>
            <a:r>
              <a:rPr lang="en" sz="1300" b="1" dirty="0">
                <a:solidFill>
                  <a:srgbClr val="CC0000"/>
                </a:solidFill>
              </a:rPr>
              <a:t>)</a:t>
            </a:r>
            <a:r>
              <a:rPr lang="en" sz="1300" dirty="0">
                <a:solidFill>
                  <a:schemeClr val="dk1"/>
                </a:solidFill>
              </a:rPr>
              <a:t> of length </a:t>
            </a:r>
            <a:r>
              <a:rPr lang="en" sz="1300" b="1" i="1" dirty="0">
                <a:solidFill>
                  <a:srgbClr val="CC0000"/>
                </a:solidFill>
              </a:rPr>
              <a:t>M</a:t>
            </a:r>
            <a:r>
              <a:rPr lang="en" sz="1300" i="1" dirty="0">
                <a:solidFill>
                  <a:schemeClr val="dk1"/>
                </a:solidFill>
              </a:rPr>
              <a:t>.</a:t>
            </a:r>
            <a:endParaRPr sz="1300" dirty="0">
              <a:solidFill>
                <a:schemeClr val="dk1"/>
              </a:solidFill>
            </a:endParaRPr>
          </a:p>
          <a:p>
            <a:pPr marL="457200" marR="152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Sequence’s set of possible taggings </a:t>
            </a:r>
            <a:r>
              <a:rPr lang="en" sz="1300" b="1" dirty="0">
                <a:solidFill>
                  <a:schemeClr val="dk1"/>
                </a:solidFill>
              </a:rPr>
              <a:t>Y(</a:t>
            </a:r>
            <a:r>
              <a:rPr lang="en" sz="1300" b="1" i="1" dirty="0">
                <a:solidFill>
                  <a:schemeClr val="dk1"/>
                </a:solidFill>
              </a:rPr>
              <a:t>w</a:t>
            </a:r>
            <a:r>
              <a:rPr lang="en" sz="1300" b="1" dirty="0">
                <a:solidFill>
                  <a:schemeClr val="dk1"/>
                </a:solidFill>
              </a:rPr>
              <a:t>) = Y</a:t>
            </a:r>
            <a:r>
              <a:rPr lang="en" sz="1300" b="1" i="1" baseline="30000" dirty="0">
                <a:solidFill>
                  <a:schemeClr val="dk1"/>
                </a:solidFill>
              </a:rPr>
              <a:t>M</a:t>
            </a:r>
            <a:r>
              <a:rPr lang="en" sz="1300" i="1" baseline="30000" dirty="0">
                <a:solidFill>
                  <a:schemeClr val="dk1"/>
                </a:solidFill>
              </a:rPr>
              <a:t> </a:t>
            </a:r>
            <a:endParaRPr sz="1300" dirty="0">
              <a:solidFill>
                <a:schemeClr val="dk1"/>
              </a:solidFill>
            </a:endParaRPr>
          </a:p>
          <a:p>
            <a:pPr marL="457200" marR="152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In </a:t>
            </a:r>
            <a:r>
              <a:rPr lang="en" sz="1300" b="1" dirty="0">
                <a:solidFill>
                  <a:schemeClr val="dk1"/>
                </a:solidFill>
              </a:rPr>
              <a:t>Y(</a:t>
            </a:r>
            <a:r>
              <a:rPr lang="en" sz="1300" b="1" i="1" dirty="0">
                <a:solidFill>
                  <a:schemeClr val="dk1"/>
                </a:solidFill>
              </a:rPr>
              <a:t>w</a:t>
            </a:r>
            <a:r>
              <a:rPr lang="en" sz="1300" b="1" dirty="0">
                <a:solidFill>
                  <a:schemeClr val="dk1"/>
                </a:solidFill>
              </a:rPr>
              <a:t>) = Y</a:t>
            </a:r>
            <a:r>
              <a:rPr lang="en" sz="1300" b="1" i="1" baseline="30000" dirty="0">
                <a:solidFill>
                  <a:schemeClr val="dk1"/>
                </a:solidFill>
              </a:rPr>
              <a:t>M</a:t>
            </a:r>
            <a:r>
              <a:rPr lang="en" sz="1300" i="1" baseline="30000" dirty="0">
                <a:solidFill>
                  <a:schemeClr val="dk1"/>
                </a:solidFill>
              </a:rPr>
              <a:t> </a:t>
            </a:r>
            <a:r>
              <a:rPr lang="en" sz="1300" dirty="0">
                <a:solidFill>
                  <a:schemeClr val="dk1"/>
                </a:solidFill>
              </a:rPr>
              <a:t>, </a:t>
            </a:r>
            <a:r>
              <a:rPr lang="en" sz="1300" b="1" dirty="0">
                <a:solidFill>
                  <a:schemeClr val="dk1"/>
                </a:solidFill>
              </a:rPr>
              <a:t>Y = {N</a:t>
            </a:r>
            <a:r>
              <a:rPr lang="en" sz="1300" b="1" i="1" dirty="0">
                <a:solidFill>
                  <a:schemeClr val="dk1"/>
                </a:solidFill>
              </a:rPr>
              <a:t>, </a:t>
            </a:r>
            <a:r>
              <a:rPr lang="en" sz="1300" b="1" dirty="0">
                <a:solidFill>
                  <a:schemeClr val="dk1"/>
                </a:solidFill>
              </a:rPr>
              <a:t>V</a:t>
            </a:r>
            <a:r>
              <a:rPr lang="en" sz="1300" b="1" i="1" dirty="0">
                <a:solidFill>
                  <a:schemeClr val="dk1"/>
                </a:solidFill>
              </a:rPr>
              <a:t>, </a:t>
            </a:r>
            <a:r>
              <a:rPr lang="en" sz="1300" b="1" dirty="0">
                <a:solidFill>
                  <a:schemeClr val="dk1"/>
                </a:solidFill>
              </a:rPr>
              <a:t>D</a:t>
            </a:r>
            <a:r>
              <a:rPr lang="en" sz="1300" b="1" i="1" dirty="0">
                <a:solidFill>
                  <a:schemeClr val="dk1"/>
                </a:solidFill>
              </a:rPr>
              <a:t>, ...</a:t>
            </a:r>
            <a:r>
              <a:rPr lang="en" sz="1300" b="1" dirty="0">
                <a:solidFill>
                  <a:schemeClr val="dk1"/>
                </a:solidFill>
              </a:rPr>
              <a:t>}</a:t>
            </a:r>
            <a:r>
              <a:rPr lang="en" sz="1300" dirty="0">
                <a:solidFill>
                  <a:schemeClr val="dk1"/>
                </a:solidFill>
              </a:rPr>
              <a:t> refers to the set of individual tags, and </a:t>
            </a:r>
            <a:r>
              <a:rPr lang="en" sz="1300" b="1" dirty="0">
                <a:solidFill>
                  <a:schemeClr val="dk1"/>
                </a:solidFill>
              </a:rPr>
              <a:t>Y</a:t>
            </a:r>
            <a:r>
              <a:rPr lang="en" sz="1300" b="1" i="1" baseline="30000" dirty="0">
                <a:solidFill>
                  <a:schemeClr val="dk1"/>
                </a:solidFill>
              </a:rPr>
              <a:t>M</a:t>
            </a:r>
            <a:r>
              <a:rPr lang="en" sz="1300" i="1" baseline="30000" dirty="0">
                <a:solidFill>
                  <a:schemeClr val="dk1"/>
                </a:solidFill>
              </a:rPr>
              <a:t> </a:t>
            </a:r>
            <a:r>
              <a:rPr lang="en" sz="1300" dirty="0">
                <a:solidFill>
                  <a:schemeClr val="dk1"/>
                </a:solidFill>
              </a:rPr>
              <a:t>refers to the set of tag sequences of length </a:t>
            </a:r>
            <a:r>
              <a:rPr lang="en" sz="1300" i="1" dirty="0">
                <a:solidFill>
                  <a:schemeClr val="dk1"/>
                </a:solidFill>
              </a:rPr>
              <a:t>M </a:t>
            </a:r>
            <a:endParaRPr sz="1300" dirty="0">
              <a:solidFill>
                <a:schemeClr val="dk1"/>
              </a:solidFill>
            </a:endParaRPr>
          </a:p>
          <a:p>
            <a:pPr marL="0" marR="152400" lvl="0" indent="0" algn="just" rtl="0">
              <a:lnSpc>
                <a:spcPct val="10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We can then treat the sequence labeling problem as a classification problem in the label space Y(</a:t>
            </a:r>
            <a:r>
              <a:rPr lang="en" sz="1600" b="1" i="1" dirty="0">
                <a:solidFill>
                  <a:schemeClr val="dk1"/>
                </a:solidFill>
              </a:rPr>
              <a:t>w</a:t>
            </a:r>
            <a:r>
              <a:rPr lang="en" sz="1600" dirty="0">
                <a:solidFill>
                  <a:schemeClr val="dk1"/>
                </a:solidFill>
              </a:rPr>
              <a:t>)</a:t>
            </a:r>
            <a:endParaRPr sz="1600" dirty="0">
              <a:solidFill>
                <a:schemeClr val="dk1"/>
              </a:solidFill>
            </a:endParaRPr>
          </a:p>
          <a:p>
            <a:pPr marL="2235200" lvl="0" indent="0" algn="l" rtl="0">
              <a:lnSpc>
                <a:spcPct val="11863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 i="1" dirty="0">
                <a:solidFill>
                  <a:schemeClr val="dk1"/>
                </a:solidFill>
              </a:rPr>
              <a:t>                    </a:t>
            </a:r>
            <a:r>
              <a:rPr lang="en" sz="1300" b="1" i="1" dirty="0">
                <a:solidFill>
                  <a:srgbClr val="0000FF"/>
                </a:solidFill>
              </a:rPr>
              <a:t> </a:t>
            </a:r>
            <a:r>
              <a:rPr lang="en" sz="17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17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ˆ = argmax Ψ(</a:t>
            </a:r>
            <a:r>
              <a:rPr lang="en" sz="17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w, y</a:t>
            </a:r>
            <a:r>
              <a:rPr lang="en" sz="17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 sz="17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266700" lvl="0" indent="0" algn="ctr" rtl="0">
              <a:lnSpc>
                <a:spcPct val="85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y∈Y</a:t>
            </a:r>
            <a:r>
              <a:rPr lang="en" sz="14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4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4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300" dirty="0">
              <a:solidFill>
                <a:schemeClr val="dk1"/>
              </a:solidFill>
            </a:endParaRPr>
          </a:p>
          <a:p>
            <a:pPr marL="457200" marR="152400" lvl="0" indent="-31115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300" b="1" i="1" dirty="0">
                <a:solidFill>
                  <a:schemeClr val="dk1"/>
                </a:solidFill>
              </a:rPr>
              <a:t>y </a:t>
            </a:r>
            <a:r>
              <a:rPr lang="en" sz="1300" b="1" dirty="0">
                <a:solidFill>
                  <a:schemeClr val="dk1"/>
                </a:solidFill>
              </a:rPr>
              <a:t>= (</a:t>
            </a:r>
            <a:r>
              <a:rPr lang="en" sz="1300" b="1" i="1" dirty="0">
                <a:solidFill>
                  <a:schemeClr val="dk1"/>
                </a:solidFill>
              </a:rPr>
              <a:t>y</a:t>
            </a:r>
            <a:r>
              <a:rPr lang="en" sz="1300" b="1" baseline="-25000" dirty="0">
                <a:solidFill>
                  <a:schemeClr val="dk1"/>
                </a:solidFill>
              </a:rPr>
              <a:t>1</a:t>
            </a:r>
            <a:r>
              <a:rPr lang="en" sz="1300" b="1" i="1" dirty="0">
                <a:solidFill>
                  <a:schemeClr val="dk1"/>
                </a:solidFill>
              </a:rPr>
              <a:t>, y</a:t>
            </a:r>
            <a:r>
              <a:rPr lang="en" sz="1300" b="1" baseline="-25000" dirty="0">
                <a:solidFill>
                  <a:schemeClr val="dk1"/>
                </a:solidFill>
              </a:rPr>
              <a:t>2</a:t>
            </a:r>
            <a:r>
              <a:rPr lang="en" sz="1300" b="1" i="1" dirty="0">
                <a:solidFill>
                  <a:schemeClr val="dk1"/>
                </a:solidFill>
              </a:rPr>
              <a:t>, . . . , y</a:t>
            </a:r>
            <a:r>
              <a:rPr lang="en" sz="1300" b="1" i="1" baseline="-25000" dirty="0">
                <a:solidFill>
                  <a:schemeClr val="dk1"/>
                </a:solidFill>
              </a:rPr>
              <a:t>M </a:t>
            </a:r>
            <a:r>
              <a:rPr lang="en" sz="1300" b="1" dirty="0">
                <a:solidFill>
                  <a:schemeClr val="dk1"/>
                </a:solidFill>
              </a:rPr>
              <a:t>)</a:t>
            </a:r>
            <a:r>
              <a:rPr lang="en" sz="1300" dirty="0">
                <a:solidFill>
                  <a:schemeClr val="dk1"/>
                </a:solidFill>
              </a:rPr>
              <a:t> is a sequence of </a:t>
            </a:r>
            <a:r>
              <a:rPr lang="en" sz="1300" b="1" i="1" dirty="0">
                <a:solidFill>
                  <a:schemeClr val="dk1"/>
                </a:solidFill>
              </a:rPr>
              <a:t>M</a:t>
            </a:r>
            <a:r>
              <a:rPr lang="en" sz="1300" i="1" dirty="0">
                <a:solidFill>
                  <a:schemeClr val="dk1"/>
                </a:solidFill>
              </a:rPr>
              <a:t> </a:t>
            </a:r>
            <a:r>
              <a:rPr lang="en" sz="1300" dirty="0">
                <a:solidFill>
                  <a:schemeClr val="dk1"/>
                </a:solidFill>
              </a:rPr>
              <a:t>tags,</a:t>
            </a:r>
            <a:endParaRPr sz="1300" dirty="0">
              <a:solidFill>
                <a:schemeClr val="dk1"/>
              </a:solidFill>
            </a:endParaRPr>
          </a:p>
          <a:p>
            <a:pPr marL="457200" marR="1524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 </a:t>
            </a:r>
            <a:r>
              <a:rPr lang="en" sz="1300" b="1" dirty="0">
                <a:solidFill>
                  <a:schemeClr val="dk1"/>
                </a:solidFill>
              </a:rPr>
              <a:t>Ψ</a:t>
            </a:r>
            <a:r>
              <a:rPr lang="en" sz="1300" dirty="0">
                <a:solidFill>
                  <a:schemeClr val="dk1"/>
                </a:solidFill>
              </a:rPr>
              <a:t> is a </a:t>
            </a:r>
            <a:r>
              <a:rPr lang="en" sz="1300" b="1" dirty="0">
                <a:solidFill>
                  <a:schemeClr val="dk1"/>
                </a:solidFill>
              </a:rPr>
              <a:t>scoring function</a:t>
            </a:r>
            <a:r>
              <a:rPr lang="en" sz="1300" dirty="0">
                <a:solidFill>
                  <a:schemeClr val="dk1"/>
                </a:solidFill>
              </a:rPr>
              <a:t> on pairs of sequences, </a:t>
            </a:r>
            <a:r>
              <a:rPr lang="en" sz="1300" b="1" i="1" dirty="0">
                <a:solidFill>
                  <a:schemeClr val="dk1"/>
                </a:solidFill>
              </a:rPr>
              <a:t>V </a:t>
            </a:r>
            <a:r>
              <a:rPr lang="en" sz="1300" b="1" i="1" baseline="30000" dirty="0">
                <a:solidFill>
                  <a:schemeClr val="dk1"/>
                </a:solidFill>
              </a:rPr>
              <a:t>M </a:t>
            </a:r>
            <a:r>
              <a:rPr lang="en" sz="1300" b="1" dirty="0">
                <a:solidFill>
                  <a:schemeClr val="dk1"/>
                </a:solidFill>
              </a:rPr>
              <a:t>× Y</a:t>
            </a:r>
            <a:r>
              <a:rPr lang="en" sz="1300" b="1" i="1" baseline="30000" dirty="0">
                <a:solidFill>
                  <a:schemeClr val="dk1"/>
                </a:solidFill>
              </a:rPr>
              <a:t>M </a:t>
            </a:r>
            <a:r>
              <a:rPr lang="en" sz="1300" b="1" dirty="0">
                <a:solidFill>
                  <a:schemeClr val="dk1"/>
                </a:solidFill>
              </a:rPr>
              <a:t>→ R</a:t>
            </a:r>
            <a:r>
              <a:rPr lang="en" sz="1300" dirty="0">
                <a:solidFill>
                  <a:schemeClr val="dk1"/>
                </a:solidFill>
              </a:rPr>
              <a:t>. </a:t>
            </a:r>
            <a:endParaRPr sz="1300" dirty="0">
              <a:solidFill>
                <a:schemeClr val="dk1"/>
              </a:solidFill>
            </a:endParaRPr>
          </a:p>
          <a:p>
            <a:pPr marL="457200" marR="152400" lvl="0" indent="0" algn="just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914400" marR="152400" lvl="0" indent="0" algn="just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Problem:</a:t>
            </a:r>
            <a:r>
              <a:rPr lang="en"/>
              <a:t> In Reality.. Inference It’s intractable!</a:t>
            </a:r>
            <a:endParaRPr/>
          </a:p>
        </p:txBody>
      </p:sp>
      <p:sp>
        <p:nvSpPr>
          <p:cNvPr id="960" name="Google Shape;960;p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The problem of making a series of interconnected labeling decisions is known as </a:t>
            </a:r>
            <a:r>
              <a:rPr lang="en" sz="1700" b="1" dirty="0">
                <a:solidFill>
                  <a:srgbClr val="0000FF"/>
                </a:solidFill>
              </a:rPr>
              <a:t>inference</a:t>
            </a:r>
            <a:r>
              <a:rPr lang="en" sz="1700" dirty="0"/>
              <a:t>.</a:t>
            </a:r>
            <a:endParaRPr sz="1700" dirty="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In English:</a:t>
            </a:r>
            <a:endParaRPr sz="1600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Usual  </a:t>
            </a:r>
            <a:r>
              <a:rPr lang="en" sz="1600" b="1" dirty="0"/>
              <a:t>sentence’s length</a:t>
            </a:r>
            <a:r>
              <a:rPr lang="en" sz="1600" dirty="0"/>
              <a:t> </a:t>
            </a:r>
            <a:r>
              <a:rPr lang="en" sz="1600" b="1" dirty="0"/>
              <a:t>M = 20</a:t>
            </a:r>
            <a:endParaRPr sz="1600" b="1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dirty="0"/>
              <a:t>Part-of-speech tag sets</a:t>
            </a:r>
            <a:r>
              <a:rPr lang="en" sz="1600" dirty="0"/>
              <a:t> vary in </a:t>
            </a:r>
            <a:r>
              <a:rPr lang="en" sz="1600" b="1" dirty="0"/>
              <a:t>size </a:t>
            </a:r>
            <a:r>
              <a:rPr lang="en" sz="1600" dirty="0"/>
              <a:t>from </a:t>
            </a:r>
            <a:r>
              <a:rPr lang="en" sz="1600" b="1" dirty="0"/>
              <a:t>10</a:t>
            </a:r>
            <a:r>
              <a:rPr lang="en" sz="1600" dirty="0"/>
              <a:t> to</a:t>
            </a:r>
            <a:r>
              <a:rPr lang="en" sz="1600" b="1" dirty="0"/>
              <a:t> several hundred</a:t>
            </a:r>
            <a:r>
              <a:rPr lang="en" sz="1600" dirty="0"/>
              <a:t>. </a:t>
            </a:r>
            <a:endParaRPr sz="1600" dirty="0"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We have |Y(w1:M)| ≈ 1020, one hundred billion billion possible tag sequences!!!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The label space is </a:t>
            </a:r>
            <a:r>
              <a:rPr lang="en" sz="1700" b="1" dirty="0">
                <a:solidFill>
                  <a:schemeClr val="dk1"/>
                </a:solidFill>
              </a:rPr>
              <a:t>exponentially </a:t>
            </a:r>
            <a:r>
              <a:rPr lang="en" sz="1700" dirty="0">
                <a:solidFill>
                  <a:schemeClr val="dk1"/>
                </a:solidFill>
              </a:rPr>
              <a:t>large in the length of the sequence M.</a:t>
            </a:r>
            <a:r>
              <a:rPr lang="en" sz="1600" dirty="0"/>
              <a:t> </a:t>
            </a:r>
            <a:r>
              <a:rPr lang="en" sz="1700" dirty="0"/>
              <a:t>Enumerating and scoring all the sequences makes </a:t>
            </a:r>
            <a:r>
              <a:rPr lang="en" sz="1700" b="1" dirty="0">
                <a:solidFill>
                  <a:srgbClr val="0000FF"/>
                </a:solidFill>
              </a:rPr>
              <a:t>inference</a:t>
            </a:r>
            <a:r>
              <a:rPr lang="en" sz="1700" dirty="0"/>
              <a:t> an </a:t>
            </a:r>
            <a:r>
              <a:rPr lang="en" sz="1700" b="1" dirty="0">
                <a:solidFill>
                  <a:srgbClr val="0000FF"/>
                </a:solidFill>
              </a:rPr>
              <a:t>intractable </a:t>
            </a:r>
            <a:r>
              <a:rPr lang="en" sz="1700" dirty="0"/>
              <a:t>problem.</a:t>
            </a:r>
            <a:endParaRPr sz="1700" dirty="0"/>
          </a:p>
        </p:txBody>
      </p:sp>
      <p:sp>
        <p:nvSpPr>
          <p:cNvPr id="961" name="Google Shape;961;p150"/>
          <p:cNvSpPr txBox="1"/>
          <p:nvPr/>
        </p:nvSpPr>
        <p:spPr>
          <a:xfrm>
            <a:off x="1197950" y="4174825"/>
            <a:ext cx="7169700" cy="6771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 b="1">
                <a:solidFill>
                  <a:srgbClr val="6AA84F"/>
                </a:solidFill>
              </a:rPr>
              <a:t>Solution:</a:t>
            </a:r>
            <a:r>
              <a:rPr lang="en" sz="1600"/>
              <a:t> restrict the scoring function to decompose into a sum of </a:t>
            </a:r>
            <a:r>
              <a:rPr lang="en" sz="1600" b="1"/>
              <a:t>local parts</a:t>
            </a:r>
            <a:r>
              <a:rPr lang="en" sz="1600"/>
              <a:t> of tag sequence.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Problem: </a:t>
            </a:r>
            <a:r>
              <a:rPr lang="en"/>
              <a:t>Enumeration won’t work</a:t>
            </a:r>
            <a:endParaRPr/>
          </a:p>
        </p:txBody>
      </p:sp>
      <p:sp>
        <p:nvSpPr>
          <p:cNvPr id="967" name="Google Shape;967;p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Suppose we have</a:t>
            </a:r>
            <a:r>
              <a:rPr lang="en" sz="2400" b="1" dirty="0"/>
              <a:t> c possible tags</a:t>
            </a:r>
            <a:r>
              <a:rPr lang="en" sz="2400" dirty="0"/>
              <a:t> for each of the </a:t>
            </a:r>
            <a:r>
              <a:rPr lang="en" sz="2400" b="1" dirty="0"/>
              <a:t>n words</a:t>
            </a:r>
            <a:r>
              <a:rPr lang="en" sz="2400" dirty="0"/>
              <a:t> in the sentence.There are </a:t>
            </a:r>
            <a:r>
              <a:rPr lang="en" sz="2400" b="1" dirty="0"/>
              <a:t>c*n possible tag sequences</a:t>
            </a:r>
            <a:r>
              <a:rPr lang="en" sz="2400" dirty="0"/>
              <a:t>: the number grows exponentially in the length n.</a:t>
            </a:r>
            <a:endParaRPr sz="240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Finding the best path?</a:t>
            </a:r>
            <a:endParaRPr sz="2400" dirty="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 dirty="0"/>
              <a:t>The </a:t>
            </a:r>
            <a:r>
              <a:rPr lang="en" sz="2400" b="1" dirty="0"/>
              <a:t>Viterbi </a:t>
            </a:r>
            <a:r>
              <a:rPr lang="en" sz="2400" dirty="0"/>
              <a:t>algorithm finds this path without explicitly enumerating all paths. It finds  the best tag sequence.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</a:t>
            </a:r>
            <a:endParaRPr/>
          </a:p>
        </p:txBody>
      </p:sp>
      <p:sp>
        <p:nvSpPr>
          <p:cNvPr id="725" name="Google Shape;725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We begin with</a:t>
            </a:r>
            <a:r>
              <a:rPr lang="en" b="1" dirty="0"/>
              <a:t> n-gram language models</a:t>
            </a:r>
            <a:r>
              <a:rPr lang="en" dirty="0"/>
              <a:t>, which compute the</a:t>
            </a:r>
            <a:r>
              <a:rPr lang="en" b="1" dirty="0"/>
              <a:t> probability of a sequence</a:t>
            </a:r>
            <a:r>
              <a:rPr lang="en" dirty="0"/>
              <a:t> as the product of probabilities of subsequences. The probability of a sequence p(w) = p(w1, w2, . . . , wM) can be refactored using the chain rule.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Each element in the product is the probability of a word given all its </a:t>
            </a:r>
            <a:r>
              <a:rPr lang="en" b="1" dirty="0"/>
              <a:t>predecessors</a:t>
            </a:r>
            <a:r>
              <a:rPr lang="en" dirty="0"/>
              <a:t>. We can think of this as a</a:t>
            </a:r>
            <a:r>
              <a:rPr lang="en" b="1" dirty="0"/>
              <a:t> word prediction task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26" name="Google Shape;72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525" y="2373862"/>
            <a:ext cx="7246100" cy="7543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Solution : Restricted Local Scoring Function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73" name="Google Shape;973;p152"/>
          <p:cNvSpPr txBox="1">
            <a:spLocks noGrp="1"/>
          </p:cNvSpPr>
          <p:nvPr>
            <p:ph type="body" idx="1"/>
          </p:nvPr>
        </p:nvSpPr>
        <p:spPr>
          <a:xfrm>
            <a:off x="698150" y="1152475"/>
            <a:ext cx="8134200" cy="30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choose a function that decomposes into a sum of </a:t>
            </a:r>
            <a:r>
              <a:rPr lang="en" b="1">
                <a:solidFill>
                  <a:srgbClr val="6AA84F"/>
                </a:solidFill>
              </a:rPr>
              <a:t>local</a:t>
            </a:r>
            <a:r>
              <a:rPr lang="en"/>
              <a:t> parts.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 b="1"/>
              <a:t>ψ(·) </a:t>
            </a:r>
            <a:r>
              <a:rPr lang="en"/>
              <a:t>scores a </a:t>
            </a:r>
            <a:r>
              <a:rPr lang="en" b="1">
                <a:solidFill>
                  <a:srgbClr val="6AA84F"/>
                </a:solidFill>
              </a:rPr>
              <a:t>local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part of the tag sequence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end-of-sequence tag,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 to begin the sequence,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74" name="Google Shape;974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625" y="2195350"/>
            <a:ext cx="3461375" cy="9459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75" name="Google Shape;975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975" y="3260150"/>
            <a:ext cx="2245175" cy="4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7284" y="3608825"/>
            <a:ext cx="698050" cy="3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152"/>
          <p:cNvSpPr txBox="1"/>
          <p:nvPr/>
        </p:nvSpPr>
        <p:spPr>
          <a:xfrm>
            <a:off x="1372800" y="4165375"/>
            <a:ext cx="7459500" cy="6771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In a </a:t>
            </a:r>
            <a:r>
              <a:rPr lang="en" sz="1600" b="1"/>
              <a:t>linear </a:t>
            </a:r>
            <a:r>
              <a:rPr lang="en" sz="1600"/>
              <a:t>model, </a:t>
            </a:r>
            <a:r>
              <a:rPr lang="en" sz="1600" b="1">
                <a:solidFill>
                  <a:srgbClr val="6AA84F"/>
                </a:solidFill>
              </a:rPr>
              <a:t>local </a:t>
            </a:r>
            <a:r>
              <a:rPr lang="en" sz="1600"/>
              <a:t>scoring function can be defined as a </a:t>
            </a:r>
            <a:r>
              <a:rPr lang="en" sz="1600" b="1"/>
              <a:t>dot product</a:t>
            </a:r>
            <a:r>
              <a:rPr lang="en" sz="1600"/>
              <a:t> of </a:t>
            </a:r>
            <a:r>
              <a:rPr lang="en" sz="1600" b="1"/>
              <a:t>weights </a:t>
            </a:r>
            <a:r>
              <a:rPr lang="en" sz="1600"/>
              <a:t>and </a:t>
            </a:r>
            <a:r>
              <a:rPr lang="en" sz="1600" b="1"/>
              <a:t>features</a:t>
            </a:r>
            <a:endParaRPr sz="16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Scoring Function in Linear Model </a:t>
            </a:r>
            <a:endParaRPr/>
          </a:p>
        </p:txBody>
      </p:sp>
      <p:sp>
        <p:nvSpPr>
          <p:cNvPr id="983" name="Google Shape;983;p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200" dirty="0"/>
              <a:t>In a linear model, local scoring function can be defined as a dot product of weights and features.</a:t>
            </a: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CA"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342900">
              <a:spcBef>
                <a:spcPts val="1600"/>
              </a:spcBef>
            </a:pPr>
            <a:r>
              <a:rPr lang="en" sz="2200" dirty="0">
                <a:solidFill>
                  <a:schemeClr val="dk1"/>
                </a:solidFill>
              </a:rPr>
              <a:t>The  feature function would include features for </a:t>
            </a:r>
            <a:r>
              <a:rPr lang="en" sz="2200" b="1" dirty="0">
                <a:solidFill>
                  <a:srgbClr val="0000FF"/>
                </a:solidFill>
              </a:rPr>
              <a:t>word-tag</a:t>
            </a:r>
            <a:r>
              <a:rPr lang="en" sz="2200" dirty="0">
                <a:solidFill>
                  <a:schemeClr val="dk1"/>
                </a:solidFill>
              </a:rPr>
              <a:t> pairs and </a:t>
            </a:r>
            <a:r>
              <a:rPr lang="en" sz="2200" b="1" dirty="0">
                <a:solidFill>
                  <a:srgbClr val="0000FF"/>
                </a:solidFill>
              </a:rPr>
              <a:t>tag-tag</a:t>
            </a:r>
            <a:r>
              <a:rPr lang="en" sz="2200" dirty="0">
                <a:solidFill>
                  <a:schemeClr val="dk1"/>
                </a:solidFill>
              </a:rPr>
              <a:t> pairs.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984" name="Google Shape;984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680" y="2428162"/>
            <a:ext cx="5930640" cy="489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Scoring Function in Linear Model </a:t>
            </a:r>
            <a:endParaRPr/>
          </a:p>
        </p:txBody>
      </p:sp>
      <p:sp>
        <p:nvSpPr>
          <p:cNvPr id="983" name="Google Shape;983;p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1600"/>
              </a:spcBef>
            </a:pPr>
            <a:r>
              <a:rPr lang="en" sz="2000" dirty="0">
                <a:solidFill>
                  <a:schemeClr val="dk1"/>
                </a:solidFill>
              </a:rPr>
              <a:t>The  feature function would include features for </a:t>
            </a:r>
            <a:r>
              <a:rPr lang="en" sz="2000" b="1" dirty="0">
                <a:solidFill>
                  <a:srgbClr val="0000FF"/>
                </a:solidFill>
              </a:rPr>
              <a:t>word-tag</a:t>
            </a:r>
            <a:r>
              <a:rPr lang="en" sz="2000" dirty="0">
                <a:solidFill>
                  <a:schemeClr val="dk1"/>
                </a:solidFill>
              </a:rPr>
              <a:t> pairs (</a:t>
            </a:r>
            <a:r>
              <a:rPr lang="en" sz="2000" b="1" dirty="0">
                <a:solidFill>
                  <a:srgbClr val="0000FF"/>
                </a:solidFill>
              </a:rPr>
              <a:t>emission</a:t>
            </a:r>
            <a:r>
              <a:rPr lang="en" sz="2000" dirty="0">
                <a:solidFill>
                  <a:schemeClr val="dk1"/>
                </a:solidFill>
              </a:rPr>
              <a:t> features) and </a:t>
            </a:r>
            <a:r>
              <a:rPr lang="en" sz="2000" b="1" dirty="0">
                <a:solidFill>
                  <a:srgbClr val="0000FF"/>
                </a:solidFill>
              </a:rPr>
              <a:t>tag-tag</a:t>
            </a:r>
            <a:r>
              <a:rPr lang="en" sz="2000" dirty="0">
                <a:solidFill>
                  <a:schemeClr val="dk1"/>
                </a:solidFill>
              </a:rPr>
              <a:t> pairs (</a:t>
            </a:r>
            <a:r>
              <a:rPr lang="en" sz="2000" b="1" dirty="0">
                <a:solidFill>
                  <a:srgbClr val="0000FF"/>
                </a:solidFill>
              </a:rPr>
              <a:t>transition </a:t>
            </a:r>
            <a:r>
              <a:rPr lang="en" sz="2000" dirty="0">
                <a:solidFill>
                  <a:schemeClr val="dk1"/>
                </a:solidFill>
              </a:rPr>
              <a:t>features)</a:t>
            </a:r>
            <a:endParaRPr sz="2000" dirty="0">
              <a:solidFill>
                <a:schemeClr val="dk1"/>
              </a:solidFill>
            </a:endParaRPr>
          </a:p>
          <a:p>
            <a:pPr lvl="1" indent="-330200">
              <a:buClr>
                <a:schemeClr val="dk1"/>
              </a:buClr>
              <a:buSzPts val="16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Emission</a:t>
            </a:r>
            <a:r>
              <a:rPr lang="en" sz="1800" dirty="0">
                <a:solidFill>
                  <a:schemeClr val="dk1"/>
                </a:solidFill>
              </a:rPr>
              <a:t> features provides information on which </a:t>
            </a:r>
            <a:r>
              <a:rPr lang="en" sz="1800" b="1" dirty="0">
                <a:solidFill>
                  <a:schemeClr val="dk1"/>
                </a:solidFill>
              </a:rPr>
              <a:t>tags </a:t>
            </a:r>
            <a:r>
              <a:rPr lang="en" sz="1800" dirty="0">
                <a:solidFill>
                  <a:schemeClr val="dk1"/>
                </a:solidFill>
              </a:rPr>
              <a:t>are appropriate for each </a:t>
            </a:r>
            <a:r>
              <a:rPr lang="en" sz="1800" b="1" dirty="0">
                <a:solidFill>
                  <a:schemeClr val="dk1"/>
                </a:solidFill>
              </a:rPr>
              <a:t>word</a:t>
            </a:r>
            <a:r>
              <a:rPr lang="en" sz="1800" dirty="0">
                <a:solidFill>
                  <a:schemeClr val="dk1"/>
                </a:solidFill>
              </a:rPr>
              <a:t>.</a:t>
            </a:r>
            <a:endParaRPr sz="1800" dirty="0">
              <a:solidFill>
                <a:schemeClr val="dk1"/>
              </a:solidFill>
            </a:endParaRPr>
          </a:p>
          <a:p>
            <a:pPr lvl="1" indent="-330200">
              <a:spcBef>
                <a:spcPts val="0"/>
              </a:spcBef>
              <a:buClr>
                <a:schemeClr val="dk1"/>
              </a:buClr>
              <a:buSzPts val="1600"/>
              <a:buChar char="●"/>
            </a:pPr>
            <a:r>
              <a:rPr lang="en" sz="1800" b="1" dirty="0">
                <a:solidFill>
                  <a:srgbClr val="0000FF"/>
                </a:solidFill>
              </a:rPr>
              <a:t>Transition </a:t>
            </a:r>
            <a:r>
              <a:rPr lang="en" sz="1800" dirty="0">
                <a:solidFill>
                  <a:schemeClr val="dk1"/>
                </a:solidFill>
              </a:rPr>
              <a:t>features provide information on which </a:t>
            </a:r>
            <a:r>
              <a:rPr lang="en" sz="1800" b="1" dirty="0">
                <a:solidFill>
                  <a:schemeClr val="dk1"/>
                </a:solidFill>
              </a:rPr>
              <a:t>tags </a:t>
            </a:r>
            <a:r>
              <a:rPr lang="en" sz="1800" dirty="0">
                <a:solidFill>
                  <a:schemeClr val="dk1"/>
                </a:solidFill>
              </a:rPr>
              <a:t>tend to follow each other in </a:t>
            </a:r>
            <a:r>
              <a:rPr lang="en" sz="1800" b="1" dirty="0">
                <a:solidFill>
                  <a:schemeClr val="dk1"/>
                </a:solidFill>
              </a:rPr>
              <a:t>sequence</a:t>
            </a:r>
            <a:r>
              <a:rPr lang="en" sz="1800" dirty="0">
                <a:solidFill>
                  <a:schemeClr val="dk1"/>
                </a:solidFill>
              </a:rPr>
              <a:t>. </a:t>
            </a:r>
            <a:endParaRPr sz="1800" dirty="0"/>
          </a:p>
        </p:txBody>
      </p:sp>
      <p:sp>
        <p:nvSpPr>
          <p:cNvPr id="985" name="Google Shape;985;p153"/>
          <p:cNvSpPr txBox="1"/>
          <p:nvPr/>
        </p:nvSpPr>
        <p:spPr>
          <a:xfrm>
            <a:off x="1031517" y="3987225"/>
            <a:ext cx="7446300" cy="681000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 b="1" dirty="0">
                <a:solidFill>
                  <a:schemeClr val="dk1"/>
                </a:solidFill>
              </a:rPr>
              <a:t>Low scores</a:t>
            </a:r>
            <a:r>
              <a:rPr lang="en" sz="1500" dirty="0">
                <a:solidFill>
                  <a:schemeClr val="dk1"/>
                </a:solidFill>
              </a:rPr>
              <a:t> to infelicitous tag pairs, such as </a:t>
            </a:r>
            <a:r>
              <a:rPr lang="en" sz="1500" b="1" dirty="0">
                <a:solidFill>
                  <a:schemeClr val="dk1"/>
                </a:solidFill>
              </a:rPr>
              <a:t>noun-determiner</a:t>
            </a:r>
            <a:endParaRPr sz="1500" b="1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 b="1" dirty="0">
                <a:solidFill>
                  <a:schemeClr val="dk1"/>
                </a:solidFill>
              </a:rPr>
              <a:t>High scores</a:t>
            </a:r>
            <a:r>
              <a:rPr lang="en" sz="1500" dirty="0">
                <a:solidFill>
                  <a:schemeClr val="dk1"/>
                </a:solidFill>
              </a:rPr>
              <a:t> for frequent tag pairs, such as </a:t>
            </a:r>
            <a:r>
              <a:rPr lang="en" sz="1500" b="1" dirty="0">
                <a:solidFill>
                  <a:schemeClr val="dk1"/>
                </a:solidFill>
              </a:rPr>
              <a:t>determiner-noun</a:t>
            </a:r>
            <a:r>
              <a:rPr lang="en" sz="1500" dirty="0">
                <a:solidFill>
                  <a:schemeClr val="dk1"/>
                </a:solidFill>
              </a:rPr>
              <a:t> and </a:t>
            </a:r>
            <a:r>
              <a:rPr lang="en" sz="1500" b="1" dirty="0">
                <a:solidFill>
                  <a:schemeClr val="dk1"/>
                </a:solidFill>
              </a:rPr>
              <a:t>noun-verb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729695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54"/>
          <p:cNvSpPr txBox="1">
            <a:spLocks noGrp="1"/>
          </p:cNvSpPr>
          <p:nvPr>
            <p:ph type="title"/>
          </p:nvPr>
        </p:nvSpPr>
        <p:spPr>
          <a:xfrm>
            <a:off x="490250" y="897400"/>
            <a:ext cx="8304300" cy="3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Question : 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1"/>
              <a:t>“ how this restricted </a:t>
            </a:r>
            <a:r>
              <a:rPr lang="en" sz="2700" i="1"/>
              <a:t>local </a:t>
            </a:r>
            <a:r>
              <a:rPr lang="en" sz="2700" b="0" i="1"/>
              <a:t>scoring function enables efficient </a:t>
            </a:r>
            <a:r>
              <a:rPr lang="en" sz="2700" i="1"/>
              <a:t>inference</a:t>
            </a:r>
            <a:r>
              <a:rPr lang="en" sz="2700" b="0" i="1"/>
              <a:t>? ”</a:t>
            </a:r>
            <a:endParaRPr sz="2700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Answer : </a:t>
            </a:r>
            <a:endParaRPr sz="3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i="1"/>
              <a:t>“ </a:t>
            </a:r>
            <a:r>
              <a:rPr lang="en" sz="2700" i="1"/>
              <a:t>Viterbi Algorithm</a:t>
            </a:r>
            <a:r>
              <a:rPr lang="en" sz="2700" b="0" i="1"/>
              <a:t> for finding the optimal sequence of tags</a:t>
            </a:r>
            <a:r>
              <a:rPr lang="en" sz="2700" i="1"/>
              <a:t>.</a:t>
            </a:r>
            <a:r>
              <a:rPr lang="en" sz="2700" b="0" i="1"/>
              <a:t>” </a:t>
            </a:r>
            <a:endParaRPr sz="2700" b="0"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5"/>
          <p:cNvSpPr txBox="1">
            <a:spLocks noGrp="1"/>
          </p:cNvSpPr>
          <p:nvPr>
            <p:ph type="title"/>
          </p:nvPr>
        </p:nvSpPr>
        <p:spPr>
          <a:xfrm>
            <a:off x="311700" y="278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Dynamic Programming</a:t>
            </a:r>
            <a:endParaRPr/>
          </a:p>
        </p:txBody>
      </p:sp>
      <p:sp>
        <p:nvSpPr>
          <p:cNvPr id="996" name="Google Shape;996;p155"/>
          <p:cNvSpPr txBox="1">
            <a:spLocks noGrp="1"/>
          </p:cNvSpPr>
          <p:nvPr>
            <p:ph type="body" idx="1"/>
          </p:nvPr>
        </p:nvSpPr>
        <p:spPr>
          <a:xfrm>
            <a:off x="144950" y="1017725"/>
            <a:ext cx="8493284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By decomposing the scoring function into a </a:t>
            </a:r>
            <a:r>
              <a:rPr lang="en" sz="1900" b="1" dirty="0"/>
              <a:t>sum of local parts</a:t>
            </a:r>
            <a:r>
              <a:rPr lang="en" sz="1900" dirty="0"/>
              <a:t>, we have simplified of tagging problem.</a:t>
            </a:r>
            <a:endParaRPr sz="19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This inference problem can be solved using </a:t>
            </a:r>
            <a:r>
              <a:rPr lang="en" sz="1900" b="1" dirty="0"/>
              <a:t>dynamic programming</a:t>
            </a:r>
            <a:r>
              <a:rPr lang="en" sz="1900" dirty="0"/>
              <a:t>.</a:t>
            </a:r>
            <a:endParaRPr sz="19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900" dirty="0"/>
          </a:p>
        </p:txBody>
      </p:sp>
      <p:pic>
        <p:nvPicPr>
          <p:cNvPr id="997" name="Google Shape;997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23" y="2464687"/>
            <a:ext cx="3353659" cy="12766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8" name="Google Shape;998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585" y="4102194"/>
            <a:ext cx="4266934" cy="572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5"/>
          <p:cNvSpPr txBox="1">
            <a:spLocks noGrp="1"/>
          </p:cNvSpPr>
          <p:nvPr>
            <p:ph type="title"/>
          </p:nvPr>
        </p:nvSpPr>
        <p:spPr>
          <a:xfrm>
            <a:off x="311700" y="278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Dynamic Programming</a:t>
            </a:r>
            <a:endParaRPr/>
          </a:p>
        </p:txBody>
      </p:sp>
      <p:pic>
        <p:nvPicPr>
          <p:cNvPr id="997" name="Google Shape;997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39" y="2397174"/>
            <a:ext cx="3353659" cy="12766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8" name="Google Shape;998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186" y="2646053"/>
            <a:ext cx="4266934" cy="572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9" name="Google Shape;999;p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550" y="3859926"/>
            <a:ext cx="4096103" cy="8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0" name="Google Shape;1000;p155"/>
          <p:cNvSpPr txBox="1"/>
          <p:nvPr/>
        </p:nvSpPr>
        <p:spPr>
          <a:xfrm>
            <a:off x="311700" y="1017725"/>
            <a:ext cx="8310300" cy="11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We begin by solving an </a:t>
            </a:r>
            <a:r>
              <a:rPr lang="en" sz="1900" b="1" dirty="0">
                <a:solidFill>
                  <a:srgbClr val="0000FF"/>
                </a:solidFill>
              </a:rPr>
              <a:t>auxiliary problem</a:t>
            </a:r>
            <a:r>
              <a:rPr lang="en" sz="1900" b="1" dirty="0">
                <a:solidFill>
                  <a:schemeClr val="dk1"/>
                </a:solidFill>
              </a:rPr>
              <a:t>.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dirty="0">
                <a:solidFill>
                  <a:schemeClr val="dk1"/>
                </a:solidFill>
              </a:rPr>
              <a:t> Rather than finding the </a:t>
            </a:r>
            <a:r>
              <a:rPr lang="en" sz="1900" b="1" dirty="0">
                <a:solidFill>
                  <a:schemeClr val="dk1"/>
                </a:solidFill>
              </a:rPr>
              <a:t>best tag sequence</a:t>
            </a:r>
            <a:r>
              <a:rPr lang="en" sz="1900" dirty="0">
                <a:solidFill>
                  <a:schemeClr val="dk1"/>
                </a:solidFill>
              </a:rPr>
              <a:t>, we compute the </a:t>
            </a:r>
            <a:r>
              <a:rPr lang="en" sz="1900" b="1" dirty="0">
                <a:solidFill>
                  <a:srgbClr val="0000FF"/>
                </a:solidFill>
              </a:rPr>
              <a:t>score </a:t>
            </a:r>
            <a:r>
              <a:rPr lang="en" sz="1900" b="1" dirty="0">
                <a:solidFill>
                  <a:schemeClr val="dk1"/>
                </a:solidFill>
              </a:rPr>
              <a:t>of the best tag sequence</a:t>
            </a:r>
            <a:r>
              <a:rPr lang="en" sz="1900" dirty="0">
                <a:solidFill>
                  <a:schemeClr val="dk1"/>
                </a:solidFill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049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 and Dynamic Programming</a:t>
            </a:r>
            <a:endParaRPr/>
          </a:p>
        </p:txBody>
      </p:sp>
      <p:sp>
        <p:nvSpPr>
          <p:cNvPr id="1006" name="Google Shape;1006;p156"/>
          <p:cNvSpPr txBox="1">
            <a:spLocks noGrp="1"/>
          </p:cNvSpPr>
          <p:nvPr>
            <p:ph type="body" idx="1"/>
          </p:nvPr>
        </p:nvSpPr>
        <p:spPr>
          <a:xfrm>
            <a:off x="311700" y="973200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score in </a:t>
            </a:r>
            <a:r>
              <a:rPr lang="en" sz="1700" b="1" dirty="0">
                <a:solidFill>
                  <a:srgbClr val="0000FF"/>
                </a:solidFill>
              </a:rPr>
              <a:t>auxiliary problem </a:t>
            </a:r>
            <a:r>
              <a:rPr lang="en" sz="1700" dirty="0"/>
              <a:t> involves a maximization over all </a:t>
            </a:r>
            <a:r>
              <a:rPr lang="en" sz="1700" b="1" dirty="0"/>
              <a:t>tag sequences of length M</a:t>
            </a:r>
            <a:r>
              <a:rPr lang="en" sz="1700" dirty="0"/>
              <a:t>.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</p:txBody>
      </p:sp>
      <p:pic>
        <p:nvPicPr>
          <p:cNvPr id="1007" name="Google Shape;1007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248" y="3112995"/>
            <a:ext cx="4858050" cy="813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999;p155">
            <a:extLst>
              <a:ext uri="{FF2B5EF4-FFF2-40B4-BE49-F238E27FC236}">
                <a16:creationId xmlns:a16="http://schemas.microsoft.com/office/drawing/2014/main" id="{7C78B517-5DF1-4DED-B7E8-33ABDEF8BE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221" y="2030505"/>
            <a:ext cx="4096103" cy="8136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Inference and Dynamic Programming</a:t>
            </a:r>
            <a:endParaRPr/>
          </a:p>
        </p:txBody>
      </p:sp>
      <p:sp>
        <p:nvSpPr>
          <p:cNvPr id="1006" name="Google Shape;1006;p156"/>
          <p:cNvSpPr txBox="1">
            <a:spLocks noGrp="1"/>
          </p:cNvSpPr>
          <p:nvPr>
            <p:ph type="body" idx="1"/>
          </p:nvPr>
        </p:nvSpPr>
        <p:spPr>
          <a:xfrm>
            <a:off x="311700" y="973200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6400" indent="-285750">
              <a:spcBef>
                <a:spcPts val="1600"/>
              </a:spcBef>
              <a:buSzPts val="1700"/>
            </a:pPr>
            <a:r>
              <a:rPr lang="en-US" sz="2000" dirty="0"/>
              <a:t>The problem can be reformulated as a </a:t>
            </a:r>
            <a:r>
              <a:rPr lang="en" sz="2000" b="1" dirty="0">
                <a:solidFill>
                  <a:srgbClr val="0000FF"/>
                </a:solidFill>
              </a:rPr>
              <a:t>recurrence</a:t>
            </a:r>
            <a:r>
              <a:rPr lang="en" sz="2000" dirty="0"/>
              <a:t>.</a:t>
            </a:r>
            <a:endParaRPr lang="en-US" sz="2000" dirty="0"/>
          </a:p>
          <a:p>
            <a:pPr lvl="1" indent="-336550">
              <a:buSzPts val="1700"/>
              <a:buChar char="●"/>
            </a:pPr>
            <a:r>
              <a:rPr lang="en-US" sz="1600" dirty="0"/>
              <a:t>Within the sum, only the </a:t>
            </a:r>
            <a:r>
              <a:rPr lang="en-US" sz="1600" b="1" dirty="0">
                <a:solidFill>
                  <a:srgbClr val="0E101A"/>
                </a:solidFill>
                <a:effectLst/>
              </a:rPr>
              <a:t>final term</a:t>
            </a:r>
            <a:r>
              <a:rPr lang="en-US" sz="1600" dirty="0"/>
              <a:t> depends on </a:t>
            </a:r>
            <a:r>
              <a:rPr lang="en-US" sz="1600" b="1" dirty="0" err="1">
                <a:solidFill>
                  <a:srgbClr val="0E101A"/>
                </a:solidFill>
                <a:effectLst/>
              </a:rPr>
              <a:t>yM</a:t>
            </a:r>
            <a:r>
              <a:rPr lang="en-US" sz="1600" dirty="0"/>
              <a:t> to pull this term out of the second maximization. </a:t>
            </a:r>
          </a:p>
          <a:p>
            <a:pPr lvl="1" indent="-336550">
              <a:buSzPts val="1700"/>
              <a:buChar char="●"/>
            </a:pPr>
            <a:r>
              <a:rPr lang="en-US" sz="1600" dirty="0"/>
              <a:t>The second term is in the form of our original problem with M replaced by M−1</a:t>
            </a:r>
            <a:endParaRPr sz="1600" dirty="0"/>
          </a:p>
        </p:txBody>
      </p:sp>
      <p:pic>
        <p:nvPicPr>
          <p:cNvPr id="1008" name="Google Shape;100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886" y="4141744"/>
            <a:ext cx="6602227" cy="813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007;p156">
            <a:extLst>
              <a:ext uri="{FF2B5EF4-FFF2-40B4-BE49-F238E27FC236}">
                <a16:creationId xmlns:a16="http://schemas.microsoft.com/office/drawing/2014/main" id="{08E9EF86-8CCA-4D26-B812-33DA5C6893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247" y="3064457"/>
            <a:ext cx="4858050" cy="813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38024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FF81-BAC0-47BB-AF3D-1658D715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Viterbi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F0A8A-E9EF-412E-A982-F708A85DF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define an </a:t>
            </a:r>
            <a:r>
              <a:rPr lang="en-US" b="1" dirty="0"/>
              <a:t>auxiliary variable </a:t>
            </a:r>
            <a:r>
              <a:rPr lang="en-US" dirty="0"/>
              <a:t>called the Viterbi variable            , </a:t>
            </a:r>
            <a:r>
              <a:rPr lang="en-CA" dirty="0"/>
              <a:t>representing </a:t>
            </a:r>
            <a:r>
              <a:rPr lang="en-US" dirty="0"/>
              <a:t>the score of the best sequence terminating in the tag </a:t>
            </a:r>
            <a:r>
              <a:rPr lang="en-US" b="1" i="1" dirty="0"/>
              <a:t>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356CC-6846-4849-B0F7-62CB5F0D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4684" y="2233729"/>
            <a:ext cx="5814631" cy="2250596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48D5DD-93C5-4E27-9F3B-A3EDF4F3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51" y="1232982"/>
            <a:ext cx="620164" cy="3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23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Viterbi algorithm</a:t>
            </a:r>
            <a:endParaRPr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F100D-5E93-4D42-AD6F-C4FAED90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64445"/>
            <a:ext cx="6803571" cy="245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18BA1-DDA6-4894-8DC9-1C0E2CA5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271" y="1264445"/>
            <a:ext cx="954542" cy="237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BDFB3-345B-4104-9011-A29B944FE42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3233" y="1756934"/>
            <a:ext cx="4704267" cy="3098096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</a:t>
            </a:r>
            <a:endParaRPr/>
          </a:p>
        </p:txBody>
      </p:sp>
      <p:sp>
        <p:nvSpPr>
          <p:cNvPr id="732" name="Google Shape;732;p117"/>
          <p:cNvSpPr txBox="1">
            <a:spLocks noGrp="1"/>
          </p:cNvSpPr>
          <p:nvPr>
            <p:ph type="body" idx="1"/>
          </p:nvPr>
        </p:nvSpPr>
        <p:spPr>
          <a:xfrm>
            <a:off x="311700" y="1097725"/>
            <a:ext cx="8187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sz="1700" dirty="0"/>
              <a:t>N-gram models make a crucial </a:t>
            </a:r>
            <a:r>
              <a:rPr lang="en" sz="1700" b="1" dirty="0"/>
              <a:t>simplifying approximation</a:t>
            </a:r>
            <a:r>
              <a:rPr lang="en" sz="1700" dirty="0"/>
              <a:t> as they condition on only the past n − 1 words.</a:t>
            </a: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285750" indent="-285750">
              <a:spcBef>
                <a:spcPts val="1600"/>
              </a:spcBef>
            </a:pPr>
            <a:r>
              <a:rPr lang="en" sz="1700" dirty="0"/>
              <a:t>Therefore, the </a:t>
            </a:r>
            <a:r>
              <a:rPr lang="en" sz="1700" b="1" dirty="0"/>
              <a:t>probability of a sentence w</a:t>
            </a:r>
            <a:r>
              <a:rPr lang="en" sz="1700" dirty="0"/>
              <a:t> can be approximated as: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sz="1700" dirty="0"/>
              <a:t>The n-gram probabilities can be computed by relative frequency estimation:</a:t>
            </a:r>
            <a:endParaRPr sz="1700" dirty="0"/>
          </a:p>
        </p:txBody>
      </p:sp>
      <p:pic>
        <p:nvPicPr>
          <p:cNvPr id="733" name="Google Shape;73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92" y="1828800"/>
            <a:ext cx="5023808" cy="4406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4" name="Google Shape;734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207" y="2935301"/>
            <a:ext cx="4027293" cy="60042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5" name="Google Shape;735;p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1528" y="4201540"/>
            <a:ext cx="4800971" cy="600424"/>
          </a:xfrm>
          <a:prstGeom prst="rect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FF81-BAC0-47BB-AF3D-1658D715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Viterbi algorithm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F0A8A-E9EF-412E-A982-F708A85D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Each set of Viterbi variables gets computed from the </a:t>
            </a:r>
            <a:r>
              <a:rPr lang="en-US" b="1" dirty="0">
                <a:solidFill>
                  <a:srgbClr val="0000FF"/>
                </a:solidFill>
              </a:rPr>
              <a:t>local score </a:t>
            </a:r>
            <a:r>
              <a:rPr lang="en-US" b="1" dirty="0"/>
              <a:t>and </a:t>
            </a:r>
            <a:r>
              <a:rPr lang="en-US" dirty="0"/>
              <a:t>previous set of Viterbi variables</a:t>
            </a:r>
          </a:p>
          <a:p>
            <a:pPr marL="114300" indent="0">
              <a:buNone/>
            </a:pPr>
            <a:endParaRPr lang="en-US" b="1" dirty="0"/>
          </a:p>
          <a:p>
            <a:r>
              <a:rPr lang="en-US" dirty="0"/>
              <a:t>The initial condition of the recurrence is simply the score for the </a:t>
            </a:r>
            <a:r>
              <a:rPr lang="en-US" dirty="0">
                <a:highlight>
                  <a:srgbClr val="FFFF00"/>
                </a:highlight>
              </a:rPr>
              <a:t>first tag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/>
          </a:p>
          <a:p>
            <a:r>
              <a:rPr lang="en-US" dirty="0"/>
              <a:t>The maximum overall score for the sequence is then the </a:t>
            </a:r>
            <a:r>
              <a:rPr lang="en-US" dirty="0">
                <a:highlight>
                  <a:srgbClr val="00FFFF"/>
                </a:highlight>
              </a:rPr>
              <a:t>final Viterbi variable</a:t>
            </a:r>
            <a:endParaRPr lang="en-CA" b="1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45565-A9C4-4F7B-AEBB-86898BBE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6930" y="4035364"/>
            <a:ext cx="4638675" cy="723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6AB692-0972-4F05-9B25-A37A39556C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930" y="2751025"/>
            <a:ext cx="2136811" cy="409689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672193-F2D1-47F7-81B4-EADB6933E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35" y="1673933"/>
            <a:ext cx="1693899" cy="404883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880EA9-C1B6-45DA-8226-6D7709BDF59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252" y="4139588"/>
            <a:ext cx="1693899" cy="414832"/>
          </a:xfrm>
          <a:prstGeom prst="rect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338945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Viterbi structure : Trellis</a:t>
            </a:r>
            <a:endParaRPr dirty="0"/>
          </a:p>
        </p:txBody>
      </p:sp>
      <p:sp>
        <p:nvSpPr>
          <p:cNvPr id="1036" name="Google Shape;1036;p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The Viterbi variables can be arranged in </a:t>
            </a:r>
            <a:r>
              <a:rPr lang="en-US" b="1" dirty="0"/>
              <a:t>Trellis</a:t>
            </a:r>
            <a:r>
              <a:rPr lang="en-US" dirty="0"/>
              <a:t> structure.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Each column indexes a token       in the sequence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Each row indexes a tag in     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Every is connected to every                  indicating that              is computed from: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Special nodes are set aside for the start and end states.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F45C0-2BDB-4112-A79E-3D5956D9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2" y="1720623"/>
            <a:ext cx="387021" cy="347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DC7D5-BDF1-4F36-B24A-CEE46DD6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881" y="2299607"/>
            <a:ext cx="280554" cy="29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C7EFA-084F-42C5-BA62-0896C748C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337" y="2779650"/>
            <a:ext cx="1010191" cy="347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A4140-7409-4BCF-B154-7E8940DF6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174" y="2774393"/>
            <a:ext cx="747712" cy="352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D42FD9-5827-4BD4-9006-4376ADF84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1688" y="3127313"/>
            <a:ext cx="1091662" cy="34766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DBC8-8F76-42A0-9809-447399D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: Trellis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6ECB-5156-4024-A413-1C88D3D20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example ‘</a:t>
            </a:r>
            <a:r>
              <a:rPr lang="en-US" b="1" i="1" dirty="0"/>
              <a:t>they can fish</a:t>
            </a:r>
            <a:r>
              <a:rPr lang="en-US" dirty="0"/>
              <a:t>’, using the weights: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1A5F0-C8BA-497E-8ED4-F056CB55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4678" y="1924534"/>
            <a:ext cx="5374643" cy="2861027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16331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DBC8-8F76-42A0-9809-447399D8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: Trellis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96ECB-5156-4024-A413-1C88D3D20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197100"/>
          </a:xfrm>
        </p:spPr>
        <p:txBody>
          <a:bodyPr/>
          <a:lstStyle/>
          <a:p>
            <a:r>
              <a:rPr lang="en-US" dirty="0"/>
              <a:t>Each              represents the score of the best tag sequence ending in that </a:t>
            </a:r>
            <a:r>
              <a:rPr lang="en-US" b="1" dirty="0"/>
              <a:t>tag k </a:t>
            </a:r>
            <a:r>
              <a:rPr lang="en-US" dirty="0"/>
              <a:t>in </a:t>
            </a:r>
            <a:r>
              <a:rPr lang="en-US" b="1" dirty="0"/>
              <a:t>position m</a:t>
            </a:r>
            <a:r>
              <a:rPr lang="en-US" dirty="0"/>
              <a:t>. </a:t>
            </a:r>
          </a:p>
          <a:p>
            <a:r>
              <a:rPr lang="en-US" dirty="0"/>
              <a:t>To compute this, we maximize over possible values of      </a:t>
            </a:r>
          </a:p>
          <a:p>
            <a:r>
              <a:rPr lang="en-US" dirty="0"/>
              <a:t>By keeping track of the “argmax” tag that maximizes this choice at each step, we can walk backwards from the final tag, and recover the </a:t>
            </a:r>
            <a:r>
              <a:rPr lang="en-US" b="1" dirty="0"/>
              <a:t>optimal tag sequence</a:t>
            </a:r>
            <a:r>
              <a:rPr lang="en-US" dirty="0"/>
              <a:t>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1A5F0-C8BA-497E-8ED4-F056CB55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6633" y="1454845"/>
            <a:ext cx="4196369" cy="2233809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F29C9-0DF1-4C59-8A65-00B8759F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721" y="1217791"/>
            <a:ext cx="680312" cy="346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4FBD82-06CB-4970-AFEC-CBE407EE1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2549978"/>
            <a:ext cx="669472" cy="2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51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202F-C5DB-4E8C-957A-579C3C31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: Trellis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7E2E4-07EF-45BF-9E8F-C93AC34E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8" y="1196257"/>
            <a:ext cx="4184112" cy="31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62085-1FAE-49B8-AD5A-9E2B28DE4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1" y="1774787"/>
            <a:ext cx="1934448" cy="355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27EAF-A506-4ADE-9D58-3E847E1F7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49" y="1774131"/>
            <a:ext cx="4055360" cy="35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2AF19-7D37-4307-A805-E73F3871508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33" y="2571750"/>
            <a:ext cx="3391453" cy="1790733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5C063D-1E2E-4538-ADC7-B97DF2CBFC2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800" y="2315045"/>
            <a:ext cx="3821099" cy="2224298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4A2EA6-CD60-4DC1-98BE-616B35720D5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1509" y="268687"/>
            <a:ext cx="2707974" cy="1441507"/>
          </a:xfrm>
          <a:prstGeom prst="rect">
            <a:avLst/>
          </a:pr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312933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6179-FE7A-4038-B729-24D59ABF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Markov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9C62-D62F-416D-A499-63E4A5668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dirty="0"/>
              <a:t>Let's </a:t>
            </a:r>
            <a:r>
              <a:rPr lang="en-US" sz="2400" dirty="0"/>
              <a:t>estimate</a:t>
            </a:r>
            <a:r>
              <a:rPr lang="en-CA" sz="2400" dirty="0" err="1"/>
              <a:t>Vertibi</a:t>
            </a:r>
            <a:r>
              <a:rPr lang="en-CA" sz="2400" dirty="0"/>
              <a:t> </a:t>
            </a:r>
            <a:r>
              <a:rPr lang="en-US" sz="2400" dirty="0"/>
              <a:t>scores probabilistically.</a:t>
            </a:r>
          </a:p>
          <a:p>
            <a:r>
              <a:rPr lang="en-US" sz="2400" dirty="0"/>
              <a:t>Due to Markov assumption, probabilistic sequence labeling models are hidden Markov models (HMMs)</a:t>
            </a:r>
          </a:p>
          <a:p>
            <a:r>
              <a:rPr lang="en-CA" sz="2400" dirty="0"/>
              <a:t>By Naïve Bayes classifier as generative model</a:t>
            </a:r>
            <a:r>
              <a:rPr lang="en-US" sz="2400" dirty="0"/>
              <a:t>, our goal is to select the tag sequence that maximizes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2C02-788C-4E79-95B1-5672E51896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21034"/>
          <a:stretch/>
        </p:blipFill>
        <p:spPr>
          <a:xfrm>
            <a:off x="2696254" y="3799820"/>
            <a:ext cx="2774483" cy="38241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76130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6179-FE7A-4038-B729-24D59ABF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Markov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9C62-D62F-416D-A499-63E4A566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2782"/>
            <a:ext cx="8520600" cy="3197100"/>
          </a:xfrm>
        </p:spPr>
        <p:txBody>
          <a:bodyPr/>
          <a:lstStyle/>
          <a:p>
            <a:r>
              <a:rPr lang="en-US" sz="1600" dirty="0"/>
              <a:t>The tags are drawn from a prior distribution</a:t>
            </a:r>
          </a:p>
          <a:p>
            <a:r>
              <a:rPr lang="en-US" sz="1600" dirty="0"/>
              <a:t>The tokens are drawn from a conditional likelihood. 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probability of each token depends only on its tag, and not on any other element in the sequence: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Each tag depends only on its predecessor:</a:t>
            </a:r>
            <a:endParaRPr lang="en-CA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72613A-C37E-466B-ABEC-BEC5EDC368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1177" y="2571750"/>
            <a:ext cx="2597157" cy="690384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9D84D2-90E4-4EE0-9A9B-8AE9E60B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584" y="3711949"/>
            <a:ext cx="2392341" cy="78304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C9DC40-6104-4362-9A65-BA8D177F9A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014" y="3953245"/>
            <a:ext cx="741931" cy="30045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80178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6179-FE7A-4038-B729-24D59ABF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Markov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9C62-D62F-416D-A499-63E4A5668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generative process for the hidden Markov model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the parameters λ and φ, we can compute p(w, y) for any token sequence w and tag sequence y 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DE0D1-D212-4A4C-A3BE-9B4715A3C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1864869"/>
            <a:ext cx="8520600" cy="1413762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85354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07E0-3B8A-4838-8324-002034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Graphical model of HMM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0140-BE96-478C-A3AF-EA26B3CD4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Arrows indicate probabilistic dependencies.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US" dirty="0"/>
              <a:t>A non-adjacent pair of tags       and     are conditionally independent; if         and we are given         , then       offers no additional information about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08F6B-CF9A-49AE-8A17-F10600F19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09" b="6935"/>
          <a:stretch/>
        </p:blipFill>
        <p:spPr>
          <a:xfrm>
            <a:off x="2646954" y="1722871"/>
            <a:ext cx="3160259" cy="1294097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3719C-302F-45B6-B66D-EB2334E5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744" y="3178666"/>
            <a:ext cx="366773" cy="281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BF54D-6D00-4A12-9496-351472E3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250" y="3178666"/>
            <a:ext cx="339499" cy="256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337BB1-0A88-404E-8DC3-4854308F5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993" y="3492953"/>
            <a:ext cx="339499" cy="256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49E056-4798-4186-997D-D6A4685E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73" y="3473627"/>
            <a:ext cx="366773" cy="281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C1C8F-BFE3-4E91-BEEA-468698CB9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034" y="3485698"/>
            <a:ext cx="538731" cy="256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8C15F4-4446-42F3-8F4C-B694591CC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477" y="3224944"/>
            <a:ext cx="774587" cy="18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76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A40-D7F5-4FFF-A221-EFE39C0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HMM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00200-018A-4E7D-A486-DBE54F684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Hidden Markov Model has </a:t>
            </a:r>
            <a:r>
              <a:rPr lang="en-US" b="1" dirty="0"/>
              <a:t>two groups of parameters</a:t>
            </a:r>
            <a:r>
              <a:rPr lang="en-US" dirty="0"/>
              <a:t>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Emission probability: </a:t>
            </a:r>
            <a:r>
              <a:rPr lang="en-US" dirty="0"/>
              <a:t>The words are treated as probabilistically “emitted”, conditioned on the tags.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Transition probability: </a:t>
            </a:r>
            <a:r>
              <a:rPr lang="en-US" dirty="0"/>
              <a:t>It assigns probability to each possible tag-to-tag transition.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9B55-6AB5-428D-96EA-5728E98C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23607" y="2281900"/>
            <a:ext cx="1619250" cy="32646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0E9F7-69C7-4550-9DB5-99589E825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" b="18694"/>
          <a:stretch/>
        </p:blipFill>
        <p:spPr>
          <a:xfrm>
            <a:off x="3763735" y="3439370"/>
            <a:ext cx="1811759" cy="30177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9357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models: </a:t>
            </a:r>
            <a:endParaRPr/>
          </a:p>
        </p:txBody>
      </p:sp>
      <p:sp>
        <p:nvSpPr>
          <p:cNvPr id="741" name="Google Shape;741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en" sz="2100" dirty="0"/>
              <a:t>The </a:t>
            </a:r>
            <a:r>
              <a:rPr lang="en" sz="2100" b="1" dirty="0"/>
              <a:t>hyperparameter N</a:t>
            </a:r>
            <a:r>
              <a:rPr lang="en" sz="2100" dirty="0"/>
              <a:t> controls the size of the context used in each conditional probability.</a:t>
            </a:r>
          </a:p>
          <a:p>
            <a:pPr marL="342900"/>
            <a:endParaRPr sz="21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Unigram model  </a:t>
            </a:r>
            <a:endParaRPr sz="2100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 dirty="0"/>
              <a:t>Bigram Model </a:t>
            </a: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 dirty="0"/>
          </a:p>
        </p:txBody>
      </p:sp>
      <p:pic>
        <p:nvPicPr>
          <p:cNvPr id="742" name="Google Shape;74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096" y="2342542"/>
            <a:ext cx="3227400" cy="71317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3" name="Google Shape;743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435" y="3202029"/>
            <a:ext cx="4105423" cy="572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AD46-4539-4C7E-88CA-3890C8C6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HMM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92762-65C9-40CF-9876-7B8689654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these groups of parameters are typically computed from smoothed relative frequency estimation on a labeled corpus.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Un</a:t>
            </a:r>
            <a:r>
              <a:rPr lang="en-CA" dirty="0"/>
              <a:t>smoothed probabilities a</a:t>
            </a:r>
            <a:r>
              <a:rPr lang="en-US" dirty="0"/>
              <a:t>re: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2C52C-8DEA-4E5D-A2CD-4EE251B0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4771" y="2992834"/>
            <a:ext cx="6814457" cy="1491491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44771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FA9-7525-433A-BB5D-E4F0CE7B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in HMM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9C71-126D-4429-8F9E-E1A3DFBC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The goal of inference in the hidden Markov model is to find the highest probability tag sequence:</a:t>
            </a:r>
          </a:p>
          <a:p>
            <a:pPr marL="114300" indent="0">
              <a:buNone/>
            </a:pPr>
            <a:endParaRPr lang="en-US" sz="1700" dirty="0"/>
          </a:p>
          <a:p>
            <a:r>
              <a:rPr lang="en-US" sz="1700" dirty="0"/>
              <a:t>problem can be reformulated as:</a:t>
            </a:r>
          </a:p>
          <a:p>
            <a:pPr marL="114300" indent="0">
              <a:buNone/>
            </a:pPr>
            <a:endParaRPr lang="en-US" sz="1700" dirty="0"/>
          </a:p>
          <a:p>
            <a:r>
              <a:rPr lang="en-US" sz="1700" dirty="0"/>
              <a:t>We can now apply the HMM independence assumptions:</a:t>
            </a:r>
            <a:endParaRPr lang="en-CA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D3D1-33FA-4057-8F03-1A1AE734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761" y="1543730"/>
            <a:ext cx="2007190" cy="481013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DFDC9-964F-41C5-9D61-492158AB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761" y="2129471"/>
            <a:ext cx="2257837" cy="478202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E3299F-A0F9-4717-8629-A6333D68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018" y="3118758"/>
            <a:ext cx="4149498" cy="197746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7443021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FA9-7525-433A-BB5D-E4F0CE7B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Inference in HMM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09C71-126D-4429-8F9E-E1A3DFBCD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We can now apply the HMM independence assumptions: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D3D1-33FA-4057-8F03-1A1AE734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24" y="584675"/>
            <a:ext cx="2007190" cy="481013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DFDC9-964F-41C5-9D61-492158AB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388" y="574690"/>
            <a:ext cx="2257837" cy="478202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EC5581-8818-4C2E-A4AF-A291C0E08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6" y="2571750"/>
            <a:ext cx="3853849" cy="1334884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84420-38F7-4BBB-8079-267096B26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548" y="2119064"/>
            <a:ext cx="4895325" cy="2439761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19490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7FF1-9C2E-4E9C-B9E7-ECB47F24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HMM inference and Viterbi decoding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C0FDD-C595-40A9-8F39-EABB2AB6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local score can be interpreted probabilistically: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Based on the definition of the Viterbi variables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CA" sz="1600" dirty="0"/>
              <a:t>We obtain the recurrence based on: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2F324-58F2-45AA-86D0-86D49DD95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750" y="1588016"/>
            <a:ext cx="4714535" cy="68358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DC1448-43D3-466E-BB09-50972A3CD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9" y="2749172"/>
            <a:ext cx="4524375" cy="31097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5E1F97-04C9-4130-A3A0-B27EB3FD5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104" y="3720551"/>
            <a:ext cx="5835792" cy="1258048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8EA2A-42C2-4811-89E8-2D6F24071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016" y="3215396"/>
            <a:ext cx="4274684" cy="349906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5868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5F66-6AED-4858-A2CC-2DCE536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sequence labeling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CCC75-628F-4714-899A-29B7C3D9F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In neural network approaches to sequence labeling, we construct a </a:t>
            </a:r>
            <a:r>
              <a:rPr lang="en-US" sz="2000" b="1" dirty="0">
                <a:solidFill>
                  <a:srgbClr val="0000FF"/>
                </a:solidFill>
              </a:rPr>
              <a:t>vector representation </a:t>
            </a:r>
            <a:r>
              <a:rPr lang="en-US" sz="2000" dirty="0"/>
              <a:t>for each tagging decision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This </a:t>
            </a:r>
            <a:r>
              <a:rPr lang="en-US" sz="2000" b="1" dirty="0">
                <a:solidFill>
                  <a:srgbClr val="0000FF"/>
                </a:solidFill>
              </a:rPr>
              <a:t>vector representation </a:t>
            </a:r>
            <a:r>
              <a:rPr lang="en-US" sz="2000" dirty="0"/>
              <a:t>is based on the </a:t>
            </a:r>
            <a:r>
              <a:rPr lang="en-US" sz="2000" b="1" dirty="0"/>
              <a:t>word</a:t>
            </a:r>
            <a:r>
              <a:rPr lang="en-US" sz="2000" dirty="0"/>
              <a:t> and its </a:t>
            </a:r>
            <a:r>
              <a:rPr lang="en-US" sz="2000" b="1" dirty="0"/>
              <a:t>context</a:t>
            </a:r>
            <a:r>
              <a:rPr lang="en-US" sz="2000" dirty="0"/>
              <a:t>. 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Neural networks perform tagging as a per-token </a:t>
            </a:r>
            <a:r>
              <a:rPr lang="en-US" sz="2000" b="1" dirty="0">
                <a:solidFill>
                  <a:srgbClr val="0000FF"/>
                </a:solidFill>
              </a:rPr>
              <a:t>classification</a:t>
            </a:r>
            <a:r>
              <a:rPr lang="en-US" sz="2000" dirty="0"/>
              <a:t> decision, or they can be combined with the </a:t>
            </a:r>
            <a:r>
              <a:rPr lang="en-US" sz="2000" b="1" dirty="0">
                <a:solidFill>
                  <a:srgbClr val="0000FF"/>
                </a:solidFill>
              </a:rPr>
              <a:t>Viterbi algorithm </a:t>
            </a:r>
            <a:r>
              <a:rPr lang="en-US" sz="2000" dirty="0"/>
              <a:t>to tag the entire sequence globally.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62236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94CA-D649-460F-8EFD-854E6987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26C6-F310-41A8-BB5D-5BDE16B12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Recurrent neural networks (RNNs), </a:t>
            </a:r>
            <a:r>
              <a:rPr lang="en-US" dirty="0"/>
              <a:t>the </a:t>
            </a:r>
            <a:r>
              <a:rPr lang="en-US" b="1" dirty="0"/>
              <a:t>context</a:t>
            </a:r>
            <a:r>
              <a:rPr lang="en-US" dirty="0"/>
              <a:t> at token </a:t>
            </a:r>
            <a:r>
              <a:rPr lang="en-US" b="1" dirty="0"/>
              <a:t>    </a:t>
            </a:r>
            <a:r>
              <a:rPr lang="en-US" dirty="0"/>
              <a:t> is summarized by a recurrently-updated vector</a:t>
            </a:r>
          </a:p>
          <a:p>
            <a:endParaRPr lang="en-US" dirty="0"/>
          </a:p>
          <a:p>
            <a:r>
              <a:rPr lang="en-US" dirty="0"/>
              <a:t>Where       is the vector embedding of the token        and the function     defines the recurrence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A straightforward application of RNNs to sequence labeling is to score each tag        as a linear function of  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B2511-123D-4C84-AC09-687603BB7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17" y="1714660"/>
            <a:ext cx="3447369" cy="298004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62C28-CAED-42B6-9C0A-1D577C56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48" y="3703117"/>
            <a:ext cx="3043238" cy="1071947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31E01-9C81-412C-AFDE-B6F155D45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044" y="2220421"/>
            <a:ext cx="366068" cy="283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27C390-442E-4A51-80CD-8C48E127E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828" y="2260440"/>
            <a:ext cx="218717" cy="241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6EC53E-20FD-4BAD-B9C6-9FF2EE4FE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520" y="2241695"/>
            <a:ext cx="352231" cy="2413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76E31-132C-446E-8A7C-B65170998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894" y="3506008"/>
            <a:ext cx="383242" cy="3253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8AF5E7-58D3-4308-89E6-2D0838C5A4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2449" y="3479676"/>
            <a:ext cx="366069" cy="3253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95DE1A-3060-48B5-A195-EAAED1996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00" y="1282469"/>
            <a:ext cx="276867" cy="2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18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0CA0-7EFC-4E33-98B9-974F0AC5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5DF8-31D0-4A16-BEAA-06F520E4E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score</a:t>
            </a:r>
            <a:r>
              <a:rPr lang="en-US" dirty="0"/>
              <a:t>             can also be converted into a </a:t>
            </a:r>
            <a:r>
              <a:rPr lang="en-US" b="1" dirty="0">
                <a:solidFill>
                  <a:srgbClr val="0000FF"/>
                </a:solidFill>
              </a:rPr>
              <a:t>probability distribution </a:t>
            </a:r>
            <a:r>
              <a:rPr lang="en-US" dirty="0"/>
              <a:t>using the usual SoftMax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this transformation, it is possible to train the tagger from the </a:t>
            </a:r>
            <a:r>
              <a:rPr lang="en-US" b="1" dirty="0"/>
              <a:t>negative log-likelihood of the tags</a:t>
            </a:r>
            <a:r>
              <a:rPr lang="en-US" dirty="0"/>
              <a:t>, as in a conditional random field</a:t>
            </a:r>
          </a:p>
          <a:p>
            <a:r>
              <a:rPr lang="en-US" dirty="0"/>
              <a:t>Margin loss objective can also be constructed from the              raw scores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C9EA-5460-4706-971F-ABB3E66FB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585" y="1277710"/>
            <a:ext cx="651102" cy="304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DC117-907A-4105-BDD5-CE0B0D94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190" y="2112905"/>
            <a:ext cx="4382879" cy="1071947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77F9E-44A9-46B1-B118-BCE3C906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928" y="4099752"/>
            <a:ext cx="651102" cy="304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36362-0576-4998-9B69-090F5DCC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910" y="2112905"/>
            <a:ext cx="3043238" cy="1071947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4148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8DA6-372E-41FC-BA52-F812F72C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432E-C59A-40C2-BE56-86E6DC42D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Problem: </a:t>
            </a:r>
            <a:r>
              <a:rPr lang="en-US" sz="2000" dirty="0"/>
              <a:t>The hidden state        accounts for information in the input leading up to position      , but it ignores the subsequent tokens, which may also be relevant to the tag    .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Solution: </a:t>
            </a:r>
            <a:r>
              <a:rPr lang="en-US" sz="2000" dirty="0"/>
              <a:t>This can be addressed by adding a </a:t>
            </a:r>
            <a:r>
              <a:rPr lang="en-US" sz="2000" dirty="0">
                <a:solidFill>
                  <a:srgbClr val="00B050"/>
                </a:solidFill>
              </a:rPr>
              <a:t>second RNN </a:t>
            </a:r>
            <a:r>
              <a:rPr lang="en-US" sz="2000" dirty="0"/>
              <a:t>and building </a:t>
            </a:r>
            <a:r>
              <a:rPr lang="en-CA" sz="2000" dirty="0"/>
              <a:t>a </a:t>
            </a:r>
            <a:r>
              <a:rPr lang="en-CA" sz="2000" b="1" dirty="0">
                <a:solidFill>
                  <a:srgbClr val="00B050"/>
                </a:solidFill>
              </a:rPr>
              <a:t>bidirectional recurrent neural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F2ED3-0D50-47D0-B4D3-CB7FDC3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324" y="2006429"/>
            <a:ext cx="457049" cy="388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2F69F-5472-45D0-9F77-A4070F33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41" y="1262619"/>
            <a:ext cx="407408" cy="362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4529B-3E09-4873-9E6B-CFCFD62C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067" y="1638366"/>
            <a:ext cx="302602" cy="2809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68402-E678-400F-8708-7CD1BC361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948" y="2395043"/>
            <a:ext cx="3250629" cy="795026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93347-88C4-4A1D-BAC1-45B9A590F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546" y="2414690"/>
            <a:ext cx="2145508" cy="755732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36238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BDD8-72B1-4E2E-A660-60125A17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Bidirectional 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4A15-B6EF-4836-9626-72F1192EE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adding a </a:t>
            </a:r>
            <a:r>
              <a:rPr lang="en-US" b="1" dirty="0">
                <a:solidFill>
                  <a:srgbClr val="0000FF"/>
                </a:solidFill>
              </a:rPr>
              <a:t>second RNN</a:t>
            </a:r>
            <a:r>
              <a:rPr lang="en-US" dirty="0"/>
              <a:t>, in which the input is reversed, running the recurrence from         to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hidden states of the left-to-right RNN are denoted           </a:t>
            </a:r>
          </a:p>
          <a:p>
            <a:r>
              <a:rPr lang="en-US" dirty="0"/>
              <a:t> The left-to-right and right-to-left vectors are concatenated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35D62-9389-4EB6-A2A9-D13170A1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84" y="1566183"/>
            <a:ext cx="414791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0916D-DECE-4254-A673-90DC0D93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62" y="1583691"/>
            <a:ext cx="347209" cy="277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55BBE-4E9D-49E5-96FB-226CA1CD7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662" y="2036350"/>
            <a:ext cx="4530665" cy="543360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9AB87-CEA9-4CC9-913D-0CFFCCB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327" y="2751025"/>
            <a:ext cx="466559" cy="452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48ECF2-1D64-4EA8-939E-7F0E5C05F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886" y="3081164"/>
            <a:ext cx="1871662" cy="451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EB60E2-2F01-434A-9B7E-81E30D74D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772" y="3728593"/>
            <a:ext cx="2753476" cy="969882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B2550-87E6-47CA-9679-70CFFBA31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701" y="3827583"/>
            <a:ext cx="1871662" cy="451003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5168169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52EB-5912-4861-8FF5-406CF3F3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Bidirectional Recurrent Neural Networks?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EA0C-3AF7-4B60-8D38-1AB210C7C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725"/>
            <a:ext cx="8679900" cy="333185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00FF"/>
                </a:solidFill>
              </a:rPr>
              <a:t>Bidirectional RNN tagging </a:t>
            </a:r>
            <a:r>
              <a:rPr lang="en-US" dirty="0"/>
              <a:t>has several attractive </a:t>
            </a:r>
            <a:r>
              <a:rPr lang="en-US" b="1" dirty="0"/>
              <a:t>properties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Since        summarizes the information from the surrounding context, it is not necessary to design explicit features to capture this information.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the vector        is an adequate summary of this context, then it may not even be necessary to perform the tagging jointly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Using backpropagation, the word vectors can be trained “end-to-end”, so that they capture word properties that are useful for the tagging task.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limited labeled data is available, “pre-trained” word embeddings for unlabeled data can be employed: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Using a language modeling objective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Using word embedding technique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Combination of both fine-tuned and pre-trained embeddings in a single model.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0893C-37BA-4987-9A87-FFFF19E7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13" y="1741713"/>
            <a:ext cx="370529" cy="329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1E414-9549-4EC0-8053-7A25582C1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13" y="2365177"/>
            <a:ext cx="370529" cy="3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8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N-gram language models: </a:t>
            </a:r>
            <a:endParaRPr/>
          </a:p>
        </p:txBody>
      </p:sp>
      <p:sp>
        <p:nvSpPr>
          <p:cNvPr id="749" name="Google Shape;749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The </a:t>
            </a:r>
            <a:r>
              <a:rPr lang="en" b="1" dirty="0"/>
              <a:t>hyperparameter N</a:t>
            </a:r>
            <a:r>
              <a:rPr lang="en" dirty="0"/>
              <a:t> controls the size of the context used in each conditional probability. If this is misspecified, the language model will perform poorly.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Consider the following sentence “</a:t>
            </a:r>
            <a:r>
              <a:rPr lang="en" sz="1700" b="1" i="1" dirty="0"/>
              <a:t>Gorillas</a:t>
            </a:r>
            <a:r>
              <a:rPr lang="en" sz="1700" i="1" dirty="0"/>
              <a:t> always like to groom </a:t>
            </a:r>
            <a:r>
              <a:rPr lang="en" sz="1700" b="1" i="1" dirty="0"/>
              <a:t>their </a:t>
            </a:r>
            <a:r>
              <a:rPr lang="en" sz="1700" i="1" dirty="0"/>
              <a:t>friends</a:t>
            </a:r>
            <a:r>
              <a:rPr lang="en" dirty="0"/>
              <a:t>”. The likelihood of </a:t>
            </a:r>
            <a:r>
              <a:rPr lang="en" b="1" i="1" dirty="0"/>
              <a:t>‘their’ </a:t>
            </a:r>
            <a:r>
              <a:rPr lang="en" dirty="0"/>
              <a:t>depends on knowing that ‘</a:t>
            </a:r>
            <a:r>
              <a:rPr lang="en" b="1" i="1" dirty="0"/>
              <a:t>gorillas’ </a:t>
            </a:r>
            <a:r>
              <a:rPr lang="en" dirty="0"/>
              <a:t>is plural. </a:t>
            </a:r>
            <a:endParaRPr dirty="0"/>
          </a:p>
          <a:p>
            <a:pPr lvl="1" indent="-330200">
              <a:buSzPts val="1600"/>
              <a:buChar char="●"/>
            </a:pPr>
            <a:r>
              <a:rPr lang="en" b="1" dirty="0"/>
              <a:t>When n is too small</a:t>
            </a:r>
            <a:r>
              <a:rPr lang="en" dirty="0"/>
              <a:t>,the n-grams are not big enough to capture this context, then the resulting language model would offer probabilities that are too low for these sentences.Small n-gram size introduces </a:t>
            </a:r>
            <a:r>
              <a:rPr lang="en" b="1" dirty="0">
                <a:solidFill>
                  <a:srgbClr val="CC0000"/>
                </a:solidFill>
              </a:rPr>
              <a:t>high bias</a:t>
            </a:r>
            <a:r>
              <a:rPr lang="en" dirty="0"/>
              <a:t>.</a:t>
            </a:r>
            <a:endParaRPr dirty="0"/>
          </a:p>
          <a:p>
            <a:pPr lvl="1" indent="-330200">
              <a:spcBef>
                <a:spcPts val="0"/>
              </a:spcBef>
              <a:buSzPts val="1600"/>
              <a:buChar char="●"/>
            </a:pPr>
            <a:r>
              <a:rPr lang="en" b="1" dirty="0"/>
              <a:t>When n is too big</a:t>
            </a:r>
            <a:r>
              <a:rPr lang="en" dirty="0"/>
              <a:t>,it is hard good estimates of the n-gram parameters from our dataset, because of data sparsity.large n-gram size introduces</a:t>
            </a:r>
            <a:r>
              <a:rPr lang="en" b="1" dirty="0">
                <a:solidFill>
                  <a:srgbClr val="CC0000"/>
                </a:solidFill>
              </a:rPr>
              <a:t> high variance</a:t>
            </a:r>
            <a:endParaRPr b="1" dirty="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82B8-425E-428B-9FA0-C72BBF1E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structure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A6BEB-CD8C-4B72-8077-6B063863D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there are very strong dependencies between tags. In such scenarios, the tagging decision must be made jointly across the entire sequence. </a:t>
            </a:r>
          </a:p>
          <a:p>
            <a:r>
              <a:rPr lang="en-US" dirty="0">
                <a:solidFill>
                  <a:srgbClr val="FF0000"/>
                </a:solidFill>
              </a:rPr>
              <a:t>Problem: </a:t>
            </a:r>
            <a:r>
              <a:rPr lang="en-US" dirty="0"/>
              <a:t>The bidirectional recurrent neural network incorporates information from throughout the input, but each tagging decision is made independently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Solution: </a:t>
            </a:r>
            <a:r>
              <a:rPr lang="en-US" dirty="0"/>
              <a:t>Neural sequence labeling can be combined with the Viterbi algorithm by defining the local scores as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E86FC-D23E-4198-BA07-C7FE26CD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92" y="4059268"/>
            <a:ext cx="5059816" cy="425057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3381007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920-2DFB-4DA7-AEC5-169CC4D9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sequence labeling &amp; Viterbi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70EC-DF02-442F-A908-1D24C66B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91673"/>
            <a:ext cx="8520600" cy="3257902"/>
          </a:xfrm>
        </p:spPr>
        <p:txBody>
          <a:bodyPr/>
          <a:lstStyle/>
          <a:p>
            <a:r>
              <a:rPr lang="en-US" sz="1600" dirty="0"/>
              <a:t>        is the RNN hidden state</a:t>
            </a:r>
          </a:p>
          <a:p>
            <a:r>
              <a:rPr lang="en-US" sz="1600" dirty="0"/>
              <a:t>        is a vector associated with tag       , and </a:t>
            </a:r>
          </a:p>
          <a:p>
            <a:r>
              <a:rPr lang="en-US" sz="1600" dirty="0"/>
              <a:t>        is a scalar parameter for the tag transition </a:t>
            </a:r>
          </a:p>
          <a:p>
            <a:r>
              <a:rPr lang="en-US" sz="1600" dirty="0"/>
              <a:t>These local scores can then be incorporated into the Viterbi algorithm for inference, and into the forward algorithm for training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This model is called the </a:t>
            </a:r>
            <a:r>
              <a:rPr lang="en-US" sz="1600" dirty="0">
                <a:solidFill>
                  <a:srgbClr val="0000FF"/>
                </a:solidFill>
              </a:rPr>
              <a:t>LSTM-CRF</a:t>
            </a:r>
            <a:r>
              <a:rPr lang="en-US" sz="1600" dirty="0"/>
              <a:t>, due to its combination of aspects of the long short-term memory and conditional random field models</a:t>
            </a:r>
          </a:p>
          <a:p>
            <a:endParaRPr lang="en-US" sz="1600" dirty="0"/>
          </a:p>
          <a:p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829B-6234-4DB0-914B-0BDD9893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928" y="2857751"/>
            <a:ext cx="4178545" cy="351025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1F72C-9412-4DCD-9C3D-E09FCEAC6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12" y="1198740"/>
            <a:ext cx="370529" cy="329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2A4976-8920-4D48-B4BC-51D79A9C9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98" y="1509056"/>
            <a:ext cx="370529" cy="274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45DB7-54DD-4068-9355-EA0E77583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707" y="1479995"/>
            <a:ext cx="370529" cy="351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7ED495-7E70-46CE-8FEA-8DE88FCD2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65" y="1524754"/>
            <a:ext cx="887186" cy="280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DC0D93-2464-4367-BD88-A9BD3B86D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91" y="1774400"/>
            <a:ext cx="370529" cy="351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CC1012-C4E0-40D2-BD39-A36861541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3201" y="2311672"/>
            <a:ext cx="1072686" cy="2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6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1920-2DFB-4DA7-AEC5-169CC4D9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sequence labeling &amp; Viterbi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70EC-DF02-442F-A908-1D24C66B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</p:spPr>
        <p:txBody>
          <a:bodyPr/>
          <a:lstStyle/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solid lines indicate computation</a:t>
            </a:r>
          </a:p>
          <a:p>
            <a:r>
              <a:rPr lang="en-US" sz="1600" dirty="0"/>
              <a:t>The dashed lines indicate probabilistic dependency, and the dotted lines indicate the optional additional probabilistic dependencies between labels</a:t>
            </a:r>
          </a:p>
          <a:p>
            <a:endParaRPr lang="en-CA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829B-6234-4DB0-914B-0BDD9893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64" y="1353964"/>
            <a:ext cx="3759994" cy="315864"/>
          </a:xfrm>
          <a:prstGeom prst="rect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B439B8-C945-405A-AB3D-0A8C2069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96" y="2486718"/>
            <a:ext cx="3660808" cy="2454728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623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Smoothing</a:t>
            </a:r>
            <a:endParaRPr/>
          </a:p>
        </p:txBody>
      </p:sp>
      <p:sp>
        <p:nvSpPr>
          <p:cNvPr id="755" name="Google Shape;755;p12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3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A major concern in language modeling is to avoid the situation p(w) = 0, which could arise as a result of a single unseen n-gram. The solution is smoothing.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lnSpc>
                <a:spcPct val="100000"/>
              </a:lnSpc>
              <a:spcBef>
                <a:spcPts val="1600"/>
              </a:spcBef>
            </a:pPr>
            <a:r>
              <a:rPr lang="en" dirty="0"/>
              <a:t>This basic framework is called</a:t>
            </a:r>
            <a:r>
              <a:rPr lang="en" dirty="0">
                <a:solidFill>
                  <a:srgbClr val="0000FF"/>
                </a:solidFill>
              </a:rPr>
              <a:t> </a:t>
            </a:r>
            <a:r>
              <a:rPr lang="en" b="1" dirty="0">
                <a:solidFill>
                  <a:srgbClr val="0000FF"/>
                </a:solidFill>
              </a:rPr>
              <a:t>Lidstone smoothing</a:t>
            </a:r>
            <a:r>
              <a:rPr lang="en" dirty="0"/>
              <a:t>, but special cases have other names: </a:t>
            </a:r>
            <a:endParaRPr dirty="0"/>
          </a:p>
          <a:p>
            <a:pPr marL="914400" lvl="0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Laplace smoothing </a:t>
            </a:r>
            <a:r>
              <a:rPr lang="en" dirty="0"/>
              <a:t>corresponds to the case α = 1. 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Jeffreys-Perks law</a:t>
            </a:r>
            <a:r>
              <a:rPr lang="en" dirty="0"/>
              <a:t> corresponds to the case α = 0.5, which works well in practice and benefits from some theoretical justification</a:t>
            </a:r>
            <a:endParaRPr dirty="0"/>
          </a:p>
        </p:txBody>
      </p:sp>
      <p:pic>
        <p:nvPicPr>
          <p:cNvPr id="756" name="Google Shape;756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650" y="1989925"/>
            <a:ext cx="5293650" cy="720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Discount</a:t>
            </a:r>
            <a:endParaRPr/>
          </a:p>
        </p:txBody>
      </p:sp>
      <p:sp>
        <p:nvSpPr>
          <p:cNvPr id="762" name="Google Shape;762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To ensure that the probabilities are properly normalized, anything that we add to the </a:t>
            </a:r>
            <a:r>
              <a:rPr lang="en" b="1" dirty="0"/>
              <a:t>numerator </a:t>
            </a:r>
            <a:r>
              <a:rPr lang="en" dirty="0"/>
              <a:t>(</a:t>
            </a:r>
            <a:r>
              <a:rPr lang="en" b="1" dirty="0"/>
              <a:t>α</a:t>
            </a:r>
            <a:r>
              <a:rPr lang="en" dirty="0"/>
              <a:t>) must also appear in the </a:t>
            </a:r>
            <a:r>
              <a:rPr lang="en" b="1" dirty="0"/>
              <a:t>denominator </a:t>
            </a:r>
            <a:r>
              <a:rPr lang="en" dirty="0"/>
              <a:t>(</a:t>
            </a:r>
            <a:r>
              <a:rPr lang="en" b="1" dirty="0"/>
              <a:t>Vα</a:t>
            </a:r>
            <a:r>
              <a:rPr lang="en" dirty="0"/>
              <a:t>). This idea is reflected in the concept of </a:t>
            </a:r>
            <a:r>
              <a:rPr lang="en" b="1" dirty="0"/>
              <a:t>effective counts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" dirty="0"/>
              <a:t>Where </a:t>
            </a:r>
            <a:r>
              <a:rPr lang="en" b="1" dirty="0"/>
              <a:t>ci</a:t>
            </a:r>
            <a:r>
              <a:rPr lang="en" dirty="0"/>
              <a:t> is the count of event i, c ∗ i is the effective count, and </a:t>
            </a:r>
            <a:r>
              <a:rPr lang="en" b="1" dirty="0"/>
              <a:t>M </a:t>
            </a:r>
            <a:r>
              <a:rPr lang="en" dirty="0"/>
              <a:t>is the total number of tokens in dataset (w1, w2, . . . , wM). The </a:t>
            </a:r>
            <a:r>
              <a:rPr lang="en" b="1" dirty="0">
                <a:solidFill>
                  <a:srgbClr val="0000FF"/>
                </a:solidFill>
              </a:rPr>
              <a:t>discount </a:t>
            </a:r>
            <a:r>
              <a:rPr lang="en" dirty="0"/>
              <a:t>for each n-gram is then computed</a:t>
            </a:r>
            <a:endParaRPr dirty="0"/>
          </a:p>
        </p:txBody>
      </p:sp>
      <p:pic>
        <p:nvPicPr>
          <p:cNvPr id="763" name="Google Shape;763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799" y="2365962"/>
            <a:ext cx="2550325" cy="770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4" name="Google Shape;764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288" y="4277348"/>
            <a:ext cx="2909349" cy="77012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yerson University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5921</TotalTime>
  <Words>4426</Words>
  <Application>Microsoft Office PowerPoint</Application>
  <PresentationFormat>On-screen Show (16:9)</PresentationFormat>
  <Paragraphs>390</Paragraphs>
  <Slides>72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Times New Roman</vt:lpstr>
      <vt:lpstr>Wingdings</vt:lpstr>
      <vt:lpstr>Ryerson University</vt:lpstr>
      <vt:lpstr>Natural Language Processing  Jacob Eisenstein </vt:lpstr>
      <vt:lpstr>Chapter 6</vt:lpstr>
      <vt:lpstr>Language models</vt:lpstr>
      <vt:lpstr>N-gram language models</vt:lpstr>
      <vt:lpstr>N-gram language models</vt:lpstr>
      <vt:lpstr>N-gram language models: </vt:lpstr>
      <vt:lpstr>N-gram language models: </vt:lpstr>
      <vt:lpstr> Smoothing</vt:lpstr>
      <vt:lpstr>Discount</vt:lpstr>
      <vt:lpstr>Discounting and backoff</vt:lpstr>
      <vt:lpstr>Discounting and backoff pt2</vt:lpstr>
      <vt:lpstr> Recurrent neural network language models</vt:lpstr>
      <vt:lpstr> Recurrent neural network language models pt2</vt:lpstr>
      <vt:lpstr> Recurrent neural network language models pt3</vt:lpstr>
      <vt:lpstr> Recurrent neural network language models pt4</vt:lpstr>
      <vt:lpstr> Recurrent neural network language models pt5</vt:lpstr>
      <vt:lpstr> Recurrent neural network language models pt6</vt:lpstr>
      <vt:lpstr>RNN LM :  Backpropagation through time</vt:lpstr>
      <vt:lpstr>RNN LM :  Backpropagation through time pt2</vt:lpstr>
      <vt:lpstr> RNN language model Hyperparameters</vt:lpstr>
      <vt:lpstr>Gated recurrent neural networks</vt:lpstr>
      <vt:lpstr>Gated recurrent neural networks </vt:lpstr>
      <vt:lpstr>PowerPoint Presentation</vt:lpstr>
      <vt:lpstr>Evaluating language models</vt:lpstr>
      <vt:lpstr>Evaluating language models:  Held-out likelihood </vt:lpstr>
      <vt:lpstr>Evaluating language models: Perplexity</vt:lpstr>
      <vt:lpstr>Chapter 7</vt:lpstr>
      <vt:lpstr>The goal of sequence labeling is to assign tags to words, or more generally, to assign discrete labels to discrete elements in a sequence.   we’ll focus on the classic problem of part-of-speech tagging, which requires tagging each word by its grammatical category.</vt:lpstr>
      <vt:lpstr>Tags</vt:lpstr>
      <vt:lpstr>Parts of Speech</vt:lpstr>
      <vt:lpstr>Why is POS tagging hard?</vt:lpstr>
      <vt:lpstr> Sequence labeling as classification </vt:lpstr>
      <vt:lpstr> Sequence labeling as classification </vt:lpstr>
      <vt:lpstr>Simple Classification Approach </vt:lpstr>
      <vt:lpstr>Relevant knowledge for POS tagging</vt:lpstr>
      <vt:lpstr>Context-Based Tagging</vt:lpstr>
      <vt:lpstr> Sequence labeling as structure prediction </vt:lpstr>
      <vt:lpstr>Problem: In Reality.. Inference It’s intractable!</vt:lpstr>
      <vt:lpstr>Problem: Enumeration won’t work</vt:lpstr>
      <vt:lpstr>Solution : Restricted Local Scoring Function</vt:lpstr>
      <vt:lpstr>Local Scoring Function in Linear Model </vt:lpstr>
      <vt:lpstr>Local Scoring Function in Linear Model </vt:lpstr>
      <vt:lpstr>Question :  “ how this restricted local scoring function enables efficient inference? ”  Answer :  “ Viterbi Algorithm for finding the optimal sequence of tags.” </vt:lpstr>
      <vt:lpstr>Inference and Dynamic Programming</vt:lpstr>
      <vt:lpstr>Inference and Dynamic Programming</vt:lpstr>
      <vt:lpstr>Inference and Dynamic Programming</vt:lpstr>
      <vt:lpstr>Inference and Dynamic Programming</vt:lpstr>
      <vt:lpstr>Viterbi</vt:lpstr>
      <vt:lpstr>The Viterbi algorithm</vt:lpstr>
      <vt:lpstr>The Viterbi algorithm</vt:lpstr>
      <vt:lpstr>Viterbi structure : Trellis</vt:lpstr>
      <vt:lpstr>Example : Trellis Representation</vt:lpstr>
      <vt:lpstr>Example : Trellis Representation</vt:lpstr>
      <vt:lpstr>Example : Trellis Representation</vt:lpstr>
      <vt:lpstr>Hidden Markov Models</vt:lpstr>
      <vt:lpstr>Hidden Markov Models</vt:lpstr>
      <vt:lpstr>Hidden Markov Models</vt:lpstr>
      <vt:lpstr>Graphical model of HMM</vt:lpstr>
      <vt:lpstr>HMM Estimation</vt:lpstr>
      <vt:lpstr>HMM Estimation</vt:lpstr>
      <vt:lpstr>Inference in HMM</vt:lpstr>
      <vt:lpstr>Inference in HMM</vt:lpstr>
      <vt:lpstr>HMM inference and Viterbi decoding algorithm</vt:lpstr>
      <vt:lpstr>Neural sequence labeling</vt:lpstr>
      <vt:lpstr>Recurrent Neural Networks</vt:lpstr>
      <vt:lpstr>Recurrent Neural Networks</vt:lpstr>
      <vt:lpstr>Recurrent Neural Networks</vt:lpstr>
      <vt:lpstr>Bidirectional Recurrent Neural Networks</vt:lpstr>
      <vt:lpstr>Why Bidirectional Recurrent Neural Networks?</vt:lpstr>
      <vt:lpstr>Neural structure prediction</vt:lpstr>
      <vt:lpstr>Neural sequence labeling &amp; Viterbi algorithm</vt:lpstr>
      <vt:lpstr>Neural sequence labeling &amp; Viterbi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Jacob Eisenstein </dc:title>
  <cp:lastModifiedBy>Mahtab Tamannaee</cp:lastModifiedBy>
  <cp:revision>134</cp:revision>
  <dcterms:modified xsi:type="dcterms:W3CDTF">2021-04-30T14:06:04Z</dcterms:modified>
</cp:coreProperties>
</file>