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5"/>
  </p:notesMasterIdLst>
  <p:sldIdLst>
    <p:sldId id="256" r:id="rId2"/>
    <p:sldId id="257" r:id="rId3"/>
    <p:sldId id="258" r:id="rId4"/>
    <p:sldId id="42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E2F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ab259d4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ab259d46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ab259d46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ab259d46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ab259d46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ab259d46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ab259d46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ab259d46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ab259d46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ab259d46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ab259d46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ab259d46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ab259d46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ab259d46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ab259d46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ab259d46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ab259d46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ab259d46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ab259d46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ab259d46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7ba7ace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7ba7ace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b259d46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ab259d46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ab259d46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ab259d46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ab259d46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ab259d46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ab259d46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ab259d46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f538b99d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f538b99d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f538b99d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f538b99d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4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b259d46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b259d46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538b99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538b99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ab259d4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ab259d4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ab259d46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ab259d46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ab259d46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ab259d46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2" y="451975"/>
            <a:ext cx="6901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6901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2" y="451975"/>
            <a:ext cx="6901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6901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014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36700" cy="3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6138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311700" y="451975"/>
            <a:ext cx="720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FFFF00"/>
                </a:solidFill>
              </a:rPr>
              <a:t>Natural Language Processing </a:t>
            </a:r>
            <a:endParaRPr sz="45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 i="1">
                <a:solidFill>
                  <a:srgbClr val="FFFF00"/>
                </a:solidFill>
              </a:rPr>
              <a:t>Jacob Eisenstein </a:t>
            </a:r>
            <a:endParaRPr i="1"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311700" y="2979850"/>
            <a:ext cx="69012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Direct Studies - Book Report 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990000"/>
                </a:solidFill>
                <a:highlight>
                  <a:srgbClr val="CFE2F3"/>
                </a:highlight>
              </a:rPr>
              <a:t>By Mahtab Tamannaee</a:t>
            </a:r>
            <a:endParaRPr sz="1600" i="1">
              <a:solidFill>
                <a:srgbClr val="990000"/>
              </a:solidFill>
              <a:highlight>
                <a:srgbClr val="CFE2F3"/>
              </a:highlight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990000"/>
                </a:solidFill>
                <a:highlight>
                  <a:srgbClr val="CFE2F3"/>
                </a:highlight>
              </a:rPr>
              <a:t>Winter 2021</a:t>
            </a:r>
            <a:endParaRPr sz="1600" i="1">
              <a:solidFill>
                <a:srgbClr val="990000"/>
              </a:solidFill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book : 3. Meaning Unit </a:t>
            </a:r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465625" y="1086300"/>
            <a:ext cx="6976200" cy="29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section takes a broad view of efforts to </a:t>
            </a:r>
            <a:r>
              <a:rPr lang="en" b="1"/>
              <a:t>represent and compute meaning from text</a:t>
            </a:r>
            <a:r>
              <a:rPr lang="en"/>
              <a:t>, ranging from </a:t>
            </a:r>
            <a:r>
              <a:rPr lang="en" b="1" i="1"/>
              <a:t>formal logic</a:t>
            </a:r>
            <a:r>
              <a:rPr lang="en"/>
              <a:t> to </a:t>
            </a:r>
            <a:r>
              <a:rPr lang="en" b="1" i="1"/>
              <a:t>neural word embeddings</a:t>
            </a:r>
            <a:r>
              <a:rPr lang="en"/>
              <a:t>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It also includes two topics that are closely related to </a:t>
            </a:r>
            <a:r>
              <a:rPr lang="en" b="1"/>
              <a:t>semantics</a:t>
            </a:r>
            <a:r>
              <a:rPr lang="en"/>
              <a:t>: resolution of</a:t>
            </a:r>
            <a:r>
              <a:rPr lang="en" b="1"/>
              <a:t> ambiguous references</a:t>
            </a:r>
            <a:r>
              <a:rPr lang="en"/>
              <a:t>, and </a:t>
            </a:r>
            <a:r>
              <a:rPr lang="en" b="1"/>
              <a:t>analysis of multi-sentence structure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book : 4. Applications Unit </a:t>
            </a:r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1"/>
          </p:nvPr>
        </p:nvSpPr>
        <p:spPr>
          <a:xfrm>
            <a:off x="465625" y="1382550"/>
            <a:ext cx="6976200" cy="2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prominent applications of NLP will be discussed in last chapters: 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1. Information Extraction</a:t>
            </a:r>
            <a:endParaRPr b="1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 2. Machine Translation</a:t>
            </a:r>
            <a:endParaRPr b="1"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b="1"/>
              <a:t>3. Text Generation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490250" y="1763925"/>
            <a:ext cx="8336700" cy="26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The </a:t>
            </a:r>
            <a:r>
              <a:rPr lang="en" i="1">
                <a:solidFill>
                  <a:srgbClr val="CC0000"/>
                </a:solidFill>
              </a:rPr>
              <a:t>Chapters </a:t>
            </a:r>
            <a:r>
              <a:rPr lang="en" i="1"/>
              <a:t>in this book...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567075" y="335600"/>
            <a:ext cx="60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This book: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Base</a:t>
            </a:r>
            <a:r>
              <a:rPr lang="en"/>
              <a:t> NLP Chapters</a:t>
            </a: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311700" y="1326175"/>
            <a:ext cx="8090700" cy="2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review of probability in </a:t>
            </a:r>
            <a:r>
              <a:rPr lang="en" sz="1600">
                <a:solidFill>
                  <a:srgbClr val="CC0000"/>
                </a:solidFill>
              </a:rPr>
              <a:t>Appendix A</a:t>
            </a:r>
            <a:endParaRPr sz="1600">
              <a:solidFill>
                <a:srgbClr val="CC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CC0000"/>
                </a:solidFill>
              </a:rPr>
              <a:t>Chapters 1-3</a:t>
            </a:r>
            <a:r>
              <a:rPr lang="en" sz="1600"/>
              <a:t> provide building blocks that will be used throughout the book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lang="en" sz="1600">
                <a:solidFill>
                  <a:srgbClr val="CC0000"/>
                </a:solidFill>
              </a:rPr>
              <a:t>Chapter 4</a:t>
            </a:r>
            <a:r>
              <a:rPr lang="en" sz="1600"/>
              <a:t> describes some critical aspects of the practice of language technology. 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Language models (</a:t>
            </a:r>
            <a:r>
              <a:rPr lang="en" sz="1600">
                <a:solidFill>
                  <a:srgbClr val="CC0000"/>
                </a:solidFill>
              </a:rPr>
              <a:t>chapter 6</a:t>
            </a:r>
            <a:r>
              <a:rPr lang="en" sz="1600"/>
              <a:t>), sequence labeling (</a:t>
            </a:r>
            <a:r>
              <a:rPr lang="en" sz="1600">
                <a:solidFill>
                  <a:srgbClr val="CC0000"/>
                </a:solidFill>
              </a:rPr>
              <a:t>chapter 7</a:t>
            </a:r>
            <a:r>
              <a:rPr lang="en" sz="1600"/>
              <a:t>), and parsing (</a:t>
            </a:r>
            <a:r>
              <a:rPr lang="en" sz="1600">
                <a:solidFill>
                  <a:srgbClr val="CC0000"/>
                </a:solidFill>
              </a:rPr>
              <a:t>chapter 10 and 11</a:t>
            </a:r>
            <a:r>
              <a:rPr lang="en" sz="1600"/>
              <a:t>) are canonical topics in NLP distributed word embeddings (</a:t>
            </a:r>
            <a:r>
              <a:rPr lang="en" sz="1600">
                <a:solidFill>
                  <a:srgbClr val="CC0000"/>
                </a:solidFill>
              </a:rPr>
              <a:t>chapter 14</a:t>
            </a:r>
            <a:r>
              <a:rPr lang="en" sz="1600"/>
              <a:t>) 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Of the applications, machine translation (</a:t>
            </a:r>
            <a:r>
              <a:rPr lang="en" sz="1600">
                <a:solidFill>
                  <a:srgbClr val="CC0000"/>
                </a:solidFill>
              </a:rPr>
              <a:t>chapter 18</a:t>
            </a:r>
            <a:r>
              <a:rPr lang="en" sz="1600"/>
              <a:t>) is the best choice: it is more cohesive than information extraction, and more mature than text generation. 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599375" y="590975"/>
            <a:ext cx="60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This book: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Chapters 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465625" y="1593700"/>
            <a:ext cx="69762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spcBef>
                <a:spcPts val="1000"/>
              </a:spcBef>
            </a:pPr>
            <a:r>
              <a:rPr lang="en" dirty="0"/>
              <a:t>The chapter on unsupervised learning (chapter 5). </a:t>
            </a:r>
            <a:endParaRPr dirty="0"/>
          </a:p>
          <a:p>
            <a:pPr marL="7429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The chapters on predicate-argument semantics (chapter 13), reference resolution (chapter 15), and text generation (chapter 19) are particularly influenced by recent progress in machine learning, including deep neural networks and learning to search.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526475" y="481500"/>
            <a:ext cx="69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This book: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Linguistic Orientation Chapters </a:t>
            </a:r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465625" y="1618025"/>
            <a:ext cx="6976200" cy="24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100"/>
              <a:t>The chapters on applications of sequence labeling (chapter 8), formal language theory (chapter 9), semantics (chapter 12 and 13), and discourse (chapter 16).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465625" y="639575"/>
            <a:ext cx="60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This book: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Chapters 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465625" y="1824725"/>
            <a:ext cx="6976200" cy="24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100"/>
              <a:t>The chapters on applications of sequence labeling (chapter 8), predicate-argument semantics (chapter 13), information extraction (chapter 17), and text generation (chapter 19).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490250" y="1727450"/>
            <a:ext cx="8336700" cy="26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i="1"/>
              <a:t>The </a:t>
            </a:r>
            <a:r>
              <a:rPr lang="en" sz="4600" i="1">
                <a:solidFill>
                  <a:srgbClr val="CC0000"/>
                </a:solidFill>
              </a:rPr>
              <a:t>Notations </a:t>
            </a:r>
            <a:r>
              <a:rPr lang="en" sz="4600" i="1"/>
              <a:t>used in this book...</a:t>
            </a:r>
            <a:endParaRPr sz="4600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465625" y="286950"/>
            <a:ext cx="60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general rule...</a:t>
            </a: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body" idx="1"/>
          </p:nvPr>
        </p:nvSpPr>
        <p:spPr>
          <a:xfrm>
            <a:off x="0" y="1242550"/>
            <a:ext cx="7705800" cy="28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>
              <a:spcBef>
                <a:spcPts val="1000"/>
              </a:spcBef>
            </a:pPr>
            <a:r>
              <a:rPr lang="en" sz="2100" dirty="0">
                <a:solidFill>
                  <a:schemeClr val="dk1"/>
                </a:solidFill>
              </a:rPr>
              <a:t>Words, word counts, and other types of observations are indicated with </a:t>
            </a:r>
            <a:r>
              <a:rPr lang="en" sz="2100" b="1" dirty="0">
                <a:solidFill>
                  <a:schemeClr val="dk1"/>
                </a:solidFill>
              </a:rPr>
              <a:t>Roman letters (a, b, c)</a:t>
            </a:r>
            <a:r>
              <a:rPr lang="en" sz="2100" dirty="0">
                <a:solidFill>
                  <a:schemeClr val="dk1"/>
                </a:solidFill>
              </a:rPr>
              <a:t>. </a:t>
            </a:r>
            <a:endParaRPr sz="2100" dirty="0">
              <a:solidFill>
                <a:schemeClr val="dk1"/>
              </a:solidFill>
            </a:endParaRPr>
          </a:p>
          <a:p>
            <a:pPr marL="800100">
              <a:spcBef>
                <a:spcPts val="1600"/>
              </a:spcBef>
            </a:pPr>
            <a:r>
              <a:rPr lang="en" sz="2100" dirty="0">
                <a:solidFill>
                  <a:schemeClr val="dk1"/>
                </a:solidFill>
              </a:rPr>
              <a:t>Parameters are indicated with </a:t>
            </a:r>
            <a:r>
              <a:rPr lang="en" sz="2100" b="1" dirty="0">
                <a:solidFill>
                  <a:schemeClr val="dk1"/>
                </a:solidFill>
              </a:rPr>
              <a:t>Greek letters</a:t>
            </a:r>
            <a:r>
              <a:rPr lang="en" sz="2100" dirty="0">
                <a:solidFill>
                  <a:schemeClr val="dk1"/>
                </a:solidFill>
              </a:rPr>
              <a:t> </a:t>
            </a:r>
            <a:r>
              <a:rPr lang="en" sz="2100" b="1" dirty="0">
                <a:solidFill>
                  <a:schemeClr val="dk1"/>
                </a:solidFill>
              </a:rPr>
              <a:t>(α, β, θ)</a:t>
            </a:r>
            <a:r>
              <a:rPr lang="en" sz="2100" dirty="0">
                <a:solidFill>
                  <a:schemeClr val="dk1"/>
                </a:solidFill>
              </a:rPr>
              <a:t>. </a:t>
            </a:r>
            <a:endParaRPr sz="2100" dirty="0">
              <a:solidFill>
                <a:schemeClr val="dk1"/>
              </a:solidFill>
            </a:endParaRPr>
          </a:p>
          <a:p>
            <a:pPr marL="800100">
              <a:spcBef>
                <a:spcPts val="1600"/>
              </a:spcBef>
              <a:spcAft>
                <a:spcPts val="1600"/>
              </a:spcAft>
            </a:pPr>
            <a:r>
              <a:rPr lang="en" sz="2100" dirty="0">
                <a:solidFill>
                  <a:schemeClr val="dk1"/>
                </a:solidFill>
              </a:rPr>
              <a:t>Vectors are indicated with bold script for both </a:t>
            </a:r>
            <a:r>
              <a:rPr lang="en" sz="2100" b="1" dirty="0">
                <a:solidFill>
                  <a:schemeClr val="dk1"/>
                </a:solidFill>
              </a:rPr>
              <a:t>random variables x</a:t>
            </a:r>
            <a:r>
              <a:rPr lang="en" sz="2100" dirty="0">
                <a:solidFill>
                  <a:schemeClr val="dk1"/>
                </a:solidFill>
              </a:rPr>
              <a:t> and </a:t>
            </a:r>
            <a:r>
              <a:rPr lang="en" sz="2100" b="1" dirty="0">
                <a:solidFill>
                  <a:schemeClr val="dk1"/>
                </a:solidFill>
              </a:rPr>
              <a:t>parameters θ</a:t>
            </a:r>
            <a:r>
              <a:rPr lang="en" sz="2100" dirty="0">
                <a:solidFill>
                  <a:schemeClr val="dk1"/>
                </a:solidFill>
              </a:rPr>
              <a:t>.</a:t>
            </a:r>
            <a:endParaRPr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465625" y="286950"/>
            <a:ext cx="60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/>
              <a:t>Basic</a:t>
            </a:r>
            <a:r>
              <a:rPr lang="en" sz="2100" b="0"/>
              <a:t> </a:t>
            </a:r>
            <a:r>
              <a:rPr lang="en"/>
              <a:t>Notations :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 rotWithShape="1">
          <a:blip r:embed="rId3">
            <a:alphaModFix/>
          </a:blip>
          <a:srcRect r="50619"/>
          <a:stretch/>
        </p:blipFill>
        <p:spPr>
          <a:xfrm>
            <a:off x="1910704" y="1291303"/>
            <a:ext cx="5197808" cy="28773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ctrTitle"/>
          </p:nvPr>
        </p:nvSpPr>
        <p:spPr>
          <a:xfrm>
            <a:off x="311702" y="451975"/>
            <a:ext cx="6901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on this book...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65625" y="128875"/>
            <a:ext cx="60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/>
              <a:t>Linear Algebra Notations :</a:t>
            </a: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>
            <a:off x="465625" y="1242550"/>
            <a:ext cx="7240200" cy="28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25" y="873579"/>
            <a:ext cx="8283848" cy="42699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65625" y="68075"/>
            <a:ext cx="60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/>
              <a:t>Text Dataset Notations :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50" y="900250"/>
            <a:ext cx="6348750" cy="3960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465625" y="214000"/>
            <a:ext cx="60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/>
              <a:t>Probability Notations :</a:t>
            </a:r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body" idx="1"/>
          </p:nvPr>
        </p:nvSpPr>
        <p:spPr>
          <a:xfrm>
            <a:off x="465625" y="1242550"/>
            <a:ext cx="7240200" cy="28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 l="853" r="2200"/>
          <a:stretch/>
        </p:blipFill>
        <p:spPr>
          <a:xfrm>
            <a:off x="402700" y="1120425"/>
            <a:ext cx="8080224" cy="32246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465625" y="286950"/>
            <a:ext cx="60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/>
              <a:t>Machine Learning Notations :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672" y="1479314"/>
            <a:ext cx="6732655" cy="28773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book...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65625" y="1086300"/>
            <a:ext cx="7631352" cy="29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Focus is on a core of the NLP, and the concepts of </a:t>
            </a:r>
            <a:r>
              <a:rPr lang="en" sz="1600" dirty="0">
                <a:solidFill>
                  <a:srgbClr val="980000"/>
                </a:solidFill>
              </a:rPr>
              <a:t>learning </a:t>
            </a:r>
            <a:r>
              <a:rPr lang="en" sz="1600" dirty="0"/>
              <a:t>and </a:t>
            </a:r>
            <a:r>
              <a:rPr lang="en" sz="1600" dirty="0">
                <a:solidFill>
                  <a:srgbClr val="980000"/>
                </a:solidFill>
              </a:rPr>
              <a:t>search</a:t>
            </a:r>
            <a:r>
              <a:rPr lang="en" sz="1600" dirty="0"/>
              <a:t>.</a:t>
            </a:r>
            <a:endParaRPr sz="1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b="1" dirty="0"/>
              <a:t>NLP problems </a:t>
            </a:r>
            <a:r>
              <a:rPr lang="en" sz="1600" dirty="0"/>
              <a:t>can be solved by a set of </a:t>
            </a:r>
            <a:r>
              <a:rPr lang="en" sz="1600" dirty="0">
                <a:solidFill>
                  <a:srgbClr val="980000"/>
                </a:solidFill>
              </a:rPr>
              <a:t>learning </a:t>
            </a:r>
            <a:r>
              <a:rPr lang="en" sz="1600" dirty="0"/>
              <a:t>and </a:t>
            </a:r>
            <a:r>
              <a:rPr lang="en" sz="1600" dirty="0">
                <a:solidFill>
                  <a:srgbClr val="980000"/>
                </a:solidFill>
              </a:rPr>
              <a:t>search </a:t>
            </a:r>
            <a:r>
              <a:rPr lang="en" sz="1600" b="1" dirty="0"/>
              <a:t>methods</a:t>
            </a:r>
            <a:r>
              <a:rPr lang="en" sz="1600" dirty="0"/>
              <a:t>.</a:t>
            </a:r>
            <a:endParaRPr sz="16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How these </a:t>
            </a:r>
            <a:r>
              <a:rPr lang="en" sz="1600" b="1" dirty="0"/>
              <a:t>methods</a:t>
            </a:r>
            <a:r>
              <a:rPr lang="en" sz="1600" dirty="0"/>
              <a:t> work, and can be applied to NLP tasks. 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" sz="16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NLP Task Examples: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Document classification, word sense disambiguation, part-of-speech tagging, named entity recognition, parsing, coreference resolution, relation extraction, discourse analysis, language modeling, and machine translation.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0262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book: </a:t>
            </a:r>
            <a:r>
              <a:rPr lang="en" sz="2800" dirty="0"/>
              <a:t>NLP Task Examples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65625" y="1086300"/>
            <a:ext cx="7631352" cy="29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50000"/>
              </a:lnSpc>
              <a:spcBef>
                <a:spcPts val="1000"/>
              </a:spcBef>
            </a:pPr>
            <a:r>
              <a:rPr lang="en" sz="1600" dirty="0"/>
              <a:t>NLP Task Examples: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Document classification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Word sense disambiguation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Part-of-speech tagging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Named entity recognition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sz="1200" dirty="0"/>
              <a:t>P</a:t>
            </a:r>
            <a:r>
              <a:rPr lang="en" sz="1200" dirty="0"/>
              <a:t>arsing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Coreference resolution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Relation extraction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Discourse analysis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Language modeling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Machine translation.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61935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36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book : Search and Learning Methods 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453450" y="1472100"/>
            <a:ext cx="7085700" cy="28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Search Methods </a:t>
            </a:r>
            <a:r>
              <a:rPr lang="en"/>
              <a:t>:  Viterbi, CKY, minimum spanning tree, shift-reduce, integer linear programming, beam search.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Learning Methods </a:t>
            </a:r>
            <a:r>
              <a:rPr lang="en"/>
              <a:t>:  Maximum-likelihood estimation, logistic regression, perceptron, expectation maximization, matrix factorization, backpropagation.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90250" y="1763925"/>
            <a:ext cx="8336700" cy="26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i="1"/>
              <a:t>The </a:t>
            </a:r>
            <a:r>
              <a:rPr lang="en" sz="4200" i="1">
                <a:solidFill>
                  <a:srgbClr val="CC0000"/>
                </a:solidFill>
              </a:rPr>
              <a:t>Organization </a:t>
            </a:r>
            <a:r>
              <a:rPr lang="en" sz="4200" i="1"/>
              <a:t>of this book...</a:t>
            </a:r>
            <a:endParaRPr sz="42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book : Organization</a:t>
            </a:r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465625" y="1086300"/>
            <a:ext cx="7085700" cy="29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/>
              <a:t>This textbook is organized into </a:t>
            </a:r>
            <a:r>
              <a:rPr lang="en" sz="2300" b="1"/>
              <a:t>four</a:t>
            </a:r>
            <a:r>
              <a:rPr lang="en" sz="2300"/>
              <a:t> main units:</a:t>
            </a:r>
            <a:endParaRPr sz="2300"/>
          </a:p>
          <a:p>
            <a:pPr marL="914400" lvl="1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Learning</a:t>
            </a:r>
            <a:endParaRPr sz="1900"/>
          </a:p>
          <a:p>
            <a:pPr marL="914400" lvl="1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Sequences and trees.</a:t>
            </a:r>
            <a:endParaRPr sz="1900"/>
          </a:p>
          <a:p>
            <a:pPr marL="914400" lvl="1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Meaning</a:t>
            </a:r>
            <a:endParaRPr sz="1900"/>
          </a:p>
          <a:p>
            <a:pPr marL="914400" lvl="1" indent="-349250" algn="l" rtl="0">
              <a:spcBef>
                <a:spcPts val="1600"/>
              </a:spcBef>
              <a:spcAft>
                <a:spcPts val="1600"/>
              </a:spcAft>
              <a:buSzPts val="1900"/>
              <a:buChar char="○"/>
            </a:pPr>
            <a:r>
              <a:rPr lang="en" sz="1900"/>
              <a:t>Applications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book : 1. Learning Unit </a:t>
            </a:r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65625" y="1086300"/>
            <a:ext cx="6976200" cy="29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section builds up </a:t>
            </a:r>
            <a:r>
              <a:rPr lang="en" b="1" u="sng"/>
              <a:t>a set of machine learning tools</a:t>
            </a:r>
            <a:r>
              <a:rPr lang="en"/>
              <a:t> that will be used in the other sections.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focus is on machine learning tools, </a:t>
            </a:r>
            <a:r>
              <a:rPr lang="en" i="1"/>
              <a:t>the</a:t>
            </a:r>
            <a:r>
              <a:rPr lang="en" i="1">
                <a:solidFill>
                  <a:srgbClr val="FF0000"/>
                </a:solidFill>
              </a:rPr>
              <a:t> text representations</a:t>
            </a:r>
            <a:r>
              <a:rPr lang="en" i="1"/>
              <a:t> and linguistic phenomena are mostly simple:</a:t>
            </a:r>
            <a:r>
              <a:rPr lang="en"/>
              <a:t> “</a:t>
            </a:r>
            <a:r>
              <a:rPr lang="en">
                <a:solidFill>
                  <a:srgbClr val="FF0000"/>
                </a:solidFill>
              </a:rPr>
              <a:t>bag-of-words”</a:t>
            </a:r>
            <a:r>
              <a:rPr lang="en"/>
              <a:t> text classification is treated as a model example.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Char char="●"/>
            </a:pPr>
            <a:r>
              <a:rPr lang="en" b="1">
                <a:solidFill>
                  <a:srgbClr val="666666"/>
                </a:solidFill>
              </a:rPr>
              <a:t>Chapter 4</a:t>
            </a:r>
            <a:r>
              <a:rPr lang="en">
                <a:solidFill>
                  <a:srgbClr val="666666"/>
                </a:solidFill>
              </a:rPr>
              <a:t> describes some of the more linguistically interesting applications of </a:t>
            </a:r>
            <a:r>
              <a:rPr lang="en" b="1">
                <a:solidFill>
                  <a:srgbClr val="666666"/>
                </a:solidFill>
              </a:rPr>
              <a:t>word-based text analysis.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book : 2. Sequences and trees Unit</a:t>
            </a:r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465625" y="1086300"/>
            <a:ext cx="7316700" cy="29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/>
              <a:t>This section introduces the treatment of </a:t>
            </a:r>
            <a:r>
              <a:rPr lang="en" b="1"/>
              <a:t>language as a structured phenomena</a:t>
            </a:r>
            <a:r>
              <a:rPr lang="en"/>
              <a:t>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/>
              <a:t>It describes </a:t>
            </a:r>
            <a:r>
              <a:rPr lang="en" b="1"/>
              <a:t>sequence and tree representations</a:t>
            </a:r>
            <a:r>
              <a:rPr lang="en"/>
              <a:t> and the algorithms that they facilitate, as well as the limitations that these representations impose.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 Chapter 9 introduces finite state automata and briefly overviews a context-free account of English syntax. 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yerson Universit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5924</TotalTime>
  <Words>744</Words>
  <Application>Microsoft Office PowerPoint</Application>
  <PresentationFormat>On-screen Show (16:9)</PresentationFormat>
  <Paragraphs>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Ryerson University</vt:lpstr>
      <vt:lpstr>Natural Language Processing  Jacob Eisenstein </vt:lpstr>
      <vt:lpstr>Introduction on this book...</vt:lpstr>
      <vt:lpstr>This book...</vt:lpstr>
      <vt:lpstr>This book: NLP Task Examples</vt:lpstr>
      <vt:lpstr>This book : Search and Learning Methods </vt:lpstr>
      <vt:lpstr>The Organization of this book...</vt:lpstr>
      <vt:lpstr>This book : Organization</vt:lpstr>
      <vt:lpstr>This book : 1. Learning Unit </vt:lpstr>
      <vt:lpstr>This book : 2. Sequences and trees Unit</vt:lpstr>
      <vt:lpstr>This book : 3. Meaning Unit </vt:lpstr>
      <vt:lpstr>This book : 4. Applications Unit </vt:lpstr>
      <vt:lpstr>The Chapters in this book...</vt:lpstr>
      <vt:lpstr>This book:  Base NLP Chapters</vt:lpstr>
      <vt:lpstr>This book:  Machine Learning Chapters </vt:lpstr>
      <vt:lpstr>This book:  Linguistic Orientation Chapters </vt:lpstr>
      <vt:lpstr>This book:  Application Chapters </vt:lpstr>
      <vt:lpstr>The Notations used in this book...</vt:lpstr>
      <vt:lpstr>As a general rule...</vt:lpstr>
      <vt:lpstr>Basic Notations :</vt:lpstr>
      <vt:lpstr>Linear Algebra Notations :</vt:lpstr>
      <vt:lpstr>Text Dataset Notations :</vt:lpstr>
      <vt:lpstr>Probability Notations :</vt:lpstr>
      <vt:lpstr>Machine Learning Notations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Jacob Eisenstein </dc:title>
  <cp:lastModifiedBy>Mahtab Tamannaee</cp:lastModifiedBy>
  <cp:revision>136</cp:revision>
  <dcterms:modified xsi:type="dcterms:W3CDTF">2021-04-30T14:02:51Z</dcterms:modified>
</cp:coreProperties>
</file>