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3"/>
  </p:notesMasterIdLst>
  <p:sldIdLst>
    <p:sldId id="415" r:id="rId2"/>
    <p:sldId id="417" r:id="rId3"/>
    <p:sldId id="418" r:id="rId4"/>
    <p:sldId id="419" r:id="rId5"/>
    <p:sldId id="515" r:id="rId6"/>
    <p:sldId id="516" r:id="rId7"/>
    <p:sldId id="514" r:id="rId8"/>
    <p:sldId id="420" r:id="rId9"/>
    <p:sldId id="494" r:id="rId10"/>
    <p:sldId id="484" r:id="rId11"/>
    <p:sldId id="517" r:id="rId12"/>
    <p:sldId id="485" r:id="rId13"/>
    <p:sldId id="491" r:id="rId14"/>
    <p:sldId id="490" r:id="rId15"/>
    <p:sldId id="518" r:id="rId16"/>
    <p:sldId id="495" r:id="rId17"/>
    <p:sldId id="496" r:id="rId18"/>
    <p:sldId id="497" r:id="rId19"/>
    <p:sldId id="519" r:id="rId20"/>
    <p:sldId id="498" r:id="rId21"/>
    <p:sldId id="499" r:id="rId22"/>
    <p:sldId id="500" r:id="rId23"/>
    <p:sldId id="488" r:id="rId24"/>
    <p:sldId id="492" r:id="rId25"/>
    <p:sldId id="501" r:id="rId26"/>
    <p:sldId id="504" r:id="rId27"/>
    <p:sldId id="505" r:id="rId28"/>
    <p:sldId id="520" r:id="rId29"/>
    <p:sldId id="521" r:id="rId30"/>
    <p:sldId id="523" r:id="rId31"/>
    <p:sldId id="522" r:id="rId32"/>
    <p:sldId id="489" r:id="rId33"/>
    <p:sldId id="493" r:id="rId34"/>
    <p:sldId id="508" r:id="rId35"/>
    <p:sldId id="513" r:id="rId36"/>
    <p:sldId id="507" r:id="rId37"/>
    <p:sldId id="509" r:id="rId38"/>
    <p:sldId id="510" r:id="rId39"/>
    <p:sldId id="511" r:id="rId40"/>
    <p:sldId id="512" r:id="rId41"/>
    <p:sldId id="422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c765f176b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c765f176b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97ba7ace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97ba7ace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97ba7ace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97ba7ace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97ba7ace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97ba7ace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97ba7ace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97ba7ace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9f538b99d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9f538b99d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00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43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7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19</a:t>
            </a:r>
            <a:endParaRPr/>
          </a:p>
        </p:txBody>
      </p:sp>
      <p:sp>
        <p:nvSpPr>
          <p:cNvPr id="1131" name="Google Shape;1131;p17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Text generation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46"/>
    </mc:Choice>
    <mc:Fallback xmlns="">
      <p:transition spd="slow" advTm="748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3E47-15A4-41B9-BFE4-2E61030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73725"/>
            <a:ext cx="7001400" cy="572700"/>
          </a:xfrm>
        </p:spPr>
        <p:txBody>
          <a:bodyPr/>
          <a:lstStyle/>
          <a:p>
            <a:r>
              <a:rPr lang="en-CA" dirty="0"/>
              <a:t>Latent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3212-E55E-4517-91FE-9BF8310B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83449"/>
            <a:ext cx="7180233" cy="3213626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Given an observed set of alignments, the score for a generation can be written as sum of local scores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/>
              <a:t>        can represent a </a:t>
            </a:r>
            <a:r>
              <a:rPr lang="en-US" sz="1400" b="1" dirty="0">
                <a:solidFill>
                  <a:srgbClr val="0000FF"/>
                </a:solidFill>
              </a:rPr>
              <a:t>bigram language model </a:t>
            </a:r>
          </a:p>
          <a:p>
            <a:pPr marL="114300" indent="0">
              <a:buNone/>
            </a:pPr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dirty="0"/>
              <a:t>        can be tuned to </a:t>
            </a:r>
            <a:r>
              <a:rPr lang="en-US" sz="1400" b="1" dirty="0">
                <a:solidFill>
                  <a:srgbClr val="0000FF"/>
                </a:solidFill>
              </a:rPr>
              <a:t>reward coherence</a:t>
            </a:r>
            <a:r>
              <a:rPr lang="en-US" sz="1400" dirty="0"/>
              <a:t>, such as the use of related records in nearby words. 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/>
              <a:t>The parameters of this model could be learned from labeled data:</a:t>
            </a:r>
            <a:endParaRPr lang="en-CA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00441-E89A-43B8-B20E-DC9726C4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26" y="1017725"/>
            <a:ext cx="5956111" cy="747774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B21EB-249C-4D97-A99F-4E8BF5C1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74" y="2571749"/>
            <a:ext cx="324147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89392-E383-4ED5-B697-7CAE7E96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64" y="3021138"/>
            <a:ext cx="324147" cy="3146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723590-B3BB-4DC6-8A54-31A989FA2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821" y="4362799"/>
            <a:ext cx="2153770" cy="387416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3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0"/>
    </mc:Choice>
    <mc:Fallback xmlns="">
      <p:transition spd="slow" advTm="339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3A07-F881-4C23-A11A-E108D62C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Latent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83B0-1972-4BD1-8791-F57DED6D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648479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1" dirty="0">
                <a:solidFill>
                  <a:srgbClr val="FF0000"/>
                </a:solidFill>
              </a:rPr>
              <a:t>Problem: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alignments</a:t>
            </a:r>
            <a:r>
              <a:rPr lang="en-US" dirty="0"/>
              <a:t> between text and records are usually </a:t>
            </a:r>
            <a:r>
              <a:rPr lang="en-US" u="sng" dirty="0"/>
              <a:t>not available</a:t>
            </a:r>
            <a:r>
              <a:rPr lang="en-US" dirty="0"/>
              <a:t>.</a:t>
            </a:r>
            <a:endParaRPr lang="en-CA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1" dirty="0">
                <a:solidFill>
                  <a:srgbClr val="00B050"/>
                </a:solidFill>
              </a:rPr>
              <a:t>Solution: </a:t>
            </a:r>
            <a:r>
              <a:rPr lang="en-US" dirty="0"/>
              <a:t>solution is to </a:t>
            </a:r>
            <a:r>
              <a:rPr lang="en-US" b="1" dirty="0"/>
              <a:t>model the problem probabilistically and</a:t>
            </a:r>
            <a:r>
              <a:rPr lang="en-US" dirty="0"/>
              <a:t> treating the alignment as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latent variable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model can then be estimated using </a:t>
            </a:r>
            <a:r>
              <a:rPr lang="en-US" dirty="0">
                <a:solidFill>
                  <a:srgbClr val="00B050"/>
                </a:solidFill>
              </a:rPr>
              <a:t>expectation maximization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sampling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3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C23-5CFD-4C76-8D70-BFF3B010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CCEE-72CC-41C5-9A43-0168F3CAA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encoder-decoder model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00FF"/>
                </a:solidFill>
              </a:rPr>
              <a:t>neural attention </a:t>
            </a:r>
            <a:r>
              <a:rPr lang="en-US" sz="2000" dirty="0"/>
              <a:t>can be applied to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US" sz="2000" dirty="0"/>
              <a:t> generation, with the data acting as the </a:t>
            </a:r>
            <a:r>
              <a:rPr lang="en-US" sz="2000" dirty="0">
                <a:solidFill>
                  <a:srgbClr val="FF0000"/>
                </a:solidFill>
              </a:rPr>
              <a:t>source language </a:t>
            </a:r>
            <a:r>
              <a:rPr lang="en-US" sz="2000" dirty="0"/>
              <a:t>in machine translation.</a:t>
            </a:r>
          </a:p>
          <a:p>
            <a:endParaRPr lang="en-US" sz="2000" dirty="0"/>
          </a:p>
          <a:p>
            <a:r>
              <a:rPr lang="en-US" sz="2000" dirty="0"/>
              <a:t>In data-to-text generation, the </a:t>
            </a:r>
            <a:r>
              <a:rPr lang="en-US" sz="2000" b="1" dirty="0">
                <a:solidFill>
                  <a:srgbClr val="0000FF"/>
                </a:solidFill>
              </a:rPr>
              <a:t>attention mechanism</a:t>
            </a:r>
            <a:r>
              <a:rPr lang="en-US" sz="2000" dirty="0"/>
              <a:t> can </a:t>
            </a:r>
            <a:r>
              <a:rPr lang="en-US" sz="2000" b="1" dirty="0">
                <a:solidFill>
                  <a:srgbClr val="FF0000"/>
                </a:solidFill>
              </a:rPr>
              <a:t>link</a:t>
            </a:r>
            <a:r>
              <a:rPr lang="en-US" sz="2000" dirty="0"/>
              <a:t> each part of the </a:t>
            </a:r>
            <a:r>
              <a:rPr lang="en-US" sz="2000" b="1" dirty="0"/>
              <a:t>generated text </a:t>
            </a:r>
            <a:r>
              <a:rPr lang="en-US" sz="2000" dirty="0"/>
              <a:t>back to a </a:t>
            </a:r>
            <a:r>
              <a:rPr lang="en-US" sz="2000" b="1" dirty="0"/>
              <a:t>record</a:t>
            </a:r>
            <a:r>
              <a:rPr lang="en-US" sz="2000" dirty="0"/>
              <a:t> in the data.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332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5"/>
    </mc:Choice>
    <mc:Fallback xmlns="">
      <p:transition spd="slow" advTm="274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C23-5CFD-4C76-8D70-BFF3B010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encoders: </a:t>
            </a:r>
            <a:r>
              <a:rPr lang="en-US" sz="2800" b="1" dirty="0">
                <a:solidFill>
                  <a:srgbClr val="0000FF"/>
                </a:solidFill>
              </a:rPr>
              <a:t>discrete</a:t>
            </a:r>
            <a:r>
              <a:rPr lang="en-CA" dirty="0">
                <a:solidFill>
                  <a:srgbClr val="0000FF"/>
                </a:solidFill>
              </a:rPr>
              <a:t>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CCEE-72CC-41C5-9A43-0168F3CA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72" y="1017725"/>
            <a:ext cx="7430220" cy="32793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In some types of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structured records</a:t>
            </a:r>
            <a:r>
              <a:rPr lang="en-US" sz="1600" dirty="0"/>
              <a:t>, all values are drawn from </a:t>
            </a:r>
            <a:r>
              <a:rPr lang="en-US" sz="1600" b="1" dirty="0">
                <a:solidFill>
                  <a:srgbClr val="0000FF"/>
                </a:solidFill>
              </a:rPr>
              <a:t>discrete sets</a:t>
            </a:r>
            <a:r>
              <a:rPr lang="en-US" sz="1600" dirty="0"/>
              <a:t>. 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r>
              <a:rPr lang="en-US" sz="1600" dirty="0"/>
              <a:t>In such cases, </a:t>
            </a:r>
            <a:r>
              <a:rPr lang="en-US" sz="1600" b="1" dirty="0">
                <a:solidFill>
                  <a:srgbClr val="0000FF"/>
                </a:solidFill>
              </a:rPr>
              <a:t>vector embeddings </a:t>
            </a:r>
            <a:r>
              <a:rPr lang="en-US" sz="1600" dirty="0"/>
              <a:t>can be estimated for each field and possible value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table of such embeddings </a:t>
            </a:r>
            <a:r>
              <a:rPr lang="en-US" sz="1600" dirty="0"/>
              <a:t>serves as the </a:t>
            </a:r>
            <a:r>
              <a:rPr lang="en-US" sz="1600" b="1" dirty="0">
                <a:solidFill>
                  <a:srgbClr val="0000FF"/>
                </a:solidFill>
              </a:rPr>
              <a:t>encoding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of structured record</a:t>
            </a:r>
          </a:p>
          <a:p>
            <a:r>
              <a:rPr lang="en-US" sz="1600" dirty="0"/>
              <a:t>It is also possible to </a:t>
            </a:r>
            <a:r>
              <a:rPr lang="en-US" sz="1600" b="1" dirty="0">
                <a:solidFill>
                  <a:srgbClr val="0000FF"/>
                </a:solidFill>
              </a:rPr>
              <a:t>compress </a:t>
            </a:r>
            <a:r>
              <a:rPr lang="en-US" sz="1600" dirty="0"/>
              <a:t>the entire table into a </a:t>
            </a:r>
            <a:r>
              <a:rPr lang="en-US" sz="1600" b="1" dirty="0">
                <a:solidFill>
                  <a:srgbClr val="0000FF"/>
                </a:solidFill>
              </a:rPr>
              <a:t>single vector </a:t>
            </a:r>
            <a:r>
              <a:rPr lang="en-US" sz="1600" dirty="0"/>
              <a:t>representation, by </a:t>
            </a:r>
            <a:r>
              <a:rPr lang="en-US" sz="1600" b="1" dirty="0">
                <a:solidFill>
                  <a:srgbClr val="0000FF"/>
                </a:solidFill>
              </a:rPr>
              <a:t>pooling</a:t>
            </a:r>
            <a:r>
              <a:rPr lang="en-US" sz="1600" dirty="0"/>
              <a:t> across the embeddings of each </a:t>
            </a:r>
            <a:r>
              <a:rPr lang="en-US" sz="1600" dirty="0">
                <a:solidFill>
                  <a:srgbClr val="0000FF"/>
                </a:solidFill>
              </a:rPr>
              <a:t>field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00FF"/>
                </a:solidFill>
              </a:rPr>
              <a:t>value</a:t>
            </a:r>
          </a:p>
          <a:p>
            <a:endParaRPr lang="en-US" sz="1600" dirty="0"/>
          </a:p>
          <a:p>
            <a:endParaRPr lang="en-C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2118-1C1A-4E0C-8CCA-9E7A854B707C}"/>
              </a:ext>
            </a:extLst>
          </p:cNvPr>
          <p:cNvSpPr txBox="1"/>
          <p:nvPr/>
        </p:nvSpPr>
        <p:spPr>
          <a:xfrm>
            <a:off x="2348373" y="1563871"/>
            <a:ext cx="5873724" cy="30777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Example : </a:t>
            </a:r>
            <a:r>
              <a:rPr lang="en-US" b="0" dirty="0">
                <a:solidFill>
                  <a:schemeClr val="tx1"/>
                </a:solidFill>
              </a:rPr>
              <a:t>The birthplace of a person is from a </a:t>
            </a:r>
            <a:r>
              <a:rPr lang="en-US" dirty="0">
                <a:solidFill>
                  <a:srgbClr val="0000FF"/>
                </a:solidFill>
              </a:rPr>
              <a:t>discrete</a:t>
            </a:r>
            <a:r>
              <a:rPr lang="en-US" b="0" dirty="0">
                <a:solidFill>
                  <a:schemeClr val="tx1"/>
                </a:solidFill>
              </a:rPr>
              <a:t> set of locations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C4A29-226E-4FFE-B223-0655F36A1432}"/>
              </a:ext>
            </a:extLst>
          </p:cNvPr>
          <p:cNvSpPr txBox="1"/>
          <p:nvPr/>
        </p:nvSpPr>
        <p:spPr>
          <a:xfrm>
            <a:off x="2938278" y="2553168"/>
            <a:ext cx="5283819" cy="523220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dirty="0">
                <a:solidFill>
                  <a:schemeClr val="tx1"/>
                </a:solidFill>
              </a:rPr>
              <a:t> One </a:t>
            </a:r>
            <a:r>
              <a:rPr lang="en-US" b="1" dirty="0">
                <a:solidFill>
                  <a:schemeClr val="tx1"/>
                </a:solidFill>
              </a:rPr>
              <a:t>vector embedding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dirty="0">
                <a:solidFill>
                  <a:srgbClr val="FF0000"/>
                </a:solidFill>
              </a:rPr>
              <a:t>field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BIRTHPLACE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and another embedding for the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BERKELEY CALIFORNIA</a:t>
            </a:r>
          </a:p>
        </p:txBody>
      </p:sp>
    </p:spTree>
    <p:extLst>
      <p:ext uri="{BB962C8B-B14F-4D97-AF65-F5344CB8AC3E}">
        <p14:creationId xmlns:p14="http://schemas.microsoft.com/office/powerpoint/2010/main" val="600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09"/>
    </mc:Choice>
    <mc:Fallback xmlns="">
      <p:transition spd="slow" advTm="848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C23-5CFD-4C76-8D70-BFF3B010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encoders :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Sequences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CCEE-72CC-41C5-9A43-0168F3CA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823771" cy="314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Some types of </a:t>
            </a:r>
            <a:r>
              <a:rPr lang="en-US" sz="1600" b="1" dirty="0"/>
              <a:t>structured records </a:t>
            </a:r>
            <a:r>
              <a:rPr lang="en-US" sz="1600" dirty="0"/>
              <a:t>have a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natural ordering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We can resemble this </a:t>
            </a:r>
            <a:r>
              <a:rPr lang="en-US" sz="1600" b="1" dirty="0"/>
              <a:t>natural ordering </a:t>
            </a:r>
            <a:r>
              <a:rPr lang="en-US" sz="1600" dirty="0"/>
              <a:t>as </a:t>
            </a:r>
            <a:r>
              <a:rPr lang="en-US" sz="1600" b="1" dirty="0">
                <a:solidFill>
                  <a:srgbClr val="0000FF"/>
                </a:solidFill>
              </a:rPr>
              <a:t>series of </a:t>
            </a:r>
            <a:r>
              <a:rPr lang="en-CA" sz="1600" b="1" dirty="0">
                <a:solidFill>
                  <a:srgbClr val="0000FF"/>
                </a:solidFill>
              </a:rPr>
              <a:t>events </a:t>
            </a:r>
            <a:r>
              <a:rPr lang="en-CA" sz="1600" dirty="0"/>
              <a:t>in a game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Each </a:t>
            </a:r>
            <a:r>
              <a:rPr lang="en-US" sz="1600" b="1" dirty="0">
                <a:solidFill>
                  <a:srgbClr val="0000FF"/>
                </a:solidFill>
              </a:rPr>
              <a:t>event</a:t>
            </a:r>
            <a:r>
              <a:rPr lang="en-US" sz="1600" dirty="0"/>
              <a:t> is a single record, and </a:t>
            </a:r>
            <a:r>
              <a:rPr lang="en-US" sz="1600" b="1" dirty="0">
                <a:solidFill>
                  <a:srgbClr val="0000FF"/>
                </a:solidFill>
              </a:rPr>
              <a:t>can be encoded </a:t>
            </a:r>
            <a:r>
              <a:rPr lang="en-US" sz="1600" dirty="0"/>
              <a:t>by a </a:t>
            </a:r>
            <a:r>
              <a:rPr lang="en-US" sz="1600" b="1" dirty="0">
                <a:solidFill>
                  <a:srgbClr val="0000FF"/>
                </a:solidFill>
              </a:rPr>
              <a:t>concatenation</a:t>
            </a:r>
            <a:r>
              <a:rPr lang="en-US" sz="1600" dirty="0"/>
              <a:t> of vector representations for the </a:t>
            </a:r>
            <a:r>
              <a:rPr lang="en-US" sz="1600" b="1" dirty="0">
                <a:solidFill>
                  <a:srgbClr val="0000FF"/>
                </a:solidFill>
              </a:rPr>
              <a:t>event type</a:t>
            </a:r>
            <a:r>
              <a:rPr lang="en-US" sz="1600" dirty="0"/>
              <a:t>, the </a:t>
            </a:r>
            <a:r>
              <a:rPr lang="en-US" sz="1600" b="1" dirty="0">
                <a:solidFill>
                  <a:srgbClr val="0000FF"/>
                </a:solidFill>
              </a:rPr>
              <a:t>event field</a:t>
            </a:r>
            <a:r>
              <a:rPr lang="en-US" sz="1600" dirty="0"/>
              <a:t>, and the </a:t>
            </a:r>
            <a:r>
              <a:rPr lang="en-US" sz="1600" b="1" dirty="0">
                <a:solidFill>
                  <a:srgbClr val="0000FF"/>
                </a:solidFill>
              </a:rPr>
              <a:t>event values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</a:t>
            </a:r>
            <a:r>
              <a:rPr lang="en-US" sz="1600" dirty="0">
                <a:solidFill>
                  <a:srgbClr val="0000FF"/>
                </a:solidFill>
              </a:rPr>
              <a:t>encoding</a:t>
            </a:r>
            <a:r>
              <a:rPr lang="en-US" sz="1600" dirty="0"/>
              <a:t> can then act as the </a:t>
            </a:r>
            <a:r>
              <a:rPr lang="en-US" sz="1600" b="1" dirty="0">
                <a:solidFill>
                  <a:srgbClr val="0000FF"/>
                </a:solidFill>
              </a:rPr>
              <a:t>input layer </a:t>
            </a:r>
            <a:r>
              <a:rPr lang="en-US" sz="1600" dirty="0"/>
              <a:t>for a </a:t>
            </a:r>
            <a:r>
              <a:rPr lang="en-US" sz="1600" b="1" dirty="0">
                <a:solidFill>
                  <a:srgbClr val="0000FF"/>
                </a:solidFill>
              </a:rPr>
              <a:t>recurrent neural network</a:t>
            </a:r>
            <a:r>
              <a:rPr lang="en-US" sz="1600" dirty="0"/>
              <a:t>, yielding a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sequence of vector representations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sequence-based approach can work even in cases where there is no natural ordering over the records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322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64"/>
    </mc:Choice>
    <mc:Fallback xmlns="">
      <p:transition spd="slow" advTm="7006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6CE-4BB2-4373-BEF2-F83D1DB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7575000" cy="572700"/>
          </a:xfrm>
        </p:spPr>
        <p:txBody>
          <a:bodyPr/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Sequences : </a:t>
            </a:r>
            <a:r>
              <a:rPr lang="en-US" sz="2800" b="1" dirty="0">
                <a:solidFill>
                  <a:srgbClr val="FF0000"/>
                </a:solidFill>
              </a:rPr>
              <a:t>robot soccer match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7C91-2E13-4FF1-A036-C3097282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8905780" cy="3144600"/>
          </a:xfrm>
        </p:spPr>
        <p:txBody>
          <a:bodyPr/>
          <a:lstStyle/>
          <a:p>
            <a:r>
              <a:rPr lang="en-US" sz="1600" dirty="0"/>
              <a:t>The following records describe a </a:t>
            </a:r>
            <a:r>
              <a:rPr lang="en-US" sz="1600" b="1" dirty="0">
                <a:solidFill>
                  <a:srgbClr val="0000FF"/>
                </a:solidFill>
              </a:rPr>
              <a:t>sequence of events</a:t>
            </a:r>
            <a:r>
              <a:rPr lang="en-US" sz="1600" dirty="0"/>
              <a:t> in </a:t>
            </a:r>
            <a:r>
              <a:rPr lang="en-US" sz="1600" b="1" dirty="0"/>
              <a:t>a </a:t>
            </a:r>
            <a:r>
              <a:rPr lang="en-US" sz="1600" b="1" dirty="0">
                <a:solidFill>
                  <a:srgbClr val="FF0000"/>
                </a:solidFill>
              </a:rPr>
              <a:t>robot soccer match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Each </a:t>
            </a:r>
            <a:r>
              <a:rPr lang="en-US" sz="1600" b="1" dirty="0">
                <a:solidFill>
                  <a:srgbClr val="FF0000"/>
                </a:solidFill>
              </a:rPr>
              <a:t>event</a:t>
            </a:r>
            <a:r>
              <a:rPr lang="en-US" sz="1600" dirty="0"/>
              <a:t> is a </a:t>
            </a:r>
            <a:r>
              <a:rPr lang="en-US" sz="1600" b="1" dirty="0"/>
              <a:t>single record</a:t>
            </a:r>
            <a:r>
              <a:rPr lang="en-US" sz="1600" dirty="0"/>
              <a:t>, and can be encoded by a </a:t>
            </a:r>
            <a:r>
              <a:rPr lang="en-US" sz="1600" dirty="0">
                <a:solidFill>
                  <a:srgbClr val="0000FF"/>
                </a:solidFill>
              </a:rPr>
              <a:t>concatenation</a:t>
            </a:r>
            <a:r>
              <a:rPr lang="en-US" sz="1600" dirty="0"/>
              <a:t> of vector representations for the </a:t>
            </a:r>
            <a:r>
              <a:rPr lang="en-US" sz="1600" dirty="0">
                <a:solidFill>
                  <a:srgbClr val="0000FF"/>
                </a:solidFill>
              </a:rPr>
              <a:t>event type </a:t>
            </a:r>
            <a:r>
              <a:rPr lang="en-US" sz="1600" dirty="0"/>
              <a:t>(PASS), the </a:t>
            </a:r>
            <a:r>
              <a:rPr lang="en-US" sz="1600" dirty="0">
                <a:solidFill>
                  <a:srgbClr val="0000FF"/>
                </a:solidFill>
              </a:rPr>
              <a:t>event field </a:t>
            </a:r>
            <a:r>
              <a:rPr lang="en-US" sz="1600" dirty="0"/>
              <a:t>(arg1), and the </a:t>
            </a:r>
            <a:r>
              <a:rPr lang="en-US" sz="1600" dirty="0">
                <a:solidFill>
                  <a:srgbClr val="0000FF"/>
                </a:solidFill>
              </a:rPr>
              <a:t>event values </a:t>
            </a:r>
            <a:r>
              <a:rPr lang="en-US" sz="1600" dirty="0"/>
              <a:t>(PURPLE3),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encoding can then act as the input layer for a RNN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BC844-E188-4417-BCF6-F135B5CD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54" y="1513078"/>
            <a:ext cx="3377291" cy="82190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46991-84CB-4697-B961-6BFE4D0D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8" y="3307305"/>
            <a:ext cx="3949414" cy="437870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159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9BD1-6753-464D-8EEC-C4915D33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encoders :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Images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40BC-4CD1-4038-A0A4-F6422007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17" y="1098687"/>
            <a:ext cx="7864112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The data-to-text goal for images is the </a:t>
            </a:r>
            <a:r>
              <a:rPr lang="en-US" b="1" dirty="0">
                <a:solidFill>
                  <a:srgbClr val="0000FF"/>
                </a:solidFill>
              </a:rPr>
              <a:t>generation of text captions for images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Images are represented as </a:t>
            </a:r>
            <a:r>
              <a:rPr lang="en-US" b="1" dirty="0">
                <a:solidFill>
                  <a:srgbClr val="0000FF"/>
                </a:solidFill>
              </a:rPr>
              <a:t>tensors</a:t>
            </a:r>
            <a:r>
              <a:rPr lang="en-US" dirty="0"/>
              <a:t>: A color image of 320 × 240 pixels would be stored as a </a:t>
            </a:r>
            <a:r>
              <a:rPr lang="en-US" dirty="0">
                <a:solidFill>
                  <a:srgbClr val="0000FF"/>
                </a:solidFill>
              </a:rPr>
              <a:t>tensor</a:t>
            </a:r>
            <a:r>
              <a:rPr lang="en-US" dirty="0"/>
              <a:t> with 320 × 240 × 3 </a:t>
            </a:r>
            <a:r>
              <a:rPr lang="en-US" dirty="0">
                <a:solidFill>
                  <a:srgbClr val="FF0000"/>
                </a:solidFill>
              </a:rPr>
              <a:t>intensity values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Dominant</a:t>
            </a:r>
            <a:r>
              <a:rPr lang="en-US" dirty="0"/>
              <a:t> approach to image classification is to </a:t>
            </a:r>
            <a:r>
              <a:rPr lang="en-US" b="1" dirty="0"/>
              <a:t>encode images as vectors </a:t>
            </a:r>
            <a:r>
              <a:rPr lang="en-US" dirty="0"/>
              <a:t>using a </a:t>
            </a:r>
            <a:r>
              <a:rPr lang="en-US" b="1" dirty="0"/>
              <a:t>combination</a:t>
            </a:r>
            <a:r>
              <a:rPr lang="en-US" dirty="0"/>
              <a:t> of </a:t>
            </a:r>
            <a:r>
              <a:rPr lang="en-US" b="1" dirty="0">
                <a:solidFill>
                  <a:srgbClr val="0000FF"/>
                </a:solidFill>
              </a:rPr>
              <a:t>convolution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pooling</a:t>
            </a:r>
            <a:r>
              <a:rPr lang="en-US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Alternative</a:t>
            </a:r>
            <a:r>
              <a:rPr lang="en-US" dirty="0"/>
              <a:t> approach is we can </a:t>
            </a:r>
            <a:r>
              <a:rPr lang="en-US" b="1" dirty="0"/>
              <a:t>apply a set of convolutional networks</a:t>
            </a:r>
            <a:r>
              <a:rPr lang="en-US" dirty="0"/>
              <a:t>, yielding </a:t>
            </a:r>
            <a:r>
              <a:rPr lang="en-US" b="1" dirty="0">
                <a:solidFill>
                  <a:srgbClr val="0000FF"/>
                </a:solidFill>
              </a:rPr>
              <a:t>vector</a:t>
            </a:r>
            <a:r>
              <a:rPr lang="en-US" dirty="0"/>
              <a:t> representations for </a:t>
            </a:r>
            <a:r>
              <a:rPr lang="en-US" b="1" dirty="0">
                <a:solidFill>
                  <a:srgbClr val="0000FF"/>
                </a:solidFill>
              </a:rPr>
              <a:t>different parts of      the image</a:t>
            </a:r>
            <a:r>
              <a:rPr lang="en-US" dirty="0"/>
              <a:t>, which can then be </a:t>
            </a:r>
            <a:r>
              <a:rPr lang="en-US" b="1" dirty="0"/>
              <a:t>combined</a:t>
            </a:r>
            <a:r>
              <a:rPr lang="en-US" dirty="0"/>
              <a:t> using </a:t>
            </a:r>
            <a:r>
              <a:rPr lang="en-US" b="1" dirty="0">
                <a:solidFill>
                  <a:srgbClr val="0000FF"/>
                </a:solidFill>
              </a:rPr>
              <a:t>neural attention </a:t>
            </a:r>
          </a:p>
        </p:txBody>
      </p:sp>
    </p:spTree>
    <p:extLst>
      <p:ext uri="{BB962C8B-B14F-4D97-AF65-F5344CB8AC3E}">
        <p14:creationId xmlns:p14="http://schemas.microsoft.com/office/powerpoint/2010/main" val="16456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26"/>
    </mc:Choice>
    <mc:Fallback xmlns="">
      <p:transition spd="slow" advTm="738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9BD1-6753-464D-8EEC-C4915D33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encoders :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sz="2800" b="1" dirty="0">
                <a:solidFill>
                  <a:srgbClr val="FF0000"/>
                </a:solidFill>
              </a:rPr>
              <a:t>ominant Approach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40BC-4CD1-4038-A0A4-F6422007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17" y="1098687"/>
            <a:ext cx="7218654" cy="3144600"/>
          </a:xfrm>
        </p:spPr>
        <p:txBody>
          <a:bodyPr/>
          <a:lstStyle/>
          <a:p>
            <a:pPr marL="114300" indent="0">
              <a:spcBef>
                <a:spcPts val="600"/>
              </a:spcBef>
              <a:buNone/>
            </a:pPr>
            <a:r>
              <a:rPr lang="en-US" sz="1600" dirty="0"/>
              <a:t>In </a:t>
            </a:r>
            <a:r>
              <a:rPr lang="en-US" sz="1600" b="1" dirty="0">
                <a:solidFill>
                  <a:srgbClr val="FF0000"/>
                </a:solidFill>
              </a:rPr>
              <a:t>dominant</a:t>
            </a:r>
            <a:r>
              <a:rPr lang="en-US" sz="1600" dirty="0"/>
              <a:t> , we </a:t>
            </a:r>
            <a:r>
              <a:rPr lang="en-US" sz="1600" b="1" dirty="0"/>
              <a:t>encode images as vectors </a:t>
            </a:r>
            <a:r>
              <a:rPr lang="en-US" sz="1600" dirty="0"/>
              <a:t>using a </a:t>
            </a:r>
            <a:r>
              <a:rPr lang="en-US" sz="1600" b="1" dirty="0"/>
              <a:t>combination</a:t>
            </a:r>
            <a:r>
              <a:rPr lang="en-US" sz="1600" dirty="0"/>
              <a:t> of </a:t>
            </a:r>
            <a:r>
              <a:rPr lang="en-US" sz="1600" b="1" dirty="0">
                <a:solidFill>
                  <a:srgbClr val="0000FF"/>
                </a:solidFill>
              </a:rPr>
              <a:t>convolution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00FF"/>
                </a:solidFill>
              </a:rPr>
              <a:t>pooling</a:t>
            </a:r>
            <a:r>
              <a:rPr lang="en-US" sz="1600" dirty="0"/>
              <a:t> </a:t>
            </a:r>
          </a:p>
          <a:p>
            <a:pPr marL="114300" indent="0">
              <a:spcBef>
                <a:spcPts val="600"/>
              </a:spcBef>
              <a:buNone/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E2FA"/>
                </a:solidFill>
              </a:rPr>
              <a:t>convolution</a:t>
            </a:r>
            <a:r>
              <a:rPr lang="en-US" sz="1600" dirty="0"/>
              <a:t> is applied across the vertical, horizontal, and color dimensions for images.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By </a:t>
            </a:r>
            <a:r>
              <a:rPr lang="en-US" sz="1600" b="1" dirty="0">
                <a:solidFill>
                  <a:srgbClr val="00E2FA"/>
                </a:solidFill>
              </a:rPr>
              <a:t>pooling</a:t>
            </a:r>
            <a:r>
              <a:rPr lang="en-US" sz="1600" dirty="0"/>
              <a:t> the results of successive convolutions, the image is converted to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vector representation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vector representation</a:t>
            </a:r>
            <a:r>
              <a:rPr lang="en-US" sz="1600" dirty="0"/>
              <a:t>, can then be fed into the </a:t>
            </a:r>
            <a:r>
              <a:rPr lang="en-US" sz="1600" b="1" dirty="0"/>
              <a:t>decoder</a:t>
            </a:r>
            <a:r>
              <a:rPr lang="en-US" sz="1600" dirty="0"/>
              <a:t> as the initial state similar to </a:t>
            </a:r>
            <a:r>
              <a:rPr lang="en-CA" sz="1600" b="1" dirty="0"/>
              <a:t>sequence-to-sequence</a:t>
            </a:r>
            <a:r>
              <a:rPr lang="en-CA" sz="1600" dirty="0"/>
              <a:t> translation mode</a:t>
            </a:r>
          </a:p>
        </p:txBody>
      </p:sp>
    </p:spTree>
    <p:extLst>
      <p:ext uri="{BB962C8B-B14F-4D97-AF65-F5344CB8AC3E}">
        <p14:creationId xmlns:p14="http://schemas.microsoft.com/office/powerpoint/2010/main" val="26918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6"/>
    </mc:Choice>
    <mc:Fallback xmlns="">
      <p:transition spd="slow" advTm="498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4DF-6C7A-4604-9749-89B14E9E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encoders : </a:t>
            </a:r>
            <a:r>
              <a:rPr lang="en-US" dirty="0">
                <a:solidFill>
                  <a:srgbClr val="FF0000"/>
                </a:solidFill>
              </a:rPr>
              <a:t>Alternative</a:t>
            </a:r>
            <a:r>
              <a:rPr lang="en-US" sz="2800" b="1" dirty="0">
                <a:solidFill>
                  <a:srgbClr val="FF0000"/>
                </a:solidFill>
              </a:rPr>
              <a:t> Approach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E28E-AE69-4181-A2C9-A7364A7B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275" y="1164522"/>
            <a:ext cx="8455782" cy="315058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Given a set of </a:t>
            </a:r>
            <a:r>
              <a:rPr lang="en-US" sz="1400" b="1" dirty="0">
                <a:solidFill>
                  <a:srgbClr val="0000FF"/>
                </a:solidFill>
              </a:rPr>
              <a:t>CNN embeddings </a:t>
            </a:r>
            <a:r>
              <a:rPr lang="en-US" sz="1400" dirty="0"/>
              <a:t>of the data                 , a </a:t>
            </a:r>
            <a:r>
              <a:rPr lang="en-US" sz="1400" b="1" dirty="0">
                <a:solidFill>
                  <a:srgbClr val="0000FF"/>
                </a:solidFill>
              </a:rPr>
              <a:t>decoder state       </a:t>
            </a:r>
            <a:r>
              <a:rPr lang="en-US" sz="1400" dirty="0"/>
              <a:t>, an </a:t>
            </a:r>
            <a:r>
              <a:rPr lang="en-US" sz="1400" b="1" dirty="0">
                <a:solidFill>
                  <a:srgbClr val="0000FF"/>
                </a:solidFill>
              </a:rPr>
              <a:t>attention vector </a:t>
            </a:r>
            <a:r>
              <a:rPr lang="en-US" sz="1400" dirty="0"/>
              <a:t>over the data can be computed.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When generating word         of the output, attention is computed over the records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r>
              <a:rPr lang="en-US" sz="1400" dirty="0"/>
              <a:t>      is an elementwise nonlinearity such as              or </a:t>
            </a:r>
          </a:p>
          <a:p>
            <a:r>
              <a:rPr lang="en-US" sz="1400" dirty="0"/>
              <a:t>      is a either </a:t>
            </a:r>
            <a:r>
              <a:rPr lang="en-US" sz="1400" b="1" dirty="0"/>
              <a:t>SoftMax</a:t>
            </a:r>
            <a:r>
              <a:rPr lang="en-US" sz="1400" dirty="0"/>
              <a:t> or </a:t>
            </a:r>
            <a:r>
              <a:rPr lang="en-US" sz="1400" b="1" dirty="0"/>
              <a:t>elementwise Sigmoid</a:t>
            </a:r>
            <a:r>
              <a:rPr lang="en-US" sz="1400" dirty="0"/>
              <a:t>. </a:t>
            </a:r>
          </a:p>
          <a:p>
            <a:r>
              <a:rPr lang="en-US" sz="1400" dirty="0"/>
              <a:t>The weighted sum           gets included in the recurrent update to the decoder state, or </a:t>
            </a:r>
          </a:p>
          <a:p>
            <a:pPr marL="114300" indent="0">
              <a:buNone/>
            </a:pPr>
            <a:r>
              <a:rPr lang="en-US" sz="1400" dirty="0"/>
              <a:t>       in the emission probabilities</a:t>
            </a:r>
            <a:endParaRPr lang="en-US" sz="1400" b="1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E14E6-299E-4EE8-A73A-14A8E38B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09625"/>
            <a:ext cx="7620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02705-BC24-4CC5-9BB7-A59F3A20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23" y="1289301"/>
            <a:ext cx="328612" cy="310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E7829-7028-469F-BEB7-F462564B2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36" y="1986556"/>
            <a:ext cx="234762" cy="259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E2905-0FB4-4057-BD92-D2AD1D010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535" y="2396760"/>
            <a:ext cx="3233210" cy="97575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9B9661-CE28-4FE0-A8E1-342E4CC819C9}"/>
              </a:ext>
            </a:extLst>
          </p:cNvPr>
          <p:cNvSpPr txBox="1"/>
          <p:nvPr/>
        </p:nvSpPr>
        <p:spPr>
          <a:xfrm>
            <a:off x="1196788" y="4476480"/>
            <a:ext cx="7862992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</a:rPr>
              <a:t>CNN</a:t>
            </a:r>
            <a:r>
              <a:rPr lang="en-US" b="0" dirty="0">
                <a:solidFill>
                  <a:schemeClr val="tx1"/>
                </a:solidFill>
              </a:rPr>
              <a:t> gets applied to a set of image locations, and the output at each location          is represented with a vector      .  Attention then can then be computed over the image locations.</a:t>
            </a:r>
            <a:endParaRPr lang="en-CA" b="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59BE2-B242-46B2-904A-14F4C63F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305" y="3479805"/>
            <a:ext cx="501394" cy="2593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AF7161-CDFC-465F-9E9F-CCFB96EB6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534" y="3517702"/>
            <a:ext cx="471487" cy="185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E1A1BC-8110-4043-B1DF-782750D6D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38" y="3504298"/>
            <a:ext cx="160577" cy="2593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C25BDA-A93D-43D0-B81B-973965798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6" y="3763640"/>
            <a:ext cx="200939" cy="2593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28C9F1-5F1E-408C-ADDE-F088E00C7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2535" y="3978978"/>
            <a:ext cx="409575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2F0240-7BDA-435E-A362-085135D8A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957" y="4476480"/>
            <a:ext cx="200025" cy="319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E5CFCDC-A05A-4D66-B6F1-59D15BCB29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3710" y="4696588"/>
            <a:ext cx="307101" cy="3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40"/>
    </mc:Choice>
    <mc:Fallback xmlns="">
      <p:transition spd="slow" advTm="1049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0A09-FAA0-4E1B-BA94-F238D79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attention in Image captioning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D2D3-A681-41DA-81D8-0EF9765E1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the image captioning task, with attention masks shown for each of the underlined words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FEAD6-A95F-4335-8CC5-3E70E364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50" y="2009714"/>
            <a:ext cx="6038850" cy="1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380F6-83C0-4AAD-8734-90BBD5B52A36}"/>
              </a:ext>
            </a:extLst>
          </p:cNvPr>
          <p:cNvSpPr txBox="1"/>
          <p:nvPr/>
        </p:nvSpPr>
        <p:spPr>
          <a:xfrm>
            <a:off x="1213117" y="4500818"/>
            <a:ext cx="7862992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</a:rPr>
              <a:t>CNN</a:t>
            </a:r>
            <a:r>
              <a:rPr lang="en-US" b="0" dirty="0">
                <a:solidFill>
                  <a:schemeClr val="tx1"/>
                </a:solidFill>
              </a:rPr>
              <a:t> gets applied to a set of image locations, and the output at each location          is represented with a vector      .  Attention then can then be computed over the image locations.</a:t>
            </a:r>
            <a:endParaRPr lang="en-CA" b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FF49D-7784-47DD-BA4D-6D4A45D4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286" y="4500818"/>
            <a:ext cx="200025" cy="319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1BD39-7A6C-49C2-85B0-B6E5BA48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39" y="4720926"/>
            <a:ext cx="307101" cy="3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chapter …</a:t>
            </a:r>
            <a:endParaRPr dirty="0"/>
          </a:p>
        </p:txBody>
      </p:sp>
      <p:sp>
        <p:nvSpPr>
          <p:cNvPr id="1143" name="Google Shape;1143;p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014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This chapter emphasizes </a:t>
            </a:r>
            <a:r>
              <a:rPr lang="en-US" b="1" dirty="0"/>
              <a:t>three</a:t>
            </a:r>
            <a:r>
              <a:rPr lang="en-US" dirty="0"/>
              <a:t> main scenarios: 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solidFill>
                  <a:srgbClr val="0000FF"/>
                </a:solidFill>
              </a:rPr>
              <a:t>Data-to-Text</a:t>
            </a:r>
            <a:r>
              <a:rPr lang="en-US" dirty="0"/>
              <a:t>, in which text is generated to explain or describe a </a:t>
            </a:r>
            <a:r>
              <a:rPr lang="en-US" b="1" dirty="0"/>
              <a:t>structured</a:t>
            </a:r>
            <a:r>
              <a:rPr lang="en-US" dirty="0"/>
              <a:t> record or </a:t>
            </a:r>
            <a:r>
              <a:rPr lang="en-US" b="1" dirty="0"/>
              <a:t>unstructured</a:t>
            </a:r>
            <a:r>
              <a:rPr lang="en-US" dirty="0"/>
              <a:t> perceptual input; 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solidFill>
                  <a:srgbClr val="0000FF"/>
                </a:solidFill>
              </a:rPr>
              <a:t>Text-to-Text</a:t>
            </a:r>
            <a:r>
              <a:rPr lang="en-US" dirty="0"/>
              <a:t>, which typically involves fusing information from </a:t>
            </a:r>
            <a:r>
              <a:rPr lang="en-US" b="1" dirty="0"/>
              <a:t>multiple</a:t>
            </a:r>
            <a:r>
              <a:rPr lang="en-US" dirty="0"/>
              <a:t> linguistic sources into a </a:t>
            </a:r>
            <a:r>
              <a:rPr lang="en-US" b="1" dirty="0"/>
              <a:t>single</a:t>
            </a:r>
            <a:r>
              <a:rPr lang="en-US" dirty="0"/>
              <a:t> coherent summary; 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solidFill>
                  <a:srgbClr val="0000FF"/>
                </a:solidFill>
              </a:rPr>
              <a:t>Dialogue</a:t>
            </a:r>
            <a:r>
              <a:rPr lang="en-US" dirty="0"/>
              <a:t>, in which text is generated as part of an interactive conversation with one or more human participants.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EBA-A0DC-4807-91A7-F9344F2F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8725"/>
            <a:ext cx="7001400" cy="572700"/>
          </a:xfrm>
        </p:spPr>
        <p:txBody>
          <a:bodyPr/>
          <a:lstStyle/>
          <a:p>
            <a:r>
              <a:rPr lang="en-CA" dirty="0"/>
              <a:t>Decoder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3B5A-81C4-4FB2-B2C7-2C885043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974" y="1129325"/>
            <a:ext cx="7258145" cy="3144600"/>
          </a:xfrm>
        </p:spPr>
        <p:txBody>
          <a:bodyPr/>
          <a:lstStyle/>
          <a:p>
            <a:r>
              <a:rPr lang="en-US" sz="1600" dirty="0"/>
              <a:t>Given the encoding, the decoder can function similar to in neural machine translation</a:t>
            </a:r>
          </a:p>
          <a:p>
            <a:r>
              <a:rPr lang="en-US" sz="1600" dirty="0"/>
              <a:t>The decoder works using the </a:t>
            </a:r>
            <a:r>
              <a:rPr lang="en-US" sz="1600" b="1" dirty="0"/>
              <a:t>attention-weighted encoder representation </a:t>
            </a:r>
            <a:r>
              <a:rPr lang="en-US" sz="1600" dirty="0"/>
              <a:t>in the decoder recurrence </a:t>
            </a:r>
            <a:r>
              <a:rPr lang="en-CA" sz="1600" dirty="0"/>
              <a:t>and/or output computation</a:t>
            </a:r>
          </a:p>
          <a:p>
            <a:pPr marL="114300" indent="0">
              <a:buNone/>
            </a:pPr>
            <a:endParaRPr lang="en-CA" sz="1600" dirty="0"/>
          </a:p>
          <a:p>
            <a:pPr marL="114300" indent="0">
              <a:buNone/>
            </a:pPr>
            <a:endParaRPr lang="en-CA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Problem : </a:t>
            </a:r>
            <a:r>
              <a:rPr lang="en-US" sz="1600" dirty="0"/>
              <a:t>Sometimes we need to generate words </a:t>
            </a:r>
            <a:r>
              <a:rPr lang="en-US" sz="1600" dirty="0">
                <a:solidFill>
                  <a:srgbClr val="0000FF"/>
                </a:solidFill>
              </a:rPr>
              <a:t>that</a:t>
            </a:r>
            <a:r>
              <a:rPr lang="en-US" sz="1600" b="1" dirty="0">
                <a:solidFill>
                  <a:srgbClr val="0000FF"/>
                </a:solidFill>
              </a:rPr>
              <a:t> do not appear </a:t>
            </a:r>
            <a:r>
              <a:rPr lang="en-US" sz="1600" dirty="0">
                <a:solidFill>
                  <a:srgbClr val="0000FF"/>
                </a:solidFill>
              </a:rPr>
              <a:t>in the </a:t>
            </a:r>
            <a:r>
              <a:rPr lang="en-US" sz="1600" b="1" dirty="0">
                <a:solidFill>
                  <a:srgbClr val="0000FF"/>
                </a:solidFill>
              </a:rPr>
              <a:t>training vocabulary</a:t>
            </a:r>
            <a:r>
              <a:rPr lang="en-CA" sz="1600" dirty="0"/>
              <a:t>; </a:t>
            </a:r>
          </a:p>
          <a:p>
            <a:pPr marL="114300" indent="0">
              <a:buNone/>
            </a:pPr>
            <a:endParaRPr lang="en-CA" sz="1600" dirty="0"/>
          </a:p>
          <a:p>
            <a:r>
              <a:rPr lang="en-US" sz="1600" b="1" dirty="0">
                <a:solidFill>
                  <a:srgbClr val="00B050"/>
                </a:solidFill>
              </a:rPr>
              <a:t>Solution : </a:t>
            </a:r>
            <a:r>
              <a:rPr lang="en-US" sz="1600" dirty="0"/>
              <a:t>Such tokens can be generated in the text by </a:t>
            </a:r>
            <a:r>
              <a:rPr lang="en-US" sz="1600" b="1" dirty="0">
                <a:solidFill>
                  <a:srgbClr val="0000FF"/>
                </a:solidFill>
              </a:rPr>
              <a:t>copying</a:t>
            </a:r>
            <a:r>
              <a:rPr lang="en-US" sz="1600" dirty="0"/>
              <a:t> them over from the input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6002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7EBA-A0DC-4807-91A7-F9344F2F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Generation and Copy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3B5A-81C4-4FB2-B2C7-2C885043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824" y="1065636"/>
            <a:ext cx="8432976" cy="1014462"/>
          </a:xfrm>
        </p:spPr>
        <p:txBody>
          <a:bodyPr/>
          <a:lstStyle/>
          <a:p>
            <a:r>
              <a:rPr lang="en-US" sz="1400" dirty="0"/>
              <a:t>Let’s introduce a </a:t>
            </a:r>
            <a:r>
              <a:rPr lang="en-US" sz="1400" b="1" dirty="0">
                <a:solidFill>
                  <a:srgbClr val="0000FF"/>
                </a:solidFill>
              </a:rPr>
              <a:t>variable</a:t>
            </a:r>
            <a:r>
              <a:rPr lang="en-US" sz="1400" dirty="0"/>
              <a:t>                                indicating whether token            should be </a:t>
            </a:r>
            <a:r>
              <a:rPr lang="en-US" sz="1400" b="1" dirty="0">
                <a:solidFill>
                  <a:srgbClr val="0000FF"/>
                </a:solidFill>
              </a:rPr>
              <a:t>generated</a:t>
            </a:r>
            <a:r>
              <a:rPr lang="en-US" sz="1400" dirty="0"/>
              <a:t> or </a:t>
            </a:r>
            <a:r>
              <a:rPr lang="en-US" sz="1400" b="1" dirty="0">
                <a:solidFill>
                  <a:srgbClr val="0000FF"/>
                </a:solidFill>
              </a:rPr>
              <a:t>copied</a:t>
            </a:r>
            <a:r>
              <a:rPr lang="en-US" sz="1400" dirty="0"/>
              <a:t>. The </a:t>
            </a:r>
            <a:r>
              <a:rPr lang="en-US" sz="1400" b="1" dirty="0"/>
              <a:t>decoder probability </a:t>
            </a:r>
            <a:r>
              <a:rPr lang="en-US" sz="1400" dirty="0"/>
              <a:t>is then: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EBD0A-EE5B-45D9-8258-ABF782E6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97" y="1872686"/>
            <a:ext cx="6140030" cy="694944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C3616-B35C-48F7-9661-D3457801444C}"/>
              </a:ext>
            </a:extLst>
          </p:cNvPr>
          <p:cNvSpPr txBox="1"/>
          <p:nvPr/>
        </p:nvSpPr>
        <p:spPr>
          <a:xfrm>
            <a:off x="6665495" y="-12031"/>
            <a:ext cx="2021305" cy="3057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rgbClr val="FFFF00"/>
                </a:solidFill>
              </a:rPr>
              <a:t>Gulcehre et al., 2016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C3EFD-272D-4EAB-8157-C591D9B9E146}"/>
              </a:ext>
            </a:extLst>
          </p:cNvPr>
          <p:cNvSpPr txBox="1"/>
          <p:nvPr/>
        </p:nvSpPr>
        <p:spPr>
          <a:xfrm>
            <a:off x="253824" y="2666080"/>
            <a:ext cx="8228286" cy="2416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                             is  </a:t>
            </a:r>
            <a:r>
              <a:rPr lang="en-US" b="1" dirty="0">
                <a:solidFill>
                  <a:srgbClr val="0000FF"/>
                </a:solidFill>
              </a:rPr>
              <a:t>indicator</a:t>
            </a:r>
            <a:r>
              <a:rPr lang="en-US" dirty="0"/>
              <a:t> function, taking the value 1 if the text of record            is identical to the target word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Probability of </a:t>
            </a:r>
            <a:r>
              <a:rPr lang="en-US" b="1" dirty="0">
                <a:solidFill>
                  <a:srgbClr val="0000FF"/>
                </a:solidFill>
              </a:rPr>
              <a:t>copying</a:t>
            </a:r>
            <a:r>
              <a:rPr lang="en-US" dirty="0"/>
              <a:t> record r from source is                                               ,which is the product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copy probability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local attention</a:t>
            </a:r>
            <a:r>
              <a:rPr lang="en-US" dirty="0"/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attention weights         are computed from the </a:t>
            </a:r>
            <a:r>
              <a:rPr lang="en-US" b="1" dirty="0">
                <a:solidFill>
                  <a:srgbClr val="0000FF"/>
                </a:solidFill>
              </a:rPr>
              <a:t>previous decoder state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computation graph therefore remains a </a:t>
            </a:r>
            <a:r>
              <a:rPr lang="en-US" b="1" dirty="0"/>
              <a:t>feedforward network</a:t>
            </a:r>
            <a:r>
              <a:rPr lang="en-US" dirty="0"/>
              <a:t>, with recurrent paths such as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7F01C-72A5-4DB8-AE20-364A0B7AD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912" y="1160261"/>
            <a:ext cx="1444122" cy="252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57B7D-AB91-4E44-AF88-3384EFEE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903" y="1092786"/>
            <a:ext cx="429319" cy="354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840FF-08C0-4A80-8ECF-11AB300D3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84" y="2887148"/>
            <a:ext cx="1262619" cy="30495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C0807D-E5E3-4005-ADC2-F7E509AC4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810" y="3204803"/>
            <a:ext cx="382694" cy="2646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273C45-F5B8-4FF3-9AC3-5D033009F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789" y="2963937"/>
            <a:ext cx="428625" cy="3381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FCB9B-7782-4A0B-8A7A-68D4258C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291" y="3520270"/>
            <a:ext cx="2144212" cy="23876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D46C71-F120-4CEE-ACB2-644959EFA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604" y="4090564"/>
            <a:ext cx="345612" cy="257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902BA-763B-4459-87DF-8314CEFCE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9452" y="4050176"/>
            <a:ext cx="609159" cy="28717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D49E7-5704-41C2-9C1C-88D481959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6134" y="4698475"/>
            <a:ext cx="2300199" cy="29208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3561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04-9013-4713-971B-95A3AC6F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Gen-Copy mechanism </a:t>
            </a:r>
            <a:r>
              <a:rPr lang="en-CA" dirty="0">
                <a:solidFill>
                  <a:srgbClr val="0000FF"/>
                </a:solidFill>
              </a:rPr>
              <a:t>Alteration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F0588-4850-4CD7-A1D5-1E4BF0D3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9450"/>
            <a:ext cx="7549600" cy="3144600"/>
          </a:xfrm>
        </p:spPr>
        <p:txBody>
          <a:bodyPr/>
          <a:lstStyle/>
          <a:p>
            <a:r>
              <a:rPr lang="en-US" dirty="0"/>
              <a:t>For end-to-end training, we switch the variable          with a </a:t>
            </a:r>
            <a:r>
              <a:rPr lang="en-US" b="1" dirty="0">
                <a:solidFill>
                  <a:srgbClr val="FF0000"/>
                </a:solidFill>
              </a:rPr>
              <a:t>gate</a:t>
            </a:r>
            <a:r>
              <a:rPr lang="en-US" dirty="0"/>
              <a:t> </a:t>
            </a:r>
          </a:p>
          <a:p>
            <a:r>
              <a:rPr lang="en-US" dirty="0"/>
              <a:t>This gate gets computed from a </a:t>
            </a:r>
            <a:r>
              <a:rPr lang="en-US" b="1" dirty="0">
                <a:solidFill>
                  <a:srgbClr val="0000FF"/>
                </a:solidFill>
              </a:rPr>
              <a:t>two-layer feedforward network</a:t>
            </a:r>
            <a:r>
              <a:rPr lang="en-US" dirty="0"/>
              <a:t>, whose input consists of the </a:t>
            </a:r>
            <a:r>
              <a:rPr lang="en-US" b="1" dirty="0">
                <a:solidFill>
                  <a:srgbClr val="0000FF"/>
                </a:solidFill>
              </a:rPr>
              <a:t>concatenation of the decoder state       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attention-weighted representation</a:t>
            </a:r>
            <a:r>
              <a:rPr lang="en-US" b="1" dirty="0"/>
              <a:t> </a:t>
            </a:r>
            <a:r>
              <a:rPr lang="en-CA" dirty="0"/>
              <a:t>of the </a:t>
            </a:r>
            <a:r>
              <a:rPr lang="en-CA" dirty="0">
                <a:solidFill>
                  <a:srgbClr val="FF0000"/>
                </a:solidFill>
              </a:rPr>
              <a:t>data</a:t>
            </a:r>
          </a:p>
          <a:p>
            <a:pPr marL="11430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The full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generative probability </a:t>
            </a:r>
            <a:r>
              <a:rPr lang="en-US" dirty="0"/>
              <a:t>at </a:t>
            </a:r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     is then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C85D9-3A4B-4CAB-AE6D-2749B85E4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3" r="15391" b="-1"/>
          <a:stretch/>
        </p:blipFill>
        <p:spPr>
          <a:xfrm>
            <a:off x="5634705" y="1126591"/>
            <a:ext cx="391640" cy="2587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EBE35-3F7F-4474-A449-4B901AE3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10" y="1126591"/>
            <a:ext cx="391640" cy="258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0713D-5FF1-4283-B4D5-7CCE838A6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158" y="1693673"/>
            <a:ext cx="557482" cy="3587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7DB1D-7451-49E2-935B-3DFB77244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828" y="2312358"/>
            <a:ext cx="2064279" cy="4105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FCB32E-5CE9-4361-8DCB-BFCE85F71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923" y="2853241"/>
            <a:ext cx="3300153" cy="452156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A8998A-43EC-4E2B-A969-9D05B1830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256" y="4093397"/>
            <a:ext cx="6710383" cy="920944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D2DF34-34C2-4C36-81E9-B741FD8CC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575" y="3636149"/>
            <a:ext cx="290883" cy="2502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9200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2DD6-EBF7-4772-AF88-0D804D3A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Text-to-text</a:t>
            </a:r>
            <a:r>
              <a:rPr lang="en-CA" dirty="0"/>
              <a:t> generation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75A9-3235-4281-9D2F-8163862B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96093"/>
            <a:ext cx="8170993" cy="3235174"/>
          </a:xfrm>
        </p:spPr>
        <p:txBody>
          <a:bodyPr/>
          <a:lstStyle/>
          <a:p>
            <a:r>
              <a:rPr lang="en-US" sz="2000" dirty="0"/>
              <a:t>Text-to-text generation includes problems of </a:t>
            </a:r>
            <a:r>
              <a:rPr lang="en-US" sz="2000" b="1" dirty="0">
                <a:solidFill>
                  <a:srgbClr val="7030A0"/>
                </a:solidFill>
              </a:rPr>
              <a:t>summarization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simplification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These problems can be approached in two ways: </a:t>
            </a:r>
          </a:p>
          <a:p>
            <a:pPr lvl="1"/>
            <a:r>
              <a:rPr lang="en-US" sz="1600" dirty="0"/>
              <a:t>1. Through </a:t>
            </a:r>
            <a:r>
              <a:rPr lang="en-US" sz="1600" b="1" dirty="0">
                <a:solidFill>
                  <a:srgbClr val="0000FF"/>
                </a:solidFill>
              </a:rPr>
              <a:t>encoder-decoder architecture </a:t>
            </a:r>
          </a:p>
          <a:p>
            <a:pPr lvl="1"/>
            <a:r>
              <a:rPr lang="en-US" sz="1600" dirty="0"/>
              <a:t>2. By </a:t>
            </a:r>
            <a:r>
              <a:rPr lang="en-US" sz="1600" b="1" dirty="0">
                <a:solidFill>
                  <a:srgbClr val="0000FF"/>
                </a:solidFill>
              </a:rPr>
              <a:t>operating</a:t>
            </a:r>
            <a:r>
              <a:rPr lang="en-US" sz="1600" dirty="0"/>
              <a:t> directly on the </a:t>
            </a:r>
            <a:r>
              <a:rPr lang="en-US" sz="1600" b="1" dirty="0">
                <a:solidFill>
                  <a:srgbClr val="0000FF"/>
                </a:solidFill>
              </a:rPr>
              <a:t>input text</a:t>
            </a:r>
            <a:r>
              <a:rPr lang="en-US" sz="1600" dirty="0"/>
              <a:t>.</a:t>
            </a:r>
          </a:p>
          <a:p>
            <a:pPr marL="5969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343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2DD6-EBF7-4772-AF88-0D804D3A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7030A0"/>
                </a:solidFill>
              </a:rPr>
              <a:t>Text-to-text</a:t>
            </a:r>
            <a:r>
              <a:rPr lang="en-CA" dirty="0"/>
              <a:t> generation :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75A9-3235-4281-9D2F-8163862B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7517849" cy="3434468"/>
          </a:xfrm>
        </p:spPr>
        <p:txBody>
          <a:bodyPr/>
          <a:lstStyle/>
          <a:p>
            <a:r>
              <a:rPr lang="en-US" dirty="0"/>
              <a:t>Sentence </a:t>
            </a:r>
            <a:r>
              <a:rPr lang="en-US" b="1" dirty="0">
                <a:solidFill>
                  <a:srgbClr val="0000FF"/>
                </a:solidFill>
              </a:rPr>
              <a:t>summarization</a:t>
            </a:r>
            <a:r>
              <a:rPr lang="en-US" dirty="0"/>
              <a:t> is the task of shortening a sentence while preserving its </a:t>
            </a:r>
            <a:r>
              <a:rPr lang="en-US" b="1" dirty="0">
                <a:solidFill>
                  <a:srgbClr val="0000FF"/>
                </a:solidFill>
              </a:rPr>
              <a:t>meaning</a:t>
            </a:r>
          </a:p>
          <a:p>
            <a:endParaRPr lang="en-US" dirty="0"/>
          </a:p>
          <a:p>
            <a:r>
              <a:rPr lang="en-US" dirty="0"/>
              <a:t>Sentence </a:t>
            </a:r>
            <a:r>
              <a:rPr lang="en-US" b="1" dirty="0">
                <a:solidFill>
                  <a:srgbClr val="0000FF"/>
                </a:solidFill>
              </a:rPr>
              <a:t>summarization</a:t>
            </a:r>
            <a:r>
              <a:rPr lang="en-US" dirty="0"/>
              <a:t> is closely related to </a:t>
            </a:r>
            <a:r>
              <a:rPr lang="en-US" dirty="0">
                <a:solidFill>
                  <a:srgbClr val="7030A0"/>
                </a:solidFill>
              </a:rPr>
              <a:t>sentence compression</a:t>
            </a:r>
            <a:r>
              <a:rPr lang="en-US" dirty="0"/>
              <a:t>, in which the summary is produced by </a:t>
            </a:r>
            <a:r>
              <a:rPr lang="en-US" b="1" dirty="0"/>
              <a:t>deleting</a:t>
            </a:r>
            <a:r>
              <a:rPr lang="en-US" dirty="0"/>
              <a:t> words or phrases from the original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Also, a </a:t>
            </a:r>
            <a:r>
              <a:rPr lang="en-US" b="1" dirty="0">
                <a:solidFill>
                  <a:srgbClr val="0000FF"/>
                </a:solidFill>
              </a:rPr>
              <a:t>sentence</a:t>
            </a:r>
            <a:r>
              <a:rPr lang="en-US" dirty="0"/>
              <a:t> summary can also introduce </a:t>
            </a:r>
            <a:r>
              <a:rPr lang="en-US" b="1" dirty="0">
                <a:solidFill>
                  <a:srgbClr val="0000FF"/>
                </a:solidFill>
              </a:rPr>
              <a:t>new words</a:t>
            </a:r>
            <a:r>
              <a:rPr lang="en-US" dirty="0"/>
              <a:t>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0B106-1E6A-4A44-80CE-EFD38557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1" y="3085468"/>
            <a:ext cx="6180364" cy="7912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8CA16-8323-4F64-A1C8-83F7C728C9A2}"/>
              </a:ext>
            </a:extLst>
          </p:cNvPr>
          <p:cNvCxnSpPr/>
          <p:nvPr/>
        </p:nvCxnSpPr>
        <p:spPr>
          <a:xfrm>
            <a:off x="759279" y="3216729"/>
            <a:ext cx="47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12EC1A-9174-4BCD-AD81-4D92D0866CEF}"/>
              </a:ext>
            </a:extLst>
          </p:cNvPr>
          <p:cNvCxnSpPr/>
          <p:nvPr/>
        </p:nvCxnSpPr>
        <p:spPr>
          <a:xfrm>
            <a:off x="759279" y="3712029"/>
            <a:ext cx="47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36270-4B48-4117-9A56-B7EE3249A626}"/>
              </a:ext>
            </a:extLst>
          </p:cNvPr>
          <p:cNvCxnSpPr>
            <a:cxnSpLocks/>
          </p:cNvCxnSpPr>
          <p:nvPr/>
        </p:nvCxnSpPr>
        <p:spPr>
          <a:xfrm flipH="1" flipV="1">
            <a:off x="3747407" y="3804557"/>
            <a:ext cx="2302330" cy="204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8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2DD6-EBF7-4772-AF88-0D804D3A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abstractive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75A9-3235-4281-9D2F-8163862BC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1600" b="1" dirty="0"/>
              <a:t>Sentence</a:t>
            </a:r>
            <a:r>
              <a:rPr lang="en-US" sz="1600" b="1" dirty="0"/>
              <a:t> summarization</a:t>
            </a:r>
            <a:r>
              <a:rPr lang="en-US" sz="1600" dirty="0"/>
              <a:t> can be treated as a </a:t>
            </a:r>
            <a:r>
              <a:rPr lang="en-US" sz="1600" b="1" dirty="0">
                <a:solidFill>
                  <a:srgbClr val="0000FF"/>
                </a:solidFill>
              </a:rPr>
              <a:t>machine translation </a:t>
            </a:r>
            <a:r>
              <a:rPr lang="en-US" sz="1600" dirty="0"/>
              <a:t>problem, using the </a:t>
            </a:r>
            <a:r>
              <a:rPr lang="en-US" sz="1600" b="1" dirty="0">
                <a:solidFill>
                  <a:srgbClr val="0000FF"/>
                </a:solidFill>
              </a:rPr>
              <a:t>attentional encoder-decoder </a:t>
            </a:r>
            <a:r>
              <a:rPr lang="en-US" sz="1600" dirty="0"/>
              <a:t>translation model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The </a:t>
            </a:r>
            <a:r>
              <a:rPr lang="en-US" sz="1600" b="1" dirty="0"/>
              <a:t>longer sentence </a:t>
            </a:r>
            <a:r>
              <a:rPr lang="en-US" sz="1600" dirty="0"/>
              <a:t>is encoded into a </a:t>
            </a:r>
            <a:r>
              <a:rPr lang="en-US" sz="1600" dirty="0">
                <a:solidFill>
                  <a:srgbClr val="7030A0"/>
                </a:solidFill>
              </a:rPr>
              <a:t>sequence of vectors</a:t>
            </a:r>
            <a:r>
              <a:rPr lang="en-US" sz="1600" dirty="0"/>
              <a:t>, one for each token.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The </a:t>
            </a:r>
            <a:r>
              <a:rPr lang="en-US" sz="1600" b="1" dirty="0"/>
              <a:t>decoder</a:t>
            </a:r>
            <a:r>
              <a:rPr lang="en-US" sz="1600" dirty="0"/>
              <a:t> then </a:t>
            </a:r>
            <a:r>
              <a:rPr lang="en-US" sz="1600" b="1" dirty="0"/>
              <a:t>computes attention over these vectors </a:t>
            </a:r>
            <a:r>
              <a:rPr lang="en-US" sz="1600" dirty="0"/>
              <a:t>when updating its own recurrent state.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As with data-to-text generation, it can be useful to boost the encoder-decoder model with the ability to </a:t>
            </a:r>
            <a:r>
              <a:rPr lang="en-US" sz="1600" b="1" dirty="0">
                <a:solidFill>
                  <a:srgbClr val="FF0000"/>
                </a:solidFill>
              </a:rPr>
              <a:t>copy</a:t>
            </a:r>
            <a:r>
              <a:rPr lang="en-US" sz="1600" b="1" dirty="0"/>
              <a:t> words directly from the source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0358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0A1-4723-4687-AC68-119CAFE9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 documents, fear of 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BBDA-EC17-4C1B-85FB-B4EB7D8E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316767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</a:rPr>
              <a:t>Problem : </a:t>
            </a:r>
            <a:r>
              <a:rPr lang="en-US" sz="1600" dirty="0"/>
              <a:t>When summarizing longer documents, an additional </a:t>
            </a:r>
            <a:r>
              <a:rPr lang="en-US" sz="1600" dirty="0">
                <a:solidFill>
                  <a:srgbClr val="0000FF"/>
                </a:solidFill>
              </a:rPr>
              <a:t>concern</a:t>
            </a:r>
            <a:r>
              <a:rPr lang="en-US" sz="1600" dirty="0"/>
              <a:t> is that the summary not be </a:t>
            </a:r>
            <a:r>
              <a:rPr lang="en-US" sz="1600" dirty="0">
                <a:solidFill>
                  <a:srgbClr val="0000FF"/>
                </a:solidFill>
              </a:rPr>
              <a:t>repetitive</a:t>
            </a:r>
            <a:r>
              <a:rPr lang="en-US" sz="1600" dirty="0"/>
              <a:t>, therefore,  </a:t>
            </a:r>
            <a:r>
              <a:rPr lang="en-US" sz="1600" dirty="0">
                <a:solidFill>
                  <a:srgbClr val="FF00FF"/>
                </a:solidFill>
              </a:rPr>
              <a:t>each part of the summary should cover new ground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B050"/>
                </a:solidFill>
              </a:rPr>
              <a:t>Solution : </a:t>
            </a:r>
            <a:r>
              <a:rPr lang="en-US" sz="1600" dirty="0"/>
              <a:t>This can be addressed by maintaining a vector of the sum total of all attention values thus far: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This </a:t>
            </a:r>
            <a:r>
              <a:rPr lang="en-US" sz="1600" dirty="0">
                <a:solidFill>
                  <a:srgbClr val="7030A0"/>
                </a:solidFill>
              </a:rPr>
              <a:t>total</a:t>
            </a:r>
            <a:r>
              <a:rPr lang="en-US" sz="1600" dirty="0"/>
              <a:t> can be used as an </a:t>
            </a:r>
            <a:r>
              <a:rPr lang="en-US" sz="1600" dirty="0">
                <a:solidFill>
                  <a:srgbClr val="7030A0"/>
                </a:solidFill>
              </a:rPr>
              <a:t>additional input </a:t>
            </a:r>
            <a:r>
              <a:rPr lang="en-US" sz="1600" dirty="0"/>
              <a:t>to the computation of the </a:t>
            </a:r>
            <a:r>
              <a:rPr lang="en-US" sz="1600" dirty="0">
                <a:solidFill>
                  <a:srgbClr val="FF0000"/>
                </a:solidFill>
              </a:rPr>
              <a:t>attention weights</a:t>
            </a:r>
            <a:r>
              <a:rPr lang="en-US" sz="1600" dirty="0"/>
              <a:t>, which enables the model to learn to prefer parts of the source which have not been attended to yet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282BF-4C13-486A-ABAD-D558E4EC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33" y="2961841"/>
            <a:ext cx="1844975" cy="357092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F0C93-E97D-4C17-8B11-D7B9E82F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4431825"/>
            <a:ext cx="4993217" cy="553141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EE510F-77DB-43BE-853F-946938EF048D}"/>
              </a:ext>
            </a:extLst>
          </p:cNvPr>
          <p:cNvCxnSpPr/>
          <p:nvPr/>
        </p:nvCxnSpPr>
        <p:spPr>
          <a:xfrm flipV="1">
            <a:off x="1477736" y="3151414"/>
            <a:ext cx="1543050" cy="3673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5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942C-987F-4098-9966-F3CDDB1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sz="2800" dirty="0"/>
              <a:t>overage Loss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85E8-D37C-4A0E-8F93-4113CD56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223633" cy="3144600"/>
          </a:xfrm>
        </p:spPr>
        <p:txBody>
          <a:bodyPr/>
          <a:lstStyle/>
          <a:p>
            <a:r>
              <a:rPr lang="en-US" sz="1600" dirty="0"/>
              <a:t>To encourage </a:t>
            </a:r>
            <a:r>
              <a:rPr lang="en-US" sz="1600" dirty="0">
                <a:solidFill>
                  <a:srgbClr val="FF0000"/>
                </a:solidFill>
              </a:rPr>
              <a:t>diversity</a:t>
            </a:r>
            <a:r>
              <a:rPr lang="en-US" sz="1600" dirty="0"/>
              <a:t> in the generated summary, introduce a </a:t>
            </a:r>
            <a:r>
              <a:rPr lang="en-US" sz="1600" b="1" dirty="0">
                <a:solidFill>
                  <a:srgbClr val="7030A0"/>
                </a:solidFill>
              </a:rPr>
              <a:t>coverage loss </a:t>
            </a:r>
            <a:r>
              <a:rPr lang="en-US" sz="1600" dirty="0"/>
              <a:t>to the objective function: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</a:t>
            </a:r>
            <a:r>
              <a:rPr lang="en-US" sz="1600" dirty="0">
                <a:solidFill>
                  <a:srgbClr val="7030A0"/>
                </a:solidFill>
              </a:rPr>
              <a:t>loss</a:t>
            </a:r>
            <a:r>
              <a:rPr lang="en-US" sz="1600" dirty="0"/>
              <a:t> will be </a:t>
            </a:r>
            <a:r>
              <a:rPr lang="en-US" sz="1600" dirty="0">
                <a:solidFill>
                  <a:srgbClr val="7030A0"/>
                </a:solidFill>
              </a:rPr>
              <a:t>low</a:t>
            </a:r>
            <a:r>
              <a:rPr lang="en-US" sz="1600" dirty="0"/>
              <a:t> if          assigns </a:t>
            </a:r>
            <a:r>
              <a:rPr lang="en-US" sz="1600" dirty="0">
                <a:solidFill>
                  <a:srgbClr val="7030A0"/>
                </a:solidFill>
              </a:rPr>
              <a:t>little attention </a:t>
            </a:r>
            <a:r>
              <a:rPr lang="en-US" sz="1600" dirty="0"/>
              <a:t>to words that already have large values in </a:t>
            </a:r>
          </a:p>
          <a:p>
            <a:r>
              <a:rPr lang="en-US" sz="1600" dirty="0"/>
              <a:t>Coverage loss is similar to the concept of </a:t>
            </a:r>
            <a:r>
              <a:rPr lang="en-US" sz="1600" dirty="0">
                <a:solidFill>
                  <a:srgbClr val="FF0000"/>
                </a:solidFill>
              </a:rPr>
              <a:t>marginal relevance</a:t>
            </a:r>
            <a:r>
              <a:rPr lang="en-US" sz="1600" dirty="0"/>
              <a:t>, in which the reward for adding new content is proportional to the extent to which it increases the overall amount of information conveyed by the summary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A0A63-1A8F-432D-B961-FA8B4FE5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880416"/>
            <a:ext cx="3209925" cy="93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C3244-006C-4C0C-92B6-745748F1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97" y="2964860"/>
            <a:ext cx="354915" cy="247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7C15E-6C76-4670-BD27-E6CFB3472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356" y="3213666"/>
            <a:ext cx="332682" cy="276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995195-6F17-4F90-996A-18E7EE9CC431}"/>
              </a:ext>
            </a:extLst>
          </p:cNvPr>
          <p:cNvCxnSpPr/>
          <p:nvPr/>
        </p:nvCxnSpPr>
        <p:spPr>
          <a:xfrm flipV="1">
            <a:off x="1477736" y="2408464"/>
            <a:ext cx="963385" cy="5563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7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B362-D1D9-4705-8BEB-1B66F12C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445025"/>
            <a:ext cx="8750657" cy="572700"/>
          </a:xfrm>
        </p:spPr>
        <p:txBody>
          <a:bodyPr/>
          <a:lstStyle/>
          <a:p>
            <a:r>
              <a:rPr lang="en-CA" sz="2400" dirty="0"/>
              <a:t>Sentence fusion for multi-document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EAE9-6714-4A71-A260-F08C6D767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multi-document summarization, the goal is to produce a </a:t>
            </a:r>
            <a:r>
              <a:rPr lang="en-US" dirty="0">
                <a:solidFill>
                  <a:srgbClr val="7030A0"/>
                </a:solidFill>
              </a:rPr>
              <a:t>summary</a:t>
            </a:r>
            <a:r>
              <a:rPr lang="en-US" dirty="0"/>
              <a:t> that covers all the </a:t>
            </a:r>
            <a:r>
              <a:rPr lang="en-US" dirty="0">
                <a:solidFill>
                  <a:srgbClr val="7030A0"/>
                </a:solidFill>
              </a:rPr>
              <a:t>content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several</a:t>
            </a:r>
            <a:r>
              <a:rPr lang="en-US" dirty="0"/>
              <a:t> documents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One approach is to </a:t>
            </a:r>
            <a:r>
              <a:rPr lang="en-US" dirty="0">
                <a:solidFill>
                  <a:srgbClr val="FF0000"/>
                </a:solidFill>
              </a:rPr>
              <a:t>identify sentences </a:t>
            </a:r>
            <a:r>
              <a:rPr lang="en-US" dirty="0"/>
              <a:t>across all documents that relate to a </a:t>
            </a:r>
            <a:r>
              <a:rPr lang="en-US" dirty="0">
                <a:solidFill>
                  <a:srgbClr val="FF0000"/>
                </a:solidFill>
              </a:rPr>
              <a:t>single theme</a:t>
            </a:r>
            <a:r>
              <a:rPr lang="en-US" dirty="0"/>
              <a:t>, and then to </a:t>
            </a:r>
            <a:r>
              <a:rPr lang="en-US" dirty="0">
                <a:solidFill>
                  <a:srgbClr val="FF0000"/>
                </a:solidFill>
              </a:rPr>
              <a:t>fuse</a:t>
            </a:r>
            <a:r>
              <a:rPr lang="en-US" dirty="0"/>
              <a:t> them into a </a:t>
            </a:r>
            <a:r>
              <a:rPr lang="en-US" dirty="0">
                <a:solidFill>
                  <a:srgbClr val="FF0000"/>
                </a:solidFill>
              </a:rPr>
              <a:t>single sentence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Dependency parsing </a:t>
            </a:r>
            <a:r>
              <a:rPr lang="en-US" dirty="0"/>
              <a:t>is often used as a technique for sentence fusion.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355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41F-6621-49AE-B60F-79B1E967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445025"/>
            <a:ext cx="9013371" cy="572700"/>
          </a:xfrm>
        </p:spPr>
        <p:txBody>
          <a:bodyPr/>
          <a:lstStyle/>
          <a:p>
            <a:r>
              <a:rPr lang="en-CA" sz="2800" dirty="0"/>
              <a:t>Sentence fusion for multi-document summarization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7CDE-9E90-4328-9AB3-0C2BC030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289250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After parsing each sentence, the resulting dependency trees can be aggregated into a lattice or </a:t>
            </a:r>
            <a:r>
              <a:rPr lang="en-CA" sz="1400" dirty="0"/>
              <a:t>or a graph structure.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1400" dirty="0"/>
              <a:t>In this graph,</a:t>
            </a:r>
            <a:r>
              <a:rPr lang="en-US" sz="1400" dirty="0"/>
              <a:t> identical or closely related words are fused into a single node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resulting graph can then be pruned back to a tree by solving an integer linear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BF9F8-BA07-4655-96CE-95C0A6B8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82" y="3053443"/>
            <a:ext cx="3503653" cy="10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2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generation</a:t>
            </a:r>
            <a:endParaRPr dirty="0"/>
          </a:p>
        </p:txBody>
      </p:sp>
      <p:sp>
        <p:nvSpPr>
          <p:cNvPr id="1149" name="Google Shape;1149;p17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613100" cy="2024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CA" sz="2000" dirty="0"/>
              <a:t>Input : </a:t>
            </a:r>
            <a:r>
              <a:rPr lang="en-CA" sz="2000" dirty="0">
                <a:solidFill>
                  <a:srgbClr val="0000FF"/>
                </a:solidFill>
              </a:rPr>
              <a:t>Structured</a:t>
            </a:r>
            <a:r>
              <a:rPr lang="en-CA" sz="2000" dirty="0"/>
              <a:t> records + </a:t>
            </a:r>
            <a:r>
              <a:rPr lang="en-CA" sz="2000" dirty="0">
                <a:solidFill>
                  <a:srgbClr val="0000FF"/>
                </a:solidFill>
              </a:rPr>
              <a:t>Unstructured</a:t>
            </a:r>
            <a:r>
              <a:rPr lang="en-CA" sz="2000" dirty="0"/>
              <a:t> data</a:t>
            </a:r>
          </a:p>
          <a:p>
            <a:pPr marL="285750" indent="-285750">
              <a:spcAft>
                <a:spcPts val="1600"/>
              </a:spcAft>
            </a:pPr>
            <a:r>
              <a:rPr lang="en-CA" sz="2000" dirty="0">
                <a:solidFill>
                  <a:srgbClr val="0000FF"/>
                </a:solidFill>
              </a:rPr>
              <a:t>Structured</a:t>
            </a:r>
            <a:r>
              <a:rPr lang="en-CA" sz="2000" dirty="0"/>
              <a:t> records </a:t>
            </a:r>
            <a:r>
              <a:rPr lang="en-CA" sz="2000" b="1" dirty="0">
                <a:solidFill>
                  <a:srgbClr val="FF0000"/>
                </a:solidFill>
              </a:rPr>
              <a:t>example</a:t>
            </a:r>
            <a:r>
              <a:rPr lang="en-CA" sz="2000" dirty="0"/>
              <a:t> : </a:t>
            </a:r>
            <a:r>
              <a:rPr lang="en-US" sz="2000" dirty="0"/>
              <a:t>Description of a weather forecast</a:t>
            </a:r>
            <a:endParaRPr lang="en-CA" sz="2000" dirty="0"/>
          </a:p>
          <a:p>
            <a:pPr marL="285750" indent="-285750">
              <a:spcAft>
                <a:spcPts val="1600"/>
              </a:spcAft>
            </a:pPr>
            <a:r>
              <a:rPr lang="en-CA" sz="2000" dirty="0">
                <a:solidFill>
                  <a:srgbClr val="0000FF"/>
                </a:solidFill>
              </a:rPr>
              <a:t>Unstructured</a:t>
            </a:r>
            <a:r>
              <a:rPr lang="en-CA" sz="2000" dirty="0"/>
              <a:t> perceptual data</a:t>
            </a:r>
            <a:r>
              <a:rPr lang="en-CA" sz="2000" b="1" dirty="0"/>
              <a:t> </a:t>
            </a:r>
            <a:r>
              <a:rPr lang="en-CA" sz="2000" b="1" dirty="0">
                <a:solidFill>
                  <a:srgbClr val="FF0000"/>
                </a:solidFill>
              </a:rPr>
              <a:t>example</a:t>
            </a:r>
            <a:r>
              <a:rPr lang="en-CA" sz="2000" b="1" dirty="0"/>
              <a:t> : R</a:t>
            </a:r>
            <a:r>
              <a:rPr lang="en-CA" sz="2000" dirty="0"/>
              <a:t>aw image or video</a:t>
            </a:r>
            <a:endParaRPr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40F1-0387-4A79-97BB-33629BD6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158622" cy="3697111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variable                     indicates whether there is an </a:t>
            </a:r>
            <a:r>
              <a:rPr lang="en-US" dirty="0">
                <a:solidFill>
                  <a:srgbClr val="FF0000"/>
                </a:solidFill>
              </a:rPr>
              <a:t>edge</a:t>
            </a:r>
            <a:r>
              <a:rPr lang="en-US" dirty="0"/>
              <a:t> from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 of type </a:t>
            </a:r>
            <a:r>
              <a:rPr lang="en-US" dirty="0">
                <a:solidFill>
                  <a:srgbClr val="FF0000"/>
                </a:solidFill>
              </a:rPr>
              <a:t>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score of this edge is                     ,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is a set of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, which ensures that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forms a </a:t>
            </a:r>
            <a:r>
              <a:rPr lang="en-US" dirty="0">
                <a:solidFill>
                  <a:srgbClr val="7030A0"/>
                </a:solidFill>
              </a:rPr>
              <a:t>valid dependency graph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As usual, w is the list of words in the graph, and θ is a vector of parameters.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score                         reflects the </a:t>
            </a:r>
            <a:r>
              <a:rPr lang="en-US" dirty="0">
                <a:solidFill>
                  <a:srgbClr val="00B0F0"/>
                </a:solidFill>
              </a:rPr>
              <a:t>“importance</a:t>
            </a:r>
            <a:r>
              <a:rPr lang="en-US" dirty="0"/>
              <a:t>” of the modifier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overall meaning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7706A-FA0D-4B37-BA94-B7F3950E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9" y="293914"/>
            <a:ext cx="3194805" cy="958442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F7321-9F5A-4AE1-A619-B8895A6E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07" y="1361371"/>
            <a:ext cx="1138104" cy="286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28723-E4D1-4414-9A21-BC71541B8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17" y="2113252"/>
            <a:ext cx="1226683" cy="311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86C0A-2C04-4F7F-AF87-8E9C2C26D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612" y="3993115"/>
            <a:ext cx="1370705" cy="3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41F-6621-49AE-B60F-79B1E967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445025"/>
            <a:ext cx="9013371" cy="572700"/>
          </a:xfrm>
        </p:spPr>
        <p:txBody>
          <a:bodyPr/>
          <a:lstStyle/>
          <a:p>
            <a:r>
              <a:rPr lang="en-CA" sz="2800" dirty="0"/>
              <a:t>Sentence fusion for multi-document summarization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7CDE-9E90-4328-9AB3-0C2BC030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289250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7030A0"/>
                </a:solidFill>
              </a:rPr>
              <a:t>Linearization</a:t>
            </a:r>
            <a:r>
              <a:rPr lang="en-US" sz="2000" dirty="0"/>
              <a:t> is like the inverse of </a:t>
            </a:r>
            <a:r>
              <a:rPr lang="en-US" sz="2000" b="1" dirty="0">
                <a:solidFill>
                  <a:srgbClr val="7030A0"/>
                </a:solidFill>
              </a:rPr>
              <a:t>dependency parsing</a:t>
            </a:r>
            <a:r>
              <a:rPr lang="en-US" sz="2000" dirty="0"/>
              <a:t>: instead of parsing from a </a:t>
            </a:r>
            <a:r>
              <a:rPr lang="en-US" sz="2000" dirty="0">
                <a:solidFill>
                  <a:srgbClr val="00B0F0"/>
                </a:solidFill>
              </a:rPr>
              <a:t>sequence of tokens </a:t>
            </a:r>
            <a:r>
              <a:rPr lang="en-US" sz="2000" dirty="0"/>
              <a:t>into a </a:t>
            </a:r>
            <a:r>
              <a:rPr lang="en-US" sz="2000" dirty="0">
                <a:solidFill>
                  <a:srgbClr val="00B0F0"/>
                </a:solidFill>
              </a:rPr>
              <a:t>tree</a:t>
            </a:r>
            <a:r>
              <a:rPr lang="en-US" sz="2000" dirty="0"/>
              <a:t>, we must </a:t>
            </a:r>
            <a:r>
              <a:rPr lang="en-US" sz="2000" dirty="0">
                <a:solidFill>
                  <a:srgbClr val="00B0F0"/>
                </a:solidFill>
              </a:rPr>
              <a:t>convert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B0F0"/>
                </a:solidFill>
              </a:rPr>
              <a:t>tree</a:t>
            </a:r>
            <a:r>
              <a:rPr lang="en-US" sz="2000" dirty="0"/>
              <a:t> back into a </a:t>
            </a:r>
            <a:r>
              <a:rPr lang="en-US" sz="2000" dirty="0">
                <a:solidFill>
                  <a:srgbClr val="00B0F0"/>
                </a:solidFill>
              </a:rPr>
              <a:t>sequence of tokens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This is typically done by generating a set of </a:t>
            </a:r>
            <a:r>
              <a:rPr lang="en-US" sz="2000" dirty="0">
                <a:solidFill>
                  <a:srgbClr val="FF0000"/>
                </a:solidFill>
              </a:rPr>
              <a:t>candidate </a:t>
            </a:r>
            <a:r>
              <a:rPr lang="en-US" sz="2000" dirty="0" err="1">
                <a:solidFill>
                  <a:srgbClr val="FF0000"/>
                </a:solidFill>
              </a:rPr>
              <a:t>linearizations</a:t>
            </a:r>
            <a:r>
              <a:rPr lang="en-US" sz="2000" dirty="0"/>
              <a:t>, and choosing the one with the </a:t>
            </a:r>
            <a:r>
              <a:rPr lang="en-US" sz="2000" dirty="0">
                <a:solidFill>
                  <a:srgbClr val="FF0000"/>
                </a:solidFill>
              </a:rPr>
              <a:t>highest score </a:t>
            </a:r>
            <a:r>
              <a:rPr lang="en-US" sz="2000" dirty="0"/>
              <a:t>under a language model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377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06D-B679-4C25-BB1A-AA35FBCE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Dialogue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20A-3462-41DC-8355-98628027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368500" cy="3144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Dialogue systems are capable of </a:t>
            </a:r>
            <a:r>
              <a:rPr lang="en-US" b="1" dirty="0">
                <a:solidFill>
                  <a:srgbClr val="0000FF"/>
                </a:solidFill>
              </a:rPr>
              <a:t>conversing</a:t>
            </a:r>
            <a:r>
              <a:rPr lang="en-US" dirty="0"/>
              <a:t> with a </a:t>
            </a:r>
            <a:r>
              <a:rPr lang="en-US" b="1" dirty="0">
                <a:solidFill>
                  <a:srgbClr val="0000FF"/>
                </a:solidFill>
              </a:rPr>
              <a:t>human interlocuto</a:t>
            </a:r>
            <a:r>
              <a:rPr lang="en-US" dirty="0"/>
              <a:t>r, often </a:t>
            </a:r>
            <a:r>
              <a:rPr lang="en-US" b="1" dirty="0"/>
              <a:t>to perform some </a:t>
            </a:r>
            <a:r>
              <a:rPr lang="en-US" b="1" dirty="0">
                <a:solidFill>
                  <a:schemeClr val="accent5"/>
                </a:solidFill>
              </a:rPr>
              <a:t>task</a:t>
            </a:r>
            <a:r>
              <a:rPr lang="en-US" b="1" dirty="0"/>
              <a:t> </a:t>
            </a:r>
            <a:r>
              <a:rPr lang="en-US" dirty="0"/>
              <a:t>, or  </a:t>
            </a:r>
            <a:r>
              <a:rPr lang="en-US" b="1" dirty="0"/>
              <a:t>just to </a:t>
            </a:r>
            <a:r>
              <a:rPr lang="en-US" b="1" dirty="0">
                <a:solidFill>
                  <a:schemeClr val="accent5"/>
                </a:solidFill>
              </a:rPr>
              <a:t>chat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Commercial systems such as </a:t>
            </a:r>
            <a:r>
              <a:rPr lang="en-US" b="1" dirty="0">
                <a:solidFill>
                  <a:srgbClr val="0000FF"/>
                </a:solidFill>
              </a:rPr>
              <a:t>Alexa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Siri</a:t>
            </a:r>
            <a:r>
              <a:rPr lang="en-US" dirty="0"/>
              <a:t> have recently brought this technology into widespread use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 of Dialogue can be the following conversation to order pizza.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80881-4361-429D-B698-CC96D391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86" y="2429933"/>
            <a:ext cx="2367114" cy="25972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14E5E6-CBEE-462D-8002-D96A5E40BCD5}"/>
              </a:ext>
            </a:extLst>
          </p:cNvPr>
          <p:cNvSpPr/>
          <p:nvPr/>
        </p:nvSpPr>
        <p:spPr>
          <a:xfrm>
            <a:off x="4859867" y="4025425"/>
            <a:ext cx="1210734" cy="406400"/>
          </a:xfrm>
          <a:prstGeom prst="rightArrow">
            <a:avLst>
              <a:gd name="adj1" fmla="val 45833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87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06D-B679-4C25-BB1A-AA35FBCE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Finite-state &amp; agenda-based dialogue systems 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20A-3462-41DC-8355-98628027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06" y="1225953"/>
            <a:ext cx="8027968" cy="3144600"/>
          </a:xfrm>
        </p:spPr>
        <p:txBody>
          <a:bodyPr/>
          <a:lstStyle/>
          <a:p>
            <a:r>
              <a:rPr lang="en-CA" sz="2000" b="1" dirty="0">
                <a:solidFill>
                  <a:srgbClr val="0000FF"/>
                </a:solidFill>
              </a:rPr>
              <a:t>Finite-state automata </a:t>
            </a:r>
            <a:r>
              <a:rPr lang="en-CA" sz="2000" dirty="0"/>
              <a:t>is a formal model of computation, </a:t>
            </a:r>
            <a:r>
              <a:rPr lang="en-US" sz="2000" dirty="0"/>
              <a:t>in which string </a:t>
            </a:r>
            <a:r>
              <a:rPr lang="en-US" sz="2000" dirty="0">
                <a:solidFill>
                  <a:srgbClr val="00B0F0"/>
                </a:solidFill>
              </a:rPr>
              <a:t>inputs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F0"/>
                </a:solidFill>
              </a:rPr>
              <a:t>outputs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00B0F0"/>
                </a:solidFill>
              </a:rPr>
              <a:t>linked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00B0F0"/>
                </a:solidFill>
              </a:rPr>
              <a:t>transitions</a:t>
            </a:r>
            <a:r>
              <a:rPr lang="en-US" sz="2000" dirty="0"/>
              <a:t> between a </a:t>
            </a:r>
            <a:r>
              <a:rPr lang="en-US" sz="2000" b="1" dirty="0">
                <a:solidFill>
                  <a:schemeClr val="accent5"/>
                </a:solidFill>
              </a:rPr>
              <a:t>finite number of discrete states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This model fits </a:t>
            </a:r>
            <a:r>
              <a:rPr lang="en-US" sz="2000" b="1" dirty="0"/>
              <a:t>simple task-oriented dialogues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Dialogue can be represented with a </a:t>
            </a:r>
            <a:r>
              <a:rPr lang="en-US" sz="2000" b="1" dirty="0"/>
              <a:t>finite-state </a:t>
            </a:r>
            <a:r>
              <a:rPr lang="en-US" sz="2000" b="1" dirty="0">
                <a:solidFill>
                  <a:srgbClr val="0000FF"/>
                </a:solidFill>
              </a:rPr>
              <a:t>transducer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1155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6C73-FD58-406B-A2DA-243586E1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29" y="348141"/>
            <a:ext cx="3647174" cy="33517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 of </a:t>
            </a:r>
            <a:r>
              <a:rPr lang="en-US" b="1" dirty="0"/>
              <a:t>dialogue</a:t>
            </a:r>
            <a:r>
              <a:rPr lang="en-US" dirty="0"/>
              <a:t> and the associated </a:t>
            </a:r>
            <a:r>
              <a:rPr lang="en-US" b="1" dirty="0"/>
              <a:t>finite-state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TOPPING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ADDRESS</a:t>
            </a:r>
            <a:r>
              <a:rPr lang="en-US" dirty="0"/>
              <a:t> are the two </a:t>
            </a:r>
            <a:r>
              <a:rPr lang="en-US" b="1" dirty="0">
                <a:solidFill>
                  <a:schemeClr val="accent5"/>
                </a:solidFill>
              </a:rPr>
              <a:t>slots</a:t>
            </a:r>
            <a:r>
              <a:rPr lang="en-US" dirty="0"/>
              <a:t> associated with the activity of ordering a pizza, which is called a </a:t>
            </a:r>
            <a:r>
              <a:rPr lang="en-US" b="1" dirty="0">
                <a:solidFill>
                  <a:schemeClr val="accent5"/>
                </a:solidFill>
              </a:rPr>
              <a:t>frame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27970-051B-4E4A-A77F-6A1574A3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9" y="1730233"/>
            <a:ext cx="2642076" cy="2898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A871F-7EBF-4BB7-89EA-2889DC69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16" y="135810"/>
            <a:ext cx="2530284" cy="452722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0F73136-9B3B-428E-B2F6-75AF5F235C76}"/>
              </a:ext>
            </a:extLst>
          </p:cNvPr>
          <p:cNvSpPr/>
          <p:nvPr/>
        </p:nvSpPr>
        <p:spPr>
          <a:xfrm rot="16200000">
            <a:off x="5121650" y="3513023"/>
            <a:ext cx="230261" cy="25302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84910-A215-4058-BDC6-E24B77212AB5}"/>
              </a:ext>
            </a:extLst>
          </p:cNvPr>
          <p:cNvSpPr txBox="1"/>
          <p:nvPr/>
        </p:nvSpPr>
        <p:spPr>
          <a:xfrm>
            <a:off x="3646572" y="4833698"/>
            <a:ext cx="31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accent5"/>
                </a:solidFill>
              </a:rPr>
              <a:t>simple task-oriented dialogue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6B1BE3E-DC06-4445-B094-1E4144AA6922}"/>
              </a:ext>
            </a:extLst>
          </p:cNvPr>
          <p:cNvSpPr/>
          <p:nvPr/>
        </p:nvSpPr>
        <p:spPr>
          <a:xfrm rot="16200000">
            <a:off x="7763727" y="3479168"/>
            <a:ext cx="230261" cy="253028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05184-DFDB-47D7-846B-A3442F1E2E89}"/>
              </a:ext>
            </a:extLst>
          </p:cNvPr>
          <p:cNvSpPr txBox="1"/>
          <p:nvPr/>
        </p:nvSpPr>
        <p:spPr>
          <a:xfrm>
            <a:off x="6288649" y="4799843"/>
            <a:ext cx="315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accent5"/>
                </a:solidFill>
              </a:rPr>
              <a:t>finite-state transducer</a:t>
            </a:r>
          </a:p>
        </p:txBody>
      </p:sp>
    </p:spTree>
    <p:extLst>
      <p:ext uri="{BB962C8B-B14F-4D97-AF65-F5344CB8AC3E}">
        <p14:creationId xmlns:p14="http://schemas.microsoft.com/office/powerpoint/2010/main" val="1519773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E5FA-AE68-4B60-BD86-8B28613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7714700" cy="572700"/>
          </a:xfrm>
        </p:spPr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Finite-state &amp; agenda-based dialogue systems 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27970-051B-4E4A-A77F-6A1574A3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27" y="2436825"/>
            <a:ext cx="2028949" cy="2226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A871F-7EBF-4BB7-89EA-2889DC69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186408"/>
            <a:ext cx="1943100" cy="347662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20F73136-9B3B-428E-B2F6-75AF5F235C76}"/>
              </a:ext>
            </a:extLst>
          </p:cNvPr>
          <p:cNvSpPr/>
          <p:nvPr/>
        </p:nvSpPr>
        <p:spPr>
          <a:xfrm rot="16200000">
            <a:off x="6065974" y="3812191"/>
            <a:ext cx="181405" cy="19430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84910-A215-4058-BDC6-E24B77212AB5}"/>
              </a:ext>
            </a:extLst>
          </p:cNvPr>
          <p:cNvSpPr txBox="1"/>
          <p:nvPr/>
        </p:nvSpPr>
        <p:spPr>
          <a:xfrm>
            <a:off x="5004618" y="4889445"/>
            <a:ext cx="242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accent5"/>
                </a:solidFill>
              </a:rPr>
              <a:t>simple task-oriented dialogue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6B1BE3E-DC06-4445-B094-1E4144AA6922}"/>
              </a:ext>
            </a:extLst>
          </p:cNvPr>
          <p:cNvSpPr/>
          <p:nvPr/>
        </p:nvSpPr>
        <p:spPr>
          <a:xfrm rot="16200000">
            <a:off x="8081747" y="3797189"/>
            <a:ext cx="181405" cy="19430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05184-DFDB-47D7-846B-A3442F1E2E89}"/>
              </a:ext>
            </a:extLst>
          </p:cNvPr>
          <p:cNvSpPr txBox="1"/>
          <p:nvPr/>
        </p:nvSpPr>
        <p:spPr>
          <a:xfrm>
            <a:off x="7020391" y="4874443"/>
            <a:ext cx="242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accent5"/>
                </a:solidFill>
              </a:rPr>
              <a:t>finite-state transducer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8C7AB01-6502-40F7-99FE-03970F90CD71}"/>
              </a:ext>
            </a:extLst>
          </p:cNvPr>
          <p:cNvSpPr txBox="1">
            <a:spLocks/>
          </p:cNvSpPr>
          <p:nvPr/>
        </p:nvSpPr>
        <p:spPr>
          <a:xfrm>
            <a:off x="311700" y="1244600"/>
            <a:ext cx="4774403" cy="240453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400" b="1" dirty="0">
                <a:solidFill>
                  <a:srgbClr val="FF0000"/>
                </a:solidFill>
              </a:rPr>
              <a:t>Problem: </a:t>
            </a:r>
            <a:r>
              <a:rPr lang="en-CA" sz="1400" dirty="0"/>
              <a:t>In case the user wants to </a:t>
            </a:r>
            <a:r>
              <a:rPr lang="en-CA" sz="1400" dirty="0">
                <a:solidFill>
                  <a:srgbClr val="7030A0"/>
                </a:solidFill>
              </a:rPr>
              <a:t>communicate more naturally</a:t>
            </a:r>
            <a:r>
              <a:rPr lang="en-CA" sz="1400" dirty="0"/>
              <a:t> using phrases like I’d, .. How should we approach?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Solution: </a:t>
            </a:r>
            <a:r>
              <a:rPr lang="en-CA" sz="1400" dirty="0">
                <a:solidFill>
                  <a:srgbClr val="00B050"/>
                </a:solidFill>
              </a:rPr>
              <a:t>BIO-style sequence labeling</a:t>
            </a:r>
            <a:r>
              <a:rPr lang="en-CA" sz="1400" dirty="0"/>
              <a:t>. </a:t>
            </a:r>
            <a:r>
              <a:rPr lang="en-US" sz="1400" dirty="0"/>
              <a:t>The tagger can be driven by a </a:t>
            </a:r>
            <a:r>
              <a:rPr lang="en-US" sz="1400" dirty="0">
                <a:solidFill>
                  <a:srgbClr val="7030A0"/>
                </a:solidFill>
              </a:rPr>
              <a:t>bi-directional RNN </a:t>
            </a:r>
            <a:r>
              <a:rPr lang="en-US" sz="1400" dirty="0"/>
              <a:t>, similar to recurrent approaches to </a:t>
            </a:r>
            <a:r>
              <a:rPr lang="en-US" sz="1400" dirty="0">
                <a:solidFill>
                  <a:srgbClr val="7030A0"/>
                </a:solidFill>
              </a:rPr>
              <a:t>semantic role labeling</a:t>
            </a:r>
            <a:endParaRPr lang="en-CA" sz="1400" dirty="0">
              <a:solidFill>
                <a:srgbClr val="7030A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DB9E47-EBEC-4D0E-AA33-AF10A4A9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067" y="2896145"/>
            <a:ext cx="1566622" cy="5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96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06D-B679-4C25-BB1A-AA35FBCE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822"/>
            <a:ext cx="7001400" cy="57270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Dialogue : </a:t>
            </a:r>
            <a:r>
              <a:rPr lang="en-CA" dirty="0"/>
              <a:t>Neural chatbots 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20A-3462-41DC-8355-98628027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54079"/>
            <a:ext cx="8392034" cy="3144600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</a:rPr>
              <a:t>Chatbots</a:t>
            </a:r>
            <a:r>
              <a:rPr lang="en-US" sz="2000" dirty="0"/>
              <a:t> are systems that </a:t>
            </a:r>
            <a:r>
              <a:rPr lang="en-US" sz="2000" dirty="0">
                <a:solidFill>
                  <a:schemeClr val="accent5"/>
                </a:solidFill>
              </a:rPr>
              <a:t>parry the user’s input </a:t>
            </a:r>
            <a:r>
              <a:rPr lang="en-US" sz="2000" dirty="0"/>
              <a:t>with a response that keeps the conversation going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00FF"/>
                </a:solidFill>
              </a:rPr>
              <a:t>Chatbots</a:t>
            </a:r>
            <a:r>
              <a:rPr lang="en-US" sz="2000" dirty="0"/>
              <a:t> can be built from the </a:t>
            </a:r>
            <a:r>
              <a:rPr lang="en-US" sz="2000" b="1" dirty="0">
                <a:solidFill>
                  <a:srgbClr val="0000FF"/>
                </a:solidFill>
              </a:rPr>
              <a:t>Encoder-Decoder architecture</a:t>
            </a:r>
          </a:p>
          <a:p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Encoder</a:t>
            </a:r>
            <a:r>
              <a:rPr lang="en-US" sz="2000" dirty="0"/>
              <a:t> converts the user’s input into a </a:t>
            </a:r>
            <a:r>
              <a:rPr lang="en-US" sz="2000" b="1" dirty="0"/>
              <a:t>vector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Decoder</a:t>
            </a:r>
            <a:r>
              <a:rPr lang="en-US" sz="2000" dirty="0"/>
              <a:t> produces a </a:t>
            </a:r>
            <a:r>
              <a:rPr lang="en-US" sz="2000" dirty="0">
                <a:solidFill>
                  <a:schemeClr val="accent5"/>
                </a:solidFill>
              </a:rPr>
              <a:t>sequence of words </a:t>
            </a:r>
            <a:r>
              <a:rPr lang="en-US" sz="2000" dirty="0"/>
              <a:t>as a </a:t>
            </a:r>
            <a:r>
              <a:rPr lang="en-US" sz="2000" b="1" dirty="0"/>
              <a:t>response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61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806D-B679-4C25-BB1A-AA35FBCE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8822"/>
            <a:ext cx="7001400" cy="57270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Dialogue : </a:t>
            </a:r>
            <a:r>
              <a:rPr lang="en-CA" dirty="0"/>
              <a:t>Neural chatbots 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20A-3462-41DC-8355-98628027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17003"/>
            <a:ext cx="8713768" cy="3144600"/>
          </a:xfrm>
        </p:spPr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Problem : </a:t>
            </a:r>
            <a:r>
              <a:rPr lang="en-CA" dirty="0"/>
              <a:t>Encoder-decoder models</a:t>
            </a:r>
            <a:r>
              <a:rPr lang="en-US" dirty="0"/>
              <a:t> </a:t>
            </a:r>
            <a:r>
              <a:rPr lang="en-CA" dirty="0"/>
              <a:t>struggle to maintain </a:t>
            </a:r>
            <a:r>
              <a:rPr lang="en-CA" dirty="0">
                <a:solidFill>
                  <a:srgbClr val="FF0000"/>
                </a:solidFill>
              </a:rPr>
              <a:t>coherence</a:t>
            </a:r>
            <a:r>
              <a:rPr lang="en-CA" dirty="0"/>
              <a:t> over </a:t>
            </a:r>
            <a:r>
              <a:rPr lang="en-CA" b="1" dirty="0"/>
              <a:t>longer conversations</a:t>
            </a:r>
            <a:r>
              <a:rPr lang="en-CA" dirty="0"/>
              <a:t>.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b="1" dirty="0">
                <a:solidFill>
                  <a:srgbClr val="00B050"/>
                </a:solidFill>
              </a:rPr>
              <a:t>Solution : </a:t>
            </a:r>
            <a:r>
              <a:rPr lang="en-US" dirty="0"/>
              <a:t>Modeling the dialogue </a:t>
            </a:r>
            <a:r>
              <a:rPr lang="en-US" b="1" dirty="0"/>
              <a:t>context</a:t>
            </a:r>
            <a:r>
              <a:rPr lang="en-US" dirty="0"/>
              <a:t> recurrently.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By creating </a:t>
            </a:r>
            <a:r>
              <a:rPr lang="en-US" b="1" dirty="0">
                <a:solidFill>
                  <a:srgbClr val="0000FF"/>
                </a:solidFill>
              </a:rPr>
              <a:t>hierarchical recurrent network</a:t>
            </a:r>
            <a:r>
              <a:rPr lang="en-US" dirty="0"/>
              <a:t>, including both </a:t>
            </a:r>
            <a:r>
              <a:rPr lang="en-US" b="1" dirty="0">
                <a:solidFill>
                  <a:srgbClr val="0000FF"/>
                </a:solidFill>
              </a:rPr>
              <a:t>word-level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turn-level</a:t>
            </a:r>
            <a:r>
              <a:rPr lang="en-US" dirty="0"/>
              <a:t> recurrences.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turn-level hidden state </a:t>
            </a:r>
            <a:r>
              <a:rPr lang="en-US" dirty="0"/>
              <a:t>is then used as </a:t>
            </a:r>
            <a:r>
              <a:rPr lang="en-US" b="1" dirty="0"/>
              <a:t>additional </a:t>
            </a:r>
            <a:r>
              <a:rPr lang="en-US" b="1" dirty="0">
                <a:solidFill>
                  <a:srgbClr val="0000FF"/>
                </a:solidFill>
              </a:rPr>
              <a:t>context</a:t>
            </a:r>
            <a:r>
              <a:rPr lang="en-US" b="1" dirty="0"/>
              <a:t> </a:t>
            </a:r>
          </a:p>
          <a:p>
            <a:pPr marL="114300" indent="0">
              <a:buNone/>
            </a:pPr>
            <a:r>
              <a:rPr lang="en-US" b="1" dirty="0"/>
              <a:t>      </a:t>
            </a:r>
            <a:r>
              <a:rPr lang="en-US" dirty="0"/>
              <a:t>in the </a:t>
            </a:r>
            <a:r>
              <a:rPr lang="en-US" b="1" dirty="0"/>
              <a:t>decoder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93101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4B2-F259-403D-BB77-DD0F476F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Dialogue : </a:t>
            </a:r>
            <a:r>
              <a:rPr lang="en-CA" dirty="0"/>
              <a:t>Neural chatbots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7FA0-0355-4828-8076-7B287523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799368" cy="379205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/>
              <a:t>encoder-decoder architecture</a:t>
            </a:r>
            <a:r>
              <a:rPr lang="en-US" dirty="0"/>
              <a:t> can be integrated into </a:t>
            </a:r>
            <a:r>
              <a:rPr lang="en-US" dirty="0">
                <a:solidFill>
                  <a:schemeClr val="accent5"/>
                </a:solidFill>
              </a:rPr>
              <a:t>task-oriented dialogue systems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Neural chatbots can be trained </a:t>
            </a:r>
            <a:r>
              <a:rPr lang="en-US" b="1" dirty="0"/>
              <a:t>end-to-end: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user’s turn </a:t>
            </a:r>
            <a:r>
              <a:rPr lang="en-US" sz="1600" dirty="0"/>
              <a:t>is analyzed by the </a:t>
            </a:r>
            <a:r>
              <a:rPr lang="en-US" sz="1600" b="1" dirty="0">
                <a:solidFill>
                  <a:srgbClr val="0000FF"/>
                </a:solidFill>
              </a:rPr>
              <a:t>encoder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00FF"/>
                </a:solidFill>
              </a:rPr>
              <a:t>system output </a:t>
            </a:r>
            <a:r>
              <a:rPr lang="en-US" sz="1600" dirty="0"/>
              <a:t>is generated by the </a:t>
            </a:r>
            <a:r>
              <a:rPr lang="en-US" sz="1600" b="1" dirty="0">
                <a:solidFill>
                  <a:srgbClr val="0000FF"/>
                </a:solidFill>
              </a:rPr>
              <a:t>decoder</a:t>
            </a:r>
            <a:r>
              <a:rPr lang="en-US" sz="16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architecture can be trained by </a:t>
            </a:r>
            <a:r>
              <a:rPr lang="en-US" b="1" dirty="0">
                <a:solidFill>
                  <a:srgbClr val="0000FF"/>
                </a:solidFill>
              </a:rPr>
              <a:t>log-likelihood</a:t>
            </a:r>
            <a:r>
              <a:rPr lang="en-US" dirty="0"/>
              <a:t> using </a:t>
            </a:r>
            <a:r>
              <a:rPr lang="en-US" b="1" dirty="0">
                <a:solidFill>
                  <a:srgbClr val="0000FF"/>
                </a:solidFill>
              </a:rPr>
              <a:t>backpropagation</a:t>
            </a:r>
            <a:r>
              <a:rPr lang="en-US" dirty="0"/>
              <a:t> or by more elaborate objectives, using </a:t>
            </a:r>
            <a:r>
              <a:rPr lang="en-US" b="1" dirty="0"/>
              <a:t>reinforcement learning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238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68B4-3CFE-45C2-8D51-CA155073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Task-oriented</a:t>
            </a:r>
            <a:r>
              <a:rPr lang="en-CA" dirty="0"/>
              <a:t>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dialogue</a:t>
            </a:r>
            <a:r>
              <a:rPr lang="en-CA" dirty="0"/>
              <a:t> : MDP and RNN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643D-0FC4-42FA-A729-A5A9177FA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/>
              <a:t>Task-oriented</a:t>
            </a:r>
            <a:r>
              <a:rPr lang="en-CA" dirty="0"/>
              <a:t> dialogue systems, typically involve </a:t>
            </a:r>
            <a:r>
              <a:rPr lang="en-US" dirty="0"/>
              <a:t>set of modules: </a:t>
            </a:r>
            <a:r>
              <a:rPr lang="en-US" dirty="0">
                <a:solidFill>
                  <a:srgbClr val="FF00FF"/>
                </a:solidFill>
              </a:rPr>
              <a:t>one for recognizing the </a:t>
            </a:r>
            <a:r>
              <a:rPr lang="en-US" b="1" dirty="0">
                <a:solidFill>
                  <a:srgbClr val="FF00FF"/>
                </a:solidFill>
              </a:rPr>
              <a:t>user input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another for deciding what </a:t>
            </a:r>
            <a:r>
              <a:rPr lang="en-US" b="1" dirty="0">
                <a:solidFill>
                  <a:schemeClr val="accent5"/>
                </a:solidFill>
              </a:rPr>
              <a:t>action to take</a:t>
            </a:r>
            <a:r>
              <a:rPr lang="en-US" dirty="0">
                <a:solidFill>
                  <a:srgbClr val="FFC000"/>
                </a:solidFill>
              </a:rPr>
              <a:t>, and a third for arranging the text of the </a:t>
            </a:r>
            <a:r>
              <a:rPr lang="en-US" b="1" dirty="0">
                <a:solidFill>
                  <a:srgbClr val="FFC000"/>
                </a:solidFill>
              </a:rPr>
              <a:t>system output</a:t>
            </a:r>
          </a:p>
          <a:p>
            <a:endParaRPr lang="en-US" b="1" dirty="0"/>
          </a:p>
          <a:p>
            <a:r>
              <a:rPr lang="en-US" dirty="0">
                <a:solidFill>
                  <a:srgbClr val="0000FF"/>
                </a:solidFill>
              </a:rPr>
              <a:t>RNN decoders </a:t>
            </a:r>
            <a:r>
              <a:rPr lang="en-US" dirty="0"/>
              <a:t>can be integrated into </a:t>
            </a:r>
            <a:r>
              <a:rPr lang="en-US" b="1" dirty="0">
                <a:solidFill>
                  <a:srgbClr val="0000FF"/>
                </a:solidFill>
              </a:rPr>
              <a:t>Markov Decision Process </a:t>
            </a:r>
            <a:r>
              <a:rPr lang="en-US" dirty="0"/>
              <a:t>dialogue systems, by conditioning the </a:t>
            </a:r>
            <a:r>
              <a:rPr lang="en-US" dirty="0">
                <a:solidFill>
                  <a:schemeClr val="accent5"/>
                </a:solidFill>
              </a:rPr>
              <a:t>decoder</a:t>
            </a:r>
            <a:r>
              <a:rPr lang="en-US" dirty="0"/>
              <a:t> on a </a:t>
            </a:r>
            <a:r>
              <a:rPr lang="en-US" dirty="0">
                <a:solidFill>
                  <a:schemeClr val="accent5"/>
                </a:solidFill>
              </a:rPr>
              <a:t>representation</a:t>
            </a:r>
            <a:r>
              <a:rPr lang="en-US" dirty="0"/>
              <a:t> of the </a:t>
            </a:r>
            <a:r>
              <a:rPr lang="en-US" dirty="0">
                <a:solidFill>
                  <a:schemeClr val="accent5"/>
                </a:solidFill>
              </a:rPr>
              <a:t>information</a:t>
            </a:r>
            <a:r>
              <a:rPr lang="en-US" dirty="0"/>
              <a:t> that is to be expressed in each turn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43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generation steps</a:t>
            </a:r>
            <a:endParaRPr dirty="0"/>
          </a:p>
        </p:txBody>
      </p:sp>
      <p:sp>
        <p:nvSpPr>
          <p:cNvPr id="1155" name="Google Shape;1155;p179"/>
          <p:cNvSpPr txBox="1">
            <a:spLocks noGrp="1"/>
          </p:cNvSpPr>
          <p:nvPr>
            <p:ph type="body" idx="1"/>
          </p:nvPr>
        </p:nvSpPr>
        <p:spPr>
          <a:xfrm>
            <a:off x="711021" y="1119817"/>
            <a:ext cx="7721957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All data-to-text systems share some of the same challenges.</a:t>
            </a:r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Determining </a:t>
            </a:r>
            <a:r>
              <a:rPr lang="en-US" sz="1600" b="1" dirty="0"/>
              <a:t>what parts </a:t>
            </a:r>
            <a:r>
              <a:rPr lang="en-US" sz="1600" dirty="0"/>
              <a:t>of the data to </a:t>
            </a:r>
            <a:r>
              <a:rPr lang="en-US" sz="1600" b="1" dirty="0"/>
              <a:t>describe</a:t>
            </a:r>
            <a:r>
              <a:rPr lang="en-US" sz="1600" dirty="0"/>
              <a:t>; </a:t>
            </a:r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Planning a </a:t>
            </a:r>
            <a:r>
              <a:rPr lang="en-US" sz="1600" b="1" dirty="0"/>
              <a:t>presentation</a:t>
            </a:r>
            <a:r>
              <a:rPr lang="en-US" sz="1600" dirty="0"/>
              <a:t> of this information; </a:t>
            </a:r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1600" b="1" dirty="0"/>
              <a:t>Lexicalizing</a:t>
            </a:r>
            <a:r>
              <a:rPr lang="en-US" sz="1600" dirty="0"/>
              <a:t> the data into words and phrases; </a:t>
            </a:r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Organizing words and phrases into well-formed </a:t>
            </a:r>
            <a:r>
              <a:rPr lang="en-US" sz="1600" b="1" dirty="0"/>
              <a:t>sentences</a:t>
            </a:r>
            <a:r>
              <a:rPr lang="en-US" sz="1600" dirty="0"/>
              <a:t> and </a:t>
            </a:r>
            <a:r>
              <a:rPr lang="en-US" sz="1600" b="1" dirty="0"/>
              <a:t>paragraphs</a:t>
            </a:r>
            <a:r>
              <a:rPr lang="en-US" dirty="0"/>
              <a:t>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 earlier stages of this process are sometimes called </a:t>
            </a:r>
            <a:r>
              <a:rPr lang="en-US" b="1" dirty="0">
                <a:solidFill>
                  <a:srgbClr val="0000FF"/>
                </a:solidFill>
              </a:rPr>
              <a:t>content selection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text planning</a:t>
            </a:r>
            <a:r>
              <a:rPr lang="en-US" dirty="0"/>
              <a:t>; the later stages are often called </a:t>
            </a:r>
            <a:r>
              <a:rPr lang="en-US" b="1" dirty="0">
                <a:solidFill>
                  <a:srgbClr val="0000FF"/>
                </a:solidFill>
              </a:rPr>
              <a:t>surface realization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D986-0D63-4C62-BDCF-7561272C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Task-oriented</a:t>
            </a:r>
            <a:r>
              <a:rPr lang="en-CA" sz="2400" dirty="0"/>
              <a:t> 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dialogue </a:t>
            </a:r>
            <a:r>
              <a:rPr lang="en-CA" sz="2400" dirty="0">
                <a:solidFill>
                  <a:schemeClr val="tx1"/>
                </a:solidFill>
              </a:rPr>
              <a:t>: </a:t>
            </a:r>
            <a:r>
              <a:rPr lang="en-CA" sz="2400" dirty="0">
                <a:solidFill>
                  <a:srgbClr val="C00000"/>
                </a:solidFill>
              </a:rPr>
              <a:t>Element</a:t>
            </a:r>
            <a:r>
              <a:rPr lang="en-CA" sz="2400" dirty="0">
                <a:solidFill>
                  <a:schemeClr val="tx1"/>
                </a:solidFill>
              </a:rPr>
              <a:t> Embedding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612A-1973-4C17-BDC5-AA129897C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Another promising direction is to </a:t>
            </a:r>
            <a:r>
              <a:rPr lang="en-US" b="1" dirty="0"/>
              <a:t>create embeddings </a:t>
            </a:r>
            <a:r>
              <a:rPr lang="en-US" dirty="0"/>
              <a:t>for the </a:t>
            </a:r>
            <a:r>
              <a:rPr lang="en-US" b="1" dirty="0"/>
              <a:t>elements</a:t>
            </a:r>
            <a:r>
              <a:rPr lang="en-US" dirty="0"/>
              <a:t> in the domain: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example, the </a:t>
            </a:r>
            <a:r>
              <a:rPr lang="en-US" b="1" dirty="0">
                <a:solidFill>
                  <a:srgbClr val="C00000"/>
                </a:solidFill>
              </a:rPr>
              <a:t>slots</a:t>
            </a:r>
            <a:r>
              <a:rPr lang="en-US" dirty="0"/>
              <a:t> in a record and the </a:t>
            </a:r>
            <a:r>
              <a:rPr lang="en-US" b="1" dirty="0">
                <a:solidFill>
                  <a:srgbClr val="C00000"/>
                </a:solidFill>
              </a:rPr>
              <a:t>entities</a:t>
            </a:r>
            <a:r>
              <a:rPr lang="en-US" dirty="0"/>
              <a:t> that can fill them.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encoder</a:t>
            </a:r>
            <a:r>
              <a:rPr lang="en-US" dirty="0"/>
              <a:t> then encodes not only the </a:t>
            </a:r>
            <a:r>
              <a:rPr lang="en-US" b="1" dirty="0"/>
              <a:t>words</a:t>
            </a:r>
            <a:r>
              <a:rPr lang="en-US" dirty="0"/>
              <a:t> of the </a:t>
            </a:r>
            <a:r>
              <a:rPr lang="en-US" b="1" dirty="0"/>
              <a:t>user’s input</a:t>
            </a:r>
            <a:r>
              <a:rPr lang="en-US" dirty="0"/>
              <a:t>, but the </a:t>
            </a:r>
            <a:r>
              <a:rPr lang="en-US" b="1" dirty="0"/>
              <a:t>embeddings of the elements</a:t>
            </a:r>
            <a:r>
              <a:rPr lang="en-US" dirty="0"/>
              <a:t> that the user mentions.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decoder</a:t>
            </a:r>
            <a:r>
              <a:rPr lang="en-US" dirty="0"/>
              <a:t> is able with the ability to </a:t>
            </a:r>
            <a:r>
              <a:rPr lang="en-US" b="1" dirty="0"/>
              <a:t>refer to specific elements</a:t>
            </a:r>
            <a:r>
              <a:rPr lang="en-US" dirty="0"/>
              <a:t> in the knowledge 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9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8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3870083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</a:rPr>
              <a:t>Thank</a:t>
            </a:r>
            <a:r>
              <a:rPr lang="en-CA" dirty="0"/>
              <a:t> you very much for 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listening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C944-DECD-41F3-9D6A-A7827CBF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0D17-D8B5-467B-81BE-3CF63A965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input-output pair for the task of </a:t>
            </a:r>
            <a:r>
              <a:rPr lang="en-US" b="1" dirty="0"/>
              <a:t>generating </a:t>
            </a:r>
            <a:r>
              <a:rPr lang="en-US" b="1" dirty="0">
                <a:solidFill>
                  <a:srgbClr val="FF0000"/>
                </a:solidFill>
              </a:rPr>
              <a:t>text</a:t>
            </a:r>
            <a:r>
              <a:rPr lang="en-US" b="1" dirty="0"/>
              <a:t> </a:t>
            </a:r>
            <a:r>
              <a:rPr lang="en-US" dirty="0"/>
              <a:t>descriptions of </a:t>
            </a:r>
            <a:r>
              <a:rPr lang="en-US" b="1" dirty="0">
                <a:solidFill>
                  <a:srgbClr val="FF0000"/>
                </a:solidFill>
              </a:rPr>
              <a:t>weather forecasts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90648-4B88-44FA-A1C8-B9296D09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00" y="2106386"/>
            <a:ext cx="6155132" cy="230253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40F243B-5785-41AE-B910-F655988942AE}"/>
              </a:ext>
            </a:extLst>
          </p:cNvPr>
          <p:cNvSpPr/>
          <p:nvPr/>
        </p:nvSpPr>
        <p:spPr>
          <a:xfrm>
            <a:off x="1618628" y="2236923"/>
            <a:ext cx="212272" cy="1632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0F252C-0F7D-4162-B6D0-90E6A34BA511}"/>
              </a:ext>
            </a:extLst>
          </p:cNvPr>
          <p:cNvSpPr/>
          <p:nvPr/>
        </p:nvSpPr>
        <p:spPr>
          <a:xfrm>
            <a:off x="1599268" y="4000317"/>
            <a:ext cx="212272" cy="4708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CFA83-7BDE-4E5C-AFDE-78086BA44E60}"/>
              </a:ext>
            </a:extLst>
          </p:cNvPr>
          <p:cNvSpPr txBox="1"/>
          <p:nvPr/>
        </p:nvSpPr>
        <p:spPr>
          <a:xfrm>
            <a:off x="878496" y="2899462"/>
            <a:ext cx="6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44D31-CF4A-4A67-9032-EC9BAF646A00}"/>
              </a:ext>
            </a:extLst>
          </p:cNvPr>
          <p:cNvSpPr txBox="1"/>
          <p:nvPr/>
        </p:nvSpPr>
        <p:spPr>
          <a:xfrm>
            <a:off x="815126" y="4088709"/>
            <a:ext cx="71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552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D17F-DF00-42C4-8391-60ED500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8377-D16C-48DD-A850-CAD13C00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7199443" cy="3027639"/>
          </a:xfrm>
        </p:spPr>
        <p:txBody>
          <a:bodyPr/>
          <a:lstStyle/>
          <a:p>
            <a:r>
              <a:rPr lang="en-US" dirty="0"/>
              <a:t>Surface realization can be performed by </a:t>
            </a:r>
            <a:r>
              <a:rPr lang="en-US" b="1" dirty="0">
                <a:solidFill>
                  <a:srgbClr val="FF0000"/>
                </a:solidFill>
              </a:rPr>
              <a:t>grammars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templates</a:t>
            </a:r>
            <a:r>
              <a:rPr lang="en-US" dirty="0"/>
              <a:t>, which </a:t>
            </a:r>
            <a:r>
              <a:rPr lang="en-US" dirty="0">
                <a:solidFill>
                  <a:srgbClr val="0000FF"/>
                </a:solidFill>
              </a:rPr>
              <a:t>link specific types of data </a:t>
            </a:r>
            <a:r>
              <a:rPr lang="en-US" dirty="0"/>
              <a:t>to </a:t>
            </a:r>
            <a:r>
              <a:rPr lang="en-US" dirty="0">
                <a:solidFill>
                  <a:srgbClr val="0000FF"/>
                </a:solidFill>
              </a:rPr>
              <a:t>candidate words and phrases</a:t>
            </a:r>
            <a:r>
              <a:rPr lang="en-US" dirty="0"/>
              <a:t>.</a:t>
            </a:r>
          </a:p>
          <a:p>
            <a:r>
              <a:rPr lang="en-CA" dirty="0">
                <a:solidFill>
                  <a:srgbClr val="FF0000"/>
                </a:solidFill>
              </a:rPr>
              <a:t>Example</a:t>
            </a:r>
            <a:r>
              <a:rPr lang="en-CA" dirty="0"/>
              <a:t> template </a:t>
            </a:r>
            <a:r>
              <a:rPr lang="en-US" dirty="0"/>
              <a:t>for generating </a:t>
            </a:r>
            <a:r>
              <a:rPr lang="en-US" b="1" dirty="0"/>
              <a:t>descriptions</a:t>
            </a:r>
            <a:r>
              <a:rPr lang="en-US" dirty="0"/>
              <a:t> of </a:t>
            </a:r>
            <a:r>
              <a:rPr lang="en-US" b="1" dirty="0"/>
              <a:t>basketball games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A8BA-3229-4A0C-86B8-3B773AB1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73" y="3158308"/>
            <a:ext cx="7615977" cy="83099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1B1403C-C7F1-449F-A071-39A01824ADD0}"/>
              </a:ext>
            </a:extLst>
          </p:cNvPr>
          <p:cNvSpPr/>
          <p:nvPr/>
        </p:nvSpPr>
        <p:spPr>
          <a:xfrm>
            <a:off x="1131005" y="3172553"/>
            <a:ext cx="192912" cy="4708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CE11A-CD12-4D7E-B76A-C514F873989F}"/>
              </a:ext>
            </a:extLst>
          </p:cNvPr>
          <p:cNvSpPr/>
          <p:nvPr/>
        </p:nvSpPr>
        <p:spPr>
          <a:xfrm>
            <a:off x="1124941" y="3703198"/>
            <a:ext cx="231632" cy="30777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4AA0E-665B-4A25-8F6F-8F13C90456B4}"/>
              </a:ext>
            </a:extLst>
          </p:cNvPr>
          <p:cNvSpPr txBox="1"/>
          <p:nvPr/>
        </p:nvSpPr>
        <p:spPr>
          <a:xfrm>
            <a:off x="517139" y="3254067"/>
            <a:ext cx="6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F0CC1-7DC2-4A8B-922A-C836AC3C382C}"/>
              </a:ext>
            </a:extLst>
          </p:cNvPr>
          <p:cNvSpPr txBox="1"/>
          <p:nvPr/>
        </p:nvSpPr>
        <p:spPr>
          <a:xfrm>
            <a:off x="407475" y="3681521"/>
            <a:ext cx="717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9BDB9-AD50-4EDA-8501-5692E3F09E85}"/>
              </a:ext>
            </a:extLst>
          </p:cNvPr>
          <p:cNvSpPr txBox="1"/>
          <p:nvPr/>
        </p:nvSpPr>
        <p:spPr>
          <a:xfrm>
            <a:off x="1356573" y="4441371"/>
            <a:ext cx="6628098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more </a:t>
            </a:r>
            <a:r>
              <a:rPr lang="en-US" sz="1400" b="1" dirty="0"/>
              <a:t>complex</a:t>
            </a:r>
            <a:r>
              <a:rPr lang="en-US" sz="1400" dirty="0"/>
              <a:t> cases, it may be necessary to apply </a:t>
            </a:r>
            <a:r>
              <a:rPr lang="en-US" sz="1400" b="1" dirty="0">
                <a:solidFill>
                  <a:srgbClr val="FF0000"/>
                </a:solidFill>
              </a:rPr>
              <a:t>morphological inflections </a:t>
            </a:r>
            <a:r>
              <a:rPr lang="en-US" sz="1400" dirty="0"/>
              <a:t>such as </a:t>
            </a:r>
            <a:r>
              <a:rPr lang="en-US" sz="1400" dirty="0">
                <a:solidFill>
                  <a:srgbClr val="FF0000"/>
                </a:solidFill>
              </a:rPr>
              <a:t>pluralization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0000"/>
                </a:solidFill>
              </a:rPr>
              <a:t>tense marking</a:t>
            </a:r>
            <a:endParaRPr lang="en-CA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22C2-EAD8-4B26-80DD-52670369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3850D-5380-4818-BAE2-B70827C63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recent systems are unified </a:t>
            </a:r>
            <a:r>
              <a:rPr lang="en-US" b="1" dirty="0"/>
              <a:t>models</a:t>
            </a:r>
            <a:r>
              <a:rPr lang="en-US" dirty="0"/>
              <a:t> that </a:t>
            </a:r>
            <a:r>
              <a:rPr lang="en-US" b="1" dirty="0"/>
              <a:t>are trained end-to-end using backpropagation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Problem of alignment: </a:t>
            </a:r>
            <a:r>
              <a:rPr lang="en-US" dirty="0"/>
              <a:t>labeled examples provide the data and the text, but they do not specify </a:t>
            </a:r>
            <a:r>
              <a:rPr lang="en-US" b="1" dirty="0"/>
              <a:t>which parts of the text correspond to which parts of the 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Solution: </a:t>
            </a:r>
            <a:r>
              <a:rPr lang="en-US" dirty="0"/>
              <a:t>both </a:t>
            </a:r>
            <a:r>
              <a:rPr lang="en-US" b="1" dirty="0"/>
              <a:t>latent variables </a:t>
            </a:r>
            <a:r>
              <a:rPr lang="en-US" dirty="0"/>
              <a:t>and </a:t>
            </a:r>
            <a:r>
              <a:rPr lang="en-US" b="1" dirty="0"/>
              <a:t>neural attention </a:t>
            </a:r>
            <a:r>
              <a:rPr lang="en-US" dirty="0"/>
              <a:t>have been proposed as solutions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76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57"/>
    </mc:Choice>
    <mc:Fallback xmlns="">
      <p:transition spd="slow" advTm="564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00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Latent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endParaRPr dirty="0"/>
          </a:p>
        </p:txBody>
      </p:sp>
      <p:sp>
        <p:nvSpPr>
          <p:cNvPr id="1161" name="Google Shape;1161;p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33913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Consider given a </a:t>
            </a:r>
            <a:r>
              <a:rPr lang="en-US" sz="1600" b="1" dirty="0"/>
              <a:t>dataset of texts </a:t>
            </a:r>
            <a:r>
              <a:rPr lang="en-US" sz="1600" dirty="0"/>
              <a:t>and </a:t>
            </a:r>
            <a:r>
              <a:rPr lang="en-US" sz="1600" b="1" dirty="0"/>
              <a:t>associated records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The goal is to learn a model     , so that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       is the set of strings over a discrete vocabulary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       is a vector of parameters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Relationship between       and      : the data       may contain dozens of records, and       may extend to several sentences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E810C-E6AE-4E8B-A6F4-1F1C101D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29" y="1183211"/>
            <a:ext cx="1525573" cy="36863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E9901-508B-403B-A7E6-FE3923F3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11" y="2129291"/>
            <a:ext cx="2901777" cy="53604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7264B-9999-4C05-AE53-8A433E67B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15" y="2233942"/>
            <a:ext cx="276865" cy="296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BA555-D6A9-4094-ADE8-0A0AF88BA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98" y="2665333"/>
            <a:ext cx="259656" cy="30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50DBF-4685-4D55-AE21-66FD14692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3413" y="3222145"/>
            <a:ext cx="256415" cy="250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8B2FB-36AA-49F4-9F77-AF28CB945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850" y="3206776"/>
            <a:ext cx="204073" cy="250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D20BAC-2DE7-4EBD-8F5A-6247E8DEF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677" y="3510961"/>
            <a:ext cx="256415" cy="250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BBAEA-8AA1-47B7-B48B-2987FB243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060" y="3206776"/>
            <a:ext cx="204073" cy="250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8C193-B805-4B59-99F2-9496BF32AE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194" y="1723988"/>
            <a:ext cx="259656" cy="28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30"/>
    </mc:Choice>
    <mc:Fallback xmlns="">
      <p:transition spd="slow" advTm="620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3E47-15A4-41B9-BFE4-2E61030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Latent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data-to-text</a:t>
            </a:r>
            <a:r>
              <a:rPr lang="en-CA" dirty="0"/>
              <a:t>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3212-E55E-4517-91FE-9BF8310B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7180233" cy="3668817"/>
          </a:xfrm>
        </p:spPr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Let's decompose the </a:t>
            </a:r>
            <a:r>
              <a:rPr lang="en-US" sz="1400" b="1" dirty="0"/>
              <a:t>scoring function       </a:t>
            </a:r>
            <a:r>
              <a:rPr lang="en-US" sz="1400" dirty="0"/>
              <a:t>into subcomponents. </a:t>
            </a:r>
          </a:p>
          <a:p>
            <a:r>
              <a:rPr lang="en-US" sz="1400" dirty="0"/>
              <a:t>Consider if given an </a:t>
            </a:r>
            <a:r>
              <a:rPr lang="en-US" sz="1400" b="1" dirty="0"/>
              <a:t>alignment</a:t>
            </a:r>
            <a:r>
              <a:rPr lang="en-US" sz="1400" dirty="0"/>
              <a:t>, specifies </a:t>
            </a:r>
            <a:r>
              <a:rPr lang="en-US" sz="1400" dirty="0">
                <a:solidFill>
                  <a:srgbClr val="0000FF"/>
                </a:solidFill>
              </a:rPr>
              <a:t>which element </a:t>
            </a:r>
            <a:r>
              <a:rPr lang="en-US" sz="1400" dirty="0"/>
              <a:t>of        is expressed in each part of        , specifically, let         indicates the </a:t>
            </a:r>
            <a:r>
              <a:rPr lang="en-US" sz="1400" dirty="0">
                <a:solidFill>
                  <a:srgbClr val="FF0000"/>
                </a:solidFill>
              </a:rPr>
              <a:t>record</a:t>
            </a:r>
            <a:r>
              <a:rPr lang="en-US" sz="1400" dirty="0"/>
              <a:t> aligned to </a:t>
            </a:r>
            <a:r>
              <a:rPr lang="en-US" sz="1400" dirty="0">
                <a:solidFill>
                  <a:srgbClr val="FF0000"/>
                </a:solidFill>
              </a:rPr>
              <a:t>word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Given an observed set of </a:t>
            </a:r>
            <a:r>
              <a:rPr lang="en-US" sz="1400" b="1" dirty="0"/>
              <a:t>alignments</a:t>
            </a:r>
            <a:r>
              <a:rPr lang="en-US" sz="1400" dirty="0"/>
              <a:t>, the score for a generation can be written as </a:t>
            </a:r>
            <a:r>
              <a:rPr lang="en-US" sz="1400" dirty="0">
                <a:solidFill>
                  <a:srgbClr val="FF0000"/>
                </a:solidFill>
              </a:rPr>
              <a:t>sum of local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88EE9-4F61-4F09-8964-22A71F9E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47" y="1557439"/>
            <a:ext cx="252176" cy="272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00441-E89A-43B8-B20E-DC9726C4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76" y="2564297"/>
            <a:ext cx="6323024" cy="793839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AA462-C60E-480F-8AF2-A202E619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025" y="2087005"/>
            <a:ext cx="333375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A638E6-2877-4661-BB0C-1B7A51E73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75" y="1838006"/>
            <a:ext cx="230000" cy="223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28E0C2-C6A5-43C7-A374-05F7D736B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10" y="2103891"/>
            <a:ext cx="291463" cy="248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DD673B-05E1-4670-982D-48AFEF8E8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140" y="2086445"/>
            <a:ext cx="275345" cy="230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EA960-A166-4933-AE5B-A17BDECD2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4368" y="951410"/>
            <a:ext cx="2156590" cy="317637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2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11"/>
    </mc:Choice>
    <mc:Fallback xmlns="">
      <p:transition spd="slow" advTm="50211"/>
    </mc:Fallback>
  </mc:AlternateContent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6025</TotalTime>
  <Words>2460</Words>
  <Application>Microsoft Office PowerPoint</Application>
  <PresentationFormat>On-screen Show (16:9)</PresentationFormat>
  <Paragraphs>252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Arial</vt:lpstr>
      <vt:lpstr>Ryerson University</vt:lpstr>
      <vt:lpstr>Chapter 19</vt:lpstr>
      <vt:lpstr>This chapter …</vt:lpstr>
      <vt:lpstr>Data-to-text generation</vt:lpstr>
      <vt:lpstr>Data-to-text generation steps</vt:lpstr>
      <vt:lpstr>Example:</vt:lpstr>
      <vt:lpstr>Example</vt:lpstr>
      <vt:lpstr>Data-to-text generation</vt:lpstr>
      <vt:lpstr>Latent data-to-text</vt:lpstr>
      <vt:lpstr>Latent data-to-text alignment</vt:lpstr>
      <vt:lpstr>Latent data-to-text alignment</vt:lpstr>
      <vt:lpstr>Latent data-to-text alignment</vt:lpstr>
      <vt:lpstr>Neural data-to-text generation</vt:lpstr>
      <vt:lpstr>Data encoders: discrete sets</vt:lpstr>
      <vt:lpstr>Data encoders : Sequences</vt:lpstr>
      <vt:lpstr>Sequences : robot soccer match Example</vt:lpstr>
      <vt:lpstr>Data encoders : Images</vt:lpstr>
      <vt:lpstr>Data encoders : Dominant Approach </vt:lpstr>
      <vt:lpstr>Data encoders : Alternative Approach </vt:lpstr>
      <vt:lpstr>Neural attention in Image captioning</vt:lpstr>
      <vt:lpstr>Decoder</vt:lpstr>
      <vt:lpstr>Generation and Copy mechanism</vt:lpstr>
      <vt:lpstr>Gen-Copy mechanism Alteration</vt:lpstr>
      <vt:lpstr>Text-to-text generation </vt:lpstr>
      <vt:lpstr>Text-to-text generation : summarization</vt:lpstr>
      <vt:lpstr>Neural abstractive summarization</vt:lpstr>
      <vt:lpstr>Long documents, fear of repetition</vt:lpstr>
      <vt:lpstr>Coverage Loss</vt:lpstr>
      <vt:lpstr>Sentence fusion for multi-document summarization</vt:lpstr>
      <vt:lpstr>Sentence fusion for multi-document summarization</vt:lpstr>
      <vt:lpstr>PowerPoint Presentation</vt:lpstr>
      <vt:lpstr>Sentence fusion for multi-document summarization</vt:lpstr>
      <vt:lpstr>Dialogue</vt:lpstr>
      <vt:lpstr>Finite-state &amp; agenda-based dialogue systems </vt:lpstr>
      <vt:lpstr>PowerPoint Presentation</vt:lpstr>
      <vt:lpstr>Finite-state &amp; agenda-based dialogue systems </vt:lpstr>
      <vt:lpstr>Dialogue : Neural chatbots </vt:lpstr>
      <vt:lpstr>Dialogue : Neural chatbots </vt:lpstr>
      <vt:lpstr>Dialogue : Neural chatbots </vt:lpstr>
      <vt:lpstr>Task-oriented dialogue : MDP and RNN</vt:lpstr>
      <vt:lpstr>Task-oriented dialogue : Element Embedding </vt:lpstr>
      <vt:lpstr>Thank you very much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147</cp:revision>
  <dcterms:modified xsi:type="dcterms:W3CDTF">2021-04-30T17:58:07Z</dcterms:modified>
</cp:coreProperties>
</file>