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12.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0.png"/><Relationship Id="rId9" Type="http://schemas.openxmlformats.org/officeDocument/2006/relationships/image" Target="../media/image11.png"/><Relationship Id="rId15" Type="http://schemas.openxmlformats.org/officeDocument/2006/relationships/image" Target="../media/image13.png"/><Relationship Id="rId1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869850" y="2649875"/>
            <a:ext cx="3174349" cy="1696800"/>
          </a:xfrm>
          <a:prstGeom prst="rect">
            <a:avLst/>
          </a:prstGeom>
          <a:noFill/>
          <a:ln>
            <a:noFill/>
          </a:ln>
        </p:spPr>
      </p:pic>
      <p:pic>
        <p:nvPicPr>
          <p:cNvPr id="55" name="Google Shape;55;p13"/>
          <p:cNvPicPr preferRelativeResize="0"/>
          <p:nvPr/>
        </p:nvPicPr>
        <p:blipFill>
          <a:blip r:embed="rId4">
            <a:alphaModFix/>
          </a:blip>
          <a:stretch>
            <a:fillRect/>
          </a:stretch>
        </p:blipFill>
        <p:spPr>
          <a:xfrm>
            <a:off x="139200" y="604525"/>
            <a:ext cx="1977625" cy="2008925"/>
          </a:xfrm>
          <a:prstGeom prst="rect">
            <a:avLst/>
          </a:prstGeom>
          <a:noFill/>
          <a:ln>
            <a:noFill/>
          </a:ln>
        </p:spPr>
      </p:pic>
      <p:pic>
        <p:nvPicPr>
          <p:cNvPr id="56" name="Google Shape;56;p13"/>
          <p:cNvPicPr preferRelativeResize="0"/>
          <p:nvPr/>
        </p:nvPicPr>
        <p:blipFill>
          <a:blip r:embed="rId5">
            <a:alphaModFix/>
          </a:blip>
          <a:stretch>
            <a:fillRect/>
          </a:stretch>
        </p:blipFill>
        <p:spPr>
          <a:xfrm>
            <a:off x="2116825" y="554350"/>
            <a:ext cx="2648097" cy="2059100"/>
          </a:xfrm>
          <a:prstGeom prst="rect">
            <a:avLst/>
          </a:prstGeom>
          <a:noFill/>
          <a:ln>
            <a:noFill/>
          </a:ln>
        </p:spPr>
      </p:pic>
      <p:sp>
        <p:nvSpPr>
          <p:cNvPr id="57" name="Google Shape;57;p13"/>
          <p:cNvSpPr txBox="1"/>
          <p:nvPr>
            <p:ph type="ctrTitle"/>
          </p:nvPr>
        </p:nvSpPr>
        <p:spPr>
          <a:xfrm>
            <a:off x="139175" y="73275"/>
            <a:ext cx="7830600" cy="3300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400">
                <a:latin typeface="Times New Roman"/>
                <a:ea typeface="Times New Roman"/>
                <a:cs typeface="Times New Roman"/>
                <a:sym typeface="Times New Roman"/>
              </a:rPr>
              <a:t>DIGITALLY CONTROLLED ANALOG FILTER W/ FFT ANALYSER (D.C.A.F.F.)</a:t>
            </a:r>
            <a:endParaRPr b="1" sz="1400"/>
          </a:p>
        </p:txBody>
      </p:sp>
      <p:sp>
        <p:nvSpPr>
          <p:cNvPr id="58" name="Google Shape;58;p13"/>
          <p:cNvSpPr txBox="1"/>
          <p:nvPr>
            <p:ph idx="1" type="subTitle"/>
          </p:nvPr>
        </p:nvSpPr>
        <p:spPr>
          <a:xfrm>
            <a:off x="139200" y="301993"/>
            <a:ext cx="85206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Times New Roman"/>
                <a:ea typeface="Times New Roman"/>
                <a:cs typeface="Times New Roman"/>
                <a:sym typeface="Times New Roman"/>
              </a:rPr>
              <a:t>{</a:t>
            </a:r>
            <a:r>
              <a:rPr lang="en" sz="1000">
                <a:solidFill>
                  <a:srgbClr val="000000"/>
                </a:solidFill>
                <a:latin typeface="Times New Roman"/>
                <a:ea typeface="Times New Roman"/>
                <a:cs typeface="Times New Roman"/>
                <a:sym typeface="Times New Roman"/>
              </a:rPr>
              <a:t>RAMIRO CARRILLO, HENRY CHEN, MICHAEL TANG, JEFFREY LEE} UNIVERSITY OF CALIFORNIA, RIVERSIDE</a:t>
            </a:r>
            <a:endParaRPr sz="1000">
              <a:solidFill>
                <a:srgbClr val="000000"/>
              </a:solidFill>
              <a:latin typeface="Times New Roman"/>
              <a:ea typeface="Times New Roman"/>
              <a:cs typeface="Times New Roman"/>
              <a:sym typeface="Times New Roman"/>
            </a:endParaRPr>
          </a:p>
        </p:txBody>
      </p:sp>
      <p:pic>
        <p:nvPicPr>
          <p:cNvPr id="59" name="Google Shape;59;p13"/>
          <p:cNvPicPr preferRelativeResize="0"/>
          <p:nvPr/>
        </p:nvPicPr>
        <p:blipFill>
          <a:blip r:embed="rId6">
            <a:alphaModFix/>
          </a:blip>
          <a:stretch>
            <a:fillRect/>
          </a:stretch>
        </p:blipFill>
        <p:spPr>
          <a:xfrm>
            <a:off x="8168834" y="150200"/>
            <a:ext cx="700067" cy="404150"/>
          </a:xfrm>
          <a:prstGeom prst="rect">
            <a:avLst/>
          </a:prstGeom>
          <a:noFill/>
          <a:ln>
            <a:noFill/>
          </a:ln>
        </p:spPr>
      </p:pic>
      <p:pic>
        <p:nvPicPr>
          <p:cNvPr id="60" name="Google Shape;60;p13"/>
          <p:cNvPicPr preferRelativeResize="0"/>
          <p:nvPr/>
        </p:nvPicPr>
        <p:blipFill>
          <a:blip r:embed="rId7">
            <a:alphaModFix/>
          </a:blip>
          <a:stretch>
            <a:fillRect/>
          </a:stretch>
        </p:blipFill>
        <p:spPr>
          <a:xfrm>
            <a:off x="154838" y="2591875"/>
            <a:ext cx="1977625" cy="1776384"/>
          </a:xfrm>
          <a:prstGeom prst="rect">
            <a:avLst/>
          </a:prstGeom>
          <a:noFill/>
          <a:ln>
            <a:noFill/>
          </a:ln>
        </p:spPr>
      </p:pic>
      <p:pic>
        <p:nvPicPr>
          <p:cNvPr id="61" name="Google Shape;61;p13"/>
          <p:cNvPicPr preferRelativeResize="0"/>
          <p:nvPr/>
        </p:nvPicPr>
        <p:blipFill>
          <a:blip r:embed="rId8">
            <a:alphaModFix/>
          </a:blip>
          <a:stretch>
            <a:fillRect/>
          </a:stretch>
        </p:blipFill>
        <p:spPr>
          <a:xfrm>
            <a:off x="4764925" y="579450"/>
            <a:ext cx="4279275" cy="2059100"/>
          </a:xfrm>
          <a:prstGeom prst="rect">
            <a:avLst/>
          </a:prstGeom>
          <a:noFill/>
          <a:ln>
            <a:noFill/>
          </a:ln>
        </p:spPr>
      </p:pic>
      <p:pic>
        <p:nvPicPr>
          <p:cNvPr id="62" name="Google Shape;62;p13"/>
          <p:cNvPicPr preferRelativeResize="0"/>
          <p:nvPr/>
        </p:nvPicPr>
        <p:blipFill>
          <a:blip r:embed="rId9">
            <a:alphaModFix/>
          </a:blip>
          <a:stretch>
            <a:fillRect/>
          </a:stretch>
        </p:blipFill>
        <p:spPr>
          <a:xfrm>
            <a:off x="2919875" y="4335325"/>
            <a:ext cx="3904775" cy="793975"/>
          </a:xfrm>
          <a:prstGeom prst="rect">
            <a:avLst/>
          </a:prstGeom>
          <a:noFill/>
          <a:ln>
            <a:noFill/>
          </a:ln>
        </p:spPr>
      </p:pic>
      <p:pic>
        <p:nvPicPr>
          <p:cNvPr id="63" name="Google Shape;63;p13"/>
          <p:cNvPicPr preferRelativeResize="0"/>
          <p:nvPr/>
        </p:nvPicPr>
        <p:blipFill rotWithShape="1">
          <a:blip r:embed="rId10">
            <a:alphaModFix/>
          </a:blip>
          <a:srcRect b="7183" l="0" r="0" t="0"/>
          <a:stretch/>
        </p:blipFill>
        <p:spPr>
          <a:xfrm>
            <a:off x="6769925" y="4318425"/>
            <a:ext cx="2274275" cy="802150"/>
          </a:xfrm>
          <a:prstGeom prst="rect">
            <a:avLst/>
          </a:prstGeom>
          <a:noFill/>
          <a:ln>
            <a:noFill/>
          </a:ln>
        </p:spPr>
      </p:pic>
      <p:sp>
        <p:nvSpPr>
          <p:cNvPr id="64" name="Google Shape;64;p13"/>
          <p:cNvSpPr txBox="1"/>
          <p:nvPr/>
        </p:nvSpPr>
        <p:spPr>
          <a:xfrm>
            <a:off x="6855713" y="4480375"/>
            <a:ext cx="2102700" cy="7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Henry Chen (hchen217@ucr.edu)	</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Ramiro Carrillo (rcarr026@ucr.edu)</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Michael Tang (mtang014@ucr.edu)</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Jeffrey Lee (jlee395@ucr.edu)</a:t>
            </a:r>
            <a:endParaRPr sz="800">
              <a:latin typeface="Times New Roman"/>
              <a:ea typeface="Times New Roman"/>
              <a:cs typeface="Times New Roman"/>
              <a:sym typeface="Times New Roman"/>
            </a:endParaRPr>
          </a:p>
        </p:txBody>
      </p:sp>
      <p:sp>
        <p:nvSpPr>
          <p:cNvPr id="65" name="Google Shape;65;p13"/>
          <p:cNvSpPr txBox="1"/>
          <p:nvPr/>
        </p:nvSpPr>
        <p:spPr>
          <a:xfrm>
            <a:off x="2205175" y="874950"/>
            <a:ext cx="2471400" cy="15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latin typeface="Times New Roman"/>
                <a:ea typeface="Times New Roman"/>
                <a:cs typeface="Times New Roman"/>
                <a:sym typeface="Times New Roman"/>
              </a:rPr>
              <a:t>DCAFF is an audio device designed for frequency filtering. This device utilises a Fast Fourier Transform (FFT) Analyzer Python program to modify and display the FFT of the filtered and original signal. This user-friendly FFT Analyzer allows the user to change between three audio filters (low-pass, high-pass, bandpass) to reduce ‘noise’ and isolate our desired audio signal. DCAFF also includes an </a:t>
            </a:r>
            <a:r>
              <a:rPr lang="en" sz="800">
                <a:latin typeface="Times New Roman"/>
                <a:ea typeface="Times New Roman"/>
                <a:cs typeface="Times New Roman"/>
                <a:sym typeface="Times New Roman"/>
              </a:rPr>
              <a:t>additional</a:t>
            </a:r>
            <a:r>
              <a:rPr lang="en" sz="800">
                <a:latin typeface="Times New Roman"/>
                <a:ea typeface="Times New Roman"/>
                <a:cs typeface="Times New Roman"/>
                <a:sym typeface="Times New Roman"/>
              </a:rPr>
              <a:t> Class-D Amplifier module that </a:t>
            </a:r>
            <a:r>
              <a:rPr lang="en" sz="800">
                <a:latin typeface="Times New Roman"/>
                <a:ea typeface="Times New Roman"/>
                <a:cs typeface="Times New Roman"/>
                <a:sym typeface="Times New Roman"/>
              </a:rPr>
              <a:t>amplifies</a:t>
            </a:r>
            <a:r>
              <a:rPr lang="en" sz="800">
                <a:latin typeface="Times New Roman"/>
                <a:ea typeface="Times New Roman"/>
                <a:cs typeface="Times New Roman"/>
                <a:sym typeface="Times New Roman"/>
              </a:rPr>
              <a:t> and outputs an audio signal via an in-built speaker.</a:t>
            </a:r>
            <a:endParaRPr sz="800"/>
          </a:p>
        </p:txBody>
      </p:sp>
      <p:sp>
        <p:nvSpPr>
          <p:cNvPr id="66" name="Google Shape;66;p13"/>
          <p:cNvSpPr txBox="1"/>
          <p:nvPr/>
        </p:nvSpPr>
        <p:spPr>
          <a:xfrm>
            <a:off x="2998450" y="4542000"/>
            <a:ext cx="2047200" cy="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For future work, we would like to decrease </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t</a:t>
            </a:r>
            <a:r>
              <a:rPr lang="en" sz="800">
                <a:latin typeface="Times New Roman"/>
                <a:ea typeface="Times New Roman"/>
                <a:cs typeface="Times New Roman"/>
                <a:sym typeface="Times New Roman"/>
              </a:rPr>
              <a:t>ime to process the audio. (Using wifi or </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Bluetooth to increase </a:t>
            </a:r>
            <a:r>
              <a:rPr lang="en" sz="800">
                <a:latin typeface="Times New Roman"/>
                <a:ea typeface="Times New Roman"/>
                <a:cs typeface="Times New Roman"/>
                <a:sym typeface="Times New Roman"/>
              </a:rPr>
              <a:t>baud rate</a:t>
            </a: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p:txBody>
      </p:sp>
      <p:sp>
        <p:nvSpPr>
          <p:cNvPr id="67" name="Google Shape;67;p13"/>
          <p:cNvSpPr txBox="1"/>
          <p:nvPr/>
        </p:nvSpPr>
        <p:spPr>
          <a:xfrm>
            <a:off x="4910800" y="4542000"/>
            <a:ext cx="2047200" cy="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Normalizing the audio file to improve amplifier output. Improve amplifier </a:t>
            </a:r>
            <a:r>
              <a:rPr lang="en" sz="800">
                <a:latin typeface="Times New Roman"/>
                <a:ea typeface="Times New Roman"/>
                <a:cs typeface="Times New Roman"/>
                <a:sym typeface="Times New Roman"/>
              </a:rPr>
              <a:t>capabilities</a:t>
            </a:r>
            <a:r>
              <a:rPr lang="en" sz="800">
                <a:latin typeface="Times New Roman"/>
                <a:ea typeface="Times New Roman"/>
                <a:cs typeface="Times New Roman"/>
                <a:sym typeface="Times New Roman"/>
              </a:rPr>
              <a:t> and add volume adjustment.</a:t>
            </a:r>
            <a:endParaRPr sz="800">
              <a:latin typeface="Times New Roman"/>
              <a:ea typeface="Times New Roman"/>
              <a:cs typeface="Times New Roman"/>
              <a:sym typeface="Times New Roman"/>
            </a:endParaRPr>
          </a:p>
        </p:txBody>
      </p:sp>
      <p:sp>
        <p:nvSpPr>
          <p:cNvPr id="68" name="Google Shape;68;p13"/>
          <p:cNvSpPr txBox="1"/>
          <p:nvPr/>
        </p:nvSpPr>
        <p:spPr>
          <a:xfrm>
            <a:off x="277575" y="2715199"/>
            <a:ext cx="1854900" cy="13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Times New Roman"/>
                <a:ea typeface="Times New Roman"/>
                <a:cs typeface="Times New Roman"/>
                <a:sym typeface="Times New Roman"/>
              </a:rPr>
              <a:t>The following  materials were used:</a:t>
            </a:r>
            <a:endParaRPr b="1"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-Teensy 3.2</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-Arduino Audio Shield</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-SD card</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-PC with Python</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-TLC 3200 Stereo Class-D </a:t>
            </a:r>
            <a:r>
              <a:rPr lang="en" sz="800">
                <a:latin typeface="Times New Roman"/>
                <a:ea typeface="Times New Roman"/>
                <a:cs typeface="Times New Roman"/>
                <a:sym typeface="Times New Roman"/>
              </a:rPr>
              <a:t>Amplifier</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-4 Ohm, 3 Watt Speaker </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-HP Triple Output DC Power Supply</a:t>
            </a:r>
            <a:endParaRPr sz="800">
              <a:latin typeface="Times New Roman"/>
              <a:ea typeface="Times New Roman"/>
              <a:cs typeface="Times New Roman"/>
              <a:sym typeface="Times New Roman"/>
            </a:endParaRPr>
          </a:p>
          <a:p>
            <a:pPr indent="0" lvl="0" marL="0" rtl="0" algn="l">
              <a:spcBef>
                <a:spcPts val="0"/>
              </a:spcBef>
              <a:spcAft>
                <a:spcPts val="0"/>
              </a:spcAft>
              <a:buNone/>
            </a:pPr>
            <a:r>
              <a:rPr b="1" lang="en" sz="800">
                <a:latin typeface="Times New Roman"/>
                <a:ea typeface="Times New Roman"/>
                <a:cs typeface="Times New Roman"/>
                <a:sym typeface="Times New Roman"/>
              </a:rPr>
              <a:t>Protocols used:</a:t>
            </a:r>
            <a:endParaRPr b="1"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-Serial Communication (USART)</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-SPI</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-I2S</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Calibri"/>
              <a:ea typeface="Calibri"/>
              <a:cs typeface="Calibri"/>
              <a:sym typeface="Calibri"/>
            </a:endParaRPr>
          </a:p>
        </p:txBody>
      </p:sp>
      <p:sp>
        <p:nvSpPr>
          <p:cNvPr id="69" name="Google Shape;69;p13"/>
          <p:cNvSpPr txBox="1"/>
          <p:nvPr/>
        </p:nvSpPr>
        <p:spPr>
          <a:xfrm>
            <a:off x="216200" y="774313"/>
            <a:ext cx="1854900" cy="16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The goal of DCAFF is to build a recording device that can be used by a normal user or by a professional user. DCAFF is a product that </a:t>
            </a:r>
            <a:r>
              <a:rPr b="1" lang="en" sz="800">
                <a:latin typeface="Times New Roman"/>
                <a:ea typeface="Times New Roman"/>
                <a:cs typeface="Times New Roman"/>
                <a:sym typeface="Times New Roman"/>
              </a:rPr>
              <a:t>allows users to record audio and manipulate it using various filters (lowpass, highpass, and bandpass</a:t>
            </a:r>
            <a:r>
              <a:rPr lang="en" sz="800">
                <a:latin typeface="Times New Roman"/>
                <a:ea typeface="Times New Roman"/>
                <a:cs typeface="Times New Roman"/>
                <a:sym typeface="Times New Roman"/>
              </a:rPr>
              <a:t>) . DCAFF also</a:t>
            </a:r>
            <a:r>
              <a:rPr b="1" lang="en" sz="800">
                <a:latin typeface="Times New Roman"/>
                <a:ea typeface="Times New Roman"/>
                <a:cs typeface="Times New Roman"/>
                <a:sym typeface="Times New Roman"/>
              </a:rPr>
              <a:t> shows graphs to compare filtered signals and display it on an user interface.</a:t>
            </a:r>
            <a:endParaRPr b="1"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DCAFF also </a:t>
            </a:r>
            <a:r>
              <a:rPr b="1" lang="en" sz="800">
                <a:latin typeface="Times New Roman"/>
                <a:ea typeface="Times New Roman"/>
                <a:cs typeface="Times New Roman"/>
                <a:sym typeface="Times New Roman"/>
              </a:rPr>
              <a:t>includes local playback or playback through an audio amplifier and speaker.</a:t>
            </a:r>
            <a:endParaRPr b="1" sz="800">
              <a:latin typeface="Times New Roman"/>
              <a:ea typeface="Times New Roman"/>
              <a:cs typeface="Times New Roman"/>
              <a:sym typeface="Times New Roman"/>
            </a:endParaRPr>
          </a:p>
        </p:txBody>
      </p:sp>
      <p:pic>
        <p:nvPicPr>
          <p:cNvPr id="70" name="Google Shape;70;p13"/>
          <p:cNvPicPr preferRelativeResize="0"/>
          <p:nvPr/>
        </p:nvPicPr>
        <p:blipFill rotWithShape="1">
          <a:blip r:embed="rId11">
            <a:alphaModFix/>
          </a:blip>
          <a:srcRect b="0" l="0" r="1922" t="0"/>
          <a:stretch/>
        </p:blipFill>
        <p:spPr>
          <a:xfrm>
            <a:off x="154850" y="4318425"/>
            <a:ext cx="2733949" cy="765125"/>
          </a:xfrm>
          <a:prstGeom prst="rect">
            <a:avLst/>
          </a:prstGeom>
          <a:noFill/>
          <a:ln>
            <a:noFill/>
          </a:ln>
        </p:spPr>
      </p:pic>
      <p:pic>
        <p:nvPicPr>
          <p:cNvPr id="71" name="Google Shape;71;p13"/>
          <p:cNvPicPr preferRelativeResize="0"/>
          <p:nvPr/>
        </p:nvPicPr>
        <p:blipFill>
          <a:blip r:embed="rId12">
            <a:alphaModFix/>
          </a:blip>
          <a:stretch>
            <a:fillRect/>
          </a:stretch>
        </p:blipFill>
        <p:spPr>
          <a:xfrm>
            <a:off x="2132475" y="2613450"/>
            <a:ext cx="3779151" cy="1696800"/>
          </a:xfrm>
          <a:prstGeom prst="rect">
            <a:avLst/>
          </a:prstGeom>
          <a:noFill/>
          <a:ln>
            <a:noFill/>
          </a:ln>
        </p:spPr>
      </p:pic>
      <p:pic>
        <p:nvPicPr>
          <p:cNvPr id="72" name="Google Shape;72;p13"/>
          <p:cNvPicPr preferRelativeResize="0"/>
          <p:nvPr/>
        </p:nvPicPr>
        <p:blipFill>
          <a:blip r:embed="rId13">
            <a:alphaModFix/>
          </a:blip>
          <a:stretch>
            <a:fillRect/>
          </a:stretch>
        </p:blipFill>
        <p:spPr>
          <a:xfrm>
            <a:off x="2337537" y="2838827"/>
            <a:ext cx="1901823" cy="1086876"/>
          </a:xfrm>
          <a:prstGeom prst="rect">
            <a:avLst/>
          </a:prstGeom>
          <a:noFill/>
          <a:ln>
            <a:noFill/>
          </a:ln>
        </p:spPr>
      </p:pic>
      <p:sp>
        <p:nvSpPr>
          <p:cNvPr id="73" name="Google Shape;73;p13"/>
          <p:cNvSpPr txBox="1"/>
          <p:nvPr/>
        </p:nvSpPr>
        <p:spPr>
          <a:xfrm>
            <a:off x="6769925" y="774325"/>
            <a:ext cx="2145900" cy="15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latin typeface="Times New Roman"/>
                <a:ea typeface="Times New Roman"/>
                <a:cs typeface="Times New Roman"/>
                <a:sym typeface="Times New Roman"/>
              </a:rPr>
              <a:t>DCAFF is able to process raw audio data that is recorded onto a microphone. The audio data is able to be formatted into traditional audio formats. With Python, multiple different filters can be used. Filters can also be customized based on user specifications.</a:t>
            </a:r>
            <a:endParaRPr sz="1000">
              <a:latin typeface="Times New Roman"/>
              <a:ea typeface="Times New Roman"/>
              <a:cs typeface="Times New Roman"/>
              <a:sym typeface="Times New Roman"/>
            </a:endParaRPr>
          </a:p>
        </p:txBody>
      </p:sp>
      <p:sp>
        <p:nvSpPr>
          <p:cNvPr id="74" name="Google Shape;74;p13"/>
          <p:cNvSpPr txBox="1"/>
          <p:nvPr/>
        </p:nvSpPr>
        <p:spPr>
          <a:xfrm>
            <a:off x="2478425" y="3925700"/>
            <a:ext cx="16200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Times New Roman"/>
                <a:ea typeface="Times New Roman"/>
                <a:cs typeface="Times New Roman"/>
                <a:sym typeface="Times New Roman"/>
              </a:rPr>
              <a:t>Figure 1: FFT Analyzer Interface</a:t>
            </a:r>
            <a:endParaRPr i="1" sz="800">
              <a:latin typeface="Times New Roman"/>
              <a:ea typeface="Times New Roman"/>
              <a:cs typeface="Times New Roman"/>
              <a:sym typeface="Times New Roman"/>
            </a:endParaRPr>
          </a:p>
        </p:txBody>
      </p:sp>
      <p:pic>
        <p:nvPicPr>
          <p:cNvPr id="75" name="Google Shape;75;p13"/>
          <p:cNvPicPr preferRelativeResize="0"/>
          <p:nvPr/>
        </p:nvPicPr>
        <p:blipFill rotWithShape="1">
          <a:blip r:embed="rId14">
            <a:alphaModFix/>
          </a:blip>
          <a:srcRect b="0" l="0" r="50852" t="0"/>
          <a:stretch/>
        </p:blipFill>
        <p:spPr>
          <a:xfrm>
            <a:off x="6038125" y="2872250"/>
            <a:ext cx="1503827" cy="1192850"/>
          </a:xfrm>
          <a:prstGeom prst="rect">
            <a:avLst/>
          </a:prstGeom>
          <a:noFill/>
          <a:ln>
            <a:noFill/>
          </a:ln>
        </p:spPr>
      </p:pic>
      <p:sp>
        <p:nvSpPr>
          <p:cNvPr id="76" name="Google Shape;76;p13"/>
          <p:cNvSpPr txBox="1"/>
          <p:nvPr/>
        </p:nvSpPr>
        <p:spPr>
          <a:xfrm>
            <a:off x="5911625" y="3963638"/>
            <a:ext cx="18549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solidFill>
                  <a:schemeClr val="dk1"/>
                </a:solidFill>
                <a:latin typeface="Times New Roman"/>
                <a:ea typeface="Times New Roman"/>
                <a:cs typeface="Times New Roman"/>
                <a:sym typeface="Times New Roman"/>
              </a:rPr>
              <a:t>Figure 2: Power Efficiency for Amplifier</a:t>
            </a:r>
            <a:endParaRPr/>
          </a:p>
        </p:txBody>
      </p:sp>
      <p:sp>
        <p:nvSpPr>
          <p:cNvPr id="77" name="Google Shape;77;p13"/>
          <p:cNvSpPr txBox="1"/>
          <p:nvPr/>
        </p:nvSpPr>
        <p:spPr>
          <a:xfrm>
            <a:off x="7612500" y="2761150"/>
            <a:ext cx="1503900" cy="14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Class D Amplifier is able to keep above a 90 percent and higher efficiency with little power loss as shown in Figure 2. This </a:t>
            </a:r>
            <a:r>
              <a:rPr lang="en" sz="800">
                <a:latin typeface="Times New Roman"/>
                <a:ea typeface="Times New Roman"/>
                <a:cs typeface="Times New Roman"/>
                <a:sym typeface="Times New Roman"/>
              </a:rPr>
              <a:t>amplifier</a:t>
            </a:r>
            <a:r>
              <a:rPr lang="en" sz="800">
                <a:latin typeface="Times New Roman"/>
                <a:ea typeface="Times New Roman"/>
                <a:cs typeface="Times New Roman"/>
                <a:sym typeface="Times New Roman"/>
              </a:rPr>
              <a:t> also has low harmonic distortion, indicating that the audio output would be </a:t>
            </a:r>
            <a:r>
              <a:rPr lang="en" sz="800">
                <a:latin typeface="Times New Roman"/>
                <a:ea typeface="Times New Roman"/>
                <a:cs typeface="Times New Roman"/>
                <a:sym typeface="Times New Roman"/>
              </a:rPr>
              <a:t>recognizable</a:t>
            </a:r>
            <a:r>
              <a:rPr lang="en" sz="800">
                <a:latin typeface="Times New Roman"/>
                <a:ea typeface="Times New Roman"/>
                <a:cs typeface="Times New Roman"/>
                <a:sym typeface="Times New Roman"/>
              </a:rPr>
              <a:t>. Finally, this amplifier has a small phase shift, implying that this amplifier has little delay.  </a:t>
            </a:r>
            <a:endParaRPr sz="800">
              <a:latin typeface="Times New Roman"/>
              <a:ea typeface="Times New Roman"/>
              <a:cs typeface="Times New Roman"/>
              <a:sym typeface="Times New Roman"/>
            </a:endParaRPr>
          </a:p>
        </p:txBody>
      </p:sp>
      <p:sp>
        <p:nvSpPr>
          <p:cNvPr id="78" name="Google Shape;78;p13"/>
          <p:cNvSpPr txBox="1"/>
          <p:nvPr/>
        </p:nvSpPr>
        <p:spPr>
          <a:xfrm>
            <a:off x="154875" y="4414675"/>
            <a:ext cx="2712000" cy="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a:t>
            </a:r>
            <a:r>
              <a:rPr lang="en" sz="700">
                <a:latin typeface="Times New Roman"/>
                <a:ea typeface="Times New Roman"/>
                <a:cs typeface="Times New Roman"/>
                <a:sym typeface="Times New Roman"/>
              </a:rPr>
              <a:t>1] </a:t>
            </a:r>
            <a:r>
              <a:rPr lang="en" sz="700">
                <a:solidFill>
                  <a:schemeClr val="dk1"/>
                </a:solidFill>
                <a:latin typeface="Times New Roman"/>
                <a:ea typeface="Times New Roman"/>
                <a:cs typeface="Times New Roman"/>
                <a:sym typeface="Times New Roman"/>
              </a:rPr>
              <a:t>Gaalaass, Eric. </a:t>
            </a:r>
            <a:r>
              <a:rPr lang="en" sz="700">
                <a:solidFill>
                  <a:schemeClr val="dk1"/>
                </a:solidFill>
                <a:latin typeface="Times New Roman"/>
                <a:ea typeface="Times New Roman"/>
                <a:cs typeface="Times New Roman"/>
                <a:sym typeface="Times New Roman"/>
              </a:rPr>
              <a:t>“Class D Audio Amplifiers: What, Why, and How.”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en" sz="700">
                <a:solidFill>
                  <a:schemeClr val="dk1"/>
                </a:solidFill>
                <a:latin typeface="Times New Roman"/>
                <a:ea typeface="Times New Roman"/>
                <a:cs typeface="Times New Roman"/>
                <a:sym typeface="Times New Roman"/>
              </a:rPr>
              <a:t>     </a:t>
            </a:r>
            <a:r>
              <a:rPr i="1" lang="en" sz="700">
                <a:solidFill>
                  <a:schemeClr val="dk1"/>
                </a:solidFill>
                <a:latin typeface="Times New Roman"/>
                <a:ea typeface="Times New Roman"/>
                <a:cs typeface="Times New Roman"/>
                <a:sym typeface="Times New Roman"/>
              </a:rPr>
              <a:t>Class D Audio Amplifiers: What, Why, and How | Analog Devices</a:t>
            </a:r>
            <a:r>
              <a:rPr lang="en" sz="7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     Analog Dialogue, June 2006,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     www.analog.com/en/analog-dialogue/articles/class-d-audio-</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     -amplifiers.html#.</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p:txBody>
      </p:sp>
      <p:sp>
        <p:nvSpPr>
          <p:cNvPr id="79" name="Google Shape;79;p13"/>
          <p:cNvSpPr txBox="1"/>
          <p:nvPr/>
        </p:nvSpPr>
        <p:spPr>
          <a:xfrm>
            <a:off x="4327550" y="2733251"/>
            <a:ext cx="1542300" cy="14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FFT analyzer is able to display accurate data of the audio signal. The user is able to select between filters. The user is able to adjust the cutoff frequency and the order of the filters.</a:t>
            </a:r>
            <a:endParaRPr sz="800">
              <a:latin typeface="Times New Roman"/>
              <a:ea typeface="Times New Roman"/>
              <a:cs typeface="Times New Roman"/>
              <a:sym typeface="Times New Roman"/>
            </a:endParaRPr>
          </a:p>
        </p:txBody>
      </p:sp>
      <p:pic>
        <p:nvPicPr>
          <p:cNvPr id="80" name="Google Shape;80;p13"/>
          <p:cNvPicPr preferRelativeResize="0"/>
          <p:nvPr/>
        </p:nvPicPr>
        <p:blipFill>
          <a:blip r:embed="rId15">
            <a:alphaModFix/>
          </a:blip>
          <a:stretch>
            <a:fillRect/>
          </a:stretch>
        </p:blipFill>
        <p:spPr>
          <a:xfrm>
            <a:off x="4945050" y="816100"/>
            <a:ext cx="1620000" cy="1597513"/>
          </a:xfrm>
          <a:prstGeom prst="rect">
            <a:avLst/>
          </a:prstGeom>
          <a:noFill/>
          <a:ln>
            <a:noFill/>
          </a:ln>
        </p:spPr>
      </p:pic>
      <p:sp>
        <p:nvSpPr>
          <p:cNvPr id="81" name="Google Shape;81;p13"/>
          <p:cNvSpPr txBox="1"/>
          <p:nvPr/>
        </p:nvSpPr>
        <p:spPr>
          <a:xfrm>
            <a:off x="4857675" y="2240900"/>
            <a:ext cx="15483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txBox="1"/>
          <p:nvPr/>
        </p:nvSpPr>
        <p:spPr>
          <a:xfrm>
            <a:off x="4957500" y="2327113"/>
            <a:ext cx="15315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Times New Roman"/>
                <a:ea typeface="Times New Roman"/>
                <a:cs typeface="Times New Roman"/>
                <a:sym typeface="Times New Roman"/>
              </a:rPr>
              <a:t>Figure 3: Flow Chart Diagram</a:t>
            </a:r>
            <a:endParaRPr i="1" sz="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