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e939f899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e939f899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e939f899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e939f899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e8ef3908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e8ef3908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e8ef3908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e8ef3908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e8ef3908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8ef3908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e8ef3908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e8ef390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0f0678c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f0678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e8ef3908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e8ef3908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e8ef3908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8ef3908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e8ef390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e8ef390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e8ef390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8ef390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e939f899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e939f899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e8ef3908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e8ef3908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drive.google.com/file/d/1aUar0rmHjJWxbSBhhGrmE4603mkwttds/view" TargetMode="External"/><Relationship Id="rId5" Type="http://schemas.openxmlformats.org/officeDocument/2006/relationships/image" Target="../media/image1.png"/><Relationship Id="rId6" Type="http://schemas.openxmlformats.org/officeDocument/2006/relationships/hyperlink" Target="http://drive.google.com/file/d/1ooaCzrhGrkWp3lj2L-GDYE6_1wxX30Sf/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iTVZIgoqJM8" TargetMode="External"/><Relationship Id="rId4" Type="http://schemas.openxmlformats.org/officeDocument/2006/relationships/hyperlink" Target="https://www.youtube.com/watch?v=r6Y7n5dhvUg" TargetMode="External"/><Relationship Id="rId5" Type="http://schemas.openxmlformats.org/officeDocument/2006/relationships/hyperlink" Target="http://www.youtube.com/watch?v=r6Y7n5dhvUg" TargetMode="External"/><Relationship Id="rId6"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8432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6"/>
                </a:solidFill>
              </a:rPr>
              <a:t>A Systems Engineering Based Senior Project</a:t>
            </a:r>
            <a:endParaRPr b="1" sz="1600">
              <a:solidFill>
                <a:schemeClr val="accent6"/>
              </a:solidFill>
            </a:endParaRPr>
          </a:p>
          <a:p>
            <a:pPr indent="0" lvl="0" marL="0" rtl="0" algn="ctr">
              <a:spcBef>
                <a:spcPts val="0"/>
              </a:spcBef>
              <a:spcAft>
                <a:spcPts val="0"/>
              </a:spcAft>
              <a:buNone/>
            </a:pPr>
            <a:r>
              <a:rPr b="1" lang="en" sz="4800">
                <a:solidFill>
                  <a:schemeClr val="accent6"/>
                </a:solidFill>
              </a:rPr>
              <a:t>Senior Design Project </a:t>
            </a:r>
            <a:endParaRPr b="1" sz="4800">
              <a:solidFill>
                <a:schemeClr val="accent6"/>
              </a:solidFill>
            </a:endParaRPr>
          </a:p>
          <a:p>
            <a:pPr indent="0" lvl="0" marL="0" rtl="0" algn="ctr">
              <a:spcBef>
                <a:spcPts val="0"/>
              </a:spcBef>
              <a:spcAft>
                <a:spcPts val="0"/>
              </a:spcAft>
              <a:buNone/>
            </a:pPr>
            <a:r>
              <a:rPr lang="en" sz="3000">
                <a:solidFill>
                  <a:srgbClr val="000000"/>
                </a:solidFill>
              </a:rPr>
              <a:t>Digitally Controlled Audio Filter + FFT Analyzer</a:t>
            </a:r>
            <a:endParaRPr sz="3000">
              <a:solidFill>
                <a:srgbClr val="000000"/>
              </a:solidFill>
            </a:endParaRPr>
          </a:p>
          <a:p>
            <a:pPr indent="0" lvl="0" marL="0" rtl="0" algn="ctr">
              <a:spcBef>
                <a:spcPts val="0"/>
              </a:spcBef>
              <a:spcAft>
                <a:spcPts val="0"/>
              </a:spcAft>
              <a:buNone/>
            </a:pPr>
            <a:r>
              <a:rPr lang="en" sz="3000">
                <a:solidFill>
                  <a:srgbClr val="000000"/>
                </a:solidFill>
              </a:rPr>
              <a:t>(DCAFF)</a:t>
            </a:r>
            <a:endParaRPr sz="3000">
              <a:solidFill>
                <a:srgbClr val="000000"/>
              </a:solidFill>
            </a:endParaRPr>
          </a:p>
        </p:txBody>
      </p:sp>
      <p:sp>
        <p:nvSpPr>
          <p:cNvPr id="129" name="Google Shape;129;p13"/>
          <p:cNvSpPr txBox="1"/>
          <p:nvPr>
            <p:ph idx="1" type="subTitle"/>
          </p:nvPr>
        </p:nvSpPr>
        <p:spPr>
          <a:xfrm>
            <a:off x="4124625" y="2967125"/>
            <a:ext cx="4479900" cy="17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Nunito"/>
                <a:ea typeface="Nunito"/>
                <a:cs typeface="Nunito"/>
                <a:sym typeface="Nunito"/>
              </a:rPr>
              <a:t>Ramiro Carrillo (rcarr026@ucr.edu)</a:t>
            </a:r>
            <a:endParaRPr sz="1800">
              <a:solidFill>
                <a:schemeClr val="accent1"/>
              </a:solidFill>
              <a:latin typeface="Nunito"/>
              <a:ea typeface="Nunito"/>
              <a:cs typeface="Nunito"/>
              <a:sym typeface="Nunito"/>
            </a:endParaRPr>
          </a:p>
          <a:p>
            <a:pPr indent="0" lvl="0" marL="0" rtl="0" algn="r">
              <a:spcBef>
                <a:spcPts val="0"/>
              </a:spcBef>
              <a:spcAft>
                <a:spcPts val="0"/>
              </a:spcAft>
              <a:buNone/>
            </a:pPr>
            <a:r>
              <a:rPr lang="en" sz="1800">
                <a:solidFill>
                  <a:schemeClr val="accent1"/>
                </a:solidFill>
                <a:latin typeface="Nunito"/>
                <a:ea typeface="Nunito"/>
                <a:cs typeface="Nunito"/>
                <a:sym typeface="Nunito"/>
              </a:rPr>
              <a:t>Henry Chen (hchen217@ucr.edu)</a:t>
            </a:r>
            <a:endParaRPr sz="1800">
              <a:solidFill>
                <a:schemeClr val="accent1"/>
              </a:solidFill>
              <a:latin typeface="Nunito"/>
              <a:ea typeface="Nunito"/>
              <a:cs typeface="Nunito"/>
              <a:sym typeface="Nunito"/>
            </a:endParaRPr>
          </a:p>
          <a:p>
            <a:pPr indent="0" lvl="0" marL="0" rtl="0" algn="r">
              <a:spcBef>
                <a:spcPts val="0"/>
              </a:spcBef>
              <a:spcAft>
                <a:spcPts val="0"/>
              </a:spcAft>
              <a:buNone/>
            </a:pPr>
            <a:r>
              <a:rPr lang="en" sz="1800">
                <a:solidFill>
                  <a:schemeClr val="accent1"/>
                </a:solidFill>
                <a:latin typeface="Nunito"/>
                <a:ea typeface="Nunito"/>
                <a:cs typeface="Nunito"/>
                <a:sym typeface="Nunito"/>
              </a:rPr>
              <a:t>Michael Tang (mtang014@ucr.edu)</a:t>
            </a:r>
            <a:endParaRPr sz="1800">
              <a:solidFill>
                <a:schemeClr val="accent1"/>
              </a:solidFill>
              <a:latin typeface="Nunito"/>
              <a:ea typeface="Nunito"/>
              <a:cs typeface="Nunito"/>
              <a:sym typeface="Nunito"/>
            </a:endParaRPr>
          </a:p>
          <a:p>
            <a:pPr indent="0" lvl="0" marL="0" rtl="0" algn="r">
              <a:spcBef>
                <a:spcPts val="0"/>
              </a:spcBef>
              <a:spcAft>
                <a:spcPts val="0"/>
              </a:spcAft>
              <a:buNone/>
            </a:pPr>
            <a:r>
              <a:rPr lang="en" sz="1800">
                <a:solidFill>
                  <a:schemeClr val="accent1"/>
                </a:solidFill>
                <a:latin typeface="Nunito"/>
                <a:ea typeface="Nunito"/>
                <a:cs typeface="Nunito"/>
                <a:sym typeface="Nunito"/>
              </a:rPr>
              <a:t>Jeffrey Lee (jlee395@ucr.edu)</a:t>
            </a:r>
            <a:endParaRPr sz="1800">
              <a:solidFill>
                <a:schemeClr val="accent1"/>
              </a:solidFill>
              <a:latin typeface="Nunito"/>
              <a:ea typeface="Nunito"/>
              <a:cs typeface="Nunito"/>
              <a:sym typeface="Nunito"/>
            </a:endParaRPr>
          </a:p>
          <a:p>
            <a:pPr indent="0" lvl="0" marL="0" rtl="0" algn="r">
              <a:spcBef>
                <a:spcPts val="0"/>
              </a:spcBef>
              <a:spcAft>
                <a:spcPts val="0"/>
              </a:spcAft>
              <a:buNone/>
            </a:pPr>
            <a:r>
              <a:rPr lang="en" sz="1800">
                <a:solidFill>
                  <a:schemeClr val="accent1"/>
                </a:solidFill>
                <a:latin typeface="Nunito"/>
                <a:ea typeface="Nunito"/>
                <a:cs typeface="Nunito"/>
                <a:sym typeface="Nunito"/>
              </a:rPr>
              <a:t>February</a:t>
            </a:r>
            <a:r>
              <a:rPr lang="en" sz="1800">
                <a:solidFill>
                  <a:schemeClr val="accent1"/>
                </a:solidFill>
                <a:latin typeface="Nunito"/>
                <a:ea typeface="Nunito"/>
                <a:cs typeface="Nunito"/>
                <a:sym typeface="Nunito"/>
              </a:rPr>
              <a:t> 24th, 2020</a:t>
            </a:r>
            <a:endParaRPr sz="1800">
              <a:solidFill>
                <a:schemeClr val="accent1"/>
              </a:solidFill>
              <a:latin typeface="Nunito"/>
              <a:ea typeface="Nunito"/>
              <a:cs typeface="Nunito"/>
              <a:sym typeface="Nunito"/>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2"/>
          <p:cNvPicPr preferRelativeResize="0"/>
          <p:nvPr/>
        </p:nvPicPr>
        <p:blipFill>
          <a:blip r:embed="rId3">
            <a:alphaModFix/>
          </a:blip>
          <a:stretch>
            <a:fillRect/>
          </a:stretch>
        </p:blipFill>
        <p:spPr>
          <a:xfrm>
            <a:off x="835972" y="784150"/>
            <a:ext cx="6795053" cy="4050676"/>
          </a:xfrm>
          <a:prstGeom prst="rect">
            <a:avLst/>
          </a:prstGeom>
          <a:noFill/>
          <a:ln>
            <a:noFill/>
          </a:ln>
        </p:spPr>
      </p:pic>
      <p:pic>
        <p:nvPicPr>
          <p:cNvPr id="205" name="Google Shape;205;p22" title="original.wav">
            <a:hlinkClick r:id="rId4"/>
          </p:cNvPr>
          <p:cNvPicPr preferRelativeResize="0"/>
          <p:nvPr/>
        </p:nvPicPr>
        <p:blipFill>
          <a:blip r:embed="rId5">
            <a:alphaModFix/>
          </a:blip>
          <a:stretch>
            <a:fillRect/>
          </a:stretch>
        </p:blipFill>
        <p:spPr>
          <a:xfrm>
            <a:off x="5501601" y="3650375"/>
            <a:ext cx="818750" cy="818750"/>
          </a:xfrm>
          <a:prstGeom prst="rect">
            <a:avLst/>
          </a:prstGeom>
          <a:noFill/>
          <a:ln>
            <a:noFill/>
          </a:ln>
        </p:spPr>
      </p:pic>
      <p:pic>
        <p:nvPicPr>
          <p:cNvPr id="206" name="Google Shape;206;p22" title="Filtered.wav">
            <a:hlinkClick r:id="rId6"/>
          </p:cNvPr>
          <p:cNvPicPr preferRelativeResize="0"/>
          <p:nvPr/>
        </p:nvPicPr>
        <p:blipFill>
          <a:blip r:embed="rId5">
            <a:alphaModFix/>
          </a:blip>
          <a:stretch>
            <a:fillRect/>
          </a:stretch>
        </p:blipFill>
        <p:spPr>
          <a:xfrm>
            <a:off x="6524524" y="3650375"/>
            <a:ext cx="818750" cy="818750"/>
          </a:xfrm>
          <a:prstGeom prst="rect">
            <a:avLst/>
          </a:prstGeom>
          <a:noFill/>
          <a:ln>
            <a:noFill/>
          </a:ln>
        </p:spPr>
      </p:pic>
      <p:sp>
        <p:nvSpPr>
          <p:cNvPr id="207" name="Google Shape;207;p22"/>
          <p:cNvSpPr txBox="1"/>
          <p:nvPr/>
        </p:nvSpPr>
        <p:spPr>
          <a:xfrm>
            <a:off x="5480325" y="3338675"/>
            <a:ext cx="861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Origin</a:t>
            </a:r>
            <a:r>
              <a:rPr lang="en">
                <a:latin typeface="Calibri"/>
                <a:ea typeface="Calibri"/>
                <a:cs typeface="Calibri"/>
                <a:sym typeface="Calibri"/>
              </a:rPr>
              <a:t>al</a:t>
            </a:r>
            <a:endParaRPr>
              <a:latin typeface="Calibri"/>
              <a:ea typeface="Calibri"/>
              <a:cs typeface="Calibri"/>
              <a:sym typeface="Calibri"/>
            </a:endParaRPr>
          </a:p>
        </p:txBody>
      </p:sp>
      <p:sp>
        <p:nvSpPr>
          <p:cNvPr id="208" name="Google Shape;208;p22"/>
          <p:cNvSpPr txBox="1"/>
          <p:nvPr/>
        </p:nvSpPr>
        <p:spPr>
          <a:xfrm>
            <a:off x="6644275" y="3338675"/>
            <a:ext cx="6990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Filter</a:t>
            </a:r>
            <a:endParaRPr>
              <a:latin typeface="Calibri"/>
              <a:ea typeface="Calibri"/>
              <a:cs typeface="Calibri"/>
              <a:sym typeface="Calibri"/>
            </a:endParaRPr>
          </a:p>
        </p:txBody>
      </p:sp>
      <p:sp>
        <p:nvSpPr>
          <p:cNvPr id="209" name="Google Shape;209;p22"/>
          <p:cNvSpPr txBox="1"/>
          <p:nvPr/>
        </p:nvSpPr>
        <p:spPr>
          <a:xfrm>
            <a:off x="461000" y="273550"/>
            <a:ext cx="46092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Test: Noise Reduction Test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673575" y="637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Class D </a:t>
            </a:r>
            <a:r>
              <a:rPr lang="en" sz="2400"/>
              <a:t>Test: Power Efficiency</a:t>
            </a:r>
            <a:endParaRPr sz="2400"/>
          </a:p>
        </p:txBody>
      </p:sp>
      <p:sp>
        <p:nvSpPr>
          <p:cNvPr id="215" name="Google Shape;215;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23"/>
          <p:cNvSpPr txBox="1"/>
          <p:nvPr/>
        </p:nvSpPr>
        <p:spPr>
          <a:xfrm>
            <a:off x="7054750" y="1349125"/>
            <a:ext cx="1798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p23"/>
          <p:cNvSpPr txBox="1"/>
          <p:nvPr/>
        </p:nvSpPr>
        <p:spPr>
          <a:xfrm>
            <a:off x="351800" y="194075"/>
            <a:ext cx="30000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Test Report</a:t>
            </a:r>
            <a:endParaRPr/>
          </a:p>
        </p:txBody>
      </p:sp>
      <p:sp>
        <p:nvSpPr>
          <p:cNvPr id="218" name="Google Shape;218;p23"/>
          <p:cNvSpPr txBox="1"/>
          <p:nvPr/>
        </p:nvSpPr>
        <p:spPr>
          <a:xfrm>
            <a:off x="819150" y="11671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233A44"/>
                </a:solidFill>
                <a:latin typeface="Calibri"/>
                <a:ea typeface="Calibri"/>
                <a:cs typeface="Calibri"/>
                <a:sym typeface="Calibri"/>
              </a:rPr>
              <a:t>Of all of the Class D Audio Amplifier tests, Power Efficiency is the most important. To distinguish this Class D Amplifier from other audio amplifiers, this amplifier must have a power efficiency of 90 percent or above. The other tests determine sound distortion and sound delay.</a:t>
            </a:r>
            <a:endParaRPr sz="1300">
              <a:solidFill>
                <a:srgbClr val="233A44"/>
              </a:solidFill>
              <a:latin typeface="Calibri"/>
              <a:ea typeface="Calibri"/>
              <a:cs typeface="Calibri"/>
              <a:sym typeface="Calibri"/>
            </a:endParaRPr>
          </a:p>
        </p:txBody>
      </p:sp>
      <p:pic>
        <p:nvPicPr>
          <p:cNvPr id="219" name="Google Shape;219;p23"/>
          <p:cNvPicPr preferRelativeResize="0"/>
          <p:nvPr/>
        </p:nvPicPr>
        <p:blipFill rotWithShape="1">
          <a:blip r:embed="rId3">
            <a:alphaModFix/>
          </a:blip>
          <a:srcRect b="0" l="2350" r="47649" t="0"/>
          <a:stretch/>
        </p:blipFill>
        <p:spPr>
          <a:xfrm>
            <a:off x="1146675" y="1941900"/>
            <a:ext cx="2837875" cy="2212575"/>
          </a:xfrm>
          <a:prstGeom prst="rect">
            <a:avLst/>
          </a:prstGeom>
          <a:noFill/>
          <a:ln>
            <a:noFill/>
          </a:ln>
        </p:spPr>
      </p:pic>
      <p:pic>
        <p:nvPicPr>
          <p:cNvPr id="220" name="Google Shape;220;p23"/>
          <p:cNvPicPr preferRelativeResize="0"/>
          <p:nvPr/>
        </p:nvPicPr>
        <p:blipFill rotWithShape="1">
          <a:blip r:embed="rId4">
            <a:alphaModFix/>
          </a:blip>
          <a:srcRect b="27857" l="0" r="0" t="12770"/>
          <a:stretch/>
        </p:blipFill>
        <p:spPr>
          <a:xfrm>
            <a:off x="5402850" y="2200690"/>
            <a:ext cx="2368251" cy="1874836"/>
          </a:xfrm>
          <a:prstGeom prst="rect">
            <a:avLst/>
          </a:prstGeom>
          <a:noFill/>
          <a:ln>
            <a:noFill/>
          </a:ln>
        </p:spPr>
      </p:pic>
      <p:sp>
        <p:nvSpPr>
          <p:cNvPr id="221" name="Google Shape;221;p23"/>
          <p:cNvSpPr txBox="1"/>
          <p:nvPr/>
        </p:nvSpPr>
        <p:spPr>
          <a:xfrm>
            <a:off x="1065613" y="4154475"/>
            <a:ext cx="30000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alibri"/>
                <a:ea typeface="Calibri"/>
                <a:cs typeface="Calibri"/>
                <a:sym typeface="Calibri"/>
              </a:rPr>
              <a:t>Figure 1: Power Efficiency Results (Over 90 percent efficiency)</a:t>
            </a:r>
            <a:endParaRPr/>
          </a:p>
        </p:txBody>
      </p:sp>
      <p:sp>
        <p:nvSpPr>
          <p:cNvPr id="222" name="Google Shape;222;p23"/>
          <p:cNvSpPr txBox="1"/>
          <p:nvPr/>
        </p:nvSpPr>
        <p:spPr>
          <a:xfrm>
            <a:off x="5086975" y="4154475"/>
            <a:ext cx="30000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alibri"/>
                <a:ea typeface="Calibri"/>
                <a:cs typeface="Calibri"/>
                <a:sym typeface="Calibri"/>
              </a:rPr>
              <a:t>Figure 2: Harmonic Distortion Results (Small Distortion)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60325" y="343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Demonstration</a:t>
            </a:r>
            <a:endParaRPr b="1"/>
          </a:p>
        </p:txBody>
      </p:sp>
      <p:sp>
        <p:nvSpPr>
          <p:cNvPr id="228" name="Google Shape;22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4"/>
          <p:cNvSpPr txBox="1"/>
          <p:nvPr/>
        </p:nvSpPr>
        <p:spPr>
          <a:xfrm>
            <a:off x="650500" y="855550"/>
            <a:ext cx="6987300" cy="21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Original Video: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rPr lang="en" sz="1300" u="sng">
                <a:solidFill>
                  <a:schemeClr val="accent5"/>
                </a:solidFill>
                <a:latin typeface="Nunito"/>
                <a:ea typeface="Nunito"/>
                <a:cs typeface="Nunito"/>
                <a:sym typeface="Nunito"/>
                <a:hlinkClick r:id="rId3">
                  <a:extLst>
                    <a:ext uri="{A12FA001-AC4F-418D-AE19-62706E023703}">
                      <ahyp:hlinkClr val="tx"/>
                    </a:ext>
                  </a:extLst>
                </a:hlinkClick>
              </a:rPr>
              <a:t>https://www.youtube.com/watch?v=iTVZIgoqJM8</a:t>
            </a:r>
            <a:endParaRPr>
              <a:latin typeface="Calibri"/>
              <a:ea typeface="Calibri"/>
              <a:cs typeface="Calibri"/>
              <a:sym typeface="Calibri"/>
            </a:endParaRPr>
          </a:p>
          <a:p>
            <a:pPr indent="0" lvl="0" marL="0" rtl="0" algn="l">
              <a:lnSpc>
                <a:spcPct val="115000"/>
              </a:lnSpc>
              <a:spcBef>
                <a:spcPts val="1600"/>
              </a:spcBef>
              <a:spcAft>
                <a:spcPts val="0"/>
              </a:spcAft>
              <a:buNone/>
            </a:pPr>
            <a:r>
              <a:rPr lang="en">
                <a:latin typeface="Calibri"/>
                <a:ea typeface="Calibri"/>
                <a:cs typeface="Calibri"/>
                <a:sym typeface="Calibri"/>
              </a:rPr>
              <a:t>Demo Only Video:</a:t>
            </a:r>
            <a:endParaRPr>
              <a:latin typeface="Calibri"/>
              <a:ea typeface="Calibri"/>
              <a:cs typeface="Calibri"/>
              <a:sym typeface="Calibri"/>
            </a:endParaRPr>
          </a:p>
          <a:p>
            <a:pPr indent="0" lvl="0" marL="0" rtl="0" algn="l">
              <a:lnSpc>
                <a:spcPct val="115000"/>
              </a:lnSpc>
              <a:spcBef>
                <a:spcPts val="1600"/>
              </a:spcBef>
              <a:spcAft>
                <a:spcPts val="0"/>
              </a:spcAft>
              <a:buNone/>
            </a:pPr>
            <a:r>
              <a:rPr lang="en" u="sng">
                <a:solidFill>
                  <a:schemeClr val="hlink"/>
                </a:solidFill>
                <a:latin typeface="Calibri"/>
                <a:ea typeface="Calibri"/>
                <a:cs typeface="Calibri"/>
                <a:sym typeface="Calibri"/>
                <a:hlinkClick r:id="rId4"/>
              </a:rPr>
              <a:t>https://www.youtube.com/watch?v=r6Y7n5dhvUg</a:t>
            </a:r>
            <a:endParaRPr>
              <a:latin typeface="Calibri"/>
              <a:ea typeface="Calibri"/>
              <a:cs typeface="Calibri"/>
              <a:sym typeface="Calibri"/>
            </a:endParaRPr>
          </a:p>
          <a:p>
            <a:pPr indent="0" lvl="0" marL="0" rtl="0" algn="l">
              <a:lnSpc>
                <a:spcPct val="115000"/>
              </a:lnSpc>
              <a:spcBef>
                <a:spcPts val="1600"/>
              </a:spcBef>
              <a:spcAft>
                <a:spcPts val="1600"/>
              </a:spcAft>
              <a:buNone/>
            </a:pPr>
            <a:r>
              <a:t/>
            </a:r>
            <a:endParaRPr>
              <a:latin typeface="Calibri"/>
              <a:ea typeface="Calibri"/>
              <a:cs typeface="Calibri"/>
              <a:sym typeface="Calibri"/>
            </a:endParaRPr>
          </a:p>
        </p:txBody>
      </p:sp>
      <p:pic>
        <p:nvPicPr>
          <p:cNvPr descr="The Demo-Exclusive Cut of the original video." id="230" name="Google Shape;230;p24" title="Demo For DCAFF (Senior Design Project 2019-2020) (Demo Only)">
            <a:hlinkClick r:id="rId5"/>
          </p:cNvPr>
          <p:cNvPicPr preferRelativeResize="0"/>
          <p:nvPr/>
        </p:nvPicPr>
        <p:blipFill>
          <a:blip r:embed="rId6">
            <a:alphaModFix/>
          </a:blip>
          <a:stretch>
            <a:fillRect/>
          </a:stretch>
        </p:blipFill>
        <p:spPr>
          <a:xfrm>
            <a:off x="4828675" y="1425500"/>
            <a:ext cx="3988325" cy="299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448325" y="355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a:t>
            </a:r>
            <a:endParaRPr b="1"/>
          </a:p>
        </p:txBody>
      </p:sp>
      <p:sp>
        <p:nvSpPr>
          <p:cNvPr id="236" name="Google Shape;236;p25"/>
          <p:cNvSpPr txBox="1"/>
          <p:nvPr>
            <p:ph idx="1" type="body"/>
          </p:nvPr>
        </p:nvSpPr>
        <p:spPr>
          <a:xfrm>
            <a:off x="819150" y="1309775"/>
            <a:ext cx="7505700" cy="31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DCAFF can record a 0-20Hz audio signal with a 44.1K sampling rate at 16-bits per samples. It is able to successfully filter signals through an Nth order Butterworth filter, and display the FFT of the original and filtered signal. DCAFF can then output the filtered signal through a class D amplifier.</a:t>
            </a:r>
            <a:endParaRPr>
              <a:latin typeface="Nunito"/>
              <a:ea typeface="Nunito"/>
              <a:cs typeface="Nunito"/>
              <a:sym typeface="Nunito"/>
            </a:endParaRPr>
          </a:p>
          <a:p>
            <a:pPr indent="0" lvl="0" marL="0" rtl="0" algn="l">
              <a:spcBef>
                <a:spcPts val="1600"/>
              </a:spcBef>
              <a:spcAft>
                <a:spcPts val="1600"/>
              </a:spcAft>
              <a:buNone/>
            </a:pPr>
            <a:r>
              <a:rPr lang="en">
                <a:latin typeface="Nunito"/>
                <a:ea typeface="Nunito"/>
                <a:cs typeface="Nunito"/>
                <a:sym typeface="Nunito"/>
              </a:rPr>
              <a:t>DCAFF can be applied in a professional setting or be used by a novice.</a:t>
            </a:r>
            <a:endParaRPr>
              <a:latin typeface="Nunito"/>
              <a:ea typeface="Nunito"/>
              <a:cs typeface="Nunito"/>
              <a:sym typeface="Nunito"/>
            </a:endParaRPr>
          </a:p>
        </p:txBody>
      </p:sp>
      <p:sp>
        <p:nvSpPr>
          <p:cNvPr id="237" name="Google Shape;237;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462775" y="453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Acknowledgements</a:t>
            </a:r>
            <a:endParaRPr b="1"/>
          </a:p>
        </p:txBody>
      </p:sp>
      <p:sp>
        <p:nvSpPr>
          <p:cNvPr id="243" name="Google Shape;243;p26"/>
          <p:cNvSpPr txBox="1"/>
          <p:nvPr>
            <p:ph idx="1" type="body"/>
          </p:nvPr>
        </p:nvSpPr>
        <p:spPr>
          <a:xfrm>
            <a:off x="649325" y="13477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Paul (Created Teensy)</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Youtuber GreatScott! (Class D Amplifier Design Concept and Ideas)</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Roman Chomko(EE110b slides)</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Youtuber Afrotechmods (Class D Amplifier Schematic and Class D </a:t>
            </a:r>
            <a:r>
              <a:rPr lang="en">
                <a:latin typeface="Nunito"/>
                <a:ea typeface="Nunito"/>
                <a:cs typeface="Nunito"/>
                <a:sym typeface="Nunito"/>
              </a:rPr>
              <a:t>Amplifier</a:t>
            </a:r>
            <a:r>
              <a:rPr lang="en">
                <a:latin typeface="Nunito"/>
                <a:ea typeface="Nunito"/>
                <a:cs typeface="Nunito"/>
                <a:sym typeface="Nunito"/>
              </a:rPr>
              <a:t> Design Concept)</a:t>
            </a:r>
            <a:endParaRPr>
              <a:latin typeface="Nunito"/>
              <a:ea typeface="Nunito"/>
              <a:cs typeface="Nunito"/>
              <a:sym typeface="Nunito"/>
            </a:endParaRPr>
          </a:p>
        </p:txBody>
      </p:sp>
      <p:sp>
        <p:nvSpPr>
          <p:cNvPr id="244" name="Google Shape;244;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45725" y="448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 and Application</a:t>
            </a:r>
            <a:endParaRPr b="1"/>
          </a:p>
        </p:txBody>
      </p:sp>
      <p:sp>
        <p:nvSpPr>
          <p:cNvPr id="136" name="Google Shape;136;p14"/>
          <p:cNvSpPr txBox="1"/>
          <p:nvPr>
            <p:ph idx="1" type="body"/>
          </p:nvPr>
        </p:nvSpPr>
        <p:spPr>
          <a:xfrm>
            <a:off x="819150" y="11677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Create an audio device for frequency filtering.</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Filter signal through Nth order IIR Butterworth Filter (low, high, and b</a:t>
            </a:r>
            <a:r>
              <a:rPr lang="en" sz="1800">
                <a:latin typeface="Nunito"/>
                <a:ea typeface="Nunito"/>
                <a:cs typeface="Nunito"/>
                <a:sym typeface="Nunito"/>
              </a:rPr>
              <a:t>andpass</a:t>
            </a:r>
            <a:r>
              <a:rPr lang="en" sz="1800">
                <a:latin typeface="Nunito"/>
                <a:ea typeface="Nunito"/>
                <a:cs typeface="Nunito"/>
                <a:sym typeface="Nunito"/>
              </a:rPr>
              <a:t>)</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Display the FFT of the filtered and original signal</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Create a user-friendly interface for novice and professionals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Technical Principles, signal processing, embedded systems, circuit design</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Create an add-on Class D Amplifier module that will amplify and output an audio signal via an in-built speaker  </a:t>
            </a:r>
            <a:endParaRPr sz="1800">
              <a:latin typeface="Nunito"/>
              <a:ea typeface="Nunito"/>
              <a:cs typeface="Nunito"/>
              <a:sym typeface="Nunito"/>
            </a:endParaRPr>
          </a:p>
          <a:p>
            <a:pPr indent="0" lvl="0" marL="457200" rtl="0" algn="l">
              <a:spcBef>
                <a:spcPts val="1600"/>
              </a:spcBef>
              <a:spcAft>
                <a:spcPts val="0"/>
              </a:spcAft>
              <a:buNone/>
            </a:pPr>
            <a:r>
              <a:rPr lang="en" sz="1200">
                <a:latin typeface="Nunito"/>
                <a:ea typeface="Nunito"/>
                <a:cs typeface="Nunito"/>
                <a:sym typeface="Nunito"/>
              </a:rPr>
              <a:t> </a:t>
            </a:r>
            <a:endParaRPr sz="1200">
              <a:latin typeface="Nunito"/>
              <a:ea typeface="Nunito"/>
              <a:cs typeface="Nunito"/>
              <a:sym typeface="Nunito"/>
            </a:endParaRPr>
          </a:p>
          <a:p>
            <a:pPr indent="0" lvl="0" marL="457200" rtl="0" algn="l">
              <a:spcBef>
                <a:spcPts val="1600"/>
              </a:spcBef>
              <a:spcAft>
                <a:spcPts val="0"/>
              </a:spcAft>
              <a:buNone/>
            </a:pPr>
            <a:r>
              <a:t/>
            </a:r>
            <a:endParaRPr sz="1200">
              <a:latin typeface="Nunito"/>
              <a:ea typeface="Nunito"/>
              <a:cs typeface="Nunito"/>
              <a:sym typeface="Nunito"/>
            </a:endParaRPr>
          </a:p>
          <a:p>
            <a:pPr indent="0" lvl="0" marL="0" rtl="0" algn="l">
              <a:spcBef>
                <a:spcPts val="1600"/>
              </a:spcBef>
              <a:spcAft>
                <a:spcPts val="1600"/>
              </a:spcAft>
              <a:buNone/>
            </a:pPr>
            <a:r>
              <a:t/>
            </a:r>
            <a:endParaRPr>
              <a:latin typeface="Nunito"/>
              <a:ea typeface="Nunito"/>
              <a:cs typeface="Nunito"/>
              <a:sym typeface="Nunito"/>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333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Engineering Topics Used in Project</a:t>
            </a:r>
            <a:endParaRPr/>
          </a:p>
        </p:txBody>
      </p:sp>
      <p:sp>
        <p:nvSpPr>
          <p:cNvPr id="143" name="Google Shape;143;p15"/>
          <p:cNvSpPr txBox="1"/>
          <p:nvPr>
            <p:ph idx="1" type="body"/>
          </p:nvPr>
        </p:nvSpPr>
        <p:spPr>
          <a:xfrm>
            <a:off x="819150" y="1099375"/>
            <a:ext cx="7505700" cy="3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Statement of Work (SOW), Cost Estimating, Project Management</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Reviews (PMRs), Bill of Material (BOM), Project “Gantt chart</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Functional Architecture/Allocation, System Architecture, Concept of Operation (CONOP)</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Gate Reviews: System Requirement Review (SRR), Preliminary</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Design Review (PDR), Critical Design Review (CDR)</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System Requirement Document (SRD), Requirement Verification</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Matrix, Test Plan, Test Procedure, Test Report, Configuration</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Control, Interface Control Document (ICD)</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Risk Analysis and Mitigation, Independent Review Team (IRT)</a:t>
            </a:r>
            <a:endParaRPr sz="1000">
              <a:latin typeface="Nunito"/>
              <a:ea typeface="Nunito"/>
              <a:cs typeface="Nunito"/>
              <a:sym typeface="Nunito"/>
            </a:endParaRPr>
          </a:p>
          <a:p>
            <a:pPr indent="0" lvl="0" marL="0" rtl="0" algn="l">
              <a:spcBef>
                <a:spcPts val="1600"/>
              </a:spcBef>
              <a:spcAft>
                <a:spcPts val="0"/>
              </a:spcAft>
              <a:buNone/>
            </a:pPr>
            <a:r>
              <a:rPr lang="en" sz="1000">
                <a:latin typeface="Nunito"/>
                <a:ea typeface="Nunito"/>
                <a:cs typeface="Nunito"/>
                <a:sym typeface="Nunito"/>
              </a:rPr>
              <a:t>Quality Assurance (QA), Integration and Test (I&amp;T)</a:t>
            </a:r>
            <a:endParaRPr sz="1000">
              <a:latin typeface="Nunito"/>
              <a:ea typeface="Nunito"/>
              <a:cs typeface="Nunito"/>
              <a:sym typeface="Nunito"/>
            </a:endParaRPr>
          </a:p>
          <a:p>
            <a:pPr indent="0" lvl="0" marL="0" rtl="0" algn="l">
              <a:spcBef>
                <a:spcPts val="1600"/>
              </a:spcBef>
              <a:spcAft>
                <a:spcPts val="1600"/>
              </a:spcAft>
              <a:buNone/>
            </a:pPr>
            <a:r>
              <a:t/>
            </a:r>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71450" y="461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Design Objectives</a:t>
            </a:r>
            <a:endParaRPr b="1"/>
          </a:p>
        </p:txBody>
      </p:sp>
      <p:sp>
        <p:nvSpPr>
          <p:cNvPr id="150" name="Google Shape;150;p16"/>
          <p:cNvSpPr txBox="1"/>
          <p:nvPr>
            <p:ph idx="1" type="body"/>
          </p:nvPr>
        </p:nvSpPr>
        <p:spPr>
          <a:xfrm>
            <a:off x="819150" y="1367375"/>
            <a:ext cx="7505700" cy="2749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DAC and ADC S</a:t>
            </a:r>
            <a:r>
              <a:rPr lang="en" sz="1400">
                <a:solidFill>
                  <a:srgbClr val="000000"/>
                </a:solidFill>
                <a:latin typeface="Nunito"/>
                <a:ea typeface="Nunito"/>
                <a:cs typeface="Nunito"/>
                <a:sym typeface="Nunito"/>
              </a:rPr>
              <a:t>ampling</a:t>
            </a:r>
            <a:r>
              <a:rPr lang="en" sz="1400">
                <a:solidFill>
                  <a:srgbClr val="000000"/>
                </a:solidFill>
                <a:latin typeface="Nunito"/>
                <a:ea typeface="Nunito"/>
                <a:cs typeface="Nunito"/>
                <a:sym typeface="Nunito"/>
              </a:rPr>
              <a:t> rate of 44.1kHz and 16 bit samples (CD quality). </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Takes in a 0-20 KHz Audio Signal (audible spectrum)</a:t>
            </a:r>
            <a:endParaRPr sz="1400">
              <a:solidFill>
                <a:srgbClr val="000000"/>
              </a:solidFill>
              <a:latin typeface="Nunito"/>
              <a:ea typeface="Nunito"/>
              <a:cs typeface="Nunito"/>
              <a:sym typeface="Nunito"/>
            </a:endParaRPr>
          </a:p>
          <a:p>
            <a:pPr indent="-317500" lvl="0" marL="457200" rtl="0" algn="l">
              <a:lnSpc>
                <a:spcPct val="100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Serial</a:t>
            </a:r>
            <a:r>
              <a:rPr lang="en" sz="1400">
                <a:solidFill>
                  <a:srgbClr val="000000"/>
                </a:solidFill>
                <a:latin typeface="Nunito"/>
                <a:ea typeface="Nunito"/>
                <a:cs typeface="Nunito"/>
                <a:sym typeface="Nunito"/>
              </a:rPr>
              <a:t> communication between microcontroller and  PC (9600 baud rate).</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Filters a Audio Signal through a corresponding Low, High, or BandPass Nth order Butterworth Filter with the frequency being 95% accurate of it’s original frequency.</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The </a:t>
            </a:r>
            <a:r>
              <a:rPr lang="en" sz="1400">
                <a:solidFill>
                  <a:srgbClr val="000000"/>
                </a:solidFill>
                <a:latin typeface="Nunito"/>
                <a:ea typeface="Nunito"/>
                <a:cs typeface="Nunito"/>
                <a:sym typeface="Nunito"/>
              </a:rPr>
              <a:t>number</a:t>
            </a:r>
            <a:r>
              <a:rPr lang="en" sz="1400">
                <a:solidFill>
                  <a:srgbClr val="000000"/>
                </a:solidFill>
                <a:latin typeface="Nunito"/>
                <a:ea typeface="Nunito"/>
                <a:cs typeface="Nunito"/>
                <a:sym typeface="Nunito"/>
              </a:rPr>
              <a:t> of samples in the FFT for a certain frequency should be within 90% of the expected sample rate</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Class D Amplifier will use a 12-volt power source to generate 10 watts per channel</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Filters will have adjustable cutoff frequency from 0 Hz to 20 kHz</a:t>
            </a:r>
            <a:r>
              <a:rPr lang="en" sz="1400">
                <a:solidFill>
                  <a:srgbClr val="000000"/>
                </a:solidFill>
                <a:latin typeface="Nunito"/>
                <a:ea typeface="Nunito"/>
                <a:cs typeface="Nunito"/>
                <a:sym typeface="Nunito"/>
              </a:rPr>
              <a:t> a output power of around 10 watts</a:t>
            </a:r>
            <a:endParaRPr sz="1400">
              <a:solidFill>
                <a:srgbClr val="000000"/>
              </a:solidFill>
              <a:latin typeface="Nunito"/>
              <a:ea typeface="Nunito"/>
              <a:cs typeface="Nunito"/>
              <a:sym typeface="Nunito"/>
            </a:endParaRPr>
          </a:p>
          <a:p>
            <a:pPr indent="-317500" lvl="0" marL="457200" rtl="0" algn="l">
              <a:lnSpc>
                <a:spcPct val="100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Class D Amplifier should have a 10 to 5 percent power loss and an efficiency at 90 percent or higher</a:t>
            </a:r>
            <a:endParaRPr sz="1400">
              <a:solidFill>
                <a:srgbClr val="000000"/>
              </a:solidFill>
              <a:latin typeface="Nunito"/>
              <a:ea typeface="Nunito"/>
              <a:cs typeface="Nunito"/>
              <a:sym typeface="Nunito"/>
            </a:endParaRPr>
          </a:p>
          <a:p>
            <a:pPr indent="0" lvl="0" marL="457200" rtl="0" algn="l">
              <a:spcBef>
                <a:spcPts val="0"/>
              </a:spcBef>
              <a:spcAft>
                <a:spcPts val="1600"/>
              </a:spcAft>
              <a:buNone/>
            </a:pPr>
            <a:r>
              <a:t/>
            </a:r>
            <a:endParaRPr sz="1200">
              <a:solidFill>
                <a:srgbClr val="000000"/>
              </a:solidFill>
              <a:latin typeface="Nunito"/>
              <a:ea typeface="Nunito"/>
              <a:cs typeface="Nunito"/>
              <a:sym typeface="Nunito"/>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71450" y="273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System Block Diagram</a:t>
            </a:r>
            <a:endParaRPr b="1"/>
          </a:p>
        </p:txBody>
      </p:sp>
      <p:sp>
        <p:nvSpPr>
          <p:cNvPr id="157" name="Google Shape;157;p17"/>
          <p:cNvSpPr txBox="1"/>
          <p:nvPr>
            <p:ph idx="1" type="body"/>
          </p:nvPr>
        </p:nvSpPr>
        <p:spPr>
          <a:xfrm>
            <a:off x="735975" y="11473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Nunito"/>
                <a:ea typeface="Nunito"/>
                <a:cs typeface="Nunito"/>
                <a:sym typeface="Nunito"/>
              </a:rPr>
              <a:t>Final high-level design, show block diagram of the system. </a:t>
            </a:r>
            <a:endParaRPr>
              <a:latin typeface="Nunito"/>
              <a:ea typeface="Nunito"/>
              <a:cs typeface="Nunito"/>
              <a:sym typeface="Nunito"/>
            </a:endParaRPr>
          </a:p>
        </p:txBody>
      </p:sp>
      <p:sp>
        <p:nvSpPr>
          <p:cNvPr id="158" name="Google Shape;158;p17"/>
          <p:cNvSpPr txBox="1"/>
          <p:nvPr>
            <p:ph idx="12" type="sldNum"/>
          </p:nvPr>
        </p:nvSpPr>
        <p:spPr>
          <a:xfrm>
            <a:off x="8397009" y="45574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17"/>
          <p:cNvPicPr preferRelativeResize="0"/>
          <p:nvPr/>
        </p:nvPicPr>
        <p:blipFill>
          <a:blip r:embed="rId3">
            <a:alphaModFix/>
          </a:blip>
          <a:stretch>
            <a:fillRect/>
          </a:stretch>
        </p:blipFill>
        <p:spPr>
          <a:xfrm>
            <a:off x="248650" y="836675"/>
            <a:ext cx="8646727" cy="39200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9475" y="294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Challenges</a:t>
            </a:r>
            <a:endParaRPr b="1"/>
          </a:p>
        </p:txBody>
      </p:sp>
      <p:sp>
        <p:nvSpPr>
          <p:cNvPr id="165" name="Google Shape;165;p18"/>
          <p:cNvSpPr txBox="1"/>
          <p:nvPr>
            <p:ph idx="1" type="body"/>
          </p:nvPr>
        </p:nvSpPr>
        <p:spPr>
          <a:xfrm>
            <a:off x="819150" y="804950"/>
            <a:ext cx="7505700" cy="318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Nunito"/>
                <a:ea typeface="Nunito"/>
                <a:cs typeface="Nunito"/>
                <a:sym typeface="Nunito"/>
              </a:rPr>
              <a:t>-Originally used AtMega 1284 and Arduino uno for audio sampling. Could only sample up to </a:t>
            </a:r>
            <a:r>
              <a:rPr lang="en" sz="1400">
                <a:solidFill>
                  <a:srgbClr val="000000"/>
                </a:solidFill>
                <a:latin typeface="Nunito"/>
                <a:ea typeface="Nunito"/>
                <a:cs typeface="Nunito"/>
                <a:sym typeface="Nunito"/>
              </a:rPr>
              <a:t>20 kHz</a:t>
            </a:r>
            <a:r>
              <a:rPr lang="en" sz="1400">
                <a:solidFill>
                  <a:srgbClr val="000000"/>
                </a:solidFill>
                <a:latin typeface="Nunito"/>
                <a:ea typeface="Nunito"/>
                <a:cs typeface="Nunito"/>
                <a:sym typeface="Nunito"/>
              </a:rPr>
              <a:t> at 8-bits per samples. Needed 44.1Khz sampling rate and 16-bit sample lengths for decent quality.</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-Various </a:t>
            </a:r>
            <a:r>
              <a:rPr lang="en" sz="1400">
                <a:solidFill>
                  <a:srgbClr val="000000"/>
                </a:solidFill>
                <a:latin typeface="Nunito"/>
                <a:ea typeface="Nunito"/>
                <a:cs typeface="Nunito"/>
                <a:sym typeface="Nunito"/>
              </a:rPr>
              <a:t>communications</a:t>
            </a:r>
            <a:r>
              <a:rPr lang="en" sz="1400">
                <a:solidFill>
                  <a:srgbClr val="000000"/>
                </a:solidFill>
                <a:latin typeface="Nunito"/>
                <a:ea typeface="Nunito"/>
                <a:cs typeface="Nunito"/>
                <a:sym typeface="Nunito"/>
              </a:rPr>
              <a:t> with multiple subsystems (DAC(I2S), ADC(I2S), SD card(SPI), PC(UART)).</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-Designing the Nth order Butterworth Filter.</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-Audio formatting into a 16 bit PCM raw file (bit manipulation) </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-Integrating 3 concurrent state machines</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-Comparator not outputting the right values</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400">
                <a:solidFill>
                  <a:srgbClr val="000000"/>
                </a:solidFill>
                <a:latin typeface="Nunito"/>
                <a:ea typeface="Nunito"/>
                <a:cs typeface="Nunito"/>
                <a:sym typeface="Nunito"/>
              </a:rPr>
              <a:t>-Originally used different Class D Amplifier schematic. Could not output an audio signal from speaker </a:t>
            </a:r>
            <a:endParaRPr sz="1400">
              <a:solidFill>
                <a:srgbClr val="000000"/>
              </a:solidFill>
              <a:latin typeface="Nunito"/>
              <a:ea typeface="Nunito"/>
              <a:cs typeface="Nunito"/>
              <a:sym typeface="Nunito"/>
            </a:endParaRPr>
          </a:p>
          <a:p>
            <a:pPr indent="0" lvl="0" marL="0" rtl="0" algn="l">
              <a:lnSpc>
                <a:spcPct val="100000"/>
              </a:lnSpc>
              <a:spcBef>
                <a:spcPts val="1600"/>
              </a:spcBef>
              <a:spcAft>
                <a:spcPts val="1600"/>
              </a:spcAft>
              <a:buNone/>
            </a:pPr>
            <a:r>
              <a:rPr lang="en" sz="1400">
                <a:solidFill>
                  <a:srgbClr val="000000"/>
                </a:solidFill>
                <a:latin typeface="Nunito"/>
                <a:ea typeface="Nunito"/>
                <a:cs typeface="Nunito"/>
                <a:sym typeface="Nunito"/>
              </a:rPr>
              <a:t>-4 Ohm Speaker is too quiet</a:t>
            </a:r>
            <a:endParaRPr sz="1400">
              <a:solidFill>
                <a:srgbClr val="000000"/>
              </a:solidFill>
              <a:latin typeface="Nunito"/>
              <a:ea typeface="Nunito"/>
              <a:cs typeface="Nunito"/>
              <a:sym typeface="Nunito"/>
            </a:endParaRPr>
          </a:p>
        </p:txBody>
      </p:sp>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01375" y="292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Major Components</a:t>
            </a:r>
            <a:endParaRPr b="1"/>
          </a:p>
        </p:txBody>
      </p:sp>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19"/>
          <p:cNvPicPr preferRelativeResize="0"/>
          <p:nvPr/>
        </p:nvPicPr>
        <p:blipFill>
          <a:blip r:embed="rId3">
            <a:alphaModFix/>
          </a:blip>
          <a:stretch>
            <a:fillRect/>
          </a:stretch>
        </p:blipFill>
        <p:spPr>
          <a:xfrm>
            <a:off x="4669125" y="1626150"/>
            <a:ext cx="3954375" cy="3165650"/>
          </a:xfrm>
          <a:prstGeom prst="rect">
            <a:avLst/>
          </a:prstGeom>
          <a:noFill/>
          <a:ln>
            <a:noFill/>
          </a:ln>
        </p:spPr>
      </p:pic>
      <p:sp>
        <p:nvSpPr>
          <p:cNvPr id="174" name="Google Shape;174;p19"/>
          <p:cNvSpPr txBox="1"/>
          <p:nvPr/>
        </p:nvSpPr>
        <p:spPr>
          <a:xfrm>
            <a:off x="829775" y="1346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Nunito"/>
                <a:ea typeface="Nunito"/>
                <a:cs typeface="Nunito"/>
                <a:sym typeface="Nunito"/>
              </a:rPr>
              <a:t>Legend</a:t>
            </a:r>
            <a:endParaRPr u="sng">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Yellow: Low, High, Band Pass Filters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Blue: Record, Stop Recording, Play Recording</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Green: Save Recording to SD Card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Purple: SPI Communication in and out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Brown: I2S Communication In from Teensy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Grey: I2S Communication Out from Teensy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Orange: I2S ready to send/receive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Black: Ground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 3.3 V</a:t>
            </a:r>
            <a:endParaRPr>
              <a:latin typeface="Nunito"/>
              <a:ea typeface="Nunito"/>
              <a:cs typeface="Nunito"/>
              <a:sym typeface="Nunito"/>
            </a:endParaRPr>
          </a:p>
        </p:txBody>
      </p:sp>
      <p:sp>
        <p:nvSpPr>
          <p:cNvPr id="175" name="Google Shape;175;p19"/>
          <p:cNvSpPr txBox="1"/>
          <p:nvPr/>
        </p:nvSpPr>
        <p:spPr>
          <a:xfrm>
            <a:off x="623750" y="726225"/>
            <a:ext cx="6108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Microphone and MCU</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01375" y="292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Major Components(2)</a:t>
            </a:r>
            <a:endParaRPr b="1"/>
          </a:p>
          <a:p>
            <a:pPr indent="0" lvl="0" marL="0" rtl="0" algn="l">
              <a:spcBef>
                <a:spcPts val="0"/>
              </a:spcBef>
              <a:spcAft>
                <a:spcPts val="0"/>
              </a:spcAft>
              <a:buNone/>
            </a:pPr>
            <a:r>
              <a:t/>
            </a:r>
            <a:endParaRPr b="1"/>
          </a:p>
        </p:txBody>
      </p:sp>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0"/>
          <p:cNvSpPr txBox="1"/>
          <p:nvPr/>
        </p:nvSpPr>
        <p:spPr>
          <a:xfrm>
            <a:off x="684400" y="18922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Nunito"/>
                <a:ea typeface="Nunito"/>
                <a:cs typeface="Nunito"/>
                <a:sym typeface="Nunito"/>
              </a:rPr>
              <a:t>Legend</a:t>
            </a:r>
            <a:endParaRPr u="sng">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Yellow: Input into TPA3122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Green: Low and High Pass Filters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Brown: Audio Signal Input from Audio Jack</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Orange: High Pass output to reduce high frequency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Black: Ground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 12 V</a:t>
            </a:r>
            <a:endParaRPr>
              <a:latin typeface="Nunito"/>
              <a:ea typeface="Nunito"/>
              <a:cs typeface="Nunito"/>
              <a:sym typeface="Nunito"/>
            </a:endParaRPr>
          </a:p>
        </p:txBody>
      </p:sp>
      <p:sp>
        <p:nvSpPr>
          <p:cNvPr id="183" name="Google Shape;183;p20"/>
          <p:cNvSpPr txBox="1"/>
          <p:nvPr/>
        </p:nvSpPr>
        <p:spPr>
          <a:xfrm>
            <a:off x="684400" y="726200"/>
            <a:ext cx="6108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Class D Audio Amplifier</a:t>
            </a:r>
            <a:endParaRPr>
              <a:latin typeface="Nunito"/>
              <a:ea typeface="Nunito"/>
              <a:cs typeface="Nunito"/>
              <a:sym typeface="Nunito"/>
            </a:endParaRPr>
          </a:p>
        </p:txBody>
      </p:sp>
      <p:pic>
        <p:nvPicPr>
          <p:cNvPr id="184" name="Google Shape;184;p20"/>
          <p:cNvPicPr preferRelativeResize="0"/>
          <p:nvPr/>
        </p:nvPicPr>
        <p:blipFill>
          <a:blip r:embed="rId3">
            <a:alphaModFix/>
          </a:blip>
          <a:stretch>
            <a:fillRect/>
          </a:stretch>
        </p:blipFill>
        <p:spPr>
          <a:xfrm>
            <a:off x="3935406" y="1953075"/>
            <a:ext cx="4803395" cy="25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88150" y="331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Report(2)</a:t>
            </a:r>
            <a:endParaRPr b="1"/>
          </a:p>
        </p:txBody>
      </p:sp>
      <p:sp>
        <p:nvSpPr>
          <p:cNvPr id="190" name="Google Shape;190;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1"/>
          <p:cNvSpPr txBox="1"/>
          <p:nvPr/>
        </p:nvSpPr>
        <p:spPr>
          <a:xfrm>
            <a:off x="560275" y="837750"/>
            <a:ext cx="38727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Serial Communication Test</a:t>
            </a:r>
            <a:endParaRPr sz="2400">
              <a:solidFill>
                <a:schemeClr val="lt1"/>
              </a:solidFill>
              <a:latin typeface="Nunito"/>
              <a:ea typeface="Nunito"/>
              <a:cs typeface="Nunito"/>
              <a:sym typeface="Nunito"/>
            </a:endParaRPr>
          </a:p>
          <a:p>
            <a:pPr indent="0" lvl="0" marL="0" rtl="0" algn="l">
              <a:spcBef>
                <a:spcPts val="0"/>
              </a:spcBef>
              <a:spcAft>
                <a:spcPts val="0"/>
              </a:spcAft>
              <a:buNone/>
            </a:pPr>
            <a:r>
              <a:rPr lang="en" sz="2400">
                <a:solidFill>
                  <a:schemeClr val="lt1"/>
                </a:solidFill>
                <a:latin typeface="Nunito"/>
                <a:ea typeface="Nunito"/>
                <a:cs typeface="Nunito"/>
                <a:sym typeface="Nunito"/>
              </a:rPr>
              <a:t>Audio formatting</a:t>
            </a:r>
            <a:endParaRPr sz="2400">
              <a:solidFill>
                <a:schemeClr val="lt1"/>
              </a:solidFill>
              <a:latin typeface="Nunito"/>
              <a:ea typeface="Nunito"/>
              <a:cs typeface="Nunito"/>
              <a:sym typeface="Nunito"/>
            </a:endParaRPr>
          </a:p>
        </p:txBody>
      </p:sp>
      <p:pic>
        <p:nvPicPr>
          <p:cNvPr id="192" name="Google Shape;192;p21"/>
          <p:cNvPicPr preferRelativeResize="0"/>
          <p:nvPr/>
        </p:nvPicPr>
        <p:blipFill>
          <a:blip r:embed="rId3">
            <a:alphaModFix/>
          </a:blip>
          <a:stretch>
            <a:fillRect/>
          </a:stretch>
        </p:blipFill>
        <p:spPr>
          <a:xfrm>
            <a:off x="3542775" y="2806185"/>
            <a:ext cx="2665850" cy="1694050"/>
          </a:xfrm>
          <a:prstGeom prst="rect">
            <a:avLst/>
          </a:prstGeom>
          <a:noFill/>
          <a:ln>
            <a:noFill/>
          </a:ln>
        </p:spPr>
      </p:pic>
      <p:pic>
        <p:nvPicPr>
          <p:cNvPr id="193" name="Google Shape;193;p21"/>
          <p:cNvPicPr preferRelativeResize="0"/>
          <p:nvPr/>
        </p:nvPicPr>
        <p:blipFill>
          <a:blip r:embed="rId4">
            <a:alphaModFix/>
          </a:blip>
          <a:stretch>
            <a:fillRect/>
          </a:stretch>
        </p:blipFill>
        <p:spPr>
          <a:xfrm>
            <a:off x="6642116" y="1411068"/>
            <a:ext cx="2099500" cy="1080445"/>
          </a:xfrm>
          <a:prstGeom prst="rect">
            <a:avLst/>
          </a:prstGeom>
          <a:noFill/>
          <a:ln>
            <a:noFill/>
          </a:ln>
        </p:spPr>
      </p:pic>
      <p:pic>
        <p:nvPicPr>
          <p:cNvPr id="194" name="Google Shape;194;p21"/>
          <p:cNvPicPr preferRelativeResize="0"/>
          <p:nvPr/>
        </p:nvPicPr>
        <p:blipFill>
          <a:blip r:embed="rId5">
            <a:alphaModFix/>
          </a:blip>
          <a:stretch>
            <a:fillRect/>
          </a:stretch>
        </p:blipFill>
        <p:spPr>
          <a:xfrm>
            <a:off x="6553964" y="2571762"/>
            <a:ext cx="2275825" cy="1525222"/>
          </a:xfrm>
          <a:prstGeom prst="rect">
            <a:avLst/>
          </a:prstGeom>
          <a:noFill/>
          <a:ln>
            <a:noFill/>
          </a:ln>
        </p:spPr>
      </p:pic>
      <p:sp>
        <p:nvSpPr>
          <p:cNvPr id="195" name="Google Shape;195;p21"/>
          <p:cNvSpPr txBox="1"/>
          <p:nvPr/>
        </p:nvSpPr>
        <p:spPr>
          <a:xfrm>
            <a:off x="4098550" y="2296200"/>
            <a:ext cx="1554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Into 16 bit data!</a:t>
            </a:r>
            <a:endParaRPr>
              <a:latin typeface="Calibri"/>
              <a:ea typeface="Calibri"/>
              <a:cs typeface="Calibri"/>
              <a:sym typeface="Calibri"/>
            </a:endParaRPr>
          </a:p>
        </p:txBody>
      </p:sp>
      <p:sp>
        <p:nvSpPr>
          <p:cNvPr id="196" name="Google Shape;196;p21"/>
          <p:cNvSpPr txBox="1"/>
          <p:nvPr/>
        </p:nvSpPr>
        <p:spPr>
          <a:xfrm>
            <a:off x="6793675" y="416350"/>
            <a:ext cx="17964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Audacity</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Our reproduction</a:t>
            </a:r>
            <a:endParaRPr>
              <a:latin typeface="Calibri"/>
              <a:ea typeface="Calibri"/>
              <a:cs typeface="Calibri"/>
              <a:sym typeface="Calibri"/>
            </a:endParaRPr>
          </a:p>
        </p:txBody>
      </p:sp>
      <p:pic>
        <p:nvPicPr>
          <p:cNvPr id="197" name="Google Shape;197;p21"/>
          <p:cNvPicPr preferRelativeResize="0"/>
          <p:nvPr/>
        </p:nvPicPr>
        <p:blipFill>
          <a:blip r:embed="rId6">
            <a:alphaModFix/>
          </a:blip>
          <a:stretch>
            <a:fillRect/>
          </a:stretch>
        </p:blipFill>
        <p:spPr>
          <a:xfrm>
            <a:off x="480525" y="2120375"/>
            <a:ext cx="2804551" cy="2427968"/>
          </a:xfrm>
          <a:prstGeom prst="rect">
            <a:avLst/>
          </a:prstGeom>
          <a:noFill/>
          <a:ln>
            <a:noFill/>
          </a:ln>
        </p:spPr>
      </p:pic>
      <p:sp>
        <p:nvSpPr>
          <p:cNvPr id="198" name="Google Shape;198;p21"/>
          <p:cNvSpPr txBox="1"/>
          <p:nvPr/>
        </p:nvSpPr>
        <p:spPr>
          <a:xfrm>
            <a:off x="1401150" y="1689813"/>
            <a:ext cx="963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Turn this...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