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8F59-DDFF-4AF0-A0E6-8C6005AA8B1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608872" y="3882994"/>
            <a:ext cx="2290438" cy="923278"/>
            <a:chOff x="8160467" y="3887390"/>
            <a:chExt cx="2290438" cy="923278"/>
          </a:xfrm>
        </p:grpSpPr>
        <p:sp>
          <p:nvSpPr>
            <p:cNvPr id="9" name="Parallelogram 8"/>
            <p:cNvSpPr/>
            <p:nvPr/>
          </p:nvSpPr>
          <p:spPr>
            <a:xfrm>
              <a:off x="8160467" y="3887390"/>
              <a:ext cx="2290438" cy="92327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98878" y="4058859"/>
              <a:ext cx="1161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Driving Variables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0291" y="3539038"/>
            <a:ext cx="1636889" cy="1619983"/>
            <a:chOff x="4301067" y="3539038"/>
            <a:chExt cx="1636889" cy="1619983"/>
          </a:xfrm>
        </p:grpSpPr>
        <p:sp>
          <p:nvSpPr>
            <p:cNvPr id="13" name="Oval 12"/>
            <p:cNvSpPr/>
            <p:nvPr/>
          </p:nvSpPr>
          <p:spPr>
            <a:xfrm>
              <a:off x="4301067" y="3539038"/>
              <a:ext cx="1636889" cy="16199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61005" y="4031123"/>
              <a:ext cx="1062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Rate Variables</a:t>
              </a:r>
            </a:p>
          </p:txBody>
        </p:sp>
      </p:grpSp>
      <p:cxnSp>
        <p:nvCxnSpPr>
          <p:cNvPr id="18" name="Straight Arrow Connector 17"/>
          <p:cNvCxnSpPr>
            <a:cxnSpLocks/>
            <a:stCxn id="9" idx="5"/>
            <a:endCxn id="13" idx="6"/>
          </p:cNvCxnSpPr>
          <p:nvPr/>
        </p:nvCxnSpPr>
        <p:spPr>
          <a:xfrm flipH="1">
            <a:off x="6817180" y="4344633"/>
            <a:ext cx="1907102" cy="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58684" y="1515494"/>
            <a:ext cx="1738489" cy="982133"/>
            <a:chOff x="4354196" y="1515494"/>
            <a:chExt cx="1738489" cy="982133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4354196" y="1515494"/>
              <a:ext cx="1738489" cy="9821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39526" y="1661414"/>
              <a:ext cx="1258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Crop &amp; Soil Parameters</a:t>
              </a:r>
            </a:p>
          </p:txBody>
        </p:sp>
      </p:grp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983971" y="2497627"/>
            <a:ext cx="2" cy="1041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125656" y="3770489"/>
            <a:ext cx="1967500" cy="1162755"/>
            <a:chOff x="1125656" y="3770489"/>
            <a:chExt cx="1967500" cy="1162755"/>
          </a:xfrm>
        </p:grpSpPr>
        <p:sp>
          <p:nvSpPr>
            <p:cNvPr id="26" name="Rectangle 25"/>
            <p:cNvSpPr/>
            <p:nvPr/>
          </p:nvSpPr>
          <p:spPr>
            <a:xfrm>
              <a:off x="1125656" y="3770489"/>
              <a:ext cx="1967500" cy="116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1324" y="4034314"/>
              <a:ext cx="1064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 Variables</a:t>
              </a:r>
            </a:p>
          </p:txBody>
        </p:sp>
      </p:grpSp>
      <p:cxnSp>
        <p:nvCxnSpPr>
          <p:cNvPr id="29" name="Straight Arrow Connector 28"/>
          <p:cNvCxnSpPr>
            <a:cxnSpLocks/>
            <a:stCxn id="13" idx="2"/>
            <a:endCxn id="26" idx="3"/>
          </p:cNvCxnSpPr>
          <p:nvPr/>
        </p:nvCxnSpPr>
        <p:spPr>
          <a:xfrm flipH="1">
            <a:off x="3093156" y="4349030"/>
            <a:ext cx="2087135" cy="2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10035" y="1761067"/>
            <a:ext cx="2357078" cy="2917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42798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4033" y="5707567"/>
            <a:ext cx="18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CUMVER (days)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6311" y="2635990"/>
            <a:ext cx="196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verfun</a:t>
            </a:r>
            <a:r>
              <a:rPr lang="en-US" dirty="0"/>
              <a:t> (CUMVER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1443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1180" y="3357160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2812" y="1097646"/>
            <a:ext cx="9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VDSAT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81105" y="270362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416956" y="1761067"/>
            <a:ext cx="2602333" cy="33033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04657" y="2899578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49813" y="3553115"/>
            <a:ext cx="52911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0955" y="5536083"/>
            <a:ext cx="1374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CUMVER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53226" y="4455693"/>
            <a:ext cx="10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16" idx="0"/>
          </p:cNvCxnSpPr>
          <p:nvPr/>
        </p:nvCxnSpPr>
        <p:spPr>
          <a:xfrm flipV="1">
            <a:off x="3108161" y="5094953"/>
            <a:ext cx="332266" cy="44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3"/>
          </p:cNvCxnSpPr>
          <p:nvPr/>
        </p:nvCxnSpPr>
        <p:spPr>
          <a:xfrm>
            <a:off x="2018096" y="4640359"/>
            <a:ext cx="5688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5" idx="2"/>
          </p:cNvCxnSpPr>
          <p:nvPr/>
        </p:nvCxnSpPr>
        <p:spPr>
          <a:xfrm>
            <a:off x="5561051" y="1466978"/>
            <a:ext cx="450941" cy="254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0701" y="1463897"/>
            <a:ext cx="422858" cy="234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043753" y="2559274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9712618" y="1691211"/>
            <a:ext cx="728697" cy="555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194451" y="1835063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441315" y="1503871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7531" y="2743911"/>
            <a:ext cx="1588487" cy="1447060"/>
            <a:chOff x="8451761" y="3653029"/>
            <a:chExt cx="1283373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44232" y="4045244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ppfun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5143" y="5656160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TCV</a:t>
              </a:r>
            </a:p>
          </p:txBody>
        </p:sp>
      </p:grpSp>
      <p:cxnSp>
        <p:nvCxnSpPr>
          <p:cNvPr id="33" name="Straight Arrow Connector 32"/>
          <p:cNvCxnSpPr>
            <a:stCxn id="47" idx="5"/>
          </p:cNvCxnSpPr>
          <p:nvPr/>
        </p:nvCxnSpPr>
        <p:spPr>
          <a:xfrm flipH="1" flipV="1">
            <a:off x="7135459" y="3889796"/>
            <a:ext cx="1883369" cy="888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4" idx="2"/>
          </p:cNvCxnSpPr>
          <p:nvPr/>
        </p:nvCxnSpPr>
        <p:spPr>
          <a:xfrm flipH="1">
            <a:off x="6631901" y="2468347"/>
            <a:ext cx="595631" cy="259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00642" y="913108"/>
            <a:ext cx="1608887" cy="940214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97787" y="94277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26677" y="938672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9360517" y="1306762"/>
            <a:ext cx="487686" cy="603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8377093" y="1302656"/>
            <a:ext cx="327911" cy="607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19978" y="1548998"/>
            <a:ext cx="588904" cy="608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1500808" y="1853322"/>
            <a:ext cx="4278" cy="979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927508" y="4413147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73247" y="797037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75978" y="4704782"/>
            <a:ext cx="1100831" cy="369332"/>
            <a:chOff x="10431808" y="3970632"/>
            <a:chExt cx="1100831" cy="369332"/>
          </a:xfrm>
        </p:grpSpPr>
        <p:sp>
          <p:nvSpPr>
            <p:cNvPr id="50" name="Rounded Rectangle 4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58076" y="4704404"/>
            <a:ext cx="1100831" cy="369332"/>
            <a:chOff x="10431808" y="3970632"/>
            <a:chExt cx="1100831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ppsen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74533" y="2099015"/>
            <a:ext cx="1100831" cy="369332"/>
            <a:chOff x="10431808" y="3970632"/>
            <a:chExt cx="1100831" cy="369332"/>
          </a:xfrm>
        </p:grpSpPr>
        <p:sp>
          <p:nvSpPr>
            <p:cNvPr id="63" name="Rounded Rectangle 6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bdBRP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39468" y="2109907"/>
            <a:ext cx="1100831" cy="369332"/>
            <a:chOff x="10431808" y="3970632"/>
            <a:chExt cx="1100831" cy="369332"/>
          </a:xfrm>
        </p:grpSpPr>
        <p:sp>
          <p:nvSpPr>
            <p:cNvPr id="66" name="Rounded Rectangle 6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bdTRP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50" idx="0"/>
          </p:cNvCxnSpPr>
          <p:nvPr/>
        </p:nvCxnSpPr>
        <p:spPr>
          <a:xfrm flipH="1" flipV="1">
            <a:off x="6631901" y="4222308"/>
            <a:ext cx="694493" cy="482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6" idx="2"/>
            <a:endCxn id="5" idx="0"/>
          </p:cNvCxnSpPr>
          <p:nvPr/>
        </p:nvCxnSpPr>
        <p:spPr>
          <a:xfrm>
            <a:off x="5689884" y="2473891"/>
            <a:ext cx="776827" cy="27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</p:cNvCxnSpPr>
          <p:nvPr/>
        </p:nvCxnSpPr>
        <p:spPr>
          <a:xfrm flipH="1" flipV="1">
            <a:off x="9760405" y="2692052"/>
            <a:ext cx="374668" cy="232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0"/>
          </p:cNvCxnSpPr>
          <p:nvPr/>
        </p:nvCxnSpPr>
        <p:spPr>
          <a:xfrm flipV="1">
            <a:off x="5711075" y="4190971"/>
            <a:ext cx="632628" cy="513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77395" y="4754476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225547" y="2836432"/>
            <a:ext cx="1588487" cy="1447060"/>
            <a:chOff x="8451761" y="3653029"/>
            <a:chExt cx="1283373" cy="1029810"/>
          </a:xfrm>
        </p:grpSpPr>
        <p:sp>
          <p:nvSpPr>
            <p:cNvPr id="97" name="Oval 9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44232" y="4014620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verfun</a:t>
              </a:r>
              <a:endParaRPr lang="en-US" dirty="0"/>
            </a:p>
          </p:txBody>
        </p:sp>
      </p:grpSp>
      <p:sp>
        <p:nvSpPr>
          <p:cNvPr id="99" name="Oval 98"/>
          <p:cNvSpPr/>
          <p:nvPr/>
        </p:nvSpPr>
        <p:spPr>
          <a:xfrm>
            <a:off x="710111" y="2833145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35463" y="5286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VERDAY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663076" y="6320057"/>
            <a:ext cx="1100831" cy="371084"/>
            <a:chOff x="5427654" y="3791314"/>
            <a:chExt cx="1100831" cy="371084"/>
          </a:xfrm>
        </p:grpSpPr>
        <p:sp>
          <p:nvSpPr>
            <p:cNvPr id="110" name="Rounded Rectangle 10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TP1V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08507" y="6314709"/>
            <a:ext cx="1100831" cy="369332"/>
            <a:chOff x="4587947" y="4423766"/>
            <a:chExt cx="1100831" cy="369332"/>
          </a:xfrm>
        </p:grpSpPr>
        <p:sp>
          <p:nvSpPr>
            <p:cNvPr id="113" name="Rounded Rectangle 112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TP2V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19147" y="1354569"/>
            <a:ext cx="1100831" cy="369332"/>
            <a:chOff x="10431808" y="3970632"/>
            <a:chExt cx="1100831" cy="369332"/>
          </a:xfrm>
        </p:grpSpPr>
        <p:sp>
          <p:nvSpPr>
            <p:cNvPr id="116" name="Rounded Rectangle 11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77769" y="5572567"/>
            <a:ext cx="1181717" cy="369332"/>
            <a:chOff x="7270043" y="2396062"/>
            <a:chExt cx="1181717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TBV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8288" y="4447687"/>
            <a:ext cx="1952969" cy="730562"/>
            <a:chOff x="9516051" y="677303"/>
            <a:chExt cx="1869834" cy="585926"/>
          </a:xfrm>
        </p:grpSpPr>
        <p:sp>
          <p:nvSpPr>
            <p:cNvPr id="124" name="Parallelogram 123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265742" y="3327314"/>
            <a:ext cx="4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7187980" y="2804001"/>
            <a:ext cx="1087493" cy="422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" idx="2"/>
          </p:cNvCxnSpPr>
          <p:nvPr/>
        </p:nvCxnSpPr>
        <p:spPr>
          <a:xfrm flipH="1">
            <a:off x="4763907" y="3467441"/>
            <a:ext cx="933624" cy="12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7" idx="2"/>
            <a:endCxn id="99" idx="6"/>
          </p:cNvCxnSpPr>
          <p:nvPr/>
        </p:nvCxnSpPr>
        <p:spPr>
          <a:xfrm flipH="1" flipV="1">
            <a:off x="2248471" y="3556675"/>
            <a:ext cx="977076" cy="3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4" idx="2"/>
            <a:endCxn id="68" idx="1"/>
          </p:cNvCxnSpPr>
          <p:nvPr/>
        </p:nvCxnSpPr>
        <p:spPr>
          <a:xfrm>
            <a:off x="1969937" y="4812968"/>
            <a:ext cx="532746" cy="15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68" idx="7"/>
            <a:endCxn id="97" idx="4"/>
          </p:cNvCxnSpPr>
          <p:nvPr/>
        </p:nvCxnSpPr>
        <p:spPr>
          <a:xfrm flipV="1">
            <a:off x="3590467" y="4283492"/>
            <a:ext cx="404260" cy="682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" idx="3"/>
          </p:cNvCxnSpPr>
          <p:nvPr/>
        </p:nvCxnSpPr>
        <p:spPr>
          <a:xfrm flipV="1">
            <a:off x="1565974" y="5359070"/>
            <a:ext cx="706832" cy="479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3" idx="0"/>
          </p:cNvCxnSpPr>
          <p:nvPr/>
        </p:nvCxnSpPr>
        <p:spPr>
          <a:xfrm flipV="1">
            <a:off x="1658923" y="5778134"/>
            <a:ext cx="746911" cy="536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1" idx="0"/>
          </p:cNvCxnSpPr>
          <p:nvPr/>
        </p:nvCxnSpPr>
        <p:spPr>
          <a:xfrm flipH="1" flipV="1">
            <a:off x="3663872" y="5859819"/>
            <a:ext cx="647847" cy="461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0" idx="1"/>
          </p:cNvCxnSpPr>
          <p:nvPr/>
        </p:nvCxnSpPr>
        <p:spPr>
          <a:xfrm flipH="1" flipV="1">
            <a:off x="3844634" y="5359070"/>
            <a:ext cx="633135" cy="400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70520" y="2073033"/>
            <a:ext cx="1100831" cy="369332"/>
            <a:chOff x="10431808" y="3970632"/>
            <a:chExt cx="1100831" cy="369332"/>
          </a:xfrm>
        </p:grpSpPr>
        <p:sp>
          <p:nvSpPr>
            <p:cNvPr id="177" name="Rounded Rectangle 176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VDSAT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672750" y="2080285"/>
            <a:ext cx="1100831" cy="369332"/>
            <a:chOff x="10431808" y="3970632"/>
            <a:chExt cx="1100831" cy="369332"/>
          </a:xfrm>
        </p:grpSpPr>
        <p:sp>
          <p:nvSpPr>
            <p:cNvPr id="180" name="Rounded Rectangle 17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vsen</a:t>
              </a:r>
              <a:endParaRPr lang="en-US" dirty="0"/>
            </a:p>
          </p:txBody>
        </p:sp>
      </p:grpSp>
      <p:cxnSp>
        <p:nvCxnSpPr>
          <p:cNvPr id="182" name="Straight Arrow Connector 181"/>
          <p:cNvCxnSpPr>
            <a:stCxn id="177" idx="2"/>
            <a:endCxn id="97" idx="1"/>
          </p:cNvCxnSpPr>
          <p:nvPr/>
        </p:nvCxnSpPr>
        <p:spPr>
          <a:xfrm>
            <a:off x="2720936" y="2437017"/>
            <a:ext cx="729899" cy="611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</p:cNvCxnSpPr>
          <p:nvPr/>
        </p:nvCxnSpPr>
        <p:spPr>
          <a:xfrm flipH="1">
            <a:off x="3994727" y="2444269"/>
            <a:ext cx="228439" cy="443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3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468308" y="720023"/>
            <a:ext cx="1917577" cy="585926"/>
            <a:chOff x="9468308" y="720023"/>
            <a:chExt cx="1917577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468308" y="720023"/>
              <a:ext cx="1917577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2832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2" idx="4"/>
          </p:cNvCxnSpPr>
          <p:nvPr/>
        </p:nvCxnSpPr>
        <p:spPr>
          <a:xfrm flipH="1">
            <a:off x="9996256" y="1305949"/>
            <a:ext cx="430841" cy="7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73263" y="2068497"/>
            <a:ext cx="1242874" cy="1029810"/>
            <a:chOff x="9173263" y="2068497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75541" y="2396062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cxnSp>
        <p:nvCxnSpPr>
          <p:cNvPr id="19" name="Straight Arrow Connector 18"/>
          <p:cNvCxnSpPr>
            <a:stCxn id="4" idx="3"/>
            <a:endCxn id="3" idx="2"/>
          </p:cNvCxnSpPr>
          <p:nvPr/>
        </p:nvCxnSpPr>
        <p:spPr>
          <a:xfrm>
            <a:off x="8451760" y="2583402"/>
            <a:ext cx="721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70043" y="2396062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9335911" y="3078021"/>
            <a:ext cx="332803" cy="562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51761" y="3640393"/>
            <a:ext cx="1242874" cy="1029810"/>
            <a:chOff x="8451761" y="3640393"/>
            <a:chExt cx="1242874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77812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1808" y="3970632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PHYL</a:t>
              </a:r>
            </a:p>
          </p:txBody>
        </p:sp>
      </p:grpSp>
      <p:cxnSp>
        <p:nvCxnSpPr>
          <p:cNvPr id="33" name="Straight Arrow Connector 32"/>
          <p:cNvCxnSpPr>
            <a:stCxn id="6" idx="1"/>
            <a:endCxn id="5" idx="6"/>
          </p:cNvCxnSpPr>
          <p:nvPr/>
        </p:nvCxnSpPr>
        <p:spPr>
          <a:xfrm flipH="1">
            <a:off x="9694635" y="4152624"/>
            <a:ext cx="737173" cy="2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1760" y="4622198"/>
            <a:ext cx="318995" cy="498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954394" y="5120751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4266" y="5498457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MSNN</a:t>
              </a:r>
            </a:p>
          </p:txBody>
        </p:sp>
      </p:grpSp>
      <p:cxnSp>
        <p:nvCxnSpPr>
          <p:cNvPr id="39" name="Straight Arrow Connector 38"/>
          <p:cNvCxnSpPr>
            <a:stCxn id="7" idx="1"/>
          </p:cNvCxnSpPr>
          <p:nvPr/>
        </p:nvCxnSpPr>
        <p:spPr>
          <a:xfrm flipH="1">
            <a:off x="6054296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847535" y="4445863"/>
            <a:ext cx="1422508" cy="405682"/>
            <a:chOff x="5427654" y="3791314"/>
            <a:chExt cx="1100831" cy="3639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77065" y="3793066"/>
              <a:ext cx="710625" cy="27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PLACON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1855" y="4442349"/>
            <a:ext cx="1473693" cy="452961"/>
            <a:chOff x="4587947" y="4423766"/>
            <a:chExt cx="1100831" cy="363984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2421" y="4483173"/>
              <a:ext cx="680876" cy="24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PLAYPOW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6068270" y="4851545"/>
            <a:ext cx="490519" cy="320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85023" y="4882720"/>
            <a:ext cx="138632" cy="288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374882" y="5171572"/>
            <a:ext cx="1679414" cy="1105050"/>
            <a:chOff x="4587947" y="5171572"/>
            <a:chExt cx="1679414" cy="1105050"/>
          </a:xfrm>
        </p:grpSpPr>
        <p:sp>
          <p:nvSpPr>
            <p:cNvPr id="8" name="Rectangle 7"/>
            <p:cNvSpPr/>
            <p:nvPr/>
          </p:nvSpPr>
          <p:spPr>
            <a:xfrm>
              <a:off x="4587947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02579" y="5498457"/>
              <a:ext cx="66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</a:t>
              </a:r>
            </a:p>
          </p:txBody>
        </p:sp>
      </p:grpSp>
      <p:cxnSp>
        <p:nvCxnSpPr>
          <p:cNvPr id="50" name="Straight Arrow Connector 49"/>
          <p:cNvCxnSpPr>
            <a:stCxn id="8" idx="1"/>
            <a:endCxn id="48" idx="6"/>
          </p:cNvCxnSpPr>
          <p:nvPr/>
        </p:nvCxnSpPr>
        <p:spPr>
          <a:xfrm flipH="1">
            <a:off x="3490609" y="5724097"/>
            <a:ext cx="884273" cy="12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47530" y="4423766"/>
            <a:ext cx="1206871" cy="396865"/>
            <a:chOff x="2247530" y="4423766"/>
            <a:chExt cx="1206871" cy="396865"/>
          </a:xfrm>
        </p:grpSpPr>
        <p:sp>
          <p:nvSpPr>
            <p:cNvPr id="13" name="Snip Single Corner Rectangle 12"/>
            <p:cNvSpPr/>
            <p:nvPr/>
          </p:nvSpPr>
          <p:spPr>
            <a:xfrm>
              <a:off x="2247530" y="4423766"/>
              <a:ext cx="1206871" cy="396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7423" y="4423766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PDEN</a:t>
              </a:r>
            </a:p>
          </p:txBody>
        </p:sp>
      </p:grpSp>
      <p:cxnSp>
        <p:nvCxnSpPr>
          <p:cNvPr id="53" name="Straight Arrow Connector 52"/>
          <p:cNvCxnSpPr>
            <a:stCxn id="13" idx="1"/>
            <a:endCxn id="9" idx="0"/>
          </p:cNvCxnSpPr>
          <p:nvPr/>
        </p:nvCxnSpPr>
        <p:spPr>
          <a:xfrm flipH="1">
            <a:off x="2848142" y="4820631"/>
            <a:ext cx="2824" cy="350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247735" y="5222103"/>
            <a:ext cx="1296092" cy="1029810"/>
            <a:chOff x="8451761" y="3640393"/>
            <a:chExt cx="1296092" cy="1029810"/>
          </a:xfrm>
        </p:grpSpPr>
        <p:sp>
          <p:nvSpPr>
            <p:cNvPr id="48" name="Oval 47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56951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32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853609" y="3151571"/>
            <a:ext cx="1591406" cy="1341941"/>
            <a:chOff x="7106245" y="3476092"/>
            <a:chExt cx="1255491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7584" y="3849283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GLF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46002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5984362" y="3822542"/>
            <a:ext cx="869247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486660" y="1680374"/>
            <a:ext cx="1210914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</a:t>
              </a:r>
            </a:p>
          </p:txBody>
        </p:sp>
      </p:grpSp>
      <p:cxnSp>
        <p:nvCxnSpPr>
          <p:cNvPr id="44" name="Straight Arrow Connector 43"/>
          <p:cNvCxnSpPr>
            <a:stCxn id="42" idx="2"/>
            <a:endCxn id="5" idx="0"/>
          </p:cNvCxnSpPr>
          <p:nvPr/>
        </p:nvCxnSpPr>
        <p:spPr>
          <a:xfrm>
            <a:off x="5200167" y="2051458"/>
            <a:ext cx="15015" cy="1056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6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468580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DLAI</a:t>
              </a:r>
            </a:p>
          </p:txBody>
        </p:sp>
      </p:grpSp>
      <p:cxnSp>
        <p:nvCxnSpPr>
          <p:cNvPr id="33" name="Straight Arrow Connector 32"/>
          <p:cNvCxnSpPr>
            <a:stCxn id="2" idx="1"/>
            <a:endCxn id="5" idx="6"/>
          </p:cNvCxnSpPr>
          <p:nvPr/>
        </p:nvCxnSpPr>
        <p:spPr>
          <a:xfrm flipH="1">
            <a:off x="6006940" y="3828303"/>
            <a:ext cx="899887" cy="3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578578" y="1804661"/>
            <a:ext cx="1322710" cy="648083"/>
            <a:chOff x="5427654" y="3791314"/>
            <a:chExt cx="1100831" cy="648083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tuMAT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endCxn id="5" idx="0"/>
          </p:cNvCxnSpPr>
          <p:nvPr/>
        </p:nvCxnSpPr>
        <p:spPr>
          <a:xfrm>
            <a:off x="4342699" y="2152368"/>
            <a:ext cx="895061" cy="95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34223" y="1788384"/>
            <a:ext cx="1210914" cy="371084"/>
            <a:chOff x="5427654" y="3791314"/>
            <a:chExt cx="1100831" cy="371084"/>
          </a:xfrm>
        </p:grpSpPr>
        <p:sp>
          <p:nvSpPr>
            <p:cNvPr id="14" name="Rounded Rectangle 13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tuBSG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906827" y="3237938"/>
            <a:ext cx="1722268" cy="118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356" y="3581300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BSGLAI</a:t>
            </a:r>
          </a:p>
        </p:txBody>
      </p:sp>
      <p:cxnSp>
        <p:nvCxnSpPr>
          <p:cNvPr id="20" name="Straight Arrow Connector 19"/>
          <p:cNvCxnSpPr>
            <a:stCxn id="14" idx="2"/>
            <a:endCxn id="5" idx="0"/>
          </p:cNvCxnSpPr>
          <p:nvPr/>
        </p:nvCxnSpPr>
        <p:spPr>
          <a:xfrm flipH="1">
            <a:off x="5237760" y="2152368"/>
            <a:ext cx="701920" cy="95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7750" y="3107889"/>
            <a:ext cx="1629905" cy="1447060"/>
            <a:chOff x="9173263" y="2068497"/>
            <a:chExt cx="1242874" cy="1029810"/>
          </a:xfrm>
        </p:grpSpPr>
        <p:sp>
          <p:nvSpPr>
            <p:cNvPr id="24" name="Oval 23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53014" y="2428198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sp>
        <p:nvSpPr>
          <p:cNvPr id="26" name="Parallelogram 25"/>
          <p:cNvSpPr/>
          <p:nvPr/>
        </p:nvSpPr>
        <p:spPr>
          <a:xfrm>
            <a:off x="348178" y="5201712"/>
            <a:ext cx="1917577" cy="585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8133" y="5310009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6033" y="2129578"/>
            <a:ext cx="1181717" cy="369332"/>
            <a:chOff x="7270043" y="2396062"/>
            <a:chExt cx="1181717" cy="369332"/>
          </a:xfrm>
        </p:grpSpPr>
        <p:sp>
          <p:nvSpPr>
            <p:cNvPr id="31" name="Rounded Rectangle 30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34" name="Straight Arrow Connector 33"/>
          <p:cNvCxnSpPr>
            <a:stCxn id="31" idx="2"/>
            <a:endCxn id="24" idx="1"/>
          </p:cNvCxnSpPr>
          <p:nvPr/>
        </p:nvCxnSpPr>
        <p:spPr>
          <a:xfrm>
            <a:off x="1176892" y="2498910"/>
            <a:ext cx="829552" cy="820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1"/>
            <a:endCxn id="24" idx="3"/>
          </p:cNvCxnSpPr>
          <p:nvPr/>
        </p:nvCxnSpPr>
        <p:spPr>
          <a:xfrm flipV="1">
            <a:off x="1380207" y="4343032"/>
            <a:ext cx="626237" cy="85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5" idx="2"/>
          </p:cNvCxnSpPr>
          <p:nvPr/>
        </p:nvCxnSpPr>
        <p:spPr>
          <a:xfrm>
            <a:off x="3397655" y="3831419"/>
            <a:ext cx="1070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4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77305" y="1305017"/>
            <a:ext cx="32730" cy="3748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2" y="5054120"/>
            <a:ext cx="5326697" cy="5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2" y="1745993"/>
            <a:ext cx="899674" cy="3340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6556" y="1761067"/>
            <a:ext cx="18469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3528" y="1761067"/>
            <a:ext cx="795045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8007" y="5619343"/>
            <a:ext cx="29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Daily 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4048" y="2992989"/>
            <a:ext cx="24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RUE - </a:t>
            </a:r>
            <a:r>
              <a:rPr lang="en-US" dirty="0" err="1"/>
              <a:t>tcfrue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6728" y="5242736"/>
            <a:ext cx="5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62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9330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408" y="5287419"/>
            <a:ext cx="8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2521" y="1241479"/>
            <a:ext cx="98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TP1RUE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6915" y="1218935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TP2RUE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8676" y="528741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TCRUE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08117" y="1453253"/>
            <a:ext cx="251318" cy="2494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89515" y="5078381"/>
            <a:ext cx="136842" cy="215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3" idx="0"/>
          </p:cNvCxnSpPr>
          <p:nvPr/>
        </p:nvCxnSpPr>
        <p:spPr>
          <a:xfrm flipV="1">
            <a:off x="3293332" y="5111294"/>
            <a:ext cx="73185" cy="176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01092" y="1543091"/>
            <a:ext cx="307627" cy="229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0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194451" y="1835063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62783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7531" y="2743911"/>
            <a:ext cx="1588487" cy="1447060"/>
            <a:chOff x="8451761" y="3653029"/>
            <a:chExt cx="1283373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44232" y="4045244"/>
              <a:ext cx="990902" cy="26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3709" y="5418668"/>
            <a:ext cx="1242266" cy="454129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TCRUE</a:t>
              </a:r>
            </a:p>
          </p:txBody>
        </p:sp>
      </p:grpSp>
      <p:cxnSp>
        <p:nvCxnSpPr>
          <p:cNvPr id="33" name="Straight Arrow Connector 32"/>
          <p:cNvCxnSpPr>
            <a:stCxn id="47" idx="5"/>
            <a:endCxn id="5" idx="5"/>
          </p:cNvCxnSpPr>
          <p:nvPr/>
        </p:nvCxnSpPr>
        <p:spPr>
          <a:xfrm flipH="1" flipV="1">
            <a:off x="7010603" y="3979054"/>
            <a:ext cx="1074177" cy="775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9297787" y="94277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KPAR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9360517" y="1306762"/>
            <a:ext cx="487686" cy="603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993460" y="4389195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73247" y="797037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</a:t>
              </a:r>
            </a:p>
          </p:txBody>
        </p:sp>
      </p:grpSp>
      <p:cxnSp>
        <p:nvCxnSpPr>
          <p:cNvPr id="29" name="Straight Arrow Connector 28"/>
          <p:cNvCxnSpPr>
            <a:stCxn id="5" idx="0"/>
          </p:cNvCxnSpPr>
          <p:nvPr/>
        </p:nvCxnSpPr>
        <p:spPr>
          <a:xfrm flipV="1">
            <a:off x="6466711" y="1942399"/>
            <a:ext cx="0" cy="801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</p:cNvCxnSpPr>
          <p:nvPr/>
        </p:nvCxnSpPr>
        <p:spPr>
          <a:xfrm flipH="1" flipV="1">
            <a:off x="9760405" y="2692052"/>
            <a:ext cx="374668" cy="232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77395" y="4754476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225560" y="2836432"/>
            <a:ext cx="1712667" cy="1447060"/>
            <a:chOff x="8451761" y="3653029"/>
            <a:chExt cx="1383699" cy="1029810"/>
          </a:xfrm>
        </p:grpSpPr>
        <p:sp>
          <p:nvSpPr>
            <p:cNvPr id="97" name="Oval 9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44558" y="4014620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RUE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635463" y="5286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tcfrue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663076" y="6320057"/>
            <a:ext cx="1642702" cy="648083"/>
            <a:chOff x="5427654" y="3791314"/>
            <a:chExt cx="1100831" cy="648083"/>
          </a:xfrm>
        </p:grpSpPr>
        <p:sp>
          <p:nvSpPr>
            <p:cNvPr id="110" name="Rounded Rectangle 10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12888" y="3793066"/>
              <a:ext cx="72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TP1RUE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01511" y="6314709"/>
            <a:ext cx="1407827" cy="646331"/>
            <a:chOff x="4587947" y="4423766"/>
            <a:chExt cx="1100831" cy="646331"/>
          </a:xfrm>
        </p:grpSpPr>
        <p:sp>
          <p:nvSpPr>
            <p:cNvPr id="113" name="Rounded Rectangle 112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88724" y="4423766"/>
              <a:ext cx="717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TP2RUE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77769" y="5384697"/>
            <a:ext cx="1581766" cy="444312"/>
            <a:chOff x="7270043" y="2396062"/>
            <a:chExt cx="1181717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4266" y="2396062"/>
              <a:ext cx="756355" cy="30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TBRUE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85" y="3226760"/>
            <a:ext cx="1952969" cy="730562"/>
            <a:chOff x="9516051" y="677303"/>
            <a:chExt cx="1869834" cy="585926"/>
          </a:xfrm>
        </p:grpSpPr>
        <p:sp>
          <p:nvSpPr>
            <p:cNvPr id="124" name="Parallelogram 123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>
            <a:off x="7187980" y="2804001"/>
            <a:ext cx="1087493" cy="422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5" idx="2"/>
          </p:cNvCxnSpPr>
          <p:nvPr/>
        </p:nvCxnSpPr>
        <p:spPr>
          <a:xfrm flipV="1">
            <a:off x="4763908" y="3467441"/>
            <a:ext cx="933623" cy="143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4" idx="4"/>
            <a:endCxn id="68" idx="1"/>
          </p:cNvCxnSpPr>
          <p:nvPr/>
        </p:nvCxnSpPr>
        <p:spPr>
          <a:xfrm>
            <a:off x="1417070" y="3957322"/>
            <a:ext cx="1085613" cy="1009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334677" y="4249627"/>
            <a:ext cx="298802" cy="5627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" idx="3"/>
          </p:cNvCxnSpPr>
          <p:nvPr/>
        </p:nvCxnSpPr>
        <p:spPr>
          <a:xfrm flipV="1">
            <a:off x="1565975" y="5310271"/>
            <a:ext cx="701633" cy="332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3" idx="0"/>
          </p:cNvCxnSpPr>
          <p:nvPr/>
        </p:nvCxnSpPr>
        <p:spPr>
          <a:xfrm flipV="1">
            <a:off x="1505425" y="5778135"/>
            <a:ext cx="900409" cy="536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1" idx="0"/>
          </p:cNvCxnSpPr>
          <p:nvPr/>
        </p:nvCxnSpPr>
        <p:spPr>
          <a:xfrm flipH="1" flipV="1">
            <a:off x="3663873" y="5859819"/>
            <a:ext cx="967132" cy="461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0" idx="1"/>
          </p:cNvCxnSpPr>
          <p:nvPr/>
        </p:nvCxnSpPr>
        <p:spPr>
          <a:xfrm flipH="1" flipV="1">
            <a:off x="3844635" y="5303109"/>
            <a:ext cx="633134" cy="30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70520" y="2073033"/>
            <a:ext cx="1100831" cy="369332"/>
            <a:chOff x="10431808" y="3970632"/>
            <a:chExt cx="1100831" cy="369332"/>
          </a:xfrm>
        </p:grpSpPr>
        <p:sp>
          <p:nvSpPr>
            <p:cNvPr id="177" name="Rounded Rectangle 176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IRUE</a:t>
              </a:r>
            </a:p>
          </p:txBody>
        </p:sp>
      </p:grpSp>
      <p:cxnSp>
        <p:nvCxnSpPr>
          <p:cNvPr id="182" name="Straight Arrow Connector 181"/>
          <p:cNvCxnSpPr>
            <a:stCxn id="177" idx="2"/>
            <a:endCxn id="97" idx="1"/>
          </p:cNvCxnSpPr>
          <p:nvPr/>
        </p:nvCxnSpPr>
        <p:spPr>
          <a:xfrm>
            <a:off x="2720936" y="2437017"/>
            <a:ext cx="729899" cy="611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135074" y="2556585"/>
            <a:ext cx="1787638" cy="75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26523" y="2743911"/>
            <a:ext cx="10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68710" y="1151119"/>
            <a:ext cx="1787638" cy="75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73424" y="1313862"/>
            <a:ext cx="119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WTOP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C459D1-2330-4B9D-A301-613DF03009B2}"/>
              </a:ext>
            </a:extLst>
          </p:cNvPr>
          <p:cNvGrpSpPr/>
          <p:nvPr/>
        </p:nvGrpSpPr>
        <p:grpSpPr>
          <a:xfrm>
            <a:off x="9710898" y="5508749"/>
            <a:ext cx="1952969" cy="730562"/>
            <a:chOff x="9516051" y="677303"/>
            <a:chExt cx="1869834" cy="585926"/>
          </a:xfrm>
        </p:grpSpPr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1906492F-BAEC-4C85-BB4D-8C124A582972}"/>
                </a:ext>
              </a:extLst>
            </p:cNvPr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4A1BEB-91C7-49F9-89D8-D36FAD5C0C34}"/>
                </a:ext>
              </a:extLst>
            </p:cNvPr>
            <p:cNvSpPr txBox="1"/>
            <p:nvPr/>
          </p:nvSpPr>
          <p:spPr>
            <a:xfrm>
              <a:off x="10173247" y="797037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SRAD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2AFB15-7996-4888-A56B-C6E11F5895A2}"/>
              </a:ext>
            </a:extLst>
          </p:cNvPr>
          <p:cNvCxnSpPr/>
          <p:nvPr/>
        </p:nvCxnSpPr>
        <p:spPr>
          <a:xfrm flipH="1" flipV="1">
            <a:off x="8732433" y="5124986"/>
            <a:ext cx="1074177" cy="775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0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937008" y="4043738"/>
            <a:ext cx="1488881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0182" y="4052365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9" idx="1"/>
            <a:endCxn id="17" idx="4"/>
          </p:cNvCxnSpPr>
          <p:nvPr/>
        </p:nvCxnSpPr>
        <p:spPr>
          <a:xfrm flipH="1" flipV="1">
            <a:off x="7670438" y="3272602"/>
            <a:ext cx="1021813" cy="51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8988" y="2417204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1" idx="2"/>
            <a:endCxn id="17" idx="0"/>
          </p:cNvCxnSpPr>
          <p:nvPr/>
        </p:nvCxnSpPr>
        <p:spPr>
          <a:xfrm flipH="1">
            <a:off x="7670438" y="579426"/>
            <a:ext cx="1323975" cy="1246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48714" y="4110397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47750" y="1879413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6262" y="461067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25997" y="1825542"/>
            <a:ext cx="1488881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8988" y="5273796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3834" y="4643777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24350" y="3910594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28295" y="559293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23354" y="5949744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3269" y="5936865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96439" y="5882007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297708" y="796823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85457" y="1541505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297708" y="2344767"/>
            <a:ext cx="1222199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325929" y="2982378"/>
            <a:ext cx="1210914" cy="3657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692251" y="3610352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88956" y="215442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1710" y="978815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DDMP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6216" y="679131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BSGDM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48009" y="2446515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30276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DSGR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8477" y="6069582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WGRN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4180" y="6084593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92544" y="6030069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WLF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7588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DGLF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2927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DGST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04389" y="2376898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10" y="213168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tuBSG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95760" y="809451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tuTSG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95760" y="1538831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FLF1A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89840" y="2343364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FLF1B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72213" y="2949004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WTOPL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41455" y="3610352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437" y="2384369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FRTRL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064" y="3877298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tuBSG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0011" y="4597980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tuTSG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001" y="5261510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</a:t>
            </a:r>
          </a:p>
        </p:txBody>
      </p:sp>
      <p:cxnSp>
        <p:nvCxnSpPr>
          <p:cNvPr id="55" name="Straight Arrow Connector 54"/>
          <p:cNvCxnSpPr>
            <a:stCxn id="16" idx="4"/>
            <a:endCxn id="5" idx="0"/>
          </p:cNvCxnSpPr>
          <p:nvPr/>
        </p:nvCxnSpPr>
        <p:spPr>
          <a:xfrm>
            <a:off x="5335442" y="1908127"/>
            <a:ext cx="3920" cy="2144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4"/>
            <a:endCxn id="3" idx="0"/>
          </p:cNvCxnSpPr>
          <p:nvPr/>
        </p:nvCxnSpPr>
        <p:spPr>
          <a:xfrm>
            <a:off x="7670438" y="3272602"/>
            <a:ext cx="11011" cy="771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" idx="4"/>
            <a:endCxn id="24" idx="0"/>
          </p:cNvCxnSpPr>
          <p:nvPr/>
        </p:nvCxnSpPr>
        <p:spPr>
          <a:xfrm>
            <a:off x="7681449" y="5490798"/>
            <a:ext cx="9608" cy="391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4"/>
            <a:endCxn id="23" idx="0"/>
          </p:cNvCxnSpPr>
          <p:nvPr/>
        </p:nvCxnSpPr>
        <p:spPr>
          <a:xfrm flipH="1">
            <a:off x="5337887" y="5499425"/>
            <a:ext cx="1475" cy="437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4"/>
            <a:endCxn id="22" idx="0"/>
          </p:cNvCxnSpPr>
          <p:nvPr/>
        </p:nvCxnSpPr>
        <p:spPr>
          <a:xfrm>
            <a:off x="2917894" y="5557457"/>
            <a:ext cx="78" cy="392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4"/>
            <a:endCxn id="14" idx="0"/>
          </p:cNvCxnSpPr>
          <p:nvPr/>
        </p:nvCxnSpPr>
        <p:spPr>
          <a:xfrm>
            <a:off x="2916930" y="3326473"/>
            <a:ext cx="964" cy="783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0"/>
          </p:cNvCxnSpPr>
          <p:nvPr/>
        </p:nvCxnSpPr>
        <p:spPr>
          <a:xfrm flipH="1">
            <a:off x="2916930" y="1137523"/>
            <a:ext cx="5983" cy="74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  <a:endCxn id="15" idx="2"/>
          </p:cNvCxnSpPr>
          <p:nvPr/>
        </p:nvCxnSpPr>
        <p:spPr>
          <a:xfrm>
            <a:off x="1629902" y="2599196"/>
            <a:ext cx="517848" cy="3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1" idx="3"/>
            <a:endCxn id="14" idx="1"/>
          </p:cNvCxnSpPr>
          <p:nvPr/>
        </p:nvCxnSpPr>
        <p:spPr>
          <a:xfrm>
            <a:off x="1635264" y="4092586"/>
            <a:ext cx="738738" cy="2297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0" idx="3"/>
            <a:endCxn id="14" idx="2"/>
          </p:cNvCxnSpPr>
          <p:nvPr/>
        </p:nvCxnSpPr>
        <p:spPr>
          <a:xfrm>
            <a:off x="1604748" y="4825769"/>
            <a:ext cx="543966" cy="8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9" idx="3"/>
          </p:cNvCxnSpPr>
          <p:nvPr/>
        </p:nvCxnSpPr>
        <p:spPr>
          <a:xfrm flipV="1">
            <a:off x="1629902" y="5278726"/>
            <a:ext cx="661505" cy="177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" idx="2"/>
            <a:endCxn id="5" idx="6"/>
          </p:cNvCxnSpPr>
          <p:nvPr/>
        </p:nvCxnSpPr>
        <p:spPr>
          <a:xfrm flipH="1">
            <a:off x="6108542" y="4767268"/>
            <a:ext cx="828466" cy="86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1"/>
            <a:endCxn id="17" idx="7"/>
          </p:cNvCxnSpPr>
          <p:nvPr/>
        </p:nvCxnSpPr>
        <p:spPr>
          <a:xfrm flipH="1">
            <a:off x="8196836" y="978815"/>
            <a:ext cx="1100872" cy="1058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1"/>
          </p:cNvCxnSpPr>
          <p:nvPr/>
        </p:nvCxnSpPr>
        <p:spPr>
          <a:xfrm flipH="1">
            <a:off x="8402293" y="1723497"/>
            <a:ext cx="883164" cy="51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" idx="1"/>
            <a:endCxn id="17" idx="6"/>
          </p:cNvCxnSpPr>
          <p:nvPr/>
        </p:nvCxnSpPr>
        <p:spPr>
          <a:xfrm flipH="1">
            <a:off x="8414878" y="2526759"/>
            <a:ext cx="882830" cy="22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8" idx="1"/>
            <a:endCxn id="17" idx="5"/>
          </p:cNvCxnSpPr>
          <p:nvPr/>
        </p:nvCxnSpPr>
        <p:spPr>
          <a:xfrm flipH="1" flipV="1">
            <a:off x="8196836" y="3060685"/>
            <a:ext cx="1129093" cy="104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" idx="4"/>
            <a:endCxn id="14" idx="7"/>
          </p:cNvCxnSpPr>
          <p:nvPr/>
        </p:nvCxnSpPr>
        <p:spPr>
          <a:xfrm flipH="1">
            <a:off x="3461786" y="1908127"/>
            <a:ext cx="1873656" cy="2414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6" idx="4"/>
            <a:endCxn id="3" idx="1"/>
          </p:cNvCxnSpPr>
          <p:nvPr/>
        </p:nvCxnSpPr>
        <p:spPr>
          <a:xfrm>
            <a:off x="5335442" y="1908127"/>
            <a:ext cx="1819608" cy="2347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7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6257183" y="1730925"/>
            <a:ext cx="1255710" cy="3310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0" idx="3"/>
          </p:cNvCxnSpPr>
          <p:nvPr/>
        </p:nvCxnSpPr>
        <p:spPr>
          <a:xfrm flipV="1">
            <a:off x="2570462" y="1724454"/>
            <a:ext cx="3663375" cy="42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6441" y="5450327"/>
            <a:ext cx="7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FTSW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05228" y="3047223"/>
            <a:ext cx="158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WSFG or WSFL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4787" y="505896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29978" y="5074357"/>
            <a:ext cx="0" cy="189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6676" y="504177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2011" y="52381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9690" y="52464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6673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4005" y="5232392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5" y="1603018"/>
            <a:ext cx="6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9" y="3558224"/>
            <a:ext cx="5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6450" y="1265349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9035" y="28651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5190332" y="1754290"/>
            <a:ext cx="2322561" cy="33249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279929" y="1480073"/>
            <a:ext cx="388942" cy="21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69" idx="3"/>
          </p:cNvCxnSpPr>
          <p:nvPr/>
        </p:nvCxnSpPr>
        <p:spPr>
          <a:xfrm>
            <a:off x="4870441" y="1427737"/>
            <a:ext cx="345741" cy="270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 flipV="1">
            <a:off x="5182370" y="1703696"/>
            <a:ext cx="67625" cy="331881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CE7E6D-E0D2-45F0-95DD-117B8C1C20C5}"/>
              </a:ext>
            </a:extLst>
          </p:cNvPr>
          <p:cNvCxnSpPr>
            <a:cxnSpLocks/>
          </p:cNvCxnSpPr>
          <p:nvPr/>
        </p:nvCxnSpPr>
        <p:spPr>
          <a:xfrm>
            <a:off x="4516285" y="5074357"/>
            <a:ext cx="0" cy="183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4A92B-7ABC-40F2-8A27-B658B81420D2}"/>
              </a:ext>
            </a:extLst>
          </p:cNvPr>
          <p:cNvCxnSpPr>
            <a:cxnSpLocks/>
          </p:cNvCxnSpPr>
          <p:nvPr/>
        </p:nvCxnSpPr>
        <p:spPr>
          <a:xfrm flipH="1" flipV="1">
            <a:off x="6246117" y="1704540"/>
            <a:ext cx="67625" cy="331881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01ADABB-BA8C-4408-86ED-CC8BFE55D0E0}"/>
              </a:ext>
            </a:extLst>
          </p:cNvPr>
          <p:cNvSpPr txBox="1"/>
          <p:nvPr/>
        </p:nvSpPr>
        <p:spPr>
          <a:xfrm>
            <a:off x="4111766" y="1243071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D6671D-9F6C-4FF1-87B9-3535D4B62A5B}"/>
              </a:ext>
            </a:extLst>
          </p:cNvPr>
          <p:cNvSpPr txBox="1"/>
          <p:nvPr/>
        </p:nvSpPr>
        <p:spPr>
          <a:xfrm>
            <a:off x="6345497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52675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2567998" y="712177"/>
            <a:ext cx="42037" cy="434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040315" y="922375"/>
            <a:ext cx="1424622" cy="8158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0" idx="3"/>
          </p:cNvCxnSpPr>
          <p:nvPr/>
        </p:nvCxnSpPr>
        <p:spPr>
          <a:xfrm flipV="1">
            <a:off x="2570462" y="1753860"/>
            <a:ext cx="3431464" cy="338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6441" y="5450327"/>
            <a:ext cx="7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FTSW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70439" y="2907571"/>
            <a:ext cx="9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WSFD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4787" y="505896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29978" y="5074357"/>
            <a:ext cx="0" cy="189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6676" y="504177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2011" y="52381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9690" y="52464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6673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4005" y="5232392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5" y="1603018"/>
            <a:ext cx="6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8" y="3558224"/>
            <a:ext cx="11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WSSD &lt;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9035" y="286515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WSSD 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6001926" y="1753860"/>
            <a:ext cx="1463011" cy="87238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69" idx="3"/>
          </p:cNvCxnSpPr>
          <p:nvPr/>
        </p:nvCxnSpPr>
        <p:spPr>
          <a:xfrm>
            <a:off x="5629978" y="1459579"/>
            <a:ext cx="398146" cy="270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CE7E6D-E0D2-45F0-95DD-117B8C1C20C5}"/>
              </a:ext>
            </a:extLst>
          </p:cNvPr>
          <p:cNvCxnSpPr>
            <a:cxnSpLocks/>
          </p:cNvCxnSpPr>
          <p:nvPr/>
        </p:nvCxnSpPr>
        <p:spPr>
          <a:xfrm>
            <a:off x="4516285" y="5074357"/>
            <a:ext cx="0" cy="183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4A92B-7ABC-40F2-8A27-B658B81420D2}"/>
              </a:ext>
            </a:extLst>
          </p:cNvPr>
          <p:cNvCxnSpPr>
            <a:cxnSpLocks/>
          </p:cNvCxnSpPr>
          <p:nvPr/>
        </p:nvCxnSpPr>
        <p:spPr>
          <a:xfrm flipH="1" flipV="1">
            <a:off x="6028124" y="1761067"/>
            <a:ext cx="15221" cy="330356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01ADABB-BA8C-4408-86ED-CC8BFE55D0E0}"/>
              </a:ext>
            </a:extLst>
          </p:cNvPr>
          <p:cNvSpPr txBox="1"/>
          <p:nvPr/>
        </p:nvSpPr>
        <p:spPr>
          <a:xfrm>
            <a:off x="4818185" y="1274913"/>
            <a:ext cx="81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D6671D-9F6C-4FF1-87B9-3535D4B62A5B}"/>
              </a:ext>
            </a:extLst>
          </p:cNvPr>
          <p:cNvSpPr txBox="1"/>
          <p:nvPr/>
        </p:nvSpPr>
        <p:spPr>
          <a:xfrm>
            <a:off x="6345497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3EEA68-84A7-4E8D-9B15-50896557C90C}"/>
              </a:ext>
            </a:extLst>
          </p:cNvPr>
          <p:cNvSpPr txBox="1"/>
          <p:nvPr/>
        </p:nvSpPr>
        <p:spPr>
          <a:xfrm>
            <a:off x="1765220" y="737709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680578-E323-4DBE-BC91-259F4BB857F8}"/>
              </a:ext>
            </a:extLst>
          </p:cNvPr>
          <p:cNvCxnSpPr>
            <a:cxnSpLocks/>
          </p:cNvCxnSpPr>
          <p:nvPr/>
        </p:nvCxnSpPr>
        <p:spPr>
          <a:xfrm>
            <a:off x="2396244" y="92237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05138" y="1360255"/>
            <a:ext cx="2290438" cy="1137371"/>
            <a:chOff x="7892249" y="852256"/>
            <a:chExt cx="2290438" cy="923278"/>
          </a:xfrm>
        </p:grpSpPr>
        <p:sp>
          <p:nvSpPr>
            <p:cNvPr id="4" name="Parallelogram 3"/>
            <p:cNvSpPr/>
            <p:nvPr/>
          </p:nvSpPr>
          <p:spPr>
            <a:xfrm>
              <a:off x="7892249" y="852256"/>
              <a:ext cx="2290438" cy="92327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602462" y="1129229"/>
              <a:ext cx="87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SRAD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52738" y="3887390"/>
            <a:ext cx="2290438" cy="923278"/>
            <a:chOff x="7852738" y="3887390"/>
            <a:chExt cx="2290438" cy="923278"/>
          </a:xfrm>
        </p:grpSpPr>
        <p:sp>
          <p:nvSpPr>
            <p:cNvPr id="9" name="Parallelogram 8"/>
            <p:cNvSpPr/>
            <p:nvPr/>
          </p:nvSpPr>
          <p:spPr>
            <a:xfrm>
              <a:off x="7852738" y="3887390"/>
              <a:ext cx="2290438" cy="92327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15351" y="4164363"/>
              <a:ext cx="87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</a:t>
              </a:r>
            </a:p>
          </p:txBody>
        </p:sp>
      </p:grpSp>
      <p:cxnSp>
        <p:nvCxnSpPr>
          <p:cNvPr id="12" name="Straight Arrow Connector 11"/>
          <p:cNvCxnSpPr>
            <a:stCxn id="4" idx="4"/>
            <a:endCxn id="9" idx="1"/>
          </p:cNvCxnSpPr>
          <p:nvPr/>
        </p:nvCxnSpPr>
        <p:spPr>
          <a:xfrm flipH="1">
            <a:off x="9113367" y="2497626"/>
            <a:ext cx="36990" cy="138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301067" y="3539038"/>
            <a:ext cx="1636889" cy="1619983"/>
            <a:chOff x="4301067" y="3539038"/>
            <a:chExt cx="1636889" cy="1619983"/>
          </a:xfrm>
        </p:grpSpPr>
        <p:sp>
          <p:nvSpPr>
            <p:cNvPr id="13" name="Oval 12"/>
            <p:cNvSpPr/>
            <p:nvPr/>
          </p:nvSpPr>
          <p:spPr>
            <a:xfrm>
              <a:off x="4301067" y="3539038"/>
              <a:ext cx="1636889" cy="16199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26730" y="4164363"/>
              <a:ext cx="993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cxnSp>
        <p:nvCxnSpPr>
          <p:cNvPr id="18" name="Straight Arrow Connector 17"/>
          <p:cNvCxnSpPr>
            <a:stCxn id="9" idx="5"/>
          </p:cNvCxnSpPr>
          <p:nvPr/>
        </p:nvCxnSpPr>
        <p:spPr>
          <a:xfrm flipH="1">
            <a:off x="5943573" y="4349029"/>
            <a:ext cx="2024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54196" y="1515494"/>
            <a:ext cx="1738489" cy="982133"/>
            <a:chOff x="4354196" y="1515494"/>
            <a:chExt cx="1738489" cy="982133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4354196" y="1515494"/>
              <a:ext cx="1738489" cy="9821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49249" y="1821895"/>
              <a:ext cx="748381" cy="3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RUE</a:t>
              </a: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223439" y="2497627"/>
            <a:ext cx="2" cy="1041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125656" y="3770489"/>
            <a:ext cx="1967500" cy="1162755"/>
            <a:chOff x="1125656" y="3770489"/>
            <a:chExt cx="1967500" cy="1162755"/>
          </a:xfrm>
        </p:grpSpPr>
        <p:sp>
          <p:nvSpPr>
            <p:cNvPr id="26" name="Rectangle 25"/>
            <p:cNvSpPr/>
            <p:nvPr/>
          </p:nvSpPr>
          <p:spPr>
            <a:xfrm>
              <a:off x="1125656" y="3770489"/>
              <a:ext cx="1967500" cy="116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4784" y="4164363"/>
              <a:ext cx="86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TDMP</a:t>
              </a:r>
            </a:p>
          </p:txBody>
        </p:sp>
      </p:grpSp>
      <p:cxnSp>
        <p:nvCxnSpPr>
          <p:cNvPr id="29" name="Straight Arrow Connector 28"/>
          <p:cNvCxnSpPr>
            <a:stCxn id="13" idx="2"/>
          </p:cNvCxnSpPr>
          <p:nvPr/>
        </p:nvCxnSpPr>
        <p:spPr>
          <a:xfrm flipH="1">
            <a:off x="3093157" y="4349030"/>
            <a:ext cx="1207910" cy="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9865" y="531764"/>
            <a:ext cx="1098721" cy="1079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4295178" y="551041"/>
            <a:ext cx="2754266" cy="9857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252" y="898196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447" y="679558"/>
            <a:ext cx="23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planting year, date &amp; density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3110" y="637402"/>
            <a:ext cx="251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parameters &amp; output headings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7350106" y="537362"/>
            <a:ext cx="2362053" cy="105754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8273" y="684413"/>
            <a:ext cx="19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weather to planting date</a:t>
            </a:r>
          </a:p>
        </p:txBody>
      </p:sp>
      <p:sp>
        <p:nvSpPr>
          <p:cNvPr id="10" name="Diamond 9"/>
          <p:cNvSpPr/>
          <p:nvPr/>
        </p:nvSpPr>
        <p:spPr>
          <a:xfrm>
            <a:off x="7523715" y="2673561"/>
            <a:ext cx="1998745" cy="18379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5348" y="3287497"/>
            <a:ext cx="113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crop at maturity?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9876826" y="3321392"/>
            <a:ext cx="2108909" cy="5450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37323" y="4960621"/>
            <a:ext cx="1272687" cy="116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353843" y="5252108"/>
            <a:ext cx="2171700" cy="63515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7974" y="2876383"/>
            <a:ext cx="1930626" cy="147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124" y="2876383"/>
            <a:ext cx="1785523" cy="147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2547" y="5151015"/>
            <a:ext cx="1785524" cy="8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94978" y="4960621"/>
            <a:ext cx="1858074" cy="12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785010" y="590002"/>
            <a:ext cx="2280522" cy="95226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84106" y="538818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2244" y="2864952"/>
            <a:ext cx="1778322" cy="147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67621" y="3280966"/>
            <a:ext cx="186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Summary Results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8626" y="5244142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Daily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7117" y="3170921"/>
            <a:ext cx="148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day’s  SRAD, </a:t>
            </a:r>
            <a:r>
              <a:rPr lang="en-US" dirty="0" err="1"/>
              <a:t>Tmax</a:t>
            </a:r>
            <a:r>
              <a:rPr lang="en-US" dirty="0"/>
              <a:t> &amp; </a:t>
            </a:r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80664" y="2920859"/>
            <a:ext cx="172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DTU, CTU &amp; days in </a:t>
            </a:r>
            <a:r>
              <a:rPr lang="en-US" dirty="0" err="1"/>
              <a:t>phenological</a:t>
            </a:r>
            <a:r>
              <a:rPr lang="en-US" dirty="0"/>
              <a:t> stages up to maturity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0874" y="2416228"/>
            <a:ext cx="15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74277" y="2358078"/>
            <a:ext cx="17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Phenology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480" y="2416228"/>
            <a:ext cx="1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LAI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479" y="3003968"/>
            <a:ext cx="148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LAI, PLA, GLAI, BSGLAI &amp; DLAI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565" y="5225036"/>
            <a:ext cx="14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RUE &amp; DDMP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3928" y="6131992"/>
            <a:ext cx="163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Dry Matter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570" y="6187590"/>
            <a:ext cx="166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Dry Matter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2626" y="4978188"/>
            <a:ext cx="152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WLF, WST, WGN, WVEG, WTOP &amp; HI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8801" y="187195"/>
            <a:ext cx="21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59800" y="187195"/>
            <a:ext cx="20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8273" y="187195"/>
            <a:ext cx="192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Sowing Date</a:t>
            </a:r>
          </a:p>
        </p:txBody>
      </p:sp>
      <p:cxnSp>
        <p:nvCxnSpPr>
          <p:cNvPr id="39" name="Straight Arrow Connector 38"/>
          <p:cNvCxnSpPr>
            <a:stCxn id="2" idx="6"/>
            <a:endCxn id="19" idx="5"/>
          </p:cNvCxnSpPr>
          <p:nvPr/>
        </p:nvCxnSpPr>
        <p:spPr>
          <a:xfrm flipV="1">
            <a:off x="1508586" y="1066133"/>
            <a:ext cx="395457" cy="5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" idx="5"/>
          </p:cNvCxnSpPr>
          <p:nvPr/>
        </p:nvCxnSpPr>
        <p:spPr>
          <a:xfrm flipV="1">
            <a:off x="3942429" y="1043910"/>
            <a:ext cx="475966" cy="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5"/>
          </p:cNvCxnSpPr>
          <p:nvPr/>
        </p:nvCxnSpPr>
        <p:spPr>
          <a:xfrm>
            <a:off x="6940899" y="1062961"/>
            <a:ext cx="541400" cy="3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4"/>
            <a:endCxn id="10" idx="0"/>
          </p:cNvCxnSpPr>
          <p:nvPr/>
        </p:nvCxnSpPr>
        <p:spPr>
          <a:xfrm flipH="1">
            <a:off x="8523088" y="1594904"/>
            <a:ext cx="8045" cy="1078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21" idx="3"/>
          </p:cNvCxnSpPr>
          <p:nvPr/>
        </p:nvCxnSpPr>
        <p:spPr>
          <a:xfrm flipH="1">
            <a:off x="6930566" y="3592536"/>
            <a:ext cx="593149" cy="7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>
            <a:off x="4608600" y="3600152"/>
            <a:ext cx="543644" cy="1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1"/>
          </p:cNvCxnSpPr>
          <p:nvPr/>
        </p:nvCxnSpPr>
        <p:spPr>
          <a:xfrm flipH="1">
            <a:off x="2097810" y="3611583"/>
            <a:ext cx="580164" cy="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2"/>
            <a:endCxn id="17" idx="0"/>
          </p:cNvCxnSpPr>
          <p:nvPr/>
        </p:nvCxnSpPr>
        <p:spPr>
          <a:xfrm>
            <a:off x="1179886" y="4346781"/>
            <a:ext cx="15423" cy="80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8906" y="332316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83" name="Straight Arrow Connector 82"/>
          <p:cNvCxnSpPr>
            <a:stCxn id="12" idx="3"/>
            <a:endCxn id="13" idx="0"/>
          </p:cNvCxnSpPr>
          <p:nvPr/>
        </p:nvCxnSpPr>
        <p:spPr>
          <a:xfrm>
            <a:off x="10863144" y="3866482"/>
            <a:ext cx="10523" cy="1094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12" idx="5"/>
          </p:cNvCxnSpPr>
          <p:nvPr/>
        </p:nvCxnSpPr>
        <p:spPr>
          <a:xfrm>
            <a:off x="9522460" y="3592536"/>
            <a:ext cx="422502" cy="1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448726" y="329268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99" name="Straight Arrow Connector 98"/>
          <p:cNvCxnSpPr>
            <a:stCxn id="17" idx="3"/>
            <a:endCxn id="18" idx="1"/>
          </p:cNvCxnSpPr>
          <p:nvPr/>
        </p:nvCxnSpPr>
        <p:spPr>
          <a:xfrm flipV="1">
            <a:off x="2088071" y="5569193"/>
            <a:ext cx="606907" cy="13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8" idx="3"/>
            <a:endCxn id="14" idx="5"/>
          </p:cNvCxnSpPr>
          <p:nvPr/>
        </p:nvCxnSpPr>
        <p:spPr>
          <a:xfrm>
            <a:off x="4553052" y="5569193"/>
            <a:ext cx="2880186" cy="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4" idx="1"/>
            <a:endCxn id="10" idx="2"/>
          </p:cNvCxnSpPr>
          <p:nvPr/>
        </p:nvCxnSpPr>
        <p:spPr>
          <a:xfrm flipV="1">
            <a:off x="8519088" y="4511511"/>
            <a:ext cx="4000" cy="740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7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998676" y="418350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9549" y="3840512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GST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75021" y="4130233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4022471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NUP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 flipV="1">
            <a:off x="5913381" y="4853763"/>
            <a:ext cx="1085295" cy="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025311" y="991159"/>
            <a:ext cx="1210914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92106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SLNG</a:t>
              </a:r>
            </a:p>
          </p:txBody>
        </p:sp>
      </p:grpSp>
      <p:cxnSp>
        <p:nvCxnSpPr>
          <p:cNvPr id="44" name="Straight Arrow Connector 43"/>
          <p:cNvCxnSpPr>
            <a:stCxn id="42" idx="2"/>
            <a:endCxn id="5" idx="0"/>
          </p:cNvCxnSpPr>
          <p:nvPr/>
        </p:nvCxnSpPr>
        <p:spPr>
          <a:xfrm flipH="1">
            <a:off x="5144201" y="1362243"/>
            <a:ext cx="1571757" cy="276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24631" y="2505299"/>
            <a:ext cx="1575413" cy="1341941"/>
            <a:chOff x="7106245" y="3476092"/>
            <a:chExt cx="1242874" cy="1029810"/>
          </a:xfrm>
        </p:grpSpPr>
        <p:sp>
          <p:nvSpPr>
            <p:cNvPr id="14" name="Oval 13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7410" y="3805425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3534" y="2507110"/>
            <a:ext cx="1538359" cy="1447060"/>
            <a:chOff x="8451761" y="3653029"/>
            <a:chExt cx="1242874" cy="1029810"/>
          </a:xfrm>
        </p:grpSpPr>
        <p:sp>
          <p:nvSpPr>
            <p:cNvPr id="17" name="Oval 1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16712" y="3980690"/>
              <a:ext cx="846032" cy="26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FTSW1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902541" y="1561658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33404" y="1904034"/>
            <a:ext cx="1906339" cy="240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 flipH="1">
            <a:off x="5913382" y="3650717"/>
            <a:ext cx="1241963" cy="1228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86435" y="1019270"/>
            <a:ext cx="1210914" cy="371084"/>
            <a:chOff x="5427654" y="3791314"/>
            <a:chExt cx="1100831" cy="371084"/>
          </a:xfrm>
        </p:grpSpPr>
        <p:sp>
          <p:nvSpPr>
            <p:cNvPr id="29" name="Rounded Rectangle 28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979" y="3793066"/>
              <a:ext cx="87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MXNUP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25293" y="1642365"/>
            <a:ext cx="1279539" cy="470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5" idx="0"/>
          </p:cNvCxnSpPr>
          <p:nvPr/>
        </p:nvCxnSpPr>
        <p:spPr>
          <a:xfrm>
            <a:off x="3997349" y="1201262"/>
            <a:ext cx="1146852" cy="2928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5" idx="1"/>
          </p:cNvCxnSpPr>
          <p:nvPr/>
        </p:nvCxnSpPr>
        <p:spPr>
          <a:xfrm>
            <a:off x="3204832" y="1877623"/>
            <a:ext cx="1395477" cy="246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6"/>
            <a:endCxn id="5" idx="2"/>
          </p:cNvCxnSpPr>
          <p:nvPr/>
        </p:nvCxnSpPr>
        <p:spPr>
          <a:xfrm flipV="1">
            <a:off x="3262257" y="4853763"/>
            <a:ext cx="1112764" cy="11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2988" y="1556791"/>
            <a:ext cx="7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2250" y="1686754"/>
            <a:ext cx="9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SNAVL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723898" y="4142084"/>
            <a:ext cx="1581710" cy="1447060"/>
            <a:chOff x="8451761" y="3653029"/>
            <a:chExt cx="1277898" cy="1029810"/>
          </a:xfrm>
        </p:grpSpPr>
        <p:sp>
          <p:nvSpPr>
            <p:cNvPr id="36" name="Oval 35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38757" y="4014337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cxnSp>
        <p:nvCxnSpPr>
          <p:cNvPr id="39" name="Straight Arrow Connector 38"/>
          <p:cNvCxnSpPr>
            <a:stCxn id="17" idx="6"/>
            <a:endCxn id="5" idx="2"/>
          </p:cNvCxnSpPr>
          <p:nvPr/>
        </p:nvCxnSpPr>
        <p:spPr>
          <a:xfrm>
            <a:off x="3251893" y="3230640"/>
            <a:ext cx="1123128" cy="1623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4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189220" y="67437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1455420" y="278130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8919210" y="275844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360" y="1291590"/>
            <a:ext cx="257556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5380" y="1341120"/>
            <a:ext cx="257175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520" y="3448050"/>
            <a:ext cx="216408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0" y="3417570"/>
            <a:ext cx="216408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96300" y="5596890"/>
            <a:ext cx="2815590" cy="87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60" y="5577840"/>
            <a:ext cx="3192780" cy="87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1"/>
            <a:endCxn id="8" idx="3"/>
          </p:cNvCxnSpPr>
          <p:nvPr/>
        </p:nvCxnSpPr>
        <p:spPr>
          <a:xfrm flipH="1">
            <a:off x="3707130" y="1611630"/>
            <a:ext cx="1482090" cy="7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7120890" y="1600200"/>
            <a:ext cx="1474470" cy="11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4" idx="0"/>
          </p:cNvCxnSpPr>
          <p:nvPr/>
        </p:nvCxnSpPr>
        <p:spPr>
          <a:xfrm>
            <a:off x="9883140" y="1908810"/>
            <a:ext cx="1905" cy="849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3" idx="0"/>
          </p:cNvCxnSpPr>
          <p:nvPr/>
        </p:nvCxnSpPr>
        <p:spPr>
          <a:xfrm>
            <a:off x="2421255" y="1897380"/>
            <a:ext cx="0" cy="883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12" idx="0"/>
          </p:cNvCxnSpPr>
          <p:nvPr/>
        </p:nvCxnSpPr>
        <p:spPr>
          <a:xfrm flipH="1">
            <a:off x="2419350" y="4655820"/>
            <a:ext cx="1905" cy="922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1" idx="0"/>
          </p:cNvCxnSpPr>
          <p:nvPr/>
        </p:nvCxnSpPr>
        <p:spPr>
          <a:xfrm>
            <a:off x="9885045" y="4632960"/>
            <a:ext cx="19050" cy="96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9" idx="1"/>
          </p:cNvCxnSpPr>
          <p:nvPr/>
        </p:nvCxnSpPr>
        <p:spPr>
          <a:xfrm>
            <a:off x="3387090" y="3718560"/>
            <a:ext cx="392430" cy="7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1"/>
            <a:endCxn id="10" idx="3"/>
          </p:cNvCxnSpPr>
          <p:nvPr/>
        </p:nvCxnSpPr>
        <p:spPr>
          <a:xfrm flipH="1">
            <a:off x="8450580" y="3695700"/>
            <a:ext cx="4686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118723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NST</a:t>
            </a:r>
          </a:p>
          <a:p>
            <a:r>
              <a:rPr lang="en-US" sz="1400" dirty="0"/>
              <a:t>         &lt;</a:t>
            </a:r>
          </a:p>
          <a:p>
            <a:r>
              <a:rPr lang="en-US" sz="1400" dirty="0"/>
              <a:t>WST * SNCS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3570" y="331702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INLF</a:t>
            </a:r>
          </a:p>
          <a:p>
            <a:r>
              <a:rPr lang="en-US" sz="1400" dirty="0"/>
              <a:t>         &gt;</a:t>
            </a:r>
          </a:p>
          <a:p>
            <a:r>
              <a:rPr lang="en-US" sz="1400" dirty="0"/>
              <a:t>      NUP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95460" y="328654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INST</a:t>
            </a:r>
          </a:p>
          <a:p>
            <a:r>
              <a:rPr lang="en-US" sz="1400" dirty="0"/>
              <a:t>         &gt;</a:t>
            </a:r>
          </a:p>
          <a:p>
            <a:r>
              <a:rPr lang="en-US" sz="1400" dirty="0"/>
              <a:t>      NUP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24350" y="129159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339852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2860" y="123825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74580" y="486537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81060" y="337947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488061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4430" y="133868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INLF = GLAI * SLNG</a:t>
            </a:r>
          </a:p>
          <a:p>
            <a:r>
              <a:rPr lang="en-US" sz="1400" dirty="0"/>
              <a:t>XNLF =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2860" y="348234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NUP - INLF</a:t>
            </a:r>
          </a:p>
          <a:p>
            <a:r>
              <a:rPr lang="en-US" sz="1400" dirty="0"/>
              <a:t>XNST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720" y="5634990"/>
            <a:ext cx="3295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0</a:t>
            </a:r>
          </a:p>
          <a:p>
            <a:r>
              <a:rPr lang="en-US" sz="1400" dirty="0"/>
              <a:t>XNST = min(INLF – NUP, NST - WST * SNCS)</a:t>
            </a:r>
          </a:p>
          <a:p>
            <a:r>
              <a:rPr lang="en-US" sz="1400" dirty="0"/>
              <a:t>INLF = NUP + XNST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33460" y="133106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WST * SNCS - NST</a:t>
            </a:r>
          </a:p>
          <a:p>
            <a:r>
              <a:rPr lang="en-US" sz="1400" dirty="0"/>
              <a:t>XNST =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16980" y="346329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INLF = 0</a:t>
            </a:r>
          </a:p>
          <a:p>
            <a:r>
              <a:rPr lang="en-US" sz="1400" dirty="0"/>
              <a:t>XNLF = INST - NUP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38210" y="5615940"/>
            <a:ext cx="340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XNLF = 0</a:t>
            </a:r>
          </a:p>
          <a:p>
            <a:r>
              <a:rPr lang="en-US" sz="1400" dirty="0"/>
              <a:t>INLF = min(GLAI * SLNG, NUP - INST)</a:t>
            </a:r>
          </a:p>
          <a:p>
            <a:r>
              <a:rPr lang="en-US" sz="1400" dirty="0"/>
              <a:t>INST = NUP - INLF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62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6596" y="600998"/>
            <a:ext cx="886275" cy="8384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3613075" y="616431"/>
            <a:ext cx="2148889" cy="87642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05" y="86635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628" y="647066"/>
            <a:ext cx="150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planting year, sowing date &amp; density, Water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196" y="776633"/>
            <a:ext cx="198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parameters &amp; output headings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6043681" y="627785"/>
            <a:ext cx="2068126" cy="8571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3256" y="696232"/>
            <a:ext cx="160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weather to planting date</a:t>
            </a:r>
          </a:p>
        </p:txBody>
      </p:sp>
      <p:sp>
        <p:nvSpPr>
          <p:cNvPr id="10" name="Diamond 9"/>
          <p:cNvSpPr/>
          <p:nvPr/>
        </p:nvSpPr>
        <p:spPr>
          <a:xfrm>
            <a:off x="8346670" y="2449518"/>
            <a:ext cx="1485383" cy="145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5128" y="2908646"/>
            <a:ext cx="11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crop at maturity?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9311407" y="538676"/>
            <a:ext cx="1908892" cy="75378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55140" y="1765550"/>
            <a:ext cx="882657" cy="835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8194466" y="4388763"/>
            <a:ext cx="1812570" cy="79866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347" y="2571519"/>
            <a:ext cx="1472013" cy="118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6862" y="2553763"/>
            <a:ext cx="1469248" cy="1225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11" y="2589481"/>
            <a:ext cx="1571035" cy="1147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9087" y="4162168"/>
            <a:ext cx="1501685" cy="124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247491" y="622557"/>
            <a:ext cx="2065158" cy="86104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250184" y="2075510"/>
            <a:ext cx="55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31824" y="2598359"/>
            <a:ext cx="1466271" cy="1143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92897" y="653716"/>
            <a:ext cx="186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Summary Results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48727" y="454869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Daily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2685" y="2812610"/>
            <a:ext cx="1488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next day’s  SRAD, </a:t>
            </a:r>
            <a:r>
              <a:rPr lang="en-US" sz="1400" dirty="0" err="1"/>
              <a:t>Tmax</a:t>
            </a:r>
            <a:r>
              <a:rPr lang="en-US" sz="1400" dirty="0"/>
              <a:t> &amp; </a:t>
            </a:r>
            <a:r>
              <a:rPr lang="en-US" sz="1400" dirty="0" err="1"/>
              <a:t>Tmin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6051" y="2639934"/>
            <a:ext cx="154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DTU * WSFD, CTU &amp; days in </a:t>
            </a:r>
            <a:r>
              <a:rPr lang="en-US" sz="1400" dirty="0" err="1"/>
              <a:t>phenological</a:t>
            </a:r>
            <a:r>
              <a:rPr lang="en-US" sz="1400" dirty="0"/>
              <a:t> stages up to maturity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6448" y="2251902"/>
            <a:ext cx="15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Weather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6184" y="2187021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Phenology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1907" y="2156256"/>
            <a:ext cx="96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Crop LAI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8175" y="2649378"/>
            <a:ext cx="1482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LAI, PLA, GLAI * WSFL, BSGLAI &amp; DLAI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74" y="2816830"/>
            <a:ext cx="148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RUE * WSFG &amp; DDMP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087" y="2011427"/>
            <a:ext cx="10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486" y="5419724"/>
            <a:ext cx="121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421" y="4425546"/>
            <a:ext cx="152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WLF, WST, WGN, WVEG &amp; WTOP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5766" y="205269"/>
            <a:ext cx="187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Management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5845" y="205269"/>
            <a:ext cx="177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8051" y="188918"/>
            <a:ext cx="192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 Sowing Date</a:t>
            </a:r>
          </a:p>
        </p:txBody>
      </p:sp>
      <p:cxnSp>
        <p:nvCxnSpPr>
          <p:cNvPr id="39" name="Straight Arrow Connector 38"/>
          <p:cNvCxnSpPr>
            <a:endCxn id="19" idx="5"/>
          </p:cNvCxnSpPr>
          <p:nvPr/>
        </p:nvCxnSpPr>
        <p:spPr>
          <a:xfrm>
            <a:off x="998705" y="1053078"/>
            <a:ext cx="3564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" idx="5"/>
          </p:cNvCxnSpPr>
          <p:nvPr/>
        </p:nvCxnSpPr>
        <p:spPr>
          <a:xfrm>
            <a:off x="3205019" y="1053079"/>
            <a:ext cx="517609" cy="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2"/>
            <a:endCxn id="8" idx="5"/>
          </p:cNvCxnSpPr>
          <p:nvPr/>
        </p:nvCxnSpPr>
        <p:spPr>
          <a:xfrm>
            <a:off x="5652411" y="1054642"/>
            <a:ext cx="498411" cy="1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 flipV="1">
            <a:off x="5653360" y="3166314"/>
            <a:ext cx="478464" cy="3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1"/>
            <a:endCxn id="16" idx="3"/>
          </p:cNvCxnSpPr>
          <p:nvPr/>
        </p:nvCxnSpPr>
        <p:spPr>
          <a:xfrm flipH="1">
            <a:off x="3686110" y="3166314"/>
            <a:ext cx="495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45045" y="276688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90565" y="2766880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02" name="Straight Arrow Connector 101"/>
          <p:cNvCxnSpPr>
            <a:stCxn id="18" idx="3"/>
            <a:endCxn id="75" idx="1"/>
          </p:cNvCxnSpPr>
          <p:nvPr/>
        </p:nvCxnSpPr>
        <p:spPr>
          <a:xfrm>
            <a:off x="1640772" y="4785231"/>
            <a:ext cx="481770" cy="5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4" idx="0"/>
            <a:endCxn id="10" idx="2"/>
          </p:cNvCxnSpPr>
          <p:nvPr/>
        </p:nvCxnSpPr>
        <p:spPr>
          <a:xfrm flipH="1" flipV="1">
            <a:off x="9089362" y="3900925"/>
            <a:ext cx="11389" cy="487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46184" y="4168384"/>
            <a:ext cx="1506226" cy="123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/>
          <p:cNvSpPr/>
          <p:nvPr/>
        </p:nvSpPr>
        <p:spPr>
          <a:xfrm>
            <a:off x="2122542" y="4116018"/>
            <a:ext cx="1600086" cy="13494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716708" y="4485384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32" name="Straight Arrow Connector 131"/>
          <p:cNvCxnSpPr>
            <a:stCxn id="16" idx="1"/>
            <a:endCxn id="17" idx="3"/>
          </p:cNvCxnSpPr>
          <p:nvPr/>
        </p:nvCxnSpPr>
        <p:spPr>
          <a:xfrm flipH="1" flipV="1">
            <a:off x="1677646" y="3163241"/>
            <a:ext cx="539216" cy="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10268" y="4504514"/>
            <a:ext cx="1080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Does Water </a:t>
            </a:r>
          </a:p>
          <a:p>
            <a:r>
              <a:rPr lang="en-US" sz="1400" dirty="0"/>
              <a:t>   = 1 or 2 ?</a:t>
            </a:r>
          </a:p>
        </p:txBody>
      </p:sp>
      <p:cxnSp>
        <p:nvCxnSpPr>
          <p:cNvPr id="153" name="Elbow Connector 152"/>
          <p:cNvCxnSpPr>
            <a:stCxn id="8" idx="2"/>
            <a:endCxn id="10" idx="0"/>
          </p:cNvCxnSpPr>
          <p:nvPr/>
        </p:nvCxnSpPr>
        <p:spPr>
          <a:xfrm>
            <a:off x="8004666" y="1056348"/>
            <a:ext cx="1084696" cy="13931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2" idx="2"/>
            <a:endCxn id="13" idx="0"/>
          </p:cNvCxnSpPr>
          <p:nvPr/>
        </p:nvCxnSpPr>
        <p:spPr>
          <a:xfrm>
            <a:off x="11126076" y="915567"/>
            <a:ext cx="370393" cy="8499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" idx="3"/>
            <a:endCxn id="12" idx="4"/>
          </p:cNvCxnSpPr>
          <p:nvPr/>
        </p:nvCxnSpPr>
        <p:spPr>
          <a:xfrm flipV="1">
            <a:off x="9832053" y="1292457"/>
            <a:ext cx="433800" cy="18827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" idx="1"/>
            <a:endCxn id="21" idx="3"/>
          </p:cNvCxnSpPr>
          <p:nvPr/>
        </p:nvCxnSpPr>
        <p:spPr>
          <a:xfrm flipH="1" flipV="1">
            <a:off x="7598095" y="3170257"/>
            <a:ext cx="748575" cy="4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" idx="2"/>
            <a:endCxn id="18" idx="0"/>
          </p:cNvCxnSpPr>
          <p:nvPr/>
        </p:nvCxnSpPr>
        <p:spPr>
          <a:xfrm flipH="1">
            <a:off x="889930" y="3737000"/>
            <a:ext cx="2199" cy="42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75" idx="3"/>
            <a:endCxn id="51" idx="1"/>
          </p:cNvCxnSpPr>
          <p:nvPr/>
        </p:nvCxnSpPr>
        <p:spPr>
          <a:xfrm flipV="1">
            <a:off x="3722628" y="4788339"/>
            <a:ext cx="423556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6090271" y="4157909"/>
            <a:ext cx="1507823" cy="12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279350" y="4185581"/>
            <a:ext cx="1451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Soil Water = 1</a:t>
            </a:r>
          </a:p>
          <a:p>
            <a:r>
              <a:rPr lang="en-US" sz="1400" dirty="0"/>
              <a:t>Calculate IRGW,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</p:txBody>
      </p:sp>
      <p:cxnSp>
        <p:nvCxnSpPr>
          <p:cNvPr id="198" name="Straight Arrow Connector 197"/>
          <p:cNvCxnSpPr>
            <a:stCxn id="193" idx="3"/>
            <a:endCxn id="14" idx="5"/>
          </p:cNvCxnSpPr>
          <p:nvPr/>
        </p:nvCxnSpPr>
        <p:spPr>
          <a:xfrm>
            <a:off x="7598094" y="4783101"/>
            <a:ext cx="696206" cy="4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175535" y="4185581"/>
            <a:ext cx="13217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Soil Water = 2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/>
              <a:t>RUNOF,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  <a:p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362289" y="3826682"/>
            <a:ext cx="112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Irrigation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194385" y="3836296"/>
            <a:ext cx="1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Rainfall Runoff</a:t>
            </a:r>
          </a:p>
        </p:txBody>
      </p:sp>
      <p:cxnSp>
        <p:nvCxnSpPr>
          <p:cNvPr id="205" name="Elbow Connector 204"/>
          <p:cNvCxnSpPr>
            <a:stCxn id="51" idx="2"/>
            <a:endCxn id="14" idx="4"/>
          </p:cNvCxnSpPr>
          <p:nvPr/>
        </p:nvCxnSpPr>
        <p:spPr>
          <a:xfrm rot="5400000" flipH="1" flipV="1">
            <a:off x="6889593" y="3197136"/>
            <a:ext cx="220861" cy="4201454"/>
          </a:xfrm>
          <a:prstGeom prst="bentConnector3">
            <a:avLst>
              <a:gd name="adj1" fmla="val -1035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75" idx="2"/>
            <a:endCxn id="14" idx="4"/>
          </p:cNvCxnSpPr>
          <p:nvPr/>
        </p:nvCxnSpPr>
        <p:spPr>
          <a:xfrm rot="5400000" flipH="1" flipV="1">
            <a:off x="5872662" y="2237355"/>
            <a:ext cx="278012" cy="6178166"/>
          </a:xfrm>
          <a:prstGeom prst="bentConnector3">
            <a:avLst>
              <a:gd name="adj1" fmla="val -822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490940" y="5467176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EA1A4A-E73A-49AB-809B-D4739819830E}"/>
              </a:ext>
            </a:extLst>
          </p:cNvPr>
          <p:cNvCxnSpPr/>
          <p:nvPr/>
        </p:nvCxnSpPr>
        <p:spPr>
          <a:xfrm flipV="1">
            <a:off x="5646685" y="4756100"/>
            <a:ext cx="423556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F7F5AD-4899-4E5B-813A-C7F558E5EB59}"/>
              </a:ext>
            </a:extLst>
          </p:cNvPr>
          <p:cNvSpPr txBox="1"/>
          <p:nvPr/>
        </p:nvSpPr>
        <p:spPr>
          <a:xfrm>
            <a:off x="5646685" y="4451772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6409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6596" y="600998"/>
            <a:ext cx="886275" cy="8384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3613075" y="616431"/>
            <a:ext cx="2148889" cy="87642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05" y="86635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628" y="647066"/>
            <a:ext cx="150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planting year, sowing date &amp; density, Water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196" y="776633"/>
            <a:ext cx="198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parameters &amp; output headings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6043681" y="627785"/>
            <a:ext cx="2068126" cy="8571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3256" y="696232"/>
            <a:ext cx="160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weather to planting date</a:t>
            </a:r>
          </a:p>
        </p:txBody>
      </p:sp>
      <p:sp>
        <p:nvSpPr>
          <p:cNvPr id="10" name="Diamond 9"/>
          <p:cNvSpPr/>
          <p:nvPr/>
        </p:nvSpPr>
        <p:spPr>
          <a:xfrm>
            <a:off x="8346670" y="2449518"/>
            <a:ext cx="1485383" cy="145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5128" y="2908646"/>
            <a:ext cx="11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crop at maturity?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9311407" y="538676"/>
            <a:ext cx="1908892" cy="75378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55140" y="1765550"/>
            <a:ext cx="882657" cy="835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347" y="2571519"/>
            <a:ext cx="1472013" cy="118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6862" y="2553763"/>
            <a:ext cx="1469248" cy="1225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11" y="2589481"/>
            <a:ext cx="1571035" cy="1147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9087" y="4162168"/>
            <a:ext cx="1501685" cy="124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247491" y="622557"/>
            <a:ext cx="2065158" cy="86104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250184" y="2075510"/>
            <a:ext cx="55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31824" y="2598359"/>
            <a:ext cx="1466271" cy="1143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92897" y="653716"/>
            <a:ext cx="186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Summary 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2685" y="2812610"/>
            <a:ext cx="1488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next day’s  SRAD, </a:t>
            </a:r>
            <a:r>
              <a:rPr lang="en-US" sz="1400" dirty="0" err="1"/>
              <a:t>Tmax</a:t>
            </a:r>
            <a:r>
              <a:rPr lang="en-US" sz="1400" dirty="0"/>
              <a:t> &amp; </a:t>
            </a:r>
            <a:r>
              <a:rPr lang="en-US" sz="1400" dirty="0" err="1"/>
              <a:t>Tmin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6051" y="2639934"/>
            <a:ext cx="154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DTU * WSFD, CTU &amp; days in </a:t>
            </a:r>
            <a:r>
              <a:rPr lang="en-US" sz="1400" dirty="0" err="1"/>
              <a:t>phenological</a:t>
            </a:r>
            <a:r>
              <a:rPr lang="en-US" sz="1400" dirty="0"/>
              <a:t> stages up to maturity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6448" y="2251902"/>
            <a:ext cx="15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Weather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6184" y="2187021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Phenology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0513" y="2023633"/>
            <a:ext cx="161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Crop Canopy Development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8175" y="2860388"/>
            <a:ext cx="148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Insert A for details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74" y="2816830"/>
            <a:ext cx="148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RUE * WSFG &amp; DDMP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087" y="2011427"/>
            <a:ext cx="10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486" y="5419724"/>
            <a:ext cx="121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421" y="4425546"/>
            <a:ext cx="152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WLF, WST, WGN, WVEG &amp; WTOP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5766" y="205269"/>
            <a:ext cx="187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Management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5845" y="205269"/>
            <a:ext cx="177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8051" y="188918"/>
            <a:ext cx="192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 Sowing Date</a:t>
            </a:r>
          </a:p>
        </p:txBody>
      </p:sp>
      <p:cxnSp>
        <p:nvCxnSpPr>
          <p:cNvPr id="39" name="Straight Arrow Connector 38"/>
          <p:cNvCxnSpPr>
            <a:endCxn id="19" idx="5"/>
          </p:cNvCxnSpPr>
          <p:nvPr/>
        </p:nvCxnSpPr>
        <p:spPr>
          <a:xfrm>
            <a:off x="998705" y="1053078"/>
            <a:ext cx="3564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" idx="5"/>
          </p:cNvCxnSpPr>
          <p:nvPr/>
        </p:nvCxnSpPr>
        <p:spPr>
          <a:xfrm>
            <a:off x="3205019" y="1053079"/>
            <a:ext cx="517609" cy="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2"/>
            <a:endCxn id="8" idx="5"/>
          </p:cNvCxnSpPr>
          <p:nvPr/>
        </p:nvCxnSpPr>
        <p:spPr>
          <a:xfrm>
            <a:off x="5652411" y="1054642"/>
            <a:ext cx="498411" cy="1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 flipV="1">
            <a:off x="5653360" y="3166314"/>
            <a:ext cx="478464" cy="3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1"/>
            <a:endCxn id="16" idx="3"/>
          </p:cNvCxnSpPr>
          <p:nvPr/>
        </p:nvCxnSpPr>
        <p:spPr>
          <a:xfrm flipH="1">
            <a:off x="3686110" y="3166314"/>
            <a:ext cx="495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45045" y="276688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90565" y="2766880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02" name="Straight Arrow Connector 101"/>
          <p:cNvCxnSpPr>
            <a:cxnSpLocks/>
            <a:endCxn id="51" idx="1"/>
          </p:cNvCxnSpPr>
          <p:nvPr/>
        </p:nvCxnSpPr>
        <p:spPr>
          <a:xfrm>
            <a:off x="1630109" y="4796136"/>
            <a:ext cx="717606" cy="4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endCxn id="10" idx="2"/>
          </p:cNvCxnSpPr>
          <p:nvPr/>
        </p:nvCxnSpPr>
        <p:spPr>
          <a:xfrm flipH="1" flipV="1">
            <a:off x="9089362" y="3900925"/>
            <a:ext cx="14300" cy="5246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47715" y="4121991"/>
            <a:ext cx="2330342" cy="135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6" idx="1"/>
            <a:endCxn id="17" idx="3"/>
          </p:cNvCxnSpPr>
          <p:nvPr/>
        </p:nvCxnSpPr>
        <p:spPr>
          <a:xfrm flipH="1" flipV="1">
            <a:off x="1677646" y="3163241"/>
            <a:ext cx="539216" cy="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8" idx="2"/>
            <a:endCxn id="10" idx="0"/>
          </p:cNvCxnSpPr>
          <p:nvPr/>
        </p:nvCxnSpPr>
        <p:spPr>
          <a:xfrm>
            <a:off x="8004666" y="1056348"/>
            <a:ext cx="1084696" cy="13931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2" idx="2"/>
            <a:endCxn id="13" idx="0"/>
          </p:cNvCxnSpPr>
          <p:nvPr/>
        </p:nvCxnSpPr>
        <p:spPr>
          <a:xfrm>
            <a:off x="11126076" y="915567"/>
            <a:ext cx="370393" cy="8499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" idx="3"/>
            <a:endCxn id="12" idx="4"/>
          </p:cNvCxnSpPr>
          <p:nvPr/>
        </p:nvCxnSpPr>
        <p:spPr>
          <a:xfrm flipV="1">
            <a:off x="9832053" y="1292457"/>
            <a:ext cx="433800" cy="18827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" idx="1"/>
            <a:endCxn id="21" idx="3"/>
          </p:cNvCxnSpPr>
          <p:nvPr/>
        </p:nvCxnSpPr>
        <p:spPr>
          <a:xfrm flipH="1" flipV="1">
            <a:off x="7598095" y="3170257"/>
            <a:ext cx="748575" cy="4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" idx="2"/>
            <a:endCxn id="18" idx="0"/>
          </p:cNvCxnSpPr>
          <p:nvPr/>
        </p:nvCxnSpPr>
        <p:spPr>
          <a:xfrm flipH="1">
            <a:off x="889930" y="3737000"/>
            <a:ext cx="2199" cy="42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334001" y="4108766"/>
            <a:ext cx="2264094" cy="137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/>
          <p:cNvCxnSpPr>
            <a:cxnSpLocks/>
            <a:stCxn id="193" idx="3"/>
          </p:cNvCxnSpPr>
          <p:nvPr/>
        </p:nvCxnSpPr>
        <p:spPr>
          <a:xfrm flipV="1">
            <a:off x="7598095" y="4792066"/>
            <a:ext cx="500299" cy="1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EA1A4A-E73A-49AB-809B-D4739819830E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flipV="1">
            <a:off x="4678057" y="4793774"/>
            <a:ext cx="655944" cy="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1ECF0BC-32E4-4527-9949-41FAA91B0A89}"/>
              </a:ext>
            </a:extLst>
          </p:cNvPr>
          <p:cNvSpPr/>
          <p:nvPr/>
        </p:nvSpPr>
        <p:spPr>
          <a:xfrm>
            <a:off x="7968561" y="4437030"/>
            <a:ext cx="1908892" cy="75378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289593-70A8-43C8-B6D8-A5F563D706E8}"/>
              </a:ext>
            </a:extLst>
          </p:cNvPr>
          <p:cNvSpPr txBox="1"/>
          <p:nvPr/>
        </p:nvSpPr>
        <p:spPr>
          <a:xfrm>
            <a:off x="8378536" y="4529121"/>
            <a:ext cx="186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Daily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2B1AF-7994-4ADA-85C7-0ADD4D8A5547}"/>
              </a:ext>
            </a:extLst>
          </p:cNvPr>
          <p:cNvSpPr txBox="1"/>
          <p:nvPr/>
        </p:nvSpPr>
        <p:spPr>
          <a:xfrm>
            <a:off x="2522108" y="4291243"/>
            <a:ext cx="1852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Effects on Plant Growth</a:t>
            </a:r>
          </a:p>
          <a:p>
            <a:endParaRPr lang="en-US" sz="1400" dirty="0"/>
          </a:p>
          <a:p>
            <a:r>
              <a:rPr lang="en-US" sz="1400" dirty="0"/>
              <a:t>See Insert B for details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AEE5F0-A5CC-442E-BE6E-27E48ACE4607}"/>
              </a:ext>
            </a:extLst>
          </p:cNvPr>
          <p:cNvSpPr txBox="1"/>
          <p:nvPr/>
        </p:nvSpPr>
        <p:spPr>
          <a:xfrm>
            <a:off x="5560192" y="4206079"/>
            <a:ext cx="1852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Soil Water and Soil Nitrogen Effects on Plant Growth</a:t>
            </a:r>
          </a:p>
          <a:p>
            <a:endParaRPr lang="en-US" sz="1400" dirty="0"/>
          </a:p>
          <a:p>
            <a:r>
              <a:rPr lang="en-US" sz="1400" dirty="0"/>
              <a:t> See Insert B for details</a:t>
            </a:r>
          </a:p>
        </p:txBody>
      </p:sp>
    </p:spTree>
    <p:extLst>
      <p:ext uri="{BB962C8B-B14F-4D97-AF65-F5344CB8AC3E}">
        <p14:creationId xmlns:p14="http://schemas.microsoft.com/office/powerpoint/2010/main" val="177430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96635" y="1692504"/>
            <a:ext cx="1103606" cy="838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43506" y="3896117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0" name="Diamond 9"/>
          <p:cNvSpPr/>
          <p:nvPr/>
        </p:nvSpPr>
        <p:spPr>
          <a:xfrm>
            <a:off x="8584281" y="1353631"/>
            <a:ext cx="1639332" cy="15175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99731" y="1895411"/>
            <a:ext cx="137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Nitrogen</a:t>
            </a:r>
          </a:p>
          <a:p>
            <a:r>
              <a:rPr lang="en-US" sz="1400" dirty="0"/>
              <a:t>    = 1 or 2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09583" y="1516711"/>
            <a:ext cx="1472013" cy="118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5102" y="1543227"/>
            <a:ext cx="1466271" cy="1143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749087" y="3209839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Soil Nitrogen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2358" y="1566443"/>
            <a:ext cx="1639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= 1</a:t>
            </a:r>
          </a:p>
          <a:p>
            <a:r>
              <a:rPr lang="en-US" sz="1400" dirty="0"/>
              <a:t>Calculate NST, NLF,</a:t>
            </a:r>
          </a:p>
          <a:p>
            <a:r>
              <a:rPr lang="en-US" sz="1400" dirty="0"/>
              <a:t>NVEG, NGRN,</a:t>
            </a:r>
          </a:p>
          <a:p>
            <a:r>
              <a:rPr lang="en-US" sz="1400" dirty="0"/>
              <a:t>CNUP TRLN, FXLF</a:t>
            </a:r>
          </a:p>
          <a:p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80857" y="1283340"/>
            <a:ext cx="15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Legume Plants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5185" y="1258666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Non-Legume</a:t>
            </a:r>
          </a:p>
        </p:txBody>
      </p: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 flipV="1">
            <a:off x="5081596" y="2111506"/>
            <a:ext cx="993506" cy="36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15" idx="1"/>
            <a:endCxn id="75" idx="3"/>
          </p:cNvCxnSpPr>
          <p:nvPr/>
        </p:nvCxnSpPr>
        <p:spPr>
          <a:xfrm flipH="1">
            <a:off x="2799531" y="2111506"/>
            <a:ext cx="810052" cy="11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45045" y="276688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73091" y="3491568"/>
            <a:ext cx="1566897" cy="131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/>
          <p:cNvSpPr/>
          <p:nvPr/>
        </p:nvSpPr>
        <p:spPr>
          <a:xfrm>
            <a:off x="910149" y="1382757"/>
            <a:ext cx="1889382" cy="1480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936416" y="2957139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319269" y="1868955"/>
            <a:ext cx="1080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Does Water </a:t>
            </a:r>
          </a:p>
          <a:p>
            <a:r>
              <a:rPr lang="en-US" sz="1400" dirty="0"/>
              <a:t>   = 1 or 2 ?</a:t>
            </a:r>
          </a:p>
        </p:txBody>
      </p:sp>
      <p:cxnSp>
        <p:nvCxnSpPr>
          <p:cNvPr id="165" name="Straight Arrow Connector 164"/>
          <p:cNvCxnSpPr>
            <a:cxnSpLocks/>
            <a:stCxn id="10" idx="1"/>
            <a:endCxn id="21" idx="3"/>
          </p:cNvCxnSpPr>
          <p:nvPr/>
        </p:nvCxnSpPr>
        <p:spPr>
          <a:xfrm flipH="1">
            <a:off x="7541373" y="2112383"/>
            <a:ext cx="1042908" cy="2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cxnSpLocks/>
          </p:cNvCxnSpPr>
          <p:nvPr/>
        </p:nvCxnSpPr>
        <p:spPr>
          <a:xfrm flipH="1">
            <a:off x="1854839" y="2863491"/>
            <a:ext cx="1" cy="665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511373" y="3490454"/>
            <a:ext cx="1607332" cy="130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255636" y="3533070"/>
            <a:ext cx="1451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Soil Water = 1</a:t>
            </a:r>
          </a:p>
          <a:p>
            <a:r>
              <a:rPr lang="en-US" sz="1400" dirty="0"/>
              <a:t>Calculate IRGW,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650871" y="3568374"/>
            <a:ext cx="13217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Soil Water = 2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/>
              <a:t>RUNOF,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  <a:p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919" y="4854507"/>
            <a:ext cx="112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Irrigation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650871" y="3156742"/>
            <a:ext cx="1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Rainfall Runoff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41778" y="342900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F7F5AD-4899-4E5B-813A-C7F558E5EB59}"/>
              </a:ext>
            </a:extLst>
          </p:cNvPr>
          <p:cNvSpPr txBox="1"/>
          <p:nvPr/>
        </p:nvSpPr>
        <p:spPr>
          <a:xfrm>
            <a:off x="7795563" y="3815023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4BCEB4-A31E-4F97-8643-DC3CC4C68DD6}"/>
              </a:ext>
            </a:extLst>
          </p:cNvPr>
          <p:cNvSpPr/>
          <p:nvPr/>
        </p:nvSpPr>
        <p:spPr>
          <a:xfrm>
            <a:off x="8611169" y="3513438"/>
            <a:ext cx="1507823" cy="125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C2E35C-F504-4EC8-827A-22940942E0D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152341" y="2111506"/>
            <a:ext cx="644294" cy="122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F2E792E-7B91-40C8-8E1E-9D691DBD2F0A}"/>
              </a:ext>
            </a:extLst>
          </p:cNvPr>
          <p:cNvCxnSpPr>
            <a:cxnSpLocks/>
            <a:stCxn id="10" idx="0"/>
            <a:endCxn id="75" idx="0"/>
          </p:cNvCxnSpPr>
          <p:nvPr/>
        </p:nvCxnSpPr>
        <p:spPr>
          <a:xfrm rot="16200000" flipH="1" flipV="1">
            <a:off x="5614831" y="-2406360"/>
            <a:ext cx="29126" cy="7549107"/>
          </a:xfrm>
          <a:prstGeom prst="bentConnector3">
            <a:avLst>
              <a:gd name="adj1" fmla="val -7848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1E4B616C-B63B-43CB-90D0-E557CFF81C83}"/>
              </a:ext>
            </a:extLst>
          </p:cNvPr>
          <p:cNvSpPr/>
          <p:nvPr/>
        </p:nvSpPr>
        <p:spPr>
          <a:xfrm>
            <a:off x="6001980" y="3359432"/>
            <a:ext cx="1566897" cy="1574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FB7C568-30B1-4652-9423-3B1A7CFD42D0}"/>
              </a:ext>
            </a:extLst>
          </p:cNvPr>
          <p:cNvSpPr/>
          <p:nvPr/>
        </p:nvSpPr>
        <p:spPr>
          <a:xfrm>
            <a:off x="10853818" y="3715795"/>
            <a:ext cx="1103606" cy="838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24163C-047B-475B-910A-BA79E254AFEB}"/>
              </a:ext>
            </a:extLst>
          </p:cNvPr>
          <p:cNvCxnSpPr>
            <a:stCxn id="75" idx="1"/>
            <a:endCxn id="98" idx="4"/>
          </p:cNvCxnSpPr>
          <p:nvPr/>
        </p:nvCxnSpPr>
        <p:spPr>
          <a:xfrm rot="10800000" flipH="1" flipV="1">
            <a:off x="910149" y="2123124"/>
            <a:ext cx="10495472" cy="2430674"/>
          </a:xfrm>
          <a:prstGeom prst="bentConnector4">
            <a:avLst>
              <a:gd name="adj1" fmla="val -2178"/>
              <a:gd name="adj2" fmla="val 1450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CFE15E7-E3D8-432E-999A-859D06C0D097}"/>
              </a:ext>
            </a:extLst>
          </p:cNvPr>
          <p:cNvSpPr txBox="1"/>
          <p:nvPr/>
        </p:nvSpPr>
        <p:spPr>
          <a:xfrm>
            <a:off x="6170936" y="3907950"/>
            <a:ext cx="137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Nitrogen</a:t>
            </a:r>
          </a:p>
          <a:p>
            <a:r>
              <a:rPr lang="en-US" sz="1400" dirty="0"/>
              <a:t>         = 2?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F7F573-057C-4C94-8EC4-AF6CADC2C57D}"/>
              </a:ext>
            </a:extLst>
          </p:cNvPr>
          <p:cNvSpPr txBox="1"/>
          <p:nvPr/>
        </p:nvSpPr>
        <p:spPr>
          <a:xfrm>
            <a:off x="11032479" y="1985124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077602-1D29-45AA-8543-F3AB2C4C2A7B}"/>
              </a:ext>
            </a:extLst>
          </p:cNvPr>
          <p:cNvCxnSpPr>
            <a:stCxn id="51" idx="3"/>
            <a:endCxn id="193" idx="1"/>
          </p:cNvCxnSpPr>
          <p:nvPr/>
        </p:nvCxnSpPr>
        <p:spPr>
          <a:xfrm flipV="1">
            <a:off x="2639988" y="4142956"/>
            <a:ext cx="871385" cy="4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EC365D-15EA-4533-9A0B-FBC99E225CE1}"/>
              </a:ext>
            </a:extLst>
          </p:cNvPr>
          <p:cNvCxnSpPr>
            <a:stCxn id="193" idx="3"/>
            <a:endCxn id="95" idx="1"/>
          </p:cNvCxnSpPr>
          <p:nvPr/>
        </p:nvCxnSpPr>
        <p:spPr>
          <a:xfrm>
            <a:off x="5118705" y="4142956"/>
            <a:ext cx="883275" cy="3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7A9F8D-7547-4B93-8465-5A0B8AB54F05}"/>
              </a:ext>
            </a:extLst>
          </p:cNvPr>
          <p:cNvCxnSpPr>
            <a:stCxn id="95" idx="3"/>
            <a:endCxn id="72" idx="1"/>
          </p:cNvCxnSpPr>
          <p:nvPr/>
        </p:nvCxnSpPr>
        <p:spPr>
          <a:xfrm flipV="1">
            <a:off x="7568877" y="4142733"/>
            <a:ext cx="1042292" cy="4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869182-0BA0-4485-9E1F-75DAAE656768}"/>
              </a:ext>
            </a:extLst>
          </p:cNvPr>
          <p:cNvSpPr txBox="1"/>
          <p:nvPr/>
        </p:nvSpPr>
        <p:spPr>
          <a:xfrm>
            <a:off x="8630406" y="3526402"/>
            <a:ext cx="1488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= 2</a:t>
            </a:r>
          </a:p>
          <a:p>
            <a:r>
              <a:rPr lang="en-US" sz="1400" dirty="0"/>
              <a:t>Calculate NMIN,</a:t>
            </a:r>
          </a:p>
          <a:p>
            <a:r>
              <a:rPr lang="en-US" sz="1400" dirty="0"/>
              <a:t>NFERT, NVOL, NLEACH, NSOL, NCON,SNAVL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A8AFEB-5032-451E-ADB2-39FCB66FA735}"/>
              </a:ext>
            </a:extLst>
          </p:cNvPr>
          <p:cNvCxnSpPr>
            <a:stCxn id="72" idx="3"/>
            <a:endCxn id="98" idx="2"/>
          </p:cNvCxnSpPr>
          <p:nvPr/>
        </p:nvCxnSpPr>
        <p:spPr>
          <a:xfrm flipV="1">
            <a:off x="10118992" y="4134797"/>
            <a:ext cx="734826" cy="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E4C051A-F3CB-45AB-99AD-D725A84F5317}"/>
              </a:ext>
            </a:extLst>
          </p:cNvPr>
          <p:cNvSpPr txBox="1"/>
          <p:nvPr/>
        </p:nvSpPr>
        <p:spPr>
          <a:xfrm>
            <a:off x="2853163" y="3834955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6C40A9-0603-429D-83D5-A2E8E23BD030}"/>
              </a:ext>
            </a:extLst>
          </p:cNvPr>
          <p:cNvSpPr txBox="1"/>
          <p:nvPr/>
        </p:nvSpPr>
        <p:spPr>
          <a:xfrm>
            <a:off x="7929303" y="1820411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BD35BC-C33E-4E0A-ACC2-10B05601B790}"/>
              </a:ext>
            </a:extLst>
          </p:cNvPr>
          <p:cNvSpPr txBox="1"/>
          <p:nvPr/>
        </p:nvSpPr>
        <p:spPr>
          <a:xfrm>
            <a:off x="3594052" y="1513692"/>
            <a:ext cx="177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= 2</a:t>
            </a:r>
          </a:p>
          <a:p>
            <a:r>
              <a:rPr lang="en-US" sz="1400" dirty="0"/>
              <a:t>Calculate NST, NLF,</a:t>
            </a:r>
          </a:p>
          <a:p>
            <a:r>
              <a:rPr lang="en-US" sz="1400" dirty="0"/>
              <a:t>NVEG, NGRN,</a:t>
            </a:r>
          </a:p>
          <a:p>
            <a:r>
              <a:rPr lang="en-US" sz="1400" dirty="0"/>
              <a:t>CNUP TRLN, FXLF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A2FAF5-CD77-4D88-B729-A54B91F33AB7}"/>
              </a:ext>
            </a:extLst>
          </p:cNvPr>
          <p:cNvCxnSpPr>
            <a:cxnSpLocks/>
          </p:cNvCxnSpPr>
          <p:nvPr/>
        </p:nvCxnSpPr>
        <p:spPr>
          <a:xfrm>
            <a:off x="6781627" y="4920918"/>
            <a:ext cx="0" cy="720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9079F1D-718A-4233-80CE-BE0A5A8DB768}"/>
              </a:ext>
            </a:extLst>
          </p:cNvPr>
          <p:cNvSpPr txBox="1"/>
          <p:nvPr/>
        </p:nvSpPr>
        <p:spPr>
          <a:xfrm>
            <a:off x="6794982" y="5110241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5FA51D-8969-4E15-BD05-6642DA9B38A6}"/>
              </a:ext>
            </a:extLst>
          </p:cNvPr>
          <p:cNvSpPr txBox="1"/>
          <p:nvPr/>
        </p:nvSpPr>
        <p:spPr>
          <a:xfrm>
            <a:off x="4481721" y="309801"/>
            <a:ext cx="38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B - Soil Water and Nitrogen</a:t>
            </a:r>
          </a:p>
        </p:txBody>
      </p:sp>
    </p:spTree>
    <p:extLst>
      <p:ext uri="{BB962C8B-B14F-4D97-AF65-F5344CB8AC3E}">
        <p14:creationId xmlns:p14="http://schemas.microsoft.com/office/powerpoint/2010/main" val="194133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395782" y="2682189"/>
            <a:ext cx="1103606" cy="838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70558" y="5224660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0" name="Diamond 9"/>
          <p:cNvSpPr/>
          <p:nvPr/>
        </p:nvSpPr>
        <p:spPr>
          <a:xfrm>
            <a:off x="8112156" y="2379004"/>
            <a:ext cx="1639332" cy="15175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9128" y="2886707"/>
            <a:ext cx="137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Nitrogen</a:t>
            </a:r>
          </a:p>
          <a:p>
            <a:r>
              <a:rPr lang="en-US" sz="1400" dirty="0"/>
              <a:t>    = 1 or 2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1295" y="2510971"/>
            <a:ext cx="1601410" cy="1255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70324" y="2553929"/>
            <a:ext cx="1737793" cy="117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30577" y="2562580"/>
            <a:ext cx="1639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= 0</a:t>
            </a:r>
          </a:p>
          <a:p>
            <a:r>
              <a:rPr lang="en-US" sz="1400" dirty="0"/>
              <a:t>Calculate LAI, PLA, GLAI * WSFL, BSGLAI &amp; DLAI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72347" y="2177796"/>
            <a:ext cx="15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CropLAIN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2419" y="2959522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CropLAI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341859" y="2766642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65" name="Straight Arrow Connector 164"/>
          <p:cNvCxnSpPr>
            <a:cxnSpLocks/>
            <a:stCxn id="10" idx="1"/>
            <a:endCxn id="21" idx="3"/>
          </p:cNvCxnSpPr>
          <p:nvPr/>
        </p:nvCxnSpPr>
        <p:spPr>
          <a:xfrm flipH="1">
            <a:off x="6808117" y="3137756"/>
            <a:ext cx="1304039" cy="1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C2E35C-F504-4EC8-827A-22940942E0D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9751488" y="3101191"/>
            <a:ext cx="644294" cy="122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FB7C568-30B1-4652-9423-3B1A7CFD42D0}"/>
              </a:ext>
            </a:extLst>
          </p:cNvPr>
          <p:cNvSpPr/>
          <p:nvPr/>
        </p:nvSpPr>
        <p:spPr>
          <a:xfrm>
            <a:off x="8472543" y="4878813"/>
            <a:ext cx="1097209" cy="99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F7F573-057C-4C94-8EC4-AF6CADC2C57D}"/>
              </a:ext>
            </a:extLst>
          </p:cNvPr>
          <p:cNvSpPr txBox="1"/>
          <p:nvPr/>
        </p:nvSpPr>
        <p:spPr>
          <a:xfrm>
            <a:off x="10642138" y="295952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6C40A9-0603-429D-83D5-A2E8E23BD030}"/>
              </a:ext>
            </a:extLst>
          </p:cNvPr>
          <p:cNvSpPr txBox="1"/>
          <p:nvPr/>
        </p:nvSpPr>
        <p:spPr>
          <a:xfrm>
            <a:off x="5715123" y="1375179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BD35BC-C33E-4E0A-ACC2-10B05601B790}"/>
              </a:ext>
            </a:extLst>
          </p:cNvPr>
          <p:cNvSpPr txBox="1"/>
          <p:nvPr/>
        </p:nvSpPr>
        <p:spPr>
          <a:xfrm>
            <a:off x="5101168" y="2614531"/>
            <a:ext cx="177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= 1 or 2</a:t>
            </a:r>
          </a:p>
          <a:p>
            <a:r>
              <a:rPr lang="en-US" sz="1400" dirty="0"/>
              <a:t>Calculate LAI, PLA, GLAI * WSFL, BSGLAI &amp; DLAI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5FA51D-8969-4E15-BD05-6642DA9B38A6}"/>
              </a:ext>
            </a:extLst>
          </p:cNvPr>
          <p:cNvSpPr txBox="1"/>
          <p:nvPr/>
        </p:nvSpPr>
        <p:spPr>
          <a:xfrm>
            <a:off x="3999877" y="506110"/>
            <a:ext cx="514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 – Nitrogen Effects on Leaf Area Index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342292-E24C-4CE6-A27F-5A3B2ECF2C89}"/>
              </a:ext>
            </a:extLst>
          </p:cNvPr>
          <p:cNvCxnSpPr>
            <a:stCxn id="10" idx="0"/>
            <a:endCxn id="15" idx="0"/>
          </p:cNvCxnSpPr>
          <p:nvPr/>
        </p:nvCxnSpPr>
        <p:spPr>
          <a:xfrm rot="16200000" flipH="1" flipV="1">
            <a:off x="6050927" y="-369924"/>
            <a:ext cx="131967" cy="5629822"/>
          </a:xfrm>
          <a:prstGeom prst="bentConnector3">
            <a:avLst>
              <a:gd name="adj1" fmla="val -4921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A253E4-D59B-475F-B727-0FFC7524D2DE}"/>
              </a:ext>
            </a:extLst>
          </p:cNvPr>
          <p:cNvCxnSpPr>
            <a:stCxn id="15" idx="2"/>
            <a:endCxn id="98" idx="2"/>
          </p:cNvCxnSpPr>
          <p:nvPr/>
        </p:nvCxnSpPr>
        <p:spPr>
          <a:xfrm rot="16200000" flipH="1">
            <a:off x="5081205" y="1987211"/>
            <a:ext cx="1612133" cy="51705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CE188-4705-4B0E-ACF6-EC6440D5CC62}"/>
              </a:ext>
            </a:extLst>
          </p:cNvPr>
          <p:cNvCxnSpPr>
            <a:cxnSpLocks/>
          </p:cNvCxnSpPr>
          <p:nvPr/>
        </p:nvCxnSpPr>
        <p:spPr>
          <a:xfrm flipH="1">
            <a:off x="5948895" y="3725333"/>
            <a:ext cx="2" cy="1631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EFE439-9713-426B-BA28-2E325EAB7AC6}"/>
              </a:ext>
            </a:extLst>
          </p:cNvPr>
          <p:cNvSpPr txBox="1"/>
          <p:nvPr/>
        </p:nvSpPr>
        <p:spPr>
          <a:xfrm>
            <a:off x="1383791" y="4159356"/>
            <a:ext cx="1482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LAI, PLA, GLAI * WSFL, BSGLAI &amp; DLAI</a:t>
            </a:r>
          </a:p>
        </p:txBody>
      </p:sp>
    </p:spTree>
    <p:extLst>
      <p:ext uri="{BB962C8B-B14F-4D97-AF65-F5344CB8AC3E}">
        <p14:creationId xmlns:p14="http://schemas.microsoft.com/office/powerpoint/2010/main" val="3503451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8429278" y="1249179"/>
            <a:ext cx="1485383" cy="145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0229" y="1433147"/>
            <a:ext cx="1472013" cy="118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25745" y="1478942"/>
            <a:ext cx="1466271" cy="1143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831187" y="2690335"/>
            <a:ext cx="1543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Nitrogen Effects</a:t>
            </a:r>
          </a:p>
          <a:p>
            <a:r>
              <a:rPr lang="en-US" sz="1400" dirty="0"/>
              <a:t>See Insert B for details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432" y="392987"/>
            <a:ext cx="1488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next day’s  SRAD, </a:t>
            </a:r>
            <a:r>
              <a:rPr lang="en-US" sz="1400" dirty="0" err="1"/>
              <a:t>Tmax</a:t>
            </a:r>
            <a:r>
              <a:rPr lang="en-US" sz="1400" dirty="0"/>
              <a:t> &amp; </a:t>
            </a:r>
            <a:r>
              <a:rPr lang="en-US" sz="1400" dirty="0" err="1"/>
              <a:t>Tmin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5860" y="1925883"/>
            <a:ext cx="154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DTU * WSFD, CTU &amp; days in </a:t>
            </a:r>
            <a:r>
              <a:rPr lang="en-US" sz="1400" dirty="0" err="1"/>
              <a:t>phenological</a:t>
            </a:r>
            <a:r>
              <a:rPr lang="en-US" sz="1400" dirty="0"/>
              <a:t> stages up to maturity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32796" y="593037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Phenology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40533" y="287113"/>
            <a:ext cx="148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RUE * WSFG &amp; DDMP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56866" y="323316"/>
            <a:ext cx="3564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32366" y="666808"/>
            <a:ext cx="517609" cy="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 flipV="1">
            <a:off x="5582242" y="2027942"/>
            <a:ext cx="643503" cy="22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15" idx="1"/>
          </p:cNvCxnSpPr>
          <p:nvPr/>
        </p:nvCxnSpPr>
        <p:spPr>
          <a:xfrm flipH="1">
            <a:off x="3614992" y="2027942"/>
            <a:ext cx="495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45045" y="276688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90565" y="2766880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33237" y="4098495"/>
            <a:ext cx="1506226" cy="123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/>
          <p:cNvSpPr/>
          <p:nvPr/>
        </p:nvSpPr>
        <p:spPr>
          <a:xfrm>
            <a:off x="1004281" y="4034661"/>
            <a:ext cx="1600086" cy="13494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716708" y="4485384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32" name="Straight Arrow Connector 131"/>
          <p:cNvCxnSpPr>
            <a:cxnSpLocks/>
          </p:cNvCxnSpPr>
          <p:nvPr/>
        </p:nvCxnSpPr>
        <p:spPr>
          <a:xfrm flipH="1" flipV="1">
            <a:off x="2789873" y="1067854"/>
            <a:ext cx="539216" cy="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241004" y="4547562"/>
            <a:ext cx="1230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Does Nitrogen</a:t>
            </a:r>
          </a:p>
          <a:p>
            <a:r>
              <a:rPr lang="en-US" sz="1400" dirty="0"/>
              <a:t>   = 1 or 2 ?</a:t>
            </a:r>
          </a:p>
        </p:txBody>
      </p:sp>
      <p:cxnSp>
        <p:nvCxnSpPr>
          <p:cNvPr id="153" name="Elbow Connector 152"/>
          <p:cNvCxnSpPr>
            <a:cxnSpLocks/>
          </p:cNvCxnSpPr>
          <p:nvPr/>
        </p:nvCxnSpPr>
        <p:spPr>
          <a:xfrm>
            <a:off x="953493" y="202960"/>
            <a:ext cx="1084696" cy="13931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cxnSpLocks/>
          </p:cNvCxnSpPr>
          <p:nvPr/>
        </p:nvCxnSpPr>
        <p:spPr>
          <a:xfrm flipV="1">
            <a:off x="11365113" y="4762925"/>
            <a:ext cx="433800" cy="18827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" idx="1"/>
            <a:endCxn id="21" idx="3"/>
          </p:cNvCxnSpPr>
          <p:nvPr/>
        </p:nvCxnSpPr>
        <p:spPr>
          <a:xfrm flipH="1">
            <a:off x="7692016" y="1974883"/>
            <a:ext cx="737262" cy="75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75" idx="3"/>
            <a:endCxn id="51" idx="1"/>
          </p:cNvCxnSpPr>
          <p:nvPr/>
        </p:nvCxnSpPr>
        <p:spPr>
          <a:xfrm>
            <a:off x="2604367" y="4709374"/>
            <a:ext cx="828870" cy="90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512435" y="4093257"/>
            <a:ext cx="1507823" cy="12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40771" y="5606416"/>
            <a:ext cx="1451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Nitrogen = 1</a:t>
            </a:r>
          </a:p>
          <a:p>
            <a:r>
              <a:rPr lang="en-US" sz="1400" dirty="0"/>
              <a:t>Calculate IRGW,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</p:txBody>
      </p:sp>
      <p:cxnSp>
        <p:nvCxnSpPr>
          <p:cNvPr id="198" name="Straight Arrow Connector 197"/>
          <p:cNvCxnSpPr>
            <a:cxnSpLocks/>
          </p:cNvCxnSpPr>
          <p:nvPr/>
        </p:nvCxnSpPr>
        <p:spPr>
          <a:xfrm>
            <a:off x="6996469" y="4697842"/>
            <a:ext cx="748576" cy="3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2602712" y="3364906"/>
            <a:ext cx="13217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Nitrogen = 2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/>
              <a:t>RUNOF,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  <a:p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522703" y="3789440"/>
            <a:ext cx="128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Legume </a:t>
            </a:r>
            <a:r>
              <a:rPr lang="en-US" sz="1400" dirty="0" err="1"/>
              <a:t>PLant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248823" y="3390845"/>
            <a:ext cx="1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Non-Legume Plant</a:t>
            </a:r>
          </a:p>
        </p:txBody>
      </p:sp>
      <p:cxnSp>
        <p:nvCxnSpPr>
          <p:cNvPr id="205" name="Elbow Connector 204"/>
          <p:cNvCxnSpPr>
            <a:cxnSpLocks/>
          </p:cNvCxnSpPr>
          <p:nvPr/>
        </p:nvCxnSpPr>
        <p:spPr>
          <a:xfrm rot="5400000" flipH="1" flipV="1">
            <a:off x="7111116" y="4233817"/>
            <a:ext cx="9810" cy="4324256"/>
          </a:xfrm>
          <a:prstGeom prst="bentConnector4">
            <a:avLst>
              <a:gd name="adj1" fmla="val -2330275"/>
              <a:gd name="adj2" fmla="val 9998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cxnSpLocks/>
          </p:cNvCxnSpPr>
          <p:nvPr/>
        </p:nvCxnSpPr>
        <p:spPr>
          <a:xfrm>
            <a:off x="2851543" y="6292191"/>
            <a:ext cx="1890527" cy="1753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490940" y="5467176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EA1A4A-E73A-49AB-809B-D4739819830E}"/>
              </a:ext>
            </a:extLst>
          </p:cNvPr>
          <p:cNvCxnSpPr/>
          <p:nvPr/>
        </p:nvCxnSpPr>
        <p:spPr>
          <a:xfrm flipV="1">
            <a:off x="5070420" y="4708178"/>
            <a:ext cx="423556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F7F5AD-4899-4E5B-813A-C7F558E5EB59}"/>
              </a:ext>
            </a:extLst>
          </p:cNvPr>
          <p:cNvSpPr txBox="1"/>
          <p:nvPr/>
        </p:nvSpPr>
        <p:spPr>
          <a:xfrm>
            <a:off x="5024727" y="4393673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4BCEB4-A31E-4F97-8643-DC3CC4C68DD6}"/>
              </a:ext>
            </a:extLst>
          </p:cNvPr>
          <p:cNvSpPr/>
          <p:nvPr/>
        </p:nvSpPr>
        <p:spPr>
          <a:xfrm>
            <a:off x="10104205" y="899545"/>
            <a:ext cx="1507823" cy="125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E80CE2B5-7337-4A80-BC61-46CC9487E1A0}"/>
              </a:ext>
            </a:extLst>
          </p:cNvPr>
          <p:cNvSpPr/>
          <p:nvPr/>
        </p:nvSpPr>
        <p:spPr>
          <a:xfrm>
            <a:off x="7530308" y="3981013"/>
            <a:ext cx="1485383" cy="145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468308" y="720023"/>
            <a:ext cx="1917577" cy="585926"/>
            <a:chOff x="9468308" y="720023"/>
            <a:chExt cx="1917577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468308" y="720023"/>
              <a:ext cx="1917577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2832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2" idx="4"/>
          </p:cNvCxnSpPr>
          <p:nvPr/>
        </p:nvCxnSpPr>
        <p:spPr>
          <a:xfrm flipH="1">
            <a:off x="9942990" y="1305949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73263" y="2068497"/>
            <a:ext cx="1242874" cy="1029810"/>
            <a:chOff x="9173263" y="2068497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75541" y="2396062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cxnSp>
        <p:nvCxnSpPr>
          <p:cNvPr id="19" name="Straight Arrow Connector 18"/>
          <p:cNvCxnSpPr>
            <a:stCxn id="4" idx="3"/>
            <a:endCxn id="3" idx="2"/>
          </p:cNvCxnSpPr>
          <p:nvPr/>
        </p:nvCxnSpPr>
        <p:spPr>
          <a:xfrm>
            <a:off x="8451760" y="2583402"/>
            <a:ext cx="721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70043" y="2396062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9335911" y="3078021"/>
            <a:ext cx="332803" cy="562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51761" y="3640393"/>
            <a:ext cx="1242874" cy="1029810"/>
            <a:chOff x="8451761" y="3640393"/>
            <a:chExt cx="1242874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77812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1808" y="3970632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PHYL</a:t>
              </a:r>
            </a:p>
          </p:txBody>
        </p:sp>
      </p:grpSp>
      <p:cxnSp>
        <p:nvCxnSpPr>
          <p:cNvPr id="33" name="Straight Arrow Connector 32"/>
          <p:cNvCxnSpPr>
            <a:stCxn id="6" idx="1"/>
            <a:endCxn id="5" idx="6"/>
          </p:cNvCxnSpPr>
          <p:nvPr/>
        </p:nvCxnSpPr>
        <p:spPr>
          <a:xfrm flipH="1">
            <a:off x="9694635" y="4152624"/>
            <a:ext cx="737173" cy="2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1760" y="4622198"/>
            <a:ext cx="318995" cy="498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67459" y="5120751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4266" y="5498457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MSNN</a:t>
              </a:r>
            </a:p>
          </p:txBody>
        </p:sp>
      </p:grpSp>
      <p:cxnSp>
        <p:nvCxnSpPr>
          <p:cNvPr id="39" name="Straight Arrow Connector 38"/>
          <p:cNvCxnSpPr>
            <a:stCxn id="7" idx="1"/>
          </p:cNvCxnSpPr>
          <p:nvPr/>
        </p:nvCxnSpPr>
        <p:spPr>
          <a:xfrm flipH="1">
            <a:off x="6267361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427654" y="3791314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01668" y="3793066"/>
              <a:ext cx="57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87947" y="4423766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3556" y="4423766"/>
              <a:ext cx="4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5978069" y="4155298"/>
            <a:ext cx="1" cy="96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 flipH="1">
            <a:off x="5138362" y="4787750"/>
            <a:ext cx="1" cy="396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587947" y="5171572"/>
            <a:ext cx="1679414" cy="1105050"/>
            <a:chOff x="4587947" y="5171572"/>
            <a:chExt cx="1679414" cy="1105050"/>
          </a:xfrm>
        </p:grpSpPr>
        <p:sp>
          <p:nvSpPr>
            <p:cNvPr id="8" name="Rectangle 7"/>
            <p:cNvSpPr/>
            <p:nvPr/>
          </p:nvSpPr>
          <p:spPr>
            <a:xfrm>
              <a:off x="4587947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02579" y="5498457"/>
              <a:ext cx="66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>
            <a:off x="3687849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008435" y="5171572"/>
            <a:ext cx="1679414" cy="1105050"/>
            <a:chOff x="2008435" y="5171572"/>
            <a:chExt cx="1679414" cy="1105050"/>
          </a:xfrm>
        </p:grpSpPr>
        <p:sp>
          <p:nvSpPr>
            <p:cNvPr id="9" name="Rectangle 8"/>
            <p:cNvSpPr/>
            <p:nvPr/>
          </p:nvSpPr>
          <p:spPr>
            <a:xfrm>
              <a:off x="2008435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30313" y="5498457"/>
              <a:ext cx="74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LAI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47530" y="4423766"/>
            <a:ext cx="1206871" cy="396865"/>
            <a:chOff x="2247530" y="4423766"/>
            <a:chExt cx="1206871" cy="396865"/>
          </a:xfrm>
        </p:grpSpPr>
        <p:sp>
          <p:nvSpPr>
            <p:cNvPr id="13" name="Snip Single Corner Rectangle 12"/>
            <p:cNvSpPr/>
            <p:nvPr/>
          </p:nvSpPr>
          <p:spPr>
            <a:xfrm>
              <a:off x="2247530" y="4423766"/>
              <a:ext cx="1206871" cy="396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7423" y="4423766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PDEN</a:t>
              </a:r>
            </a:p>
          </p:txBody>
        </p:sp>
      </p:grpSp>
      <p:cxnSp>
        <p:nvCxnSpPr>
          <p:cNvPr id="53" name="Straight Arrow Connector 52"/>
          <p:cNvCxnSpPr>
            <a:stCxn id="13" idx="1"/>
            <a:endCxn id="9" idx="0"/>
          </p:cNvCxnSpPr>
          <p:nvPr/>
        </p:nvCxnSpPr>
        <p:spPr>
          <a:xfrm flipH="1">
            <a:off x="2848142" y="4820631"/>
            <a:ext cx="2824" cy="350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0" y="5057448"/>
            <a:ext cx="5997743" cy="12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0" y="1761067"/>
            <a:ext cx="1640231" cy="3325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11102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72487" y="1761067"/>
            <a:ext cx="603957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199" y="5734757"/>
            <a:ext cx="2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07908" y="2991556"/>
            <a:ext cx="10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tempfun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984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599" y="5000979"/>
            <a:ext cx="7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45831" y="1524002"/>
            <a:ext cx="8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21687" y="1490134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97421" y="5023547"/>
            <a:ext cx="55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TCD</a:t>
            </a:r>
          </a:p>
        </p:txBody>
      </p:sp>
    </p:spTree>
    <p:extLst>
      <p:ext uri="{BB962C8B-B14F-4D97-AF65-F5344CB8AC3E}">
        <p14:creationId xmlns:p14="http://schemas.microsoft.com/office/powerpoint/2010/main" val="214322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320354" y="3399070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8108576" y="2588305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773706" y="315157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92683" y="2403639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>
            <a:stCxn id="2" idx="5"/>
          </p:cNvCxnSpPr>
          <p:nvPr/>
        </p:nvCxnSpPr>
        <p:spPr>
          <a:xfrm flipH="1" flipV="1">
            <a:off x="8300622" y="3758957"/>
            <a:ext cx="1111052" cy="5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565778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94248" y="2449048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6104138" y="3822542"/>
            <a:ext cx="669568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7" idx="3"/>
          </p:cNvCxnSpPr>
          <p:nvPr/>
        </p:nvCxnSpPr>
        <p:spPr>
          <a:xfrm flipH="1">
            <a:off x="3840463" y="3831419"/>
            <a:ext cx="725315" cy="8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161049" y="3287773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CTU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41868" y="134320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76435" y="1343208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7861373" y="1653741"/>
            <a:ext cx="308569" cy="1562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6826851" y="1707192"/>
            <a:ext cx="568282" cy="1508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3" idx="1"/>
          </p:cNvCxnSpPr>
          <p:nvPr/>
        </p:nvCxnSpPr>
        <p:spPr>
          <a:xfrm>
            <a:off x="6495079" y="2631040"/>
            <a:ext cx="509341" cy="717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0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10035" y="1761067"/>
            <a:ext cx="2357078" cy="2917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42798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5598" y="5734757"/>
            <a:ext cx="246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Photoperiod ( PP,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95776" y="2985453"/>
            <a:ext cx="12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dirty="0"/>
              <a:t> (PP)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1443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1466" y="3558224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0792" y="1119997"/>
            <a:ext cx="16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Long-day Plant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4218" y="1291090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39516" y="2850276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416955" y="1776520"/>
            <a:ext cx="1535531" cy="328789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6711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95332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7811" y="5288724"/>
            <a:ext cx="803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PP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89344" y="4455693"/>
            <a:ext cx="12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267016" y="5150177"/>
            <a:ext cx="144729" cy="18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3"/>
          </p:cNvCxnSpPr>
          <p:nvPr/>
        </p:nvCxnSpPr>
        <p:spPr>
          <a:xfrm>
            <a:off x="2105371" y="4640359"/>
            <a:ext cx="417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5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7113" y="1761067"/>
            <a:ext cx="2223909" cy="2600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20112" y="1760637"/>
            <a:ext cx="2446999" cy="79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6491" y="5751782"/>
            <a:ext cx="22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Photoperiod (PP,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04654" y="2994330"/>
            <a:ext cx="12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dirty="0"/>
              <a:t> (PP)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8865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2147" y="5249077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9" y="3558224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0792" y="1119997"/>
            <a:ext cx="16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Short-day Plant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4218" y="1291090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6493" y="2850276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974839" y="1738785"/>
            <a:ext cx="1301781" cy="33086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81493" y="4138200"/>
            <a:ext cx="12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414736" y="5314089"/>
            <a:ext cx="930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PP</a:t>
            </a:r>
            <a:r>
              <a:rPr lang="en-US" baseline="-25000" dirty="0" err="1"/>
              <a:t>max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121" y="5048772"/>
            <a:ext cx="476728" cy="265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68251" y="4349500"/>
            <a:ext cx="366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9" idx="0"/>
          </p:cNvCxnSpPr>
          <p:nvPr/>
        </p:nvCxnSpPr>
        <p:spPr>
          <a:xfrm flipV="1">
            <a:off x="6879955" y="5069339"/>
            <a:ext cx="311067" cy="244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91022" y="4361635"/>
            <a:ext cx="0" cy="6480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181218" y="4361635"/>
            <a:ext cx="255757" cy="1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320354" y="3399070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8108576" y="2588305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773706" y="315157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92683" y="2403639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>
            <a:stCxn id="2" idx="5"/>
          </p:cNvCxnSpPr>
          <p:nvPr/>
        </p:nvCxnSpPr>
        <p:spPr>
          <a:xfrm flipH="1" flipV="1">
            <a:off x="8300622" y="3758957"/>
            <a:ext cx="1111052" cy="5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979853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ppfun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94248" y="2449048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5518213" y="3822542"/>
            <a:ext cx="1255493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4" idx="6"/>
          </p:cNvCxnSpPr>
          <p:nvPr/>
        </p:nvCxnSpPr>
        <p:spPr>
          <a:xfrm flipH="1">
            <a:off x="2900775" y="3831419"/>
            <a:ext cx="1079078" cy="10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291888" y="972675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41868" y="134320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76435" y="1343208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7861373" y="1653741"/>
            <a:ext cx="308569" cy="1562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6826851" y="1707192"/>
            <a:ext cx="568282" cy="1508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3" idx="1"/>
          </p:cNvCxnSpPr>
          <p:nvPr/>
        </p:nvCxnSpPr>
        <p:spPr>
          <a:xfrm>
            <a:off x="6495079" y="2631040"/>
            <a:ext cx="509341" cy="717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62415" y="3118241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92759" y="3636042"/>
            <a:ext cx="584111" cy="37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</a:p>
        </p:txBody>
      </p: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131595" y="2077725"/>
            <a:ext cx="0" cy="1026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610089" y="5086759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58144" y="806960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01492" y="5164023"/>
            <a:ext cx="1100831" cy="369332"/>
            <a:chOff x="10431808" y="3970632"/>
            <a:chExt cx="1100831" cy="369332"/>
          </a:xfrm>
        </p:grpSpPr>
        <p:sp>
          <p:nvSpPr>
            <p:cNvPr id="50" name="Rounded Rectangle 4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CPP</a:t>
              </a:r>
            </a:p>
          </p:txBody>
        </p:sp>
      </p:grpSp>
      <p:cxnSp>
        <p:nvCxnSpPr>
          <p:cNvPr id="21" name="Straight Arrow Connector 20"/>
          <p:cNvCxnSpPr>
            <a:stCxn id="47" idx="5"/>
          </p:cNvCxnSpPr>
          <p:nvPr/>
        </p:nvCxnSpPr>
        <p:spPr>
          <a:xfrm flipH="1" flipV="1">
            <a:off x="5394248" y="4140788"/>
            <a:ext cx="2307161" cy="13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626606" y="5734115"/>
            <a:ext cx="1100831" cy="369332"/>
            <a:chOff x="10431808" y="3970632"/>
            <a:chExt cx="1100831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ppsen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11452" y="5751049"/>
            <a:ext cx="1100831" cy="369332"/>
            <a:chOff x="10431808" y="3970632"/>
            <a:chExt cx="1100831" cy="369332"/>
          </a:xfrm>
        </p:grpSpPr>
        <p:sp>
          <p:nvSpPr>
            <p:cNvPr id="63" name="Rounded Rectangle 6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bdBRP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8635" y="5208281"/>
            <a:ext cx="1100831" cy="369332"/>
            <a:chOff x="10431808" y="3970632"/>
            <a:chExt cx="1100831" cy="369332"/>
          </a:xfrm>
        </p:grpSpPr>
        <p:sp>
          <p:nvSpPr>
            <p:cNvPr id="66" name="Rounded Rectangle 6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bdTRP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50" idx="0"/>
            <a:endCxn id="5" idx="5"/>
          </p:cNvCxnSpPr>
          <p:nvPr/>
        </p:nvCxnSpPr>
        <p:spPr>
          <a:xfrm flipH="1" flipV="1">
            <a:off x="5292925" y="4343032"/>
            <a:ext cx="758983" cy="820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6" idx="0"/>
            <a:endCxn id="5" idx="3"/>
          </p:cNvCxnSpPr>
          <p:nvPr/>
        </p:nvCxnSpPr>
        <p:spPr>
          <a:xfrm flipV="1">
            <a:off x="3099051" y="4343032"/>
            <a:ext cx="1106090" cy="86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3" idx="0"/>
            <a:endCxn id="5" idx="4"/>
          </p:cNvCxnSpPr>
          <p:nvPr/>
        </p:nvCxnSpPr>
        <p:spPr>
          <a:xfrm flipV="1">
            <a:off x="3861868" y="4554949"/>
            <a:ext cx="887165" cy="1196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0"/>
            <a:endCxn id="5" idx="4"/>
          </p:cNvCxnSpPr>
          <p:nvPr/>
        </p:nvCxnSpPr>
        <p:spPr>
          <a:xfrm flipH="1" flipV="1">
            <a:off x="4749033" y="4554949"/>
            <a:ext cx="530572" cy="1179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77305" y="1305017"/>
            <a:ext cx="32730" cy="3748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2" y="5053238"/>
            <a:ext cx="5326697" cy="5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2" y="1745993"/>
            <a:ext cx="899674" cy="3340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6556" y="1761067"/>
            <a:ext cx="18469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3528" y="1761067"/>
            <a:ext cx="795045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199" y="5619343"/>
            <a:ext cx="2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9799" y="2946698"/>
            <a:ext cx="18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VERDAY day /day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6728" y="5242736"/>
            <a:ext cx="5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62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9330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64012" y="5018336"/>
            <a:ext cx="7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0294" y="1445229"/>
            <a:ext cx="8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07789" y="1483287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49364" y="4998874"/>
            <a:ext cx="54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TCV</a:t>
            </a:r>
          </a:p>
        </p:txBody>
      </p:sp>
    </p:spTree>
    <p:extLst>
      <p:ext uri="{BB962C8B-B14F-4D97-AF65-F5344CB8AC3E}">
        <p14:creationId xmlns:p14="http://schemas.microsoft.com/office/powerpoint/2010/main" val="396568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1076</Words>
  <Application>Microsoft Office PowerPoint</Application>
  <PresentationFormat>Widescreen</PresentationFormat>
  <Paragraphs>464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Tansey, Michael K</dc:creator>
  <cp:lastModifiedBy>Tansey, Michael K</cp:lastModifiedBy>
  <cp:revision>156</cp:revision>
  <dcterms:created xsi:type="dcterms:W3CDTF">2018-11-05T15:53:21Z</dcterms:created>
  <dcterms:modified xsi:type="dcterms:W3CDTF">2021-06-12T19:46:55Z</dcterms:modified>
</cp:coreProperties>
</file>