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6" r:id="rId1"/>
  </p:sldMasterIdLst>
  <p:notesMasterIdLst>
    <p:notesMasterId r:id="rId13"/>
  </p:notesMasterIdLst>
  <p:sldIdLst>
    <p:sldId id="256" r:id="rId2"/>
    <p:sldId id="265" r:id="rId3"/>
    <p:sldId id="266" r:id="rId4"/>
    <p:sldId id="268" r:id="rId5"/>
    <p:sldId id="257" r:id="rId6"/>
    <p:sldId id="258" r:id="rId7"/>
    <p:sldId id="262" r:id="rId8"/>
    <p:sldId id="260" r:id="rId9"/>
    <p:sldId id="263" r:id="rId10"/>
    <p:sldId id="261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D4F46-B526-4973-8DEE-3F57C6E331BE}" type="datetimeFigureOut">
              <a:rPr lang="en-US"/>
              <a:t>5/3/2016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AEED3-00B5-4682-8E54-96A9FE98A45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30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[1] </a:t>
            </a:r>
          </a:p>
          <a:p>
            <a:r>
              <a:rPr lang="en-US" dirty="0" err="1" smtClean="0"/>
              <a:t>Selerity</a:t>
            </a:r>
            <a:r>
              <a:rPr lang="en-US" baseline="0" dirty="0" smtClean="0"/>
              <a:t> 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Selerity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the first contextual content recommendation company for enterprise applications. We deliver high-quality, personalized content that is engaging and actionable optimized for business professionals in specific verticals such as finance.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AEED3-00B5-4682-8E54-96A9FE98A4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13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AEED3-00B5-4682-8E54-96A9FE98A45E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23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AEED3-00B5-4682-8E54-96A9FE98A45E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01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2816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7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7462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9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2831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32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74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7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18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04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30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72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stock market movement using sentiments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1248490"/>
          </a:xfrm>
        </p:spPr>
        <p:txBody>
          <a:bodyPr>
            <a:normAutofit/>
          </a:bodyPr>
          <a:lstStyle/>
          <a:p>
            <a:r>
              <a:rPr lang="en-US" dirty="0"/>
              <a:t>For EECSE 6898-From Data to Solutions class</a:t>
            </a:r>
          </a:p>
          <a:p>
            <a:r>
              <a:rPr lang="en-US" dirty="0"/>
              <a:t>Presented by-Tulika Bhatt(tb2658)</a:t>
            </a:r>
          </a:p>
        </p:txBody>
      </p:sp>
    </p:spTree>
    <p:extLst>
      <p:ext uri="{BB962C8B-B14F-4D97-AF65-F5344CB8AC3E}">
        <p14:creationId xmlns:p14="http://schemas.microsoft.com/office/powerpoint/2010/main" val="136110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result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orbel" charset="0"/>
              </a:rPr>
              <a:t>Measure correlation between </a:t>
            </a:r>
          </a:p>
          <a:p>
            <a:pPr lvl="1"/>
            <a:r>
              <a:rPr lang="en-US" dirty="0">
                <a:latin typeface="Corbel" charset="0"/>
              </a:rPr>
              <a:t>Volume of tweets vs change in stock price</a:t>
            </a:r>
          </a:p>
          <a:p>
            <a:pPr lvl="1"/>
            <a:r>
              <a:rPr lang="en-US" dirty="0">
                <a:latin typeface="Corbel" charset="0"/>
              </a:rPr>
              <a:t>Sentiment of tweets vs change in stock price</a:t>
            </a:r>
          </a:p>
          <a:p>
            <a:pPr lvl="1"/>
            <a:r>
              <a:rPr lang="en-US" dirty="0">
                <a:latin typeface="Corbel" charset="0"/>
              </a:rPr>
              <a:t>Volume of news articles vs change in stock price</a:t>
            </a:r>
          </a:p>
          <a:p>
            <a:pPr lvl="1"/>
            <a:r>
              <a:rPr lang="en-US" dirty="0">
                <a:latin typeface="Corbel" charset="0"/>
              </a:rPr>
              <a:t>Sentiment of news article vs change in stock </a:t>
            </a:r>
            <a:r>
              <a:rPr lang="en-US" dirty="0" smtClean="0">
                <a:latin typeface="Corbel" charset="0"/>
              </a:rPr>
              <a:t>price</a:t>
            </a:r>
            <a:endParaRPr lang="en-US" dirty="0">
              <a:latin typeface="Corbel" charset="0"/>
            </a:endParaRPr>
          </a:p>
          <a:p>
            <a:r>
              <a:rPr lang="en-US" dirty="0" smtClean="0"/>
              <a:t>Mean Squared Error for Linear Regression Model</a:t>
            </a:r>
          </a:p>
          <a:p>
            <a:r>
              <a:rPr lang="en-US" dirty="0" smtClean="0"/>
              <a:t>Loss function and accuracy percentage  for Classification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71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[1</a:t>
            </a:r>
            <a:r>
              <a:rPr lang="en-US" dirty="0" smtClean="0"/>
              <a:t>]“</a:t>
            </a:r>
            <a:r>
              <a:rPr lang="en-US" dirty="0"/>
              <a:t>This Tweet Just Made Twitter’s Stock Crash Hard | TIME.” [Online]. Available: http://time.com/3839011/twitter-earnings-results/. </a:t>
            </a:r>
            <a:endParaRPr lang="en-US" dirty="0" smtClean="0">
              <a:latin typeface="Corbel" charset="0"/>
            </a:endParaRPr>
          </a:p>
          <a:p>
            <a:pPr marL="0" indent="0">
              <a:buNone/>
            </a:pPr>
            <a:r>
              <a:rPr lang="en-US" dirty="0" smtClean="0">
                <a:latin typeface="Corbel" charset="0"/>
              </a:rPr>
              <a:t>[</a:t>
            </a:r>
            <a:r>
              <a:rPr lang="en-US" dirty="0">
                <a:latin typeface="Corbel" charset="0"/>
              </a:rPr>
              <a:t>2</a:t>
            </a:r>
            <a:r>
              <a:rPr lang="en-US" dirty="0" smtClean="0">
                <a:latin typeface="Corbel" charset="0"/>
              </a:rPr>
              <a:t>]“</a:t>
            </a:r>
            <a:r>
              <a:rPr lang="en-US" dirty="0">
                <a:latin typeface="Corbel" charset="0"/>
              </a:rPr>
              <a:t>Forces That Move Stock Prices | Investopedia.” [Online] Available:http://www.investopedia.com/articles/basics/04/100804.asp</a:t>
            </a:r>
            <a:r>
              <a:rPr lang="en-US" dirty="0" smtClean="0">
                <a:latin typeface="Corbel" charset="0"/>
              </a:rPr>
              <a:t>.</a:t>
            </a:r>
          </a:p>
          <a:p>
            <a:pPr marL="0" indent="0">
              <a:buNone/>
            </a:pPr>
            <a:r>
              <a:rPr lang="en-US" dirty="0" smtClean="0"/>
              <a:t>[3]“</a:t>
            </a:r>
            <a:r>
              <a:rPr lang="en-US" dirty="0"/>
              <a:t>Support Vector Machines for Classification and Regression - SVM.pdf.” [Online]. Available: http://trevinca.ei.uvigo.es/~cernadas/tc03/mc/SVM.pdf.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/>
              <a:t>4</a:t>
            </a:r>
            <a:r>
              <a:rPr lang="en-US" dirty="0" smtClean="0"/>
              <a:t>]S</a:t>
            </a:r>
            <a:r>
              <a:rPr lang="en-US" dirty="0"/>
              <a:t>. Shen, H. Jiang, and T. Zhang, </a:t>
            </a:r>
            <a:r>
              <a:rPr lang="en-US" i="1" dirty="0"/>
              <a:t>Stock Market Forecasting Using Machine Learning Algorithms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[5]</a:t>
            </a:r>
            <a:r>
              <a:rPr lang="en-US" dirty="0" err="1" smtClean="0"/>
              <a:t>Nuno</a:t>
            </a:r>
            <a:r>
              <a:rPr lang="en-US" dirty="0" smtClean="0"/>
              <a:t> </a:t>
            </a:r>
            <a:r>
              <a:rPr lang="en-US" dirty="0"/>
              <a:t>Oliveira, Paulo Cortez, and Nelson Areal. Progress in Artificial Intelligence: 16th Portuguese Conference on Artificial Intelligence, EPIA 2013, </a:t>
            </a:r>
            <a:r>
              <a:rPr lang="en-US" dirty="0" err="1"/>
              <a:t>Angra</a:t>
            </a:r>
            <a:r>
              <a:rPr lang="en-US" dirty="0"/>
              <a:t> do </a:t>
            </a:r>
            <a:r>
              <a:rPr lang="en-US" dirty="0" err="1"/>
              <a:t>Hero´ısmo</a:t>
            </a:r>
            <a:r>
              <a:rPr lang="en-US" dirty="0"/>
              <a:t>, Azores, Portugal, September 9­12, 2013. Proceedings, chapter On the Predictability of Stock Market Behavior Using </a:t>
            </a:r>
            <a:r>
              <a:rPr lang="en-US" dirty="0" err="1"/>
              <a:t>StockTwits</a:t>
            </a:r>
            <a:r>
              <a:rPr lang="en-US" dirty="0"/>
              <a:t> Sentiment and Posting Volume, pages 355–365. Springer Berlin Heidelberg, Berlin, Heidelberg, 2013</a:t>
            </a:r>
          </a:p>
          <a:p>
            <a:pPr marL="0" indent="0">
              <a:buNone/>
            </a:pPr>
            <a:endParaRPr lang="en-US" dirty="0">
              <a:latin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90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44" y="202641"/>
            <a:ext cx="9363075" cy="556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9996" y="4389147"/>
            <a:ext cx="48387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8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826" y="5554083"/>
            <a:ext cx="5507582" cy="7238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477" y="490395"/>
            <a:ext cx="9229725" cy="1209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215" y="1884527"/>
            <a:ext cx="6711785" cy="292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1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stock prices depend 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 Factors</a:t>
            </a:r>
          </a:p>
          <a:p>
            <a:pPr marL="228600" lvl="1" indent="0">
              <a:buNone/>
            </a:pPr>
            <a:r>
              <a:rPr lang="en-US" dirty="0" smtClean="0"/>
              <a:t>-Earning base</a:t>
            </a:r>
          </a:p>
          <a:p>
            <a:pPr marL="228600" lvl="1" indent="0">
              <a:buNone/>
            </a:pPr>
            <a:r>
              <a:rPr lang="en-US" dirty="0" smtClean="0"/>
              <a:t>-Valuation Multiple</a:t>
            </a:r>
          </a:p>
          <a:p>
            <a:pPr marL="228600" lvl="1" indent="0">
              <a:buNone/>
            </a:pPr>
            <a:endParaRPr lang="en-US" dirty="0" smtClean="0"/>
          </a:p>
          <a:p>
            <a:r>
              <a:rPr lang="en-US" dirty="0" smtClean="0"/>
              <a:t>Technical Factors</a:t>
            </a:r>
          </a:p>
          <a:p>
            <a:pPr marL="228600" lvl="1" indent="0">
              <a:buNone/>
            </a:pPr>
            <a:r>
              <a:rPr lang="en-US" dirty="0" smtClean="0"/>
              <a:t>-Inflation, Economic Strength of Market and Peers, Substitutes, Incidental Transactions, Trends, Demographics,  Liquidity</a:t>
            </a:r>
          </a:p>
          <a:p>
            <a:pPr marL="228600" lvl="1" indent="0">
              <a:buNone/>
            </a:pPr>
            <a:endParaRPr lang="en-US" dirty="0" smtClean="0"/>
          </a:p>
          <a:p>
            <a:r>
              <a:rPr lang="en-US" dirty="0" smtClean="0"/>
              <a:t>Market Sentiments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10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orbel" charset="0"/>
              </a:rPr>
              <a:t>To find out the relation between sentiments expressed in news articles and tweets vs the stock market movement</a:t>
            </a:r>
          </a:p>
          <a:p>
            <a:endParaRPr lang="en-US" dirty="0">
              <a:latin typeface="Corbel" charset="0"/>
            </a:endParaRPr>
          </a:p>
          <a:p>
            <a:r>
              <a:rPr lang="en-US" dirty="0">
                <a:latin typeface="Corbel" charset="0"/>
              </a:rPr>
              <a:t>Identify the which type of news articles </a:t>
            </a:r>
            <a:r>
              <a:rPr lang="en-US" dirty="0" smtClean="0">
                <a:latin typeface="Corbel" charset="0"/>
              </a:rPr>
              <a:t>affects </a:t>
            </a:r>
            <a:r>
              <a:rPr lang="en-US" dirty="0">
                <a:latin typeface="Corbel" charset="0"/>
              </a:rPr>
              <a:t>the stock prices the most</a:t>
            </a:r>
            <a:br>
              <a:rPr lang="en-US" dirty="0">
                <a:latin typeface="Corbel" charset="0"/>
              </a:rPr>
            </a:br>
            <a:endParaRPr lang="en-US" dirty="0">
              <a:latin typeface="Corbel" charset="0"/>
            </a:endParaRPr>
          </a:p>
          <a:p>
            <a:r>
              <a:rPr lang="en-US" dirty="0">
                <a:latin typeface="Corbel" charset="0"/>
              </a:rPr>
              <a:t>Identify users in social media who influence the </a:t>
            </a:r>
            <a:r>
              <a:rPr lang="en-US" dirty="0" smtClean="0">
                <a:latin typeface="Corbel" charset="0"/>
              </a:rPr>
              <a:t>sentiment for </a:t>
            </a:r>
            <a:r>
              <a:rPr lang="en-US" dirty="0">
                <a:latin typeface="Corbel" charset="0"/>
              </a:rPr>
              <a:t>an organization</a:t>
            </a:r>
          </a:p>
          <a:p>
            <a:endParaRPr lang="en-US" dirty="0">
              <a:latin typeface="Corbel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0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NOVELTY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startups are cropping up which use sentiment analysis on Twitter Data to predict stock market movement.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Several research papers in market which use sentiment analysis to predict the movement of stock market price.</a:t>
            </a:r>
          </a:p>
          <a:p>
            <a:pPr marL="228600" lvl="1" indent="0">
              <a:buNone/>
            </a:pPr>
            <a:r>
              <a:rPr lang="en-US" dirty="0" smtClean="0"/>
              <a:t>S</a:t>
            </a:r>
            <a:r>
              <a:rPr lang="en-US" dirty="0"/>
              <a:t>. Shen, H. Jiang, and T. Zhang, </a:t>
            </a:r>
            <a:r>
              <a:rPr lang="en-US" i="1" dirty="0"/>
              <a:t>Stock Market Forecasting Using Machine Learning Algorithms</a:t>
            </a:r>
            <a:r>
              <a:rPr lang="en-US" dirty="0"/>
              <a:t>. </a:t>
            </a:r>
            <a:endParaRPr lang="en-US" dirty="0" smtClean="0"/>
          </a:p>
          <a:p>
            <a:pPr marL="228600" lvl="1" indent="0">
              <a:buNone/>
            </a:pPr>
            <a:r>
              <a:rPr lang="en-US" dirty="0" err="1" smtClean="0"/>
              <a:t>Nuno</a:t>
            </a:r>
            <a:r>
              <a:rPr lang="en-US" dirty="0" smtClean="0"/>
              <a:t> </a:t>
            </a:r>
            <a:r>
              <a:rPr lang="en-US" dirty="0"/>
              <a:t>Oliveira, Paulo Cortez, and Nelson </a:t>
            </a:r>
            <a:r>
              <a:rPr lang="en-US" dirty="0" smtClean="0"/>
              <a:t>Areal, </a:t>
            </a:r>
            <a:r>
              <a:rPr lang="en-US" i="1" dirty="0" smtClean="0"/>
              <a:t>On </a:t>
            </a:r>
            <a:r>
              <a:rPr lang="en-US" i="1" dirty="0"/>
              <a:t>the Predictability of Stock Market Behavior Using </a:t>
            </a:r>
            <a:r>
              <a:rPr lang="en-US" i="1" dirty="0" err="1"/>
              <a:t>StockTwits</a:t>
            </a:r>
            <a:r>
              <a:rPr lang="en-US" i="1" dirty="0"/>
              <a:t> Sentiment and Posting </a:t>
            </a:r>
            <a:r>
              <a:rPr lang="en-US" i="1" dirty="0" smtClean="0"/>
              <a:t>Volume</a:t>
            </a:r>
          </a:p>
          <a:p>
            <a:pPr marL="228600" lvl="1" indent="0">
              <a:buNone/>
            </a:pP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453" y="2858533"/>
            <a:ext cx="3433578" cy="6968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627" y="2875095"/>
            <a:ext cx="2190039" cy="5267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515" y="2730646"/>
            <a:ext cx="2705999" cy="95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77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orbel" charset="0"/>
              </a:rPr>
              <a:t>Collect real time and historical data about top </a:t>
            </a:r>
            <a:r>
              <a:rPr lang="en-US" dirty="0" smtClean="0">
                <a:latin typeface="Corbel" charset="0"/>
              </a:rPr>
              <a:t>fifteen</a:t>
            </a:r>
            <a:r>
              <a:rPr lang="en-US" dirty="0" smtClean="0">
                <a:latin typeface="Corbel" charset="0"/>
              </a:rPr>
              <a:t> </a:t>
            </a:r>
            <a:r>
              <a:rPr lang="en-US" dirty="0">
                <a:latin typeface="Corbel" charset="0"/>
              </a:rPr>
              <a:t>companies from NASDAQ and NYSE</a:t>
            </a:r>
          </a:p>
          <a:p>
            <a:r>
              <a:rPr lang="en-US" dirty="0" smtClean="0">
                <a:latin typeface="Corbel" charset="0"/>
              </a:rPr>
              <a:t>Get </a:t>
            </a:r>
            <a:r>
              <a:rPr lang="en-US" dirty="0">
                <a:latin typeface="Corbel" charset="0"/>
              </a:rPr>
              <a:t>the difference between the stock price at </a:t>
            </a:r>
            <a:r>
              <a:rPr lang="en-US" dirty="0" smtClean="0">
                <a:latin typeface="Corbel" charset="0"/>
              </a:rPr>
              <a:t>the </a:t>
            </a:r>
            <a:r>
              <a:rPr lang="en-US" dirty="0">
                <a:latin typeface="Corbel" charset="0"/>
              </a:rPr>
              <a:t>end of the </a:t>
            </a:r>
            <a:r>
              <a:rPr lang="en-US" dirty="0" smtClean="0">
                <a:latin typeface="Corbel" charset="0"/>
              </a:rPr>
              <a:t>market on two consecutive days.</a:t>
            </a:r>
            <a:endParaRPr lang="en-US" dirty="0">
              <a:latin typeface="Corbel" charset="0"/>
            </a:endParaRPr>
          </a:p>
          <a:p>
            <a:r>
              <a:rPr lang="en-US" dirty="0" smtClean="0">
                <a:latin typeface="Corbel" charset="0"/>
              </a:rPr>
              <a:t>Apply classification methods like </a:t>
            </a:r>
            <a:r>
              <a:rPr lang="en-US" dirty="0" smtClean="0">
                <a:latin typeface="Corbel" charset="0"/>
              </a:rPr>
              <a:t>Logistic </a:t>
            </a:r>
            <a:r>
              <a:rPr lang="en-US" dirty="0" smtClean="0">
                <a:latin typeface="Corbel" charset="0"/>
              </a:rPr>
              <a:t>Regression, Decision Tree,  SVC and KNN </a:t>
            </a:r>
            <a:r>
              <a:rPr lang="en-US" dirty="0">
                <a:latin typeface="Corbel" charset="0"/>
              </a:rPr>
              <a:t>to </a:t>
            </a:r>
            <a:r>
              <a:rPr lang="en-US" dirty="0" smtClean="0">
                <a:latin typeface="Corbel" charset="0"/>
              </a:rPr>
              <a:t>estimate the movement of the change </a:t>
            </a:r>
            <a:r>
              <a:rPr lang="en-US" dirty="0">
                <a:latin typeface="Corbel" charset="0"/>
              </a:rPr>
              <a:t>in stock market price </a:t>
            </a:r>
            <a:r>
              <a:rPr lang="en-US" dirty="0" smtClean="0">
                <a:latin typeface="Corbel" charset="0"/>
              </a:rPr>
              <a:t>vs the </a:t>
            </a:r>
            <a:r>
              <a:rPr lang="en-US" dirty="0">
                <a:latin typeface="Corbel" charset="0"/>
              </a:rPr>
              <a:t>volume as well as sentiment of news articles and tweets. </a:t>
            </a:r>
            <a:endParaRPr lang="en-US" dirty="0" smtClean="0">
              <a:latin typeface="Corbel" charset="0"/>
            </a:endParaRPr>
          </a:p>
          <a:p>
            <a:r>
              <a:rPr lang="en-US" dirty="0">
                <a:latin typeface="Corbel" charset="0"/>
              </a:rPr>
              <a:t>Apply Linear Regression  to find relation between the change in stock market price vs the volume as well as sentiment of news articles and tweets.</a:t>
            </a:r>
          </a:p>
          <a:p>
            <a:r>
              <a:rPr lang="en-US" dirty="0">
                <a:latin typeface="Corbel" charset="0"/>
              </a:rPr>
              <a:t>Attempt Entity level sentiment analysis on the tweets and the news reports to find sentiments associated with each organization entity</a:t>
            </a:r>
          </a:p>
          <a:p>
            <a:endParaRPr lang="en-US" dirty="0">
              <a:latin typeface="Corbel" charset="0"/>
            </a:endParaRPr>
          </a:p>
          <a:p>
            <a:endParaRPr lang="en-US" dirty="0">
              <a:latin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55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Tweets from StockTwits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News articles from </a:t>
            </a:r>
            <a:endParaRPr lang="en-US" dirty="0" smtClean="0"/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IBM </a:t>
            </a:r>
            <a:r>
              <a:rPr lang="en-US" dirty="0">
                <a:sym typeface="Wingdings" panose="05000000000000000000" pitchFamily="2" charset="2"/>
              </a:rPr>
              <a:t>Alchemy Data News </a:t>
            </a:r>
            <a:r>
              <a:rPr lang="en-US" dirty="0" smtClean="0">
                <a:sym typeface="Wingdings" panose="05000000000000000000" pitchFamily="2" charset="2"/>
              </a:rPr>
              <a:t>API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The </a:t>
            </a:r>
            <a:r>
              <a:rPr lang="en-US" dirty="0">
                <a:sym typeface="Wingdings" panose="05000000000000000000" pitchFamily="2" charset="2"/>
              </a:rPr>
              <a:t>Guardian </a:t>
            </a:r>
            <a:r>
              <a:rPr lang="en-US" dirty="0" smtClean="0">
                <a:sym typeface="Wingdings" panose="05000000000000000000" pitchFamily="2" charset="2"/>
              </a:rPr>
              <a:t>API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NYTimes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Article Search API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870" y="2611856"/>
            <a:ext cx="63436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Stock Information:</a:t>
            </a:r>
          </a:p>
          <a:p>
            <a:r>
              <a:rPr lang="en-US" dirty="0"/>
              <a:t>Google Finance API</a:t>
            </a:r>
          </a:p>
          <a:p>
            <a:pPr marL="0" indent="0">
              <a:buNone/>
            </a:pPr>
            <a:r>
              <a:rPr lang="en-US" dirty="0"/>
              <a:t>Provides no delay, real time stock data in NYSE &amp; NASDAQ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Yahoo Finance API</a:t>
            </a:r>
          </a:p>
          <a:p>
            <a:pPr marL="0" indent="0">
              <a:buNone/>
            </a:pPr>
            <a:r>
              <a:rPr lang="en-US" dirty="0"/>
              <a:t>The updates are 15 minutes late but provides historical day-by-day stock data.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37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CC978"/>
      </a:accent3>
      <a:accent4>
        <a:srgbClr val="099BDD"/>
      </a:accent4>
      <a:accent5>
        <a:srgbClr val="47BFCD"/>
      </a:accent5>
      <a:accent6>
        <a:srgbClr val="DD7C15"/>
      </a:accent6>
      <a:hlink>
        <a:srgbClr val="FF9933"/>
      </a:hlink>
      <a:folHlink>
        <a:srgbClr val="B2B2B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551</TotalTime>
  <Words>594</Words>
  <Application>Microsoft Office PowerPoint</Application>
  <PresentationFormat>Widescreen</PresentationFormat>
  <Paragraphs>65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Wingdings</vt:lpstr>
      <vt:lpstr>Banded</vt:lpstr>
      <vt:lpstr>Predicting stock market movement using sentiments</vt:lpstr>
      <vt:lpstr>PowerPoint Presentation</vt:lpstr>
      <vt:lpstr>PowerPoint Presentation</vt:lpstr>
      <vt:lpstr>What do stock prices depend on?</vt:lpstr>
      <vt:lpstr>proposal</vt:lpstr>
      <vt:lpstr>NOVELTY</vt:lpstr>
      <vt:lpstr>approach</vt:lpstr>
      <vt:lpstr>Data Sources</vt:lpstr>
      <vt:lpstr>DATA Sources</vt:lpstr>
      <vt:lpstr>Evaluation of result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stock market movement using sentiments</dc:title>
  <dc:creator>Tulika Bhatt</dc:creator>
  <cp:lastModifiedBy>Tulika Bhatt</cp:lastModifiedBy>
  <cp:revision>21</cp:revision>
  <dcterms:created xsi:type="dcterms:W3CDTF">2016-05-03T16:05:30Z</dcterms:created>
  <dcterms:modified xsi:type="dcterms:W3CDTF">2016-05-04T03:19:53Z</dcterms:modified>
</cp:coreProperties>
</file>