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Next step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CC00"/>
                </a:solidFill>
              </a:rPr>
              <a:t>Relative speed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CC00"/>
                </a:solidFill>
              </a:rPr>
              <a:t>Distance to obstacle</a:t>
            </a:r>
            <a:endParaRPr lang="en-US" dirty="0" smtClean="0">
              <a:solidFill>
                <a:srgbClr val="00CC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emaining time to change lane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Need: to implement algorithm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123" name="Picture 3" descr="C:\Documents and Settings\kuparovv\Desktop\time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7432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Project Goal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device, which will:</a:t>
            </a:r>
          </a:p>
          <a:p>
            <a:pPr lvl="2"/>
            <a:r>
              <a:rPr lang="en-US" dirty="0" smtClean="0"/>
              <a:t>Identify obstacle in blind spot</a:t>
            </a:r>
          </a:p>
          <a:p>
            <a:pPr lvl="2"/>
            <a:r>
              <a:rPr lang="en-US" dirty="0" smtClean="0"/>
              <a:t>Anticipate approaching obstacle</a:t>
            </a:r>
          </a:p>
          <a:p>
            <a:pPr lvl="2"/>
            <a:r>
              <a:rPr lang="en-US" dirty="0" smtClean="0"/>
              <a:t>Warn user about danger</a:t>
            </a:r>
          </a:p>
          <a:p>
            <a:pPr lvl="2"/>
            <a:r>
              <a:rPr lang="en-US" dirty="0" smtClean="0"/>
              <a:t>Automated lock of steering into obstacle</a:t>
            </a:r>
            <a:endParaRPr lang="en-US" dirty="0"/>
          </a:p>
        </p:txBody>
      </p:sp>
      <p:pic>
        <p:nvPicPr>
          <p:cNvPr id="4098" name="Picture 2" descr="C:\Documents and Settings\kuparovv\Desktop\goal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752600"/>
            <a:ext cx="19431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Project Requirements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Functional Requirements </a:t>
            </a:r>
          </a:p>
          <a:p>
            <a:pPr lvl="1"/>
            <a:r>
              <a:rPr lang="en-US" dirty="0" smtClean="0"/>
              <a:t>The unit shall have sensors mounted on the sides</a:t>
            </a:r>
          </a:p>
          <a:p>
            <a:pPr lvl="1"/>
            <a:r>
              <a:rPr lang="en-US" dirty="0" smtClean="0"/>
              <a:t>The unit shall have a microcontroller to compute:</a:t>
            </a:r>
          </a:p>
          <a:p>
            <a:pPr lvl="2"/>
            <a:r>
              <a:rPr lang="en-US" dirty="0" smtClean="0"/>
              <a:t>the relative speed of the obstacle (max 10% error) </a:t>
            </a:r>
          </a:p>
          <a:p>
            <a:pPr lvl="2"/>
            <a:r>
              <a:rPr lang="en-US" dirty="0" smtClean="0"/>
              <a:t>time before approaching obstacle appears in blind spot (if not already there)</a:t>
            </a:r>
          </a:p>
          <a:p>
            <a:pPr lvl="1"/>
            <a:r>
              <a:rPr lang="en-US" dirty="0" smtClean="0"/>
              <a:t>The unit shall have a feedback mechanism to warn the user</a:t>
            </a:r>
          </a:p>
          <a:p>
            <a:pPr lvl="1"/>
            <a:r>
              <a:rPr lang="en-US" dirty="0" smtClean="0"/>
              <a:t>The unit shall have an override mechanism that will prevent users from making unsafe lane changes 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Project Requirements 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Constraints </a:t>
            </a:r>
          </a:p>
          <a:p>
            <a:pPr lvl="1"/>
            <a:r>
              <a:rPr lang="en-US" dirty="0" smtClean="0"/>
              <a:t>The unit must cost less than $500 </a:t>
            </a:r>
          </a:p>
          <a:p>
            <a:pPr lvl="1"/>
            <a:r>
              <a:rPr lang="en-US" dirty="0" smtClean="0"/>
              <a:t>The unit must weigh less than 1kg </a:t>
            </a:r>
          </a:p>
          <a:p>
            <a:pPr lvl="1"/>
            <a:r>
              <a:rPr lang="en-US" dirty="0" smtClean="0"/>
              <a:t>The unit must not impede the user’s view of the road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Project Requirements 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Objectives </a:t>
            </a:r>
          </a:p>
          <a:p>
            <a:pPr lvl="1"/>
            <a:r>
              <a:rPr lang="en-US" dirty="0" smtClean="0"/>
              <a:t>Work correctly regardless of light and weather conditions </a:t>
            </a:r>
          </a:p>
          <a:p>
            <a:pPr lvl="1"/>
            <a:r>
              <a:rPr lang="en-US" dirty="0" smtClean="0"/>
              <a:t>The blind spot detection component of the unit (no vehicle override) should be a standalone device </a:t>
            </a:r>
          </a:p>
          <a:p>
            <a:pPr lvl="1"/>
            <a:r>
              <a:rPr lang="en-US" dirty="0" smtClean="0"/>
              <a:t>The microcontroller should be hidden from the user’s view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676400"/>
          <a:ext cx="7772400" cy="436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5943600"/>
              </a:tblGrid>
              <a:tr h="916357"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Possible 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	</a:t>
                      </a:r>
                    </a:p>
                  </a:txBody>
                  <a:tcPr/>
                </a:tc>
              </a:tr>
              <a:tr h="1522043"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 	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Graphical 	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950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	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109963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- blinking light 	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Documents and Settings\kuparovv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43200"/>
            <a:ext cx="1143000" cy="1143000"/>
          </a:xfrm>
          <a:prstGeom prst="rect">
            <a:avLst/>
          </a:prstGeom>
          <a:noFill/>
        </p:spPr>
      </p:pic>
      <p:pic>
        <p:nvPicPr>
          <p:cNvPr id="1028" name="Picture 4" descr="C:\Documents and Settings\kuparovv\Desktop\cat_proximity.png"/>
          <p:cNvPicPr>
            <a:picLocks noChangeAspect="1" noChangeArrowheads="1"/>
          </p:cNvPicPr>
          <p:nvPr/>
        </p:nvPicPr>
        <p:blipFill>
          <a:blip r:embed="rId3" cstate="print"/>
          <a:srcRect l="3778" t="797" r="5556" b="39066"/>
          <a:stretch>
            <a:fillRect/>
          </a:stretch>
        </p:blipFill>
        <p:spPr bwMode="auto">
          <a:xfrm>
            <a:off x="6248400" y="2743200"/>
            <a:ext cx="1766452" cy="1142999"/>
          </a:xfrm>
          <a:prstGeom prst="rect">
            <a:avLst/>
          </a:prstGeom>
          <a:noFill/>
        </p:spPr>
      </p:pic>
      <p:pic>
        <p:nvPicPr>
          <p:cNvPr id="1029" name="Picture 5" descr="C:\Documents and Settings\kuparovv\Desktop\imagesCAILGND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191000"/>
            <a:ext cx="1828800" cy="653492"/>
          </a:xfrm>
          <a:prstGeom prst="rect">
            <a:avLst/>
          </a:prstGeom>
          <a:noFill/>
        </p:spPr>
      </p:pic>
      <p:pic>
        <p:nvPicPr>
          <p:cNvPr id="1030" name="Picture 6" descr="C:\Documents and Settings\kuparovv\Desktop\imagesCAR1E6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5105400"/>
            <a:ext cx="838200" cy="838200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Possible Solutions and Design Alternatives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Possible Solutions and Design Alternatives 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543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5657850"/>
              </a:tblGrid>
              <a:tr h="1069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Possible 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03530"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Auditory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Beeping sounds </a:t>
                      </a:r>
                      <a:endParaRPr lang="en-US" sz="2400" dirty="0"/>
                    </a:p>
                  </a:txBody>
                  <a:tcPr/>
                </a:tc>
              </a:tr>
              <a:tr h="2094130"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Vibration of the 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steering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wheel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 descr="C:\Documents and Settings\kuparovv\Desktop\untitled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743200"/>
            <a:ext cx="919163" cy="919163"/>
          </a:xfrm>
          <a:prstGeom prst="rect">
            <a:avLst/>
          </a:prstGeom>
          <a:noFill/>
        </p:spPr>
      </p:pic>
      <p:pic>
        <p:nvPicPr>
          <p:cNvPr id="2053" name="Picture 5" descr="C:\Documents and Settings\kuparovv\Desktop\untitled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038600"/>
            <a:ext cx="2047335" cy="1533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Proposed Solution: Output module</a:t>
            </a:r>
            <a:endParaRPr lang="en-US" sz="3200" dirty="0"/>
          </a:p>
        </p:txBody>
      </p:sp>
      <p:pic>
        <p:nvPicPr>
          <p:cNvPr id="1027" name="Picture 3" descr="C:\Documents and Settings\kuparovv.GIZMO\Desktop\imagesCAQ91PD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2272253" cy="1695450"/>
          </a:xfrm>
          <a:prstGeom prst="rect">
            <a:avLst/>
          </a:prstGeom>
          <a:noFill/>
        </p:spPr>
      </p:pic>
      <p:pic>
        <p:nvPicPr>
          <p:cNvPr id="1028" name="Picture 4" descr="C:\Documents and Settings\kuparovv.GIZMO\Desktop\imagesCAY4RD4C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2362200" cy="220947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343400" y="19050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733800"/>
            <a:ext cx="396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 simple, yet informative feedback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3733800"/>
            <a:ext cx="2769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quantitative feedback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4648200"/>
            <a:ext cx="447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the least costly among the alternatives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Output Module Implementation</a:t>
            </a:r>
            <a:endParaRPr lang="en-US" sz="3200" b="1" dirty="0"/>
          </a:p>
        </p:txBody>
      </p:sp>
      <p:pic>
        <p:nvPicPr>
          <p:cNvPr id="3075" name="Picture 3" descr="C:\Documents and Settings\kuparovv\Desktop\photo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3708400" cy="2781300"/>
          </a:xfrm>
          <a:prstGeom prst="rect">
            <a:avLst/>
          </a:prstGeom>
          <a:noFill/>
        </p:spPr>
      </p:pic>
      <p:pic>
        <p:nvPicPr>
          <p:cNvPr id="3076" name="Picture 4" descr="C:\Documents and Settings\kuparovv\Desktop\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95400"/>
            <a:ext cx="3759200" cy="2819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464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/>
              <a:t>Number of Characters:</a:t>
            </a:r>
            <a:r>
              <a:rPr lang="en-US" sz="1600" dirty="0" smtClean="0"/>
              <a:t> 16 characters x 2 Lines </a:t>
            </a:r>
          </a:p>
          <a:p>
            <a:r>
              <a:rPr lang="en-US" sz="1600" b="1" dirty="0" smtClean="0"/>
              <a:t>Character Table:</a:t>
            </a:r>
            <a:r>
              <a:rPr lang="en-US" sz="1600" dirty="0" smtClean="0"/>
              <a:t> English-European 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b="1" dirty="0" smtClean="0"/>
              <a:t>Module dimension:</a:t>
            </a:r>
            <a:r>
              <a:rPr lang="en-US" sz="1600" dirty="0" smtClean="0"/>
              <a:t> </a:t>
            </a:r>
            <a:r>
              <a:rPr lang="en-US" sz="1600" dirty="0" smtClean="0"/>
              <a:t>80.0 </a:t>
            </a:r>
            <a:r>
              <a:rPr lang="en-US" sz="1600" dirty="0" smtClean="0"/>
              <a:t>x </a:t>
            </a:r>
            <a:r>
              <a:rPr lang="en-US" sz="1600" dirty="0" smtClean="0"/>
              <a:t>36.0 x 13.2mm3 </a:t>
            </a:r>
            <a:endParaRPr lang="en-US" sz="1600" dirty="0" smtClean="0"/>
          </a:p>
          <a:p>
            <a:r>
              <a:rPr lang="en-US" sz="1600" b="1" dirty="0" smtClean="0"/>
              <a:t>View area:</a:t>
            </a:r>
            <a:r>
              <a:rPr lang="en-US" sz="1600" dirty="0" smtClean="0"/>
              <a:t> 66.0 x 16.0 </a:t>
            </a:r>
            <a:r>
              <a:rPr lang="en-US" sz="1600" dirty="0" smtClean="0"/>
              <a:t>mm</a:t>
            </a:r>
          </a:p>
          <a:p>
            <a:r>
              <a:rPr lang="en-US" sz="1600" b="1" dirty="0" smtClean="0"/>
              <a:t>Character size:</a:t>
            </a:r>
            <a:r>
              <a:rPr lang="en-US" sz="1600" dirty="0" smtClean="0"/>
              <a:t> 2.96 x 5.46 </a:t>
            </a:r>
            <a:r>
              <a:rPr lang="en-US" sz="1600" dirty="0" smtClean="0"/>
              <a:t>mm</a:t>
            </a:r>
          </a:p>
          <a:p>
            <a:r>
              <a:rPr lang="en-US" sz="1600" b="1" dirty="0" smtClean="0"/>
              <a:t>Operating Temperature:</a:t>
            </a:r>
            <a:r>
              <a:rPr lang="en-US" sz="1600" dirty="0" smtClean="0"/>
              <a:t> -20°C to + 70°C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267200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LCD Display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4267200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LED light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800600" y="46482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/>
              <a:t>Blinking frequency: </a:t>
            </a:r>
            <a:r>
              <a:rPr lang="en-US" sz="1600" dirty="0" smtClean="0"/>
              <a:t>1-4 Hz to solid state</a:t>
            </a:r>
            <a:endParaRPr lang="en-US" sz="1600" dirty="0" smtClean="0"/>
          </a:p>
          <a:p>
            <a:r>
              <a:rPr lang="en-US" sz="1600" b="1" dirty="0" smtClean="0"/>
              <a:t>Size:</a:t>
            </a:r>
            <a:r>
              <a:rPr lang="en-US" sz="1600" dirty="0" smtClean="0"/>
              <a:t> 5 mm diameter </a:t>
            </a:r>
            <a:endParaRPr lang="en-US" sz="1600" dirty="0" smtClean="0"/>
          </a:p>
          <a:p>
            <a:r>
              <a:rPr lang="en-US" sz="1600" b="1" dirty="0" smtClean="0"/>
              <a:t>Wavelength:</a:t>
            </a:r>
            <a:r>
              <a:rPr lang="en-US" sz="1600" dirty="0" smtClean="0"/>
              <a:t> 565nm</a:t>
            </a:r>
          </a:p>
          <a:p>
            <a:r>
              <a:rPr lang="en-US" sz="1600" b="1" dirty="0" smtClean="0"/>
              <a:t>Operating </a:t>
            </a:r>
            <a:r>
              <a:rPr lang="en-US" sz="1600" b="1" dirty="0" smtClean="0"/>
              <a:t>Temperature:</a:t>
            </a:r>
            <a:r>
              <a:rPr lang="en-US" sz="1600" dirty="0" smtClean="0"/>
              <a:t> </a:t>
            </a:r>
            <a:r>
              <a:rPr lang="en-US" sz="1600" dirty="0" smtClean="0"/>
              <a:t>-38°C </a:t>
            </a:r>
            <a:r>
              <a:rPr lang="en-US" sz="1600" dirty="0" smtClean="0"/>
              <a:t>to + </a:t>
            </a:r>
            <a:r>
              <a:rPr lang="en-US" sz="1600" dirty="0" smtClean="0"/>
              <a:t>78°C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319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Project Goal </vt:lpstr>
      <vt:lpstr>Project Requirements </vt:lpstr>
      <vt:lpstr>Project Requirements (continued)</vt:lpstr>
      <vt:lpstr>Project Requirements (continued)</vt:lpstr>
      <vt:lpstr>Possible Solutions and Design Alternatives </vt:lpstr>
      <vt:lpstr>Possible Solutions and Design Alternatives </vt:lpstr>
      <vt:lpstr>Proposed Solution: Output module</vt:lpstr>
      <vt:lpstr>Output Module Implementation</vt:lpstr>
      <vt:lpstr>Next step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kuparovv</cp:lastModifiedBy>
  <cp:revision>96</cp:revision>
  <dcterms:created xsi:type="dcterms:W3CDTF">2006-08-16T00:00:00Z</dcterms:created>
  <dcterms:modified xsi:type="dcterms:W3CDTF">2012-01-26T03:42:17Z</dcterms:modified>
</cp:coreProperties>
</file>