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24096306266124726"/>
          <c:y val="8.8749687534718333E-2"/>
          <c:w val="0.61570038794791593"/>
          <c:h val="0.74140156302077553"/>
        </c:manualLayout>
      </c:layout>
      <c:lineChart>
        <c:grouping val="standard"/>
        <c:ser>
          <c:idx val="0"/>
          <c:order val="0"/>
          <c:tx>
            <c:strRef>
              <c:f>Sheet1!$C$1</c:f>
              <c:strCache>
                <c:ptCount val="1"/>
                <c:pt idx="0">
                  <c:v>Collisions Resulting in Injuries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</c:numCache>
            </c:numRef>
          </c:cat>
          <c:val>
            <c:numRef>
              <c:f>Sheet1!$C$2:$C$21</c:f>
              <c:numCache>
                <c:formatCode>#,##0</c:formatCode>
                <c:ptCount val="20"/>
                <c:pt idx="0">
                  <c:v>178515</c:v>
                </c:pt>
                <c:pt idx="1">
                  <c:v>170693</c:v>
                </c:pt>
                <c:pt idx="2">
                  <c:v>169640</c:v>
                </c:pt>
                <c:pt idx="3">
                  <c:v>168106</c:v>
                </c:pt>
                <c:pt idx="4">
                  <c:v>164642</c:v>
                </c:pt>
                <c:pt idx="5">
                  <c:v>161950</c:v>
                </c:pt>
                <c:pt idx="6">
                  <c:v>153944</c:v>
                </c:pt>
                <c:pt idx="7">
                  <c:v>147549</c:v>
                </c:pt>
                <c:pt idx="8">
                  <c:v>145615</c:v>
                </c:pt>
                <c:pt idx="9">
                  <c:v>148683</c:v>
                </c:pt>
                <c:pt idx="10">
                  <c:v>153300</c:v>
                </c:pt>
                <c:pt idx="11">
                  <c:v>148996</c:v>
                </c:pt>
                <c:pt idx="12">
                  <c:v>153859</c:v>
                </c:pt>
                <c:pt idx="13">
                  <c:v>150545</c:v>
                </c:pt>
                <c:pt idx="14">
                  <c:v>145248</c:v>
                </c:pt>
                <c:pt idx="15">
                  <c:v>145603</c:v>
                </c:pt>
                <c:pt idx="16">
                  <c:v>142531</c:v>
                </c:pt>
                <c:pt idx="17">
                  <c:v>138632</c:v>
                </c:pt>
                <c:pt idx="18">
                  <c:v>127634</c:v>
                </c:pt>
                <c:pt idx="19">
                  <c:v>123192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Victims Injured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</c:numCache>
            </c:numRef>
          </c:cat>
          <c:val>
            <c:numRef>
              <c:f>Sheet1!$B$2:$B$21</c:f>
              <c:numCache>
                <c:formatCode>#,##0</c:formatCode>
                <c:ptCount val="20"/>
                <c:pt idx="0">
                  <c:v>262680</c:v>
                </c:pt>
                <c:pt idx="1">
                  <c:v>249217</c:v>
                </c:pt>
                <c:pt idx="2">
                  <c:v>249823</c:v>
                </c:pt>
                <c:pt idx="3">
                  <c:v>247593</c:v>
                </c:pt>
                <c:pt idx="4">
                  <c:v>241899</c:v>
                </c:pt>
                <c:pt idx="5">
                  <c:v>238458</c:v>
                </c:pt>
                <c:pt idx="6">
                  <c:v>227283</c:v>
                </c:pt>
                <c:pt idx="7">
                  <c:v>217401</c:v>
                </c:pt>
                <c:pt idx="8">
                  <c:v>213319</c:v>
                </c:pt>
                <c:pt idx="9">
                  <c:v>218457</c:v>
                </c:pt>
                <c:pt idx="10">
                  <c:v>222869</c:v>
                </c:pt>
                <c:pt idx="11">
                  <c:v>216489</c:v>
                </c:pt>
                <c:pt idx="12">
                  <c:v>222707</c:v>
                </c:pt>
                <c:pt idx="13">
                  <c:v>216210</c:v>
                </c:pt>
                <c:pt idx="14">
                  <c:v>206229</c:v>
                </c:pt>
                <c:pt idx="15">
                  <c:v>204764</c:v>
                </c:pt>
                <c:pt idx="16">
                  <c:v>199994</c:v>
                </c:pt>
                <c:pt idx="17">
                  <c:v>192762</c:v>
                </c:pt>
                <c:pt idx="18">
                  <c:v>176443</c:v>
                </c:pt>
                <c:pt idx="19">
                  <c:v>172883</c:v>
                </c:pt>
              </c:numCache>
            </c:numRef>
          </c:val>
        </c:ser>
        <c:marker val="1"/>
        <c:axId val="88678400"/>
        <c:axId val="88679936"/>
      </c:lineChart>
      <c:catAx>
        <c:axId val="88678400"/>
        <c:scaling>
          <c:orientation val="minMax"/>
        </c:scaling>
        <c:axPos val="b"/>
        <c:numFmt formatCode="General" sourceLinked="1"/>
        <c:tickLblPos val="nextTo"/>
        <c:crossAx val="88679936"/>
        <c:crosses val="autoZero"/>
        <c:auto val="1"/>
        <c:lblAlgn val="ctr"/>
        <c:lblOffset val="100"/>
      </c:catAx>
      <c:valAx>
        <c:axId val="88679936"/>
        <c:scaling>
          <c:orientation val="minMax"/>
        </c:scaling>
        <c:axPos val="l"/>
        <c:majorGridlines/>
        <c:numFmt formatCode="#,##0" sourceLinked="1"/>
        <c:tickLblPos val="nextTo"/>
        <c:crossAx val="886784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5729850104096554"/>
          <c:y val="6.3605779913342972E-2"/>
          <c:w val="0.33943448216965849"/>
          <c:h val="0.35005390983351931"/>
        </c:manualLayout>
      </c:layout>
    </c:legend>
    <c:plotVisOnly val="1"/>
    <c:dispBlanksAs val="gap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8.0419025021396237E-2"/>
          <c:y val="8.7450417258579688E-2"/>
          <c:w val="0.66804527013914927"/>
          <c:h val="0.75989483945950109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Fatal Collisions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</c:numCache>
            </c:numRef>
          </c:cat>
          <c:val>
            <c:numRef>
              <c:f>Sheet1!$B$2:$B$21</c:f>
              <c:numCache>
                <c:formatCode>#,##0</c:formatCode>
                <c:ptCount val="20"/>
                <c:pt idx="0">
                  <c:v>3445</c:v>
                </c:pt>
                <c:pt idx="1">
                  <c:v>3225</c:v>
                </c:pt>
                <c:pt idx="2">
                  <c:v>3073</c:v>
                </c:pt>
                <c:pt idx="3">
                  <c:v>3121</c:v>
                </c:pt>
                <c:pt idx="4">
                  <c:v>2837</c:v>
                </c:pt>
                <c:pt idx="5">
                  <c:v>2817</c:v>
                </c:pt>
                <c:pt idx="6">
                  <c:v>2740</c:v>
                </c:pt>
                <c:pt idx="7">
                  <c:v>2660</c:v>
                </c:pt>
                <c:pt idx="8">
                  <c:v>2583</c:v>
                </c:pt>
                <c:pt idx="9">
                  <c:v>2632</c:v>
                </c:pt>
                <c:pt idx="10">
                  <c:v>2547</c:v>
                </c:pt>
                <c:pt idx="11">
                  <c:v>2413</c:v>
                </c:pt>
                <c:pt idx="12">
                  <c:v>2583</c:v>
                </c:pt>
                <c:pt idx="13">
                  <c:v>2489</c:v>
                </c:pt>
                <c:pt idx="14">
                  <c:v>2436</c:v>
                </c:pt>
                <c:pt idx="15">
                  <c:v>2551</c:v>
                </c:pt>
                <c:pt idx="16">
                  <c:v>2599</c:v>
                </c:pt>
                <c:pt idx="17">
                  <c:v>2462</c:v>
                </c:pt>
                <c:pt idx="18">
                  <c:v>2182</c:v>
                </c:pt>
                <c:pt idx="19">
                  <c:v>2011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Fatality Victims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</c:numCache>
            </c:numRef>
          </c:cat>
          <c:val>
            <c:numRef>
              <c:f>Sheet1!$C$2:$C$21</c:f>
              <c:numCache>
                <c:formatCode>#,##0</c:formatCode>
                <c:ptCount val="20"/>
                <c:pt idx="0">
                  <c:v>3963</c:v>
                </c:pt>
                <c:pt idx="1">
                  <c:v>3690</c:v>
                </c:pt>
                <c:pt idx="2">
                  <c:v>3501</c:v>
                </c:pt>
                <c:pt idx="3">
                  <c:v>3615</c:v>
                </c:pt>
                <c:pt idx="4">
                  <c:v>3230</c:v>
                </c:pt>
                <c:pt idx="5">
                  <c:v>3313</c:v>
                </c:pt>
                <c:pt idx="6">
                  <c:v>3129</c:v>
                </c:pt>
                <c:pt idx="7">
                  <c:v>3076</c:v>
                </c:pt>
                <c:pt idx="8">
                  <c:v>2919</c:v>
                </c:pt>
                <c:pt idx="9">
                  <c:v>2980</c:v>
                </c:pt>
                <c:pt idx="10">
                  <c:v>2903</c:v>
                </c:pt>
                <c:pt idx="11">
                  <c:v>2756</c:v>
                </c:pt>
                <c:pt idx="12">
                  <c:v>2921</c:v>
                </c:pt>
                <c:pt idx="13">
                  <c:v>2779</c:v>
                </c:pt>
                <c:pt idx="14">
                  <c:v>2731</c:v>
                </c:pt>
                <c:pt idx="15">
                  <c:v>2898</c:v>
                </c:pt>
                <c:pt idx="16">
                  <c:v>2884</c:v>
                </c:pt>
                <c:pt idx="17">
                  <c:v>2761</c:v>
                </c:pt>
                <c:pt idx="18">
                  <c:v>2419</c:v>
                </c:pt>
                <c:pt idx="19">
                  <c:v>2209</c:v>
                </c:pt>
              </c:numCache>
            </c:numRef>
          </c:val>
        </c:ser>
        <c:marker val="1"/>
        <c:axId val="88484480"/>
        <c:axId val="88490368"/>
      </c:lineChart>
      <c:catAx>
        <c:axId val="88484480"/>
        <c:scaling>
          <c:orientation val="minMax"/>
        </c:scaling>
        <c:axPos val="b"/>
        <c:numFmt formatCode="General" sourceLinked="1"/>
        <c:tickLblPos val="nextTo"/>
        <c:txPr>
          <a:bodyPr rot="-5400000" vert="horz"/>
          <a:lstStyle/>
          <a:p>
            <a:pPr>
              <a:defRPr sz="999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88490368"/>
        <c:crosses val="autoZero"/>
        <c:auto val="1"/>
        <c:lblAlgn val="ctr"/>
        <c:lblOffset val="100"/>
      </c:catAx>
      <c:valAx>
        <c:axId val="88490368"/>
        <c:scaling>
          <c:orientation val="minMax"/>
        </c:scaling>
        <c:axPos val="l"/>
        <c:majorGridlines/>
        <c:numFmt formatCode="#,##0" sourceLinked="1"/>
        <c:tickLblPos val="nextTo"/>
        <c:txPr>
          <a:bodyPr rot="0" vert="horz"/>
          <a:lstStyle/>
          <a:p>
            <a:pPr>
              <a:defRPr sz="999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884844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6756877440968101"/>
          <c:y val="7.6699445675626685E-2"/>
          <c:w val="0.23969689131763139"/>
          <c:h val="0.20115172388253158"/>
        </c:manualLayout>
      </c:layout>
      <c:txPr>
        <a:bodyPr/>
        <a:lstStyle/>
        <a:p>
          <a:pPr>
            <a:defRPr sz="919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999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A3228-4692-4480-81E6-299E1D2941E9}" type="datetimeFigureOut">
              <a:rPr lang="en-CA" smtClean="0"/>
              <a:pPr/>
              <a:t>24/01/2012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B5497-4C09-40CE-A89D-6690A98C66B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5497-4C09-40CE-A89D-6690A98C66B9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5497-4C09-40CE-A89D-6690A98C66B9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5497-4C09-40CE-A89D-6690A98C66B9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5497-4C09-40CE-A89D-6690A98C66B9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5497-4C09-40CE-A89D-6690A98C66B9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EF9-370F-4FB4-870E-8AC3415FF43A}" type="datetimeFigureOut">
              <a:rPr lang="en-CA" smtClean="0"/>
              <a:pPr/>
              <a:t>24/01/2012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2480-E489-415F-902D-D1D235A23CF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EF9-370F-4FB4-870E-8AC3415FF43A}" type="datetimeFigureOut">
              <a:rPr lang="en-CA" smtClean="0"/>
              <a:pPr/>
              <a:t>24/01/2012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2480-E489-415F-902D-D1D235A23CF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EF9-370F-4FB4-870E-8AC3415FF43A}" type="datetimeFigureOut">
              <a:rPr lang="en-CA" smtClean="0"/>
              <a:pPr/>
              <a:t>24/01/2012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2480-E489-415F-902D-D1D235A23CF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EF9-370F-4FB4-870E-8AC3415FF43A}" type="datetimeFigureOut">
              <a:rPr lang="en-CA" smtClean="0"/>
              <a:pPr/>
              <a:t>24/01/2012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2480-E489-415F-902D-D1D235A23CF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EF9-370F-4FB4-870E-8AC3415FF43A}" type="datetimeFigureOut">
              <a:rPr lang="en-CA" smtClean="0"/>
              <a:pPr/>
              <a:t>24/01/2012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2480-E489-415F-902D-D1D235A23CF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EF9-370F-4FB4-870E-8AC3415FF43A}" type="datetimeFigureOut">
              <a:rPr lang="en-CA" smtClean="0"/>
              <a:pPr/>
              <a:t>24/01/2012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2480-E489-415F-902D-D1D235A23CF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EF9-370F-4FB4-870E-8AC3415FF43A}" type="datetimeFigureOut">
              <a:rPr lang="en-CA" smtClean="0"/>
              <a:pPr/>
              <a:t>24/01/2012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2480-E489-415F-902D-D1D235A23CF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EF9-370F-4FB4-870E-8AC3415FF43A}" type="datetimeFigureOut">
              <a:rPr lang="en-CA" smtClean="0"/>
              <a:pPr/>
              <a:t>24/01/2012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2480-E489-415F-902D-D1D235A23CF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EF9-370F-4FB4-870E-8AC3415FF43A}" type="datetimeFigureOut">
              <a:rPr lang="en-CA" smtClean="0"/>
              <a:pPr/>
              <a:t>24/01/2012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2480-E489-415F-902D-D1D235A23CF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EF9-370F-4FB4-870E-8AC3415FF43A}" type="datetimeFigureOut">
              <a:rPr lang="en-CA" smtClean="0"/>
              <a:pPr/>
              <a:t>24/01/2012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2480-E489-415F-902D-D1D235A23CF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EF9-370F-4FB4-870E-8AC3415FF43A}" type="datetimeFigureOut">
              <a:rPr lang="en-CA" smtClean="0"/>
              <a:pPr/>
              <a:t>24/01/2012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2480-E489-415F-902D-D1D235A23CF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94EF9-370F-4FB4-870E-8AC3415FF43A}" type="datetimeFigureOut">
              <a:rPr lang="en-CA" smtClean="0"/>
              <a:pPr/>
              <a:t>24/01/2012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2480-E489-415F-902D-D1D235A23CFE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ford.com/images/10031/BLIS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c.gc.ca/eng/roadsafety/resources-researchstats-menu-847.htm" TargetMode="Externa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Background and Motivation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Detection/Anticipation Module – Completed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Calculations</a:t>
            </a:r>
          </a:p>
          <a:p>
            <a:pPr lvl="1"/>
            <a:r>
              <a:rPr lang="en-US" dirty="0" smtClean="0"/>
              <a:t>Distance between an object and the sensor can be measured to the nearest cm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1835696" y="3284983"/>
          <a:ext cx="4536504" cy="2677281"/>
        </p:xfrm>
        <a:graphic>
          <a:graphicData uri="http://schemas.openxmlformats.org/presentationml/2006/ole">
            <p:oleObj spid="_x0000_s27649" name="Bitmap Image" r:id="rId3" imgW="6811326" imgH="4057143" progId="PBrush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Detection/Anticipation Module – Completed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Calculations</a:t>
            </a:r>
          </a:p>
          <a:p>
            <a:pPr lvl="1"/>
            <a:r>
              <a:rPr lang="en-US" dirty="0" smtClean="0"/>
              <a:t>Speed can be calculated within +-10% accuracy between the stationary sensor, and a moving obstacle</a:t>
            </a:r>
          </a:p>
          <a:p>
            <a:pPr lvl="1"/>
            <a:r>
              <a:rPr lang="en-US" dirty="0" smtClean="0"/>
              <a:t>Example: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C:\Users\Owner\Documents\My Dropbox\ECE4Y\ECE496\BLIS\test_results (stationary sensor)\a10d20.png"/>
          <p:cNvPicPr/>
          <p:nvPr/>
        </p:nvPicPr>
        <p:blipFill>
          <a:blip r:embed="rId2" cstate="print"/>
          <a:srcRect t="36000"/>
          <a:stretch>
            <a:fillRect/>
          </a:stretch>
        </p:blipFill>
        <p:spPr bwMode="auto">
          <a:xfrm>
            <a:off x="899592" y="4221088"/>
            <a:ext cx="388843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Owner\Documents\My Dropbox\ECE4Y\ECE496\BLIS\test_results (stationary sensor)\zoom\a10d20_zoom.png"/>
          <p:cNvPicPr/>
          <p:nvPr/>
        </p:nvPicPr>
        <p:blipFill>
          <a:blip r:embed="rId3" cstate="print"/>
          <a:srcRect t="13867"/>
          <a:stretch>
            <a:fillRect/>
          </a:stretch>
        </p:blipFill>
        <p:spPr bwMode="auto">
          <a:xfrm>
            <a:off x="4427984" y="4221088"/>
            <a:ext cx="403244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Detection/Anticipation Module – Completed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Calculations</a:t>
            </a:r>
          </a:p>
          <a:p>
            <a:pPr lvl="1"/>
            <a:r>
              <a:rPr lang="en-US" dirty="0" smtClean="0"/>
              <a:t>Speed can also be calculated while the sensor moves, and the obstacle is stationary</a:t>
            </a:r>
          </a:p>
          <a:p>
            <a:pPr lvl="1"/>
            <a:r>
              <a:rPr lang="en-US" dirty="0" smtClean="0"/>
              <a:t>Insert the picture in laptop here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Detection/Anticipation Module – Issues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Sensor’s range is highly reduced due to the size of the obstacle (1.5 m to 3 m)</a:t>
            </a:r>
          </a:p>
          <a:p>
            <a:r>
              <a:rPr lang="en-US" dirty="0" smtClean="0"/>
              <a:t>We anticipate further error margin once the sensor is mounted on the vehicle</a:t>
            </a:r>
          </a:p>
          <a:p>
            <a:r>
              <a:rPr lang="en-US" dirty="0" smtClean="0"/>
              <a:t>Real-Time Plots for Verification</a:t>
            </a:r>
          </a:p>
          <a:p>
            <a:r>
              <a:rPr lang="en-US" dirty="0" smtClean="0"/>
              <a:t>Wireless retrieval of microcontroller data for verification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Detection/Anticipation Module –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code for time calculations</a:t>
            </a:r>
          </a:p>
          <a:p>
            <a:r>
              <a:rPr lang="en-US" dirty="0" smtClean="0"/>
              <a:t>Mount sensor on vehicle and start integrated testing</a:t>
            </a:r>
          </a:p>
          <a:p>
            <a:pPr lvl="1"/>
            <a:r>
              <a:rPr lang="en-US" dirty="0" smtClean="0"/>
              <a:t>Verify blind spot coverage</a:t>
            </a:r>
          </a:p>
          <a:p>
            <a:pPr lvl="1"/>
            <a:r>
              <a:rPr lang="en-US" dirty="0" smtClean="0"/>
              <a:t>Recalculate accuracy of relative speed calculations</a:t>
            </a:r>
          </a:p>
          <a:p>
            <a:pPr lvl="1"/>
            <a:r>
              <a:rPr lang="en-US" dirty="0" smtClean="0"/>
              <a:t>Refine the look-up table for danger level detection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Vehicle Accidents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Vehicle accidents are great cause of loss, and are accountable for:</a:t>
            </a:r>
          </a:p>
          <a:p>
            <a:pPr lvl="1"/>
            <a:r>
              <a:rPr lang="en-CA" dirty="0" smtClean="0"/>
              <a:t>Physical injuries</a:t>
            </a:r>
          </a:p>
          <a:p>
            <a:pPr lvl="1"/>
            <a:r>
              <a:rPr lang="en-CA" dirty="0" smtClean="0"/>
              <a:t>Mental Trauma</a:t>
            </a:r>
          </a:p>
          <a:p>
            <a:pPr lvl="1"/>
            <a:r>
              <a:rPr lang="en-CA" dirty="0" smtClean="0"/>
              <a:t>Financial Loss</a:t>
            </a:r>
          </a:p>
          <a:p>
            <a:pPr lvl="1"/>
            <a:r>
              <a:rPr lang="en-CA" dirty="0" smtClean="0"/>
              <a:t>Death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Can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Over the years, many auto manufacturing companies have been working towards vehicle safety features</a:t>
            </a:r>
          </a:p>
          <a:p>
            <a:pPr>
              <a:buNone/>
            </a:pPr>
            <a:r>
              <a:rPr lang="en-CA" dirty="0" smtClean="0"/>
              <a:t>	-BMW</a:t>
            </a:r>
          </a:p>
          <a:p>
            <a:pPr>
              <a:buNone/>
            </a:pPr>
            <a:r>
              <a:rPr lang="en-CA" dirty="0" smtClean="0"/>
              <a:t>	-Volvo</a:t>
            </a:r>
          </a:p>
          <a:p>
            <a:pPr>
              <a:buNone/>
            </a:pPr>
            <a:r>
              <a:rPr lang="en-CA" dirty="0" smtClean="0"/>
              <a:t>	-Ford</a:t>
            </a:r>
          </a:p>
          <a:p>
            <a:pPr>
              <a:buNone/>
            </a:pPr>
            <a:r>
              <a:rPr lang="en-CA" dirty="0" smtClean="0"/>
              <a:t>	-Mercedes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Ford BLIS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229600" cy="392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79512" y="6237312"/>
            <a:ext cx="788436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</a:rPr>
              <a:t>[5] Unknown. “Blind Spot Information System (BLIS) with Cross-Traffic Alert”. Internet: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hlinkClick r:id="rId3"/>
              </a:rPr>
              <a:t>http://media.ford.com/images/10031/BLIS.pdf</a:t>
            </a:r>
            <a:r>
              <a:rPr kumimoji="0" lang="en-US" sz="1100" b="0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mbria" pitchFamily="18" charset="0"/>
                <a:ea typeface="Times New Roman" pitchFamily="18" charset="0"/>
              </a:rPr>
              <a:t>, Jun. 7, 2011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</a:rPr>
              <a:t>[Sep. 15, 2011].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Accident Rates are Declining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Over the years, we have been seeing a decline in the number of vehicle accidents, and we believe the advances in safety technology is a significant factor</a:t>
            </a:r>
          </a:p>
          <a:p>
            <a:pPr>
              <a:buNone/>
            </a:pPr>
            <a:endParaRPr lang="en-CA" dirty="0" smtClean="0"/>
          </a:p>
          <a:p>
            <a:pPr lvl="1"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Accident Rates are Declining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51920" y="1484784"/>
          <a:ext cx="5076056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Object 5"/>
          <p:cNvGraphicFramePr/>
          <p:nvPr/>
        </p:nvGraphicFramePr>
        <p:xfrm>
          <a:off x="107504" y="1340768"/>
          <a:ext cx="4680520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107504" y="6021288"/>
            <a:ext cx="66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[1] Transport Canada, “Canadian Motor Vehicle Traffic Collision Statistics: 2009”, Internet: </a:t>
            </a:r>
            <a:r>
              <a:rPr lang="en-US" sz="1200" u="sng" dirty="0" smtClean="0">
                <a:hlinkClick r:id="rId5"/>
              </a:rPr>
              <a:t>http://www.tc.gc.ca/eng/roadsafety/resources-researchstats-menu-847.htm</a:t>
            </a:r>
            <a:r>
              <a:rPr lang="en-US" sz="1200" dirty="0" smtClean="0"/>
              <a:t>, Jun. 01, 2011 [Sep.11, 2011]. </a:t>
            </a:r>
            <a:endParaRPr lang="en-CA" sz="120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4572000" y="4221088"/>
            <a:ext cx="39959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</a:rPr>
              <a:t>Figure 6: Collisions Resulting in Injury and Victims Injured 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</a:rPr>
              <a:t>990-2009)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67544" y="4149080"/>
            <a:ext cx="327585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</a:rPr>
              <a:t>Figure 5: Fatal Collisions and Fatality Victims 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</a:rPr>
              <a:t>990-2009)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Room for Improvement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However, the number of accidents are still high, and improvements need to be made in the current technology to make it more accessible, and improve functionality</a:t>
            </a:r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Progress – Detection/Anticipation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/>
          <a:lstStyle/>
          <a:p>
            <a:r>
              <a:rPr lang="en-US" dirty="0" smtClean="0"/>
              <a:t>To Summarize again, the planned functions of the detection/anticipation module are:</a:t>
            </a:r>
          </a:p>
          <a:p>
            <a:pPr lvl="1"/>
            <a:r>
              <a:rPr lang="en-US" dirty="0" smtClean="0"/>
              <a:t>Gather Distance Data</a:t>
            </a:r>
          </a:p>
          <a:p>
            <a:pPr lvl="1"/>
            <a:r>
              <a:rPr lang="en-US" dirty="0" smtClean="0"/>
              <a:t> Calculate the relative speed b/w Obstacle and Vehicle</a:t>
            </a:r>
          </a:p>
          <a:p>
            <a:pPr lvl="1"/>
            <a:r>
              <a:rPr lang="en-US" dirty="0" smtClean="0"/>
              <a:t>Calculate time remaining to make a lane change</a:t>
            </a:r>
          </a:p>
          <a:p>
            <a:pPr lvl="1"/>
            <a:r>
              <a:rPr lang="en-US" dirty="0" smtClean="0"/>
              <a:t>Using the aforementioned variables, decide whether or not the user should change lanes using a look up table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Progress – Detection/Anticipation Overview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71600" y="2060848"/>
            <a:ext cx="1872208" cy="1665476"/>
            <a:chOff x="899592" y="2060848"/>
            <a:chExt cx="1872208" cy="1665476"/>
          </a:xfrm>
        </p:grpSpPr>
        <p:pic>
          <p:nvPicPr>
            <p:cNvPr id="6" name="Picture 5" descr="http://upload.wikimedia.org/wikipedia/commons/1/17/Measuring-tape.jp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2060848"/>
              <a:ext cx="1872208" cy="1512168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403648" y="335699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Distance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07904" y="2060848"/>
            <a:ext cx="2592288" cy="1512168"/>
            <a:chOff x="3707904" y="2060848"/>
            <a:chExt cx="3168352" cy="1665476"/>
          </a:xfrm>
        </p:grpSpPr>
        <p:pic>
          <p:nvPicPr>
            <p:cNvPr id="9" name="Picture 8" descr="http://www.saburchill.com/physics/images4/14100305.jpg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07904" y="2060848"/>
              <a:ext cx="3168352" cy="1224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4355976" y="335699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Relative Speed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48264" y="2060848"/>
            <a:ext cx="1646011" cy="1809492"/>
            <a:chOff x="6948264" y="2060848"/>
            <a:chExt cx="1646011" cy="1809492"/>
          </a:xfrm>
        </p:grpSpPr>
        <p:pic>
          <p:nvPicPr>
            <p:cNvPr id="12" name="Picture 11" descr="http://www.soft-go.com/app_images/58008.jpg"/>
            <p:cNvPicPr/>
            <p:nvPr/>
          </p:nvPicPr>
          <p:blipFill>
            <a:blip r:embed="rId4" cstate="print"/>
            <a:srcRect b="10944"/>
            <a:stretch>
              <a:fillRect/>
            </a:stretch>
          </p:blipFill>
          <p:spPr bwMode="auto">
            <a:xfrm>
              <a:off x="6948264" y="2060848"/>
              <a:ext cx="1646011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7308304" y="350100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2195736" y="4005064"/>
            <a:ext cx="151216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2000" y="3933056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004048" y="3933056"/>
            <a:ext cx="2448272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http://www.benzinga.com/files/danger_sign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5301208"/>
            <a:ext cx="1359413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436</Words>
  <Application>Microsoft Office PowerPoint</Application>
  <PresentationFormat>On-screen Show (4:3)</PresentationFormat>
  <Paragraphs>61</Paragraphs>
  <Slides>14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Bitmap Image</vt:lpstr>
      <vt:lpstr>Background and Motivation</vt:lpstr>
      <vt:lpstr>Vehicle Accidents</vt:lpstr>
      <vt:lpstr>Technology Can Help</vt:lpstr>
      <vt:lpstr>Example – Ford BLIS</vt:lpstr>
      <vt:lpstr>Accident Rates are Declining</vt:lpstr>
      <vt:lpstr>Accident Rates are Declining</vt:lpstr>
      <vt:lpstr>Room for Improvement</vt:lpstr>
      <vt:lpstr>Progress – Detection/Anticipation Overview</vt:lpstr>
      <vt:lpstr>Progress – Detection/Anticipation Overview</vt:lpstr>
      <vt:lpstr>Detection/Anticipation Module – Completed Milestones</vt:lpstr>
      <vt:lpstr>Detection/Anticipation Module – Completed Milestones</vt:lpstr>
      <vt:lpstr>Detection/Anticipation Module – Completed Milestones</vt:lpstr>
      <vt:lpstr>Detection/Anticipation Module – Issues Faced</vt:lpstr>
      <vt:lpstr>Detection/Anticipation Module – Next Steps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Tanzim Mokammel</dc:creator>
  <cp:lastModifiedBy>banihan1</cp:lastModifiedBy>
  <cp:revision>45</cp:revision>
  <dcterms:created xsi:type="dcterms:W3CDTF">2012-01-23T01:16:15Z</dcterms:created>
  <dcterms:modified xsi:type="dcterms:W3CDTF">2012-01-25T03:19:50Z</dcterms:modified>
</cp:coreProperties>
</file>