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</p:sldMasterIdLst>
  <p:sldIdLst>
    <p:sldId id="256" r:id="rId4"/>
    <p:sldId id="258" r:id="rId5"/>
    <p:sldId id="257" r:id="rId6"/>
    <p:sldId id="259" r:id="rId7"/>
    <p:sldId id="260" r:id="rId8"/>
    <p:sldId id="272" r:id="rId9"/>
    <p:sldId id="261" r:id="rId10"/>
    <p:sldId id="266" r:id="rId11"/>
    <p:sldId id="267" r:id="rId12"/>
    <p:sldId id="268" r:id="rId13"/>
    <p:sldId id="271" r:id="rId14"/>
    <p:sldId id="262" r:id="rId15"/>
    <p:sldId id="269" r:id="rId16"/>
    <p:sldId id="263" r:id="rId17"/>
    <p:sldId id="264" r:id="rId18"/>
    <p:sldId id="265" r:id="rId19"/>
    <p:sldId id="27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Tao" initials="MT" lastIdx="1" clrIdx="0">
    <p:extLst>
      <p:ext uri="{19B8F6BF-5375-455C-9EA6-DF929625EA0E}">
        <p15:presenceInfo xmlns:p15="http://schemas.microsoft.com/office/powerpoint/2012/main" userId="0326c102590b21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6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6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87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76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5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45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47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2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4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7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7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813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6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7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89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905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287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3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93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5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8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716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766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06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9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1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994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1892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77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236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0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3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70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ENES Milestone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STS (Sulfur Tungsten Silver)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Based on our calculations of our 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, we have found 2 motors that fit our needs, both of the same form factor but with a different transmission</a:t>
                </a:r>
              </a:p>
              <a:p>
                <a:r>
                  <a:rPr lang="en-US" dirty="0" smtClean="0"/>
                  <a:t>Both are planetary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8" t="-2369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176" t="39217" r="43400" b="12368"/>
          <a:stretch/>
        </p:blipFill>
        <p:spPr>
          <a:xfrm>
            <a:off x="4128185" y="3115552"/>
            <a:ext cx="6040190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6903" y="1576588"/>
            <a:ext cx="8302580" cy="4378866"/>
            <a:chOff x="1991602" y="2849984"/>
            <a:chExt cx="8302580" cy="4378866"/>
          </a:xfrm>
        </p:grpSpPr>
        <p:pic>
          <p:nvPicPr>
            <p:cNvPr id="5" name="Picture 2" descr="IG32 12VDC 104 RPM Gear Mo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602" y="2849984"/>
              <a:ext cx="2932090" cy="2932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IG32 12VDC 104 RPM Gear Moto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092" y="2849984"/>
              <a:ext cx="2932090" cy="2932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438070" y="5197525"/>
              <a:ext cx="26233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Torque: 45.08 N*cm</a:t>
              </a:r>
            </a:p>
            <a:p>
              <a:r>
                <a:rPr lang="en-US" dirty="0" smtClean="0"/>
                <a:t>RPM: 53</a:t>
              </a:r>
            </a:p>
            <a:p>
              <a:r>
                <a:rPr lang="en-US" dirty="0" smtClean="0"/>
                <a:t>Gear ratio: 1:100</a:t>
              </a:r>
            </a:p>
            <a:p>
              <a:r>
                <a:rPr lang="en-US" dirty="0" smtClean="0"/>
                <a:t>Voltage: 12V</a:t>
              </a:r>
            </a:p>
            <a:p>
              <a:r>
                <a:rPr lang="en-US" dirty="0" smtClean="0"/>
                <a:t>Max I draw: 530mA</a:t>
              </a:r>
            </a:p>
            <a:p>
              <a:r>
                <a:rPr lang="en-US" dirty="0" smtClean="0"/>
                <a:t>Mass: 190g</a:t>
              </a:r>
            </a:p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1871" y="5197525"/>
              <a:ext cx="24123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Torque: 22.54 N*cm</a:t>
              </a:r>
            </a:p>
            <a:p>
              <a:r>
                <a:rPr lang="en-US" dirty="0" smtClean="0"/>
                <a:t>RPM: 104</a:t>
              </a:r>
            </a:p>
            <a:p>
              <a:r>
                <a:rPr lang="en-US" dirty="0" smtClean="0"/>
                <a:t>Gear ratio: 1:51</a:t>
              </a:r>
            </a:p>
            <a:p>
              <a:r>
                <a:rPr lang="en-US" dirty="0" smtClean="0"/>
                <a:t>Voltage: 12V</a:t>
              </a:r>
            </a:p>
            <a:p>
              <a:r>
                <a:rPr lang="en-US" dirty="0" smtClean="0"/>
                <a:t>Max I draw: 530mA</a:t>
              </a:r>
            </a:p>
            <a:p>
              <a:r>
                <a:rPr lang="en-US" dirty="0" smtClean="0"/>
                <a:t>Mass: 190g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maximum power, both of the motor choices will draw 530mA, so max current of 4 motors is 2.12A</a:t>
            </a:r>
          </a:p>
          <a:p>
            <a:r>
              <a:rPr lang="en-US" dirty="0" smtClean="0"/>
              <a:t>Assuming the other systems draw 100mA, we have a total current draw of 2.22A</a:t>
            </a:r>
          </a:p>
          <a:p>
            <a:r>
              <a:rPr lang="en-US" dirty="0" smtClean="0"/>
              <a:t>If we want a run time of 1 hour, we need a battery at 12V with a capacity of at least 2.22Ah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V 2200mAh battery with built in short circuit protection</a:t>
            </a:r>
            <a:endParaRPr lang="en-US" dirty="0"/>
          </a:p>
        </p:txBody>
      </p:sp>
      <p:pic>
        <p:nvPicPr>
          <p:cNvPr id="3074" name="Picture 2" descr="http://www.batteryspace.com/images/products/display/CUJ4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1" y="2977609"/>
            <a:ext cx="4635367" cy="326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310" t="28125" r="27366" b="29092"/>
          <a:stretch/>
        </p:blipFill>
        <p:spPr>
          <a:xfrm>
            <a:off x="5487250" y="2977609"/>
            <a:ext cx="6278925" cy="32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– Mission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driven directly over pool to perform mission objectives</a:t>
            </a:r>
          </a:p>
          <a:p>
            <a:r>
              <a:rPr lang="en-US" dirty="0" smtClean="0"/>
              <a:t>pH probe on platform to be lowered into pool</a:t>
            </a:r>
          </a:p>
          <a:p>
            <a:r>
              <a:rPr lang="en-US" dirty="0" smtClean="0"/>
              <a:t>Motor driven syringe to obtain sample</a:t>
            </a:r>
          </a:p>
          <a:p>
            <a:r>
              <a:rPr lang="en-US" dirty="0" smtClean="0"/>
              <a:t>Motor driven syringe to inject neutralizer solution</a:t>
            </a:r>
          </a:p>
          <a:p>
            <a:r>
              <a:rPr lang="en-US" dirty="0" smtClean="0"/>
              <a:t>Electric submersible pump to agitate solution</a:t>
            </a:r>
          </a:p>
          <a:p>
            <a:r>
              <a:rPr lang="en-US" dirty="0" smtClean="0"/>
              <a:t>Closed feedback loop to neutralize solution to pH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Differential drive with the 4x4 motors</a:t>
            </a:r>
          </a:p>
          <a:p>
            <a:r>
              <a:rPr lang="en-US" sz="3200" dirty="0" smtClean="0"/>
              <a:t>Using an array of ultrasonic sensors to locate obstacles</a:t>
            </a:r>
          </a:p>
          <a:p>
            <a:r>
              <a:rPr lang="en-US" sz="3200" dirty="0" smtClean="0"/>
              <a:t>Contact sensors or color sensors underneath the OSV to detect the pool of water</a:t>
            </a:r>
          </a:p>
        </p:txBody>
      </p:sp>
    </p:spTree>
    <p:extLst>
      <p:ext uri="{BB962C8B-B14F-4D97-AF65-F5344CB8AC3E}">
        <p14:creationId xmlns:p14="http://schemas.microsoft.com/office/powerpoint/2010/main" val="124608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9" y="2190957"/>
            <a:ext cx="10022023" cy="4538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50022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Problems</a:t>
            </a:r>
          </a:p>
          <a:p>
            <a:r>
              <a:rPr lang="en-US" dirty="0" smtClean="0"/>
              <a:t>Inability to focus on task during meetings</a:t>
            </a:r>
          </a:p>
          <a:p>
            <a:r>
              <a:rPr lang="en-US" dirty="0" smtClean="0"/>
              <a:t>Individual tasks not being completed by deadline</a:t>
            </a:r>
          </a:p>
          <a:p>
            <a:r>
              <a:rPr lang="en-US" dirty="0" smtClean="0"/>
              <a:t>Electronics malfunctioning (Releasing magic smoke / mechanical failure)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4130" y="2336873"/>
            <a:ext cx="601443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Solutions</a:t>
            </a:r>
          </a:p>
          <a:p>
            <a:r>
              <a:rPr lang="en-US" dirty="0" smtClean="0"/>
              <a:t>Create defined goals for each meeting</a:t>
            </a:r>
          </a:p>
          <a:p>
            <a:r>
              <a:rPr lang="en-US" dirty="0" smtClean="0"/>
              <a:t>Enact consequences for failing to meet deadlines (Voluntary sponsored pizza dinner)</a:t>
            </a:r>
          </a:p>
          <a:p>
            <a:r>
              <a:rPr lang="en-US" dirty="0" smtClean="0"/>
              <a:t>For cheaper parts, always buy an extra. Have someone else check wiring before powering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450022" cy="35993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Problems</a:t>
            </a:r>
          </a:p>
          <a:p>
            <a:r>
              <a:rPr lang="en-US" dirty="0" smtClean="0"/>
              <a:t>Member unable to contribute due external reasons</a:t>
            </a:r>
          </a:p>
          <a:p>
            <a:r>
              <a:rPr lang="en-US" dirty="0" smtClean="0"/>
              <a:t>Unequal </a:t>
            </a:r>
            <a:r>
              <a:rPr lang="en-US" smtClean="0"/>
              <a:t>work distribution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34130" y="2336873"/>
            <a:ext cx="601443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Solutions</a:t>
            </a:r>
          </a:p>
          <a:p>
            <a:r>
              <a:rPr lang="en-US" dirty="0" smtClean="0"/>
              <a:t>Redistribute tasks to best ability</a:t>
            </a:r>
          </a:p>
          <a:p>
            <a:r>
              <a:rPr lang="en-US" dirty="0" smtClean="0"/>
              <a:t>Discuss how work could be divided evenly but still adhere to standards</a:t>
            </a:r>
          </a:p>
        </p:txBody>
      </p:sp>
    </p:spTree>
    <p:extLst>
      <p:ext uri="{BB962C8B-B14F-4D97-AF65-F5344CB8AC3E}">
        <p14:creationId xmlns:p14="http://schemas.microsoft.com/office/powerpoint/2010/main" val="412630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Isaac Lee (The neutralizer)</a:t>
            </a:r>
          </a:p>
          <a:p>
            <a:r>
              <a:rPr lang="en-US" sz="2800" dirty="0" smtClean="0"/>
              <a:t>Kenneth Daniel (Canned denial)</a:t>
            </a:r>
          </a:p>
          <a:p>
            <a:r>
              <a:rPr lang="en-US" sz="2800" dirty="0"/>
              <a:t>Michael Tao (Chairman Tao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John Murdock (John </a:t>
            </a:r>
            <a:r>
              <a:rPr lang="en-US" sz="2800" dirty="0" err="1" smtClean="0"/>
              <a:t>Cena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Eli Winton (Wins a ton)</a:t>
            </a:r>
          </a:p>
          <a:p>
            <a:r>
              <a:rPr lang="en-US" sz="2800" dirty="0" smtClean="0"/>
              <a:t>Spencer </a:t>
            </a:r>
            <a:r>
              <a:rPr lang="en-US" sz="2800" dirty="0" err="1" smtClean="0"/>
              <a:t>Mical</a:t>
            </a:r>
            <a:r>
              <a:rPr lang="en-US" sz="2800" dirty="0" smtClean="0"/>
              <a:t> (One man army)</a:t>
            </a:r>
          </a:p>
          <a:p>
            <a:r>
              <a:rPr lang="en-US" sz="2800" dirty="0" smtClean="0"/>
              <a:t>Stephen </a:t>
            </a:r>
            <a:r>
              <a:rPr lang="en-US" sz="2800" dirty="0" err="1" smtClean="0"/>
              <a:t>Waak</a:t>
            </a:r>
            <a:r>
              <a:rPr lang="en-US" sz="2800" dirty="0" smtClean="0"/>
              <a:t> </a:t>
            </a:r>
            <a:r>
              <a:rPr lang="en-US" sz="2800" dirty="0" smtClean="0"/>
              <a:t>(Woah, OK)</a:t>
            </a:r>
          </a:p>
        </p:txBody>
      </p:sp>
    </p:spTree>
    <p:extLst>
      <p:ext uri="{BB962C8B-B14F-4D97-AF65-F5344CB8AC3E}">
        <p14:creationId xmlns:p14="http://schemas.microsoft.com/office/powerpoint/2010/main" val="30284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Chemical Team:</a:t>
            </a:r>
          </a:p>
          <a:p>
            <a:pPr lvl="1"/>
            <a:r>
              <a:rPr lang="en-US" sz="2400" dirty="0" smtClean="0"/>
              <a:t>Base Objectives:</a:t>
            </a:r>
          </a:p>
          <a:p>
            <a:pPr lvl="2" fontAlgn="base"/>
            <a:r>
              <a:rPr lang="en-US" sz="2000" dirty="0"/>
              <a:t>Navigate to within 250 mm of the polluted freshwater </a:t>
            </a:r>
            <a:r>
              <a:rPr lang="en-US" sz="2000" dirty="0" smtClean="0"/>
              <a:t>pool</a:t>
            </a:r>
            <a:endParaRPr lang="en-US" sz="2000" b="1" dirty="0"/>
          </a:p>
          <a:p>
            <a:pPr lvl="2" fontAlgn="base"/>
            <a:r>
              <a:rPr lang="en-US" sz="2000" dirty="0"/>
              <a:t>Measure the pH level of the </a:t>
            </a:r>
            <a:r>
              <a:rPr lang="en-US" sz="2000" dirty="0" smtClean="0"/>
              <a:t>pool</a:t>
            </a:r>
            <a:endParaRPr lang="en-US" sz="2000" dirty="0"/>
          </a:p>
          <a:p>
            <a:pPr lvl="2" fontAlgn="base"/>
            <a:r>
              <a:rPr lang="en-US" sz="2000" dirty="0"/>
              <a:t>Transmit to command the pH level to within 0.3 </a:t>
            </a:r>
            <a:r>
              <a:rPr lang="en-US" sz="2000" dirty="0" smtClean="0"/>
              <a:t>units</a:t>
            </a:r>
          </a:p>
          <a:p>
            <a:pPr lvl="1" fontAlgn="base"/>
            <a:r>
              <a:rPr lang="en-US" sz="2400" dirty="0" smtClean="0"/>
              <a:t>Advanced Objectives:</a:t>
            </a:r>
          </a:p>
          <a:p>
            <a:pPr lvl="2" fontAlgn="base"/>
            <a:r>
              <a:rPr lang="en-US" sz="2000" dirty="0"/>
              <a:t>Collect a 10 – 15 ml sample of the polluted water prior to </a:t>
            </a:r>
            <a:r>
              <a:rPr lang="en-US" sz="2000" dirty="0" smtClean="0"/>
              <a:t>neutralization</a:t>
            </a:r>
            <a:endParaRPr lang="en-US" sz="2000" dirty="0"/>
          </a:p>
          <a:p>
            <a:pPr lvl="2" fontAlgn="base"/>
            <a:r>
              <a:rPr lang="en-US" sz="2000" dirty="0"/>
              <a:t>Neutralize the pool by returning the pH level to the range of 6 - 8 </a:t>
            </a:r>
            <a:r>
              <a:rPr lang="en-US" sz="2000" dirty="0" smtClean="0"/>
              <a:t>and</a:t>
            </a:r>
            <a:r>
              <a:rPr lang="en-US" sz="2000" i="1" dirty="0"/>
              <a:t/>
            </a:r>
            <a:br>
              <a:rPr lang="en-US" sz="2000" i="1" dirty="0"/>
            </a:br>
            <a:r>
              <a:rPr lang="en-US" sz="2000" dirty="0"/>
              <a:t>transmit to command the final pH level</a:t>
            </a:r>
          </a:p>
          <a:p>
            <a:pPr lvl="3" fontAlgn="base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Leader: Michael Tao</a:t>
            </a:r>
          </a:p>
          <a:p>
            <a:r>
              <a:rPr lang="en-US" dirty="0" smtClean="0"/>
              <a:t>Subgroups:</a:t>
            </a:r>
          </a:p>
          <a:p>
            <a:pPr lvl="1"/>
            <a:r>
              <a:rPr lang="en-US" dirty="0" smtClean="0"/>
              <a:t>Mechanical : Isaac Lee</a:t>
            </a:r>
          </a:p>
          <a:p>
            <a:pPr lvl="2"/>
            <a:r>
              <a:rPr lang="en-US" dirty="0" smtClean="0"/>
              <a:t>CAD</a:t>
            </a:r>
            <a:r>
              <a:rPr lang="en-US" smtClean="0"/>
              <a:t>: Kenneth Daniel</a:t>
            </a:r>
            <a:endParaRPr lang="en-US" dirty="0" smtClean="0"/>
          </a:p>
          <a:p>
            <a:pPr lvl="1"/>
            <a:r>
              <a:rPr lang="en-US" dirty="0" smtClean="0"/>
              <a:t>Electrical: John Murdock</a:t>
            </a:r>
          </a:p>
          <a:p>
            <a:pPr lvl="1"/>
            <a:r>
              <a:rPr lang="en-US" dirty="0" smtClean="0"/>
              <a:t>Programming: Michael Tao</a:t>
            </a:r>
          </a:p>
          <a:p>
            <a:pPr marL="0" indent="0">
              <a:buNone/>
            </a:pPr>
            <a:r>
              <a:rPr lang="en-US" dirty="0" smtClean="0"/>
              <a:t>Meeting arrangements:</a:t>
            </a:r>
          </a:p>
          <a:p>
            <a:pPr lvl="1"/>
            <a:r>
              <a:rPr lang="en-US" dirty="0" smtClean="0"/>
              <a:t>After class in JMP on Thursday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err="1" smtClean="0"/>
              <a:t>Hornbake</a:t>
            </a:r>
            <a:r>
              <a:rPr lang="en-US" dirty="0" smtClean="0"/>
              <a:t> or </a:t>
            </a:r>
            <a:r>
              <a:rPr lang="en-US" dirty="0" err="1" smtClean="0"/>
              <a:t>McKeldin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699273" cy="359931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4x4 design without suspension</a:t>
            </a:r>
          </a:p>
          <a:p>
            <a:r>
              <a:rPr lang="en-US" sz="3200" dirty="0" smtClean="0"/>
              <a:t>Wheel width and diameter is being determined with respect to desired torque</a:t>
            </a:r>
          </a:p>
          <a:p>
            <a:r>
              <a:rPr lang="en-US" sz="3200" dirty="0" smtClean="0"/>
              <a:t>Designing base for maximum size (350mm x 350mm)</a:t>
            </a:r>
          </a:p>
          <a:p>
            <a:r>
              <a:rPr lang="en-US" sz="3200" dirty="0" smtClean="0"/>
              <a:t>Wooden base platform, 3d printed support</a:t>
            </a:r>
            <a:endParaRPr lang="en-US" sz="3200" dirty="0"/>
          </a:p>
        </p:txBody>
      </p:sp>
      <p:pic>
        <p:nvPicPr>
          <p:cNvPr id="1026" name="Picture 2" descr="https://lh5.googleusercontent.com/-AzFmqT8XbJ8/VsuO1wg1dlI/AAAAAAAAC8E/NMv5L0Cdmt0/w826-h553-no/2016-02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94" y="2552264"/>
            <a:ext cx="4732744" cy="3168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-532" r="17723" b="532"/>
          <a:stretch/>
        </p:blipFill>
        <p:spPr>
          <a:xfrm>
            <a:off x="986118" y="2644587"/>
            <a:ext cx="3792070" cy="336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74" y="2644587"/>
            <a:ext cx="6323087" cy="336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5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0" y="2202287"/>
                <a:ext cx="9613861" cy="48746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i="1" dirty="0">
                    <a:latin typeface="Cambria Math"/>
                    <a:ea typeface="Cambria Math"/>
                  </a:rPr>
                  <a:t>Torque required in one rear wheel</a:t>
                </a: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𝑇𝐸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𝑟</m:t>
                    </m:r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𝑇𝐸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𝑅𝑅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𝑅𝑅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[3.33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1/3</m:t>
                        </m:r>
                      </m:sup>
                    </m:sSup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𝑙𝑚𝑔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h𝑚𝑔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000" dirty="0"/>
                  <a:t>r = wheel radius</a:t>
                </a:r>
                <a:br>
                  <a:rPr lang="en-US" sz="2000" dirty="0"/>
                </a:br>
                <a:r>
                  <a:rPr lang="en-US" sz="2000" dirty="0"/>
                  <a:t>w = wheel width</a:t>
                </a:r>
                <a:br>
                  <a:rPr lang="en-US" sz="2000" dirty="0"/>
                </a:br>
                <a:r>
                  <a:rPr lang="en-US" sz="2000" dirty="0"/>
                  <a:t>d = wheel diameter</a:t>
                </a:r>
                <a:br>
                  <a:rPr lang="en-US" sz="2000" dirty="0"/>
                </a:br>
                <a:r>
                  <a:rPr lang="en-US" sz="2000" dirty="0"/>
                  <a:t>h = height of center of mass</a:t>
                </a:r>
                <a:br>
                  <a:rPr lang="en-US" sz="2000" dirty="0"/>
                </a:br>
                <a:r>
                  <a:rPr lang="en-US" sz="2000" dirty="0"/>
                  <a:t>m = mass of OSV</a:t>
                </a:r>
                <a:br>
                  <a:rPr lang="en-US" sz="2000" dirty="0"/>
                </a:br>
                <a:r>
                  <a:rPr lang="en-US" sz="2000" dirty="0"/>
                  <a:t>g = acceleration due to gravity</a:t>
                </a:r>
                <a:br>
                  <a:rPr lang="en-US" sz="2000" dirty="0"/>
                </a:br>
                <a:r>
                  <a:rPr lang="el-GR" sz="2000" dirty="0"/>
                  <a:t>ϴ</a:t>
                </a:r>
                <a:r>
                  <a:rPr lang="en-US" sz="2000" dirty="0"/>
                  <a:t> = angle of inclination</a:t>
                </a:r>
                <a:r>
                  <a:rPr lang="el-GR" sz="2000" dirty="0"/>
                  <a:t> 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l = horizontal distance from contact point to center of mass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202287"/>
                <a:ext cx="9613861" cy="4874653"/>
              </a:xfrm>
              <a:blipFill rotWithShape="0">
                <a:blip r:embed="rId2"/>
                <a:stretch>
                  <a:fillRect l="-698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- Mobility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292440"/>
                <a:ext cx="9613861" cy="5048518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/>
                    <a:ea typeface="Cambria Math"/>
                  </a:rPr>
                  <a:t>Using assumed values,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latin typeface="+mj-lt"/>
                  </a:rPr>
                  <a:t>r = 6.4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w = 6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d = 12.8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h = 10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m = 2.5</a:t>
                </a:r>
                <a:r>
                  <a:rPr lang="en-US" i="1" dirty="0">
                    <a:latin typeface="+mj-lt"/>
                  </a:rPr>
                  <a:t>kg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g = 9.8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30° &lt; </a:t>
                </a:r>
                <a:r>
                  <a:rPr lang="el-GR" dirty="0">
                    <a:latin typeface="+mj-lt"/>
                  </a:rPr>
                  <a:t>ϴ</a:t>
                </a:r>
                <a:r>
                  <a:rPr lang="en-US" dirty="0">
                    <a:latin typeface="+mj-lt"/>
                  </a:rPr>
                  <a:t> &lt; 40° </a:t>
                </a:r>
                <a:r>
                  <a:rPr lang="el-GR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/>
                </a:r>
                <a:br>
                  <a:rPr lang="en-US" dirty="0">
                    <a:latin typeface="+mj-lt"/>
                  </a:rPr>
                </a:br>
                <a:r>
                  <a:rPr lang="en-US" dirty="0">
                    <a:latin typeface="+mj-lt"/>
                  </a:rPr>
                  <a:t>l = 11.1</a:t>
                </a:r>
                <a:r>
                  <a:rPr lang="en-US" i="1" dirty="0">
                    <a:latin typeface="+mj-lt"/>
                  </a:rPr>
                  <a:t>cm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15.54 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𝑐𝑚</m:t>
                    </m:r>
                    <m:r>
                      <a:rPr lang="en-US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τ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&lt;15.99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𝑐𝑚</m:t>
                    </m:r>
                  </m:oMath>
                </a14:m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:r>
                  <a:rPr lang="en-US" i="1" dirty="0" smtClean="0">
                    <a:latin typeface="Cambria Math"/>
                    <a:ea typeface="Cambria Math"/>
                  </a:rPr>
                  <a:t>		</a:t>
                </a:r>
                <a:r>
                  <a:rPr lang="en-US" sz="1800" i="1" dirty="0" smtClean="0">
                    <a:latin typeface="Cambria Math"/>
                    <a:ea typeface="Cambria Math"/>
                  </a:rPr>
                  <a:t>Minimum </a:t>
                </a:r>
                <a:r>
                  <a:rPr lang="en-US" sz="1800" i="1" dirty="0">
                    <a:latin typeface="Cambria Math"/>
                    <a:ea typeface="Cambria Math"/>
                  </a:rPr>
                  <a:t>torque required for rear wheel rotation up an incline</a:t>
                </a:r>
                <a:r>
                  <a:rPr lang="en-US" i="1" dirty="0">
                    <a:latin typeface="Cambria Math"/>
                    <a:ea typeface="Cambria Math"/>
                  </a:rPr>
                  <a:t/>
                </a:r>
                <a:br>
                  <a:rPr lang="en-US" i="1" dirty="0">
                    <a:latin typeface="Cambria Math"/>
                    <a:ea typeface="Cambria Math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292440"/>
                <a:ext cx="9613861" cy="5048518"/>
              </a:xfrm>
              <a:blipFill rotWithShape="0">
                <a:blip r:embed="rId2"/>
                <a:stretch>
                  <a:fillRect l="-888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 – Avoiding The </a:t>
            </a:r>
            <a:r>
              <a:rPr lang="en-US" dirty="0"/>
              <a:t>D</a:t>
            </a:r>
            <a:r>
              <a:rPr lang="en-US" dirty="0" smtClean="0"/>
              <a:t>ig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594451"/>
                <a:ext cx="9613861" cy="359931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0.3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𝑇𝐸</m:t>
                      </m:r>
                      <m:r>
                        <a:rPr lang="en-US" i="1">
                          <a:latin typeface="Cambria Math"/>
                        </a:rPr>
                        <m:t>&lt;0.7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0.3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&lt;0.7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 limiting scenario would be at 0°</a:t>
                </a:r>
              </a:p>
              <a:p>
                <a:pPr marL="0" indent="0" algn="ctr">
                  <a:buNone/>
                </a:pPr>
                <a:r>
                  <a:rPr lang="en-US" dirty="0"/>
                  <a:t>Using previous assumptions</a:t>
                </a:r>
                <a:r>
                  <a:rPr lang="en-US" dirty="0" smtClean="0"/>
                  <a:t>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11.76 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&lt;27.44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1600" i="1" dirty="0"/>
                  <a:t>Torque range required to not dig sand at 0°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15.99 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&lt;27.44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1600" i="1" dirty="0"/>
                  <a:t>Torque range required to move up 40° inclines but not dig sand at 0°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594451"/>
                <a:ext cx="9613861" cy="35993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439</TotalTime>
  <Words>574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Trebuchet MS</vt:lpstr>
      <vt:lpstr>Berlin</vt:lpstr>
      <vt:lpstr>1_Berlin</vt:lpstr>
      <vt:lpstr>2_Berlin</vt:lpstr>
      <vt:lpstr>ENES Milestone 1</vt:lpstr>
      <vt:lpstr>Team Roster</vt:lpstr>
      <vt:lpstr>Mission objectives</vt:lpstr>
      <vt:lpstr>Team Structure</vt:lpstr>
      <vt:lpstr>Design Concepts - Structure</vt:lpstr>
      <vt:lpstr>Design Concepts - Structure</vt:lpstr>
      <vt:lpstr>Design Concepts - Mobility</vt:lpstr>
      <vt:lpstr>Design Concepts - Mobility</vt:lpstr>
      <vt:lpstr>Design Concepts – Avoiding The Dig</vt:lpstr>
      <vt:lpstr>Design Concepts - Mobility</vt:lpstr>
      <vt:lpstr>Design Concepts - Mobility</vt:lpstr>
      <vt:lpstr>Design Concepts - Power</vt:lpstr>
      <vt:lpstr>Design Concepts - Power</vt:lpstr>
      <vt:lpstr>Design Concepts – Mission performance</vt:lpstr>
      <vt:lpstr>Design Concepts - Navigation</vt:lpstr>
      <vt:lpstr>Gantt chart</vt:lpstr>
      <vt:lpstr>Anticipated problems</vt:lpstr>
      <vt:lpstr>Anticipated problems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ENES Milestone 1</dc:title>
  <dc:creator>Michael Tao</dc:creator>
  <cp:lastModifiedBy>Michael Tao</cp:lastModifiedBy>
  <cp:revision>19</cp:revision>
  <dcterms:created xsi:type="dcterms:W3CDTF">2016-02-23T08:12:52Z</dcterms:created>
  <dcterms:modified xsi:type="dcterms:W3CDTF">2016-02-24T07:02:02Z</dcterms:modified>
</cp:coreProperties>
</file>